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433" r:id="rId3"/>
    <p:sldId id="434" r:id="rId4"/>
    <p:sldId id="435" r:id="rId5"/>
    <p:sldId id="474" r:id="rId6"/>
    <p:sldId id="475" r:id="rId7"/>
    <p:sldId id="476" r:id="rId8"/>
    <p:sldId id="477" r:id="rId9"/>
    <p:sldId id="478" r:id="rId10"/>
    <p:sldId id="479" r:id="rId11"/>
    <p:sldId id="481" r:id="rId12"/>
    <p:sldId id="482" r:id="rId13"/>
    <p:sldId id="483" r:id="rId14"/>
    <p:sldId id="484" r:id="rId15"/>
    <p:sldId id="480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85" r:id="rId28"/>
    <p:sldId id="486" r:id="rId29"/>
    <p:sldId id="487" r:id="rId30"/>
    <p:sldId id="469" r:id="rId31"/>
    <p:sldId id="488" r:id="rId32"/>
    <p:sldId id="470" r:id="rId33"/>
    <p:sldId id="471" r:id="rId34"/>
    <p:sldId id="472" r:id="rId35"/>
    <p:sldId id="473" r:id="rId36"/>
    <p:sldId id="489" r:id="rId37"/>
    <p:sldId id="497" r:id="rId38"/>
    <p:sldId id="494" r:id="rId39"/>
    <p:sldId id="492" r:id="rId40"/>
    <p:sldId id="495" r:id="rId41"/>
    <p:sldId id="496" r:id="rId4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4" autoAdjust="0"/>
    <p:restoredTop sz="96175" autoAdjust="0"/>
  </p:normalViewPr>
  <p:slideViewPr>
    <p:cSldViewPr>
      <p:cViewPr>
        <p:scale>
          <a:sx n="70" d="100"/>
          <a:sy n="70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8146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>
                <a:solidFill>
                  <a:schemeClr val="bg1"/>
                </a:solidFill>
              </a:rPr>
              <a:t>Prepared by Er. Deeyoranjan Dongol</a:t>
            </a:r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endParaRPr kumimoji="0" lang="en-US" dirty="0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2000" t="92000" r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200" b="1" i="1" spc="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dirty="0" smtClean="0"/>
              <a:t>Prepared by Er. Deeyoranjan Dongol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5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620000" cy="5334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2400" b="1" dirty="0" smtClean="0"/>
              <a:t>UNIT-10 SOFTWARE MANAGEMENT</a:t>
            </a:r>
            <a:endParaRPr lang="en-US" sz="2400" b="1" dirty="0"/>
          </a:p>
        </p:txBody>
      </p:sp>
      <p:sp>
        <p:nvSpPr>
          <p:cNvPr id="5" name="Rectangle 3"/>
          <p:cNvSpPr>
            <a:spLocks noGrp="1"/>
          </p:cNvSpPr>
          <p:nvPr>
            <p:ph type="subTitle" idx="1"/>
          </p:nvPr>
        </p:nvSpPr>
        <p:spPr>
          <a:xfrm>
            <a:off x="990600" y="4706112"/>
            <a:ext cx="6934200" cy="780288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000" dirty="0" smtClean="0"/>
              <a:t>Er. Deeyoranjan Dongol</a:t>
            </a:r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8242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Plan Driven Development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project plan is created that records the work to be done, who will do it, the development schedule, and the </a:t>
            </a:r>
            <a:r>
              <a:rPr lang="en-US" sz="2400" b="1" dirty="0" smtClean="0">
                <a:solidFill>
                  <a:srgbClr val="0070C0"/>
                </a:solidFill>
              </a:rPr>
              <a:t>work products</a:t>
            </a:r>
            <a:endParaRPr lang="en-US" sz="2400" b="1" dirty="0">
              <a:solidFill>
                <a:srgbClr val="0070C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Plan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Project </a:t>
            </a:r>
            <a:r>
              <a:rPr lang="en-US" sz="2400" b="1" dirty="0">
                <a:solidFill>
                  <a:srgbClr val="0070C0"/>
                </a:solidFill>
              </a:rPr>
              <a:t>plan sets out the resources available </a:t>
            </a:r>
            <a:r>
              <a:rPr lang="en-US" sz="2400" b="1" dirty="0" smtClean="0">
                <a:solidFill>
                  <a:srgbClr val="0070C0"/>
                </a:solidFill>
              </a:rPr>
              <a:t>to the </a:t>
            </a:r>
            <a:r>
              <a:rPr lang="en-US" sz="2400" b="1" dirty="0">
                <a:solidFill>
                  <a:srgbClr val="0070C0"/>
                </a:solidFill>
              </a:rPr>
              <a:t>project, the work breakdown, and a schedule for carrying out the work</a:t>
            </a:r>
          </a:p>
          <a:p>
            <a:pPr marL="238125" lvl="1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4402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Types of Project Plan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52" y="1371600"/>
            <a:ext cx="816939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779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Plan Structure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Introduction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Project organization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Risk analysis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Hardware and software resources requirements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Work breakdown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Project schedule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Monitoring and reporting mechanisms</a:t>
            </a:r>
          </a:p>
          <a:p>
            <a:pPr marL="238125" lvl="1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238125" lvl="1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4785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Planning Process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2" y="1295400"/>
            <a:ext cx="82105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781684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Scheduling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Split project into tasks and estimate time and resources required to complete each task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Organize tasks concurrently to make optimal use of workforce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Minimize task dependencies to avoid delays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Milestones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End-point of a process activity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Deliverables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Project results delivered to customers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031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Scheduling 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2572" y="1524000"/>
            <a:ext cx="8521521" cy="3733800"/>
            <a:chOff x="72570" y="1524000"/>
            <a:chExt cx="8521521" cy="3733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4495800"/>
              <a:ext cx="165955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570" y="1524000"/>
              <a:ext cx="8521521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71407690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Work Breakdown Structure</a:t>
            </a:r>
          </a:p>
          <a:p>
            <a:pPr marL="109537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 "two weeks" rule, nothing is broken down smaller than two weeks worth of work</a:t>
            </a:r>
          </a:p>
          <a:p>
            <a:pPr marL="109537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8/80 rule implies that no task should be smaller than 8 hours of work and should not be larger than 80 hours of work</a:t>
            </a:r>
          </a:p>
          <a:p>
            <a:pPr marL="109537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Autofit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 dirty="0"/>
          </a:p>
        </p:txBody>
      </p:sp>
      <p:pic>
        <p:nvPicPr>
          <p:cNvPr id="10" name="Picture 9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57601"/>
            <a:ext cx="7620000" cy="24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GANTT Chart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Developed by Henry L. Gantt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Horizontal bar chart that represents a series of tasks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Autofit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1"/>
            <a:ext cx="7543800" cy="381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95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Path Method (CPM)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Shows task dependencies and the critical path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Autofit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2"/>
            <a:ext cx="7010400" cy="407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3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</a:t>
            </a:r>
            <a:r>
              <a:rPr lang="en-US" sz="2800" b="1" smtClean="0">
                <a:solidFill>
                  <a:srgbClr val="FF0000"/>
                </a:solidFill>
              </a:rPr>
              <a:t>Path Method (CPM)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Autofit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1"/>
            <a:ext cx="7391400" cy="444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08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Project Management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Involves planning, monitoring and control of the person, process and events that occur as software evolves from  a primary concept to an operational implementation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Goals of Project Management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Deliver the software to the customer at the agreed time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Keep overall costs within budget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Deliver software that meets the customers expectations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Maintain a happy and well-functioning development team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0341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</a:t>
            </a:r>
            <a:r>
              <a:rPr lang="en-US" sz="2800" b="1" smtClean="0">
                <a:solidFill>
                  <a:srgbClr val="FF0000"/>
                </a:solidFill>
              </a:rPr>
              <a:t>Path Method (CPM)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Autofit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1"/>
            <a:ext cx="7315200" cy="465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64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304800"/>
            <a:ext cx="82010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62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</a:t>
            </a:r>
            <a:r>
              <a:rPr lang="en-US" sz="2800" b="1" smtClean="0">
                <a:solidFill>
                  <a:srgbClr val="FF0000"/>
                </a:solidFill>
              </a:rPr>
              <a:t>Path Method (CPM)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Autofit/>
          </a:bodyPr>
          <a:lstStyle/>
          <a:p>
            <a:r>
              <a:rPr lang="en-US" b="1" dirty="0" smtClean="0"/>
              <a:t>CRITICAL PATH METHOD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1"/>
            <a:ext cx="70866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88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PERT Chart (Project Evaluation Review Technique) 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Graphical model that depicts a project’s tasks and relationships between those tasks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Three time estimates optimistic, most likely, pessimistic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PERT CHART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2" y="3200401"/>
            <a:ext cx="47720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PERT Chart (Project Evaluation Review Technique) 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PERT CHART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1"/>
            <a:ext cx="7391400" cy="451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64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25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9" y="457200"/>
            <a:ext cx="8001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Estimation Techniques</a:t>
            </a:r>
            <a:endParaRPr lang="en-US" sz="2800" b="1" dirty="0">
              <a:solidFill>
                <a:srgbClr val="FF0000"/>
              </a:solidFill>
            </a:endParaRPr>
          </a:p>
          <a:p>
            <a:pPr marL="469900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Types of techniques </a:t>
            </a:r>
          </a:p>
          <a:p>
            <a:pPr marL="736600" lvl="1" indent="-2730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Experience Based Technique</a:t>
            </a:r>
          </a:p>
          <a:p>
            <a:pPr marL="1212850" lvl="1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The estimate of future effort requirements is </a:t>
            </a:r>
            <a:r>
              <a:rPr lang="en-US" sz="2400" b="1" dirty="0" smtClean="0">
                <a:solidFill>
                  <a:srgbClr val="0070C0"/>
                </a:solidFill>
              </a:rPr>
              <a:t>based on </a:t>
            </a:r>
            <a:r>
              <a:rPr lang="en-US" sz="2400" b="1" dirty="0">
                <a:solidFill>
                  <a:srgbClr val="0070C0"/>
                </a:solidFill>
              </a:rPr>
              <a:t>the manager’s experience of past projects and the application </a:t>
            </a:r>
            <a:r>
              <a:rPr lang="en-US" sz="2400" b="1" dirty="0" smtClean="0">
                <a:solidFill>
                  <a:srgbClr val="0070C0"/>
                </a:solidFill>
              </a:rPr>
              <a:t>domain</a:t>
            </a:r>
          </a:p>
          <a:p>
            <a:pPr marL="1212850" lvl="1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manager makes an informed judgment of what the effort </a:t>
            </a:r>
            <a:r>
              <a:rPr lang="en-US" sz="2400" b="1" dirty="0" smtClean="0">
                <a:solidFill>
                  <a:srgbClr val="0070C0"/>
                </a:solidFill>
              </a:rPr>
              <a:t>requirements are </a:t>
            </a:r>
            <a:r>
              <a:rPr lang="en-US" sz="2400" b="1" dirty="0">
                <a:solidFill>
                  <a:srgbClr val="0070C0"/>
                </a:solidFill>
              </a:rPr>
              <a:t>likely to be</a:t>
            </a:r>
          </a:p>
          <a:p>
            <a:pPr marL="736600" lvl="1" indent="-273050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Algorithmic Cost Modeling</a:t>
            </a:r>
          </a:p>
          <a:p>
            <a:pPr marL="1212850" lvl="1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 this approach, a formulaic approach is used </a:t>
            </a:r>
            <a:r>
              <a:rPr lang="en-US" sz="2400" b="1" dirty="0" smtClean="0">
                <a:solidFill>
                  <a:srgbClr val="0070C0"/>
                </a:solidFill>
              </a:rPr>
              <a:t>to compute </a:t>
            </a:r>
            <a:r>
              <a:rPr lang="en-US" sz="2400" b="1" dirty="0">
                <a:solidFill>
                  <a:srgbClr val="0070C0"/>
                </a:solidFill>
              </a:rPr>
              <a:t>the project effort based on estimates of product attributes, such as </a:t>
            </a:r>
            <a:r>
              <a:rPr lang="en-US" sz="2400" b="1" dirty="0" smtClean="0">
                <a:solidFill>
                  <a:srgbClr val="0070C0"/>
                </a:solidFill>
              </a:rPr>
              <a:t>size, process </a:t>
            </a:r>
            <a:r>
              <a:rPr lang="en-US" sz="2400" b="1" dirty="0">
                <a:solidFill>
                  <a:srgbClr val="0070C0"/>
                </a:solidFill>
              </a:rPr>
              <a:t>characteristics, and experience of staff </a:t>
            </a:r>
            <a:r>
              <a:rPr lang="en-US" sz="2400" b="1" dirty="0" smtClean="0">
                <a:solidFill>
                  <a:srgbClr val="0070C0"/>
                </a:solidFill>
              </a:rPr>
              <a:t>involved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Algorithmic Cost Modeling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Uses </a:t>
            </a:r>
            <a:r>
              <a:rPr lang="en-US" sz="2400" b="1" dirty="0">
                <a:solidFill>
                  <a:srgbClr val="0070C0"/>
                </a:solidFill>
              </a:rPr>
              <a:t>a mathematical formula to predict project </a:t>
            </a:r>
            <a:r>
              <a:rPr lang="en-US" sz="2400" b="1" dirty="0" smtClean="0">
                <a:solidFill>
                  <a:srgbClr val="0070C0"/>
                </a:solidFill>
              </a:rPr>
              <a:t>costs based </a:t>
            </a:r>
            <a:r>
              <a:rPr lang="en-US" sz="2400" b="1" dirty="0">
                <a:solidFill>
                  <a:srgbClr val="0070C0"/>
                </a:solidFill>
              </a:rPr>
              <a:t>on estimates of the project size, the type of software being developed, </a:t>
            </a:r>
            <a:r>
              <a:rPr lang="en-US" sz="2400" b="1" dirty="0" smtClean="0">
                <a:solidFill>
                  <a:srgbClr val="0070C0"/>
                </a:solidFill>
              </a:rPr>
              <a:t>and other </a:t>
            </a:r>
            <a:r>
              <a:rPr lang="en-US" sz="2400" b="1" dirty="0">
                <a:solidFill>
                  <a:srgbClr val="0070C0"/>
                </a:solidFill>
              </a:rPr>
              <a:t>team, process, and product </a:t>
            </a:r>
            <a:r>
              <a:rPr lang="en-US" sz="2400" b="1" dirty="0" smtClean="0">
                <a:solidFill>
                  <a:srgbClr val="0070C0"/>
                </a:solidFill>
              </a:rPr>
              <a:t>factors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Developed by analyzing </a:t>
            </a:r>
            <a:r>
              <a:rPr lang="en-US" sz="2400" b="1" dirty="0">
                <a:solidFill>
                  <a:srgbClr val="0070C0"/>
                </a:solidFill>
              </a:rPr>
              <a:t>the costs and attributes of completed projects, then finding the </a:t>
            </a:r>
            <a:r>
              <a:rPr lang="en-US" sz="2400" b="1" dirty="0" smtClean="0">
                <a:solidFill>
                  <a:srgbClr val="0070C0"/>
                </a:solidFill>
              </a:rPr>
              <a:t>closest-fit formula </a:t>
            </a:r>
            <a:r>
              <a:rPr lang="en-US" sz="2400" b="1" dirty="0">
                <a:solidFill>
                  <a:srgbClr val="0070C0"/>
                </a:solidFill>
              </a:rPr>
              <a:t>to the actual costs </a:t>
            </a:r>
            <a:r>
              <a:rPr lang="en-US" sz="2400" b="1" dirty="0" smtClean="0">
                <a:solidFill>
                  <a:srgbClr val="0070C0"/>
                </a:solidFill>
              </a:rPr>
              <a:t>incurred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64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Algorithmic Cost Modeling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Most </a:t>
            </a:r>
            <a:r>
              <a:rPr lang="en-US" sz="2400" b="1" dirty="0">
                <a:solidFill>
                  <a:srgbClr val="0070C0"/>
                </a:solidFill>
              </a:rPr>
              <a:t>algorithmic models for estimating effort in a software project are based on </a:t>
            </a:r>
            <a:r>
              <a:rPr lang="en-US" sz="2400" b="1" dirty="0" smtClean="0">
                <a:solidFill>
                  <a:srgbClr val="0070C0"/>
                </a:solidFill>
              </a:rPr>
              <a:t>a simple </a:t>
            </a:r>
            <a:r>
              <a:rPr lang="en-US" sz="2400" b="1" dirty="0">
                <a:solidFill>
                  <a:srgbClr val="0070C0"/>
                </a:solidFill>
              </a:rPr>
              <a:t>formula</a:t>
            </a:r>
            <a:r>
              <a:rPr lang="en-US" sz="2400" b="1" dirty="0" smtClean="0">
                <a:solidFill>
                  <a:srgbClr val="0070C0"/>
                </a:solidFill>
              </a:rPr>
              <a:t>:</a:t>
            </a:r>
          </a:p>
          <a:p>
            <a:pPr marL="400050" lvl="2" indent="0" algn="just"/>
            <a:r>
              <a:rPr lang="en-US" sz="2400" dirty="0" smtClean="0"/>
              <a:t>		</a:t>
            </a:r>
            <a:r>
              <a:rPr lang="en-US" sz="2800" b="1" dirty="0" smtClean="0">
                <a:solidFill>
                  <a:srgbClr val="00B0F0"/>
                </a:solidFill>
              </a:rPr>
              <a:t>Effort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</a:t>
            </a:r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r>
              <a:rPr lang="en-US" sz="2800" b="1" dirty="0" err="1" smtClean="0">
                <a:solidFill>
                  <a:srgbClr val="FF0000"/>
                </a:solidFill>
              </a:rPr>
              <a:t>Size</a:t>
            </a:r>
            <a:r>
              <a:rPr lang="en-US" sz="2800" b="1" baseline="30000" dirty="0" err="1" smtClean="0"/>
              <a:t>B</a:t>
            </a:r>
            <a:r>
              <a:rPr lang="en-US" sz="2800" b="1" dirty="0" smtClean="0">
                <a:solidFill>
                  <a:srgbClr val="FF0000"/>
                </a:solidFill>
              </a:rPr>
              <a:t> x </a:t>
            </a:r>
            <a:r>
              <a:rPr lang="en-US" sz="2800" b="1" dirty="0" smtClean="0">
                <a:solidFill>
                  <a:srgbClr val="C00000"/>
                </a:solidFill>
              </a:rPr>
              <a:t>M</a:t>
            </a: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A: </a:t>
            </a:r>
            <a:r>
              <a:rPr lang="en-US" sz="2000" b="1" dirty="0">
                <a:solidFill>
                  <a:srgbClr val="00B050"/>
                </a:solidFill>
              </a:rPr>
              <a:t>a constant factor, which depends on local organizational practices and the </a:t>
            </a:r>
            <a:r>
              <a:rPr lang="en-US" sz="2000" b="1" dirty="0" smtClean="0">
                <a:solidFill>
                  <a:srgbClr val="00B050"/>
                </a:solidFill>
              </a:rPr>
              <a:t>type of </a:t>
            </a:r>
            <a:r>
              <a:rPr lang="en-US" sz="2000" b="1" dirty="0">
                <a:solidFill>
                  <a:srgbClr val="00B050"/>
                </a:solidFill>
              </a:rPr>
              <a:t>software that is </a:t>
            </a:r>
            <a:r>
              <a:rPr lang="en-US" sz="2000" b="1" dirty="0" smtClean="0">
                <a:solidFill>
                  <a:srgbClr val="00B050"/>
                </a:solidFill>
              </a:rPr>
              <a:t>developed</a:t>
            </a:r>
            <a:endParaRPr lang="en-US" sz="2000" b="1" dirty="0">
              <a:solidFill>
                <a:srgbClr val="00B050"/>
              </a:solidFill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Size: </a:t>
            </a:r>
            <a:r>
              <a:rPr lang="en-US" sz="2000" b="1" dirty="0">
                <a:solidFill>
                  <a:srgbClr val="FF0000"/>
                </a:solidFill>
              </a:rPr>
              <a:t>an assessment of the code size of the software or a functionality </a:t>
            </a:r>
            <a:r>
              <a:rPr lang="en-US" sz="2000" b="1" dirty="0" smtClean="0">
                <a:solidFill>
                  <a:srgbClr val="FF0000"/>
                </a:solidFill>
              </a:rPr>
              <a:t>estimate expressed </a:t>
            </a:r>
            <a:r>
              <a:rPr lang="en-US" sz="2000" b="1" dirty="0">
                <a:solidFill>
                  <a:srgbClr val="FF0000"/>
                </a:solidFill>
              </a:rPr>
              <a:t>in function or application </a:t>
            </a:r>
            <a:r>
              <a:rPr lang="en-US" sz="2000" b="1" dirty="0" smtClean="0">
                <a:solidFill>
                  <a:srgbClr val="FF0000"/>
                </a:solidFill>
              </a:rPr>
              <a:t>points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800" b="1" dirty="0"/>
              <a:t>B: </a:t>
            </a:r>
            <a:r>
              <a:rPr lang="en-US" sz="2000" b="1" dirty="0"/>
              <a:t>represents the complexity of the software and usually lies between 1 </a:t>
            </a:r>
            <a:r>
              <a:rPr lang="en-US" sz="2000" b="1" dirty="0" smtClean="0"/>
              <a:t>and 1.5</a:t>
            </a:r>
            <a:r>
              <a:rPr lang="en-US" sz="2000" b="1" dirty="0"/>
              <a:t>.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M: </a:t>
            </a:r>
            <a:r>
              <a:rPr lang="en-US" sz="2000" b="1" dirty="0">
                <a:solidFill>
                  <a:srgbClr val="C00000"/>
                </a:solidFill>
              </a:rPr>
              <a:t>is a factor that takes into account process, product and </a:t>
            </a:r>
            <a:r>
              <a:rPr lang="en-US" sz="2000" b="1" dirty="0" smtClean="0">
                <a:solidFill>
                  <a:srgbClr val="C00000"/>
                </a:solidFill>
              </a:rPr>
              <a:t>development attributes, such </a:t>
            </a:r>
            <a:r>
              <a:rPr lang="en-US" sz="2000" b="1" dirty="0">
                <a:solidFill>
                  <a:srgbClr val="C00000"/>
                </a:solidFill>
              </a:rPr>
              <a:t>as the dependability requirements for the software and the experience of </a:t>
            </a:r>
            <a:r>
              <a:rPr lang="en-US" sz="2000" b="1" dirty="0" smtClean="0">
                <a:solidFill>
                  <a:srgbClr val="C00000"/>
                </a:solidFill>
              </a:rPr>
              <a:t>the development </a:t>
            </a:r>
            <a:r>
              <a:rPr lang="en-US" sz="2000" b="1" dirty="0">
                <a:solidFill>
                  <a:srgbClr val="C00000"/>
                </a:solidFill>
              </a:rPr>
              <a:t>team. These attributes may increase </a:t>
            </a:r>
            <a:r>
              <a:rPr lang="en-US" sz="2000" b="1" dirty="0" smtClean="0">
                <a:solidFill>
                  <a:srgbClr val="C00000"/>
                </a:solidFill>
              </a:rPr>
              <a:t>or  decrease </a:t>
            </a:r>
            <a:r>
              <a:rPr lang="en-US" sz="2000" b="1" dirty="0">
                <a:solidFill>
                  <a:srgbClr val="C00000"/>
                </a:solidFill>
              </a:rPr>
              <a:t>the overall </a:t>
            </a:r>
            <a:r>
              <a:rPr lang="en-US" sz="2000" b="1" dirty="0" smtClean="0">
                <a:solidFill>
                  <a:srgbClr val="C00000"/>
                </a:solidFill>
              </a:rPr>
              <a:t>difficulty of </a:t>
            </a:r>
            <a:r>
              <a:rPr lang="en-US" sz="2000" b="1" dirty="0">
                <a:solidFill>
                  <a:srgbClr val="C00000"/>
                </a:solidFill>
              </a:rPr>
              <a:t>developing the </a:t>
            </a:r>
            <a:r>
              <a:rPr lang="en-US" sz="2000" b="1" dirty="0" smtClean="0">
                <a:solidFill>
                  <a:srgbClr val="C00000"/>
                </a:solidFill>
              </a:rPr>
              <a:t>system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8711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COCOMO </a:t>
            </a:r>
            <a:r>
              <a:rPr lang="en-US" sz="2800" b="1" dirty="0" smtClean="0">
                <a:solidFill>
                  <a:srgbClr val="FF0000"/>
                </a:solidFill>
              </a:rPr>
              <a:t>II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 reflect radical changes </a:t>
            </a:r>
            <a:r>
              <a:rPr lang="en-US" sz="2400" b="1" dirty="0">
                <a:solidFill>
                  <a:srgbClr val="0070C0"/>
                </a:solidFill>
              </a:rPr>
              <a:t>in software development approaches </a:t>
            </a:r>
            <a:r>
              <a:rPr lang="en-US" sz="2400" b="1" dirty="0" smtClean="0">
                <a:solidFill>
                  <a:srgbClr val="0070C0"/>
                </a:solidFill>
              </a:rPr>
              <a:t>such </a:t>
            </a:r>
            <a:r>
              <a:rPr lang="en-US" sz="2400" b="1" dirty="0">
                <a:solidFill>
                  <a:srgbClr val="0070C0"/>
                </a:solidFill>
              </a:rPr>
              <a:t>as use of prototyping </a:t>
            </a:r>
            <a:r>
              <a:rPr lang="en-US" sz="2400" b="1" dirty="0" smtClean="0">
                <a:solidFill>
                  <a:srgbClr val="0070C0"/>
                </a:solidFill>
              </a:rPr>
              <a:t>techniques, incremental </a:t>
            </a:r>
            <a:r>
              <a:rPr lang="en-US" sz="2400" b="1" dirty="0">
                <a:solidFill>
                  <a:srgbClr val="0070C0"/>
                </a:solidFill>
              </a:rPr>
              <a:t>approach in software </a:t>
            </a:r>
            <a:r>
              <a:rPr lang="en-US" sz="2400" b="1" dirty="0" smtClean="0">
                <a:solidFill>
                  <a:srgbClr val="0070C0"/>
                </a:solidFill>
              </a:rPr>
              <a:t>development the </a:t>
            </a:r>
            <a:r>
              <a:rPr lang="en-US" sz="2400" b="1" dirty="0">
                <a:solidFill>
                  <a:srgbClr val="0070C0"/>
                </a:solidFill>
              </a:rPr>
              <a:t>original COCOMO model was updated using </a:t>
            </a:r>
            <a:r>
              <a:rPr lang="en-US" sz="2400" b="1" dirty="0" smtClean="0">
                <a:solidFill>
                  <a:srgbClr val="0070C0"/>
                </a:solidFill>
              </a:rPr>
              <a:t>COCOMO II</a:t>
            </a: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Supports </a:t>
            </a:r>
            <a:r>
              <a:rPr lang="en-US" sz="2400" b="1" dirty="0">
                <a:solidFill>
                  <a:srgbClr val="0070C0"/>
                </a:solidFill>
              </a:rPr>
              <a:t>spiral model and contains several sub models </a:t>
            </a:r>
            <a:r>
              <a:rPr lang="en-US" sz="2400" b="1" dirty="0" smtClean="0">
                <a:solidFill>
                  <a:srgbClr val="0070C0"/>
                </a:solidFill>
              </a:rPr>
              <a:t>that produce </a:t>
            </a:r>
            <a:r>
              <a:rPr lang="en-US" sz="2400" b="1" dirty="0">
                <a:solidFill>
                  <a:srgbClr val="0070C0"/>
                </a:solidFill>
              </a:rPr>
              <a:t>increasingly detailed </a:t>
            </a:r>
            <a:r>
              <a:rPr lang="en-US" sz="2400" b="1" dirty="0" smtClean="0">
                <a:solidFill>
                  <a:srgbClr val="0070C0"/>
                </a:solidFill>
              </a:rPr>
              <a:t>estimate</a:t>
            </a: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sub-models of COCOMO </a:t>
            </a:r>
            <a:r>
              <a:rPr lang="en-US" sz="2400" b="1" dirty="0" smtClean="0">
                <a:solidFill>
                  <a:srgbClr val="FF0000"/>
                </a:solidFill>
              </a:rPr>
              <a:t>II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 Application Composite </a:t>
            </a:r>
            <a:r>
              <a:rPr lang="en-US" sz="2400" b="1" dirty="0" smtClean="0">
                <a:solidFill>
                  <a:srgbClr val="0070C0"/>
                </a:solidFill>
              </a:rPr>
              <a:t>Model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Early Design Stage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Reuse Model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Post-Architectural Model</a:t>
            </a:r>
            <a:endParaRPr lang="en-US" sz="2400" b="1" dirty="0">
              <a:solidFill>
                <a:srgbClr val="0070C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888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Difficulties in Project Management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product is intangible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Large software projects are often “one –off” projects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process are variable and organizational specific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Management Activities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Project planning 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Risk management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People management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Reporting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Proposal writing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830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COCOMO </a:t>
            </a:r>
            <a:r>
              <a:rPr lang="en-US" sz="2800" b="1" dirty="0" smtClean="0">
                <a:solidFill>
                  <a:srgbClr val="FF0000"/>
                </a:solidFill>
              </a:rPr>
              <a:t>II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30</a:t>
            </a:fld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1143000"/>
            <a:ext cx="7924800" cy="4830509"/>
            <a:chOff x="457200" y="1143000"/>
            <a:chExt cx="7924800" cy="483050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43000"/>
              <a:ext cx="7924800" cy="4552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5703296"/>
              <a:ext cx="1524000" cy="27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22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Sub- Models of COCOMO II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An Application Composite Model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Estimates the efforts required to develop a prototyping project 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Supports cost estimation of the projects that are developed using existing component, database programmin</a:t>
            </a:r>
            <a:r>
              <a:rPr lang="en-US" sz="2400" b="1" dirty="0">
                <a:solidFill>
                  <a:srgbClr val="0070C0"/>
                </a:solidFill>
              </a:rPr>
              <a:t>g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Efforts can be estimated using following expression</a:t>
            </a:r>
          </a:p>
          <a:p>
            <a:pPr lvl="3"/>
            <a:r>
              <a:rPr lang="en-US" sz="2400" b="1" dirty="0">
                <a:solidFill>
                  <a:srgbClr val="FF0000"/>
                </a:solidFill>
              </a:rPr>
              <a:t>PM= (NAP*(1-</a:t>
            </a:r>
            <a:r>
              <a:rPr lang="en-US" sz="2400" b="1" dirty="0" smtClean="0">
                <a:solidFill>
                  <a:srgbClr val="FF0000"/>
                </a:solidFill>
              </a:rPr>
              <a:t>%reuse/100</a:t>
            </a:r>
            <a:r>
              <a:rPr lang="en-US" sz="2400" b="1" dirty="0">
                <a:solidFill>
                  <a:srgbClr val="FF0000"/>
                </a:solidFill>
              </a:rPr>
              <a:t>))/PROD</a:t>
            </a:r>
          </a:p>
          <a:p>
            <a:pPr lvl="3"/>
            <a:r>
              <a:rPr lang="en-US" sz="2400" b="1" dirty="0">
                <a:solidFill>
                  <a:srgbClr val="0070C0"/>
                </a:solidFill>
              </a:rPr>
              <a:t>Where,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PM is effort in person-month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NAP </a:t>
            </a:r>
            <a:r>
              <a:rPr lang="en-US" sz="2400" b="1" dirty="0">
                <a:solidFill>
                  <a:srgbClr val="0070C0"/>
                </a:solidFill>
              </a:rPr>
              <a:t>is no of object </a:t>
            </a:r>
            <a:r>
              <a:rPr lang="en-US" sz="2400" b="1" dirty="0" smtClean="0">
                <a:solidFill>
                  <a:srgbClr val="0070C0"/>
                </a:solidFill>
              </a:rPr>
              <a:t>points</a:t>
            </a:r>
            <a:r>
              <a:rPr lang="en-US" sz="2400" b="1" dirty="0">
                <a:solidFill>
                  <a:srgbClr val="0070C0"/>
                </a:solidFill>
              </a:rPr>
              <a:t/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% reuse is expected percentage of reuse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PROD is </a:t>
            </a:r>
            <a:r>
              <a:rPr lang="en-US" sz="2400" b="1" dirty="0" smtClean="0">
                <a:solidFill>
                  <a:srgbClr val="0070C0"/>
                </a:solidFill>
              </a:rPr>
              <a:t>productivity</a:t>
            </a:r>
            <a:endParaRPr lang="en-US" sz="2400" b="1" dirty="0">
              <a:solidFill>
                <a:srgbClr val="0070C0"/>
              </a:solidFill>
            </a:endParaRPr>
          </a:p>
          <a:p>
            <a:pPr marL="465137" algn="just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75749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715000"/>
          </a:xfrm>
        </p:spPr>
        <p:txBody>
          <a:bodyPr>
            <a:normAutofit fontScale="92500" lnSpcReduction="1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Sub- Models of COCOMO II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Early Design Stage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Process is moved little forward and developer may try an alternate architecture and not enough information to arrive at accurate estimate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The effort is estimated as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Effort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</a:rPr>
              <a:t>A*[KLOC]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*M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is constant having value </a:t>
            </a:r>
            <a:r>
              <a:rPr lang="en-US" sz="2400" b="1" dirty="0" smtClean="0">
                <a:solidFill>
                  <a:srgbClr val="FF0000"/>
                </a:solidFill>
              </a:rPr>
              <a:t>2.94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B </a:t>
            </a:r>
            <a:r>
              <a:rPr lang="en-US" sz="2400" b="1" dirty="0" smtClean="0">
                <a:solidFill>
                  <a:srgbClr val="0070C0"/>
                </a:solidFill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</a:rPr>
              <a:t>constant whose value varies from </a:t>
            </a:r>
            <a:r>
              <a:rPr lang="en-US" sz="2400" b="1" dirty="0" smtClean="0">
                <a:solidFill>
                  <a:srgbClr val="FF0000"/>
                </a:solidFill>
              </a:rPr>
              <a:t>1.1 </a:t>
            </a:r>
            <a:r>
              <a:rPr lang="en-US" sz="2400" b="1" dirty="0">
                <a:solidFill>
                  <a:srgbClr val="FF0000"/>
                </a:solidFill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2.4 </a:t>
            </a:r>
            <a:r>
              <a:rPr lang="en-US" sz="2400" b="1" dirty="0" smtClean="0">
                <a:solidFill>
                  <a:srgbClr val="0070C0"/>
                </a:solidFill>
              </a:rPr>
              <a:t>respective </a:t>
            </a:r>
            <a:endParaRPr lang="en-US" sz="2400" b="1" dirty="0">
              <a:solidFill>
                <a:srgbClr val="0070C0"/>
              </a:solidFill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</a:rPr>
              <a:t>KLOC (size) is kilo lines of </a:t>
            </a:r>
            <a:r>
              <a:rPr lang="en-US" sz="2400" b="1" dirty="0" smtClean="0">
                <a:solidFill>
                  <a:srgbClr val="0070C0"/>
                </a:solidFill>
              </a:rPr>
              <a:t>code,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M </a:t>
            </a:r>
            <a:r>
              <a:rPr lang="en-US" sz="2400" b="1" dirty="0">
                <a:solidFill>
                  <a:srgbClr val="0070C0"/>
                </a:solidFill>
              </a:rPr>
              <a:t>is multiplier given </a:t>
            </a:r>
            <a:r>
              <a:rPr lang="en-US" sz="2400" b="1" dirty="0" smtClean="0">
                <a:solidFill>
                  <a:srgbClr val="0070C0"/>
                </a:solidFill>
              </a:rPr>
              <a:t>as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M = PERS * RCPX * RUSE * PDIF * PREX * FCIL * SCED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b="1" dirty="0">
                <a:solidFill>
                  <a:srgbClr val="0070C0"/>
                </a:solidFill>
              </a:rPr>
              <a:t>, PERS= </a:t>
            </a:r>
            <a:r>
              <a:rPr lang="en-US" sz="2400" b="1" dirty="0" smtClean="0">
                <a:solidFill>
                  <a:srgbClr val="0070C0"/>
                </a:solidFill>
              </a:rPr>
              <a:t>personnel capability, RCPX = </a:t>
            </a:r>
            <a:r>
              <a:rPr lang="en-US" sz="2400" b="1" dirty="0">
                <a:solidFill>
                  <a:srgbClr val="0070C0"/>
                </a:solidFill>
              </a:rPr>
              <a:t>reliability and </a:t>
            </a:r>
            <a:r>
              <a:rPr lang="en-US" sz="2400" b="1" dirty="0" smtClean="0">
                <a:solidFill>
                  <a:srgbClr val="0070C0"/>
                </a:solidFill>
              </a:rPr>
              <a:t>complexity, Ruse</a:t>
            </a:r>
            <a:r>
              <a:rPr lang="en-US" sz="2400" b="1" dirty="0">
                <a:solidFill>
                  <a:srgbClr val="0070C0"/>
                </a:solidFill>
              </a:rPr>
              <a:t>= reuse </a:t>
            </a:r>
            <a:r>
              <a:rPr lang="en-US" sz="2400" b="1" dirty="0" smtClean="0">
                <a:solidFill>
                  <a:srgbClr val="0070C0"/>
                </a:solidFill>
              </a:rPr>
              <a:t>required, POIF</a:t>
            </a:r>
            <a:r>
              <a:rPr lang="en-US" sz="2400" b="1" dirty="0">
                <a:solidFill>
                  <a:srgbClr val="0070C0"/>
                </a:solidFill>
              </a:rPr>
              <a:t>= platform </a:t>
            </a:r>
            <a:r>
              <a:rPr lang="en-US" sz="2400" b="1" dirty="0" smtClean="0">
                <a:solidFill>
                  <a:srgbClr val="0070C0"/>
                </a:solidFill>
              </a:rPr>
              <a:t>difficulty, PREX</a:t>
            </a:r>
            <a:r>
              <a:rPr lang="en-US" sz="2400" b="1" dirty="0">
                <a:solidFill>
                  <a:srgbClr val="0070C0"/>
                </a:solidFill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personne</a:t>
            </a:r>
            <a:r>
              <a:rPr lang="en-US" sz="2400" b="1" dirty="0">
                <a:solidFill>
                  <a:srgbClr val="0070C0"/>
                </a:solidFill>
              </a:rPr>
              <a:t>l</a:t>
            </a:r>
            <a:r>
              <a:rPr lang="en-US" sz="2400" b="1" dirty="0" smtClean="0">
                <a:solidFill>
                  <a:srgbClr val="0070C0"/>
                </a:solidFill>
              </a:rPr>
              <a:t> experience, FCIL </a:t>
            </a:r>
            <a:r>
              <a:rPr lang="en-US" sz="2400" b="1" dirty="0">
                <a:solidFill>
                  <a:srgbClr val="0070C0"/>
                </a:solidFill>
              </a:rPr>
              <a:t>= support </a:t>
            </a:r>
            <a:r>
              <a:rPr lang="en-US" sz="2400" b="1" dirty="0" smtClean="0">
                <a:solidFill>
                  <a:srgbClr val="0070C0"/>
                </a:solidFill>
              </a:rPr>
              <a:t>facilities, SCED</a:t>
            </a:r>
            <a:r>
              <a:rPr lang="en-US" sz="2400" b="1" dirty="0">
                <a:solidFill>
                  <a:srgbClr val="0070C0"/>
                </a:solidFill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schedule</a:t>
            </a:r>
            <a:endParaRPr lang="en-US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These values are estimated using </a:t>
            </a:r>
            <a:r>
              <a:rPr lang="en-US" sz="2400" b="1" dirty="0">
                <a:solidFill>
                  <a:srgbClr val="0070C0"/>
                </a:solidFill>
              </a:rPr>
              <a:t>a six-point </a:t>
            </a:r>
            <a:r>
              <a:rPr lang="en-US" sz="2400" b="1" dirty="0" smtClean="0">
                <a:solidFill>
                  <a:srgbClr val="0070C0"/>
                </a:solidFill>
              </a:rPr>
              <a:t>scale where 1 corresponds to ‘</a:t>
            </a:r>
            <a:r>
              <a:rPr lang="en-US" sz="2400" b="1" dirty="0">
                <a:solidFill>
                  <a:srgbClr val="0070C0"/>
                </a:solidFill>
              </a:rPr>
              <a:t>very low’ and 6 corresponds to ‘very high</a:t>
            </a:r>
            <a:r>
              <a:rPr lang="en-US" sz="2400" b="1" dirty="0" smtClean="0">
                <a:solidFill>
                  <a:srgbClr val="0070C0"/>
                </a:solidFill>
              </a:rPr>
              <a:t>’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77734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 lnSpcReduction="200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Sub- Models of COCOMO II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Reuse Model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Estimate effort required to integrate reusable code or automatically generated code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Reuse code are of two types</a:t>
            </a:r>
          </a:p>
          <a:p>
            <a:pPr marL="914400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Black box code: </a:t>
            </a:r>
            <a:r>
              <a:rPr lang="en-US" sz="2400" b="1" dirty="0" smtClean="0">
                <a:solidFill>
                  <a:srgbClr val="0070C0"/>
                </a:solidFill>
              </a:rPr>
              <a:t>code that can be reused without understanding and modifying it and hence development cost is zero</a:t>
            </a:r>
          </a:p>
          <a:p>
            <a:pPr marL="914400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White box code: </a:t>
            </a:r>
            <a:r>
              <a:rPr lang="en-US" sz="2400" b="1" dirty="0" smtClean="0">
                <a:solidFill>
                  <a:srgbClr val="0070C0"/>
                </a:solidFill>
              </a:rPr>
              <a:t>Understood and integrated with new code, thus cost is involved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effort is estimated as,</a:t>
            </a:r>
          </a:p>
          <a:p>
            <a:pPr marL="465137" algn="ctr"/>
            <a:r>
              <a:rPr lang="en-US" sz="2400" b="1" dirty="0" smtClean="0">
                <a:solidFill>
                  <a:srgbClr val="FF0000"/>
                </a:solidFill>
              </a:rPr>
              <a:t>PM = (ASLOC*AT/100)/ATPROD</a:t>
            </a:r>
          </a:p>
          <a:p>
            <a:pPr marL="465137" algn="just"/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ASLOC = </a:t>
            </a:r>
            <a:r>
              <a:rPr lang="en-US" sz="2400" b="1" dirty="0">
                <a:solidFill>
                  <a:srgbClr val="0070C0"/>
                </a:solidFill>
              </a:rPr>
              <a:t>no of automatically generated </a:t>
            </a:r>
            <a:r>
              <a:rPr lang="en-US" sz="2400" b="1" dirty="0" smtClean="0">
                <a:solidFill>
                  <a:srgbClr val="0070C0"/>
                </a:solidFill>
              </a:rPr>
              <a:t>code and reused  code</a:t>
            </a:r>
          </a:p>
          <a:p>
            <a:pPr marL="465137" algn="just"/>
            <a:r>
              <a:rPr lang="en-US" sz="2400" b="1" dirty="0" smtClean="0">
                <a:solidFill>
                  <a:srgbClr val="0070C0"/>
                </a:solidFill>
              </a:rPr>
              <a:t>AT = </a:t>
            </a:r>
            <a:r>
              <a:rPr lang="en-US" sz="2400" b="1" dirty="0">
                <a:solidFill>
                  <a:srgbClr val="0070C0"/>
                </a:solidFill>
              </a:rPr>
              <a:t>percentage of </a:t>
            </a:r>
            <a:r>
              <a:rPr lang="en-US" sz="2400" b="1" dirty="0" smtClean="0">
                <a:solidFill>
                  <a:srgbClr val="0070C0"/>
                </a:solidFill>
              </a:rPr>
              <a:t>reused code </a:t>
            </a:r>
            <a:r>
              <a:rPr lang="en-US" sz="2400" b="1" dirty="0">
                <a:solidFill>
                  <a:srgbClr val="0070C0"/>
                </a:solidFill>
              </a:rPr>
              <a:t>that is </a:t>
            </a:r>
            <a:r>
              <a:rPr lang="en-US" sz="2400" b="1" dirty="0" smtClean="0">
                <a:solidFill>
                  <a:srgbClr val="0070C0"/>
                </a:solidFill>
              </a:rPr>
              <a:t>automatically generated</a:t>
            </a:r>
            <a:endParaRPr lang="en-US" sz="2400" b="1" dirty="0">
              <a:solidFill>
                <a:srgbClr val="0070C0"/>
              </a:solidFill>
            </a:endParaRPr>
          </a:p>
          <a:p>
            <a:pPr marL="465137" algn="just"/>
            <a:r>
              <a:rPr lang="en-US" sz="2400" b="1" dirty="0" smtClean="0">
                <a:solidFill>
                  <a:srgbClr val="0070C0"/>
                </a:solidFill>
              </a:rPr>
              <a:t>ATPROD = 2400 = productivity of engineers in integrating such code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40433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fontScale="92500"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Sub- Models of COCOMO II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Post-Architectural Model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 architecture has been designed, size of system can be estimated more accurately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estimate process uses more extensive set of multipliers</a:t>
            </a:r>
          </a:p>
          <a:p>
            <a:pPr marL="682625" indent="-217488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effort is estimated as,</a:t>
            </a:r>
          </a:p>
          <a:p>
            <a:pPr marL="465137" algn="ctr"/>
            <a:r>
              <a:rPr lang="en-US" sz="2400" b="1" dirty="0" smtClean="0">
                <a:solidFill>
                  <a:srgbClr val="FF0000"/>
                </a:solidFill>
              </a:rPr>
              <a:t>Effort </a:t>
            </a:r>
            <a:r>
              <a:rPr lang="en-US" sz="2400" b="1" dirty="0">
                <a:solidFill>
                  <a:srgbClr val="FF0000"/>
                </a:solidFill>
              </a:rPr>
              <a:t>= a*(</a:t>
            </a:r>
            <a:r>
              <a:rPr lang="en-US" sz="2400" b="1" dirty="0" smtClean="0">
                <a:solidFill>
                  <a:srgbClr val="FF0000"/>
                </a:solidFill>
              </a:rPr>
              <a:t>KLOC)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*M</a:t>
            </a:r>
            <a:endParaRPr lang="en-US" sz="2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value of the exponent </a:t>
            </a:r>
            <a:r>
              <a:rPr lang="en-US" sz="2400" b="1" dirty="0" smtClean="0">
                <a:solidFill>
                  <a:srgbClr val="0070C0"/>
                </a:solidFill>
              </a:rPr>
              <a:t>b </a:t>
            </a:r>
            <a:r>
              <a:rPr lang="en-US" sz="2400" b="1" dirty="0">
                <a:solidFill>
                  <a:srgbClr val="0070C0"/>
                </a:solidFill>
              </a:rPr>
              <a:t>is therefore based on five </a:t>
            </a:r>
            <a:r>
              <a:rPr lang="en-US" sz="2400" b="1" dirty="0" smtClean="0">
                <a:solidFill>
                  <a:srgbClr val="0070C0"/>
                </a:solidFill>
              </a:rPr>
              <a:t>factors (precedentedness, Development flexibility, Risk resolution, Team cohesion, Process maturity)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These </a:t>
            </a:r>
            <a:r>
              <a:rPr lang="en-US" sz="2400" b="1" dirty="0">
                <a:solidFill>
                  <a:srgbClr val="0070C0"/>
                </a:solidFill>
              </a:rPr>
              <a:t>factors are rated on a six-point scale from 0 to 5, where 0 means ‘extra high’ and 5 means ‘very low</a:t>
            </a:r>
            <a:r>
              <a:rPr lang="en-US" sz="2400" b="1" dirty="0" smtClean="0">
                <a:solidFill>
                  <a:srgbClr val="0070C0"/>
                </a:solidFill>
              </a:rPr>
              <a:t>’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 </a:t>
            </a:r>
            <a:r>
              <a:rPr lang="en-US" sz="2400" b="1" dirty="0">
                <a:solidFill>
                  <a:srgbClr val="0070C0"/>
                </a:solidFill>
              </a:rPr>
              <a:t>calculate b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you add the ratings, divide them by 100, and add the result to 1.01 to get the exponent that should be </a:t>
            </a:r>
            <a:r>
              <a:rPr lang="en-US" sz="2400" b="1" dirty="0" smtClean="0">
                <a:solidFill>
                  <a:srgbClr val="0070C0"/>
                </a:solidFill>
              </a:rPr>
              <a:t>used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253767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Introduction to Quality Management</a:t>
            </a:r>
            <a:endParaRPr lang="en-US" sz="2800" b="1" dirty="0">
              <a:solidFill>
                <a:srgbClr val="FF0000"/>
              </a:solidFill>
            </a:endParaRP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Software </a:t>
            </a:r>
            <a:r>
              <a:rPr lang="en-US" sz="2400" b="1" dirty="0">
                <a:solidFill>
                  <a:srgbClr val="0070C0"/>
                </a:solidFill>
              </a:rPr>
              <a:t>quality management is concerned with ensuring that developed </a:t>
            </a:r>
            <a:r>
              <a:rPr lang="en-US" sz="2400" b="1" dirty="0" smtClean="0">
                <a:solidFill>
                  <a:srgbClr val="0070C0"/>
                </a:solidFill>
              </a:rPr>
              <a:t>software systems </a:t>
            </a:r>
            <a:r>
              <a:rPr lang="en-US" sz="2400" b="1" dirty="0">
                <a:solidFill>
                  <a:srgbClr val="0070C0"/>
                </a:solidFill>
              </a:rPr>
              <a:t>are “fit for </a:t>
            </a:r>
            <a:r>
              <a:rPr lang="en-US" sz="2400" b="1" dirty="0" smtClean="0">
                <a:solidFill>
                  <a:srgbClr val="0070C0"/>
                </a:solidFill>
              </a:rPr>
              <a:t>purpose” </a:t>
            </a:r>
          </a:p>
          <a:p>
            <a:pPr marL="463550" indent="-23177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Systems </a:t>
            </a:r>
            <a:r>
              <a:rPr lang="en-US" sz="2400" b="1" dirty="0">
                <a:solidFill>
                  <a:srgbClr val="0070C0"/>
                </a:solidFill>
              </a:rPr>
              <a:t>should meet the needs of their </a:t>
            </a:r>
            <a:r>
              <a:rPr lang="en-US" sz="2400" b="1" dirty="0" smtClean="0">
                <a:solidFill>
                  <a:srgbClr val="0070C0"/>
                </a:solidFill>
              </a:rPr>
              <a:t>users, should </a:t>
            </a:r>
            <a:r>
              <a:rPr lang="en-US" sz="2400" b="1" dirty="0">
                <a:solidFill>
                  <a:srgbClr val="0070C0"/>
                </a:solidFill>
              </a:rPr>
              <a:t>perform efficiently and reliably, and should be delivered on time and </a:t>
            </a:r>
            <a:r>
              <a:rPr lang="en-US" sz="2400" b="1" dirty="0" smtClean="0">
                <a:solidFill>
                  <a:srgbClr val="0070C0"/>
                </a:solidFill>
              </a:rPr>
              <a:t>within budget</a:t>
            </a: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Software Quality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</a:rPr>
              <a:t>Reflects how well it complies with or conforms to a given design, based on functional requirements or specifications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</a:rPr>
              <a:t>Refers to how it meets non-functional requirements that support the delivery of the functional requirements such as robustness or maintainability, the degree to which the software was produced correctly </a:t>
            </a:r>
          </a:p>
          <a:p>
            <a:pPr marL="231775" algn="just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45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Quality Attributes</a:t>
            </a: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</a:t>
            </a:r>
            <a:r>
              <a:rPr lang="en-US" sz="2800" b="1" dirty="0">
                <a:solidFill>
                  <a:srgbClr val="FF0000"/>
                </a:solidFill>
              </a:rPr>
              <a:t>Quality Assurance (SQA)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</a:rPr>
              <a:t>Process of evaluating the quality of a product and enforcing adherence to software product standards and procedures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</a:rPr>
              <a:t>Consists of a means of monitoring the software engineering processes and methods used to ensure quality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</a:rPr>
              <a:t>Organized into goals, commitments, abilities, activities, measurements and verifications</a:t>
            </a:r>
          </a:p>
          <a:p>
            <a:pPr marL="238125" indent="-238125" algn="just">
              <a:buFont typeface="Arial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36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04056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SQA Organizational Structure 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6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37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4" y="1421214"/>
            <a:ext cx="8153400" cy="459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872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</a:t>
            </a:r>
            <a:r>
              <a:rPr lang="en-US" sz="2800" b="1" dirty="0">
                <a:solidFill>
                  <a:srgbClr val="FF0000"/>
                </a:solidFill>
              </a:rPr>
              <a:t>Quality </a:t>
            </a:r>
            <a:r>
              <a:rPr lang="en-US" sz="2800" b="1" dirty="0" smtClean="0">
                <a:solidFill>
                  <a:srgbClr val="FF0000"/>
                </a:solidFill>
              </a:rPr>
              <a:t>Assurance (SQA) Activities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Formulating a quality management plan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Applying software engineering techniques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Conducting formal technical reviews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Applying a multi-tiered testing strategy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Enforcing process adherence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Controlling change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Measuring impact of </a:t>
            </a:r>
            <a:r>
              <a:rPr lang="en-US" sz="2400" b="1" dirty="0">
                <a:solidFill>
                  <a:srgbClr val="0070C0"/>
                </a:solidFill>
              </a:rPr>
              <a:t>change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Performing SQA audits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Keeping records and reporting</a:t>
            </a:r>
            <a:endParaRPr lang="en-US" sz="24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endParaRPr lang="en-US" sz="26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0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SQA </a:t>
            </a:r>
            <a:r>
              <a:rPr lang="en-US" sz="2800" b="1" dirty="0" smtClean="0">
                <a:solidFill>
                  <a:srgbClr val="FF0000"/>
                </a:solidFill>
              </a:rPr>
              <a:t>Plan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Management section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Describes the place of SQA in the structure of the organization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Documentation </a:t>
            </a:r>
            <a:r>
              <a:rPr lang="en-US" sz="2400" b="1" dirty="0">
                <a:solidFill>
                  <a:srgbClr val="FF0000"/>
                </a:solidFill>
              </a:rPr>
              <a:t>section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Describes </a:t>
            </a:r>
            <a:r>
              <a:rPr lang="en-US" sz="2400" b="1" dirty="0" smtClean="0">
                <a:solidFill>
                  <a:srgbClr val="0070C0"/>
                </a:solidFill>
              </a:rPr>
              <a:t>each work product produced as part of the software process</a:t>
            </a:r>
            <a:endParaRPr lang="en-US" sz="26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Standards, practices and conventions</a:t>
            </a:r>
            <a:endParaRPr lang="en-US" sz="24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Lists all applicable standards/practices applied during the software process and any metrics to be collected as part of the software engineering work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Reviews and audits section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Provides an overview of the approach used in the reviews and audits to be conducted during the project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453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Management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Involves anticipating risks that might affect the project schedule, quality of software being developed and then taking action to avoid these risks </a:t>
            </a:r>
          </a:p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Categories of Risk</a:t>
            </a:r>
            <a:endParaRPr lang="en-US" sz="2800" b="1" dirty="0">
              <a:solidFill>
                <a:srgbClr val="FF0000"/>
              </a:solidFill>
            </a:endParaRP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Project Risks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Affects the project schedule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Product Risks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Affects the quality or performance of software being developed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Business Risks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Affects the organization developing the software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892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SQA </a:t>
            </a:r>
            <a:r>
              <a:rPr lang="en-US" sz="2800" b="1" dirty="0" smtClean="0">
                <a:solidFill>
                  <a:srgbClr val="FF0000"/>
                </a:solidFill>
              </a:rPr>
              <a:t>Plan</a:t>
            </a:r>
            <a:endParaRPr lang="en-US" sz="2800" b="1" dirty="0">
              <a:solidFill>
                <a:srgbClr val="FF000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Problem reporting and corrective action section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Defines procedures for reporting, tracking and resolving errors or defects, identifies organizational responsibilities for these activities </a:t>
            </a: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Other </a:t>
            </a: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Tools, SQA methods, change control, record keeping, training and risk management </a:t>
            </a:r>
            <a:endParaRPr lang="en-US" sz="2600" b="1" dirty="0">
              <a:solidFill>
                <a:srgbClr val="0070C0"/>
              </a:solidFill>
            </a:endParaRPr>
          </a:p>
          <a:p>
            <a:pPr marL="681038" lvl="1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Test section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1081088" lvl="2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References test plan and procedure document and defines test record keeping requirements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886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Management Process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4800" y="1219200"/>
            <a:ext cx="8095130" cy="3822848"/>
            <a:chOff x="304800" y="1447800"/>
            <a:chExt cx="8095130" cy="33504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447800"/>
              <a:ext cx="8095130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284" y="3893457"/>
              <a:ext cx="1124510" cy="904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21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Management Process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Identification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7" y="1828800"/>
            <a:ext cx="794904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4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Management Process</a:t>
            </a:r>
            <a:r>
              <a:rPr lang="en-US" sz="2400" b="1" dirty="0" smtClean="0">
                <a:solidFill>
                  <a:srgbClr val="0070C0"/>
                </a:solidFill>
              </a:rPr>
              <a:t> 	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Analysis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Assign risk to one of number of bands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probability of risk might be assessed as very low(&lt;10%), low (10-25%), moderate (25-50%), high (50-75%) or very high (&gt;75%)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effects of the risk might be assessed as catastrophic, serious, tolerable or insignificant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9993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Management Process</a:t>
            </a:r>
            <a:r>
              <a:rPr lang="en-US" sz="2400" b="1" dirty="0" smtClean="0">
                <a:solidFill>
                  <a:srgbClr val="0070C0"/>
                </a:solidFill>
              </a:rPr>
              <a:t> 	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Risk Planning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Three Strategies 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Avoidance Strategies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Minimization Strategies</a:t>
            </a:r>
          </a:p>
          <a:p>
            <a:pPr marL="1552575" lvl="4" indent="-238125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Contingency Plans</a:t>
            </a:r>
          </a:p>
          <a:p>
            <a:pPr marL="638175" lvl="2" indent="-23812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Risk Monitoring </a:t>
            </a:r>
          </a:p>
          <a:p>
            <a:pPr marL="1095375" lvl="3" indent="-238125" algn="just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Process of checking that </a:t>
            </a:r>
            <a:r>
              <a:rPr lang="en-US" sz="2400" b="1" dirty="0" smtClean="0">
                <a:solidFill>
                  <a:srgbClr val="0070C0"/>
                </a:solidFill>
              </a:rPr>
              <a:t>the assumptions </a:t>
            </a:r>
            <a:r>
              <a:rPr lang="en-US" sz="2400" b="1" dirty="0">
                <a:solidFill>
                  <a:srgbClr val="0070C0"/>
                </a:solidFill>
              </a:rPr>
              <a:t>about the product, process and business risks have not changed</a:t>
            </a:r>
          </a:p>
          <a:p>
            <a:pPr marL="1552575" lvl="4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8660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Software Pricing </a:t>
            </a:r>
          </a:p>
          <a:p>
            <a:pPr marL="638175" lvl="2" indent="-238125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kumimoji="0" lang="en-US" dirty="0" smtClean="0"/>
              <a:t>Prepared by Er. Deeyoranjan Dongol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066800"/>
            <a:ext cx="8229600" cy="5162550"/>
            <a:chOff x="304800" y="1219200"/>
            <a:chExt cx="7991226" cy="5010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219200"/>
              <a:ext cx="7991226" cy="449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5715000"/>
              <a:ext cx="11239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462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1633</Words>
  <Application>Microsoft Office PowerPoint</Application>
  <PresentationFormat>On-screen Show (4:3)</PresentationFormat>
  <Paragraphs>279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Pitchbook</vt:lpstr>
      <vt:lpstr>UNIT-10 SOFTWARE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PATH METHOD</vt:lpstr>
      <vt:lpstr>PERT CHART</vt:lpstr>
      <vt:lpstr>PERT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2020-12-12T06:31:38Z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