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433" r:id="rId3"/>
    <p:sldId id="436" r:id="rId4"/>
    <p:sldId id="437" r:id="rId5"/>
    <p:sldId id="499" r:id="rId6"/>
    <p:sldId id="438" r:id="rId7"/>
    <p:sldId id="439" r:id="rId8"/>
    <p:sldId id="441" r:id="rId9"/>
    <p:sldId id="443" r:id="rId10"/>
    <p:sldId id="445" r:id="rId11"/>
    <p:sldId id="450" r:id="rId12"/>
    <p:sldId id="444" r:id="rId13"/>
    <p:sldId id="451" r:id="rId14"/>
    <p:sldId id="454" r:id="rId15"/>
    <p:sldId id="452" r:id="rId16"/>
    <p:sldId id="453" r:id="rId17"/>
    <p:sldId id="507" r:id="rId18"/>
    <p:sldId id="508" r:id="rId19"/>
    <p:sldId id="500" r:id="rId20"/>
    <p:sldId id="501" r:id="rId21"/>
    <p:sldId id="503" r:id="rId22"/>
    <p:sldId id="502" r:id="rId23"/>
    <p:sldId id="505" r:id="rId24"/>
    <p:sldId id="506" r:id="rId25"/>
    <p:sldId id="504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7" autoAdjust="0"/>
    <p:restoredTop sz="91039" autoAdjust="0"/>
  </p:normalViewPr>
  <p:slideViewPr>
    <p:cSldViewPr>
      <p:cViewPr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Prepared by Er. Deeyoranjan Dongol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UNIT-1 Introduction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823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Organizational Affects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Process changes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may require changes to business processes so training may be required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Job changes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may de-skill users or cause changes to the way they work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Organizational policies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proposed system may not be consistent with current organizational policies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Organizational politics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may change the political power structure in an organization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Engineering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that is concerned with specifying a system, integrating its components and testing that the system meets its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Concerned with the whole socio-technical system (software, hardware, and operational processes)not just the system software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2" y="3429000"/>
            <a:ext cx="76104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Procurement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Acquiring a system to meet some identified organizational need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Before procurement, decisions are made 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Scope of the system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budgets and timescales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High level system requirements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Procurement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grpSp>
        <p:nvGrpSpPr>
          <p:cNvPr id="3" name="Group 8"/>
          <p:cNvGrpSpPr/>
          <p:nvPr/>
        </p:nvGrpSpPr>
        <p:grpSpPr>
          <a:xfrm>
            <a:off x="381002" y="1676400"/>
            <a:ext cx="7814061" cy="4572000"/>
            <a:chOff x="228600" y="-707923"/>
            <a:chExt cx="7814061" cy="61943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-707923"/>
              <a:ext cx="7814061" cy="52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5029200"/>
              <a:ext cx="1816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70C0"/>
                </a:solidFill>
              </a:rPr>
              <a:t>Develop all </a:t>
            </a:r>
            <a:r>
              <a:rPr lang="en-US" sz="2400" b="1" dirty="0" smtClean="0">
                <a:solidFill>
                  <a:srgbClr val="0070C0"/>
                </a:solidFill>
              </a:rPr>
              <a:t>of the components of a system and then  these components </a:t>
            </a:r>
            <a:r>
              <a:rPr lang="en-US" sz="2400" b="1" smtClean="0">
                <a:solidFill>
                  <a:srgbClr val="0070C0"/>
                </a:solidFill>
              </a:rPr>
              <a:t>are integrated to </a:t>
            </a:r>
            <a:r>
              <a:rPr lang="en-US" sz="2400" b="1" dirty="0" smtClean="0">
                <a:solidFill>
                  <a:srgbClr val="0070C0"/>
                </a:solidFill>
              </a:rPr>
              <a:t>create a final 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Requirements act as bridge between procurement and development process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3048000"/>
            <a:ext cx="79136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Operation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Operational processes that are involved in using the system for its defined purpose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Operational processes are defined and documented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 are trained and other processes are adapted to make effective use of the new system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Engineering vs Computer Science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Computer </a:t>
            </a:r>
            <a:r>
              <a:rPr lang="en-US" sz="2400" b="1" dirty="0">
                <a:solidFill>
                  <a:srgbClr val="0070C0"/>
                </a:solidFill>
              </a:rPr>
              <a:t>science focuses on theory and </a:t>
            </a:r>
            <a:r>
              <a:rPr lang="en-US" sz="2400" b="1" dirty="0" smtClean="0">
                <a:solidFill>
                  <a:srgbClr val="0070C0"/>
                </a:solidFill>
              </a:rPr>
              <a:t>fundamentals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engineering </a:t>
            </a:r>
            <a:r>
              <a:rPr lang="en-US" sz="2400" b="1" dirty="0">
                <a:solidFill>
                  <a:srgbClr val="0070C0"/>
                </a:solidFill>
              </a:rPr>
              <a:t>is concerned with the practicalities of developing </a:t>
            </a:r>
            <a:r>
              <a:rPr lang="en-US" sz="2400" b="1" dirty="0" smtClean="0">
                <a:solidFill>
                  <a:srgbClr val="0070C0"/>
                </a:solidFill>
              </a:rPr>
              <a:t>and delivering </a:t>
            </a:r>
            <a:r>
              <a:rPr lang="en-US" sz="2400" b="1" dirty="0">
                <a:solidFill>
                  <a:srgbClr val="0070C0"/>
                </a:solidFill>
              </a:rPr>
              <a:t>useful </a:t>
            </a:r>
            <a:r>
              <a:rPr lang="en-US" sz="2400" b="1" dirty="0" smtClean="0">
                <a:solidFill>
                  <a:srgbClr val="0070C0"/>
                </a:solidFill>
              </a:rPr>
              <a:t>software</a:t>
            </a:r>
            <a:endParaRPr lang="en-GB" sz="2400" b="1" dirty="0">
              <a:solidFill>
                <a:srgbClr val="0070C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Engineering vs System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</a:t>
            </a:r>
            <a:r>
              <a:rPr lang="en-US" sz="2400" b="1" dirty="0">
                <a:solidFill>
                  <a:srgbClr val="0070C0"/>
                </a:solidFill>
              </a:rPr>
              <a:t>engineering is concerned with all aspects of </a:t>
            </a:r>
            <a:r>
              <a:rPr lang="en-US" sz="2400" b="1" dirty="0" smtClean="0">
                <a:solidFill>
                  <a:srgbClr val="0070C0"/>
                </a:solidFill>
              </a:rPr>
              <a:t>computer based systems </a:t>
            </a:r>
            <a:r>
              <a:rPr lang="en-US" sz="2400" b="1" dirty="0">
                <a:solidFill>
                  <a:srgbClr val="0070C0"/>
                </a:solidFill>
              </a:rPr>
              <a:t>development including hardware, software </a:t>
            </a:r>
            <a:r>
              <a:rPr lang="en-US" sz="2400" b="1" dirty="0" smtClean="0">
                <a:solidFill>
                  <a:srgbClr val="0070C0"/>
                </a:solidFill>
              </a:rPr>
              <a:t>and process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</a:t>
            </a:r>
            <a:r>
              <a:rPr lang="en-US" sz="2400" b="1" dirty="0">
                <a:solidFill>
                  <a:srgbClr val="0070C0"/>
                </a:solidFill>
              </a:rPr>
              <a:t>engineering is part of this </a:t>
            </a:r>
            <a:r>
              <a:rPr lang="en-US" sz="2400" b="1" dirty="0" smtClean="0">
                <a:solidFill>
                  <a:srgbClr val="0070C0"/>
                </a:solidFill>
              </a:rPr>
              <a:t>more general </a:t>
            </a:r>
            <a:r>
              <a:rPr lang="en-US" sz="2400" b="1" dirty="0">
                <a:solidFill>
                  <a:srgbClr val="0070C0"/>
                </a:solidFill>
              </a:rPr>
              <a:t>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9106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Challenges of Software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Coping </a:t>
            </a:r>
            <a:r>
              <a:rPr lang="en-US" sz="2400" b="1" dirty="0">
                <a:solidFill>
                  <a:srgbClr val="0070C0"/>
                </a:solidFill>
              </a:rPr>
              <a:t>with increasing </a:t>
            </a:r>
            <a:r>
              <a:rPr lang="en-US" sz="2400" b="1" dirty="0" smtClean="0">
                <a:solidFill>
                  <a:srgbClr val="0070C0"/>
                </a:solidFill>
              </a:rPr>
              <a:t>diversity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Demands </a:t>
            </a:r>
            <a:r>
              <a:rPr lang="en-US" sz="2400" b="1" dirty="0">
                <a:solidFill>
                  <a:srgbClr val="0070C0"/>
                </a:solidFill>
              </a:rPr>
              <a:t>for reduced </a:t>
            </a:r>
            <a:r>
              <a:rPr lang="en-US" sz="2400" b="1" dirty="0" smtClean="0">
                <a:solidFill>
                  <a:srgbClr val="0070C0"/>
                </a:solidFill>
              </a:rPr>
              <a:t>delivery times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Developing </a:t>
            </a:r>
            <a:r>
              <a:rPr lang="en-US" sz="2400" b="1" dirty="0">
                <a:solidFill>
                  <a:srgbClr val="0070C0"/>
                </a:solidFill>
              </a:rPr>
              <a:t>trustworthy software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Cost </a:t>
            </a:r>
            <a:r>
              <a:rPr lang="en-US" sz="2800" b="1" dirty="0">
                <a:solidFill>
                  <a:srgbClr val="FF0000"/>
                </a:solidFill>
              </a:rPr>
              <a:t>of Software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Roughly </a:t>
            </a:r>
            <a:r>
              <a:rPr lang="en-US" sz="2400" b="1" dirty="0">
                <a:solidFill>
                  <a:srgbClr val="0070C0"/>
                </a:solidFill>
              </a:rPr>
              <a:t>60% of software costs are development costs, 40% </a:t>
            </a:r>
            <a:r>
              <a:rPr lang="en-US" sz="2400" b="1" dirty="0" smtClean="0">
                <a:solidFill>
                  <a:srgbClr val="0070C0"/>
                </a:solidFill>
              </a:rPr>
              <a:t>are testing costs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For </a:t>
            </a:r>
            <a:r>
              <a:rPr lang="en-US" sz="2400" b="1" dirty="0">
                <a:solidFill>
                  <a:srgbClr val="0070C0"/>
                </a:solidFill>
              </a:rPr>
              <a:t>custom software, evolution costs often </a:t>
            </a:r>
            <a:r>
              <a:rPr lang="en-US" sz="2400" b="1" dirty="0" smtClean="0">
                <a:solidFill>
                  <a:srgbClr val="0070C0"/>
                </a:solidFill>
              </a:rPr>
              <a:t>exceed development </a:t>
            </a:r>
            <a:r>
              <a:rPr lang="en-US" sz="2400" b="1" dirty="0">
                <a:solidFill>
                  <a:srgbClr val="0070C0"/>
                </a:solidFill>
              </a:rPr>
              <a:t>costs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60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Professional </a:t>
            </a:r>
            <a:r>
              <a:rPr lang="en-US" sz="2800" b="1" dirty="0">
                <a:solidFill>
                  <a:srgbClr val="FF0000"/>
                </a:solidFill>
              </a:rPr>
              <a:t>Software </a:t>
            </a:r>
            <a:r>
              <a:rPr lang="en-US" sz="2800" b="1" dirty="0" smtClean="0">
                <a:solidFill>
                  <a:srgbClr val="FF0000"/>
                </a:solidFill>
              </a:rPr>
              <a:t>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People </a:t>
            </a:r>
            <a:r>
              <a:rPr lang="en-US" sz="2400" b="1" dirty="0">
                <a:solidFill>
                  <a:srgbClr val="0070C0"/>
                </a:solidFill>
              </a:rPr>
              <a:t>in business write spreadsheet programs </a:t>
            </a:r>
            <a:r>
              <a:rPr lang="en-US" sz="2400" b="1" dirty="0" smtClean="0">
                <a:solidFill>
                  <a:srgbClr val="0070C0"/>
                </a:solidFill>
              </a:rPr>
              <a:t>to simplify </a:t>
            </a:r>
            <a:r>
              <a:rPr lang="en-US" sz="2400" b="1" dirty="0">
                <a:solidFill>
                  <a:srgbClr val="0070C0"/>
                </a:solidFill>
              </a:rPr>
              <a:t>their jobs; scientists and engineers write programs to process their </a:t>
            </a:r>
            <a:r>
              <a:rPr lang="en-US" sz="2400" b="1" dirty="0" smtClean="0">
                <a:solidFill>
                  <a:srgbClr val="0070C0"/>
                </a:solidFill>
              </a:rPr>
              <a:t>experimental data</a:t>
            </a:r>
            <a:r>
              <a:rPr lang="en-US" sz="2400" b="1" dirty="0">
                <a:solidFill>
                  <a:srgbClr val="0070C0"/>
                </a:solidFill>
              </a:rPr>
              <a:t>; hobbyists write programs for their own interest and </a:t>
            </a:r>
            <a:r>
              <a:rPr lang="en-US" sz="2400" b="1" dirty="0" smtClean="0">
                <a:solidFill>
                  <a:srgbClr val="0070C0"/>
                </a:solidFill>
              </a:rPr>
              <a:t>enjoyment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  <a:r>
              <a:rPr lang="en-US" sz="2400" b="1" dirty="0">
                <a:solidFill>
                  <a:srgbClr val="0070C0"/>
                </a:solidFill>
              </a:rPr>
              <a:t>, most software development is a professional activity in which software </a:t>
            </a:r>
            <a:r>
              <a:rPr lang="en-US" sz="2400" b="1" dirty="0" smtClean="0">
                <a:solidFill>
                  <a:srgbClr val="0070C0"/>
                </a:solidFill>
              </a:rPr>
              <a:t>is developed </a:t>
            </a:r>
            <a:r>
              <a:rPr lang="en-US" sz="2400" b="1" dirty="0">
                <a:solidFill>
                  <a:srgbClr val="0070C0"/>
                </a:solidFill>
              </a:rPr>
              <a:t>for business purposes, for inclusion in other devices, or as software </a:t>
            </a:r>
            <a:r>
              <a:rPr lang="en-US" sz="2400" b="1" dirty="0" smtClean="0">
                <a:solidFill>
                  <a:srgbClr val="0070C0"/>
                </a:solidFill>
              </a:rPr>
              <a:t>products such </a:t>
            </a:r>
            <a:r>
              <a:rPr lang="en-US" sz="2400" b="1" dirty="0">
                <a:solidFill>
                  <a:srgbClr val="0070C0"/>
                </a:solidFill>
              </a:rPr>
              <a:t>as information systems and computer-aided design </a:t>
            </a:r>
            <a:r>
              <a:rPr lang="en-US" sz="2400" b="1" dirty="0" smtClean="0">
                <a:solidFill>
                  <a:srgbClr val="0070C0"/>
                </a:solidFill>
              </a:rPr>
              <a:t>systems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key </a:t>
            </a:r>
            <a:r>
              <a:rPr lang="en-US" sz="2400" b="1" dirty="0" smtClean="0">
                <a:solidFill>
                  <a:srgbClr val="0070C0"/>
                </a:solidFill>
              </a:rPr>
              <a:t>distinctions are </a:t>
            </a:r>
            <a:r>
              <a:rPr lang="en-US" sz="2400" b="1" dirty="0">
                <a:solidFill>
                  <a:srgbClr val="0070C0"/>
                </a:solidFill>
              </a:rPr>
              <a:t>that professional software is intended for use by someone apart from </a:t>
            </a:r>
            <a:r>
              <a:rPr lang="en-US" sz="2400" b="1" dirty="0" smtClean="0">
                <a:solidFill>
                  <a:srgbClr val="0070C0"/>
                </a:solidFill>
              </a:rPr>
              <a:t>its developer </a:t>
            </a:r>
            <a:r>
              <a:rPr lang="en-US" sz="2400" b="1" dirty="0">
                <a:solidFill>
                  <a:srgbClr val="0070C0"/>
                </a:solidFill>
              </a:rPr>
              <a:t>and that teams rather than individuals usually develop the software. It </a:t>
            </a:r>
            <a:r>
              <a:rPr lang="en-US" sz="2400" b="1" dirty="0" smtClean="0">
                <a:solidFill>
                  <a:srgbClr val="0070C0"/>
                </a:solidFill>
              </a:rPr>
              <a:t>is maintained </a:t>
            </a:r>
            <a:r>
              <a:rPr lang="en-US" sz="2400" b="1" dirty="0">
                <a:solidFill>
                  <a:srgbClr val="0070C0"/>
                </a:solidFill>
              </a:rPr>
              <a:t>and changed throughout its life.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8498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Professional </a:t>
            </a:r>
            <a:r>
              <a:rPr lang="en-US" sz="2800" b="1" dirty="0">
                <a:solidFill>
                  <a:srgbClr val="FF0000"/>
                </a:solidFill>
              </a:rPr>
              <a:t>Software </a:t>
            </a:r>
            <a:r>
              <a:rPr lang="en-US" sz="2800" b="1" dirty="0" smtClean="0">
                <a:solidFill>
                  <a:srgbClr val="FF0000"/>
                </a:solidFill>
              </a:rPr>
              <a:t>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  <a:r>
              <a:rPr lang="en-US" sz="2400" b="1" dirty="0">
                <a:solidFill>
                  <a:srgbClr val="0070C0"/>
                </a:solidFill>
              </a:rPr>
              <a:t>, when we are talking about software engineering, software is not just </a:t>
            </a:r>
            <a:r>
              <a:rPr lang="en-US" sz="2400" b="1" dirty="0" smtClean="0">
                <a:solidFill>
                  <a:srgbClr val="0070C0"/>
                </a:solidFill>
              </a:rPr>
              <a:t>the programs </a:t>
            </a:r>
            <a:r>
              <a:rPr lang="en-US" sz="2400" b="1" dirty="0">
                <a:solidFill>
                  <a:srgbClr val="0070C0"/>
                </a:solidFill>
              </a:rPr>
              <a:t>themselves but also all associated documentation, libraries, support websites</a:t>
            </a:r>
            <a:r>
              <a:rPr lang="en-US" sz="2400" b="1" dirty="0" smtClean="0">
                <a:solidFill>
                  <a:srgbClr val="0070C0"/>
                </a:solidFill>
              </a:rPr>
              <a:t>, and </a:t>
            </a:r>
            <a:r>
              <a:rPr lang="en-US" sz="2400" b="1" dirty="0">
                <a:solidFill>
                  <a:srgbClr val="0070C0"/>
                </a:solidFill>
              </a:rPr>
              <a:t>configuration data that are needed to make these programs </a:t>
            </a:r>
            <a:r>
              <a:rPr lang="en-US" sz="2400" b="1" dirty="0" smtClean="0">
                <a:solidFill>
                  <a:srgbClr val="0070C0"/>
                </a:solidFill>
              </a:rPr>
              <a:t>useful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professionally developed </a:t>
            </a:r>
            <a:r>
              <a:rPr lang="en-US" sz="2400" b="1" dirty="0">
                <a:solidFill>
                  <a:srgbClr val="0070C0"/>
                </a:solidFill>
              </a:rPr>
              <a:t>software system is often more than a single program. </a:t>
            </a:r>
            <a:r>
              <a:rPr lang="en-US" sz="2400" b="1" dirty="0" smtClean="0">
                <a:solidFill>
                  <a:srgbClr val="0070C0"/>
                </a:solidFill>
              </a:rPr>
              <a:t> A system may </a:t>
            </a:r>
            <a:r>
              <a:rPr lang="en-US" sz="2400" b="1" dirty="0">
                <a:solidFill>
                  <a:srgbClr val="0070C0"/>
                </a:solidFill>
              </a:rPr>
              <a:t>consist of several separate programs and configuration files that are used to </a:t>
            </a:r>
            <a:r>
              <a:rPr lang="en-US" sz="2400" b="1" dirty="0" smtClean="0">
                <a:solidFill>
                  <a:srgbClr val="0070C0"/>
                </a:solidFill>
              </a:rPr>
              <a:t>setup </a:t>
            </a:r>
            <a:r>
              <a:rPr lang="en-US" sz="2400" b="1" dirty="0">
                <a:solidFill>
                  <a:srgbClr val="0070C0"/>
                </a:solidFill>
              </a:rPr>
              <a:t>these programs. It may include system documentation, which describes the </a:t>
            </a:r>
            <a:r>
              <a:rPr lang="en-US" sz="2400" b="1" dirty="0" smtClean="0">
                <a:solidFill>
                  <a:srgbClr val="0070C0"/>
                </a:solidFill>
              </a:rPr>
              <a:t>structure of </a:t>
            </a:r>
            <a:r>
              <a:rPr lang="en-US" sz="2400" b="1" dirty="0">
                <a:solidFill>
                  <a:srgbClr val="0070C0"/>
                </a:solidFill>
              </a:rPr>
              <a:t>the system, user documentation, which explains how to use the system, </a:t>
            </a:r>
            <a:r>
              <a:rPr lang="en-US" sz="2400" b="1" dirty="0" smtClean="0">
                <a:solidFill>
                  <a:srgbClr val="0070C0"/>
                </a:solidFill>
              </a:rPr>
              <a:t>and websites </a:t>
            </a:r>
            <a:r>
              <a:rPr lang="en-US" sz="2400" b="1" dirty="0">
                <a:solidFill>
                  <a:srgbClr val="0070C0"/>
                </a:solidFill>
              </a:rPr>
              <a:t>for users to download recent product </a:t>
            </a:r>
            <a:r>
              <a:rPr lang="en-US" sz="2400" b="1" dirty="0" smtClean="0">
                <a:solidFill>
                  <a:srgbClr val="0070C0"/>
                </a:solidFill>
              </a:rPr>
              <a:t>information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231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</a:t>
            </a:r>
          </a:p>
          <a:p>
            <a:pPr marL="981075" lvl="1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981075" lvl="1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Computer programs and associated documentation [configuration files, System and user documentation]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Software Types</a:t>
            </a:r>
          </a:p>
          <a:p>
            <a:pPr marL="463550" lvl="3" indent="393700" algn="just">
              <a:buFont typeface="Arial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Generic </a:t>
            </a:r>
            <a:r>
              <a:rPr lang="en-GB" sz="2400" b="1" dirty="0" smtClean="0">
                <a:solidFill>
                  <a:srgbClr val="FF0000"/>
                </a:solidFill>
              </a:rPr>
              <a:t>products</a:t>
            </a:r>
          </a:p>
          <a:p>
            <a:pPr marL="463550" lvl="3" indent="393700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Customized </a:t>
            </a:r>
            <a:r>
              <a:rPr lang="en-GB" sz="2400" b="1" dirty="0">
                <a:solidFill>
                  <a:srgbClr val="FF0000"/>
                </a:solidFill>
              </a:rPr>
              <a:t>(Bespoke) products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  <p:pic>
        <p:nvPicPr>
          <p:cNvPr id="9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368" y="1047465"/>
            <a:ext cx="1050925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018" y="1047465"/>
            <a:ext cx="15398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62666" y="1333215"/>
            <a:ext cx="630238" cy="608013"/>
          </a:xfrm>
          <a:prstGeom prst="plus">
            <a:avLst>
              <a:gd name="adj" fmla="val 368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919" tIns="43459" rIns="86919" bIns="43459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Engineering Diversity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Different applications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Stand-alone </a:t>
            </a:r>
            <a:r>
              <a:rPr lang="en-US" sz="2400" b="1" dirty="0">
                <a:solidFill>
                  <a:srgbClr val="0070C0"/>
                </a:solidFill>
              </a:rPr>
              <a:t>applications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Interactive transaction based </a:t>
            </a:r>
            <a:r>
              <a:rPr lang="en-US" sz="2400" b="1" dirty="0">
                <a:solidFill>
                  <a:srgbClr val="0070C0"/>
                </a:solidFill>
              </a:rPr>
              <a:t>applications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Batch processing systems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Entertainment systems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for modeling and simulation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collection and analysis systems</a:t>
            </a:r>
          </a:p>
          <a:p>
            <a:pPr marL="1095375" lvl="3" indent="-23812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9502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Engineering Diversity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specific methods</a:t>
            </a:r>
            <a:r>
              <a:rPr lang="en-US" sz="2400" b="1" dirty="0" smtClean="0">
                <a:solidFill>
                  <a:srgbClr val="0070C0"/>
                </a:solidFill>
              </a:rPr>
              <a:t>, tools</a:t>
            </a:r>
            <a:r>
              <a:rPr lang="en-US" sz="2400" b="1" dirty="0">
                <a:solidFill>
                  <a:srgbClr val="0070C0"/>
                </a:solidFill>
              </a:rPr>
              <a:t>, and techniques used depend on the organization developing the software</a:t>
            </a:r>
            <a:r>
              <a:rPr lang="en-US" sz="2400" b="1" dirty="0" smtClean="0">
                <a:solidFill>
                  <a:srgbClr val="0070C0"/>
                </a:solidFill>
              </a:rPr>
              <a:t>, the </a:t>
            </a:r>
            <a:r>
              <a:rPr lang="en-US" sz="2400" b="1" dirty="0">
                <a:solidFill>
                  <a:srgbClr val="0070C0"/>
                </a:solidFill>
              </a:rPr>
              <a:t>type of software, and the people involved in the development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There are </a:t>
            </a:r>
            <a:r>
              <a:rPr lang="en-US" sz="2400" b="1" dirty="0">
                <a:solidFill>
                  <a:srgbClr val="0070C0"/>
                </a:solidFill>
              </a:rPr>
              <a:t>no universal software engineering methods that are suitable for all </a:t>
            </a:r>
            <a:r>
              <a:rPr lang="en-US" sz="2400" b="1" dirty="0" smtClean="0">
                <a:solidFill>
                  <a:srgbClr val="0070C0"/>
                </a:solidFill>
              </a:rPr>
              <a:t>systems and </a:t>
            </a:r>
            <a:r>
              <a:rPr lang="en-US" sz="2400" b="1" dirty="0">
                <a:solidFill>
                  <a:srgbClr val="0070C0"/>
                </a:solidFill>
              </a:rPr>
              <a:t>all companies. Rather, a diverse set of software engineering methods </a:t>
            </a:r>
            <a:r>
              <a:rPr lang="en-US" sz="2400" b="1" dirty="0" smtClean="0">
                <a:solidFill>
                  <a:srgbClr val="0070C0"/>
                </a:solidFill>
              </a:rPr>
              <a:t>and tools </a:t>
            </a:r>
            <a:r>
              <a:rPr lang="en-US" sz="2400" b="1" dirty="0">
                <a:solidFill>
                  <a:srgbClr val="0070C0"/>
                </a:solidFill>
              </a:rPr>
              <a:t>has evolved over the past 50 </a:t>
            </a:r>
            <a:r>
              <a:rPr lang="en-US" sz="2400" b="1" dirty="0" smtClean="0">
                <a:solidFill>
                  <a:srgbClr val="0070C0"/>
                </a:solidFill>
              </a:rPr>
              <a:t>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0619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Internet Software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Initially</a:t>
            </a:r>
            <a:r>
              <a:rPr lang="en-US" sz="2400" b="1" dirty="0">
                <a:solidFill>
                  <a:srgbClr val="0070C0"/>
                </a:solidFill>
              </a:rPr>
              <a:t>, the web was primarily a universally </a:t>
            </a:r>
            <a:r>
              <a:rPr lang="en-US" sz="2400" b="1" dirty="0" smtClean="0">
                <a:solidFill>
                  <a:srgbClr val="0070C0"/>
                </a:solidFill>
              </a:rPr>
              <a:t>accessible information </a:t>
            </a:r>
            <a:r>
              <a:rPr lang="en-US" sz="2400" b="1" dirty="0">
                <a:solidFill>
                  <a:srgbClr val="0070C0"/>
                </a:solidFill>
              </a:rPr>
              <a:t>store, and it had little effect on software systems. These systems </a:t>
            </a:r>
            <a:r>
              <a:rPr lang="en-US" sz="2400" b="1" dirty="0" smtClean="0">
                <a:solidFill>
                  <a:srgbClr val="0070C0"/>
                </a:solidFill>
              </a:rPr>
              <a:t>ran on </a:t>
            </a:r>
            <a:r>
              <a:rPr lang="en-US" sz="2400" b="1" dirty="0">
                <a:solidFill>
                  <a:srgbClr val="0070C0"/>
                </a:solidFill>
              </a:rPr>
              <a:t>local computers and were only accessible from within an </a:t>
            </a:r>
            <a:r>
              <a:rPr lang="en-US" sz="2400" b="1" dirty="0" smtClean="0">
                <a:solidFill>
                  <a:srgbClr val="0070C0"/>
                </a:solidFill>
              </a:rPr>
              <a:t>organization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Around </a:t>
            </a:r>
            <a:r>
              <a:rPr lang="en-US" sz="2400" b="1" dirty="0" smtClean="0">
                <a:solidFill>
                  <a:srgbClr val="0070C0"/>
                </a:solidFill>
              </a:rPr>
              <a:t>2000</a:t>
            </a:r>
            <a:r>
              <a:rPr lang="en-US" sz="2400" b="1" dirty="0">
                <a:solidFill>
                  <a:srgbClr val="0070C0"/>
                </a:solidFill>
              </a:rPr>
              <a:t>, the web started to evolve, and more and more functionality was added </a:t>
            </a:r>
            <a:r>
              <a:rPr lang="en-US" sz="2400" b="1" dirty="0" smtClean="0">
                <a:solidFill>
                  <a:srgbClr val="0070C0"/>
                </a:solidFill>
              </a:rPr>
              <a:t>to browsers</a:t>
            </a:r>
            <a:r>
              <a:rPr lang="en-US" sz="2400" b="1" dirty="0">
                <a:solidFill>
                  <a:srgbClr val="0070C0"/>
                </a:solidFill>
              </a:rPr>
              <a:t>. This meant that web-based systems could be developed where, </a:t>
            </a:r>
            <a:r>
              <a:rPr lang="en-US" sz="2400" b="1" dirty="0" smtClean="0">
                <a:solidFill>
                  <a:srgbClr val="0070C0"/>
                </a:solidFill>
              </a:rPr>
              <a:t>instead of </a:t>
            </a:r>
            <a:r>
              <a:rPr lang="en-US" sz="2400" b="1" dirty="0">
                <a:solidFill>
                  <a:srgbClr val="0070C0"/>
                </a:solidFill>
              </a:rPr>
              <a:t>a special-purpose user interface, these systems could be accessed using a </a:t>
            </a:r>
            <a:r>
              <a:rPr lang="en-US" sz="2400" b="1" dirty="0" smtClean="0">
                <a:solidFill>
                  <a:srgbClr val="0070C0"/>
                </a:solidFill>
              </a:rPr>
              <a:t>web browser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This </a:t>
            </a:r>
            <a:r>
              <a:rPr lang="en-US" sz="2400" b="1" dirty="0">
                <a:solidFill>
                  <a:srgbClr val="0070C0"/>
                </a:solidFill>
              </a:rPr>
              <a:t>led to the development of a vast range of new system products </a:t>
            </a:r>
            <a:r>
              <a:rPr lang="en-US" sz="2400" b="1" dirty="0" smtClean="0">
                <a:solidFill>
                  <a:srgbClr val="0070C0"/>
                </a:solidFill>
              </a:rPr>
              <a:t>that delivered </a:t>
            </a:r>
            <a:r>
              <a:rPr lang="en-US" sz="2400" b="1" dirty="0">
                <a:solidFill>
                  <a:srgbClr val="0070C0"/>
                </a:solidFill>
              </a:rPr>
              <a:t>innovative services, accessed over the </a:t>
            </a:r>
            <a:r>
              <a:rPr lang="en-US" sz="2400" b="1" dirty="0" smtClean="0">
                <a:solidFill>
                  <a:srgbClr val="0070C0"/>
                </a:solidFill>
              </a:rPr>
              <a:t>web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</a:t>
            </a:r>
            <a:r>
              <a:rPr lang="en-US" sz="2400" b="1" dirty="0">
                <a:solidFill>
                  <a:srgbClr val="0070C0"/>
                </a:solidFill>
              </a:rPr>
              <a:t>are often funded </a:t>
            </a:r>
            <a:r>
              <a:rPr lang="en-US" sz="2400" b="1" dirty="0" smtClean="0">
                <a:solidFill>
                  <a:srgbClr val="0070C0"/>
                </a:solidFill>
              </a:rPr>
              <a:t>by adverts </a:t>
            </a:r>
            <a:r>
              <a:rPr lang="en-US" sz="2400" b="1" dirty="0">
                <a:solidFill>
                  <a:srgbClr val="0070C0"/>
                </a:solidFill>
              </a:rPr>
              <a:t>that are displayed on the user’s screen and do not involve direct </a:t>
            </a:r>
            <a:r>
              <a:rPr lang="en-US" sz="2400" b="1" dirty="0" smtClean="0">
                <a:solidFill>
                  <a:srgbClr val="0070C0"/>
                </a:solidFill>
              </a:rPr>
              <a:t>payment from </a:t>
            </a:r>
            <a:r>
              <a:rPr lang="en-US" sz="2400" b="1" dirty="0">
                <a:solidFill>
                  <a:srgbClr val="0070C0"/>
                </a:solidFill>
              </a:rPr>
              <a:t>users.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373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Internet Software Engineering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advent of the web has led to a dramatic change in the way that business </a:t>
            </a:r>
            <a:r>
              <a:rPr lang="en-US" sz="2400" b="1" dirty="0" smtClean="0">
                <a:solidFill>
                  <a:srgbClr val="0070C0"/>
                </a:solidFill>
              </a:rPr>
              <a:t>software is </a:t>
            </a:r>
            <a:r>
              <a:rPr lang="en-US" sz="2400" b="1" dirty="0">
                <a:solidFill>
                  <a:srgbClr val="0070C0"/>
                </a:solidFill>
              </a:rPr>
              <a:t>organized. Before the web, business applications were mostly monolithic</a:t>
            </a:r>
            <a:r>
              <a:rPr lang="en-US" sz="2400" b="1" dirty="0" smtClean="0">
                <a:solidFill>
                  <a:srgbClr val="0070C0"/>
                </a:solidFill>
              </a:rPr>
              <a:t>, single </a:t>
            </a:r>
            <a:r>
              <a:rPr lang="en-US" sz="2400" b="1" dirty="0">
                <a:solidFill>
                  <a:srgbClr val="0070C0"/>
                </a:solidFill>
              </a:rPr>
              <a:t>programs running on single computers or computer </a:t>
            </a:r>
            <a:r>
              <a:rPr lang="en-US" sz="2400" b="1" dirty="0" smtClean="0">
                <a:solidFill>
                  <a:srgbClr val="0070C0"/>
                </a:solidFill>
              </a:rPr>
              <a:t>clusters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Communications were </a:t>
            </a:r>
            <a:r>
              <a:rPr lang="en-US" sz="2400" b="1" dirty="0">
                <a:solidFill>
                  <a:srgbClr val="0070C0"/>
                </a:solidFill>
              </a:rPr>
              <a:t>local, within an organization. Now, software is highly distributed, </a:t>
            </a:r>
            <a:r>
              <a:rPr lang="en-US" sz="2400" b="1" dirty="0" smtClean="0">
                <a:solidFill>
                  <a:srgbClr val="0070C0"/>
                </a:solidFill>
              </a:rPr>
              <a:t>sometimes across </a:t>
            </a:r>
            <a:r>
              <a:rPr lang="en-US" sz="2400" b="1" dirty="0">
                <a:solidFill>
                  <a:srgbClr val="0070C0"/>
                </a:solidFill>
              </a:rPr>
              <a:t>the world. Business applications are not programmed from scratch but </a:t>
            </a:r>
            <a:r>
              <a:rPr lang="en-US" sz="2400" b="1" dirty="0" smtClean="0">
                <a:solidFill>
                  <a:srgbClr val="0070C0"/>
                </a:solidFill>
              </a:rPr>
              <a:t>involve extensive </a:t>
            </a:r>
            <a:r>
              <a:rPr lang="en-US" sz="2400" b="1" dirty="0">
                <a:solidFill>
                  <a:srgbClr val="0070C0"/>
                </a:solidFill>
              </a:rPr>
              <a:t>reuse of components and programs.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015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</a:t>
            </a:r>
            <a:r>
              <a:rPr lang="en-US" sz="2800" b="1" dirty="0">
                <a:solidFill>
                  <a:srgbClr val="FF0000"/>
                </a:solidFill>
              </a:rPr>
              <a:t>Engineering Ethics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Confidentiality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Respect </a:t>
            </a:r>
            <a:r>
              <a:rPr lang="en-US" sz="2400" b="1" dirty="0">
                <a:solidFill>
                  <a:srgbClr val="0070C0"/>
                </a:solidFill>
              </a:rPr>
              <a:t>the confidentiality of your </a:t>
            </a:r>
            <a:r>
              <a:rPr lang="en-US" sz="2400" b="1" dirty="0" smtClean="0">
                <a:solidFill>
                  <a:srgbClr val="0070C0"/>
                </a:solidFill>
              </a:rPr>
              <a:t>employers or </a:t>
            </a:r>
            <a:r>
              <a:rPr lang="en-US" sz="2400" b="1" dirty="0">
                <a:solidFill>
                  <a:srgbClr val="0070C0"/>
                </a:solidFill>
              </a:rPr>
              <a:t>clients regardless of whether or not a formal confidentiality </a:t>
            </a:r>
            <a:r>
              <a:rPr lang="en-US" sz="2400" b="1" dirty="0" smtClean="0">
                <a:solidFill>
                  <a:srgbClr val="0070C0"/>
                </a:solidFill>
              </a:rPr>
              <a:t>agreement has </a:t>
            </a:r>
            <a:r>
              <a:rPr lang="en-US" sz="2400" b="1" dirty="0">
                <a:solidFill>
                  <a:srgbClr val="0070C0"/>
                </a:solidFill>
              </a:rPr>
              <a:t>been </a:t>
            </a:r>
            <a:r>
              <a:rPr lang="en-US" sz="2400" b="1" dirty="0" smtClean="0">
                <a:solidFill>
                  <a:srgbClr val="0070C0"/>
                </a:solidFill>
              </a:rPr>
              <a:t>signed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Competence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Never misrepresent </a:t>
            </a:r>
            <a:r>
              <a:rPr lang="en-US" sz="2400" b="1" dirty="0">
                <a:solidFill>
                  <a:srgbClr val="0070C0"/>
                </a:solidFill>
              </a:rPr>
              <a:t>your level of </a:t>
            </a:r>
            <a:r>
              <a:rPr lang="en-US" sz="2400" b="1" dirty="0" smtClean="0">
                <a:solidFill>
                  <a:srgbClr val="0070C0"/>
                </a:solidFill>
              </a:rPr>
              <a:t>competence and accept work that is outside your competence</a:t>
            </a:r>
            <a:endParaRPr lang="en-US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Intellectual </a:t>
            </a:r>
            <a:r>
              <a:rPr lang="en-GB" sz="2400" b="1" dirty="0">
                <a:solidFill>
                  <a:srgbClr val="FF0000"/>
                </a:solidFill>
              </a:rPr>
              <a:t>Property </a:t>
            </a:r>
            <a:r>
              <a:rPr lang="en-GB" sz="2400" b="1" dirty="0" smtClean="0">
                <a:solidFill>
                  <a:srgbClr val="FF0000"/>
                </a:solidFill>
              </a:rPr>
              <a:t>Rights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</a:t>
            </a:r>
            <a:r>
              <a:rPr lang="en-US" sz="2400" b="1" dirty="0" smtClean="0">
                <a:solidFill>
                  <a:srgbClr val="0070C0"/>
                </a:solidFill>
              </a:rPr>
              <a:t>e </a:t>
            </a:r>
            <a:r>
              <a:rPr lang="en-US" sz="2400" b="1" dirty="0">
                <a:solidFill>
                  <a:srgbClr val="0070C0"/>
                </a:solidFill>
              </a:rPr>
              <a:t>aware of local laws governing </a:t>
            </a:r>
            <a:r>
              <a:rPr lang="en-US" sz="2400" b="1" dirty="0" smtClean="0">
                <a:solidFill>
                  <a:srgbClr val="0070C0"/>
                </a:solidFill>
              </a:rPr>
              <a:t>the use </a:t>
            </a:r>
            <a:r>
              <a:rPr lang="en-US" sz="2400" b="1" dirty="0">
                <a:solidFill>
                  <a:srgbClr val="0070C0"/>
                </a:solidFill>
              </a:rPr>
              <a:t>of intellectual property such as patents and copyright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Computer </a:t>
            </a:r>
            <a:r>
              <a:rPr lang="en-GB" sz="2400" b="1" dirty="0" smtClean="0">
                <a:solidFill>
                  <a:srgbClr val="FF0000"/>
                </a:solidFill>
              </a:rPr>
              <a:t>Misuse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Not use technical </a:t>
            </a:r>
            <a:r>
              <a:rPr lang="en-US" sz="2400" b="1" dirty="0">
                <a:solidFill>
                  <a:srgbClr val="0070C0"/>
                </a:solidFill>
              </a:rPr>
              <a:t>skills to misuse other </a:t>
            </a:r>
            <a:r>
              <a:rPr lang="en-US" sz="2400" b="1" dirty="0" smtClean="0">
                <a:solidFill>
                  <a:srgbClr val="0070C0"/>
                </a:solidFill>
              </a:rPr>
              <a:t>people’s computers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8001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Types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Generic products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Stand-alone systems that are marketed and sold to any customer who wishes to buy them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specification of what the software should do is owned by the software developer and decisions on software change are made by the developer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Customized (Bespoke) products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Developed for a single customer according to their specification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specification of what the software should do is owned by the customer for the software and they make decisions on software changes that are required</a:t>
            </a:r>
          </a:p>
          <a:p>
            <a:pPr marL="1552575" lvl="4" indent="-238125" algn="just">
              <a:buFont typeface="Arial" pitchFamily="34" charset="0"/>
              <a:buChar char="•"/>
            </a:pPr>
            <a:endParaRPr lang="en-GB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Characteristics of a Software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Maintainability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Dependability and </a:t>
            </a:r>
            <a:r>
              <a:rPr lang="en-GB" sz="2400" b="1" dirty="0" smtClean="0">
                <a:solidFill>
                  <a:srgbClr val="0070C0"/>
                </a:solidFill>
              </a:rPr>
              <a:t>Security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Efficiency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Acceptability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181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Engineering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engineering discipline that is concerned with all aspects of software production from the early stages of system specification through to maintaining the system after it has gone into use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Engineering Discipline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Using appropriate theories and methods to solve problems bearing in mind organizational and financial constraints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All Aspects of Software Production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Not just technical process of development but also project management and the development of tools, methods etc. to support software production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Importance of Software Engineering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More and more, individuals and society rely on advanced software systems. We need to be able to produce reliable and trustworthy systems economically and quickly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It is usually cheaper, in the long run, to use software engineering methods and techniques for software systems rather than just write the programs as if it was a personal programming project. For most types of system, the majority of costs are the costs of changing the software after it has gone into use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Advantages of using Software Engineering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Improved Quality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Improved Requirement Specification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Improved Cost and Schedule Estimation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Improved Reliability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Improved Productivity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Better use of Automated Tools and Techniques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</a:t>
            </a:r>
            <a:r>
              <a:rPr lang="en-US" sz="2800" b="1" dirty="0">
                <a:solidFill>
                  <a:srgbClr val="FF0000"/>
                </a:solidFill>
              </a:rPr>
              <a:t>Engineering </a:t>
            </a:r>
            <a:r>
              <a:rPr lang="en-US" sz="2800" b="1" dirty="0" smtClean="0">
                <a:solidFill>
                  <a:srgbClr val="FF0000"/>
                </a:solidFill>
              </a:rPr>
              <a:t>Activities</a:t>
            </a:r>
            <a:endParaRPr lang="en-US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Software Specification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Software Development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Software Validation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Software Evolution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Purposeful collection of interrelated components of different kinds which work together to achieve some objective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System that include software fall into two categories</a:t>
            </a:r>
            <a:r>
              <a:rPr lang="en-GB" sz="2400" b="1" dirty="0" smtClean="0">
                <a:solidFill>
                  <a:srgbClr val="0070C0"/>
                </a:solidFill>
              </a:rPr>
              <a:t>: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Technical Computer-Based System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Socio-technical System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Properties of System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Emergent Properties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Functional Emergent properties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Emerge when the system components are integrated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Non –Functional Emergent properties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Relates to behavior of the system in its operational environment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and their Environment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are used within organizations and are therefore profoundly affected by the organizational environment in which they are used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Failure to take this environment into account when designing the system is likely to lead to user dissatisfaction and system rejection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Organizational Elements</a:t>
            </a: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pic>
        <p:nvPicPr>
          <p:cNvPr id="11" name="Picture 10" descr="19.4 Organizational factor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9" t="56324"/>
          <a:stretch/>
        </p:blipFill>
        <p:spPr>
          <a:xfrm>
            <a:off x="1447800" y="3962401"/>
            <a:ext cx="5562600" cy="23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1475</Words>
  <Application>Microsoft Office PowerPoint</Application>
  <PresentationFormat>On-screen Show (4:3)</PresentationFormat>
  <Paragraphs>184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Pitchbook</vt:lpstr>
      <vt:lpstr>UNIT-1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2020-08-18T07:45:05Z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