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433" r:id="rId3"/>
    <p:sldId id="456" r:id="rId4"/>
    <p:sldId id="457" r:id="rId5"/>
    <p:sldId id="458" r:id="rId6"/>
    <p:sldId id="459" r:id="rId7"/>
    <p:sldId id="474" r:id="rId8"/>
    <p:sldId id="460" r:id="rId9"/>
    <p:sldId id="461" r:id="rId10"/>
    <p:sldId id="466" r:id="rId11"/>
    <p:sldId id="487" r:id="rId12"/>
    <p:sldId id="467" r:id="rId13"/>
    <p:sldId id="469" r:id="rId14"/>
    <p:sldId id="470" r:id="rId15"/>
    <p:sldId id="475" r:id="rId16"/>
    <p:sldId id="471" r:id="rId17"/>
    <p:sldId id="472" r:id="rId18"/>
    <p:sldId id="476" r:id="rId19"/>
    <p:sldId id="483" r:id="rId20"/>
    <p:sldId id="484" r:id="rId21"/>
    <p:sldId id="485" r:id="rId22"/>
    <p:sldId id="486" r:id="rId23"/>
    <p:sldId id="473" r:id="rId24"/>
    <p:sldId id="477" r:id="rId25"/>
    <p:sldId id="479" r:id="rId26"/>
    <p:sldId id="478" r:id="rId27"/>
    <p:sldId id="480" r:id="rId2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7" autoAdjust="0"/>
    <p:restoredTop sz="87744" autoAdjust="0"/>
  </p:normalViewPr>
  <p:slideViewPr>
    <p:cSldViewPr>
      <p:cViewPr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UNIT-2 SOFTWARE PROCESSES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823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38258"/>
            <a:ext cx="5334000" cy="37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3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Design and Implementation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design is description of the structure of the software to be implemented, the data models used by the system, the interfaces between software component and algorithm used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implementation stage of software development is the process of converting a system specification into an executable 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Design and Implementation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52600"/>
            <a:ext cx="76411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Validation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Verification &amp; Validation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Intended to show that a system conforms to its specification and meets the requirements of the system customer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2" y="3657600"/>
            <a:ext cx="76104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Validation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738679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Evolution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6430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Coping with Change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Two </a:t>
            </a:r>
            <a:r>
              <a:rPr lang="en-US" sz="2400" b="1" dirty="0" smtClean="0">
                <a:solidFill>
                  <a:srgbClr val="FF0000"/>
                </a:solidFill>
              </a:rPr>
              <a:t>Approaches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System Prototyping </a:t>
            </a:r>
            <a:endParaRPr lang="en-US" sz="2400" b="1" dirty="0">
              <a:solidFill>
                <a:srgbClr val="FF0000"/>
              </a:solidFill>
            </a:endParaRP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version of the system or part of the system </a:t>
            </a:r>
            <a:r>
              <a:rPr lang="en-US" sz="2400" b="1" dirty="0" smtClean="0">
                <a:solidFill>
                  <a:srgbClr val="0070C0"/>
                </a:solidFill>
              </a:rPr>
              <a:t>is developed </a:t>
            </a:r>
            <a:r>
              <a:rPr lang="en-US" sz="2400" b="1" dirty="0">
                <a:solidFill>
                  <a:srgbClr val="0070C0"/>
                </a:solidFill>
              </a:rPr>
              <a:t>quickly to check the customer’s requirements and the feasibility </a:t>
            </a:r>
            <a:r>
              <a:rPr lang="en-US" sz="2400" b="1" dirty="0" smtClean="0">
                <a:solidFill>
                  <a:srgbClr val="0070C0"/>
                </a:solidFill>
              </a:rPr>
              <a:t>of design decisions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Incremental Delivery</a:t>
            </a:r>
            <a:endParaRPr lang="en-US" sz="2400" b="1" dirty="0">
              <a:solidFill>
                <a:srgbClr val="FF0000"/>
              </a:solidFill>
            </a:endParaRP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</a:t>
            </a:r>
            <a:r>
              <a:rPr lang="en-US" sz="2400" b="1" dirty="0">
                <a:solidFill>
                  <a:srgbClr val="0070C0"/>
                </a:solidFill>
              </a:rPr>
              <a:t>increments are delivered to the </a:t>
            </a:r>
            <a:r>
              <a:rPr lang="en-US" sz="2400" b="1" dirty="0" smtClean="0">
                <a:solidFill>
                  <a:srgbClr val="0070C0"/>
                </a:solidFill>
              </a:rPr>
              <a:t>customer </a:t>
            </a:r>
            <a:r>
              <a:rPr lang="en-US" sz="2400" b="1" dirty="0">
                <a:solidFill>
                  <a:srgbClr val="0070C0"/>
                </a:solidFill>
              </a:rPr>
              <a:t>for comment and </a:t>
            </a:r>
            <a:r>
              <a:rPr lang="en-US" sz="2400" b="1" dirty="0" smtClean="0">
                <a:solidFill>
                  <a:srgbClr val="0070C0"/>
                </a:solidFill>
              </a:rPr>
              <a:t>experimentation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Supports </a:t>
            </a:r>
            <a:r>
              <a:rPr lang="en-US" sz="2400" b="1" dirty="0">
                <a:solidFill>
                  <a:srgbClr val="0070C0"/>
                </a:solidFill>
              </a:rPr>
              <a:t>both change avoidance </a:t>
            </a:r>
            <a:r>
              <a:rPr lang="en-US" sz="2400" b="1" dirty="0" smtClean="0">
                <a:solidFill>
                  <a:srgbClr val="0070C0"/>
                </a:solidFill>
              </a:rPr>
              <a:t>and change </a:t>
            </a:r>
            <a:r>
              <a:rPr lang="en-US" sz="2400" b="1" dirty="0">
                <a:solidFill>
                  <a:srgbClr val="0070C0"/>
                </a:solidFill>
              </a:rPr>
              <a:t>tolerance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856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Coping with Change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Prototyping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initial version of a software system that is used to demonstrate the concepts, try out design options and find out more about the problem and its possible solutions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24200"/>
            <a:ext cx="775252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6445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Prototyping Benefits</a:t>
            </a:r>
          </a:p>
          <a:p>
            <a:pPr marL="7350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Improved system usability</a:t>
            </a:r>
          </a:p>
          <a:p>
            <a:pPr marL="7350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Closer match to the system need</a:t>
            </a:r>
          </a:p>
          <a:p>
            <a:pPr marL="7350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Improved design quality</a:t>
            </a:r>
          </a:p>
          <a:p>
            <a:pPr marL="7350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Improved maintainability</a:t>
            </a:r>
          </a:p>
          <a:p>
            <a:pPr marL="7350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Reduced overall development effort</a:t>
            </a:r>
          </a:p>
          <a:p>
            <a:pPr marL="735013" lvl="1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4819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Evolutionary Prototyping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approach to system development where an initial prototype is produced and refined through a number of stages to the final system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  <p:pic>
        <p:nvPicPr>
          <p:cNvPr id="1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543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082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Set of related activities that leads to the production of a software product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activities may include development of software from scratch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Business software are developed by extending and modifying existing system or configuring and integrating off-the-shelf software or system components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Different Software Process Include below Activities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Specification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Design and Implementation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Validation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Evolution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Throw-Away </a:t>
            </a:r>
            <a:r>
              <a:rPr lang="en-US" sz="2800" b="1" dirty="0">
                <a:solidFill>
                  <a:srgbClr val="FF0000"/>
                </a:solidFill>
              </a:rPr>
              <a:t>Prototyping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Usually a practical implementation of the system to help discover requirements problems and then discarded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  <p:pic>
        <p:nvPicPr>
          <p:cNvPr id="10" name="Picture 4" descr="8.5 Throw-away-prototyping.eps                                 00002F99Docs                           B1931E2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5" y="2667000"/>
            <a:ext cx="7467600" cy="287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8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Rapid Prototyping Techniques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Dynamic High-level Language 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Database Programming 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400050" lvl="2" indent="0" algn="just"/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Component And Application Assembly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  <p:pic>
        <p:nvPicPr>
          <p:cNvPr id="9" name="Picture 4" descr="8.7 4GL-prototyping.eps                                        00002F99Docs                           B1931E2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9137"/>
            <a:ext cx="7543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8.8 Reuse-comp-process.eps                                     00002F99Docs                           B1931E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7391400" cy="17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54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Coping with Change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Incremental Delivery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approach to software development where some of the developed increments are delivered to the customer and deployed for use in an operational environment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10776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818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Process Improvement 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Approaches to process improvement and change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Process Maturity Approach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Focused </a:t>
            </a:r>
            <a:r>
              <a:rPr lang="en-US" sz="2400" b="1" dirty="0">
                <a:solidFill>
                  <a:srgbClr val="0070C0"/>
                </a:solidFill>
              </a:rPr>
              <a:t>on improving process </a:t>
            </a:r>
            <a:r>
              <a:rPr lang="en-US" sz="2400" b="1" dirty="0" smtClean="0">
                <a:solidFill>
                  <a:srgbClr val="0070C0"/>
                </a:solidFill>
              </a:rPr>
              <a:t>and project </a:t>
            </a:r>
            <a:r>
              <a:rPr lang="en-US" sz="2400" b="1" dirty="0">
                <a:solidFill>
                  <a:srgbClr val="0070C0"/>
                </a:solidFill>
              </a:rPr>
              <a:t>management and introducing good software engineering practice into </a:t>
            </a:r>
            <a:r>
              <a:rPr lang="en-US" sz="2400" b="1" dirty="0" smtClean="0">
                <a:solidFill>
                  <a:srgbClr val="0070C0"/>
                </a:solidFill>
              </a:rPr>
              <a:t>an organization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level of process maturity reflects the extent to which </a:t>
            </a:r>
            <a:r>
              <a:rPr lang="en-US" sz="2400" b="1" dirty="0" smtClean="0">
                <a:solidFill>
                  <a:srgbClr val="0070C0"/>
                </a:solidFill>
              </a:rPr>
              <a:t>good technical </a:t>
            </a:r>
            <a:r>
              <a:rPr lang="en-US" sz="2400" b="1" dirty="0">
                <a:solidFill>
                  <a:srgbClr val="0070C0"/>
                </a:solidFill>
              </a:rPr>
              <a:t>and management practice has been adopted in organizational </a:t>
            </a:r>
            <a:r>
              <a:rPr lang="en-US" sz="2400" b="1" dirty="0" smtClean="0">
                <a:solidFill>
                  <a:srgbClr val="0070C0"/>
                </a:solidFill>
              </a:rPr>
              <a:t>software development processes</a:t>
            </a: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3263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Process Improvement 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Approaches to process improvement and change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Agile Approach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Focused </a:t>
            </a:r>
            <a:r>
              <a:rPr lang="en-US" sz="2400" b="1" dirty="0">
                <a:solidFill>
                  <a:srgbClr val="0070C0"/>
                </a:solidFill>
              </a:rPr>
              <a:t>on iterative development and the </a:t>
            </a:r>
            <a:r>
              <a:rPr lang="en-US" sz="2400" b="1" dirty="0" smtClean="0">
                <a:solidFill>
                  <a:srgbClr val="0070C0"/>
                </a:solidFill>
              </a:rPr>
              <a:t>reduction of </a:t>
            </a:r>
            <a:r>
              <a:rPr lang="en-US" sz="2400" b="1" dirty="0">
                <a:solidFill>
                  <a:srgbClr val="0070C0"/>
                </a:solidFill>
              </a:rPr>
              <a:t>overheads in the software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primary characteristics of </a:t>
            </a:r>
            <a:r>
              <a:rPr lang="en-US" sz="2400" b="1" dirty="0" smtClean="0">
                <a:solidFill>
                  <a:srgbClr val="0070C0"/>
                </a:solidFill>
              </a:rPr>
              <a:t>agile methods </a:t>
            </a:r>
            <a:r>
              <a:rPr lang="en-US" sz="2400" b="1" dirty="0">
                <a:solidFill>
                  <a:srgbClr val="0070C0"/>
                </a:solidFill>
              </a:rPr>
              <a:t>are rapid delivery of functionality and responsiveness to changing </a:t>
            </a:r>
            <a:r>
              <a:rPr lang="en-US" sz="2400" b="1" dirty="0" smtClean="0">
                <a:solidFill>
                  <a:srgbClr val="0070C0"/>
                </a:solidFill>
              </a:rPr>
              <a:t>customer requirements</a:t>
            </a: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1027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Process Improvement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25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1725"/>
            <a:ext cx="8231819" cy="422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760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Process Capability Maturity Model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26</a:t>
            </a:fld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7196"/>
            <a:ext cx="4800600" cy="53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Models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Simplified representation of a software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Each process model represents a process from a particular perspective and provides partial information about that process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Different Software Process Models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Waterfall Model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Incremental Development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Integration and Configuration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The Waterfall Model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1784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Incremental 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1"/>
            <a:ext cx="7772400" cy="458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Boehm’s Spiral Model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Each loop in the spiral model is split into four sections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Objective Setting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Risk Assessment &amp; Reduction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Development &amp; Validation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Planning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26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Benefits of Incremental Development Over Waterfall Model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Cost of accommodating changing customers requirements is reduced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Amount of analysis and documentation that has to be redone is much less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Easier to get customer feedback on the development work that has been done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Rapid delivery and deployment of useful software to the customer even if all of the functionality has not been included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Customers are able to use and gain value from software early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Integration and Configuration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This often happens informally when </a:t>
            </a:r>
            <a:r>
              <a:rPr lang="en-US" sz="2400" b="1" dirty="0">
                <a:solidFill>
                  <a:srgbClr val="0070C0"/>
                </a:solidFill>
              </a:rPr>
              <a:t>people working on the project know of or search for code that </a:t>
            </a:r>
            <a:r>
              <a:rPr lang="en-US" sz="2400" b="1" dirty="0" smtClean="0">
                <a:solidFill>
                  <a:srgbClr val="0070C0"/>
                </a:solidFill>
              </a:rPr>
              <a:t>is similar </a:t>
            </a:r>
            <a:r>
              <a:rPr lang="en-US" sz="2400" b="1" dirty="0">
                <a:solidFill>
                  <a:srgbClr val="0070C0"/>
                </a:solidFill>
              </a:rPr>
              <a:t>to what is required. </a:t>
            </a:r>
            <a:r>
              <a:rPr lang="en-US" sz="2400" b="1" dirty="0" smtClean="0">
                <a:solidFill>
                  <a:srgbClr val="0070C0"/>
                </a:solidFill>
              </a:rPr>
              <a:t>They modify </a:t>
            </a:r>
            <a:r>
              <a:rPr lang="en-US" sz="2400" b="1" dirty="0">
                <a:solidFill>
                  <a:srgbClr val="0070C0"/>
                </a:solidFill>
              </a:rPr>
              <a:t>them as needed, and </a:t>
            </a:r>
            <a:r>
              <a:rPr lang="en-US" sz="2400" b="1" dirty="0" smtClean="0">
                <a:solidFill>
                  <a:srgbClr val="0070C0"/>
                </a:solidFill>
              </a:rPr>
              <a:t>integrate them </a:t>
            </a:r>
            <a:r>
              <a:rPr lang="en-US" sz="2400" b="1" dirty="0">
                <a:solidFill>
                  <a:srgbClr val="0070C0"/>
                </a:solidFill>
              </a:rPr>
              <a:t>with the new code that they have developed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10700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Process Activities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Specification/Requirements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process of understanding and defining what services are required from the system and identifying the constraints on the system’s operation and development 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" y="2971800"/>
            <a:ext cx="7467600" cy="3144227"/>
            <a:chOff x="533400" y="1219200"/>
            <a:chExt cx="7467600" cy="489682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5413266"/>
              <a:ext cx="1341637" cy="702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219200"/>
              <a:ext cx="7467600" cy="392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838</Words>
  <Application>Microsoft Office PowerPoint</Application>
  <PresentationFormat>On-screen Show (4:3)</PresentationFormat>
  <Paragraphs>146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Pitchbook</vt:lpstr>
      <vt:lpstr>UNIT-2 SOFTWARE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2020-09-04T04:14:50Z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