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Lst>
  <p:notesMasterIdLst>
    <p:notesMasterId r:id="rId14"/>
  </p:notesMasterIdLst>
  <p:handoutMasterIdLst>
    <p:handoutMasterId r:id="rId15"/>
  </p:handoutMasterIdLst>
  <p:sldIdLst>
    <p:sldId id="433" r:id="rId3"/>
    <p:sldId id="434" r:id="rId4"/>
    <p:sldId id="435" r:id="rId5"/>
    <p:sldId id="437" r:id="rId6"/>
    <p:sldId id="438" r:id="rId7"/>
    <p:sldId id="439" r:id="rId8"/>
    <p:sldId id="440" r:id="rId9"/>
    <p:sldId id="441" r:id="rId10"/>
    <p:sldId id="442" r:id="rId11"/>
    <p:sldId id="443" r:id="rId12"/>
    <p:sldId id="445"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97" autoAdjust="0"/>
    <p:restoredTop sz="96175" autoAdjust="0"/>
  </p:normalViewPr>
  <p:slideViewPr>
    <p:cSldViewPr>
      <p:cViewPr>
        <p:scale>
          <a:sx n="70" d="100"/>
          <a:sy n="70" d="100"/>
        </p:scale>
        <p:origin x="-1470" y="-6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9/11/2020</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dirty="0"/>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9/11/2020</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dirty="0"/>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1143000" y="685800"/>
            <a:ext cx="4572000" cy="3429000"/>
          </a:xfrm>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dirty="0" smtClean="0"/>
              <a:t>Prepared by 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304800" y="6324600"/>
            <a:ext cx="1600200" cy="304800"/>
          </a:xfrm>
        </p:spPr>
        <p:txBody>
          <a:bodyPr anchor="ctr"/>
          <a:lstStyle>
            <a:lvl1pPr algn="l" eaLnBrk="1" latinLnBrk="0" hangingPunct="1">
              <a:defRPr kumimoji="0">
                <a:solidFill>
                  <a:srgbClr val="A0A0A0"/>
                </a:solidFill>
              </a:defRPr>
            </a:lvl1pPr>
            <a:extLst/>
          </a:lstStyle>
          <a:p>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endParaRPr kumimoji="0" lang="en-US" dirty="0"/>
          </a:p>
        </p:txBody>
      </p:sp>
      <p:sp>
        <p:nvSpPr>
          <p:cNvPr id="20" name="Rectangle 20"/>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dirty="0"/>
          </a:p>
        </p:txBody>
      </p:sp>
      <p:sp>
        <p:nvSpPr>
          <p:cNvPr id="22" name="Rectangle 22"/>
          <p:cNvSpPr>
            <a:spLocks noGrp="1"/>
          </p:cNvSpPr>
          <p:nvPr>
            <p:ph type="ftr" sz="quarter" idx="24"/>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endParaRPr kumimoji="0" lang="en-US" dirty="0"/>
          </a:p>
        </p:txBody>
      </p:sp>
      <p:sp>
        <p:nvSpPr>
          <p:cNvPr id="20" name="Rectangle 20"/>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dirty="0"/>
          </a:p>
        </p:txBody>
      </p:sp>
      <p:sp>
        <p:nvSpPr>
          <p:cNvPr id="22" name="Rectangle 22"/>
          <p:cNvSpPr>
            <a:spLocks noGrp="1"/>
          </p:cNvSpPr>
          <p:nvPr>
            <p:ph type="ftr" sz="quarter" idx="24"/>
          </p:nvPr>
        </p:nvSpPr>
        <p:spPr/>
        <p:txBody>
          <a:bodyPr/>
          <a:lstStyle>
            <a:extLst/>
          </a:lstStyle>
          <a:p>
            <a:r>
              <a:rPr kumimoji="0" lang="en-US" dirty="0" smtClean="0"/>
              <a:t>Prepared by Er. Deeyoranjan Dongol</a:t>
            </a:r>
            <a:endParaRPr kumimoji="0" lang="en-US" dirty="0"/>
          </a:p>
        </p:txBody>
      </p:sp>
    </p:spTree>
    <p:extLst>
      <p:ext uri="{BB962C8B-B14F-4D97-AF65-F5344CB8AC3E}">
        <p14:creationId xmlns:p14="http://schemas.microsoft.com/office/powerpoint/2010/main" val="358146780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endParaRPr kumimoji="0" lang="en-US" dirty="0"/>
          </a:p>
        </p:txBody>
      </p:sp>
      <p:sp>
        <p:nvSpPr>
          <p:cNvPr id="27" name="Rectangle 27"/>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dirty="0"/>
          </a:p>
        </p:txBody>
      </p:sp>
      <p:sp>
        <p:nvSpPr>
          <p:cNvPr id="28" name="Rectangle 28"/>
          <p:cNvSpPr>
            <a:spLocks noGrp="1"/>
          </p:cNvSpPr>
          <p:nvPr>
            <p:ph type="ftr" sz="quarter" idx="24"/>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endParaRPr kumimoji="0" lang="en-US" dirty="0"/>
          </a:p>
        </p:txBody>
      </p:sp>
      <p:sp>
        <p:nvSpPr>
          <p:cNvPr id="18" name="Rectangle 18"/>
          <p:cNvSpPr>
            <a:spLocks noGrp="1"/>
          </p:cNvSpPr>
          <p:nvPr>
            <p:ph type="sldNum" sz="quarter" idx="22"/>
          </p:nvPr>
        </p:nvSpPr>
        <p:spPr/>
        <p:txBody>
          <a:bodyPr/>
          <a:lstStyle>
            <a:extLst/>
          </a:lstStyle>
          <a:p>
            <a:pPr algn="r"/>
            <a:fld id="{256D3EEF-DE4E-429D-8EC4-DDC531AFF587}" type="slidenum">
              <a:rPr kumimoji="0" lang="en-US" sz="1000" smtClean="0"/>
              <a:pPr algn="r"/>
              <a:t>‹#›</a:t>
            </a:fld>
            <a:endParaRPr kumimoji="0" lang="en-US" dirty="0"/>
          </a:p>
        </p:txBody>
      </p:sp>
      <p:sp>
        <p:nvSpPr>
          <p:cNvPr id="21" name="Rectangle 21"/>
          <p:cNvSpPr>
            <a:spLocks noGrp="1"/>
          </p:cNvSpPr>
          <p:nvPr>
            <p:ph type="ftr" sz="quarter" idx="23"/>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endParaRPr kumimoji="0"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kumimoji="0" lang="en-US" sz="1000" smtClean="0"/>
              <a:pPr algn="r"/>
              <a:t>‹#›</a:t>
            </a:fld>
            <a:endParaRPr kumimoji="0" lang="en-US" dirty="0"/>
          </a:p>
        </p:txBody>
      </p:sp>
      <p:sp>
        <p:nvSpPr>
          <p:cNvPr id="20" name="Rectangle 20"/>
          <p:cNvSpPr>
            <a:spLocks noGrp="1"/>
          </p:cNvSpPr>
          <p:nvPr>
            <p:ph type="ftr" sz="quarter" idx="23"/>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endParaRPr kumimoji="0" lang="en-US" dirty="0"/>
          </a:p>
        </p:txBody>
      </p:sp>
      <p:sp>
        <p:nvSpPr>
          <p:cNvPr id="17" name="Rectangle 17"/>
          <p:cNvSpPr>
            <a:spLocks noGrp="1"/>
          </p:cNvSpPr>
          <p:nvPr>
            <p:ph type="sldNum" sz="quarter" idx="24"/>
          </p:nvPr>
        </p:nvSpPr>
        <p:spPr/>
        <p:txBody>
          <a:bodyPr/>
          <a:lstStyle>
            <a:extLst/>
          </a:lstStyle>
          <a:p>
            <a:pPr algn="r"/>
            <a:fld id="{256D3EEF-DE4E-429D-8EC4-DDC531AFF587}" type="slidenum">
              <a:rPr kumimoji="0" lang="en-US" sz="1000" smtClean="0"/>
              <a:pPr algn="r"/>
              <a:t>‹#›</a:t>
            </a:fld>
            <a:endParaRPr kumimoji="0" lang="en-US" dirty="0"/>
          </a:p>
        </p:txBody>
      </p:sp>
      <p:sp>
        <p:nvSpPr>
          <p:cNvPr id="18" name="Rectangle 18"/>
          <p:cNvSpPr>
            <a:spLocks noGrp="1"/>
          </p:cNvSpPr>
          <p:nvPr>
            <p:ph type="ftr" sz="quarter" idx="25"/>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endParaRPr kumimoji="0" lang="en-US" dirty="0"/>
          </a:p>
        </p:txBody>
      </p:sp>
      <p:sp>
        <p:nvSpPr>
          <p:cNvPr id="18" name="Rectangle 18"/>
          <p:cNvSpPr>
            <a:spLocks noGrp="1"/>
          </p:cNvSpPr>
          <p:nvPr>
            <p:ph type="sldNum" sz="quarter" idx="26"/>
          </p:nvPr>
        </p:nvSpPr>
        <p:spPr/>
        <p:txBody>
          <a:bodyPr/>
          <a:lstStyle>
            <a:extLst/>
          </a:lstStyle>
          <a:p>
            <a:pPr algn="r"/>
            <a:fld id="{256D3EEF-DE4E-429D-8EC4-DDC531AFF587}" type="slidenum">
              <a:rPr kumimoji="0" lang="en-US" sz="1000" smtClean="0"/>
              <a:pPr algn="r"/>
              <a:t>‹#›</a:t>
            </a:fld>
            <a:endParaRPr kumimoji="0" lang="en-US" dirty="0"/>
          </a:p>
        </p:txBody>
      </p:sp>
      <p:sp>
        <p:nvSpPr>
          <p:cNvPr id="23" name="Rectangle 23"/>
          <p:cNvSpPr>
            <a:spLocks noGrp="1"/>
          </p:cNvSpPr>
          <p:nvPr>
            <p:ph type="ftr" sz="quarter" idx="27"/>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endParaRPr kumimoji="0" lang="en-US" dirty="0"/>
          </a:p>
        </p:txBody>
      </p:sp>
      <p:sp>
        <p:nvSpPr>
          <p:cNvPr id="43" name="Rectangle 43"/>
          <p:cNvSpPr>
            <a:spLocks noGrp="1"/>
          </p:cNvSpPr>
          <p:nvPr>
            <p:ph type="sldNum" sz="quarter" idx="48"/>
          </p:nvPr>
        </p:nvSpPr>
        <p:spPr/>
        <p:txBody>
          <a:bodyPr/>
          <a:lstStyle>
            <a:extLst/>
          </a:lstStyle>
          <a:p>
            <a:pPr algn="r"/>
            <a:fld id="{256D3EEF-DE4E-429D-8EC4-DDC531AFF587}" type="slidenum">
              <a:rPr kumimoji="0" lang="en-US" sz="1000" smtClean="0"/>
              <a:pPr algn="r"/>
              <a:t>‹#›</a:t>
            </a:fld>
            <a:endParaRPr kumimoji="0" lang="en-US" dirty="0"/>
          </a:p>
        </p:txBody>
      </p:sp>
      <p:sp>
        <p:nvSpPr>
          <p:cNvPr id="45" name="Rectangle 45"/>
          <p:cNvSpPr>
            <a:spLocks noGrp="1"/>
          </p:cNvSpPr>
          <p:nvPr>
            <p:ph type="ftr" sz="quarter" idx="49"/>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endParaRPr kumimoji="0" lang="en-US" dirty="0"/>
          </a:p>
        </p:txBody>
      </p:sp>
      <p:sp>
        <p:nvSpPr>
          <p:cNvPr id="33" name="Rectangle 33"/>
          <p:cNvSpPr>
            <a:spLocks noGrp="1"/>
          </p:cNvSpPr>
          <p:nvPr>
            <p:ph type="sldNum" sz="quarter" idx="40"/>
          </p:nvPr>
        </p:nvSpPr>
        <p:spPr/>
        <p:txBody>
          <a:bodyPr/>
          <a:lstStyle>
            <a:extLst/>
          </a:lstStyle>
          <a:p>
            <a:pPr algn="r"/>
            <a:fld id="{256D3EEF-DE4E-429D-8EC4-DDC531AFF587}" type="slidenum">
              <a:rPr kumimoji="0" lang="en-US" sz="1000" smtClean="0"/>
              <a:pPr algn="r"/>
              <a:t>‹#›</a:t>
            </a:fld>
            <a:endParaRPr kumimoji="0" lang="en-US" dirty="0"/>
          </a:p>
        </p:txBody>
      </p:sp>
      <p:sp>
        <p:nvSpPr>
          <p:cNvPr id="34" name="Rectangle 34"/>
          <p:cNvSpPr>
            <a:spLocks noGrp="1"/>
          </p:cNvSpPr>
          <p:nvPr>
            <p:ph type="ftr" sz="quarter" idx="41"/>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endParaRPr kumimoji="0"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r>
              <a:rPr kumimoji="0" lang="en-US" dirty="0" smtClean="0">
                <a:solidFill>
                  <a:schemeClr val="bg1"/>
                </a:solidFill>
              </a:rPr>
              <a:t>Prepared by Er. Deeyoranjan Dongol</a:t>
            </a:r>
            <a:endParaRPr kumimoji="0"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endParaRPr kumimoji="0" lang="en-US" dirty="0"/>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dirty="0"/>
          </a:p>
        </p:txBody>
      </p:sp>
      <p:sp>
        <p:nvSpPr>
          <p:cNvPr id="9" name="Rectangle 9"/>
          <p:cNvSpPr>
            <a:spLocks noGrp="1"/>
          </p:cNvSpPr>
          <p:nvPr>
            <p:ph type="ftr" sz="quarter" idx="16"/>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endParaRPr kumimoji="0" lang="en-US" dirty="0"/>
          </a:p>
        </p:txBody>
      </p:sp>
      <p:sp>
        <p:nvSpPr>
          <p:cNvPr id="8" name="Rectangle 8"/>
          <p:cNvSpPr>
            <a:spLocks noGrp="1"/>
          </p:cNvSpPr>
          <p:nvPr>
            <p:ph type="sldNum" sz="quarter" idx="11"/>
          </p:nvPr>
        </p:nvSpPr>
        <p:spPr/>
        <p:txBody>
          <a:bodyPr/>
          <a:lstStyle>
            <a:extLst/>
          </a:lstStyle>
          <a:p>
            <a:pPr algn="r"/>
            <a:fld id="{256D3EEF-DE4E-429D-8EC4-DDC531AFF587}" type="slidenum">
              <a:rPr kumimoji="0" lang="en-US" sz="1000" smtClean="0"/>
              <a:pPr algn="r"/>
              <a:t>‹#›</a:t>
            </a:fld>
            <a:endParaRPr kumimoji="0" lang="en-US" dirty="0"/>
          </a:p>
        </p:txBody>
      </p:sp>
      <p:sp>
        <p:nvSpPr>
          <p:cNvPr id="9" name="Rectangle 9"/>
          <p:cNvSpPr>
            <a:spLocks noGrp="1"/>
          </p:cNvSpPr>
          <p:nvPr>
            <p:ph type="ftr" sz="quarter" idx="12"/>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endParaRPr kumimoji="0" lang="en-US" dirty="0"/>
          </a:p>
        </p:txBody>
      </p:sp>
      <p:sp>
        <p:nvSpPr>
          <p:cNvPr id="10" name="Rectangle 10"/>
          <p:cNvSpPr>
            <a:spLocks noGrp="1"/>
          </p:cNvSpPr>
          <p:nvPr>
            <p:ph type="sldNum" sz="quarter" idx="17"/>
          </p:nvPr>
        </p:nvSpPr>
        <p:spPr/>
        <p:txBody>
          <a:bodyPr/>
          <a:lstStyle>
            <a:extLst/>
          </a:lstStyle>
          <a:p>
            <a:pPr algn="r"/>
            <a:fld id="{256D3EEF-DE4E-429D-8EC4-DDC531AFF587}" type="slidenum">
              <a:rPr kumimoji="0" lang="en-US" sz="1000" smtClean="0"/>
              <a:pPr algn="r"/>
              <a:t>‹#›</a:t>
            </a:fld>
            <a:endParaRPr kumimoji="0" lang="en-US" dirty="0"/>
          </a:p>
        </p:txBody>
      </p:sp>
      <p:sp>
        <p:nvSpPr>
          <p:cNvPr id="12" name="Rectangle 12"/>
          <p:cNvSpPr>
            <a:spLocks noGrp="1"/>
          </p:cNvSpPr>
          <p:nvPr>
            <p:ph type="ftr" sz="quarter" idx="18"/>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endParaRPr kumimoji="0" lang="en-US" dirty="0"/>
          </a:p>
        </p:txBody>
      </p:sp>
      <p:sp>
        <p:nvSpPr>
          <p:cNvPr id="16" name="Rectangle 16"/>
          <p:cNvSpPr>
            <a:spLocks noGrp="1"/>
          </p:cNvSpPr>
          <p:nvPr>
            <p:ph type="sldNum" sz="quarter" idx="19"/>
          </p:nvPr>
        </p:nvSpPr>
        <p:spPr/>
        <p:txBody>
          <a:bodyPr/>
          <a:lstStyle>
            <a:extLst/>
          </a:lstStyle>
          <a:p>
            <a:pPr algn="r"/>
            <a:fld id="{256D3EEF-DE4E-429D-8EC4-DDC531AFF587}" type="slidenum">
              <a:rPr kumimoji="0" lang="en-US" sz="1000" smtClean="0"/>
              <a:pPr algn="r"/>
              <a:t>‹#›</a:t>
            </a:fld>
            <a:endParaRPr kumimoji="0" lang="en-US" dirty="0"/>
          </a:p>
        </p:txBody>
      </p:sp>
      <p:sp>
        <p:nvSpPr>
          <p:cNvPr id="17" name="Rectangle 17"/>
          <p:cNvSpPr>
            <a:spLocks noGrp="1"/>
          </p:cNvSpPr>
          <p:nvPr>
            <p:ph type="ftr" sz="quarter" idx="20"/>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endParaRPr kumimoji="0" lang="en-US" dirty="0"/>
          </a:p>
        </p:txBody>
      </p:sp>
      <p:sp>
        <p:nvSpPr>
          <p:cNvPr id="19" name="Rectangle 19"/>
          <p:cNvSpPr>
            <a:spLocks noGrp="1"/>
          </p:cNvSpPr>
          <p:nvPr>
            <p:ph type="sldNum" sz="quarter" idx="21"/>
          </p:nvPr>
        </p:nvSpPr>
        <p:spPr/>
        <p:txBody>
          <a:bodyPr/>
          <a:lstStyle>
            <a:extLst/>
          </a:lstStyle>
          <a:p>
            <a:pPr algn="r"/>
            <a:fld id="{256D3EEF-DE4E-429D-8EC4-DDC531AFF587}" type="slidenum">
              <a:rPr kumimoji="0" lang="en-US" sz="1000" smtClean="0"/>
              <a:pPr algn="r"/>
              <a:t>‹#›</a:t>
            </a:fld>
            <a:endParaRPr kumimoji="0" lang="en-US" dirty="0"/>
          </a:p>
        </p:txBody>
      </p:sp>
      <p:sp>
        <p:nvSpPr>
          <p:cNvPr id="22" name="Rectangle 22"/>
          <p:cNvSpPr>
            <a:spLocks noGrp="1"/>
          </p:cNvSpPr>
          <p:nvPr>
            <p:ph type="ftr" sz="quarter" idx="22"/>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endParaRPr kumimoji="0" lang="en-US" dirty="0"/>
          </a:p>
        </p:txBody>
      </p:sp>
      <p:sp>
        <p:nvSpPr>
          <p:cNvPr id="22" name="Rectangle 22"/>
          <p:cNvSpPr>
            <a:spLocks noGrp="1"/>
          </p:cNvSpPr>
          <p:nvPr>
            <p:ph type="sldNum" sz="quarter" idx="21"/>
          </p:nvPr>
        </p:nvSpPr>
        <p:spPr/>
        <p:txBody>
          <a:bodyPr/>
          <a:lstStyle>
            <a:extLst/>
          </a:lstStyle>
          <a:p>
            <a:pPr algn="r"/>
            <a:fld id="{256D3EEF-DE4E-429D-8EC4-DDC531AFF587}" type="slidenum">
              <a:rPr kumimoji="0" lang="en-US" sz="1000" smtClean="0"/>
              <a:pPr algn="r"/>
              <a:t>‹#›</a:t>
            </a:fld>
            <a:endParaRPr kumimoji="0" lang="en-US" dirty="0"/>
          </a:p>
        </p:txBody>
      </p:sp>
      <p:sp>
        <p:nvSpPr>
          <p:cNvPr id="23" name="Rectangle 23"/>
          <p:cNvSpPr>
            <a:spLocks noGrp="1"/>
          </p:cNvSpPr>
          <p:nvPr>
            <p:ph type="ftr" sz="quarter" idx="22"/>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2000" t="92000" r="75000"/>
          </a:stretch>
        </a:blip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i="1" spc="0">
                <a:solidFill>
                  <a:sysClr val="windowText" lastClr="000000"/>
                </a:solidFill>
              </a:defRPr>
            </a:lvl1pPr>
            <a:extLst/>
          </a:lstStyle>
          <a:p>
            <a:r>
              <a:rPr lang="en-US" dirty="0" smtClean="0"/>
              <a:t>Prepared by 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65" r:id="rId11"/>
    <p:sldLayoutId id="2147483658" r:id="rId12"/>
    <p:sldLayoutId id="2147483659" r:id="rId13"/>
    <p:sldLayoutId id="2147483660" r:id="rId14"/>
    <p:sldLayoutId id="2147483661" r:id="rId15"/>
    <p:sldLayoutId id="2147483662" r:id="rId16"/>
    <p:sldLayoutId id="2147483664" r:id="rId17"/>
  </p:sldLayoutIdLst>
  <p:transition/>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sz="2400" b="1" dirty="0" smtClean="0"/>
              <a:t>UNIT-3 agile SOFTWARE development</a:t>
            </a:r>
            <a:endParaRPr lang="en-US" sz="2400" b="1" dirty="0"/>
          </a:p>
        </p:txBody>
      </p:sp>
      <p:sp>
        <p:nvSpPr>
          <p:cNvPr id="5" name="Rectangle 3"/>
          <p:cNvSpPr>
            <a:spLocks noGrp="1"/>
          </p:cNvSpPr>
          <p:nvPr>
            <p:ph type="subTitle" idx="1"/>
          </p:nvPr>
        </p:nvSpPr>
        <p:spPr>
          <a:xfrm>
            <a:off x="990600" y="4706112"/>
            <a:ext cx="6934200" cy="780288"/>
          </a:xfrm>
        </p:spPr>
        <p:txBody>
          <a:bodyPr>
            <a:noAutofit/>
          </a:bodyPr>
          <a:lstStyle>
            <a:extLst/>
          </a:lstStyle>
          <a:p>
            <a:pPr algn="ctr"/>
            <a:r>
              <a:rPr lang="en-US" sz="2000" dirty="0" smtClean="0"/>
              <a:t>Er. Deeyoranjan Dongol</a:t>
            </a:r>
          </a:p>
        </p:txBody>
      </p:sp>
      <p:pic>
        <p:nvPicPr>
          <p:cNvPr id="7" name="Picture 6" descr="index.jpg"/>
          <p:cNvPicPr>
            <a:picLocks noChangeAspect="1"/>
          </p:cNvPicPr>
          <p:nvPr/>
        </p:nvPicPr>
        <p:blipFill>
          <a:blip r:embed="rId3"/>
          <a:stretch>
            <a:fillRect/>
          </a:stretch>
        </p:blipFill>
        <p:spPr>
          <a:xfrm>
            <a:off x="0" y="0"/>
            <a:ext cx="9118242" cy="4038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lnSpcReduction="10000"/>
          </a:bodyPr>
          <a:lstStyle/>
          <a:p>
            <a:pPr marL="238125" lvl="1" indent="-238125" algn="just">
              <a:buFont typeface="Arial" pitchFamily="34" charset="0"/>
              <a:buChar char="•"/>
            </a:pPr>
            <a:r>
              <a:rPr lang="en-US" sz="2800" b="1" dirty="0" smtClean="0">
                <a:solidFill>
                  <a:srgbClr val="FF0000"/>
                </a:solidFill>
              </a:rPr>
              <a:t>Agile Development Techniques</a:t>
            </a:r>
            <a:endParaRPr lang="en-GB" sz="2800" b="1" dirty="0" smtClean="0">
              <a:solidFill>
                <a:srgbClr val="FF0000"/>
              </a:solidFill>
            </a:endParaRPr>
          </a:p>
          <a:p>
            <a:pPr marL="638175" lvl="2" indent="-238125" algn="just">
              <a:buFont typeface="Arial" pitchFamily="34" charset="0"/>
              <a:buChar char="•"/>
            </a:pPr>
            <a:r>
              <a:rPr lang="en-US" sz="2800" b="1" dirty="0" smtClean="0">
                <a:solidFill>
                  <a:srgbClr val="FF0000"/>
                </a:solidFill>
              </a:rPr>
              <a:t>Pair Programming </a:t>
            </a:r>
          </a:p>
          <a:p>
            <a:pPr marL="1095375" lvl="3" indent="-238125" algn="just">
              <a:buFont typeface="Arial" pitchFamily="34" charset="0"/>
              <a:buChar char="•"/>
            </a:pPr>
            <a:r>
              <a:rPr lang="en-US" sz="2400" b="1" dirty="0" smtClean="0">
                <a:solidFill>
                  <a:srgbClr val="0070C0"/>
                </a:solidFill>
              </a:rPr>
              <a:t>Two </a:t>
            </a:r>
            <a:r>
              <a:rPr lang="en-US" sz="2400" b="1" dirty="0">
                <a:solidFill>
                  <a:srgbClr val="0070C0"/>
                </a:solidFill>
              </a:rPr>
              <a:t>developers work using only one </a:t>
            </a:r>
            <a:r>
              <a:rPr lang="en-US" sz="2400" b="1" dirty="0" smtClean="0">
                <a:solidFill>
                  <a:srgbClr val="0070C0"/>
                </a:solidFill>
              </a:rPr>
              <a:t>machine</a:t>
            </a:r>
          </a:p>
          <a:p>
            <a:pPr marL="1095375" lvl="3" indent="-238125" algn="just">
              <a:buFont typeface="Arial" pitchFamily="34" charset="0"/>
              <a:buChar char="•"/>
            </a:pPr>
            <a:r>
              <a:rPr lang="en-US" sz="2400" b="1" dirty="0" smtClean="0">
                <a:solidFill>
                  <a:srgbClr val="0070C0"/>
                </a:solidFill>
              </a:rPr>
              <a:t>One </a:t>
            </a:r>
            <a:r>
              <a:rPr lang="en-US" sz="2400" b="1" dirty="0">
                <a:solidFill>
                  <a:srgbClr val="0070C0"/>
                </a:solidFill>
              </a:rPr>
              <a:t>programmer acts as the driver who codes while the other will serve as the observer who will check the code being written, proofread and spell check it, while also figuring out where to go </a:t>
            </a:r>
            <a:r>
              <a:rPr lang="en-US" sz="2400" b="1" dirty="0" smtClean="0">
                <a:solidFill>
                  <a:srgbClr val="0070C0"/>
                </a:solidFill>
              </a:rPr>
              <a:t>next</a:t>
            </a:r>
          </a:p>
          <a:p>
            <a:pPr marL="1095375" lvl="3" indent="-238125" algn="just">
              <a:buFont typeface="Arial" pitchFamily="34" charset="0"/>
              <a:buChar char="•"/>
            </a:pPr>
            <a:r>
              <a:rPr lang="en-US" sz="2400" b="1" dirty="0" smtClean="0">
                <a:solidFill>
                  <a:srgbClr val="0070C0"/>
                </a:solidFill>
              </a:rPr>
              <a:t>These </a:t>
            </a:r>
            <a:r>
              <a:rPr lang="en-US" sz="2400" b="1" dirty="0">
                <a:solidFill>
                  <a:srgbClr val="0070C0"/>
                </a:solidFill>
              </a:rPr>
              <a:t>roles can be switched at any time: the driver will </a:t>
            </a:r>
            <a:r>
              <a:rPr lang="en-US" sz="2400" b="1" dirty="0" smtClean="0">
                <a:solidFill>
                  <a:srgbClr val="0070C0"/>
                </a:solidFill>
              </a:rPr>
              <a:t>then become the observer and vice versa</a:t>
            </a:r>
          </a:p>
          <a:p>
            <a:pPr marL="638175" lvl="2" indent="-238125" algn="just">
              <a:buFont typeface="Arial" pitchFamily="34" charset="0"/>
              <a:buChar char="•"/>
            </a:pPr>
            <a:r>
              <a:rPr lang="en-US" sz="2800" b="1" dirty="0">
                <a:solidFill>
                  <a:srgbClr val="FF0000"/>
                </a:solidFill>
              </a:rPr>
              <a:t>Pair Programming </a:t>
            </a:r>
            <a:r>
              <a:rPr lang="en-US" sz="2800" b="1" dirty="0" smtClean="0">
                <a:solidFill>
                  <a:srgbClr val="FF0000"/>
                </a:solidFill>
              </a:rPr>
              <a:t>Advantages </a:t>
            </a:r>
            <a:endParaRPr lang="en-US" sz="2800" b="1" dirty="0">
              <a:solidFill>
                <a:srgbClr val="FF0000"/>
              </a:solidFill>
            </a:endParaRPr>
          </a:p>
          <a:p>
            <a:pPr marL="1095375" lvl="3" indent="-238125" algn="just">
              <a:buFont typeface="Arial" pitchFamily="34" charset="0"/>
              <a:buChar char="•"/>
            </a:pPr>
            <a:r>
              <a:rPr lang="en-US" sz="2400" b="1" dirty="0">
                <a:solidFill>
                  <a:srgbClr val="0070C0"/>
                </a:solidFill>
              </a:rPr>
              <a:t>Two </a:t>
            </a:r>
            <a:r>
              <a:rPr lang="en-US" sz="2400" b="1" dirty="0" smtClean="0">
                <a:solidFill>
                  <a:srgbClr val="0070C0"/>
                </a:solidFill>
              </a:rPr>
              <a:t>heads are better than one</a:t>
            </a:r>
          </a:p>
          <a:p>
            <a:pPr marL="1095375" lvl="3" indent="-238125" algn="just">
              <a:buFont typeface="Arial" pitchFamily="34" charset="0"/>
              <a:buChar char="•"/>
            </a:pPr>
            <a:r>
              <a:rPr lang="en-US" sz="2400" b="1" dirty="0" smtClean="0">
                <a:solidFill>
                  <a:srgbClr val="0070C0"/>
                </a:solidFill>
              </a:rPr>
              <a:t>More efficient and fewer coding mistakes</a:t>
            </a:r>
          </a:p>
          <a:p>
            <a:pPr marL="1095375" lvl="3" indent="-238125" algn="just">
              <a:buFont typeface="Arial" pitchFamily="34" charset="0"/>
              <a:buChar char="•"/>
            </a:pPr>
            <a:r>
              <a:rPr lang="en-US" sz="2400" b="1" dirty="0" smtClean="0">
                <a:solidFill>
                  <a:srgbClr val="0070C0"/>
                </a:solidFill>
              </a:rPr>
              <a:t>Efficient way to share knowledge</a:t>
            </a:r>
          </a:p>
          <a:p>
            <a:pPr marL="1095375" lvl="3" indent="-238125" algn="just">
              <a:buFont typeface="Arial" pitchFamily="34" charset="0"/>
              <a:buChar char="•"/>
            </a:pPr>
            <a:r>
              <a:rPr lang="en-US" sz="2400" b="1" dirty="0" smtClean="0">
                <a:solidFill>
                  <a:srgbClr val="0070C0"/>
                </a:solidFill>
              </a:rPr>
              <a:t>Develo</a:t>
            </a:r>
            <a:r>
              <a:rPr lang="en-US" sz="2400" b="1" dirty="0">
                <a:solidFill>
                  <a:srgbClr val="0070C0"/>
                </a:solidFill>
              </a:rPr>
              <a:t>p</a:t>
            </a:r>
            <a:r>
              <a:rPr lang="en-US" sz="2400" b="1" dirty="0" smtClean="0">
                <a:solidFill>
                  <a:srgbClr val="0070C0"/>
                </a:solidFill>
              </a:rPr>
              <a:t> staff interpersonal skills </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10</a:t>
            </a:fld>
            <a:endParaRPr kumimoji="0" lang="en-US" dirty="0"/>
          </a:p>
        </p:txBody>
      </p:sp>
    </p:spTree>
    <p:extLst>
      <p:ext uri="{BB962C8B-B14F-4D97-AF65-F5344CB8AC3E}">
        <p14:creationId xmlns:p14="http://schemas.microsoft.com/office/powerpoint/2010/main" val="568699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left)">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wipe(left)">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Introduction to Agile Project Management </a:t>
            </a:r>
            <a:endParaRPr lang="en-GB" sz="2800" b="1" dirty="0" smtClean="0">
              <a:solidFill>
                <a:srgbClr val="FF0000"/>
              </a:solidFill>
            </a:endParaRPr>
          </a:p>
          <a:p>
            <a:pPr marL="638175" lvl="2" indent="-238125" algn="just">
              <a:buFont typeface="Arial" pitchFamily="34" charset="0"/>
              <a:buChar char="•"/>
            </a:pPr>
            <a:r>
              <a:rPr lang="en-US" sz="2800" b="1" dirty="0" smtClean="0">
                <a:solidFill>
                  <a:srgbClr val="FF0000"/>
                </a:solidFill>
              </a:rPr>
              <a:t>SCRUM</a:t>
            </a:r>
          </a:p>
          <a:p>
            <a:pPr marL="638175" lvl="2" indent="-238125" algn="just">
              <a:buFont typeface="Arial" pitchFamily="34" charset="0"/>
              <a:buChar char="•"/>
            </a:pPr>
            <a:r>
              <a:rPr lang="en-US" sz="2800" b="1" smtClean="0">
                <a:solidFill>
                  <a:srgbClr val="FF0000"/>
                </a:solidFill>
              </a:rPr>
              <a:t>3-5-3 Concept</a:t>
            </a:r>
            <a:endParaRPr lang="en-US" sz="2800" b="1" dirty="0" smtClean="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11</a:t>
            </a:fld>
            <a:endParaRPr kumimoji="0"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438400"/>
            <a:ext cx="7727324" cy="36576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542925"/>
            <a:ext cx="16287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11405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Agile </a:t>
            </a:r>
            <a:r>
              <a:rPr lang="en-GB" sz="2800" b="1" dirty="0" smtClean="0">
                <a:solidFill>
                  <a:srgbClr val="FF0000"/>
                </a:solidFill>
              </a:rPr>
              <a:t>	</a:t>
            </a:r>
          </a:p>
          <a:p>
            <a:pPr marL="638175" lvl="2" indent="-238125" algn="just">
              <a:buFont typeface="Arial" pitchFamily="34" charset="0"/>
              <a:buChar char="•"/>
            </a:pPr>
            <a:r>
              <a:rPr lang="en-US" sz="2400" b="1" dirty="0" smtClean="0">
                <a:solidFill>
                  <a:srgbClr val="0070C0"/>
                </a:solidFill>
              </a:rPr>
              <a:t>The ability to create and respond to change</a:t>
            </a:r>
          </a:p>
          <a:p>
            <a:pPr marL="638175" lvl="2" indent="-238125" algn="just">
              <a:buFont typeface="Arial" pitchFamily="34" charset="0"/>
              <a:buChar char="•"/>
            </a:pPr>
            <a:r>
              <a:rPr lang="en-US" sz="2400" b="1" dirty="0" smtClean="0">
                <a:solidFill>
                  <a:srgbClr val="0070C0"/>
                </a:solidFill>
              </a:rPr>
              <a:t>A way of dealing with, and ultimately succeeding in, an uncertain and turbulent environment</a:t>
            </a:r>
          </a:p>
          <a:p>
            <a:pPr marL="238125" lvl="1" indent="-238125" algn="just">
              <a:buFont typeface="Arial" pitchFamily="34" charset="0"/>
              <a:buChar char="•"/>
            </a:pPr>
            <a:r>
              <a:rPr lang="en-US" sz="2800" b="1" dirty="0" smtClean="0">
                <a:solidFill>
                  <a:srgbClr val="FF0000"/>
                </a:solidFill>
              </a:rPr>
              <a:t>Agile Software Develo</a:t>
            </a:r>
            <a:r>
              <a:rPr lang="en-GB" sz="2800" b="1" dirty="0">
                <a:solidFill>
                  <a:srgbClr val="FF0000"/>
                </a:solidFill>
              </a:rPr>
              <a:t>pment	</a:t>
            </a:r>
          </a:p>
          <a:p>
            <a:pPr marL="638175" lvl="2" indent="-238125" algn="just">
              <a:buFont typeface="Arial" pitchFamily="34" charset="0"/>
              <a:buChar char="•"/>
            </a:pPr>
            <a:r>
              <a:rPr lang="en-US" sz="2400" b="1" dirty="0" smtClean="0">
                <a:solidFill>
                  <a:srgbClr val="0070C0"/>
                </a:solidFill>
              </a:rPr>
              <a:t>Refers </a:t>
            </a:r>
            <a:r>
              <a:rPr lang="en-US" sz="2400" b="1" dirty="0">
                <a:solidFill>
                  <a:srgbClr val="0070C0"/>
                </a:solidFill>
              </a:rPr>
              <a:t>to a group of software development methodologies based on iterative development, where requirements and solutions evolve through collaboration between self-organizing cross-functional </a:t>
            </a:r>
            <a:r>
              <a:rPr lang="en-US" sz="2400" b="1" dirty="0" smtClean="0">
                <a:solidFill>
                  <a:srgbClr val="0070C0"/>
                </a:solidFill>
              </a:rPr>
              <a:t>teams</a:t>
            </a:r>
            <a:endParaRPr lang="en-US" sz="2400" b="1" dirty="0">
              <a:solidFill>
                <a:srgbClr val="0070C0"/>
              </a:solidFill>
            </a:endParaRPr>
          </a:p>
          <a:p>
            <a:pPr marL="638175" lvl="2" indent="-238125" algn="just">
              <a:buFont typeface="Arial" pitchFamily="34" charset="0"/>
              <a:buChar char="•"/>
            </a:pPr>
            <a:endParaRPr lang="en-US" sz="2800" b="1" dirty="0" smtClean="0">
              <a:solidFill>
                <a:srgbClr val="FF0000"/>
              </a:solidFill>
            </a:endParaRPr>
          </a:p>
          <a:p>
            <a:pPr marL="627063" lvl="1" indent="-3397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a:t>
            </a:fld>
            <a:endParaRPr kumimoji="0" lang="en-US" dirty="0"/>
          </a:p>
        </p:txBody>
      </p:sp>
    </p:spTree>
    <p:extLst>
      <p:ext uri="{BB962C8B-B14F-4D97-AF65-F5344CB8AC3E}">
        <p14:creationId xmlns:p14="http://schemas.microsoft.com/office/powerpoint/2010/main" val="2818550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GB" sz="2800" b="1" dirty="0">
                <a:solidFill>
                  <a:srgbClr val="FF0000"/>
                </a:solidFill>
              </a:rPr>
              <a:t>Plan-Driven Development vs </a:t>
            </a:r>
            <a:r>
              <a:rPr lang="en-US" sz="2800" b="1" dirty="0">
                <a:solidFill>
                  <a:srgbClr val="FF0000"/>
                </a:solidFill>
              </a:rPr>
              <a:t>Agile Develo</a:t>
            </a:r>
            <a:r>
              <a:rPr lang="en-GB" sz="2800" b="1" dirty="0">
                <a:solidFill>
                  <a:srgbClr val="FF0000"/>
                </a:solidFill>
              </a:rPr>
              <a:t>pment</a:t>
            </a:r>
          </a:p>
          <a:p>
            <a:pPr marL="638175" lvl="2" indent="-238125" algn="just">
              <a:buFont typeface="Arial" pitchFamily="34" charset="0"/>
              <a:buChar char="•"/>
            </a:pPr>
            <a:endParaRPr lang="en-US" sz="2800" b="1" dirty="0" smtClean="0">
              <a:solidFill>
                <a:srgbClr val="FF0000"/>
              </a:solidFill>
            </a:endParaRPr>
          </a:p>
          <a:p>
            <a:pPr marL="627063" lvl="1" indent="-3397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599"/>
            <a:ext cx="5943600" cy="249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038600"/>
            <a:ext cx="6466741"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246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 calcmode="lin" valueType="num">
                                      <p:cBhvr>
                                        <p:cTn id="14" dur="500" fill="hold"/>
                                        <p:tgtEl>
                                          <p:spTgt spid="1027"/>
                                        </p:tgtEl>
                                        <p:attrNameLst>
                                          <p:attrName>ppt_w</p:attrName>
                                        </p:attrNameLst>
                                      </p:cBhvr>
                                      <p:tavLst>
                                        <p:tav tm="0">
                                          <p:val>
                                            <p:fltVal val="0"/>
                                          </p:val>
                                        </p:tav>
                                        <p:tav tm="100000">
                                          <p:val>
                                            <p:strVal val="#ppt_w"/>
                                          </p:val>
                                        </p:tav>
                                      </p:tavLst>
                                    </p:anim>
                                    <p:anim calcmode="lin" valueType="num">
                                      <p:cBhvr>
                                        <p:cTn id="15" dur="500" fill="hold"/>
                                        <p:tgtEl>
                                          <p:spTgt spid="1027"/>
                                        </p:tgtEl>
                                        <p:attrNameLst>
                                          <p:attrName>ppt_h</p:attrName>
                                        </p:attrNameLst>
                                      </p:cBhvr>
                                      <p:tavLst>
                                        <p:tav tm="0">
                                          <p:val>
                                            <p:fltVal val="0"/>
                                          </p:val>
                                        </p:tav>
                                        <p:tav tm="100000">
                                          <p:val>
                                            <p:strVal val="#ppt_h"/>
                                          </p:val>
                                        </p:tav>
                                      </p:tavLst>
                                    </p:anim>
                                    <p:animEffect transition="in" filter="fade">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GB" sz="2800" b="1" dirty="0" smtClean="0">
                <a:solidFill>
                  <a:srgbClr val="FF0000"/>
                </a:solidFill>
              </a:rPr>
              <a:t>Plan-Driven Development vs </a:t>
            </a:r>
            <a:r>
              <a:rPr lang="en-US" sz="2800" b="1" dirty="0">
                <a:solidFill>
                  <a:srgbClr val="FF0000"/>
                </a:solidFill>
              </a:rPr>
              <a:t>Agile Develo</a:t>
            </a:r>
            <a:r>
              <a:rPr lang="en-GB" sz="2800" b="1" dirty="0" smtClean="0">
                <a:solidFill>
                  <a:srgbClr val="FF0000"/>
                </a:solidFill>
              </a:rPr>
              <a:t>pment</a:t>
            </a:r>
          </a:p>
          <a:p>
            <a:pPr marL="638175" lvl="2" indent="-238125" algn="just">
              <a:buFont typeface="Arial" pitchFamily="34" charset="0"/>
              <a:buChar char="•"/>
            </a:pPr>
            <a:r>
              <a:rPr lang="en-US" sz="2800" b="1" dirty="0">
                <a:solidFill>
                  <a:srgbClr val="FF0000"/>
                </a:solidFill>
              </a:rPr>
              <a:t>In a plan-driven software development process</a:t>
            </a:r>
          </a:p>
          <a:p>
            <a:pPr marL="1095375" lvl="3" indent="-238125" algn="just">
              <a:buFont typeface="Arial" pitchFamily="34" charset="0"/>
              <a:buChar char="•"/>
            </a:pPr>
            <a:r>
              <a:rPr lang="en-US" sz="2400" b="1" dirty="0">
                <a:solidFill>
                  <a:srgbClr val="0070C0"/>
                </a:solidFill>
              </a:rPr>
              <a:t>Iteration occurs within activities, with formal documents used to communicate between stages of the process</a:t>
            </a:r>
          </a:p>
          <a:p>
            <a:pPr marL="1095375" lvl="3" indent="-238125" algn="just">
              <a:buFont typeface="Arial" pitchFamily="34" charset="0"/>
              <a:buChar char="•"/>
            </a:pPr>
            <a:r>
              <a:rPr lang="en-US" sz="2400" b="1" dirty="0">
                <a:solidFill>
                  <a:srgbClr val="0070C0"/>
                </a:solidFill>
              </a:rPr>
              <a:t>For example, the requirements will evolve, and, ultimately, a requirements specification will be produced which is then an input to the design and implementation process</a:t>
            </a:r>
          </a:p>
          <a:p>
            <a:pPr marL="638175" lvl="2" indent="-238125" algn="just">
              <a:buFont typeface="Arial" pitchFamily="34" charset="0"/>
              <a:buChar char="•"/>
            </a:pPr>
            <a:r>
              <a:rPr lang="en-US" sz="2800" b="1" dirty="0">
                <a:solidFill>
                  <a:srgbClr val="FF0000"/>
                </a:solidFill>
              </a:rPr>
              <a:t>In an agile approach</a:t>
            </a:r>
          </a:p>
          <a:p>
            <a:pPr marL="1095375" lvl="3" indent="-238125" algn="just">
              <a:buFont typeface="Arial" pitchFamily="34" charset="0"/>
              <a:buChar char="•"/>
            </a:pPr>
            <a:r>
              <a:rPr lang="en-US" sz="2400" b="1" dirty="0">
                <a:solidFill>
                  <a:srgbClr val="0070C0"/>
                </a:solidFill>
              </a:rPr>
              <a:t>Iteration occurs across activities</a:t>
            </a:r>
          </a:p>
          <a:p>
            <a:pPr marL="1095375" lvl="3" indent="-238125" algn="just">
              <a:buFont typeface="Arial" pitchFamily="34" charset="0"/>
              <a:buChar char="•"/>
            </a:pPr>
            <a:r>
              <a:rPr lang="en-US" sz="2400" b="1" dirty="0">
                <a:solidFill>
                  <a:srgbClr val="0070C0"/>
                </a:solidFill>
              </a:rPr>
              <a:t>The requirements and the design are developed together rather than separately</a:t>
            </a:r>
          </a:p>
          <a:p>
            <a:pPr marL="238125" lvl="1" indent="-238125" algn="just">
              <a:buFont typeface="Arial" pitchFamily="34" charset="0"/>
              <a:buChar char="•"/>
            </a:pPr>
            <a:endParaRPr lang="en-GB" sz="2800" b="1" dirty="0">
              <a:solidFill>
                <a:srgbClr val="FF0000"/>
              </a:solidFill>
            </a:endParaRPr>
          </a:p>
          <a:p>
            <a:pPr marL="638175" lvl="2" indent="-238125" algn="just">
              <a:buFont typeface="Arial" pitchFamily="34" charset="0"/>
              <a:buChar char="•"/>
            </a:pPr>
            <a:endParaRPr lang="en-US" sz="2800" b="1" dirty="0" smtClean="0">
              <a:solidFill>
                <a:srgbClr val="FF0000"/>
              </a:solidFill>
            </a:endParaRPr>
          </a:p>
          <a:p>
            <a:pPr marL="627063" lvl="1" indent="-3397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a:t>
            </a:fld>
            <a:endParaRPr kumimoji="0" lang="en-US" dirty="0"/>
          </a:p>
        </p:txBody>
      </p:sp>
    </p:spTree>
    <p:extLst>
      <p:ext uri="{BB962C8B-B14F-4D97-AF65-F5344CB8AC3E}">
        <p14:creationId xmlns:p14="http://schemas.microsoft.com/office/powerpoint/2010/main" val="26455213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Agile Methods</a:t>
            </a:r>
            <a:endParaRPr lang="en-GB" sz="2800" b="1" dirty="0" smtClean="0">
              <a:solidFill>
                <a:srgbClr val="FF0000"/>
              </a:solidFill>
            </a:endParaRPr>
          </a:p>
          <a:p>
            <a:pPr marL="638175" lvl="2" indent="-238125" algn="just">
              <a:buFont typeface="Arial" pitchFamily="34" charset="0"/>
              <a:buChar char="•"/>
            </a:pPr>
            <a:r>
              <a:rPr lang="en-US" sz="2400" b="1" dirty="0" smtClean="0">
                <a:solidFill>
                  <a:srgbClr val="0070C0"/>
                </a:solidFill>
              </a:rPr>
              <a:t>Promote </a:t>
            </a:r>
            <a:r>
              <a:rPr lang="en-US" sz="2400" b="1" dirty="0">
                <a:solidFill>
                  <a:srgbClr val="0070C0"/>
                </a:solidFill>
              </a:rPr>
              <a:t>a disciplined project management process that encourages </a:t>
            </a:r>
            <a:r>
              <a:rPr lang="en-US" sz="2400" b="1" dirty="0" smtClean="0">
                <a:solidFill>
                  <a:srgbClr val="0070C0"/>
                </a:solidFill>
              </a:rPr>
              <a:t>frequent </a:t>
            </a:r>
            <a:r>
              <a:rPr lang="en-US" sz="2400" b="1" dirty="0">
                <a:solidFill>
                  <a:srgbClr val="0070C0"/>
                </a:solidFill>
              </a:rPr>
              <a:t>inspection and adaptation, a leadership philosophy that encourages teamwork, self-organization and accountability, a set of engineering best practices intended to allow for rapid delivery of high-quality software, and a business approach that aligns development with customer needs and company </a:t>
            </a:r>
            <a:r>
              <a:rPr lang="en-US" sz="2400" b="1" dirty="0" smtClean="0">
                <a:solidFill>
                  <a:srgbClr val="0070C0"/>
                </a:solidFill>
              </a:rPr>
              <a:t>goals</a:t>
            </a:r>
            <a:r>
              <a:rPr lang="en-US" sz="2400" b="1" dirty="0">
                <a:solidFill>
                  <a:srgbClr val="0070C0"/>
                </a:solidFill>
              </a:rPr>
              <a:t> </a:t>
            </a:r>
          </a:p>
          <a:p>
            <a:pPr marL="627063" lvl="1" indent="-3397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5</a:t>
            </a:fld>
            <a:endParaRPr kumimoji="0" lang="en-US" dirty="0"/>
          </a:p>
        </p:txBody>
      </p:sp>
    </p:spTree>
    <p:extLst>
      <p:ext uri="{BB962C8B-B14F-4D97-AF65-F5344CB8AC3E}">
        <p14:creationId xmlns:p14="http://schemas.microsoft.com/office/powerpoint/2010/main" val="1050551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Principles of Agile Methods</a:t>
            </a:r>
            <a:endParaRPr lang="en-GB" sz="2800" b="1" dirty="0" smtClean="0">
              <a:solidFill>
                <a:srgbClr val="FF0000"/>
              </a:solidFill>
            </a:endParaRPr>
          </a:p>
          <a:p>
            <a:pPr marL="638175" lvl="2" indent="-238125" algn="just">
              <a:buFont typeface="Arial" pitchFamily="34" charset="0"/>
              <a:buChar char="•"/>
            </a:pPr>
            <a:r>
              <a:rPr lang="en-US" sz="2400" b="1" dirty="0" smtClean="0">
                <a:solidFill>
                  <a:srgbClr val="0070C0"/>
                </a:solidFill>
              </a:rPr>
              <a:t>Customer Involvement</a:t>
            </a:r>
          </a:p>
          <a:p>
            <a:pPr marL="638175" lvl="2" indent="-238125" algn="just">
              <a:buFont typeface="Arial" pitchFamily="34" charset="0"/>
              <a:buChar char="•"/>
            </a:pPr>
            <a:r>
              <a:rPr lang="en-US" sz="2400" b="1" dirty="0" smtClean="0">
                <a:solidFill>
                  <a:srgbClr val="0070C0"/>
                </a:solidFill>
              </a:rPr>
              <a:t>Embrace Change </a:t>
            </a:r>
          </a:p>
          <a:p>
            <a:pPr marL="638175" lvl="2" indent="-238125" algn="just">
              <a:buFont typeface="Arial" pitchFamily="34" charset="0"/>
              <a:buChar char="•"/>
            </a:pPr>
            <a:r>
              <a:rPr lang="en-US" sz="2400" b="1" dirty="0" smtClean="0">
                <a:solidFill>
                  <a:srgbClr val="0070C0"/>
                </a:solidFill>
              </a:rPr>
              <a:t>Incremental Delivery</a:t>
            </a:r>
          </a:p>
          <a:p>
            <a:pPr marL="638175" lvl="2" indent="-238125" algn="just">
              <a:buFont typeface="Arial" pitchFamily="34" charset="0"/>
              <a:buChar char="•"/>
            </a:pPr>
            <a:r>
              <a:rPr lang="en-US" sz="2400" b="1" dirty="0" smtClean="0">
                <a:solidFill>
                  <a:srgbClr val="0070C0"/>
                </a:solidFill>
              </a:rPr>
              <a:t>Maintain Simplicity</a:t>
            </a:r>
          </a:p>
          <a:p>
            <a:pPr marL="638175" lvl="2" indent="-238125" algn="just">
              <a:buFont typeface="Arial" pitchFamily="34" charset="0"/>
              <a:buChar char="•"/>
            </a:pPr>
            <a:r>
              <a:rPr lang="en-US" sz="2400" b="1" dirty="0" smtClean="0">
                <a:solidFill>
                  <a:srgbClr val="0070C0"/>
                </a:solidFill>
              </a:rPr>
              <a:t>People, Not Process</a:t>
            </a:r>
          </a:p>
          <a:p>
            <a:pPr marL="638175" lvl="2" indent="-238125" algn="just">
              <a:buFont typeface="Arial" pitchFamily="34" charset="0"/>
              <a:buChar char="•"/>
            </a:pPr>
            <a:endParaRPr lang="en-US" sz="2400" b="1" dirty="0">
              <a:solidFill>
                <a:srgbClr val="0070C0"/>
              </a:solidFill>
            </a:endParaRPr>
          </a:p>
          <a:p>
            <a:pPr marL="238125" lvl="1" indent="-238125" algn="just">
              <a:buFont typeface="Arial" pitchFamily="34" charset="0"/>
              <a:buChar char="•"/>
            </a:pPr>
            <a:endParaRPr lang="en-GB" sz="2800" b="1" dirty="0">
              <a:solidFill>
                <a:srgbClr val="FF0000"/>
              </a:solidFill>
            </a:endParaRPr>
          </a:p>
          <a:p>
            <a:pPr marL="638175" lvl="2" indent="-238125" algn="just">
              <a:buFont typeface="Arial" pitchFamily="34" charset="0"/>
              <a:buChar char="•"/>
            </a:pPr>
            <a:endParaRPr lang="en-US" sz="2800" b="1" dirty="0" smtClean="0">
              <a:solidFill>
                <a:srgbClr val="FF0000"/>
              </a:solidFill>
            </a:endParaRPr>
          </a:p>
          <a:p>
            <a:pPr marL="627063" lvl="1" indent="-3397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6</a:t>
            </a:fld>
            <a:endParaRPr kumimoji="0" lang="en-US" dirty="0"/>
          </a:p>
        </p:txBody>
      </p:sp>
    </p:spTree>
    <p:extLst>
      <p:ext uri="{BB962C8B-B14F-4D97-AF65-F5344CB8AC3E}">
        <p14:creationId xmlns:p14="http://schemas.microsoft.com/office/powerpoint/2010/main" val="747874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Agile Development Techniques</a:t>
            </a:r>
            <a:endParaRPr lang="en-GB" sz="2800" b="1" dirty="0" smtClean="0">
              <a:solidFill>
                <a:srgbClr val="FF0000"/>
              </a:solidFill>
            </a:endParaRPr>
          </a:p>
          <a:p>
            <a:pPr marL="638175" lvl="2" indent="-238125" algn="just">
              <a:buFont typeface="Arial" pitchFamily="34" charset="0"/>
              <a:buChar char="•"/>
            </a:pPr>
            <a:r>
              <a:rPr lang="en-US" sz="2800" b="1" dirty="0" smtClean="0">
                <a:solidFill>
                  <a:srgbClr val="FF0000"/>
                </a:solidFill>
              </a:rPr>
              <a:t>User Stories </a:t>
            </a:r>
          </a:p>
          <a:p>
            <a:pPr marL="1095375" lvl="3" indent="-238125" algn="just">
              <a:buFont typeface="Arial" pitchFamily="34" charset="0"/>
              <a:buChar char="•"/>
            </a:pPr>
            <a:r>
              <a:rPr lang="en-US" sz="2400" b="1" dirty="0" smtClean="0">
                <a:solidFill>
                  <a:srgbClr val="0070C0"/>
                </a:solidFill>
              </a:rPr>
              <a:t>A </a:t>
            </a:r>
            <a:r>
              <a:rPr lang="en-US" sz="2400" b="1" dirty="0">
                <a:solidFill>
                  <a:srgbClr val="0070C0"/>
                </a:solidFill>
              </a:rPr>
              <a:t>scenario of use that might be experienced by a system user</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7</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791418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902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Agile Development Techniques</a:t>
            </a:r>
            <a:endParaRPr lang="en-GB" sz="2800" b="1" dirty="0" smtClean="0">
              <a:solidFill>
                <a:srgbClr val="FF0000"/>
              </a:solidFill>
            </a:endParaRPr>
          </a:p>
          <a:p>
            <a:pPr marL="638175" lvl="2" indent="-238125" algn="just">
              <a:buFont typeface="Arial" pitchFamily="34" charset="0"/>
              <a:buChar char="•"/>
            </a:pPr>
            <a:r>
              <a:rPr lang="en-US" sz="2800" b="1" dirty="0" smtClean="0">
                <a:solidFill>
                  <a:srgbClr val="FF0000"/>
                </a:solidFill>
              </a:rPr>
              <a:t>Refactoring</a:t>
            </a:r>
          </a:p>
          <a:p>
            <a:pPr marL="1095375" lvl="3" indent="-238125" algn="just">
              <a:buFont typeface="Arial" pitchFamily="34" charset="0"/>
              <a:buChar char="•"/>
            </a:pPr>
            <a:r>
              <a:rPr lang="en-US" sz="2400" b="1" dirty="0" smtClean="0">
                <a:solidFill>
                  <a:srgbClr val="0070C0"/>
                </a:solidFill>
              </a:rPr>
              <a:t>Process of changing a software system in such a way that it does not alter the external behavior of the code yet improves its internal structure</a:t>
            </a:r>
          </a:p>
          <a:p>
            <a:pPr marL="1095375" lvl="3" indent="-238125" algn="just">
              <a:buFont typeface="Arial" pitchFamily="34" charset="0"/>
              <a:buChar char="•"/>
            </a:pPr>
            <a:r>
              <a:rPr lang="en-US" sz="2800" b="1" dirty="0" smtClean="0">
                <a:solidFill>
                  <a:srgbClr val="FF0000"/>
                </a:solidFill>
              </a:rPr>
              <a:t>Examples </a:t>
            </a:r>
            <a:r>
              <a:rPr lang="en-US" sz="2800" b="1" dirty="0">
                <a:solidFill>
                  <a:srgbClr val="FF0000"/>
                </a:solidFill>
              </a:rPr>
              <a:t>of </a:t>
            </a:r>
            <a:r>
              <a:rPr lang="en-US" sz="2800" b="1" dirty="0" smtClean="0">
                <a:solidFill>
                  <a:srgbClr val="FF0000"/>
                </a:solidFill>
              </a:rPr>
              <a:t>refactoring</a:t>
            </a:r>
          </a:p>
          <a:p>
            <a:pPr marL="1552575" lvl="4" indent="-238125" algn="just">
              <a:buFont typeface="Arial" pitchFamily="34" charset="0"/>
              <a:buChar char="•"/>
            </a:pPr>
            <a:r>
              <a:rPr lang="en-US" sz="2400" b="1" dirty="0" smtClean="0">
                <a:solidFill>
                  <a:srgbClr val="0070C0"/>
                </a:solidFill>
              </a:rPr>
              <a:t>The </a:t>
            </a:r>
            <a:r>
              <a:rPr lang="en-US" sz="2400" b="1" dirty="0">
                <a:solidFill>
                  <a:srgbClr val="0070C0"/>
                </a:solidFill>
              </a:rPr>
              <a:t>reorganization of a class hierarchy to </a:t>
            </a:r>
            <a:r>
              <a:rPr lang="en-US" sz="2400" b="1" dirty="0" smtClean="0">
                <a:solidFill>
                  <a:srgbClr val="0070C0"/>
                </a:solidFill>
              </a:rPr>
              <a:t>remove duplicate code</a:t>
            </a:r>
          </a:p>
          <a:p>
            <a:pPr marL="1552575" lvl="4" indent="-238125" algn="just">
              <a:buFont typeface="Arial" pitchFamily="34" charset="0"/>
              <a:buChar char="•"/>
            </a:pPr>
            <a:r>
              <a:rPr lang="en-US" sz="2400" b="1" dirty="0" smtClean="0">
                <a:solidFill>
                  <a:srgbClr val="0070C0"/>
                </a:solidFill>
              </a:rPr>
              <a:t>The tidying </a:t>
            </a:r>
            <a:r>
              <a:rPr lang="en-US" sz="2400" b="1" dirty="0">
                <a:solidFill>
                  <a:srgbClr val="0070C0"/>
                </a:solidFill>
              </a:rPr>
              <a:t>up and renaming of attributes and </a:t>
            </a:r>
            <a:r>
              <a:rPr lang="en-US" sz="2400" b="1" dirty="0" smtClean="0">
                <a:solidFill>
                  <a:srgbClr val="0070C0"/>
                </a:solidFill>
              </a:rPr>
              <a:t>method</a:t>
            </a:r>
          </a:p>
          <a:p>
            <a:pPr marL="1552575" lvl="4" indent="-238125" algn="just">
              <a:buFont typeface="Arial" pitchFamily="34" charset="0"/>
              <a:buChar char="•"/>
            </a:pPr>
            <a:r>
              <a:rPr lang="en-US" sz="2400" b="1" dirty="0" smtClean="0">
                <a:solidFill>
                  <a:srgbClr val="0070C0"/>
                </a:solidFill>
              </a:rPr>
              <a:t>The replacement </a:t>
            </a:r>
            <a:r>
              <a:rPr lang="en-US" sz="2400" b="1" dirty="0">
                <a:solidFill>
                  <a:srgbClr val="0070C0"/>
                </a:solidFill>
              </a:rPr>
              <a:t>of similar code sections, with calls to methods defined in a </a:t>
            </a:r>
            <a:r>
              <a:rPr lang="en-US" sz="2400" b="1" dirty="0" smtClean="0">
                <a:solidFill>
                  <a:srgbClr val="0070C0"/>
                </a:solidFill>
              </a:rPr>
              <a:t>program library</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8</a:t>
            </a:fld>
            <a:endParaRPr kumimoji="0" lang="en-US" dirty="0"/>
          </a:p>
        </p:txBody>
      </p:sp>
    </p:spTree>
    <p:extLst>
      <p:ext uri="{BB962C8B-B14F-4D97-AF65-F5344CB8AC3E}">
        <p14:creationId xmlns:p14="http://schemas.microsoft.com/office/powerpoint/2010/main" val="777283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lvl="1" indent="-238125" algn="just">
              <a:buFont typeface="Arial" pitchFamily="34" charset="0"/>
              <a:buChar char="•"/>
            </a:pPr>
            <a:r>
              <a:rPr lang="en-US" sz="2800" b="1" dirty="0" smtClean="0">
                <a:solidFill>
                  <a:srgbClr val="FF0000"/>
                </a:solidFill>
              </a:rPr>
              <a:t>Agile Development Techniques</a:t>
            </a:r>
            <a:endParaRPr lang="en-GB" sz="2800" b="1" dirty="0" smtClean="0">
              <a:solidFill>
                <a:srgbClr val="FF0000"/>
              </a:solidFill>
            </a:endParaRPr>
          </a:p>
          <a:p>
            <a:pPr marL="638175" lvl="2" indent="-238125" algn="just">
              <a:buFont typeface="Arial" pitchFamily="34" charset="0"/>
              <a:buChar char="•"/>
            </a:pPr>
            <a:r>
              <a:rPr lang="en-US" sz="2800" b="1" dirty="0" smtClean="0">
                <a:solidFill>
                  <a:srgbClr val="FF0000"/>
                </a:solidFill>
              </a:rPr>
              <a:t>Test-First Development</a:t>
            </a:r>
          </a:p>
          <a:p>
            <a:pPr marL="1095375" lvl="3" indent="-238125" algn="just">
              <a:buFont typeface="Arial" pitchFamily="34" charset="0"/>
              <a:buChar char="•"/>
            </a:pPr>
            <a:r>
              <a:rPr lang="en-US" sz="2400" b="1" dirty="0">
                <a:solidFill>
                  <a:srgbClr val="0070C0"/>
                </a:solidFill>
              </a:rPr>
              <a:t>You write the unit tests before you write the code to </a:t>
            </a:r>
            <a:r>
              <a:rPr lang="en-US" sz="2400" b="1" dirty="0" smtClean="0">
                <a:solidFill>
                  <a:srgbClr val="0070C0"/>
                </a:solidFill>
              </a:rPr>
              <a:t>test</a:t>
            </a:r>
            <a:endParaRPr lang="en-US" sz="2400" b="1" dirty="0">
              <a:solidFill>
                <a:srgbClr val="0070C0"/>
              </a:solidFill>
            </a:endParaRPr>
          </a:p>
          <a:p>
            <a:pPr marL="1095375" lvl="3" indent="-238125" algn="just">
              <a:buFont typeface="Arial" pitchFamily="34" charset="0"/>
              <a:buChar char="•"/>
            </a:pPr>
            <a:r>
              <a:rPr lang="en-US" sz="2400" b="1" dirty="0" smtClean="0">
                <a:solidFill>
                  <a:srgbClr val="0070C0"/>
                </a:solidFill>
              </a:rPr>
              <a:t>Run </a:t>
            </a:r>
            <a:r>
              <a:rPr lang="en-US" sz="2400" b="1" dirty="0">
                <a:solidFill>
                  <a:srgbClr val="0070C0"/>
                </a:solidFill>
              </a:rPr>
              <a:t>the test as the code is being written and discover problems </a:t>
            </a:r>
            <a:r>
              <a:rPr lang="en-US" sz="2400" b="1" dirty="0" smtClean="0">
                <a:solidFill>
                  <a:srgbClr val="0070C0"/>
                </a:solidFill>
              </a:rPr>
              <a:t>during development</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9</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76600"/>
            <a:ext cx="721849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976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ppt_w</p:attrName>
                                        </p:attrNameLst>
                                      </p:cBhvr>
                                      <p:tavLst>
                                        <p:tav tm="0">
                                          <p:val>
                                            <p:fltVal val="0"/>
                                          </p:val>
                                        </p:tav>
                                        <p:tav tm="100000">
                                          <p:val>
                                            <p:strVal val="#ppt_w"/>
                                          </p:val>
                                        </p:tav>
                                      </p:tavLst>
                                    </p:anim>
                                    <p:anim calcmode="lin" valueType="num">
                                      <p:cBhvr>
                                        <p:cTn id="17" dur="500" fill="hold"/>
                                        <p:tgtEl>
                                          <p:spTgt spid="3074"/>
                                        </p:tgtEl>
                                        <p:attrNameLst>
                                          <p:attrName>ppt_h</p:attrName>
                                        </p:attrNameLst>
                                      </p:cBhvr>
                                      <p:tavLst>
                                        <p:tav tm="0">
                                          <p:val>
                                            <p:fltVal val="0"/>
                                          </p:val>
                                        </p:tav>
                                        <p:tav tm="100000">
                                          <p:val>
                                            <p:strVal val="#ppt_h"/>
                                          </p:val>
                                        </p:tav>
                                      </p:tavLst>
                                    </p:anim>
                                    <p:animEffect transition="in" filter="fade">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428</Words>
  <Application>Microsoft Office PowerPoint</Application>
  <PresentationFormat>On-screen Show (4:3)</PresentationFormat>
  <Paragraphs>74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Pitchbook</vt:lpstr>
      <vt:lpstr>UNIT-3 agile SOFTWARE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2020-09-11T03:10:39Z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