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433" r:id="rId3"/>
    <p:sldId id="436" r:id="rId4"/>
    <p:sldId id="465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62" r:id="rId24"/>
    <p:sldId id="463" r:id="rId25"/>
    <p:sldId id="464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7446" autoAdjust="0"/>
  </p:normalViewPr>
  <p:slideViewPr>
    <p:cSldViewPr>
      <p:cViewPr>
        <p:scale>
          <a:sx n="70" d="100"/>
          <a:sy n="70" d="100"/>
        </p:scale>
        <p:origin x="-139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UNIT-4 requirements ENGINEERING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 Engineering Process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1219200"/>
            <a:ext cx="7467600" cy="4896828"/>
            <a:chOff x="533400" y="1219200"/>
            <a:chExt cx="7467600" cy="489682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5413266"/>
              <a:ext cx="1341637" cy="70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219200"/>
              <a:ext cx="7467600" cy="392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5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Feasibility Study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measure of how beneficial or practical the development of information system will be to an </a:t>
            </a:r>
            <a:r>
              <a:rPr lang="en-US" sz="2400" b="1" dirty="0" smtClean="0">
                <a:solidFill>
                  <a:srgbClr val="0070C0"/>
                </a:solidFill>
              </a:rPr>
              <a:t>organization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Guides </a:t>
            </a:r>
            <a:r>
              <a:rPr lang="en-US" sz="2400" b="1" dirty="0">
                <a:solidFill>
                  <a:srgbClr val="0070C0"/>
                </a:solidFill>
              </a:rPr>
              <a:t>the organization in determining whether to proceed with the </a:t>
            </a:r>
            <a:r>
              <a:rPr lang="en-US" sz="2400" b="1" dirty="0" smtClean="0">
                <a:solidFill>
                  <a:srgbClr val="0070C0"/>
                </a:solidFill>
              </a:rPr>
              <a:t>project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Identifies </a:t>
            </a:r>
            <a:r>
              <a:rPr lang="en-US" sz="2400" b="1" dirty="0">
                <a:solidFill>
                  <a:srgbClr val="0070C0"/>
                </a:solidFill>
              </a:rPr>
              <a:t>the risks associated with the project that must be managed if the project is approved</a:t>
            </a:r>
          </a:p>
          <a:p>
            <a:pPr marL="1552575" lvl="4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46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Steps in Feasibility Study</a:t>
            </a:r>
          </a:p>
          <a:p>
            <a:pPr marL="1314450" lvl="3" indent="-4572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Form </a:t>
            </a:r>
            <a:r>
              <a:rPr lang="en-US" sz="2400" b="1" dirty="0">
                <a:solidFill>
                  <a:srgbClr val="0070C0"/>
                </a:solidFill>
              </a:rPr>
              <a:t>a project team and appoint a project leader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Prepare system flowcharts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Enumerate potential candidate systems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Describe and identify characteristics of candidate systems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Determine and evaluate performance and cost effectiveness of each candidate system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Weight system performance and cost data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Select the best candidate system </a:t>
            </a:r>
          </a:p>
          <a:p>
            <a:pPr marL="1314450" lvl="3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Prepare and report final project directive to management 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86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Categories of Feasibility Analysis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Operational Feasibility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Technical Feasibility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Schedule Feasibility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Economic Feasibility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03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Operational Feasibility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measure of how well the solution will work in the organization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measure of how people feel about the system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People Oriented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Addresses two major issues: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Is the problem worth solving or will the solution to the problem work?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How do end users and management feel about the problem?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Usability Analysis 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Test of system user interfaces and measured in the terms of ease of learning, ease of use and satisfaction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19113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Technical Feasibility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measure of practically of a specific technical solution and availability of technical resources and expertise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Computer Oriented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Addresses three major issues: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Is the proposed technology or solution practical?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Do we currently posses the necessary technology?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Do we possess the necessary technical expertise and is the schedule reasonable?</a:t>
            </a: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3854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Feasibility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measure of how reasonable is the project time-table 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Determination of whether the time allocated for a project seems accurate</a:t>
            </a:r>
          </a:p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Economic Feasibility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measure of cost-effectiveness of a project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Identifying cost and benefits associated with the system, assigning values to them and calculating future cash flows and measuring the financial worthiness of the project</a:t>
            </a: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804863" lvl="1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204913" lvl="2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2568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 Elicitation &amp; Analysis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engineers work with customers and system end-users to find out about</a:t>
            </a:r>
          </a:p>
          <a:p>
            <a:pPr marL="1662113" lvl="3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application domain</a:t>
            </a:r>
          </a:p>
          <a:p>
            <a:pPr marL="1662113" lvl="3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What services the system should provide</a:t>
            </a:r>
          </a:p>
          <a:p>
            <a:pPr marL="1662113" lvl="3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required performance of the system</a:t>
            </a:r>
          </a:p>
          <a:p>
            <a:pPr marL="1662113" lvl="3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Hardware and software constraints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3722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 Elicitation &amp; Analysis Process Model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04760"/>
            <a:ext cx="5334000" cy="37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 Specification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of writing down the user and system requirements in a requirements document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Should be precise, unambiguous and complete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Should specify merits and demerits along with recommendation of requirement</a:t>
            </a:r>
          </a:p>
          <a:p>
            <a:pPr marL="638175" lvl="2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Ways of Writing Requirement </a:t>
            </a:r>
            <a:r>
              <a:rPr lang="en-US" sz="2600" b="1" dirty="0" smtClean="0">
                <a:solidFill>
                  <a:srgbClr val="FF0000"/>
                </a:solidFill>
              </a:rPr>
              <a:t>Specification</a:t>
            </a:r>
          </a:p>
          <a:p>
            <a:pPr marL="1095375" lvl="3" indent="-238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Natural language sentences</a:t>
            </a:r>
          </a:p>
          <a:p>
            <a:pPr marL="1095375" lvl="3" indent="-238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Structured natural language</a:t>
            </a:r>
          </a:p>
          <a:p>
            <a:pPr marL="1095375" lvl="3" indent="-238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Design description languages</a:t>
            </a:r>
          </a:p>
          <a:p>
            <a:pPr marL="1095375" lvl="3" indent="-238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Graphical notations</a:t>
            </a:r>
          </a:p>
          <a:p>
            <a:pPr marL="1095375" lvl="3" indent="-2381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Mathematical specifications</a:t>
            </a:r>
          </a:p>
          <a:p>
            <a:pPr marL="638175" lvl="2" indent="-238125" algn="just"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spcAft>
                <a:spcPts val="600"/>
              </a:spcAft>
              <a:buFont typeface="Arial" pitchFamily="34" charset="0"/>
              <a:buChar char="•"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785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 Engineering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process of finding out, analyzing, documenting and checking the services provided by the system and its operational constraints 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Classification of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User Requirement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Statement of what services the system is expected to provide and constraints under which it must operate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System Requirement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Set out the systems function, services and operational constraints in detail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Requirement Engineering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 Validation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of checking that requirements actually define the system that the customer really wants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Different checks carried out during </a:t>
            </a:r>
            <a:r>
              <a:rPr lang="en-US" sz="2600" b="1" dirty="0" smtClean="0">
                <a:solidFill>
                  <a:srgbClr val="FF0000"/>
                </a:solidFill>
              </a:rPr>
              <a:t>validation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Validity checks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Consistency checks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Completeness checks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Realism checks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Verifiability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Requirement Validation Techniques </a:t>
            </a:r>
            <a:endParaRPr lang="en-US" sz="2600" b="1" dirty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Requirement review 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Prototyping 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Test case generation </a:t>
            </a:r>
            <a:endParaRPr lang="en-US" sz="2400" b="1" dirty="0">
              <a:solidFill>
                <a:srgbClr val="0070C0"/>
              </a:solidFill>
            </a:endParaRPr>
          </a:p>
          <a:p>
            <a:pPr marL="857250" lvl="3" indent="0" algn="just">
              <a:spcAft>
                <a:spcPts val="600"/>
              </a:spcAft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43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Requirements Change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Requirements Management Planning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Concerned with establishing how a set of evolving requirements will be managed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During the planning stage, following issues must be addressed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Requirement identification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change management process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Traceability policies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Tool support</a:t>
            </a:r>
          </a:p>
          <a:p>
            <a:pPr marL="1552575" lvl="4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610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Requirements Change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Requirements Management Planning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uring the planning phase tool support is needed for </a:t>
            </a:r>
            <a:endParaRPr lang="en-US" sz="2400" b="1" dirty="0">
              <a:solidFill>
                <a:srgbClr val="0070C0"/>
              </a:solidFill>
            </a:endParaRP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Requirement storage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Change management 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Traceability management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310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Requirements Change </a:t>
            </a:r>
            <a:r>
              <a:rPr lang="en-GB" sz="2600" b="1" dirty="0" smtClean="0">
                <a:solidFill>
                  <a:srgbClr val="FF0000"/>
                </a:solidFill>
              </a:rPr>
              <a:t>Management</a:t>
            </a:r>
            <a:endParaRPr lang="en-GB" sz="2600" b="1" dirty="0">
              <a:solidFill>
                <a:srgbClr val="FF0000"/>
              </a:solidFill>
            </a:endParaRPr>
          </a:p>
          <a:p>
            <a:pPr marL="461963" lvl="1" indent="-238125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Three principa</a:t>
            </a:r>
            <a:r>
              <a:rPr lang="en-US" sz="2600" b="1" dirty="0">
                <a:solidFill>
                  <a:srgbClr val="0070C0"/>
                </a:solidFill>
              </a:rPr>
              <a:t>l</a:t>
            </a:r>
            <a:r>
              <a:rPr lang="en-US" sz="2600" b="1" dirty="0" smtClean="0">
                <a:solidFill>
                  <a:srgbClr val="0070C0"/>
                </a:solidFill>
              </a:rPr>
              <a:t> stages to a change management process</a:t>
            </a:r>
          </a:p>
          <a:p>
            <a:pPr marL="862013" lvl="2" indent="-238125" algn="just">
              <a:buFont typeface="Arial" pitchFamily="34" charset="0"/>
              <a:buChar char="•"/>
            </a:pPr>
            <a:r>
              <a:rPr lang="en-US" sz="2600" b="1" smtClean="0">
                <a:solidFill>
                  <a:srgbClr val="FF0000"/>
                </a:solidFill>
              </a:rPr>
              <a:t>Problem Analysis </a:t>
            </a:r>
            <a:r>
              <a:rPr lang="en-US" sz="2600" b="1" dirty="0">
                <a:solidFill>
                  <a:srgbClr val="FF0000"/>
                </a:solidFill>
              </a:rPr>
              <a:t>and </a:t>
            </a:r>
            <a:r>
              <a:rPr lang="en-US" sz="2600" b="1" dirty="0" smtClean="0">
                <a:solidFill>
                  <a:srgbClr val="FF0000"/>
                </a:solidFill>
              </a:rPr>
              <a:t>Change Specification </a:t>
            </a: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During </a:t>
            </a:r>
            <a:r>
              <a:rPr lang="en-US" sz="2400" b="1" dirty="0">
                <a:solidFill>
                  <a:srgbClr val="0070C0"/>
                </a:solidFill>
              </a:rPr>
              <a:t>this stage, the problem or the change proposal is analyzed to check </a:t>
            </a:r>
            <a:r>
              <a:rPr lang="en-US" sz="2400" b="1" dirty="0" smtClean="0">
                <a:solidFill>
                  <a:srgbClr val="0070C0"/>
                </a:solidFill>
              </a:rPr>
              <a:t>that it </a:t>
            </a:r>
            <a:r>
              <a:rPr lang="en-US" sz="2400" b="1" dirty="0">
                <a:solidFill>
                  <a:srgbClr val="0070C0"/>
                </a:solidFill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</a:rPr>
              <a:t>valid</a:t>
            </a: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This </a:t>
            </a:r>
            <a:r>
              <a:rPr lang="en-US" sz="2400" b="1" dirty="0">
                <a:solidFill>
                  <a:srgbClr val="0070C0"/>
                </a:solidFill>
              </a:rPr>
              <a:t>analysis is fed back to the change requestor who may </a:t>
            </a:r>
            <a:r>
              <a:rPr lang="en-US" sz="2400" b="1" dirty="0" smtClean="0">
                <a:solidFill>
                  <a:srgbClr val="0070C0"/>
                </a:solidFill>
              </a:rPr>
              <a:t>respond with </a:t>
            </a:r>
            <a:r>
              <a:rPr lang="en-US" sz="2400" b="1" dirty="0">
                <a:solidFill>
                  <a:srgbClr val="0070C0"/>
                </a:solidFill>
              </a:rPr>
              <a:t>a more specific requirements change proposal, or decide to </a:t>
            </a:r>
            <a:r>
              <a:rPr lang="en-US" sz="2400" b="1" dirty="0" smtClean="0">
                <a:solidFill>
                  <a:srgbClr val="0070C0"/>
                </a:solidFill>
              </a:rPr>
              <a:t>withdraw the request</a:t>
            </a:r>
          </a:p>
          <a:p>
            <a:pPr marL="862013" lvl="2" indent="-238125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Change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</a:rPr>
              <a:t>nalysis </a:t>
            </a:r>
            <a:r>
              <a:rPr lang="en-US" sz="2600" b="1" dirty="0">
                <a:solidFill>
                  <a:srgbClr val="FF0000"/>
                </a:solidFill>
              </a:rPr>
              <a:t>and </a:t>
            </a:r>
            <a:r>
              <a:rPr lang="en-US" sz="2600" b="1" dirty="0" smtClean="0">
                <a:solidFill>
                  <a:srgbClr val="FF0000"/>
                </a:solidFill>
              </a:rPr>
              <a:t>Costing </a:t>
            </a: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effect of the proposed change is </a:t>
            </a:r>
            <a:r>
              <a:rPr lang="en-US" sz="2400" b="1" dirty="0" smtClean="0">
                <a:solidFill>
                  <a:srgbClr val="0070C0"/>
                </a:solidFill>
              </a:rPr>
              <a:t>assessed using </a:t>
            </a:r>
            <a:r>
              <a:rPr lang="en-US" sz="2400" b="1" dirty="0">
                <a:solidFill>
                  <a:srgbClr val="0070C0"/>
                </a:solidFill>
              </a:rPr>
              <a:t>traceability information and general knowledge of the system </a:t>
            </a:r>
            <a:r>
              <a:rPr lang="en-US" sz="2400" b="1" dirty="0" smtClean="0">
                <a:solidFill>
                  <a:srgbClr val="0070C0"/>
                </a:solidFill>
              </a:rPr>
              <a:t>requirements</a:t>
            </a: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cost of making the change is estimated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Once </a:t>
            </a:r>
            <a:r>
              <a:rPr lang="en-US" sz="2400" b="1" dirty="0">
                <a:solidFill>
                  <a:srgbClr val="0070C0"/>
                </a:solidFill>
              </a:rPr>
              <a:t>this analysis is completed, a decision is made as to whether </a:t>
            </a:r>
            <a:r>
              <a:rPr lang="en-US" sz="2400" b="1" dirty="0" smtClean="0">
                <a:solidFill>
                  <a:srgbClr val="0070C0"/>
                </a:solidFill>
              </a:rPr>
              <a:t>or not </a:t>
            </a:r>
            <a:r>
              <a:rPr lang="en-US" sz="2400" b="1" dirty="0">
                <a:solidFill>
                  <a:srgbClr val="0070C0"/>
                </a:solidFill>
              </a:rPr>
              <a:t>to proceed with the requirements </a:t>
            </a:r>
            <a:r>
              <a:rPr lang="en-US" sz="2400" b="1" dirty="0" smtClean="0">
                <a:solidFill>
                  <a:srgbClr val="0070C0"/>
                </a:solidFill>
              </a:rPr>
              <a:t>change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7761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Requirements Change </a:t>
            </a:r>
            <a:r>
              <a:rPr lang="en-GB" sz="2600" b="1" dirty="0" smtClean="0">
                <a:solidFill>
                  <a:srgbClr val="FF0000"/>
                </a:solidFill>
              </a:rPr>
              <a:t>Management</a:t>
            </a:r>
            <a:endParaRPr lang="en-GB" sz="2600" b="1" dirty="0">
              <a:solidFill>
                <a:srgbClr val="FF0000"/>
              </a:solidFill>
            </a:endParaRPr>
          </a:p>
          <a:p>
            <a:pPr marL="862013" lvl="2" indent="-238125" algn="just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Change </a:t>
            </a:r>
            <a:r>
              <a:rPr lang="en-US" sz="2600" b="1" dirty="0">
                <a:solidFill>
                  <a:srgbClr val="FF0000"/>
                </a:solidFill>
              </a:rPr>
              <a:t>I</a:t>
            </a:r>
            <a:r>
              <a:rPr lang="en-US" sz="2600" b="1" dirty="0" smtClean="0">
                <a:solidFill>
                  <a:srgbClr val="FF0000"/>
                </a:solidFill>
              </a:rPr>
              <a:t>mplementation </a:t>
            </a:r>
            <a:endParaRPr lang="en-US" sz="2600" b="1" dirty="0">
              <a:solidFill>
                <a:srgbClr val="FF0000"/>
              </a:solidFill>
            </a:endParaRP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requirements document and, where necessary, </a:t>
            </a:r>
            <a:r>
              <a:rPr lang="en-US" sz="2400" b="1" dirty="0" smtClean="0">
                <a:solidFill>
                  <a:srgbClr val="0070C0"/>
                </a:solidFill>
              </a:rPr>
              <a:t>the system </a:t>
            </a:r>
            <a:r>
              <a:rPr lang="en-US" sz="2400" b="1" dirty="0">
                <a:solidFill>
                  <a:srgbClr val="0070C0"/>
                </a:solidFill>
              </a:rPr>
              <a:t>design and implementation, are </a:t>
            </a:r>
            <a:r>
              <a:rPr lang="en-US" sz="2400" b="1" dirty="0" smtClean="0">
                <a:solidFill>
                  <a:srgbClr val="0070C0"/>
                </a:solidFill>
              </a:rPr>
              <a:t>modified</a:t>
            </a:r>
          </a:p>
          <a:p>
            <a:pPr marL="1319213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Changeability </a:t>
            </a:r>
            <a:r>
              <a:rPr lang="en-US" sz="2400" b="1" dirty="0">
                <a:solidFill>
                  <a:srgbClr val="0070C0"/>
                </a:solidFill>
              </a:rPr>
              <a:t>in documents </a:t>
            </a:r>
            <a:r>
              <a:rPr lang="en-US" sz="2400" b="1" dirty="0" smtClean="0">
                <a:solidFill>
                  <a:srgbClr val="0070C0"/>
                </a:solidFill>
              </a:rPr>
              <a:t>is achieved </a:t>
            </a:r>
            <a:r>
              <a:rPr lang="en-US" sz="2400" b="1" dirty="0">
                <a:solidFill>
                  <a:srgbClr val="0070C0"/>
                </a:solidFill>
              </a:rPr>
              <a:t>by minimizing external references and making the document </a:t>
            </a:r>
            <a:r>
              <a:rPr lang="en-US" sz="2400" b="1" dirty="0" smtClean="0">
                <a:solidFill>
                  <a:srgbClr val="0070C0"/>
                </a:solidFill>
              </a:rPr>
              <a:t>sections as </a:t>
            </a:r>
            <a:r>
              <a:rPr lang="en-US" sz="2400" b="1" dirty="0">
                <a:solidFill>
                  <a:srgbClr val="0070C0"/>
                </a:solidFill>
              </a:rPr>
              <a:t>modular as </a:t>
            </a:r>
            <a:r>
              <a:rPr lang="en-US" sz="2400" b="1" dirty="0" smtClean="0">
                <a:solidFill>
                  <a:srgbClr val="0070C0"/>
                </a:solidFill>
              </a:rPr>
              <a:t>possible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2987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17674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5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Classification of Software System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Functional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Non-Functional </a:t>
            </a:r>
            <a:r>
              <a:rPr lang="en-GB" sz="2400" b="1" dirty="0" smtClean="0">
                <a:solidFill>
                  <a:srgbClr val="0070C0"/>
                </a:solidFill>
              </a:rPr>
              <a:t>Requirements</a:t>
            </a:r>
            <a:endParaRPr lang="en-GB" sz="2400" b="1" dirty="0">
              <a:solidFill>
                <a:srgbClr val="0070C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Functional Requirements</a:t>
            </a:r>
            <a:endParaRPr lang="en-US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Statements of services the system should provide, how the system should react to particular inputs and how the system behave in particular situations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Depends on type of software being developed, the expected user of the software and general approach taken by the organization when writing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90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Non-Functional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Constraints </a:t>
            </a:r>
            <a:r>
              <a:rPr lang="en-GB" sz="2400" b="1" dirty="0">
                <a:solidFill>
                  <a:srgbClr val="0070C0"/>
                </a:solidFill>
              </a:rPr>
              <a:t>on the services or functions offered by the </a:t>
            </a:r>
            <a:r>
              <a:rPr lang="en-GB" sz="2400" b="1" dirty="0" smtClean="0">
                <a:solidFill>
                  <a:srgbClr val="0070C0"/>
                </a:solidFill>
              </a:rPr>
              <a:t>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May be related to emergent properties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May define constraint such as capabilities of  I/O devices and data representation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Applies </a:t>
            </a:r>
            <a:r>
              <a:rPr lang="en-GB" sz="2400" b="1" dirty="0">
                <a:solidFill>
                  <a:srgbClr val="0070C0"/>
                </a:solidFill>
              </a:rPr>
              <a:t>to the system as whole rather than individual system features or services</a:t>
            </a: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24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Non-Functional Requirements</a:t>
            </a: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2050"/>
            <a:ext cx="8145396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3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Requirement Specification (SRS)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Official statement of what the system developer should implement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Should include both user requirement for system and detail specification of the system requirement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Diverse set of users ranging from senior management to engineers so it has to be a compromise between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smtClean="0">
                <a:solidFill>
                  <a:srgbClr val="0070C0"/>
                </a:solidFill>
              </a:rPr>
              <a:t>C</a:t>
            </a:r>
            <a:r>
              <a:rPr lang="en-US" sz="2400" b="1" smtClean="0">
                <a:solidFill>
                  <a:srgbClr val="0070C0"/>
                </a:solidFill>
              </a:rPr>
              <a:t>ommunicating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the requirements to </a:t>
            </a:r>
            <a:r>
              <a:rPr lang="en-US" sz="2400" b="1" dirty="0" smtClean="0">
                <a:solidFill>
                  <a:srgbClr val="0070C0"/>
                </a:solidFill>
              </a:rPr>
              <a:t>customers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Defining the requirements </a:t>
            </a:r>
            <a:r>
              <a:rPr lang="en-US" sz="2400" b="1" dirty="0">
                <a:solidFill>
                  <a:srgbClr val="0070C0"/>
                </a:solidFill>
              </a:rPr>
              <a:t>in precise detail for developers and </a:t>
            </a:r>
            <a:r>
              <a:rPr lang="en-US" sz="2400" b="1" dirty="0" smtClean="0">
                <a:solidFill>
                  <a:srgbClr val="0070C0"/>
                </a:solidFill>
              </a:rPr>
              <a:t>testers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ncluding information about </a:t>
            </a:r>
            <a:r>
              <a:rPr lang="en-US" sz="2400" b="1" dirty="0">
                <a:solidFill>
                  <a:srgbClr val="0070C0"/>
                </a:solidFill>
              </a:rPr>
              <a:t>possible system </a:t>
            </a:r>
            <a:r>
              <a:rPr lang="en-US" sz="2400" b="1" dirty="0" smtClean="0">
                <a:solidFill>
                  <a:srgbClr val="0070C0"/>
                </a:solidFill>
              </a:rPr>
              <a:t>evolution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3854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Requirement Specification (SRS)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77370" y="1142999"/>
            <a:ext cx="5837830" cy="5133907"/>
            <a:chOff x="1477370" y="1142999"/>
            <a:chExt cx="5837830" cy="51339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370" y="1142999"/>
              <a:ext cx="5837830" cy="4730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943600"/>
              <a:ext cx="1447800" cy="333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77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6858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Structure of Software Requirement Specification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sp>
        <p:nvSpPr>
          <p:cNvPr id="85" name="Rectangle 84"/>
          <p:cNvSpPr/>
          <p:nvPr/>
        </p:nvSpPr>
        <p:spPr>
          <a:xfrm>
            <a:off x="1315327" y="5105400"/>
            <a:ext cx="3487145" cy="5099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4802472" y="2181366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REQUIREMENTS SPECIFICATIONS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0" name="Chevron 99"/>
          <p:cNvSpPr/>
          <p:nvPr/>
        </p:nvSpPr>
        <p:spPr>
          <a:xfrm>
            <a:off x="4802472" y="320040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MODELS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Chevron 102"/>
          <p:cNvSpPr/>
          <p:nvPr/>
        </p:nvSpPr>
        <p:spPr>
          <a:xfrm>
            <a:off x="4802472" y="419100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EVOLUTION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Chevron 103"/>
          <p:cNvSpPr/>
          <p:nvPr/>
        </p:nvSpPr>
        <p:spPr>
          <a:xfrm>
            <a:off x="2743200" y="121465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Chevron 104"/>
          <p:cNvSpPr/>
          <p:nvPr/>
        </p:nvSpPr>
        <p:spPr>
          <a:xfrm>
            <a:off x="478809" y="2088107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" name="Chevron 105"/>
          <p:cNvSpPr/>
          <p:nvPr/>
        </p:nvSpPr>
        <p:spPr>
          <a:xfrm>
            <a:off x="413982" y="310714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GLOSSARY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7" name="Chevron 106"/>
          <p:cNvSpPr/>
          <p:nvPr/>
        </p:nvSpPr>
        <p:spPr>
          <a:xfrm>
            <a:off x="514066" y="409774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REQUIREMENTS DEFINITION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Chevron 107"/>
          <p:cNvSpPr/>
          <p:nvPr/>
        </p:nvSpPr>
        <p:spPr>
          <a:xfrm>
            <a:off x="413982" y="5067868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Chevron 108"/>
          <p:cNvSpPr/>
          <p:nvPr/>
        </p:nvSpPr>
        <p:spPr>
          <a:xfrm>
            <a:off x="4832042" y="5012140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APPENDICES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Chevron 109"/>
          <p:cNvSpPr/>
          <p:nvPr/>
        </p:nvSpPr>
        <p:spPr>
          <a:xfrm>
            <a:off x="2917209" y="5792571"/>
            <a:ext cx="3505200" cy="52543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1093</Words>
  <Application>Microsoft Office PowerPoint</Application>
  <PresentationFormat>On-screen Show (4:3)</PresentationFormat>
  <Paragraphs>196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Pitchbook</vt:lpstr>
      <vt:lpstr>UNIT-4 requirements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2020-09-16T11:09:31Z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