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433" r:id="rId3"/>
    <p:sldId id="435" r:id="rId4"/>
    <p:sldId id="434" r:id="rId5"/>
    <p:sldId id="436" r:id="rId6"/>
    <p:sldId id="438" r:id="rId7"/>
    <p:sldId id="437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1" r:id="rId20"/>
    <p:sldId id="450" r:id="rId21"/>
    <p:sldId id="452" r:id="rId22"/>
    <p:sldId id="455" r:id="rId23"/>
    <p:sldId id="453" r:id="rId24"/>
    <p:sldId id="454" r:id="rId25"/>
    <p:sldId id="456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4" autoAdjust="0"/>
    <p:restoredTop sz="95915" autoAdjust="0"/>
  </p:normalViewPr>
  <p:slideViewPr>
    <p:cSldViewPr>
      <p:cViewPr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read Figure 5.6 as follows: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medical receptionist triggers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ViewInfo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in an instance P of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PatientInfo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class, supplying the patient’s identifier, PID to identify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information. P is a user interface object, which is displayed as a 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showing patient information.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instance P calls the database to return the information required, supplying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receptionist’s identifier to allow security checking. (At this stage, it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where the receptionist’s UID comes from.)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database checks with an authorization system that the receptionist is 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action.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If authorized, the patient information is returned and is displayed on a form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user’s screen. If authorization fails, then an error message is returned.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 denoted by “alt” in the top-left corner is a choice box indicating that one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contained interactions will be executed. The condition that selects the choice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shown in square brackets.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read this diagram 5.7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receptionist logs on to the PRS.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Two options are available (as shown in the “alt” box). These allow the direct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of updated patient information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Mentcare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PRS and the transfer of summary health data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Mentcare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 each case, the receptionist’s permissions are checked using the authorization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Personal information may be transferred directly from the user interface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PRS. Alternatively, a summary record may be created from the database,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record is then transferred.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On completion of the transfer, the PRS issues a status message and the user logs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Figure 5.16, you can see that the system starts in a waiting state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initially to either the full-power or the half-power button. Users can change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minds after selecting one of these and may press the other button. The time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and, if the door is closed, the Start button is enabled. Pushing this button starts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oven operation, and cooking takes place for the specified time. This is the end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cooking cycle, and the system returns to the waiting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9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Figure 5.16, you can see that the system starts in a waiting state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initially to either the full-power or the half-power button. Users can change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minds after selecting one of these and may press the other button. The time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and, if the door is closed, the Start button is enabled. Pushing this button starts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oven operation, and cooking takes place for the specified time. This is the end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cooking cycle, and the system returns to the waiting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9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dirty="0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UNIT-5 SYSTEM MODELING 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isplay </a:t>
            </a:r>
            <a:r>
              <a:rPr lang="en-US" sz="2400" b="1" dirty="0">
                <a:solidFill>
                  <a:srgbClr val="0070C0"/>
                </a:solidFill>
              </a:rPr>
              <a:t>the organization of a system in terms of </a:t>
            </a:r>
            <a:r>
              <a:rPr lang="en-US" sz="2400" b="1" dirty="0" smtClean="0">
                <a:solidFill>
                  <a:srgbClr val="0070C0"/>
                </a:solidFill>
              </a:rPr>
              <a:t>the components </a:t>
            </a:r>
            <a:r>
              <a:rPr lang="en-US" sz="2400" b="1" dirty="0">
                <a:solidFill>
                  <a:srgbClr val="0070C0"/>
                </a:solidFill>
              </a:rPr>
              <a:t>that make up that system and their </a:t>
            </a:r>
            <a:r>
              <a:rPr lang="en-US" sz="2400" b="1" dirty="0" smtClean="0">
                <a:solidFill>
                  <a:srgbClr val="0070C0"/>
                </a:solidFill>
              </a:rPr>
              <a:t>relationships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Structural </a:t>
            </a:r>
            <a:r>
              <a:rPr lang="en-US" sz="2400" b="1" dirty="0">
                <a:solidFill>
                  <a:srgbClr val="0070C0"/>
                </a:solidFill>
              </a:rPr>
              <a:t>models </a:t>
            </a:r>
            <a:r>
              <a:rPr lang="en-US" sz="2400" b="1" dirty="0" smtClean="0">
                <a:solidFill>
                  <a:srgbClr val="0070C0"/>
                </a:solidFill>
              </a:rPr>
              <a:t>may be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Static models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</a:t>
            </a:r>
            <a:r>
              <a:rPr lang="en-US" sz="2400" b="1" dirty="0">
                <a:solidFill>
                  <a:srgbClr val="0070C0"/>
                </a:solidFill>
              </a:rPr>
              <a:t>the organization of the system </a:t>
            </a:r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Dynamic models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</a:t>
            </a:r>
            <a:r>
              <a:rPr lang="en-US" sz="2400" b="1" dirty="0">
                <a:solidFill>
                  <a:srgbClr val="0070C0"/>
                </a:solidFill>
              </a:rPr>
              <a:t>the organization of the system when it is executing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85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 Diagrams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Used </a:t>
            </a:r>
            <a:r>
              <a:rPr lang="en-US" sz="2400" b="1" dirty="0">
                <a:solidFill>
                  <a:srgbClr val="0070C0"/>
                </a:solidFill>
              </a:rPr>
              <a:t>when developing an object-oriented system model to </a:t>
            </a:r>
            <a:r>
              <a:rPr lang="en-US" sz="2400" b="1" dirty="0" smtClean="0">
                <a:solidFill>
                  <a:srgbClr val="0070C0"/>
                </a:solidFill>
              </a:rPr>
              <a:t>show the </a:t>
            </a:r>
            <a:r>
              <a:rPr lang="en-US" sz="2400" b="1" dirty="0">
                <a:solidFill>
                  <a:srgbClr val="0070C0"/>
                </a:solidFill>
              </a:rPr>
              <a:t>classes in a system and the associations between these </a:t>
            </a:r>
            <a:r>
              <a:rPr lang="en-US" sz="2400" b="1" dirty="0" smtClean="0">
                <a:solidFill>
                  <a:srgbClr val="0070C0"/>
                </a:solidFill>
              </a:rPr>
              <a:t>classes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Loosely</a:t>
            </a:r>
            <a:r>
              <a:rPr lang="en-US" sz="2400" b="1" dirty="0">
                <a:solidFill>
                  <a:srgbClr val="0070C0"/>
                </a:solidFill>
              </a:rPr>
              <a:t>, an </a:t>
            </a:r>
            <a:r>
              <a:rPr lang="en-US" sz="2400" b="1" dirty="0" smtClean="0">
                <a:solidFill>
                  <a:srgbClr val="0070C0"/>
                </a:solidFill>
              </a:rPr>
              <a:t>object class </a:t>
            </a:r>
            <a:r>
              <a:rPr lang="en-US" sz="2400" b="1" dirty="0">
                <a:solidFill>
                  <a:srgbClr val="0070C0"/>
                </a:solidFill>
              </a:rPr>
              <a:t>can be thought of as a general definition of one kind of system </a:t>
            </a:r>
            <a:r>
              <a:rPr lang="en-US" sz="2400" b="1" dirty="0" smtClean="0">
                <a:solidFill>
                  <a:srgbClr val="0070C0"/>
                </a:solidFill>
              </a:rPr>
              <a:t>object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association is </a:t>
            </a:r>
            <a:r>
              <a:rPr lang="en-US" sz="2400" b="1" dirty="0">
                <a:solidFill>
                  <a:srgbClr val="0070C0"/>
                </a:solidFill>
              </a:rPr>
              <a:t>a link between classes indicating that some relationship exists </a:t>
            </a:r>
            <a:r>
              <a:rPr lang="en-US" sz="2400" b="1" dirty="0" smtClean="0">
                <a:solidFill>
                  <a:srgbClr val="0070C0"/>
                </a:solidFill>
              </a:rPr>
              <a:t>between these classes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595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 Diagrams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400050" lvl="2" indent="0" algn="just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828800"/>
            <a:ext cx="2441332" cy="4143375"/>
            <a:chOff x="685800" y="1828800"/>
            <a:chExt cx="2441332" cy="414337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828800"/>
              <a:ext cx="2441332" cy="3733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486400"/>
              <a:ext cx="11049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163526" y="1295400"/>
            <a:ext cx="4980986" cy="4338282"/>
            <a:chOff x="3163526" y="1295400"/>
            <a:chExt cx="4980986" cy="4338282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526" y="1295400"/>
              <a:ext cx="4980986" cy="373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0" y="5062182"/>
              <a:ext cx="13335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69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 Diagrams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Generalization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108579" y="2209800"/>
            <a:ext cx="4724400" cy="3857625"/>
            <a:chOff x="2108579" y="2209800"/>
            <a:chExt cx="4724400" cy="38576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579" y="2209800"/>
              <a:ext cx="4724400" cy="3311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8" y="5638800"/>
              <a:ext cx="14192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3590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 Diagrams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Generalization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46198" y="2102964"/>
            <a:ext cx="5152182" cy="4450662"/>
            <a:chOff x="2846198" y="2102964"/>
            <a:chExt cx="5152182" cy="445066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198" y="2102964"/>
              <a:ext cx="5152182" cy="3910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5934501"/>
              <a:ext cx="13716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93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Structural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 Diagrams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Aggregatio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8474" y="2133601"/>
            <a:ext cx="3965326" cy="3295224"/>
            <a:chOff x="3578474" y="2599899"/>
            <a:chExt cx="3884154" cy="28289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474" y="2599899"/>
              <a:ext cx="3884154" cy="236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962099"/>
              <a:ext cx="1285875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58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Behavioral Models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Models </a:t>
            </a:r>
            <a:r>
              <a:rPr lang="en-US" sz="2400" b="1" dirty="0">
                <a:solidFill>
                  <a:srgbClr val="0070C0"/>
                </a:solidFill>
              </a:rPr>
              <a:t>of the dynamic behavior of a system as it is </a:t>
            </a:r>
            <a:r>
              <a:rPr lang="en-US" sz="2400" b="1" dirty="0" smtClean="0">
                <a:solidFill>
                  <a:srgbClr val="0070C0"/>
                </a:solidFill>
              </a:rPr>
              <a:t>executing</a:t>
            </a: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 </a:t>
            </a:r>
            <a:r>
              <a:rPr lang="en-US" sz="2400" b="1" dirty="0">
                <a:solidFill>
                  <a:srgbClr val="0070C0"/>
                </a:solidFill>
              </a:rPr>
              <a:t>what happens or what is supposed to happen when a system </a:t>
            </a:r>
            <a:r>
              <a:rPr lang="en-US" sz="2400" b="1" dirty="0" smtClean="0">
                <a:solidFill>
                  <a:srgbClr val="0070C0"/>
                </a:solidFill>
              </a:rPr>
              <a:t>responds to a stimulus from its environment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stimuli may be either data or events: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</a:t>
            </a:r>
            <a:r>
              <a:rPr lang="en-US" sz="2400" b="1" dirty="0">
                <a:solidFill>
                  <a:srgbClr val="0070C0"/>
                </a:solidFill>
              </a:rPr>
              <a:t>becomes available that has to be processed by the </a:t>
            </a:r>
            <a:r>
              <a:rPr lang="en-US" sz="2400" b="1" dirty="0" smtClean="0">
                <a:solidFill>
                  <a:srgbClr val="0070C0"/>
                </a:solidFill>
              </a:rPr>
              <a:t>system and its triggers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processing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event happens that triggers system </a:t>
            </a:r>
            <a:r>
              <a:rPr lang="en-US" sz="2400" b="1" dirty="0" smtClean="0">
                <a:solidFill>
                  <a:srgbClr val="0070C0"/>
                </a:solidFill>
              </a:rPr>
              <a:t>processing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123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Behavioral Models</a:t>
            </a:r>
            <a:endParaRPr lang="en-GB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Data-Driven Modeling 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 </a:t>
            </a:r>
            <a:r>
              <a:rPr lang="en-US" sz="2400" b="1" dirty="0">
                <a:solidFill>
                  <a:srgbClr val="0070C0"/>
                </a:solidFill>
              </a:rPr>
              <a:t>the sequence of actions involved in processing input </a:t>
            </a:r>
            <a:r>
              <a:rPr lang="en-US" sz="2400" b="1" dirty="0" smtClean="0">
                <a:solidFill>
                  <a:srgbClr val="0070C0"/>
                </a:solidFill>
              </a:rPr>
              <a:t>data and </a:t>
            </a:r>
            <a:r>
              <a:rPr lang="en-US" sz="2400" b="1" dirty="0">
                <a:solidFill>
                  <a:srgbClr val="0070C0"/>
                </a:solidFill>
              </a:rPr>
              <a:t>generating an associated </a:t>
            </a:r>
            <a:r>
              <a:rPr lang="en-US" sz="2400" b="1" dirty="0" smtClean="0">
                <a:solidFill>
                  <a:srgbClr val="0070C0"/>
                </a:solidFill>
              </a:rPr>
              <a:t>output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Used </a:t>
            </a:r>
            <a:r>
              <a:rPr lang="en-US" sz="2400" b="1" dirty="0">
                <a:solidFill>
                  <a:srgbClr val="0070C0"/>
                </a:solidFill>
              </a:rPr>
              <a:t>during the analysis of </a:t>
            </a:r>
            <a:r>
              <a:rPr lang="en-US" sz="2400" b="1" dirty="0" smtClean="0">
                <a:solidFill>
                  <a:srgbClr val="0070C0"/>
                </a:solidFill>
              </a:rPr>
              <a:t>requirements as </a:t>
            </a:r>
            <a:r>
              <a:rPr lang="en-US" sz="2400" b="1" dirty="0">
                <a:solidFill>
                  <a:srgbClr val="0070C0"/>
                </a:solidFill>
              </a:rPr>
              <a:t>they show end-to-end processing in a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3473070"/>
            <a:ext cx="6703590" cy="2908679"/>
            <a:chOff x="1143000" y="3473070"/>
            <a:chExt cx="6703590" cy="2908679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473070"/>
              <a:ext cx="6703590" cy="224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5714999"/>
              <a:ext cx="13144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5290398" y="842665"/>
            <a:ext cx="2661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</a:t>
            </a:r>
            <a:endParaRPr 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981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Behavioral Models</a:t>
            </a:r>
            <a:endParaRPr lang="en-GB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Data-Driven Modeling 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6" y="2010414"/>
            <a:ext cx="7727675" cy="362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1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Behavioral Models</a:t>
            </a:r>
            <a:endParaRPr lang="en-GB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Event-Driven Modeling 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</a:t>
            </a:r>
            <a:r>
              <a:rPr lang="en-US" sz="2400" b="1" dirty="0">
                <a:solidFill>
                  <a:srgbClr val="0070C0"/>
                </a:solidFill>
              </a:rPr>
              <a:t>how a system responds to external and </a:t>
            </a:r>
            <a:r>
              <a:rPr lang="en-US" sz="2400" b="1" dirty="0" smtClean="0">
                <a:solidFill>
                  <a:srgbClr val="0070C0"/>
                </a:solidFill>
              </a:rPr>
              <a:t>internal events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</a:t>
            </a:r>
            <a:r>
              <a:rPr lang="en-US" sz="2400" b="1" dirty="0" smtClean="0">
                <a:solidFill>
                  <a:srgbClr val="0070C0"/>
                </a:solidFill>
              </a:rPr>
              <a:t>ased </a:t>
            </a:r>
            <a:r>
              <a:rPr lang="en-US" sz="2400" b="1" dirty="0">
                <a:solidFill>
                  <a:srgbClr val="0070C0"/>
                </a:solidFill>
              </a:rPr>
              <a:t>on the assumption that a system has a finite number of </a:t>
            </a:r>
            <a:r>
              <a:rPr lang="en-US" sz="2400" b="1" dirty="0" smtClean="0">
                <a:solidFill>
                  <a:srgbClr val="0070C0"/>
                </a:solidFill>
              </a:rPr>
              <a:t>states and </a:t>
            </a:r>
            <a:r>
              <a:rPr lang="en-US" sz="2400" b="1" dirty="0">
                <a:solidFill>
                  <a:srgbClr val="0070C0"/>
                </a:solidFill>
              </a:rPr>
              <a:t>that events (stimuli) may cause a transition from one state to another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665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Modeling 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process of developing abstract models of a system, with </a:t>
            </a:r>
            <a:r>
              <a:rPr lang="en-US" sz="2400" b="1" dirty="0" smtClean="0">
                <a:solidFill>
                  <a:srgbClr val="0070C0"/>
                </a:solidFill>
              </a:rPr>
              <a:t>each model </a:t>
            </a:r>
            <a:r>
              <a:rPr lang="en-US" sz="2400" b="1" dirty="0">
                <a:solidFill>
                  <a:srgbClr val="0070C0"/>
                </a:solidFill>
              </a:rPr>
              <a:t>presenting a different view or perspective of that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modeling now </a:t>
            </a:r>
            <a:r>
              <a:rPr lang="en-US" sz="2400" b="1" dirty="0">
                <a:solidFill>
                  <a:srgbClr val="0070C0"/>
                </a:solidFill>
              </a:rPr>
              <a:t>usually means representing a system using some kind of graphical </a:t>
            </a:r>
            <a:r>
              <a:rPr lang="en-US" sz="2400" b="1" dirty="0" smtClean="0">
                <a:solidFill>
                  <a:srgbClr val="0070C0"/>
                </a:solidFill>
              </a:rPr>
              <a:t>notation based </a:t>
            </a:r>
            <a:r>
              <a:rPr lang="en-US" sz="2400" b="1" dirty="0">
                <a:solidFill>
                  <a:srgbClr val="0070C0"/>
                </a:solidFill>
              </a:rPr>
              <a:t>on diagram types in the Unified Modeling Language (</a:t>
            </a:r>
            <a:r>
              <a:rPr lang="en-US" sz="2400" b="1" dirty="0" smtClean="0">
                <a:solidFill>
                  <a:srgbClr val="0070C0"/>
                </a:solidFill>
              </a:rPr>
              <a:t>UML)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Models </a:t>
            </a:r>
            <a:r>
              <a:rPr lang="en-US" sz="2400" b="1" dirty="0">
                <a:solidFill>
                  <a:srgbClr val="FF0000"/>
                </a:solidFill>
              </a:rPr>
              <a:t>are used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During </a:t>
            </a:r>
            <a:r>
              <a:rPr lang="en-US" sz="2400" b="1" dirty="0">
                <a:solidFill>
                  <a:srgbClr val="0070C0"/>
                </a:solidFill>
              </a:rPr>
              <a:t>the requirements engineering process to help derive </a:t>
            </a:r>
            <a:r>
              <a:rPr lang="en-US" sz="2400" b="1" dirty="0" smtClean="0">
                <a:solidFill>
                  <a:srgbClr val="0070C0"/>
                </a:solidFill>
              </a:rPr>
              <a:t>the detailed </a:t>
            </a:r>
            <a:r>
              <a:rPr lang="en-US" sz="2400" b="1" dirty="0">
                <a:solidFill>
                  <a:srgbClr val="0070C0"/>
                </a:solidFill>
              </a:rPr>
              <a:t>requirements for a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During </a:t>
            </a:r>
            <a:r>
              <a:rPr lang="en-US" sz="2400" b="1" dirty="0">
                <a:solidFill>
                  <a:srgbClr val="0070C0"/>
                </a:solidFill>
              </a:rPr>
              <a:t>the design process to describe the </a:t>
            </a:r>
            <a:r>
              <a:rPr lang="en-US" sz="2400" b="1" dirty="0" smtClean="0">
                <a:solidFill>
                  <a:srgbClr val="0070C0"/>
                </a:solidFill>
              </a:rPr>
              <a:t>system to </a:t>
            </a:r>
            <a:r>
              <a:rPr lang="en-US" sz="2400" b="1" dirty="0">
                <a:solidFill>
                  <a:srgbClr val="0070C0"/>
                </a:solidFill>
              </a:rPr>
              <a:t>engineers implementing the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70C0"/>
                </a:solidFill>
              </a:rPr>
              <a:t>After </a:t>
            </a:r>
            <a:r>
              <a:rPr lang="en-US" sz="2400" b="1" dirty="0">
                <a:solidFill>
                  <a:srgbClr val="0070C0"/>
                </a:solidFill>
              </a:rPr>
              <a:t>implementation to document </a:t>
            </a:r>
            <a:r>
              <a:rPr lang="en-US" sz="2400" b="1" dirty="0" smtClean="0">
                <a:solidFill>
                  <a:srgbClr val="0070C0"/>
                </a:solidFill>
              </a:rPr>
              <a:t>the system’s </a:t>
            </a:r>
            <a:r>
              <a:rPr lang="en-US" sz="2400" b="1" dirty="0">
                <a:solidFill>
                  <a:srgbClr val="0070C0"/>
                </a:solidFill>
              </a:rPr>
              <a:t>structure and </a:t>
            </a:r>
            <a:r>
              <a:rPr lang="en-US" sz="2400" b="1" dirty="0" smtClean="0">
                <a:solidFill>
                  <a:srgbClr val="0070C0"/>
                </a:solidFill>
              </a:rPr>
              <a:t>operation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147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Behavioral Models</a:t>
            </a:r>
            <a:endParaRPr lang="en-GB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Event-Driven Modeling 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162800" cy="444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Behavioral Models</a:t>
            </a:r>
            <a:endParaRPr lang="en-GB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Event-Driven Modeling 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701279"/>
            <a:ext cx="6172200" cy="4729321"/>
            <a:chOff x="1676400" y="1701279"/>
            <a:chExt cx="6172200" cy="47293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701279"/>
              <a:ext cx="6172200" cy="4410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5897200"/>
              <a:ext cx="11144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6029128" y="1239614"/>
            <a:ext cx="1819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uperstate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4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Model Driven Architecture </a:t>
            </a:r>
            <a:endParaRPr lang="en-GB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Model-focused </a:t>
            </a:r>
            <a:r>
              <a:rPr lang="en-US" sz="2400" b="1" dirty="0">
                <a:solidFill>
                  <a:srgbClr val="0070C0"/>
                </a:solidFill>
              </a:rPr>
              <a:t>approach to software design and implementation </a:t>
            </a:r>
            <a:r>
              <a:rPr lang="en-US" sz="2400" b="1" dirty="0" smtClean="0">
                <a:solidFill>
                  <a:srgbClr val="0070C0"/>
                </a:solidFill>
              </a:rPr>
              <a:t>that uses </a:t>
            </a:r>
            <a:r>
              <a:rPr lang="en-US" sz="2400" b="1" dirty="0">
                <a:solidFill>
                  <a:srgbClr val="0070C0"/>
                </a:solidFill>
              </a:rPr>
              <a:t>a subset of UML models to describe a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The MDA method recommends that three types of abstract system model </a:t>
            </a:r>
            <a:r>
              <a:rPr lang="en-US" sz="2400" b="1" dirty="0" smtClean="0">
                <a:solidFill>
                  <a:srgbClr val="0070C0"/>
                </a:solidFill>
              </a:rPr>
              <a:t>should be produced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omputation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ndependent Model </a:t>
            </a:r>
            <a:r>
              <a:rPr lang="en-US" sz="2400" b="1" dirty="0">
                <a:solidFill>
                  <a:srgbClr val="FF0000"/>
                </a:solidFill>
              </a:rPr>
              <a:t>(CIM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Platform-Independent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odel </a:t>
            </a:r>
            <a:r>
              <a:rPr lang="en-US" sz="2400" b="1" dirty="0">
                <a:solidFill>
                  <a:srgbClr val="FF0000"/>
                </a:solidFill>
              </a:rPr>
              <a:t>(PIM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Platform-Specific Model </a:t>
            </a:r>
            <a:r>
              <a:rPr lang="en-US" sz="2400" b="1" dirty="0">
                <a:solidFill>
                  <a:srgbClr val="FF0000"/>
                </a:solidFill>
              </a:rPr>
              <a:t>(PSM)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270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Model Driven Architecture </a:t>
            </a:r>
            <a:endParaRPr lang="en-GB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Computation Independent Model (CIM)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Model </a:t>
            </a:r>
            <a:r>
              <a:rPr lang="en-US" sz="2400" b="1" dirty="0">
                <a:solidFill>
                  <a:srgbClr val="0070C0"/>
                </a:solidFill>
              </a:rPr>
              <a:t>the important </a:t>
            </a:r>
            <a:r>
              <a:rPr lang="en-US" sz="2400" b="1" dirty="0" smtClean="0">
                <a:solidFill>
                  <a:srgbClr val="0070C0"/>
                </a:solidFill>
              </a:rPr>
              <a:t>domain abstractions </a:t>
            </a:r>
            <a:r>
              <a:rPr lang="en-US" sz="2400" b="1" dirty="0">
                <a:solidFill>
                  <a:srgbClr val="0070C0"/>
                </a:solidFill>
              </a:rPr>
              <a:t>used in a system and so are sometimes called domain </a:t>
            </a:r>
            <a:r>
              <a:rPr lang="en-US" sz="2400" b="1" dirty="0" smtClean="0">
                <a:solidFill>
                  <a:srgbClr val="0070C0"/>
                </a:solidFill>
              </a:rPr>
              <a:t>models</a:t>
            </a:r>
          </a:p>
          <a:p>
            <a:pPr marL="630238" lvl="3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Platform-Independent </a:t>
            </a:r>
            <a:r>
              <a:rPr lang="en-US" sz="2800" b="1" dirty="0">
                <a:solidFill>
                  <a:srgbClr val="FF0000"/>
                </a:solidFill>
              </a:rPr>
              <a:t>Model (PIM)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Usually </a:t>
            </a:r>
            <a:r>
              <a:rPr lang="en-US" sz="2400" b="1" dirty="0">
                <a:solidFill>
                  <a:srgbClr val="0070C0"/>
                </a:solidFill>
              </a:rPr>
              <a:t>described using </a:t>
            </a:r>
            <a:r>
              <a:rPr lang="en-US" sz="2400" b="1" dirty="0" smtClean="0">
                <a:solidFill>
                  <a:srgbClr val="0070C0"/>
                </a:solidFill>
              </a:rPr>
              <a:t>UML models </a:t>
            </a:r>
            <a:r>
              <a:rPr lang="en-US" sz="2400" b="1" dirty="0">
                <a:solidFill>
                  <a:srgbClr val="0070C0"/>
                </a:solidFill>
              </a:rPr>
              <a:t>that show the static system structure and how it responds to external </a:t>
            </a:r>
            <a:r>
              <a:rPr lang="en-US" sz="2400" b="1" dirty="0" smtClean="0">
                <a:solidFill>
                  <a:srgbClr val="0070C0"/>
                </a:solidFill>
              </a:rPr>
              <a:t>and internal events</a:t>
            </a: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Platform-Specific </a:t>
            </a:r>
            <a:r>
              <a:rPr lang="en-US" sz="2800" b="1" dirty="0">
                <a:solidFill>
                  <a:srgbClr val="FF0000"/>
                </a:solidFill>
              </a:rPr>
              <a:t>Model (PSM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 smtClean="0">
                <a:solidFill>
                  <a:srgbClr val="0070C0"/>
                </a:solidFill>
              </a:rPr>
              <a:t>ransformations </a:t>
            </a:r>
            <a:r>
              <a:rPr lang="en-US" sz="2400" b="1" dirty="0">
                <a:solidFill>
                  <a:srgbClr val="0070C0"/>
                </a:solidFill>
              </a:rPr>
              <a:t>of the </a:t>
            </a:r>
            <a:r>
              <a:rPr lang="en-US" sz="2400" b="1" dirty="0" smtClean="0">
                <a:solidFill>
                  <a:srgbClr val="0070C0"/>
                </a:solidFill>
              </a:rPr>
              <a:t>platform-independent model </a:t>
            </a:r>
            <a:r>
              <a:rPr lang="en-US" sz="2400" b="1" dirty="0">
                <a:solidFill>
                  <a:srgbClr val="0070C0"/>
                </a:solidFill>
              </a:rPr>
              <a:t>with a separate PSM for each application </a:t>
            </a:r>
            <a:r>
              <a:rPr lang="en-US" sz="2400" b="1" dirty="0" smtClean="0">
                <a:solidFill>
                  <a:srgbClr val="0070C0"/>
                </a:solidFill>
              </a:rPr>
              <a:t>platform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7093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Model Driven Architecture </a:t>
            </a:r>
            <a:endParaRPr lang="en-GB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62884" y="990600"/>
            <a:ext cx="6733315" cy="2698845"/>
            <a:chOff x="838200" y="1371600"/>
            <a:chExt cx="7006233" cy="341805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371600"/>
              <a:ext cx="7006233" cy="312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957" y="4494378"/>
              <a:ext cx="120967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7677718" cy="248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0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Context Models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During </a:t>
            </a:r>
            <a:r>
              <a:rPr lang="en-US" sz="2400" b="1" dirty="0" smtClean="0">
                <a:solidFill>
                  <a:srgbClr val="0070C0"/>
                </a:solidFill>
              </a:rPr>
              <a:t>specification of system decide system boundaries i.e. what is and what is </a:t>
            </a:r>
            <a:r>
              <a:rPr lang="en-US" sz="2400" b="1" dirty="0">
                <a:solidFill>
                  <a:srgbClr val="0070C0"/>
                </a:solidFill>
              </a:rPr>
              <a:t>not part </a:t>
            </a:r>
            <a:r>
              <a:rPr lang="en-US" sz="2400" b="1" dirty="0" smtClean="0">
                <a:solidFill>
                  <a:srgbClr val="0070C0"/>
                </a:solidFill>
              </a:rPr>
              <a:t>of system </a:t>
            </a:r>
            <a:r>
              <a:rPr lang="en-US" sz="2400" b="1" dirty="0">
                <a:solidFill>
                  <a:srgbClr val="0070C0"/>
                </a:solidFill>
              </a:rPr>
              <a:t>being </a:t>
            </a:r>
            <a:r>
              <a:rPr lang="en-US" sz="2400" b="1" dirty="0" smtClean="0">
                <a:solidFill>
                  <a:srgbClr val="0070C0"/>
                </a:solidFill>
              </a:rPr>
              <a:t>developed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This involves </a:t>
            </a:r>
            <a:r>
              <a:rPr lang="en-US" sz="2400" b="1" dirty="0">
                <a:solidFill>
                  <a:srgbClr val="0070C0"/>
                </a:solidFill>
              </a:rPr>
              <a:t>working with system stakeholders to decide what functionality should </a:t>
            </a:r>
            <a:r>
              <a:rPr lang="en-US" sz="2400" b="1" dirty="0" smtClean="0">
                <a:solidFill>
                  <a:srgbClr val="0070C0"/>
                </a:solidFill>
              </a:rPr>
              <a:t>be included </a:t>
            </a:r>
            <a:r>
              <a:rPr lang="en-US" sz="2400" b="1" dirty="0">
                <a:solidFill>
                  <a:srgbClr val="0070C0"/>
                </a:solidFill>
              </a:rPr>
              <a:t>in the system and what processing and operations should be carried out </a:t>
            </a:r>
            <a:r>
              <a:rPr lang="en-US" sz="2400" b="1" dirty="0" smtClean="0">
                <a:solidFill>
                  <a:srgbClr val="0070C0"/>
                </a:solidFill>
              </a:rPr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system’s operational </a:t>
            </a:r>
            <a:r>
              <a:rPr lang="en-US" sz="2400" b="1" dirty="0" smtClean="0">
                <a:solidFill>
                  <a:srgbClr val="0070C0"/>
                </a:solidFill>
              </a:rPr>
              <a:t>environment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Context models normally show that the environment includes several other </a:t>
            </a:r>
            <a:r>
              <a:rPr lang="en-US" sz="2400" b="1" dirty="0" smtClean="0">
                <a:solidFill>
                  <a:srgbClr val="0070C0"/>
                </a:solidFill>
              </a:rPr>
              <a:t>automated systems</a:t>
            </a:r>
            <a:r>
              <a:rPr lang="en-US" sz="2400" b="1" dirty="0">
                <a:solidFill>
                  <a:srgbClr val="0070C0"/>
                </a:solidFill>
              </a:rPr>
              <a:t>. However, they do not show the types of relationships between </a:t>
            </a:r>
            <a:r>
              <a:rPr lang="en-US" sz="2400" b="1" dirty="0" smtClean="0">
                <a:solidFill>
                  <a:srgbClr val="0070C0"/>
                </a:solidFill>
              </a:rPr>
              <a:t>the systems </a:t>
            </a:r>
            <a:r>
              <a:rPr lang="en-US" sz="2400" b="1" dirty="0">
                <a:solidFill>
                  <a:srgbClr val="0070C0"/>
                </a:solidFill>
              </a:rPr>
              <a:t>in the environment and the system that is being </a:t>
            </a:r>
            <a:r>
              <a:rPr lang="en-US" sz="2400" b="1" dirty="0" smtClean="0">
                <a:solidFill>
                  <a:srgbClr val="0070C0"/>
                </a:solidFill>
              </a:rPr>
              <a:t>specified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External systems might </a:t>
            </a:r>
            <a:r>
              <a:rPr lang="en-US" sz="2400" b="1" dirty="0">
                <a:solidFill>
                  <a:srgbClr val="0070C0"/>
                </a:solidFill>
              </a:rPr>
              <a:t>produce data for or consume data from the system. They might share data </a:t>
            </a:r>
            <a:r>
              <a:rPr lang="en-US" sz="2400" b="1" dirty="0" smtClean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system, or they might be connected directly, through a network or not </a:t>
            </a:r>
            <a:r>
              <a:rPr lang="en-US" sz="2400" b="1" dirty="0" smtClean="0">
                <a:solidFill>
                  <a:srgbClr val="0070C0"/>
                </a:solidFill>
              </a:rPr>
              <a:t>connected at </a:t>
            </a:r>
            <a:r>
              <a:rPr lang="en-US" sz="2400" b="1" dirty="0">
                <a:solidFill>
                  <a:srgbClr val="0070C0"/>
                </a:solidFill>
              </a:rPr>
              <a:t>all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655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Context Models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2" y="1676400"/>
            <a:ext cx="745443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3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Context Models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0" y="1295400"/>
            <a:ext cx="7404440" cy="4876800"/>
            <a:chOff x="762000" y="1295400"/>
            <a:chExt cx="7404440" cy="48768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295400"/>
              <a:ext cx="740444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5427260"/>
              <a:ext cx="1676115" cy="74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58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Interaction Models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All systems involve interaction of some kind which can be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User interaction </a:t>
            </a:r>
            <a:r>
              <a:rPr lang="en-US" sz="2400" b="1" dirty="0" smtClean="0">
                <a:solidFill>
                  <a:srgbClr val="0070C0"/>
                </a:solidFill>
              </a:rPr>
              <a:t>which involves user inputs and outputs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Helps </a:t>
            </a:r>
            <a:r>
              <a:rPr lang="en-US" sz="2400" b="1" dirty="0">
                <a:solidFill>
                  <a:srgbClr val="0070C0"/>
                </a:solidFill>
              </a:rPr>
              <a:t>to identify user requirements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Interaction between the software </a:t>
            </a:r>
            <a:r>
              <a:rPr lang="en-US" sz="2400" b="1" dirty="0" smtClean="0">
                <a:solidFill>
                  <a:srgbClr val="0070C0"/>
                </a:solidFill>
              </a:rPr>
              <a:t>being developed and </a:t>
            </a:r>
            <a:r>
              <a:rPr lang="en-US" sz="2400" b="1" dirty="0" smtClean="0">
                <a:solidFill>
                  <a:srgbClr val="FF0000"/>
                </a:solidFill>
              </a:rPr>
              <a:t>other </a:t>
            </a:r>
            <a:r>
              <a:rPr lang="en-US" sz="2400" b="1" dirty="0">
                <a:solidFill>
                  <a:srgbClr val="FF0000"/>
                </a:solidFill>
              </a:rPr>
              <a:t>systems </a:t>
            </a:r>
            <a:r>
              <a:rPr lang="en-US" sz="2400" b="1" dirty="0">
                <a:solidFill>
                  <a:srgbClr val="0070C0"/>
                </a:solidFill>
              </a:rPr>
              <a:t>in its </a:t>
            </a:r>
            <a:r>
              <a:rPr lang="en-US" sz="2400" b="1" dirty="0" smtClean="0">
                <a:solidFill>
                  <a:srgbClr val="0070C0"/>
                </a:solidFill>
              </a:rPr>
              <a:t>environment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Highlights </a:t>
            </a:r>
            <a:r>
              <a:rPr lang="en-US" sz="2400" b="1" dirty="0">
                <a:solidFill>
                  <a:srgbClr val="0070C0"/>
                </a:solidFill>
              </a:rPr>
              <a:t>the communication problems that may arise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Interaction </a:t>
            </a:r>
            <a:r>
              <a:rPr lang="en-US" sz="2400" b="1" dirty="0">
                <a:solidFill>
                  <a:srgbClr val="FF0000"/>
                </a:solidFill>
              </a:rPr>
              <a:t>between the components </a:t>
            </a:r>
            <a:r>
              <a:rPr lang="en-US" sz="2400" b="1" dirty="0">
                <a:solidFill>
                  <a:srgbClr val="0070C0"/>
                </a:solidFill>
              </a:rPr>
              <a:t>of a </a:t>
            </a:r>
            <a:r>
              <a:rPr lang="en-US" sz="2400" b="1" dirty="0" smtClean="0">
                <a:solidFill>
                  <a:srgbClr val="0070C0"/>
                </a:solidFill>
              </a:rPr>
              <a:t>software system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H</a:t>
            </a:r>
            <a:r>
              <a:rPr lang="en-US" sz="2400" b="1" dirty="0" smtClean="0">
                <a:solidFill>
                  <a:srgbClr val="0070C0"/>
                </a:solidFill>
              </a:rPr>
              <a:t>elps </a:t>
            </a:r>
            <a:r>
              <a:rPr lang="en-US" sz="2400" b="1" dirty="0">
                <a:solidFill>
                  <a:srgbClr val="0070C0"/>
                </a:solidFill>
              </a:rPr>
              <a:t>us understand if a proposed </a:t>
            </a:r>
            <a:r>
              <a:rPr lang="en-US" sz="2400" b="1" dirty="0" smtClean="0">
                <a:solidFill>
                  <a:srgbClr val="0070C0"/>
                </a:solidFill>
              </a:rPr>
              <a:t>system structure </a:t>
            </a:r>
            <a:r>
              <a:rPr lang="en-US" sz="2400" b="1" dirty="0">
                <a:solidFill>
                  <a:srgbClr val="0070C0"/>
                </a:solidFill>
              </a:rPr>
              <a:t>is likely to deliver the required system performance and </a:t>
            </a:r>
            <a:r>
              <a:rPr lang="en-US" sz="2400" b="1" dirty="0" smtClean="0">
                <a:solidFill>
                  <a:srgbClr val="0070C0"/>
                </a:solidFill>
              </a:rPr>
              <a:t>dependability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408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Interaction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Use Case Modeling </a:t>
            </a:r>
            <a:endParaRPr lang="en-GB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Used </a:t>
            </a:r>
            <a:r>
              <a:rPr lang="en-US" sz="2400" b="1" dirty="0">
                <a:solidFill>
                  <a:srgbClr val="0070C0"/>
                </a:solidFill>
              </a:rPr>
              <a:t>to model interactions between a </a:t>
            </a:r>
            <a:r>
              <a:rPr lang="en-US" sz="2400" b="1" dirty="0" smtClean="0">
                <a:solidFill>
                  <a:srgbClr val="0070C0"/>
                </a:solidFill>
              </a:rPr>
              <a:t>system and </a:t>
            </a:r>
            <a:r>
              <a:rPr lang="en-US" sz="2400" b="1" dirty="0">
                <a:solidFill>
                  <a:srgbClr val="0070C0"/>
                </a:solidFill>
              </a:rPr>
              <a:t>external agents (human users or other systems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18952" y="2514600"/>
            <a:ext cx="3108223" cy="3908378"/>
            <a:chOff x="3218952" y="2514600"/>
            <a:chExt cx="3108223" cy="390837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952" y="2514600"/>
              <a:ext cx="3108223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5851478"/>
              <a:ext cx="127635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0662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Interaction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Sequence Diagram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88910" y="1778880"/>
            <a:ext cx="5536442" cy="4572000"/>
            <a:chOff x="2107442" y="2438400"/>
            <a:chExt cx="5105400" cy="397085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442" y="2438400"/>
              <a:ext cx="5105400" cy="375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890" y="5971101"/>
              <a:ext cx="1371600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85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Interaction Models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Sequence Diagram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29000" y="1447800"/>
            <a:ext cx="4876800" cy="5105400"/>
            <a:chOff x="3429000" y="1447800"/>
            <a:chExt cx="4876800" cy="51054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447800"/>
              <a:ext cx="4876800" cy="4746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5983480"/>
              <a:ext cx="1219200" cy="569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64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1408</Words>
  <Application>Microsoft Office PowerPoint</Application>
  <PresentationFormat>On-screen Show (4:3)</PresentationFormat>
  <Paragraphs>181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Pitchbook</vt:lpstr>
      <vt:lpstr>UNIT-5 SYSTEM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2020-09-25T04:18:09Z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