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433" r:id="rId3"/>
    <p:sldId id="436" r:id="rId4"/>
    <p:sldId id="461" r:id="rId5"/>
    <p:sldId id="462" r:id="rId6"/>
    <p:sldId id="464" r:id="rId7"/>
    <p:sldId id="463" r:id="rId8"/>
    <p:sldId id="465" r:id="rId9"/>
    <p:sldId id="466" r:id="rId10"/>
    <p:sldId id="467" r:id="rId11"/>
    <p:sldId id="484" r:id="rId12"/>
    <p:sldId id="485" r:id="rId13"/>
    <p:sldId id="468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6980" autoAdjust="0"/>
  </p:normalViewPr>
  <p:slideViewPr>
    <p:cSldViewPr>
      <p:cViewPr>
        <p:scale>
          <a:sx n="70" d="100"/>
          <a:sy n="70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146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bg1"/>
                </a:solidFill>
              </a:rPr>
              <a:t>Prepared by Er. Deeyoranjan Dongol</a:t>
            </a:r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2000" t="92000"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 i="1" spc="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smtClean="0"/>
              <a:t>Prepared by 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5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2400" b="1" dirty="0" smtClean="0"/>
              <a:t>UNIT-6 Architectural Design </a:t>
            </a:r>
            <a:endParaRPr lang="en-US" sz="2400" b="1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990600" y="4706112"/>
            <a:ext cx="6934200" cy="7802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8242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 lnSpcReduction="10000"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Model View Controller  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Separates </a:t>
            </a:r>
            <a:r>
              <a:rPr lang="en-US" sz="2400" b="1" dirty="0">
                <a:solidFill>
                  <a:srgbClr val="0070C0"/>
                </a:solidFill>
              </a:rPr>
              <a:t>presentation and interaction from the system </a:t>
            </a:r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system </a:t>
            </a:r>
            <a:r>
              <a:rPr lang="en-US" sz="2400" b="1" dirty="0">
                <a:solidFill>
                  <a:srgbClr val="0070C0"/>
                </a:solidFill>
              </a:rPr>
              <a:t>is structured into three logical components that interact </a:t>
            </a:r>
            <a:r>
              <a:rPr lang="en-US" sz="2400" b="1" dirty="0" smtClean="0">
                <a:solidFill>
                  <a:srgbClr val="0070C0"/>
                </a:solidFill>
              </a:rPr>
              <a:t>with each other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Model component </a:t>
            </a:r>
            <a:r>
              <a:rPr lang="en-US" sz="2400" b="1" dirty="0">
                <a:solidFill>
                  <a:srgbClr val="0070C0"/>
                </a:solidFill>
              </a:rPr>
              <a:t>manages the system data </a:t>
            </a:r>
            <a:r>
              <a:rPr lang="en-US" sz="2400" b="1" dirty="0" smtClean="0">
                <a:solidFill>
                  <a:srgbClr val="0070C0"/>
                </a:solidFill>
              </a:rPr>
              <a:t>and associated </a:t>
            </a:r>
            <a:r>
              <a:rPr lang="en-US" sz="2400" b="1" dirty="0">
                <a:solidFill>
                  <a:srgbClr val="0070C0"/>
                </a:solidFill>
              </a:rPr>
              <a:t>operations on that </a:t>
            </a:r>
            <a:r>
              <a:rPr lang="en-US" sz="2400" b="1" dirty="0" smtClean="0">
                <a:solidFill>
                  <a:srgbClr val="0070C0"/>
                </a:solidFill>
              </a:rPr>
              <a:t>data	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View component </a:t>
            </a:r>
            <a:r>
              <a:rPr lang="en-US" sz="2400" b="1" dirty="0">
                <a:solidFill>
                  <a:srgbClr val="0070C0"/>
                </a:solidFill>
              </a:rPr>
              <a:t>defines </a:t>
            </a:r>
            <a:r>
              <a:rPr lang="en-US" sz="2400" b="1" dirty="0" smtClean="0">
                <a:solidFill>
                  <a:srgbClr val="0070C0"/>
                </a:solidFill>
              </a:rPr>
              <a:t>and manages </a:t>
            </a:r>
            <a:r>
              <a:rPr lang="en-US" sz="2400" b="1" dirty="0">
                <a:solidFill>
                  <a:srgbClr val="0070C0"/>
                </a:solidFill>
              </a:rPr>
              <a:t>how the data is presented to the </a:t>
            </a:r>
            <a:r>
              <a:rPr lang="en-US" sz="2400" b="1" dirty="0" smtClean="0">
                <a:solidFill>
                  <a:srgbClr val="0070C0"/>
                </a:solidFill>
              </a:rPr>
              <a:t>user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Controller </a:t>
            </a:r>
            <a:r>
              <a:rPr lang="en-US" sz="2400" b="1" dirty="0" smtClean="0">
                <a:solidFill>
                  <a:srgbClr val="FF0000"/>
                </a:solidFill>
              </a:rPr>
              <a:t>component</a:t>
            </a:r>
            <a:r>
              <a:rPr lang="en-US" sz="2400" b="1" dirty="0" smtClean="0">
                <a:solidFill>
                  <a:srgbClr val="0070C0"/>
                </a:solidFill>
              </a:rPr>
              <a:t> manages </a:t>
            </a:r>
            <a:r>
              <a:rPr lang="en-US" sz="2400" b="1" dirty="0">
                <a:solidFill>
                  <a:srgbClr val="0070C0"/>
                </a:solidFill>
              </a:rPr>
              <a:t>user interaction (e.g., key presses, mouse clicks, etc.) </a:t>
            </a:r>
            <a:r>
              <a:rPr lang="en-US" sz="2400" b="1" dirty="0" smtClean="0">
                <a:solidFill>
                  <a:srgbClr val="0070C0"/>
                </a:solidFill>
              </a:rPr>
              <a:t>and passes </a:t>
            </a:r>
            <a:r>
              <a:rPr lang="en-US" sz="2400" b="1" dirty="0">
                <a:solidFill>
                  <a:srgbClr val="0070C0"/>
                </a:solidFill>
              </a:rPr>
              <a:t>these interactions to the View and the </a:t>
            </a:r>
            <a:r>
              <a:rPr lang="en-US" sz="2400" b="1" dirty="0" smtClean="0">
                <a:solidFill>
                  <a:srgbClr val="0070C0"/>
                </a:solidFill>
              </a:rPr>
              <a:t>Model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Used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W</a:t>
            </a:r>
            <a:r>
              <a:rPr lang="en-US" sz="2400" b="1" dirty="0" smtClean="0">
                <a:solidFill>
                  <a:srgbClr val="0070C0"/>
                </a:solidFill>
              </a:rPr>
              <a:t>hen there </a:t>
            </a:r>
            <a:r>
              <a:rPr lang="en-US" sz="2400" b="1" dirty="0">
                <a:solidFill>
                  <a:srgbClr val="0070C0"/>
                </a:solidFill>
              </a:rPr>
              <a:t>are multiple ways to view and interact with </a:t>
            </a:r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When </a:t>
            </a:r>
            <a:r>
              <a:rPr lang="en-US" sz="2400" b="1" dirty="0">
                <a:solidFill>
                  <a:srgbClr val="0070C0"/>
                </a:solidFill>
              </a:rPr>
              <a:t>the future requirements for interaction </a:t>
            </a:r>
            <a:r>
              <a:rPr lang="en-US" sz="2400" b="1" dirty="0" smtClean="0">
                <a:solidFill>
                  <a:srgbClr val="0070C0"/>
                </a:solidFill>
              </a:rPr>
              <a:t>and presentation </a:t>
            </a:r>
            <a:r>
              <a:rPr lang="en-US" sz="2400" b="1" dirty="0">
                <a:solidFill>
                  <a:srgbClr val="0070C0"/>
                </a:solidFill>
              </a:rPr>
              <a:t>of data are </a:t>
            </a:r>
            <a:r>
              <a:rPr lang="en-US" sz="2400" b="1" dirty="0" smtClean="0">
                <a:solidFill>
                  <a:srgbClr val="0070C0"/>
                </a:solidFill>
              </a:rPr>
              <a:t>unknown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4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Model View Controller 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19200" y="1295400"/>
            <a:ext cx="6096000" cy="4768454"/>
            <a:chOff x="1219200" y="1295400"/>
            <a:chExt cx="6096000" cy="476845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295400"/>
              <a:ext cx="6096000" cy="4132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225" y="5444729"/>
              <a:ext cx="173355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880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Layered </a:t>
            </a:r>
            <a:r>
              <a:rPr lang="en-US" sz="2800" b="1" dirty="0">
                <a:solidFill>
                  <a:srgbClr val="FF0000"/>
                </a:solidFill>
              </a:rPr>
              <a:t>Architecture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Organizes the system into layers, with related functionality associated with each </a:t>
            </a:r>
            <a:r>
              <a:rPr lang="en-US" sz="2400" b="1" dirty="0" smtClean="0">
                <a:solidFill>
                  <a:srgbClr val="0070C0"/>
                </a:solidFill>
              </a:rPr>
              <a:t>layer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layer provides </a:t>
            </a:r>
            <a:r>
              <a:rPr lang="en-US" sz="2400" b="1" dirty="0">
                <a:solidFill>
                  <a:srgbClr val="0070C0"/>
                </a:solidFill>
              </a:rPr>
              <a:t>services to the layer above it, so the lowest level layers represent core services </a:t>
            </a:r>
            <a:r>
              <a:rPr lang="en-US" sz="2400" b="1" dirty="0" smtClean="0">
                <a:solidFill>
                  <a:srgbClr val="0070C0"/>
                </a:solidFill>
              </a:rPr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likely to be used throughout the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Used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W</a:t>
            </a:r>
            <a:r>
              <a:rPr lang="en-US" sz="2400" b="1" dirty="0" smtClean="0">
                <a:solidFill>
                  <a:srgbClr val="0070C0"/>
                </a:solidFill>
              </a:rPr>
              <a:t>hen </a:t>
            </a:r>
            <a:r>
              <a:rPr lang="en-US" sz="2400" b="1" dirty="0">
                <a:solidFill>
                  <a:srgbClr val="0070C0"/>
                </a:solidFill>
              </a:rPr>
              <a:t>building new facilities on top of existing </a:t>
            </a:r>
            <a:r>
              <a:rPr lang="en-US" sz="2400" b="1" dirty="0" smtClean="0">
                <a:solidFill>
                  <a:srgbClr val="0070C0"/>
                </a:solidFill>
              </a:rPr>
              <a:t>systems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When </a:t>
            </a:r>
            <a:r>
              <a:rPr lang="en-US" sz="2400" b="1" dirty="0">
                <a:solidFill>
                  <a:srgbClr val="0070C0"/>
                </a:solidFill>
              </a:rPr>
              <a:t>the development </a:t>
            </a:r>
            <a:r>
              <a:rPr lang="en-US" sz="2400" b="1" dirty="0" smtClean="0">
                <a:solidFill>
                  <a:srgbClr val="0070C0"/>
                </a:solidFill>
              </a:rPr>
              <a:t>is spread </a:t>
            </a:r>
            <a:r>
              <a:rPr lang="en-US" sz="2400" b="1" dirty="0">
                <a:solidFill>
                  <a:srgbClr val="0070C0"/>
                </a:solidFill>
              </a:rPr>
              <a:t>across several teams with each team responsibility for a layer of </a:t>
            </a:r>
            <a:r>
              <a:rPr lang="en-US" sz="2400" b="1" dirty="0" smtClean="0">
                <a:solidFill>
                  <a:srgbClr val="0070C0"/>
                </a:solidFill>
              </a:rPr>
              <a:t>functionality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When there </a:t>
            </a:r>
            <a:r>
              <a:rPr lang="en-US" sz="2400" b="1" dirty="0">
                <a:solidFill>
                  <a:srgbClr val="0070C0"/>
                </a:solidFill>
              </a:rPr>
              <a:t>is a requirement for multilevel security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72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Layered </a:t>
            </a:r>
            <a:r>
              <a:rPr lang="en-US" sz="2800" b="1" dirty="0">
                <a:solidFill>
                  <a:srgbClr val="FF0000"/>
                </a:solidFill>
              </a:rPr>
              <a:t>Architecture 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05000" y="1371600"/>
            <a:ext cx="5022376" cy="4267200"/>
            <a:chOff x="1905000" y="1371600"/>
            <a:chExt cx="5022376" cy="4267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371600"/>
              <a:ext cx="5022376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181600"/>
              <a:ext cx="200890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625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Repository </a:t>
            </a:r>
            <a:r>
              <a:rPr lang="en-US" sz="2800" b="1" dirty="0">
                <a:solidFill>
                  <a:srgbClr val="FF0000"/>
                </a:solidFill>
              </a:rPr>
              <a:t>Architecture 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All </a:t>
            </a:r>
            <a:r>
              <a:rPr lang="en-US" sz="2400" b="1" dirty="0">
                <a:solidFill>
                  <a:srgbClr val="0070C0"/>
                </a:solidFill>
              </a:rPr>
              <a:t>data in a system is managed in a central repository that is accessible to all </a:t>
            </a:r>
            <a:r>
              <a:rPr lang="en-US" sz="2400" b="1" dirty="0" smtClean="0">
                <a:solidFill>
                  <a:srgbClr val="0070C0"/>
                </a:solidFill>
              </a:rPr>
              <a:t>system components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Components </a:t>
            </a:r>
            <a:r>
              <a:rPr lang="en-US" sz="2400" b="1" dirty="0">
                <a:solidFill>
                  <a:srgbClr val="0070C0"/>
                </a:solidFill>
              </a:rPr>
              <a:t>do not interact directly, only through the repository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Used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When </a:t>
            </a:r>
            <a:r>
              <a:rPr lang="en-US" sz="2400" b="1" dirty="0">
                <a:solidFill>
                  <a:srgbClr val="0070C0"/>
                </a:solidFill>
              </a:rPr>
              <a:t>you have a system in which large volumes of information </a:t>
            </a:r>
            <a:r>
              <a:rPr lang="en-US" sz="2400" b="1" dirty="0" smtClean="0">
                <a:solidFill>
                  <a:srgbClr val="0070C0"/>
                </a:solidFill>
              </a:rPr>
              <a:t>are generated </a:t>
            </a:r>
            <a:r>
              <a:rPr lang="en-US" sz="2400" b="1" dirty="0">
                <a:solidFill>
                  <a:srgbClr val="0070C0"/>
                </a:solidFill>
              </a:rPr>
              <a:t>that has to be stored for a long time</a:t>
            </a:r>
            <a:endParaRPr lang="en-US" sz="2400" b="1" dirty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 Data-driven </a:t>
            </a:r>
            <a:r>
              <a:rPr lang="en-US" sz="2400" b="1" dirty="0">
                <a:solidFill>
                  <a:srgbClr val="0070C0"/>
                </a:solidFill>
              </a:rPr>
              <a:t>systems </a:t>
            </a:r>
            <a:r>
              <a:rPr lang="en-US" sz="2400" b="1" dirty="0" smtClean="0">
                <a:solidFill>
                  <a:srgbClr val="0070C0"/>
                </a:solidFill>
              </a:rPr>
              <a:t>where the </a:t>
            </a:r>
            <a:r>
              <a:rPr lang="en-US" sz="2400" b="1" dirty="0">
                <a:solidFill>
                  <a:srgbClr val="0070C0"/>
                </a:solidFill>
              </a:rPr>
              <a:t>inclusion of data in the repository triggers an action or </a:t>
            </a:r>
            <a:r>
              <a:rPr lang="en-US" sz="2400" b="1" dirty="0" smtClean="0">
                <a:solidFill>
                  <a:srgbClr val="0070C0"/>
                </a:solidFill>
              </a:rPr>
              <a:t>tool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59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Repository </a:t>
            </a:r>
            <a:r>
              <a:rPr lang="en-US" sz="2800" b="1" dirty="0">
                <a:solidFill>
                  <a:srgbClr val="FF0000"/>
                </a:solidFill>
              </a:rPr>
              <a:t>Architecture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838200" y="1600200"/>
            <a:ext cx="6820062" cy="3743138"/>
            <a:chOff x="838200" y="1600200"/>
            <a:chExt cx="6820062" cy="374313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00200"/>
              <a:ext cx="6820062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616" y="4876800"/>
              <a:ext cx="1440184" cy="46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959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Client-Server Architecture 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system is presented as a set of services, with each </a:t>
            </a:r>
            <a:r>
              <a:rPr lang="en-US" sz="2400" b="1" dirty="0" smtClean="0">
                <a:solidFill>
                  <a:srgbClr val="0070C0"/>
                </a:solidFill>
              </a:rPr>
              <a:t>service delivered </a:t>
            </a:r>
            <a:r>
              <a:rPr lang="en-US" sz="2400" b="1" dirty="0">
                <a:solidFill>
                  <a:srgbClr val="0070C0"/>
                </a:solidFill>
              </a:rPr>
              <a:t>by a separate </a:t>
            </a:r>
            <a:r>
              <a:rPr lang="en-US" sz="2400" b="1" dirty="0" smtClean="0">
                <a:solidFill>
                  <a:srgbClr val="0070C0"/>
                </a:solidFill>
              </a:rPr>
              <a:t>server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Clients </a:t>
            </a:r>
            <a:r>
              <a:rPr lang="en-US" sz="2400" b="1" dirty="0">
                <a:solidFill>
                  <a:srgbClr val="0070C0"/>
                </a:solidFill>
              </a:rPr>
              <a:t>are users of these services and access servers to </a:t>
            </a:r>
            <a:r>
              <a:rPr lang="en-US" sz="2400" b="1" dirty="0" smtClean="0">
                <a:solidFill>
                  <a:srgbClr val="0070C0"/>
                </a:solidFill>
              </a:rPr>
              <a:t>make use </a:t>
            </a:r>
            <a:r>
              <a:rPr lang="en-US" sz="2400" b="1" dirty="0">
                <a:solidFill>
                  <a:srgbClr val="0070C0"/>
                </a:solidFill>
              </a:rPr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them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Major components </a:t>
            </a:r>
          </a:p>
          <a:p>
            <a:pPr marL="1081088" lvl="2" algn="just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Set of stand-alone servers which provide specific services such as printing, data management etc.</a:t>
            </a:r>
          </a:p>
          <a:p>
            <a:pPr marL="1081088" lvl="2" algn="just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Set of clients which call on these services</a:t>
            </a:r>
          </a:p>
          <a:p>
            <a:pPr marL="1081088" lvl="2" algn="just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Network which allows clients to access servers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Used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When </a:t>
            </a:r>
            <a:r>
              <a:rPr lang="en-US" sz="2400" b="1" dirty="0">
                <a:solidFill>
                  <a:srgbClr val="0070C0"/>
                </a:solidFill>
              </a:rPr>
              <a:t>data in a shared database has to be accessed from a range of </a:t>
            </a:r>
            <a:r>
              <a:rPr lang="en-US" sz="2400" b="1" dirty="0" smtClean="0">
                <a:solidFill>
                  <a:srgbClr val="0070C0"/>
                </a:solidFill>
              </a:rPr>
              <a:t>locations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Because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servers </a:t>
            </a:r>
            <a:r>
              <a:rPr lang="en-US" sz="2400" b="1" dirty="0">
                <a:solidFill>
                  <a:srgbClr val="0070C0"/>
                </a:solidFill>
              </a:rPr>
              <a:t>can be replicated, may also be used when the load on a system is variable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59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Client-Server Architecture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447800"/>
            <a:ext cx="6623414" cy="4554940"/>
            <a:chOff x="1143000" y="1447800"/>
            <a:chExt cx="6623414" cy="45549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447800"/>
              <a:ext cx="6623414" cy="3818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5410200"/>
              <a:ext cx="1753435" cy="59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186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Pipe </a:t>
            </a:r>
            <a:r>
              <a:rPr lang="en-US" sz="2800" b="1" dirty="0">
                <a:solidFill>
                  <a:srgbClr val="FF0000"/>
                </a:solidFill>
              </a:rPr>
              <a:t>and Filter Architecture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processing of the data in a system is organized so that each processing </a:t>
            </a:r>
            <a:r>
              <a:rPr lang="en-US" sz="2400" b="1" dirty="0" smtClean="0">
                <a:solidFill>
                  <a:srgbClr val="0070C0"/>
                </a:solidFill>
              </a:rPr>
              <a:t>component (</a:t>
            </a:r>
            <a:r>
              <a:rPr lang="en-US" sz="2400" b="1" dirty="0">
                <a:solidFill>
                  <a:srgbClr val="0070C0"/>
                </a:solidFill>
              </a:rPr>
              <a:t>filter) is discrete and carries out one type of data </a:t>
            </a:r>
            <a:r>
              <a:rPr lang="en-US" sz="2400" b="1" dirty="0" smtClean="0">
                <a:solidFill>
                  <a:srgbClr val="0070C0"/>
                </a:solidFill>
              </a:rPr>
              <a:t>transformation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data flows (as in </a:t>
            </a:r>
            <a:r>
              <a:rPr lang="en-US" sz="2400" b="1" dirty="0" smtClean="0">
                <a:solidFill>
                  <a:srgbClr val="0070C0"/>
                </a:solidFill>
              </a:rPr>
              <a:t>a pipe) from one component to another for processing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Used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n </a:t>
            </a:r>
            <a:r>
              <a:rPr lang="en-US" sz="2400" b="1" dirty="0">
                <a:solidFill>
                  <a:srgbClr val="0070C0"/>
                </a:solidFill>
              </a:rPr>
              <a:t>data-processing applications (both batch </a:t>
            </a:r>
            <a:r>
              <a:rPr lang="en-US" sz="2400" b="1" dirty="0" smtClean="0">
                <a:solidFill>
                  <a:srgbClr val="0070C0"/>
                </a:solidFill>
              </a:rPr>
              <a:t>and transaction-based) where </a:t>
            </a:r>
            <a:r>
              <a:rPr lang="en-US" sz="2400" b="1" dirty="0">
                <a:solidFill>
                  <a:srgbClr val="0070C0"/>
                </a:solidFill>
              </a:rPr>
              <a:t>inputs are processed in separate stages to generate related outputs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534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Pipe </a:t>
            </a:r>
            <a:r>
              <a:rPr lang="en-US" sz="2800" b="1" dirty="0">
                <a:solidFill>
                  <a:srgbClr val="FF0000"/>
                </a:solidFill>
              </a:rPr>
              <a:t>and Filter </a:t>
            </a:r>
            <a:r>
              <a:rPr lang="en-US" sz="2800" b="1" dirty="0" smtClean="0">
                <a:solidFill>
                  <a:srgbClr val="FF0000"/>
                </a:solidFill>
              </a:rPr>
              <a:t>Architecture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962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40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85000"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Design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Concerned </a:t>
            </a:r>
            <a:r>
              <a:rPr lang="en-US" sz="2400" b="1" dirty="0">
                <a:solidFill>
                  <a:srgbClr val="0070C0"/>
                </a:solidFill>
              </a:rPr>
              <a:t>with understanding how a software system </a:t>
            </a:r>
            <a:r>
              <a:rPr lang="en-US" sz="2400" b="1" dirty="0" smtClean="0">
                <a:solidFill>
                  <a:srgbClr val="0070C0"/>
                </a:solidFill>
              </a:rPr>
              <a:t>should be </a:t>
            </a:r>
            <a:r>
              <a:rPr lang="en-US" sz="2400" b="1" dirty="0">
                <a:solidFill>
                  <a:srgbClr val="0070C0"/>
                </a:solidFill>
              </a:rPr>
              <a:t>organized and designing the overall structure of that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first stage in the software design </a:t>
            </a:r>
            <a:r>
              <a:rPr lang="en-US" sz="2400" b="1" dirty="0" smtClean="0">
                <a:solidFill>
                  <a:srgbClr val="0070C0"/>
                </a:solidFill>
              </a:rPr>
              <a:t>process that  </a:t>
            </a:r>
            <a:r>
              <a:rPr lang="en-US" sz="2400" b="1" dirty="0">
                <a:solidFill>
                  <a:srgbClr val="0070C0"/>
                </a:solidFill>
              </a:rPr>
              <a:t>link between design </a:t>
            </a:r>
            <a:r>
              <a:rPr lang="en-US" sz="2400" b="1" dirty="0" smtClean="0">
                <a:solidFill>
                  <a:srgbClr val="0070C0"/>
                </a:solidFill>
              </a:rPr>
              <a:t>and requirements engineering as </a:t>
            </a:r>
            <a:r>
              <a:rPr lang="en-US" sz="2400" b="1" dirty="0">
                <a:solidFill>
                  <a:srgbClr val="0070C0"/>
                </a:solidFill>
              </a:rPr>
              <a:t>it identifies the main structural components in a </a:t>
            </a:r>
            <a:r>
              <a:rPr lang="en-US" sz="2400" b="1" dirty="0" smtClean="0">
                <a:solidFill>
                  <a:srgbClr val="0070C0"/>
                </a:solidFill>
              </a:rPr>
              <a:t>system and </a:t>
            </a:r>
            <a:r>
              <a:rPr lang="en-US" sz="2400" b="1" dirty="0">
                <a:solidFill>
                  <a:srgbClr val="0070C0"/>
                </a:solidFill>
              </a:rPr>
              <a:t>the relationships between </a:t>
            </a:r>
            <a:r>
              <a:rPr lang="en-US" sz="2400" b="1" dirty="0" smtClean="0">
                <a:solidFill>
                  <a:srgbClr val="0070C0"/>
                </a:solidFill>
              </a:rPr>
              <a:t>them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output of the architectural design process </a:t>
            </a:r>
            <a:r>
              <a:rPr lang="en-US" sz="2400" b="1" dirty="0" smtClean="0">
                <a:solidFill>
                  <a:srgbClr val="0070C0"/>
                </a:solidFill>
              </a:rPr>
              <a:t>is an </a:t>
            </a:r>
            <a:r>
              <a:rPr lang="en-US" sz="2400" b="1" dirty="0">
                <a:solidFill>
                  <a:srgbClr val="0070C0"/>
                </a:solidFill>
              </a:rPr>
              <a:t>architectural model that describes how the system is organized as a set </a:t>
            </a:r>
            <a:r>
              <a:rPr lang="en-US" sz="2400" b="1" dirty="0" smtClean="0">
                <a:solidFill>
                  <a:srgbClr val="0070C0"/>
                </a:solidFill>
              </a:rPr>
              <a:t>of communicating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components</a:t>
            </a:r>
            <a:endParaRPr lang="en-US" sz="2400" b="1" dirty="0">
              <a:solidFill>
                <a:srgbClr val="0070C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Advantages of Architectural Design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Stakeholder Communication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May be used as a focus of discussion by system stakeholders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System Analysis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Analysis of whether the system can meet its non-functional requirements 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Large Scale Reuse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May be </a:t>
            </a:r>
            <a:r>
              <a:rPr lang="en-US" sz="2400" b="1" dirty="0" smtClean="0">
                <a:solidFill>
                  <a:srgbClr val="0070C0"/>
                </a:solidFill>
              </a:rPr>
              <a:t>reusable across a range of systems 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Ap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lication </a:t>
            </a:r>
            <a:r>
              <a:rPr lang="en-US" sz="2800" b="1" dirty="0" smtClean="0">
                <a:solidFill>
                  <a:srgbClr val="FF0000"/>
                </a:solidFill>
              </a:rPr>
              <a:t>Architectures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Encapsulate </a:t>
            </a:r>
            <a:r>
              <a:rPr lang="en-US" sz="2400" b="1" dirty="0">
                <a:solidFill>
                  <a:srgbClr val="0070C0"/>
                </a:solidFill>
              </a:rPr>
              <a:t>the principal characteristics of a class of </a:t>
            </a:r>
            <a:r>
              <a:rPr lang="en-US" sz="2400" b="1" dirty="0" smtClean="0">
                <a:solidFill>
                  <a:srgbClr val="0070C0"/>
                </a:solidFill>
              </a:rPr>
              <a:t>systems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</a:t>
            </a:r>
            <a:r>
              <a:rPr lang="en-US" sz="2400" b="1" dirty="0" smtClean="0">
                <a:solidFill>
                  <a:srgbClr val="0070C0"/>
                </a:solidFill>
              </a:rPr>
              <a:t>ay </a:t>
            </a:r>
            <a:r>
              <a:rPr lang="en-US" sz="2400" b="1" dirty="0">
                <a:solidFill>
                  <a:srgbClr val="0070C0"/>
                </a:solidFill>
              </a:rPr>
              <a:t>be </a:t>
            </a:r>
            <a:r>
              <a:rPr lang="en-US" sz="2400" b="1" dirty="0" smtClean="0">
                <a:solidFill>
                  <a:srgbClr val="0070C0"/>
                </a:solidFill>
              </a:rPr>
              <a:t>re-implemented </a:t>
            </a:r>
            <a:r>
              <a:rPr lang="en-US" sz="2400" b="1" dirty="0">
                <a:solidFill>
                  <a:srgbClr val="0070C0"/>
                </a:solidFill>
              </a:rPr>
              <a:t>when developing new </a:t>
            </a:r>
            <a:r>
              <a:rPr lang="en-US" sz="2400" b="1" dirty="0" smtClean="0">
                <a:solidFill>
                  <a:srgbClr val="0070C0"/>
                </a:solidFill>
              </a:rPr>
              <a:t>systems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Models </a:t>
            </a:r>
            <a:r>
              <a:rPr lang="en-US" sz="2400" b="1" dirty="0">
                <a:solidFill>
                  <a:srgbClr val="0070C0"/>
                </a:solidFill>
              </a:rPr>
              <a:t>of application architectures </a:t>
            </a:r>
            <a:r>
              <a:rPr lang="en-US" sz="2400" b="1" dirty="0" smtClean="0">
                <a:solidFill>
                  <a:srgbClr val="0070C0"/>
                </a:solidFill>
              </a:rPr>
              <a:t>can be used in </a:t>
            </a:r>
            <a:r>
              <a:rPr lang="en-US" sz="2400" b="1" dirty="0">
                <a:solidFill>
                  <a:srgbClr val="0070C0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number of ways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As a starting point for the architectural design process</a:t>
            </a:r>
            <a:endParaRPr lang="en-US" sz="2400" b="1" dirty="0">
              <a:solidFill>
                <a:srgbClr val="FF000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 a </a:t>
            </a:r>
            <a:r>
              <a:rPr lang="en-US" sz="2400" b="1" dirty="0" smtClean="0">
                <a:solidFill>
                  <a:srgbClr val="FF0000"/>
                </a:solidFill>
              </a:rPr>
              <a:t>design checklist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 a way of organizing the work of the development </a:t>
            </a:r>
            <a:r>
              <a:rPr lang="en-US" sz="2400" b="1" dirty="0" smtClean="0">
                <a:solidFill>
                  <a:srgbClr val="FF0000"/>
                </a:solidFill>
              </a:rPr>
              <a:t>team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 a means of assessing components for </a:t>
            </a:r>
            <a:r>
              <a:rPr lang="en-US" sz="2400" b="1" dirty="0" smtClean="0">
                <a:solidFill>
                  <a:srgbClr val="FF0000"/>
                </a:solidFill>
              </a:rPr>
              <a:t>reuse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 a vocabulary for talking about applications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98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Types of Application </a:t>
            </a:r>
            <a:r>
              <a:rPr lang="en-US" sz="2800" b="1" dirty="0" smtClean="0">
                <a:solidFill>
                  <a:srgbClr val="FF0000"/>
                </a:solidFill>
              </a:rPr>
              <a:t>Architectures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Transaction Processing Applications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Database-centered </a:t>
            </a:r>
            <a:r>
              <a:rPr lang="en-US" sz="2400" b="1" dirty="0">
                <a:solidFill>
                  <a:srgbClr val="0070C0"/>
                </a:solidFill>
              </a:rPr>
              <a:t>applications that process user requests for information </a:t>
            </a:r>
            <a:r>
              <a:rPr lang="en-US" sz="2400" b="1" dirty="0" smtClean="0">
                <a:solidFill>
                  <a:srgbClr val="0070C0"/>
                </a:solidFill>
              </a:rPr>
              <a:t>and update </a:t>
            </a:r>
            <a:r>
              <a:rPr lang="en-US" sz="2400" b="1" dirty="0">
                <a:solidFill>
                  <a:srgbClr val="0070C0"/>
                </a:solidFill>
              </a:rPr>
              <a:t>the information in a </a:t>
            </a:r>
            <a:r>
              <a:rPr lang="en-US" sz="2400" b="1" dirty="0" smtClean="0">
                <a:solidFill>
                  <a:srgbClr val="0070C0"/>
                </a:solidFill>
              </a:rPr>
              <a:t>database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Organized </a:t>
            </a:r>
            <a:r>
              <a:rPr lang="en-US" sz="2400" b="1" dirty="0">
                <a:solidFill>
                  <a:srgbClr val="0070C0"/>
                </a:solidFill>
              </a:rPr>
              <a:t>in such a way that user </a:t>
            </a:r>
            <a:r>
              <a:rPr lang="en-US" sz="2400" b="1" dirty="0" smtClean="0">
                <a:solidFill>
                  <a:srgbClr val="0070C0"/>
                </a:solidFill>
              </a:rPr>
              <a:t>actions can’t </a:t>
            </a:r>
            <a:r>
              <a:rPr lang="en-US" sz="2400" b="1" dirty="0">
                <a:solidFill>
                  <a:srgbClr val="0070C0"/>
                </a:solidFill>
              </a:rPr>
              <a:t>interfere with each other and the integrity of the database is </a:t>
            </a:r>
            <a:r>
              <a:rPr lang="en-US" sz="2400" b="1" dirty="0" smtClean="0">
                <a:solidFill>
                  <a:srgbClr val="0070C0"/>
                </a:solidFill>
              </a:rPr>
              <a:t>maintained</a:t>
            </a:r>
            <a:endParaRPr lang="en-US" sz="2400" b="1" dirty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This class of system includes interactive banking systems, e-commerce systems</a:t>
            </a:r>
            <a:r>
              <a:rPr lang="en-US" sz="2400" b="1" dirty="0" smtClean="0">
                <a:solidFill>
                  <a:srgbClr val="0070C0"/>
                </a:solidFill>
              </a:rPr>
              <a:t>, information </a:t>
            </a:r>
            <a:r>
              <a:rPr lang="en-US" sz="2400" b="1" dirty="0">
                <a:solidFill>
                  <a:srgbClr val="0070C0"/>
                </a:solidFill>
              </a:rPr>
              <a:t>systems, and booking </a:t>
            </a:r>
            <a:r>
              <a:rPr lang="en-US" sz="2400" b="1" dirty="0" smtClean="0">
                <a:solidFill>
                  <a:srgbClr val="0070C0"/>
                </a:solidFill>
              </a:rPr>
              <a:t>systems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34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Types of Application </a:t>
            </a:r>
            <a:r>
              <a:rPr lang="en-US" sz="2800" b="1" dirty="0" smtClean="0">
                <a:solidFill>
                  <a:srgbClr val="FF0000"/>
                </a:solidFill>
              </a:rPr>
              <a:t>Architectures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Transaction Processing Applications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586854" y="1905000"/>
            <a:ext cx="7393525" cy="3810000"/>
            <a:chOff x="586854" y="1905000"/>
            <a:chExt cx="7393525" cy="38100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54" y="1905000"/>
              <a:ext cx="7393525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5105400"/>
              <a:ext cx="14771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840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Types of Application </a:t>
            </a:r>
            <a:r>
              <a:rPr lang="en-US" sz="2800" b="1" dirty="0" smtClean="0">
                <a:solidFill>
                  <a:srgbClr val="FF0000"/>
                </a:solidFill>
              </a:rPr>
              <a:t>Architectures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Language Processing Systems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Systems in which </a:t>
            </a:r>
            <a:r>
              <a:rPr lang="en-US" sz="2400" b="1" dirty="0">
                <a:solidFill>
                  <a:srgbClr val="0070C0"/>
                </a:solidFill>
              </a:rPr>
              <a:t>the user’s intentions are expressed in a formal language, such as a </a:t>
            </a:r>
            <a:r>
              <a:rPr lang="en-US" sz="2400" b="1" dirty="0" smtClean="0">
                <a:solidFill>
                  <a:srgbClr val="0070C0"/>
                </a:solidFill>
              </a:rPr>
              <a:t>programming language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Processes </a:t>
            </a:r>
            <a:r>
              <a:rPr lang="en-US" sz="2400" b="1" dirty="0">
                <a:solidFill>
                  <a:srgbClr val="0070C0"/>
                </a:solidFill>
              </a:rPr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language into </a:t>
            </a:r>
            <a:r>
              <a:rPr lang="en-US" sz="2400" b="1" dirty="0">
                <a:solidFill>
                  <a:srgbClr val="0070C0"/>
                </a:solidFill>
              </a:rPr>
              <a:t>an internal format and then interprets this internal </a:t>
            </a:r>
            <a:r>
              <a:rPr lang="en-US" sz="2400" b="1" dirty="0" smtClean="0">
                <a:solidFill>
                  <a:srgbClr val="0070C0"/>
                </a:solidFill>
              </a:rPr>
              <a:t>representation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best known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language </a:t>
            </a:r>
            <a:r>
              <a:rPr lang="en-US" sz="2400" b="1" dirty="0">
                <a:solidFill>
                  <a:srgbClr val="0070C0"/>
                </a:solidFill>
              </a:rPr>
              <a:t>processing systems are compilers, which translate </a:t>
            </a:r>
            <a:r>
              <a:rPr lang="en-US" sz="2400" b="1" dirty="0" smtClean="0">
                <a:solidFill>
                  <a:srgbClr val="0070C0"/>
                </a:solidFill>
              </a:rPr>
              <a:t>high-level language </a:t>
            </a:r>
            <a:r>
              <a:rPr lang="en-US" sz="2400" b="1" dirty="0">
                <a:solidFill>
                  <a:srgbClr val="0070C0"/>
                </a:solidFill>
              </a:rPr>
              <a:t>programs into machine </a:t>
            </a:r>
            <a:r>
              <a:rPr lang="en-US" sz="2400" b="1" dirty="0" smtClean="0">
                <a:solidFill>
                  <a:srgbClr val="0070C0"/>
                </a:solidFill>
              </a:rPr>
              <a:t>code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However</a:t>
            </a:r>
            <a:r>
              <a:rPr lang="en-US" sz="2400" b="1" dirty="0">
                <a:solidFill>
                  <a:srgbClr val="0070C0"/>
                </a:solidFill>
              </a:rPr>
              <a:t>, language processing </a:t>
            </a:r>
            <a:r>
              <a:rPr lang="en-US" sz="2400" b="1" dirty="0" smtClean="0">
                <a:solidFill>
                  <a:srgbClr val="0070C0"/>
                </a:solidFill>
              </a:rPr>
              <a:t>systems are </a:t>
            </a:r>
            <a:r>
              <a:rPr lang="en-US" sz="2400" b="1" dirty="0">
                <a:solidFill>
                  <a:srgbClr val="0070C0"/>
                </a:solidFill>
              </a:rPr>
              <a:t>also used to interpret command languages for databases and </a:t>
            </a:r>
            <a:r>
              <a:rPr lang="en-US" sz="2400" b="1" dirty="0" smtClean="0">
                <a:solidFill>
                  <a:srgbClr val="0070C0"/>
                </a:solidFill>
              </a:rPr>
              <a:t>information systems</a:t>
            </a:r>
            <a:r>
              <a:rPr lang="en-US" sz="2400" b="1" dirty="0">
                <a:solidFill>
                  <a:srgbClr val="0070C0"/>
                </a:solidFill>
              </a:rPr>
              <a:t>, and markup languages such as </a:t>
            </a:r>
            <a:r>
              <a:rPr lang="en-US" sz="2400" b="1" dirty="0" smtClean="0">
                <a:solidFill>
                  <a:srgbClr val="0070C0"/>
                </a:solidFill>
              </a:rPr>
              <a:t>XML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10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Types of Application </a:t>
            </a:r>
            <a:r>
              <a:rPr lang="en-US" sz="2800" b="1" dirty="0" smtClean="0">
                <a:solidFill>
                  <a:srgbClr val="FF0000"/>
                </a:solidFill>
              </a:rPr>
              <a:t>Architectures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Language Processing Systems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66800" y="1828800"/>
            <a:ext cx="6399898" cy="4486417"/>
            <a:chOff x="1066800" y="1981200"/>
            <a:chExt cx="6399898" cy="448641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981200"/>
              <a:ext cx="6399898" cy="358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9" y="5534167"/>
              <a:ext cx="16478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383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Design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8" y="1447800"/>
            <a:ext cx="759281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5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Design Decisions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 smtClean="0">
                <a:solidFill>
                  <a:srgbClr val="0070C0"/>
                </a:solidFill>
              </a:rPr>
              <a:t>he </a:t>
            </a:r>
            <a:r>
              <a:rPr lang="en-US" sz="2400" b="1" dirty="0">
                <a:solidFill>
                  <a:srgbClr val="0070C0"/>
                </a:solidFill>
              </a:rPr>
              <a:t>choice of architectural style and structure </a:t>
            </a:r>
            <a:r>
              <a:rPr lang="en-US" sz="2400" b="1" dirty="0" smtClean="0">
                <a:solidFill>
                  <a:srgbClr val="0070C0"/>
                </a:solidFill>
              </a:rPr>
              <a:t>should depend </a:t>
            </a:r>
            <a:r>
              <a:rPr lang="en-US" sz="2400" b="1" dirty="0">
                <a:solidFill>
                  <a:srgbClr val="0070C0"/>
                </a:solidFill>
              </a:rPr>
              <a:t>on the non-functional requirements of the </a:t>
            </a:r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Performance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 smtClean="0">
                <a:solidFill>
                  <a:srgbClr val="0070C0"/>
                </a:solidFill>
              </a:rPr>
              <a:t>he </a:t>
            </a:r>
            <a:r>
              <a:rPr lang="en-US" sz="2400" b="1" dirty="0">
                <a:solidFill>
                  <a:srgbClr val="0070C0"/>
                </a:solidFill>
              </a:rPr>
              <a:t>architecture should </a:t>
            </a:r>
            <a:r>
              <a:rPr lang="en-US" sz="2400" b="1" dirty="0" smtClean="0">
                <a:solidFill>
                  <a:srgbClr val="0070C0"/>
                </a:solidFill>
              </a:rPr>
              <a:t>be designed </a:t>
            </a:r>
            <a:r>
              <a:rPr lang="en-US" sz="2400" b="1" dirty="0">
                <a:solidFill>
                  <a:srgbClr val="0070C0"/>
                </a:solidFill>
              </a:rPr>
              <a:t>to localize critical operations within a small number of components</a:t>
            </a:r>
            <a:r>
              <a:rPr lang="en-US" sz="2400" b="1" dirty="0" smtClean="0">
                <a:solidFill>
                  <a:srgbClr val="0070C0"/>
                </a:solidFill>
              </a:rPr>
              <a:t>, with </a:t>
            </a:r>
            <a:r>
              <a:rPr lang="en-US" sz="2400" b="1" dirty="0">
                <a:solidFill>
                  <a:srgbClr val="0070C0"/>
                </a:solidFill>
              </a:rPr>
              <a:t>these components deployed on the same computer rather than </a:t>
            </a:r>
            <a:r>
              <a:rPr lang="en-US" sz="2400" b="1" dirty="0" smtClean="0">
                <a:solidFill>
                  <a:srgbClr val="0070C0"/>
                </a:solidFill>
              </a:rPr>
              <a:t>distribute across </a:t>
            </a:r>
            <a:r>
              <a:rPr lang="en-US" sz="2400" b="1" dirty="0">
                <a:solidFill>
                  <a:srgbClr val="0070C0"/>
                </a:solidFill>
              </a:rPr>
              <a:t>the network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Security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Layered </a:t>
            </a:r>
            <a:r>
              <a:rPr lang="en-US" sz="2400" b="1" dirty="0">
                <a:solidFill>
                  <a:srgbClr val="0070C0"/>
                </a:solidFill>
              </a:rPr>
              <a:t>structure for the architecture should be used, with the most critical assets protected in the innermost </a:t>
            </a:r>
            <a:r>
              <a:rPr lang="en-US" sz="2400" b="1" dirty="0" smtClean="0">
                <a:solidFill>
                  <a:srgbClr val="0070C0"/>
                </a:solidFill>
              </a:rPr>
              <a:t>layers and </a:t>
            </a:r>
            <a:r>
              <a:rPr lang="en-US" sz="2400" b="1" dirty="0">
                <a:solidFill>
                  <a:srgbClr val="0070C0"/>
                </a:solidFill>
              </a:rPr>
              <a:t>a high level of security validation applied to these </a:t>
            </a:r>
            <a:r>
              <a:rPr lang="en-US" sz="2400" b="1" dirty="0" smtClean="0">
                <a:solidFill>
                  <a:srgbClr val="0070C0"/>
                </a:solidFill>
              </a:rPr>
              <a:t>layers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91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Design Decisions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Safety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architecture should be designed </a:t>
            </a:r>
            <a:r>
              <a:rPr lang="en-US" sz="2400" b="1" dirty="0" smtClean="0">
                <a:solidFill>
                  <a:srgbClr val="0070C0"/>
                </a:solidFill>
              </a:rPr>
              <a:t>so that </a:t>
            </a:r>
            <a:r>
              <a:rPr lang="en-US" sz="2400" b="1" dirty="0">
                <a:solidFill>
                  <a:srgbClr val="0070C0"/>
                </a:solidFill>
              </a:rPr>
              <a:t>safety-related operations are co-located in a single component or in a </a:t>
            </a:r>
            <a:r>
              <a:rPr lang="en-US" sz="2400" b="1" dirty="0" smtClean="0">
                <a:solidFill>
                  <a:srgbClr val="0070C0"/>
                </a:solidFill>
              </a:rPr>
              <a:t>small number </a:t>
            </a:r>
            <a:r>
              <a:rPr lang="en-US" sz="2400" b="1" dirty="0">
                <a:solidFill>
                  <a:srgbClr val="0070C0"/>
                </a:solidFill>
              </a:rPr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components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Availability</a:t>
            </a:r>
            <a:endParaRPr lang="en-GB" sz="2400" b="1" dirty="0">
              <a:solidFill>
                <a:srgbClr val="FF000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architecture should </a:t>
            </a:r>
            <a:r>
              <a:rPr lang="en-US" sz="2400" b="1" dirty="0" smtClean="0">
                <a:solidFill>
                  <a:srgbClr val="0070C0"/>
                </a:solidFill>
              </a:rPr>
              <a:t>be designed </a:t>
            </a:r>
            <a:r>
              <a:rPr lang="en-US" sz="2400" b="1" dirty="0">
                <a:solidFill>
                  <a:srgbClr val="0070C0"/>
                </a:solidFill>
              </a:rPr>
              <a:t>to include redundant components so that it is possible to replace </a:t>
            </a:r>
            <a:r>
              <a:rPr lang="en-US" sz="2400" b="1" dirty="0" smtClean="0">
                <a:solidFill>
                  <a:srgbClr val="0070C0"/>
                </a:solidFill>
              </a:rPr>
              <a:t>and update </a:t>
            </a:r>
            <a:r>
              <a:rPr lang="en-US" sz="2400" b="1" dirty="0">
                <a:solidFill>
                  <a:srgbClr val="0070C0"/>
                </a:solidFill>
              </a:rPr>
              <a:t>components without stopping the system 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Maintainability </a:t>
            </a:r>
            <a:endParaRPr lang="en-GB" sz="2400" b="1" dirty="0">
              <a:solidFill>
                <a:srgbClr val="FF000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system </a:t>
            </a:r>
            <a:r>
              <a:rPr lang="en-US" sz="2400" b="1" dirty="0" smtClean="0">
                <a:solidFill>
                  <a:srgbClr val="0070C0"/>
                </a:solidFill>
              </a:rPr>
              <a:t>architecture should </a:t>
            </a:r>
            <a:r>
              <a:rPr lang="en-US" sz="2400" b="1" dirty="0">
                <a:solidFill>
                  <a:srgbClr val="0070C0"/>
                </a:solidFill>
              </a:rPr>
              <a:t>be designed using fine-grain, self-contained components that </a:t>
            </a:r>
            <a:r>
              <a:rPr lang="en-US" sz="2400" b="1" dirty="0" smtClean="0">
                <a:solidFill>
                  <a:srgbClr val="0070C0"/>
                </a:solidFill>
              </a:rPr>
              <a:t>may readily </a:t>
            </a:r>
            <a:r>
              <a:rPr lang="en-US" sz="2400" b="1" dirty="0">
                <a:solidFill>
                  <a:srgbClr val="0070C0"/>
                </a:solidFill>
              </a:rPr>
              <a:t>be changed 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60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Design Decisions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8438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0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Views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Fundamental architectural views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Logical View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</a:rPr>
              <a:t>hows </a:t>
            </a:r>
            <a:r>
              <a:rPr lang="en-US" sz="2400" b="1" dirty="0">
                <a:solidFill>
                  <a:srgbClr val="0070C0"/>
                </a:solidFill>
              </a:rPr>
              <a:t>the key abstractions in the system as objects </a:t>
            </a:r>
            <a:r>
              <a:rPr lang="en-US" sz="2400" b="1" dirty="0" smtClean="0">
                <a:solidFill>
                  <a:srgbClr val="0070C0"/>
                </a:solidFill>
              </a:rPr>
              <a:t>or object </a:t>
            </a:r>
            <a:r>
              <a:rPr lang="en-US" sz="2400" b="1" dirty="0">
                <a:solidFill>
                  <a:srgbClr val="0070C0"/>
                </a:solidFill>
              </a:rPr>
              <a:t>classes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Process View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Shows how </a:t>
            </a:r>
            <a:r>
              <a:rPr lang="en-US" sz="2400" b="1" dirty="0">
                <a:solidFill>
                  <a:srgbClr val="0070C0"/>
                </a:solidFill>
              </a:rPr>
              <a:t>at runtime, the system is composed of </a:t>
            </a:r>
            <a:r>
              <a:rPr lang="en-US" sz="2400" b="1" dirty="0" smtClean="0">
                <a:solidFill>
                  <a:srgbClr val="0070C0"/>
                </a:solidFill>
              </a:rPr>
              <a:t>interacting processes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Useful </a:t>
            </a:r>
            <a:r>
              <a:rPr lang="en-US" sz="2400" b="1" dirty="0">
                <a:solidFill>
                  <a:srgbClr val="0070C0"/>
                </a:solidFill>
              </a:rPr>
              <a:t>for making judgments about </a:t>
            </a:r>
            <a:r>
              <a:rPr lang="en-US" sz="2400" b="1" dirty="0" smtClean="0">
                <a:solidFill>
                  <a:srgbClr val="0070C0"/>
                </a:solidFill>
              </a:rPr>
              <a:t>non-functional system characteristics </a:t>
            </a:r>
            <a:r>
              <a:rPr lang="en-US" sz="2400" b="1" dirty="0">
                <a:solidFill>
                  <a:srgbClr val="0070C0"/>
                </a:solidFill>
              </a:rPr>
              <a:t>such as performance and availability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Development </a:t>
            </a:r>
            <a:r>
              <a:rPr lang="en-US" sz="2400" b="1" dirty="0">
                <a:solidFill>
                  <a:srgbClr val="FF0000"/>
                </a:solidFill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</a:rPr>
              <a:t>iew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Shows </a:t>
            </a:r>
            <a:r>
              <a:rPr lang="en-US" sz="2400" b="1" dirty="0">
                <a:solidFill>
                  <a:srgbClr val="0070C0"/>
                </a:solidFill>
              </a:rPr>
              <a:t>how the software is decomposed for development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Physical View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Shows </a:t>
            </a:r>
            <a:r>
              <a:rPr lang="en-US" sz="2400" b="1" dirty="0">
                <a:solidFill>
                  <a:srgbClr val="0070C0"/>
                </a:solidFill>
              </a:rPr>
              <a:t>the system hardware and how software </a:t>
            </a:r>
            <a:r>
              <a:rPr lang="en-US" sz="2400" b="1" dirty="0" smtClean="0">
                <a:solidFill>
                  <a:srgbClr val="0070C0"/>
                </a:solidFill>
              </a:rPr>
              <a:t>components are </a:t>
            </a:r>
            <a:r>
              <a:rPr lang="en-US" sz="2400" b="1" dirty="0">
                <a:solidFill>
                  <a:srgbClr val="0070C0"/>
                </a:solidFill>
              </a:rPr>
              <a:t>distributed across the processors in the system</a:t>
            </a: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36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Views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795682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7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Architectural </a:t>
            </a:r>
            <a:r>
              <a:rPr lang="en-US" sz="2800" b="1" dirty="0" smtClean="0">
                <a:solidFill>
                  <a:srgbClr val="FF0000"/>
                </a:solidFill>
              </a:rPr>
              <a:t>Patterns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Stylized</a:t>
            </a:r>
            <a:r>
              <a:rPr lang="en-US" sz="2400" b="1" dirty="0">
                <a:solidFill>
                  <a:srgbClr val="0070C0"/>
                </a:solidFill>
              </a:rPr>
              <a:t>, abstract description of </a:t>
            </a:r>
            <a:r>
              <a:rPr lang="en-US" sz="2400" b="1" dirty="0" smtClean="0">
                <a:solidFill>
                  <a:srgbClr val="0070C0"/>
                </a:solidFill>
              </a:rPr>
              <a:t>good practice</a:t>
            </a:r>
            <a:r>
              <a:rPr lang="en-US" sz="2400" b="1" dirty="0">
                <a:solidFill>
                  <a:srgbClr val="0070C0"/>
                </a:solidFill>
              </a:rPr>
              <a:t>, which has been tried and tested in different systems and </a:t>
            </a:r>
            <a:r>
              <a:rPr lang="en-US" sz="2400" b="1" dirty="0" smtClean="0">
                <a:solidFill>
                  <a:srgbClr val="0070C0"/>
                </a:solidFill>
              </a:rPr>
              <a:t>environments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Include </a:t>
            </a:r>
            <a:r>
              <a:rPr lang="en-US" sz="2400" b="1" dirty="0">
                <a:solidFill>
                  <a:srgbClr val="0070C0"/>
                </a:solidFill>
              </a:rPr>
              <a:t>information on when it is and is not </a:t>
            </a:r>
            <a:r>
              <a:rPr lang="en-US" sz="2400" b="1" dirty="0" smtClean="0">
                <a:solidFill>
                  <a:srgbClr val="0070C0"/>
                </a:solidFill>
              </a:rPr>
              <a:t>appropriate to </a:t>
            </a:r>
            <a:r>
              <a:rPr lang="en-US" sz="2400" b="1" dirty="0">
                <a:solidFill>
                  <a:srgbClr val="0070C0"/>
                </a:solidFill>
              </a:rPr>
              <a:t>use that pattern, and details on the pattern’s strengths and weaknesses</a:t>
            </a:r>
            <a:endParaRPr lang="en-US" sz="2400" b="1" dirty="0">
              <a:solidFill>
                <a:srgbClr val="0070C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Different Architectural </a:t>
            </a:r>
            <a:r>
              <a:rPr lang="en-US" sz="2800" b="1" dirty="0">
                <a:solidFill>
                  <a:srgbClr val="FF0000"/>
                </a:solidFill>
              </a:rPr>
              <a:t>Patterns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Model View Controller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Layered Architecture 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Repository Architecture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Client-Server Architecture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Pipe and </a:t>
            </a:r>
            <a:r>
              <a:rPr lang="en-US" sz="2400" b="1" dirty="0" smtClean="0">
                <a:solidFill>
                  <a:srgbClr val="FF0000"/>
                </a:solidFill>
              </a:rPr>
              <a:t>Filter Architecture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42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1161</Words>
  <Application>Microsoft Office PowerPoint</Application>
  <PresentationFormat>On-screen Show (4:3)</PresentationFormat>
  <Paragraphs>162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Pitchbook</vt:lpstr>
      <vt:lpstr>UNIT-6 Architectural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2020-08-19T07:49:46Z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