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>
  <p:sldMasterIdLst>
    <p:sldMasterId id="2147483648" r:id="rId2"/>
  </p:sldMasterIdLst>
  <p:notesMasterIdLst>
    <p:notesMasterId r:id="rId34"/>
  </p:notesMasterIdLst>
  <p:handoutMasterIdLst>
    <p:handoutMasterId r:id="rId35"/>
  </p:handoutMasterIdLst>
  <p:sldIdLst>
    <p:sldId id="433" r:id="rId3"/>
    <p:sldId id="436" r:id="rId4"/>
    <p:sldId id="437" r:id="rId5"/>
    <p:sldId id="439" r:id="rId6"/>
    <p:sldId id="473" r:id="rId7"/>
    <p:sldId id="474" r:id="rId8"/>
    <p:sldId id="472" r:id="rId9"/>
    <p:sldId id="479" r:id="rId10"/>
    <p:sldId id="475" r:id="rId11"/>
    <p:sldId id="476" r:id="rId12"/>
    <p:sldId id="477" r:id="rId13"/>
    <p:sldId id="478" r:id="rId14"/>
    <p:sldId id="482" r:id="rId15"/>
    <p:sldId id="481" r:id="rId16"/>
    <p:sldId id="483" r:id="rId17"/>
    <p:sldId id="485" r:id="rId18"/>
    <p:sldId id="487" r:id="rId19"/>
    <p:sldId id="488" r:id="rId20"/>
    <p:sldId id="498" r:id="rId21"/>
    <p:sldId id="500" r:id="rId22"/>
    <p:sldId id="501" r:id="rId23"/>
    <p:sldId id="499" r:id="rId24"/>
    <p:sldId id="503" r:id="rId25"/>
    <p:sldId id="504" r:id="rId26"/>
    <p:sldId id="505" r:id="rId27"/>
    <p:sldId id="502" r:id="rId28"/>
    <p:sldId id="506" r:id="rId29"/>
    <p:sldId id="507" r:id="rId30"/>
    <p:sldId id="489" r:id="rId31"/>
    <p:sldId id="490" r:id="rId32"/>
    <p:sldId id="508" r:id="rId33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CAF9ED-07DC-4A11-8D7F-57B35C25682E}" styleName="Medium Style 10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93D81CF-94F2-401A-BA57-92F5A7B2D0C5}" styleName="Medium Style 8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6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FECB4D8-DB02-4DC6-A0A2-4F2EBAE1DC90}" styleName="Medium Style 1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B4B98B0-60AC-42C2-AFA5-B58CD77FA1E5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0E3FDE45-AF77-4B5C-9715-49D594BDF05E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34" autoAdjust="0"/>
    <p:restoredTop sz="96175" autoAdjust="0"/>
  </p:normalViewPr>
  <p:slideViewPr>
    <p:cSldViewPr>
      <p:cViewPr>
        <p:scale>
          <a:sx n="60" d="100"/>
          <a:sy n="60" d="100"/>
        </p:scale>
        <p:origin x="1404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20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31555DB1-8736-42A3-B48D-2B08FB93332A}" type="datetimeFigureOut">
              <a:rPr lang="en-US" smtClean="0"/>
              <a:pPr/>
              <a:t>8/19/2020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5400D380-E0D7-4EB1-B91E-BFCC7DA7F2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905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0BDB199F-A56C-4049-BA04-1447030960FF}" type="datetimeFigureOut">
              <a:rPr lang="en-US" smtClean="0"/>
              <a:pPr/>
              <a:t>8/19/2020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B3A019F3-8596-4028-9847-CBD3A185B0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52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/>
          <p:cNvSpPr/>
          <p:nvPr userDrawn="1"/>
        </p:nvSpPr>
        <p:spPr>
          <a:xfrm>
            <a:off x="0" y="3505200"/>
            <a:ext cx="9144000" cy="1143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noFill/>
        </p:spPr>
        <p:txBody>
          <a:bodyPr vert="horz"/>
          <a:lstStyle>
            <a:lvl1pPr algn="l" eaLnBrk="1" latinLnBrk="0" hangingPunct="1">
              <a:defRPr kumimoji="0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Rectangle 3"/>
          <p:cNvSpPr>
            <a:spLocks noGrp="1"/>
          </p:cNvSpPr>
          <p:nvPr>
            <p:ph type="subTitle" idx="1" hasCustomPrompt="1"/>
          </p:nvPr>
        </p:nvSpPr>
        <p:spPr>
          <a:xfrm>
            <a:off x="228600" y="4706112"/>
            <a:ext cx="6934200" cy="228600"/>
          </a:xfrm>
          <a:solidFill>
            <a:schemeClr val="bg1"/>
          </a:solidFill>
        </p:spPr>
        <p:txBody>
          <a:bodyPr/>
          <a:lstStyle>
            <a:lvl1pPr marL="0" indent="0" algn="l" eaLnBrk="1" latinLnBrk="0" hangingPunct="1">
              <a:buNone/>
              <a:defRPr kumimoji="0" sz="11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r>
              <a:rPr kumimoji="0" lang="en-US" dirty="0" smtClean="0"/>
              <a:t>Click to add author information</a:t>
            </a:r>
            <a:endParaRPr kumimoji="0" lang="en-US" dirty="0"/>
          </a:p>
        </p:txBody>
      </p:sp>
      <p:sp>
        <p:nvSpPr>
          <p:cNvPr id="15" name="Rectangle 15"/>
          <p:cNvSpPr>
            <a:spLocks noGrp="1"/>
          </p:cNvSpPr>
          <p:nvPr>
            <p:ph type="sldNum" sz="quarter" idx="11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 dirty="0"/>
          </a:p>
        </p:txBody>
      </p:sp>
      <p:sp>
        <p:nvSpPr>
          <p:cNvPr id="16" name="Rectangl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8" name="Rectangle 10"/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304800" y="63246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>
                <a:solidFill>
                  <a:srgbClr val="A0A0A0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: 1 Top, 2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301752" y="609600"/>
            <a:ext cx="8074152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9" name="Rectangle 19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endParaRPr kumimoji="0" lang="en-US" dirty="0"/>
          </a:p>
        </p:txBody>
      </p:sp>
      <p:sp>
        <p:nvSpPr>
          <p:cNvPr id="20" name="Rectangle 2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 dirty="0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-Up: 1 Top, 2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301752" y="609600"/>
            <a:ext cx="8074152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9" name="Rectangle 19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endParaRPr kumimoji="0" lang="en-US" dirty="0"/>
          </a:p>
        </p:txBody>
      </p:sp>
      <p:sp>
        <p:nvSpPr>
          <p:cNvPr id="20" name="Rectangle 2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 dirty="0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814678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17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20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24" name="Rectangle 11"/>
          <p:cNvSpPr>
            <a:spLocks noGrp="1"/>
          </p:cNvSpPr>
          <p:nvPr>
            <p:ph sz="quarter" idx="19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26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3" name="Rectangle 2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endParaRPr kumimoji="0" lang="en-US" dirty="0"/>
          </a:p>
        </p:txBody>
      </p:sp>
      <p:sp>
        <p:nvSpPr>
          <p:cNvPr id="27" name="Rectangle 2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 dirty="0"/>
          </a:p>
        </p:txBody>
      </p:sp>
      <p:sp>
        <p:nvSpPr>
          <p:cNvPr id="28" name="Rectangle 28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: 1 Left, 3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8" name="Rectangle 11"/>
          <p:cNvSpPr>
            <a:spLocks noGrp="1"/>
          </p:cNvSpPr>
          <p:nvPr>
            <p:ph sz="quarter" idx="16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20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3" name="Rectangle 11"/>
          <p:cNvSpPr>
            <a:spLocks noGrp="1"/>
          </p:cNvSpPr>
          <p:nvPr>
            <p:ph sz="quarter" idx="18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5" name="Rectangle 11"/>
          <p:cNvSpPr>
            <a:spLocks noGrp="1"/>
          </p:cNvSpPr>
          <p:nvPr>
            <p:ph sz="quarter" idx="20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endParaRPr kumimoji="0" lang="en-US" dirty="0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 dirty="0"/>
          </a:p>
        </p:txBody>
      </p:sp>
      <p:sp>
        <p:nvSpPr>
          <p:cNvPr id="21" name="Rectangle 21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: 3 Left, 1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21" name="Rectangle 11"/>
          <p:cNvSpPr>
            <a:spLocks noGrp="1"/>
          </p:cNvSpPr>
          <p:nvPr>
            <p:ph sz="quarter" idx="15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0" name="Rectangle 11"/>
          <p:cNvSpPr>
            <a:spLocks noGrp="1"/>
          </p:cNvSpPr>
          <p:nvPr>
            <p:ph sz="quarter" idx="16"/>
          </p:nvPr>
        </p:nvSpPr>
        <p:spPr>
          <a:xfrm>
            <a:off x="3048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17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4" name="Rectangle 11"/>
          <p:cNvSpPr>
            <a:spLocks noGrp="1"/>
          </p:cNvSpPr>
          <p:nvPr>
            <p:ph sz="quarter" idx="18"/>
          </p:nvPr>
        </p:nvSpPr>
        <p:spPr>
          <a:xfrm>
            <a:off x="3017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6" name="Rectangle 11"/>
          <p:cNvSpPr>
            <a:spLocks noGrp="1"/>
          </p:cNvSpPr>
          <p:nvPr>
            <p:ph sz="quarter" idx="20"/>
          </p:nvPr>
        </p:nvSpPr>
        <p:spPr>
          <a:xfrm>
            <a:off x="3048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endParaRPr kumimoji="0" lang="en-US" dirty="0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 dirty="0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2 Left, 3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2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26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8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29" name="Rectangle 11"/>
          <p:cNvSpPr>
            <a:spLocks noGrp="1"/>
          </p:cNvSpPr>
          <p:nvPr>
            <p:ph sz="quarter" idx="18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32" name="Rectangle 11"/>
          <p:cNvSpPr>
            <a:spLocks noGrp="1"/>
          </p:cNvSpPr>
          <p:nvPr>
            <p:ph sz="quarter" idx="20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33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34" name="Rectangle 11"/>
          <p:cNvSpPr>
            <a:spLocks noGrp="1"/>
          </p:cNvSpPr>
          <p:nvPr>
            <p:ph sz="quarter" idx="22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6" name="Rectangle 16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extLst/>
          </a:lstStyle>
          <a:p>
            <a:pPr algn="r"/>
            <a:endParaRPr kumimoji="0" lang="en-US" dirty="0"/>
          </a:p>
        </p:txBody>
      </p:sp>
      <p:sp>
        <p:nvSpPr>
          <p:cNvPr id="17" name="Rectangle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 dirty="0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extLst/>
          </a:lstStyle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3 Left, 2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7848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22" name="Rectangle 11"/>
          <p:cNvSpPr>
            <a:spLocks noGrp="1"/>
          </p:cNvSpPr>
          <p:nvPr>
            <p:ph sz="quarter" idx="16"/>
          </p:nvPr>
        </p:nvSpPr>
        <p:spPr>
          <a:xfrm>
            <a:off x="307848" y="609600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26" name="Rectangle 11"/>
          <p:cNvSpPr>
            <a:spLocks noGrp="1"/>
          </p:cNvSpPr>
          <p:nvPr>
            <p:ph sz="quarter" idx="18"/>
          </p:nvPr>
        </p:nvSpPr>
        <p:spPr>
          <a:xfrm>
            <a:off x="304800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7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7848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28" name="Rectangle 11"/>
          <p:cNvSpPr>
            <a:spLocks noGrp="1"/>
          </p:cNvSpPr>
          <p:nvPr>
            <p:ph sz="quarter" idx="20"/>
          </p:nvPr>
        </p:nvSpPr>
        <p:spPr>
          <a:xfrm>
            <a:off x="307848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13" name="Rectangle 11"/>
          <p:cNvSpPr>
            <a:spLocks noGrp="1"/>
          </p:cNvSpPr>
          <p:nvPr>
            <p:ph sz="quarter" idx="22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23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16" name="Rectangle 11"/>
          <p:cNvSpPr>
            <a:spLocks noGrp="1"/>
          </p:cNvSpPr>
          <p:nvPr>
            <p:ph sz="quarter" idx="24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/>
            <a:endParaRPr kumimoji="0" lang="en-US" dirty="0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 dirty="0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mbst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Rectangle 6"/>
          <p:cNvSpPr/>
          <p:nvPr/>
        </p:nvSpPr>
        <p:spPr>
          <a:xfrm>
            <a:off x="13716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8" name="Rectangle 6"/>
          <p:cNvSpPr/>
          <p:nvPr/>
        </p:nvSpPr>
        <p:spPr>
          <a:xfrm>
            <a:off x="13716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26" name="Rectangle 6"/>
          <p:cNvSpPr/>
          <p:nvPr/>
        </p:nvSpPr>
        <p:spPr>
          <a:xfrm>
            <a:off x="35052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25" name="Rectangle 6"/>
          <p:cNvSpPr/>
          <p:nvPr/>
        </p:nvSpPr>
        <p:spPr>
          <a:xfrm>
            <a:off x="35052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31" name="Rectangle 6"/>
          <p:cNvSpPr/>
          <p:nvPr/>
        </p:nvSpPr>
        <p:spPr>
          <a:xfrm>
            <a:off x="56388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3" name="Rectangle 6"/>
          <p:cNvSpPr/>
          <p:nvPr/>
        </p:nvSpPr>
        <p:spPr>
          <a:xfrm>
            <a:off x="56388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24" name="Rectangle 10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Company</a:t>
            </a:r>
            <a:r>
              <a:rPr kumimoji="0" lang="en-US" baseline="0" dirty="0" smtClean="0"/>
              <a:t> Logo</a:t>
            </a:r>
            <a:endParaRPr kumimoji="0" lang="en-US" dirty="0"/>
          </a:p>
        </p:txBody>
      </p:sp>
      <p:sp>
        <p:nvSpPr>
          <p:cNvPr id="19" name="Rectangle 10"/>
          <p:cNvSpPr>
            <a:spLocks noGrp="1"/>
          </p:cNvSpPr>
          <p:nvPr>
            <p:ph type="pic" sz="quarter" idx="29" hasCustomPrompt="1"/>
          </p:nvPr>
        </p:nvSpPr>
        <p:spPr>
          <a:xfrm>
            <a:off x="15240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Company</a:t>
            </a:r>
            <a:r>
              <a:rPr kumimoji="0" lang="en-US" baseline="0" dirty="0" smtClean="0"/>
              <a:t> Logo</a:t>
            </a:r>
            <a:endParaRPr kumimoji="0" lang="en-US" dirty="0"/>
          </a:p>
        </p:txBody>
      </p:sp>
      <p:sp>
        <p:nvSpPr>
          <p:cNvPr id="27" name="Rectangle 10"/>
          <p:cNvSpPr>
            <a:spLocks noGrp="1"/>
          </p:cNvSpPr>
          <p:nvPr>
            <p:ph type="pic" sz="quarter" idx="17" hasCustomPrompt="1"/>
          </p:nvPr>
        </p:nvSpPr>
        <p:spPr>
          <a:xfrm>
            <a:off x="36576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Company</a:t>
            </a:r>
            <a:r>
              <a:rPr kumimoji="0" lang="en-US" baseline="0" dirty="0" smtClean="0"/>
              <a:t> Logo</a:t>
            </a:r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pic" sz="quarter" idx="30" hasCustomPrompt="1"/>
          </p:nvPr>
        </p:nvSpPr>
        <p:spPr>
          <a:xfrm>
            <a:off x="36576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Company</a:t>
            </a:r>
            <a:r>
              <a:rPr kumimoji="0" lang="en-US" baseline="0" dirty="0" smtClean="0"/>
              <a:t> Logo</a:t>
            </a:r>
            <a:endParaRPr kumimoji="0" lang="en-US" dirty="0"/>
          </a:p>
        </p:txBody>
      </p:sp>
      <p:sp>
        <p:nvSpPr>
          <p:cNvPr id="4" name="Rectangle 10"/>
          <p:cNvSpPr>
            <a:spLocks noGrp="1"/>
          </p:cNvSpPr>
          <p:nvPr>
            <p:ph type="pic" sz="quarter" idx="21" hasCustomPrompt="1"/>
          </p:nvPr>
        </p:nvSpPr>
        <p:spPr>
          <a:xfrm>
            <a:off x="57912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Company</a:t>
            </a:r>
            <a:r>
              <a:rPr kumimoji="0" lang="en-US" baseline="0" dirty="0" smtClean="0"/>
              <a:t> Logo</a:t>
            </a:r>
            <a:endParaRPr kumimoji="0" lang="en-US" dirty="0"/>
          </a:p>
        </p:txBody>
      </p:sp>
      <p:sp>
        <p:nvSpPr>
          <p:cNvPr id="15" name="Rectangle 10"/>
          <p:cNvSpPr>
            <a:spLocks noGrp="1"/>
          </p:cNvSpPr>
          <p:nvPr>
            <p:ph type="pic" sz="quarter" idx="31" hasCustomPrompt="1"/>
          </p:nvPr>
        </p:nvSpPr>
        <p:spPr>
          <a:xfrm>
            <a:off x="57912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Company</a:t>
            </a:r>
            <a:r>
              <a:rPr kumimoji="0" lang="en-US" baseline="0" dirty="0" smtClean="0"/>
              <a:t> Logo</a:t>
            </a:r>
            <a:endParaRPr kumimoji="0" lang="en-US" dirty="0"/>
          </a:p>
        </p:txBody>
      </p:sp>
      <p:sp>
        <p:nvSpPr>
          <p:cNvPr id="7" name="Rectangl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b="1"/>
            </a:lvl1pPr>
            <a:extLst/>
          </a:lstStyle>
          <a:p>
            <a:pPr lvl="0"/>
            <a:r>
              <a:rPr kumimoji="0" lang="en-US" dirty="0" smtClean="0"/>
              <a:t>Amount</a:t>
            </a:r>
            <a:endParaRPr kumimoji="0" lang="en-US" dirty="0"/>
          </a:p>
        </p:txBody>
      </p:sp>
      <p:sp>
        <p:nvSpPr>
          <p:cNvPr id="28" name="Rectangle 12"/>
          <p:cNvSpPr>
            <a:spLocks noGrp="1"/>
          </p:cNvSpPr>
          <p:nvPr>
            <p:ph type="body" sz="quarter" idx="33" hasCustomPrompt="1"/>
          </p:nvPr>
        </p:nvSpPr>
        <p:spPr>
          <a:xfrm>
            <a:off x="15240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b="1"/>
            </a:lvl1pPr>
            <a:extLst/>
          </a:lstStyle>
          <a:p>
            <a:pPr lvl="0"/>
            <a:r>
              <a:rPr kumimoji="0" lang="en-US" dirty="0" smtClean="0"/>
              <a:t>Amount</a:t>
            </a:r>
            <a:endParaRPr kumimoji="0" lang="en-US" dirty="0"/>
          </a:p>
        </p:txBody>
      </p:sp>
      <p:sp>
        <p:nvSpPr>
          <p:cNvPr id="30" name="Rectangle 1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b="1"/>
            </a:lvl1pPr>
            <a:extLst/>
          </a:lstStyle>
          <a:p>
            <a:pPr lvl="0"/>
            <a:r>
              <a:rPr kumimoji="0" lang="en-US" dirty="0" smtClean="0"/>
              <a:t>Amount</a:t>
            </a:r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body" sz="quarter" idx="34" hasCustomPrompt="1"/>
          </p:nvPr>
        </p:nvSpPr>
        <p:spPr>
          <a:xfrm>
            <a:off x="36576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b="1"/>
            </a:lvl1pPr>
            <a:extLst/>
          </a:lstStyle>
          <a:p>
            <a:pPr lvl="0"/>
            <a:r>
              <a:rPr kumimoji="0" lang="en-US" dirty="0" smtClean="0"/>
              <a:t>Amount</a:t>
            </a:r>
            <a:endParaRPr kumimoji="0" lang="en-US" dirty="0"/>
          </a:p>
        </p:txBody>
      </p:sp>
      <p:sp>
        <p:nvSpPr>
          <p:cNvPr id="14" name="Rectangle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912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b="1"/>
            </a:lvl1pPr>
            <a:extLst/>
          </a:lstStyle>
          <a:p>
            <a:pPr lvl="0"/>
            <a:r>
              <a:rPr kumimoji="0" lang="en-US" dirty="0" smtClean="0"/>
              <a:t>Amount</a:t>
            </a:r>
            <a:endParaRPr kumimoji="0" lang="en-US" dirty="0"/>
          </a:p>
        </p:txBody>
      </p:sp>
      <p:sp>
        <p:nvSpPr>
          <p:cNvPr id="2" name="Rectangle 12"/>
          <p:cNvSpPr>
            <a:spLocks noGrp="1"/>
          </p:cNvSpPr>
          <p:nvPr>
            <p:ph type="body" sz="quarter" idx="35" hasCustomPrompt="1"/>
          </p:nvPr>
        </p:nvSpPr>
        <p:spPr>
          <a:xfrm>
            <a:off x="57912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b="1"/>
            </a:lvl1pPr>
            <a:extLst/>
          </a:lstStyle>
          <a:p>
            <a:pPr lvl="0"/>
            <a:r>
              <a:rPr kumimoji="0" lang="en-US" dirty="0" smtClean="0"/>
              <a:t>Amount</a:t>
            </a:r>
            <a:endParaRPr kumimoji="0" lang="en-US" dirty="0"/>
          </a:p>
        </p:txBody>
      </p:sp>
      <p:sp>
        <p:nvSpPr>
          <p:cNvPr id="44" name="Rectangle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sz="800" i="1"/>
            </a:lvl1pPr>
            <a:extLst/>
          </a:lstStyle>
          <a:p>
            <a:pPr lvl="0"/>
            <a:r>
              <a:rPr kumimoji="0" lang="en-US" dirty="0" smtClean="0"/>
              <a:t>Date</a:t>
            </a:r>
            <a:endParaRPr kumimoji="0" lang="en-US" dirty="0"/>
          </a:p>
        </p:txBody>
      </p:sp>
      <p:sp>
        <p:nvSpPr>
          <p:cNvPr id="35" name="Rectangle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240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sz="800" i="1"/>
            </a:lvl1pPr>
            <a:extLst/>
          </a:lstStyle>
          <a:p>
            <a:pPr lvl="0"/>
            <a:r>
              <a:rPr kumimoji="0" lang="en-US" dirty="0" smtClean="0"/>
              <a:t>Date</a:t>
            </a:r>
            <a:endParaRPr kumimoji="0" lang="en-US" dirty="0"/>
          </a:p>
        </p:txBody>
      </p:sp>
      <p:sp>
        <p:nvSpPr>
          <p:cNvPr id="34" name="Rectangle 11"/>
          <p:cNvSpPr>
            <a:spLocks noGrp="1"/>
          </p:cNvSpPr>
          <p:nvPr>
            <p:ph type="body" sz="quarter" idx="19" hasCustomPrompt="1"/>
          </p:nvPr>
        </p:nvSpPr>
        <p:spPr>
          <a:xfrm>
            <a:off x="36576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sz="800" i="1"/>
            </a:lvl1pPr>
            <a:extLst/>
          </a:lstStyle>
          <a:p>
            <a:pPr lvl="0"/>
            <a:r>
              <a:rPr kumimoji="0" lang="en-US" dirty="0" smtClean="0"/>
              <a:t>Date</a:t>
            </a:r>
            <a:endParaRPr kumimoji="0" lang="en-US" dirty="0"/>
          </a:p>
        </p:txBody>
      </p:sp>
      <p:sp>
        <p:nvSpPr>
          <p:cNvPr id="40" name="Rectangle 11"/>
          <p:cNvSpPr>
            <a:spLocks noGrp="1"/>
          </p:cNvSpPr>
          <p:nvPr>
            <p:ph type="body" sz="quarter" idx="38" hasCustomPrompt="1"/>
          </p:nvPr>
        </p:nvSpPr>
        <p:spPr>
          <a:xfrm>
            <a:off x="36576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sz="800" i="1"/>
            </a:lvl1pPr>
            <a:extLst/>
          </a:lstStyle>
          <a:p>
            <a:pPr lvl="0"/>
            <a:r>
              <a:rPr kumimoji="0" lang="en-US" dirty="0" smtClean="0"/>
              <a:t>Date</a:t>
            </a:r>
            <a:endParaRPr kumimoji="0" lang="en-US" dirty="0"/>
          </a:p>
        </p:txBody>
      </p:sp>
      <p:sp>
        <p:nvSpPr>
          <p:cNvPr id="38" name="Rectangle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912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sz="800" i="1"/>
            </a:lvl1pPr>
            <a:extLst/>
          </a:lstStyle>
          <a:p>
            <a:pPr lvl="0"/>
            <a:r>
              <a:rPr kumimoji="0" lang="en-US" dirty="0" smtClean="0"/>
              <a:t>Date</a:t>
            </a:r>
            <a:endParaRPr kumimoji="0" lang="en-US" dirty="0"/>
          </a:p>
        </p:txBody>
      </p:sp>
      <p:sp>
        <p:nvSpPr>
          <p:cNvPr id="33" name="Rectangle 11"/>
          <p:cNvSpPr>
            <a:spLocks noGrp="1"/>
          </p:cNvSpPr>
          <p:nvPr>
            <p:ph type="body" sz="quarter" idx="39" hasCustomPrompt="1"/>
          </p:nvPr>
        </p:nvSpPr>
        <p:spPr>
          <a:xfrm>
            <a:off x="57912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sz="800" i="1"/>
            </a:lvl1pPr>
            <a:extLst/>
          </a:lstStyle>
          <a:p>
            <a:pPr lvl="0"/>
            <a:r>
              <a:rPr kumimoji="0" lang="en-US" dirty="0" smtClean="0"/>
              <a:t>Date</a:t>
            </a:r>
            <a:endParaRPr kumimoji="0" lang="en-US" dirty="0"/>
          </a:p>
        </p:txBody>
      </p:sp>
      <p:sp>
        <p:nvSpPr>
          <p:cNvPr id="5" name="Rectangle 14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sz="800"/>
            </a:lvl1pPr>
            <a:extLst/>
          </a:lstStyle>
          <a:p>
            <a:pPr lvl="0"/>
            <a:r>
              <a:rPr kumimoji="0" lang="en-US" dirty="0" smtClean="0"/>
              <a:t>Description</a:t>
            </a:r>
            <a:endParaRPr kumimoji="0" lang="en-US" dirty="0"/>
          </a:p>
        </p:txBody>
      </p:sp>
      <p:sp>
        <p:nvSpPr>
          <p:cNvPr id="56" name="Rectangle 14"/>
          <p:cNvSpPr>
            <a:spLocks noGrp="1"/>
          </p:cNvSpPr>
          <p:nvPr>
            <p:ph type="body" sz="quarter" idx="41" hasCustomPrompt="1"/>
          </p:nvPr>
        </p:nvSpPr>
        <p:spPr>
          <a:xfrm>
            <a:off x="15240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sz="800"/>
            </a:lvl1pPr>
            <a:extLst/>
          </a:lstStyle>
          <a:p>
            <a:pPr lvl="0"/>
            <a:r>
              <a:rPr kumimoji="0" lang="en-US" dirty="0" smtClean="0"/>
              <a:t>Description</a:t>
            </a:r>
            <a:endParaRPr kumimoji="0" lang="en-US" dirty="0"/>
          </a:p>
        </p:txBody>
      </p:sp>
      <p:sp>
        <p:nvSpPr>
          <p:cNvPr id="62" name="Rectangle 14"/>
          <p:cNvSpPr>
            <a:spLocks noGrp="1"/>
          </p:cNvSpPr>
          <p:nvPr>
            <p:ph type="body" sz="quarter" idx="20" hasCustomPrompt="1"/>
          </p:nvPr>
        </p:nvSpPr>
        <p:spPr>
          <a:xfrm>
            <a:off x="36576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sz="800"/>
            </a:lvl1pPr>
            <a:extLst/>
          </a:lstStyle>
          <a:p>
            <a:pPr lvl="0"/>
            <a:r>
              <a:rPr kumimoji="0" lang="en-US" dirty="0" smtClean="0"/>
              <a:t>Description</a:t>
            </a:r>
            <a:endParaRPr kumimoji="0" lang="en-US" dirty="0"/>
          </a:p>
        </p:txBody>
      </p:sp>
      <p:sp>
        <p:nvSpPr>
          <p:cNvPr id="37" name="Rectangle 14"/>
          <p:cNvSpPr>
            <a:spLocks noGrp="1"/>
          </p:cNvSpPr>
          <p:nvPr>
            <p:ph type="body" sz="quarter" idx="42" hasCustomPrompt="1"/>
          </p:nvPr>
        </p:nvSpPr>
        <p:spPr>
          <a:xfrm>
            <a:off x="36576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sz="800"/>
            </a:lvl1pPr>
            <a:extLst/>
          </a:lstStyle>
          <a:p>
            <a:pPr lvl="0"/>
            <a:r>
              <a:rPr kumimoji="0" lang="en-US" dirty="0" smtClean="0"/>
              <a:t>Description</a:t>
            </a:r>
            <a:endParaRPr kumimoji="0" lang="en-US" dirty="0"/>
          </a:p>
        </p:txBody>
      </p:sp>
      <p:sp>
        <p:nvSpPr>
          <p:cNvPr id="41" name="Rectangle 14"/>
          <p:cNvSpPr>
            <a:spLocks noGrp="1"/>
          </p:cNvSpPr>
          <p:nvPr>
            <p:ph type="body" sz="quarter" idx="24" hasCustomPrompt="1"/>
          </p:nvPr>
        </p:nvSpPr>
        <p:spPr>
          <a:xfrm>
            <a:off x="57912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sz="800"/>
            </a:lvl1pPr>
            <a:extLst/>
          </a:lstStyle>
          <a:p>
            <a:pPr lvl="0"/>
            <a:r>
              <a:rPr kumimoji="0" lang="en-US" dirty="0" smtClean="0"/>
              <a:t>Description</a:t>
            </a:r>
            <a:endParaRPr kumimoji="0" lang="en-US" dirty="0"/>
          </a:p>
        </p:txBody>
      </p:sp>
      <p:sp>
        <p:nvSpPr>
          <p:cNvPr id="52" name="Rectangle 14"/>
          <p:cNvSpPr>
            <a:spLocks noGrp="1"/>
          </p:cNvSpPr>
          <p:nvPr>
            <p:ph type="body" sz="quarter" idx="43" hasCustomPrompt="1"/>
          </p:nvPr>
        </p:nvSpPr>
        <p:spPr>
          <a:xfrm>
            <a:off x="57912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sz="800"/>
            </a:lvl1pPr>
            <a:extLst/>
          </a:lstStyle>
          <a:p>
            <a:pPr lvl="0"/>
            <a:r>
              <a:rPr kumimoji="0" lang="en-US" dirty="0" smtClean="0"/>
              <a:t>Description</a:t>
            </a:r>
            <a:endParaRPr kumimoji="0" lang="en-US" dirty="0"/>
          </a:p>
        </p:txBody>
      </p:sp>
      <p:sp>
        <p:nvSpPr>
          <p:cNvPr id="39" name="Rectangle 51"/>
          <p:cNvSpPr>
            <a:spLocks noGrp="1"/>
          </p:cNvSpPr>
          <p:nvPr>
            <p:ph type="body" sz="quarter" idx="46"/>
          </p:nvPr>
        </p:nvSpPr>
        <p:spPr>
          <a:xfrm>
            <a:off x="304800" y="381000"/>
            <a:ext cx="8077200" cy="838200"/>
          </a:xfrm>
        </p:spPr>
        <p:txBody>
          <a:bodyPr/>
          <a:lstStyle>
            <a:lvl1pPr eaLnBrk="1" latinLnBrk="0" hangingPunct="1">
              <a:defRPr kumimoji="0" sz="1200"/>
            </a:lvl1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42" name="Rectangle 42"/>
          <p:cNvSpPr>
            <a:spLocks noGrp="1"/>
          </p:cNvSpPr>
          <p:nvPr>
            <p:ph type="dt" sz="half" idx="47"/>
          </p:nvPr>
        </p:nvSpPr>
        <p:spPr/>
        <p:txBody>
          <a:bodyPr/>
          <a:lstStyle>
            <a:extLst/>
          </a:lstStyle>
          <a:p>
            <a:pPr algn="r"/>
            <a:endParaRPr kumimoji="0" lang="en-US" dirty="0"/>
          </a:p>
        </p:txBody>
      </p:sp>
      <p:sp>
        <p:nvSpPr>
          <p:cNvPr id="43" name="Rectangle 4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 dirty="0"/>
          </a:p>
        </p:txBody>
      </p:sp>
      <p:sp>
        <p:nvSpPr>
          <p:cNvPr id="45" name="Rectangle 45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extLst/>
          </a:lstStyle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7" name="Rectangle 37"/>
          <p:cNvSpPr>
            <a:spLocks noGrp="1"/>
          </p:cNvSpPr>
          <p:nvPr>
            <p:ph type="body" sz="quarter" idx="13" hasCustomPrompt="1"/>
          </p:nvPr>
        </p:nvSpPr>
        <p:spPr>
          <a:xfrm>
            <a:off x="310896" y="381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43" name="Rectangle 37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838200"/>
            <a:ext cx="7391400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41" name="Rectangle 37"/>
          <p:cNvSpPr>
            <a:spLocks noGrp="1"/>
          </p:cNvSpPr>
          <p:nvPr>
            <p:ph type="body" sz="quarter" idx="17" hasCustomPrompt="1"/>
          </p:nvPr>
        </p:nvSpPr>
        <p:spPr>
          <a:xfrm>
            <a:off x="310896" y="1295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45" name="Rectangle 37"/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1752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 baseline="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47" name="Rectangle 37"/>
          <p:cNvSpPr>
            <a:spLocks noGrp="1"/>
          </p:cNvSpPr>
          <p:nvPr>
            <p:ph type="body" sz="quarter" idx="21" hasCustomPrompt="1"/>
          </p:nvPr>
        </p:nvSpPr>
        <p:spPr>
          <a:xfrm>
            <a:off x="310896" y="2209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 baseline="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49" name="Rectangle 37"/>
          <p:cNvSpPr>
            <a:spLocks noGrp="1"/>
          </p:cNvSpPr>
          <p:nvPr>
            <p:ph type="body" sz="quarter" idx="23" hasCustomPrompt="1"/>
          </p:nvPr>
        </p:nvSpPr>
        <p:spPr>
          <a:xfrm>
            <a:off x="310896" y="2667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51" name="Rectangle 37"/>
          <p:cNvSpPr>
            <a:spLocks noGrp="1"/>
          </p:cNvSpPr>
          <p:nvPr>
            <p:ph type="body" sz="quarter" idx="25" hasCustomPrompt="1"/>
          </p:nvPr>
        </p:nvSpPr>
        <p:spPr>
          <a:xfrm>
            <a:off x="310896" y="3124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53" name="Rectangle 37"/>
          <p:cNvSpPr>
            <a:spLocks noGrp="1"/>
          </p:cNvSpPr>
          <p:nvPr>
            <p:ph type="body" sz="quarter" idx="27" hasCustomPrompt="1"/>
          </p:nvPr>
        </p:nvSpPr>
        <p:spPr>
          <a:xfrm>
            <a:off x="310896" y="3581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55" name="Rectangle 37"/>
          <p:cNvSpPr>
            <a:spLocks noGrp="1"/>
          </p:cNvSpPr>
          <p:nvPr>
            <p:ph type="body" sz="quarter" idx="29" hasCustomPrompt="1"/>
          </p:nvPr>
        </p:nvSpPr>
        <p:spPr>
          <a:xfrm>
            <a:off x="310896" y="4038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 baseline="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57" name="Rectangle 37"/>
          <p:cNvSpPr>
            <a:spLocks noGrp="1"/>
          </p:cNvSpPr>
          <p:nvPr>
            <p:ph type="body" sz="quarter" idx="31" hasCustomPrompt="1"/>
          </p:nvPr>
        </p:nvSpPr>
        <p:spPr>
          <a:xfrm>
            <a:off x="310896" y="4495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26" name="Rectangle 37"/>
          <p:cNvSpPr>
            <a:spLocks noGrp="1"/>
          </p:cNvSpPr>
          <p:nvPr>
            <p:ph type="body" sz="quarter" idx="33" hasCustomPrompt="1"/>
          </p:nvPr>
        </p:nvSpPr>
        <p:spPr>
          <a:xfrm>
            <a:off x="310896" y="4953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28" name="Rectangle 37"/>
          <p:cNvSpPr>
            <a:spLocks noGrp="1"/>
          </p:cNvSpPr>
          <p:nvPr>
            <p:ph type="body" sz="quarter" idx="35" hasCustomPrompt="1"/>
          </p:nvPr>
        </p:nvSpPr>
        <p:spPr>
          <a:xfrm>
            <a:off x="310896" y="5410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98" name="Rectangle 37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81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 dirty="0"/>
          </a:p>
        </p:txBody>
      </p:sp>
      <p:sp>
        <p:nvSpPr>
          <p:cNvPr id="44" name="Rectangle 37"/>
          <p:cNvSpPr>
            <a:spLocks noGrp="1"/>
          </p:cNvSpPr>
          <p:nvPr>
            <p:ph type="body" sz="quarter" idx="16" hasCustomPrompt="1"/>
          </p:nvPr>
        </p:nvSpPr>
        <p:spPr>
          <a:xfrm>
            <a:off x="7696200" y="838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42" name="Rectangle 37"/>
          <p:cNvSpPr>
            <a:spLocks noGrp="1"/>
          </p:cNvSpPr>
          <p:nvPr>
            <p:ph type="body" sz="quarter" idx="18" hasCustomPrompt="1"/>
          </p:nvPr>
        </p:nvSpPr>
        <p:spPr>
          <a:xfrm>
            <a:off x="7696200" y="1295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46" name="Rectangle 37"/>
          <p:cNvSpPr>
            <a:spLocks noGrp="1"/>
          </p:cNvSpPr>
          <p:nvPr>
            <p:ph type="body" sz="quarter" idx="20" hasCustomPrompt="1"/>
          </p:nvPr>
        </p:nvSpPr>
        <p:spPr>
          <a:xfrm>
            <a:off x="7696200" y="1752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48" name="Rectangle 37"/>
          <p:cNvSpPr>
            <a:spLocks noGrp="1"/>
          </p:cNvSpPr>
          <p:nvPr>
            <p:ph type="body" sz="quarter" idx="22" hasCustomPrompt="1"/>
          </p:nvPr>
        </p:nvSpPr>
        <p:spPr>
          <a:xfrm>
            <a:off x="7696200" y="2209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50" name="Rectangle 37"/>
          <p:cNvSpPr>
            <a:spLocks noGrp="1"/>
          </p:cNvSpPr>
          <p:nvPr>
            <p:ph type="body" sz="quarter" idx="24" hasCustomPrompt="1"/>
          </p:nvPr>
        </p:nvSpPr>
        <p:spPr>
          <a:xfrm>
            <a:off x="7696200" y="2667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52" name="Rectangle 37"/>
          <p:cNvSpPr>
            <a:spLocks noGrp="1"/>
          </p:cNvSpPr>
          <p:nvPr>
            <p:ph type="body" sz="quarter" idx="26" hasCustomPrompt="1"/>
          </p:nvPr>
        </p:nvSpPr>
        <p:spPr>
          <a:xfrm>
            <a:off x="7696200" y="3124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54" name="Rectangle 37"/>
          <p:cNvSpPr>
            <a:spLocks noGrp="1"/>
          </p:cNvSpPr>
          <p:nvPr>
            <p:ph type="body" sz="quarter" idx="28" hasCustomPrompt="1"/>
          </p:nvPr>
        </p:nvSpPr>
        <p:spPr>
          <a:xfrm>
            <a:off x="7696200" y="3581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56" name="Rectangle 37"/>
          <p:cNvSpPr>
            <a:spLocks noGrp="1"/>
          </p:cNvSpPr>
          <p:nvPr>
            <p:ph type="body" sz="quarter" idx="30" hasCustomPrompt="1"/>
          </p:nvPr>
        </p:nvSpPr>
        <p:spPr>
          <a:xfrm>
            <a:off x="7696200" y="4038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58" name="Rectangle 37"/>
          <p:cNvSpPr>
            <a:spLocks noGrp="1"/>
          </p:cNvSpPr>
          <p:nvPr>
            <p:ph type="body" sz="quarter" idx="32" hasCustomPrompt="1"/>
          </p:nvPr>
        </p:nvSpPr>
        <p:spPr>
          <a:xfrm>
            <a:off x="7696200" y="4495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27" name="Rectangle 37"/>
          <p:cNvSpPr>
            <a:spLocks noGrp="1"/>
          </p:cNvSpPr>
          <p:nvPr>
            <p:ph type="body" sz="quarter" idx="34" hasCustomPrompt="1"/>
          </p:nvPr>
        </p:nvSpPr>
        <p:spPr>
          <a:xfrm>
            <a:off x="7696200" y="4953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29" name="Rectangle 37"/>
          <p:cNvSpPr>
            <a:spLocks noGrp="1"/>
          </p:cNvSpPr>
          <p:nvPr>
            <p:ph type="body" sz="quarter" idx="36" hasCustomPrompt="1"/>
          </p:nvPr>
        </p:nvSpPr>
        <p:spPr>
          <a:xfrm>
            <a:off x="7696200" y="5410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30" name="Rectangle 37"/>
          <p:cNvSpPr>
            <a:spLocks noGrp="1"/>
          </p:cNvSpPr>
          <p:nvPr>
            <p:ph type="body" sz="quarter" idx="37" hasCustomPrompt="1"/>
          </p:nvPr>
        </p:nvSpPr>
        <p:spPr>
          <a:xfrm>
            <a:off x="310896" y="5867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31" name="Rectangle 37"/>
          <p:cNvSpPr>
            <a:spLocks noGrp="1"/>
          </p:cNvSpPr>
          <p:nvPr>
            <p:ph type="body" sz="quarter" idx="38" hasCustomPrompt="1"/>
          </p:nvPr>
        </p:nvSpPr>
        <p:spPr>
          <a:xfrm>
            <a:off x="7696200" y="5867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32" name="Rectangle 32"/>
          <p:cNvSpPr>
            <a:spLocks noGrp="1"/>
          </p:cNvSpPr>
          <p:nvPr>
            <p:ph type="dt" sz="half" idx="39"/>
          </p:nvPr>
        </p:nvSpPr>
        <p:spPr/>
        <p:txBody>
          <a:bodyPr/>
          <a:lstStyle>
            <a:lvl1pPr eaLnBrk="1" latinLnBrk="0" hangingPunct="1">
              <a:defRPr kumimoji="0" sz="1000"/>
            </a:lvl1pPr>
            <a:extLst/>
          </a:lstStyle>
          <a:p>
            <a:pPr algn="r"/>
            <a:endParaRPr kumimoji="0" lang="en-US" dirty="0"/>
          </a:p>
        </p:txBody>
      </p:sp>
      <p:sp>
        <p:nvSpPr>
          <p:cNvPr id="33" name="Rectangle 33"/>
          <p:cNvSpPr>
            <a:spLocks noGrp="1"/>
          </p:cNvSpPr>
          <p:nvPr>
            <p:ph type="sldNum" sz="quarter" idx="40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 dirty="0"/>
          </a:p>
        </p:txBody>
      </p:sp>
      <p:sp>
        <p:nvSpPr>
          <p:cNvPr id="34" name="Rectangle 34"/>
          <p:cNvSpPr>
            <a:spLocks noGrp="1"/>
          </p:cNvSpPr>
          <p:nvPr>
            <p:ph type="ftr" sz="quarter" idx="41"/>
          </p:nvPr>
        </p:nvSpPr>
        <p:spPr/>
        <p:txBody>
          <a:bodyPr/>
          <a:lstStyle>
            <a:extLst/>
          </a:lstStyle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noFill/>
        </p:spPr>
        <p:txBody>
          <a:bodyPr vert="horz"/>
          <a:lstStyle>
            <a:lvl1pPr algn="l" eaLnBrk="1" latinLnBrk="0" hangingPunct="1">
              <a:defRPr kumimoji="0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>
                <a:solidFill>
                  <a:srgbClr val="A0A0A0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04800"/>
          </a:xfrm>
        </p:spPr>
        <p:txBody>
          <a:bodyPr/>
          <a:lstStyle>
            <a:lvl1pPr eaLnBrk="1" latinLnBrk="0" hangingPunct="1">
              <a:defRPr kumimoji="0">
                <a:solidFill>
                  <a:schemeClr val="bg1"/>
                </a:solidFill>
              </a:defRPr>
            </a:lvl1pPr>
            <a:extLst/>
          </a:lstStyle>
          <a:p>
            <a:r>
              <a:rPr kumimoji="0" lang="en-US" dirty="0" smtClean="0">
                <a:solidFill>
                  <a:schemeClr val="bg1"/>
                </a:solidFill>
              </a:rPr>
              <a:t>Prepared by Er. Deeyoranjan Dongol</a:t>
            </a:r>
            <a:endParaRPr kumimoji="0"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7" name="Rectangle 7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endParaRPr kumimoji="0" lang="en-US" dirty="0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 dirty="0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endParaRPr kumimoji="0" lang="en-US" dirty="0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 dirty="0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077200" cy="56388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9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endParaRPr kumimoji="0" lang="en-US" dirty="0"/>
          </a:p>
        </p:txBody>
      </p:sp>
      <p:sp>
        <p:nvSpPr>
          <p:cNvPr id="10" name="Rectangl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 dirty="0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9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5" name="Rectangle 11"/>
          <p:cNvSpPr>
            <a:spLocks noGrp="1"/>
          </p:cNvSpPr>
          <p:nvPr>
            <p:ph sz="quarter" idx="17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/>
            <a:endParaRPr kumimoji="0" lang="en-US" dirty="0"/>
          </a:p>
        </p:txBody>
      </p:sp>
      <p:sp>
        <p:nvSpPr>
          <p:cNvPr id="16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 dirty="0"/>
          </a:p>
        </p:txBody>
      </p:sp>
      <p:sp>
        <p:nvSpPr>
          <p:cNvPr id="17" name="Rectangle 17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: 2 left, 1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18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0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21" name="Rectangle 11"/>
          <p:cNvSpPr>
            <a:spLocks noGrp="1"/>
          </p:cNvSpPr>
          <p:nvPr>
            <p:ph sz="quarter" idx="19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endParaRPr kumimoji="0" lang="en-US" dirty="0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 dirty="0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: 1 Left, 2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20" name="Rectangle 11"/>
          <p:cNvSpPr>
            <a:spLocks noGrp="1"/>
          </p:cNvSpPr>
          <p:nvPr>
            <p:ph sz="quarter" idx="19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1" name="Rectangle 21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endParaRPr kumimoji="0" lang="en-US" dirty="0"/>
          </a:p>
        </p:txBody>
      </p:sp>
      <p:sp>
        <p:nvSpPr>
          <p:cNvPr id="22" name="Rectangle 2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 dirty="0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2000" t="92000" r="7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610600" y="0"/>
            <a:ext cx="5334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 vert="vert" anchor="ctr">
            <a:normAutofit/>
          </a:bodyPr>
          <a:lstStyle>
            <a:extLst/>
          </a:lstStyle>
          <a:p>
            <a:pPr eaLnBrk="1" latinLnBrk="1" hangingPunct="1"/>
            <a:r>
              <a:rPr kumimoji="0" lang="en-US" smtClean="0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304800" y="381000"/>
            <a:ext cx="8077200" cy="58674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1" hangingPunct="1"/>
            <a:r>
              <a:rPr kumimoji="0" lang="en-US" smtClean="0"/>
              <a:t>Click to edit Master text styles</a:t>
            </a:r>
          </a:p>
          <a:p>
            <a:pPr lvl="1" eaLnBrk="1" latinLnBrk="1" hangingPunct="1"/>
            <a:r>
              <a:rPr kumimoji="0" lang="en-US" smtClean="0"/>
              <a:t>Second level</a:t>
            </a:r>
          </a:p>
          <a:p>
            <a:pPr lvl="2" eaLnBrk="1" latinLnBrk="1" hangingPunct="1"/>
            <a:r>
              <a:rPr kumimoji="0" lang="en-US" smtClean="0"/>
              <a:t>Third level</a:t>
            </a:r>
          </a:p>
          <a:p>
            <a:pPr lvl="3" eaLnBrk="1" latinLnBrk="1" hangingPunct="1"/>
            <a:r>
              <a:rPr kumimoji="0" lang="en-US" smtClean="0"/>
              <a:t>Fourth level</a:t>
            </a:r>
          </a:p>
          <a:p>
            <a:pPr lvl="4" eaLnBrk="1" latinLnBrk="1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000">
                <a:solidFill>
                  <a:schemeClr val="tx1">
                    <a:tint val="65000"/>
                  </a:schemeClr>
                </a:solidFill>
              </a:defRPr>
            </a:lvl1pPr>
            <a:extLst/>
          </a:lstStyle>
          <a:p>
            <a:pPr algn="r"/>
            <a:endParaRPr kumimoji="0" lang="en-US" sz="1000" dirty="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6504432" y="6473952"/>
            <a:ext cx="990600" cy="304800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000"/>
            </a:lvl1pPr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3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200" b="1" i="1" spc="0">
                <a:solidFill>
                  <a:sysClr val="windowText" lastClr="000000"/>
                </a:solidFill>
              </a:defRPr>
            </a:lvl1pPr>
            <a:extLst/>
          </a:lstStyle>
          <a:p>
            <a:r>
              <a:rPr lang="en-US" dirty="0" smtClean="0"/>
              <a:t>Prepared by Er. Deeyoranjan Dongol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3" r:id="rId10"/>
    <p:sldLayoutId id="2147483665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4" r:id="rId17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2400" cap="small" spc="0" baseline="0">
          <a:solidFill>
            <a:schemeClr val="bg1"/>
          </a:solidFill>
          <a:latin typeface="+mj-lt"/>
          <a:ea typeface="+mj-ea"/>
          <a:cs typeface="+mj-cs"/>
        </a:defRPr>
      </a:lvl1pPr>
      <a:extLst/>
    </p:titleStyle>
    <p:bodyStyle>
      <a:lvl1pPr marL="0" marR="0" indent="0" algn="l" rtl="0" eaLnBrk="1" latinLnBrk="0" hangingPunct="1">
        <a:spcBef>
          <a:spcPct val="20000"/>
        </a:spcBef>
        <a:buFontTx/>
        <a:buNone/>
        <a:defRPr kumimoji="0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Tx/>
        <a:buNone/>
        <a:defRPr kumimoji="0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Tx/>
        <a:buNone/>
        <a:defRPr kumimoji="0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Tx/>
        <a:buNone/>
        <a:defRPr kumimoji="0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Tx/>
        <a:buNone/>
        <a:defRPr kumimoji="0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685800" y="4114800"/>
            <a:ext cx="7620000" cy="533400"/>
          </a:xfrm>
        </p:spPr>
        <p:txBody>
          <a:bodyPr>
            <a:normAutofit/>
          </a:bodyPr>
          <a:lstStyle>
            <a:extLst/>
          </a:lstStyle>
          <a:p>
            <a:pPr algn="ctr"/>
            <a:r>
              <a:rPr lang="en-US" sz="2400" b="1" dirty="0" smtClean="0"/>
              <a:t>UNIT-8 SOFTWARE TESTING</a:t>
            </a:r>
            <a:endParaRPr lang="en-US" sz="2400" b="1" dirty="0"/>
          </a:p>
        </p:txBody>
      </p:sp>
      <p:sp>
        <p:nvSpPr>
          <p:cNvPr id="5" name="Rectangle 3"/>
          <p:cNvSpPr>
            <a:spLocks noGrp="1"/>
          </p:cNvSpPr>
          <p:nvPr>
            <p:ph type="subTitle" idx="1"/>
          </p:nvPr>
        </p:nvSpPr>
        <p:spPr>
          <a:xfrm>
            <a:off x="990600" y="4706112"/>
            <a:ext cx="6934200" cy="780288"/>
          </a:xfrm>
        </p:spPr>
        <p:txBody>
          <a:bodyPr>
            <a:noAutofit/>
          </a:bodyPr>
          <a:lstStyle>
            <a:extLst/>
          </a:lstStyle>
          <a:p>
            <a:pPr algn="ctr"/>
            <a:r>
              <a:rPr lang="en-US" sz="2000" dirty="0" smtClean="0"/>
              <a:t>Er. Deeyoranjan Dongol</a:t>
            </a:r>
          </a:p>
        </p:txBody>
      </p:sp>
      <p:pic>
        <p:nvPicPr>
          <p:cNvPr id="7" name="Picture 6" descr="index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18242" cy="4038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91236" y="1398466"/>
            <a:ext cx="8001000" cy="2716334"/>
            <a:chOff x="543222" y="2230087"/>
            <a:chExt cx="7677150" cy="4345776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222" y="2230087"/>
              <a:ext cx="7677150" cy="3884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3276510" y="6268085"/>
              <a:ext cx="2681873" cy="3077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/>
                <a:t>Fig: </a:t>
              </a:r>
              <a:r>
                <a:rPr lang="en-US" sz="1400" b="1" dirty="0" smtClean="0"/>
                <a:t>Software Inspection Process</a:t>
              </a:r>
              <a:endParaRPr lang="en-US" sz="1400" b="1" dirty="0"/>
            </a:p>
          </p:txBody>
        </p:sp>
      </p:grp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7620000" cy="5867400"/>
          </a:xfrm>
        </p:spPr>
        <p:txBody>
          <a:bodyPr>
            <a:normAutofit lnSpcReduction="10000"/>
          </a:bodyPr>
          <a:lstStyle/>
          <a:p>
            <a:pPr marL="238125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Program Inspection  Process </a:t>
            </a:r>
            <a:endParaRPr lang="en-US" sz="2800" b="1" dirty="0">
              <a:solidFill>
                <a:srgbClr val="FF0000"/>
              </a:solidFill>
            </a:endParaRPr>
          </a:p>
          <a:p>
            <a:pPr marL="681038" lvl="1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A formal process carried out by a team who systematically analyze the code and point out the possible defect</a:t>
            </a:r>
          </a:p>
          <a:p>
            <a:pPr marL="681038" lvl="1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marL="681038" lvl="1" algn="just">
              <a:buFont typeface="Arial" pitchFamily="34" charset="0"/>
              <a:buChar char="•"/>
            </a:pPr>
            <a:endParaRPr lang="en-US" sz="2400" b="1" dirty="0">
              <a:solidFill>
                <a:srgbClr val="0070C0"/>
              </a:solidFill>
            </a:endParaRPr>
          </a:p>
          <a:p>
            <a:pPr marL="681038" lvl="1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marL="681038" lvl="1" algn="just">
              <a:buFont typeface="Arial" pitchFamily="34" charset="0"/>
              <a:buChar char="•"/>
            </a:pPr>
            <a:endParaRPr lang="en-US" sz="2400" b="1" dirty="0">
              <a:solidFill>
                <a:srgbClr val="0070C0"/>
              </a:solidFill>
            </a:endParaRPr>
          </a:p>
          <a:p>
            <a:pPr marL="681038" lvl="1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marL="681038" lvl="1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Inspection team consists of four member</a:t>
            </a:r>
          </a:p>
          <a:p>
            <a:pPr marL="1081088" lvl="2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Author</a:t>
            </a:r>
            <a:endParaRPr lang="en-US" sz="2400" b="1" dirty="0">
              <a:solidFill>
                <a:srgbClr val="FF0000"/>
              </a:solidFill>
            </a:endParaRPr>
          </a:p>
          <a:p>
            <a:pPr marL="1081088" lvl="2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Inspector</a:t>
            </a:r>
          </a:p>
          <a:p>
            <a:pPr marL="1081088" lvl="2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Reader</a:t>
            </a:r>
          </a:p>
          <a:p>
            <a:pPr marL="1081088" lvl="2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Moderator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10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7107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11</a:t>
            </a:fld>
            <a:endParaRPr kumimoji="0"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" y="17060"/>
            <a:ext cx="8458200" cy="6386717"/>
            <a:chOff x="152400" y="17060"/>
            <a:chExt cx="8458200" cy="6386717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7060"/>
              <a:ext cx="8458200" cy="60789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2895600" y="6096000"/>
              <a:ext cx="226144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/>
                <a:t>Fig: </a:t>
              </a:r>
              <a:r>
                <a:rPr lang="en-US" sz="1400" b="1" dirty="0" smtClean="0"/>
                <a:t>Inspection Check List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3477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Cleanroom Development Process</a:t>
            </a:r>
            <a:endParaRPr lang="en-US" sz="2800" b="1" dirty="0">
              <a:solidFill>
                <a:srgbClr val="FF0000"/>
              </a:solidFill>
            </a:endParaRPr>
          </a:p>
          <a:p>
            <a:pPr marL="681038" lvl="1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Software development philosophy that uses formal method to support software inspection</a:t>
            </a:r>
          </a:p>
          <a:p>
            <a:pPr marL="681038" lvl="1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The philosophy is defect avoidance rather than defect removal</a:t>
            </a:r>
          </a:p>
          <a:p>
            <a:pPr marL="681038" lvl="1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marL="681038" lvl="1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12</a:t>
            </a:fld>
            <a:endParaRPr kumimoji="0"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43199"/>
            <a:ext cx="8229600" cy="3596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530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 lnSpcReduction="10000"/>
          </a:bodyPr>
          <a:lstStyle/>
          <a:p>
            <a:pPr marL="238125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Cleanroom Development Process Key Strategies </a:t>
            </a:r>
          </a:p>
          <a:p>
            <a:pPr marL="627063" lvl="1" indent="-395288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Formal Specification</a:t>
            </a:r>
          </a:p>
          <a:p>
            <a:pPr marL="798513" lvl="4" indent="-2254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A state transition model used to express the specification</a:t>
            </a:r>
          </a:p>
          <a:p>
            <a:pPr marL="627063" lvl="2" indent="-395288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Incremental Development </a:t>
            </a:r>
          </a:p>
          <a:p>
            <a:pPr marL="798513" lvl="4" indent="-2254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Developed and validated separately</a:t>
            </a:r>
          </a:p>
          <a:p>
            <a:pPr marL="627063" lvl="2" indent="-395288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Structured Programming</a:t>
            </a:r>
          </a:p>
          <a:p>
            <a:pPr marL="798513" lvl="4" indent="-2254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Only limited number of control and data abstraction constraints are used</a:t>
            </a:r>
          </a:p>
          <a:p>
            <a:pPr marL="627063" lvl="2" indent="-395288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Static Verification</a:t>
            </a:r>
          </a:p>
          <a:p>
            <a:pPr marL="798513" lvl="4" indent="-2254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Developed software is statically verified using software inspection techniques</a:t>
            </a:r>
          </a:p>
          <a:p>
            <a:pPr marL="627063" lvl="2" indent="-395288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Statistical Testing of the System</a:t>
            </a:r>
          </a:p>
          <a:p>
            <a:pPr marL="798513" lvl="4" indent="-2254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Determine program reliability</a:t>
            </a:r>
          </a:p>
          <a:p>
            <a:pPr marL="681038" lvl="1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marL="681038" lvl="1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marL="681038" lvl="1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13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9586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Cleanroom Process Team</a:t>
            </a:r>
            <a:endParaRPr lang="en-US" sz="2800" b="1" dirty="0">
              <a:solidFill>
                <a:srgbClr val="FF0000"/>
              </a:solidFill>
            </a:endParaRPr>
          </a:p>
          <a:p>
            <a:pPr marL="681038" lvl="1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Specification Team</a:t>
            </a:r>
          </a:p>
          <a:p>
            <a:pPr marL="1081088" lvl="2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Responsible for developing and maintaining the system specification</a:t>
            </a:r>
          </a:p>
          <a:p>
            <a:pPr marL="681038" lvl="1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Development </a:t>
            </a:r>
            <a:r>
              <a:rPr lang="en-US" sz="2800" b="1" dirty="0">
                <a:solidFill>
                  <a:srgbClr val="FF0000"/>
                </a:solidFill>
              </a:rPr>
              <a:t>Team</a:t>
            </a:r>
          </a:p>
          <a:p>
            <a:pPr marL="1081088" lvl="2" algn="just"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Responsible for developing and </a:t>
            </a:r>
            <a:r>
              <a:rPr lang="en-US" sz="2400" b="1" dirty="0" smtClean="0">
                <a:solidFill>
                  <a:srgbClr val="0070C0"/>
                </a:solidFill>
              </a:rPr>
              <a:t>verifying the software</a:t>
            </a:r>
          </a:p>
          <a:p>
            <a:pPr marL="681038" lvl="1" algn="just">
              <a:buFont typeface="Arial" pitchFamily="34" charset="0"/>
              <a:buChar char="•"/>
            </a:pPr>
            <a:r>
              <a:rPr lang="en-US" sz="2800" b="1" smtClean="0">
                <a:solidFill>
                  <a:srgbClr val="FF0000"/>
                </a:solidFill>
              </a:rPr>
              <a:t>Certification </a:t>
            </a:r>
            <a:r>
              <a:rPr lang="en-US" sz="2800" b="1" dirty="0" smtClean="0">
                <a:solidFill>
                  <a:srgbClr val="FF0000"/>
                </a:solidFill>
              </a:rPr>
              <a:t>Team</a:t>
            </a:r>
            <a:endParaRPr lang="en-US" sz="2800" b="1" dirty="0">
              <a:solidFill>
                <a:srgbClr val="FF0000"/>
              </a:solidFill>
            </a:endParaRPr>
          </a:p>
          <a:p>
            <a:pPr marL="1081088" lvl="2" algn="just"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Responsible for developing </a:t>
            </a:r>
            <a:r>
              <a:rPr lang="en-US" sz="2400" b="1" dirty="0" smtClean="0">
                <a:solidFill>
                  <a:srgbClr val="0070C0"/>
                </a:solidFill>
              </a:rPr>
              <a:t>a set of statistical tests to exercise the software after development</a:t>
            </a:r>
          </a:p>
          <a:p>
            <a:pPr marL="1081088" lvl="2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Reliability growth models used to determine when reliability is acceptable</a:t>
            </a:r>
            <a:endParaRPr lang="en-US" sz="2400" b="1" dirty="0">
              <a:solidFill>
                <a:srgbClr val="0070C0"/>
              </a:solidFill>
            </a:endParaRPr>
          </a:p>
          <a:p>
            <a:pPr marL="681038" lvl="1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14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4610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Software Testing </a:t>
            </a:r>
            <a:endParaRPr lang="en-US" sz="2800" b="1" dirty="0">
              <a:solidFill>
                <a:srgbClr val="FF0000"/>
              </a:solidFill>
            </a:endParaRPr>
          </a:p>
          <a:p>
            <a:pPr marL="469900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Process intended </a:t>
            </a:r>
            <a:r>
              <a:rPr lang="en-US" sz="2400" b="1" dirty="0">
                <a:solidFill>
                  <a:srgbClr val="0070C0"/>
                </a:solidFill>
              </a:rPr>
              <a:t>to show that a program does what it is intended to do and to </a:t>
            </a:r>
            <a:r>
              <a:rPr lang="en-US" sz="2400" b="1" dirty="0" smtClean="0">
                <a:solidFill>
                  <a:srgbClr val="0070C0"/>
                </a:solidFill>
              </a:rPr>
              <a:t>discover program </a:t>
            </a:r>
            <a:r>
              <a:rPr lang="en-US" sz="2400" b="1" dirty="0">
                <a:solidFill>
                  <a:srgbClr val="0070C0"/>
                </a:solidFill>
              </a:rPr>
              <a:t>defects before it is put into </a:t>
            </a:r>
            <a:r>
              <a:rPr lang="en-US" sz="2400" b="1" dirty="0" smtClean="0">
                <a:solidFill>
                  <a:srgbClr val="0070C0"/>
                </a:solidFill>
              </a:rPr>
              <a:t>use</a:t>
            </a:r>
          </a:p>
          <a:p>
            <a:pPr marL="469900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Test the software by executing a </a:t>
            </a:r>
            <a:r>
              <a:rPr lang="en-US" sz="2400" b="1" dirty="0">
                <a:solidFill>
                  <a:srgbClr val="0070C0"/>
                </a:solidFill>
              </a:rPr>
              <a:t>program using artificial </a:t>
            </a:r>
            <a:r>
              <a:rPr lang="en-US" sz="2400" b="1" dirty="0" smtClean="0">
                <a:solidFill>
                  <a:srgbClr val="0070C0"/>
                </a:solidFill>
              </a:rPr>
              <a:t>data and check </a:t>
            </a:r>
            <a:r>
              <a:rPr lang="en-US" sz="2400" b="1" dirty="0">
                <a:solidFill>
                  <a:srgbClr val="0070C0"/>
                </a:solidFill>
              </a:rPr>
              <a:t>the results of the test run for errors, anomalies</a:t>
            </a:r>
            <a:r>
              <a:rPr lang="en-US" sz="2400" b="1" dirty="0" smtClean="0">
                <a:solidFill>
                  <a:srgbClr val="0070C0"/>
                </a:solidFill>
              </a:rPr>
              <a:t>, or </a:t>
            </a:r>
            <a:r>
              <a:rPr lang="en-US" sz="2400" b="1" dirty="0">
                <a:solidFill>
                  <a:srgbClr val="0070C0"/>
                </a:solidFill>
              </a:rPr>
              <a:t>information about the program’s </a:t>
            </a:r>
            <a:r>
              <a:rPr lang="en-US" sz="2400" b="1" dirty="0" smtClean="0">
                <a:solidFill>
                  <a:srgbClr val="0070C0"/>
                </a:solidFill>
              </a:rPr>
              <a:t>non functional attributes</a:t>
            </a:r>
          </a:p>
          <a:p>
            <a:pPr marL="238125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Two Distinct Goals of Software </a:t>
            </a:r>
            <a:r>
              <a:rPr lang="en-US" sz="2800" b="1" dirty="0">
                <a:solidFill>
                  <a:srgbClr val="FF0000"/>
                </a:solidFill>
              </a:rPr>
              <a:t>Testing </a:t>
            </a:r>
          </a:p>
          <a:p>
            <a:pPr marL="469900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To demonstrate the developer and the customer that the software meets its requirements</a:t>
            </a:r>
          </a:p>
          <a:p>
            <a:pPr marL="469900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To discover situations in which the behavior of the software is incorrect, undesirable or does not conform to its specification</a:t>
            </a:r>
            <a:endParaRPr lang="en-US" sz="2400" b="1" dirty="0">
              <a:solidFill>
                <a:srgbClr val="0070C0"/>
              </a:solidFill>
            </a:endParaRPr>
          </a:p>
          <a:p>
            <a:pPr marL="681038" lvl="1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15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543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indent="-238125" algn="just"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Software Testing Process</a:t>
            </a:r>
            <a:endParaRPr lang="en-US" sz="2800" b="1" dirty="0">
              <a:solidFill>
                <a:srgbClr val="FF0000"/>
              </a:solidFill>
            </a:endParaRPr>
          </a:p>
          <a:p>
            <a:pPr marL="238125" indent="-238125" algn="just">
              <a:buFont typeface="Arial" pitchFamily="34" charset="0"/>
              <a:buChar char="•"/>
            </a:pPr>
            <a:endParaRPr 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16</a:t>
            </a:fld>
            <a:endParaRPr kumimoji="0"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752600"/>
            <a:ext cx="8162925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511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Types of Software Testing</a:t>
            </a:r>
          </a:p>
          <a:p>
            <a:pPr marL="681038" lvl="1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Development Testing </a:t>
            </a:r>
          </a:p>
          <a:p>
            <a:pPr marL="1081088" lvl="2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System is tested during development to discover bugs and defects</a:t>
            </a:r>
          </a:p>
          <a:p>
            <a:pPr marL="681038" lvl="1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Release Testing </a:t>
            </a:r>
            <a:endParaRPr lang="en-US" sz="2800" b="1" dirty="0">
              <a:solidFill>
                <a:srgbClr val="FF0000"/>
              </a:solidFill>
            </a:endParaRPr>
          </a:p>
          <a:p>
            <a:pPr marL="1081088" lvl="2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Separate testing team tests a complete version of the system before it is released to users</a:t>
            </a:r>
          </a:p>
          <a:p>
            <a:pPr marL="1081088" lvl="2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Aims to check that the system meets the requirements of the system stakeholders</a:t>
            </a:r>
            <a:endParaRPr lang="en-US" sz="2400" b="1" dirty="0">
              <a:solidFill>
                <a:srgbClr val="0070C0"/>
              </a:solidFill>
            </a:endParaRPr>
          </a:p>
          <a:p>
            <a:pPr marL="681038" lvl="1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User Testing</a:t>
            </a:r>
            <a:endParaRPr lang="en-US" sz="2800" b="1" dirty="0">
              <a:solidFill>
                <a:srgbClr val="FF0000"/>
              </a:solidFill>
            </a:endParaRPr>
          </a:p>
          <a:p>
            <a:pPr marL="1081088" lvl="2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Users of a system test the system in their own environment 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17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80456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Development </a:t>
            </a:r>
            <a:r>
              <a:rPr lang="en-US" sz="2800" b="1" dirty="0" smtClean="0">
                <a:solidFill>
                  <a:srgbClr val="FF0000"/>
                </a:solidFill>
              </a:rPr>
              <a:t>Testing</a:t>
            </a:r>
          </a:p>
          <a:p>
            <a:pPr marL="98107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0070C0"/>
                </a:solidFill>
              </a:rPr>
              <a:t>Includes </a:t>
            </a:r>
            <a:r>
              <a:rPr lang="en-US" sz="2800" b="1" dirty="0">
                <a:solidFill>
                  <a:srgbClr val="0070C0"/>
                </a:solidFill>
              </a:rPr>
              <a:t>all testing activities that are carried out by the </a:t>
            </a:r>
            <a:r>
              <a:rPr lang="en-US" sz="2800" b="1" dirty="0" smtClean="0">
                <a:solidFill>
                  <a:srgbClr val="0070C0"/>
                </a:solidFill>
              </a:rPr>
              <a:t>team developing </a:t>
            </a:r>
            <a:r>
              <a:rPr lang="en-US" sz="2800" b="1" dirty="0">
                <a:solidFill>
                  <a:srgbClr val="0070C0"/>
                </a:solidFill>
              </a:rPr>
              <a:t>the </a:t>
            </a:r>
            <a:r>
              <a:rPr lang="en-US" sz="2800" b="1" dirty="0" smtClean="0">
                <a:solidFill>
                  <a:srgbClr val="0070C0"/>
                </a:solidFill>
              </a:rPr>
              <a:t>system</a:t>
            </a:r>
          </a:p>
          <a:p>
            <a:pPr marL="98107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0070C0"/>
                </a:solidFill>
              </a:rPr>
              <a:t>Three stages of development testing 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marL="1081088" lvl="2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Unit Testing </a:t>
            </a:r>
          </a:p>
          <a:p>
            <a:pPr marL="1081088" lvl="2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Component </a:t>
            </a:r>
            <a:r>
              <a:rPr lang="en-US" sz="2800" b="1" dirty="0" smtClean="0">
                <a:solidFill>
                  <a:srgbClr val="FF0000"/>
                </a:solidFill>
              </a:rPr>
              <a:t>Testing </a:t>
            </a:r>
            <a:endParaRPr lang="en-US" sz="2800" b="1" dirty="0">
              <a:solidFill>
                <a:srgbClr val="FF0000"/>
              </a:solidFill>
            </a:endParaRPr>
          </a:p>
          <a:p>
            <a:pPr marL="1081088" lvl="2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System Testing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18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3399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Development Testing</a:t>
            </a:r>
          </a:p>
          <a:p>
            <a:pPr marL="681038" lvl="1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Unit Testing </a:t>
            </a:r>
          </a:p>
          <a:p>
            <a:pPr marL="1081088" lvl="2" algn="just"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Individual program units or object classes are tested</a:t>
            </a:r>
          </a:p>
          <a:p>
            <a:pPr marL="1081088" lvl="2" algn="just"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Focus on testing functionality of objects or methods</a:t>
            </a:r>
          </a:p>
          <a:p>
            <a:pPr marL="1081088" lvl="2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Examples </a:t>
            </a:r>
            <a:r>
              <a:rPr lang="en-US" sz="2400" b="1" dirty="0">
                <a:solidFill>
                  <a:srgbClr val="0070C0"/>
                </a:solidFill>
              </a:rPr>
              <a:t>of state sequences that should be tested in </a:t>
            </a:r>
            <a:r>
              <a:rPr lang="en-US" sz="2400" b="1" dirty="0" smtClean="0">
                <a:solidFill>
                  <a:srgbClr val="0070C0"/>
                </a:solidFill>
              </a:rPr>
              <a:t>the weather </a:t>
            </a:r>
            <a:r>
              <a:rPr lang="en-US" sz="2400" b="1" dirty="0">
                <a:solidFill>
                  <a:srgbClr val="0070C0"/>
                </a:solidFill>
              </a:rPr>
              <a:t>station </a:t>
            </a:r>
            <a:r>
              <a:rPr lang="en-US" sz="2400" b="1" dirty="0" smtClean="0">
                <a:solidFill>
                  <a:srgbClr val="0070C0"/>
                </a:solidFill>
              </a:rPr>
              <a:t>include</a:t>
            </a:r>
            <a:endParaRPr lang="en-US" sz="2400" b="1" dirty="0">
              <a:solidFill>
                <a:srgbClr val="0070C0"/>
              </a:solidFill>
            </a:endParaRPr>
          </a:p>
          <a:p>
            <a:pPr marL="458788" lvl="2" indent="0" algn="just"/>
            <a:r>
              <a:rPr lang="en-US" sz="2400" b="1" dirty="0">
                <a:solidFill>
                  <a:srgbClr val="0070C0"/>
                </a:solidFill>
              </a:rPr>
              <a:t>Shutdown → Running → Shutdown</a:t>
            </a:r>
          </a:p>
          <a:p>
            <a:pPr marL="458788" lvl="2" indent="0" algn="just"/>
            <a:r>
              <a:rPr lang="en-US" sz="2400" b="1" dirty="0">
                <a:solidFill>
                  <a:srgbClr val="0070C0"/>
                </a:solidFill>
              </a:rPr>
              <a:t>Configuring → Running → Testing → Transmitting → Running</a:t>
            </a:r>
          </a:p>
          <a:p>
            <a:pPr marL="458788" lvl="2" indent="0" algn="just"/>
            <a:r>
              <a:rPr lang="en-US" sz="2400" b="1" dirty="0">
                <a:solidFill>
                  <a:srgbClr val="0070C0"/>
                </a:solidFill>
              </a:rPr>
              <a:t>Running → Collecting → Running → Summarizing → Transmitting → Running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19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1689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 fontScale="92500" lnSpcReduction="20000"/>
          </a:bodyPr>
          <a:lstStyle/>
          <a:p>
            <a:pPr marL="238125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Verification</a:t>
            </a:r>
            <a:endParaRPr lang="en-US" sz="2800" b="1" dirty="0">
              <a:solidFill>
                <a:srgbClr val="FF0000"/>
              </a:solidFill>
            </a:endParaRPr>
          </a:p>
          <a:p>
            <a:pPr marL="681038" lvl="1" algn="just"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Are we building the </a:t>
            </a:r>
            <a:r>
              <a:rPr lang="en-US" sz="2400" b="1" dirty="0" smtClean="0">
                <a:solidFill>
                  <a:srgbClr val="0070C0"/>
                </a:solidFill>
              </a:rPr>
              <a:t>product right?</a:t>
            </a:r>
          </a:p>
          <a:p>
            <a:pPr marL="681038" lvl="1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Software should conform to its specification</a:t>
            </a:r>
          </a:p>
          <a:p>
            <a:pPr marL="238125" indent="-238125" algn="just"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Validation</a:t>
            </a:r>
          </a:p>
          <a:p>
            <a:pPr marL="681038" lvl="1" algn="just"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Are we building the right product</a:t>
            </a:r>
            <a:r>
              <a:rPr lang="en-US" sz="2400" b="1" dirty="0" smtClean="0">
                <a:solidFill>
                  <a:srgbClr val="0070C0"/>
                </a:solidFill>
              </a:rPr>
              <a:t>?</a:t>
            </a:r>
          </a:p>
          <a:p>
            <a:pPr marL="681038" lvl="1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The software should do what the user really requires</a:t>
            </a:r>
            <a:endParaRPr lang="en-US" sz="2400" b="1" dirty="0">
              <a:solidFill>
                <a:srgbClr val="0070C0"/>
              </a:solidFill>
            </a:endParaRPr>
          </a:p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Depends on system’s purpose, user expectations and marketing environment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GB" sz="2400" b="1" dirty="0" smtClean="0">
                <a:solidFill>
                  <a:srgbClr val="FF0000"/>
                </a:solidFill>
              </a:rPr>
              <a:t>Software Purpose</a:t>
            </a: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The level of confidence depends on how critical the software is to an organization</a:t>
            </a:r>
            <a:endParaRPr lang="en-GB" sz="2400" b="1" dirty="0" smtClean="0">
              <a:solidFill>
                <a:srgbClr val="FF0000"/>
              </a:solidFill>
            </a:endParaRP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GB" sz="2400" b="1" dirty="0" smtClean="0">
                <a:solidFill>
                  <a:srgbClr val="FF0000"/>
                </a:solidFill>
              </a:rPr>
              <a:t>User Expectations</a:t>
            </a: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Users may have low expectations of certain kinds of software</a:t>
            </a:r>
            <a:endParaRPr lang="en-GB" sz="2400" b="1" dirty="0" smtClean="0">
              <a:solidFill>
                <a:srgbClr val="FF0000"/>
              </a:solidFill>
            </a:endParaRP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GB" sz="2400" b="1" dirty="0">
                <a:solidFill>
                  <a:srgbClr val="FF0000"/>
                </a:solidFill>
              </a:rPr>
              <a:t>Marketing Environment </a:t>
            </a:r>
            <a:endParaRPr lang="en-GB" sz="2400" b="1" dirty="0" smtClean="0">
              <a:solidFill>
                <a:srgbClr val="FF0000"/>
              </a:solidFill>
            </a:endParaRP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Getting a product to market early may be more important than finding defects in the program</a:t>
            </a:r>
            <a:endParaRPr lang="en-GB" sz="2400" b="1" dirty="0" smtClean="0">
              <a:solidFill>
                <a:srgbClr val="FF0000"/>
              </a:solidFill>
            </a:endParaRPr>
          </a:p>
          <a:p>
            <a:pPr marL="638175" lvl="2" indent="-238125" algn="just">
              <a:buFont typeface="Arial" pitchFamily="34" charset="0"/>
              <a:buChar char="•"/>
            </a:pPr>
            <a:endParaRPr lang="en-US" sz="2800" b="1" dirty="0" smtClean="0">
              <a:solidFill>
                <a:srgbClr val="FF0000"/>
              </a:solidFill>
            </a:endParaRPr>
          </a:p>
          <a:p>
            <a:pPr marL="627063" lvl="1" indent="-339725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2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3919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Development Testing</a:t>
            </a:r>
          </a:p>
          <a:p>
            <a:pPr marL="681038" lvl="1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Unit </a:t>
            </a:r>
            <a:r>
              <a:rPr lang="en-US" sz="2800" b="1" dirty="0" smtClean="0">
                <a:solidFill>
                  <a:srgbClr val="FF0000"/>
                </a:solidFill>
              </a:rPr>
              <a:t>Testing </a:t>
            </a:r>
          </a:p>
          <a:p>
            <a:pPr marL="1081088" lvl="2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An automated unit testing has three parts</a:t>
            </a:r>
          </a:p>
          <a:p>
            <a:pPr marL="1538288" lvl="3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A </a:t>
            </a:r>
            <a:r>
              <a:rPr lang="en-US" sz="2400" b="1" dirty="0">
                <a:solidFill>
                  <a:srgbClr val="FF0000"/>
                </a:solidFill>
              </a:rPr>
              <a:t>setup </a:t>
            </a:r>
            <a:r>
              <a:rPr lang="en-US" sz="2400" b="1" dirty="0" smtClean="0">
                <a:solidFill>
                  <a:srgbClr val="FF0000"/>
                </a:solidFill>
              </a:rPr>
              <a:t>part </a:t>
            </a:r>
            <a:r>
              <a:rPr lang="en-US" sz="2400" b="1" dirty="0" smtClean="0">
                <a:solidFill>
                  <a:srgbClr val="0070C0"/>
                </a:solidFill>
              </a:rPr>
              <a:t>where the </a:t>
            </a:r>
            <a:r>
              <a:rPr lang="en-US" sz="2400" b="1" dirty="0">
                <a:solidFill>
                  <a:srgbClr val="0070C0"/>
                </a:solidFill>
              </a:rPr>
              <a:t>system </a:t>
            </a:r>
            <a:r>
              <a:rPr lang="en-US" sz="2400" b="1" dirty="0" smtClean="0">
                <a:solidFill>
                  <a:srgbClr val="0070C0"/>
                </a:solidFill>
              </a:rPr>
              <a:t>is initialized with </a:t>
            </a:r>
            <a:r>
              <a:rPr lang="en-US" sz="2400" b="1" dirty="0">
                <a:solidFill>
                  <a:srgbClr val="0070C0"/>
                </a:solidFill>
              </a:rPr>
              <a:t>the test case, namely, </a:t>
            </a:r>
            <a:r>
              <a:rPr lang="en-US" sz="2400" b="1" dirty="0" smtClean="0">
                <a:solidFill>
                  <a:srgbClr val="0070C0"/>
                </a:solidFill>
              </a:rPr>
              <a:t>the inputs </a:t>
            </a:r>
            <a:r>
              <a:rPr lang="en-US" sz="2400" b="1" dirty="0">
                <a:solidFill>
                  <a:srgbClr val="0070C0"/>
                </a:solidFill>
              </a:rPr>
              <a:t>and expected </a:t>
            </a:r>
            <a:r>
              <a:rPr lang="en-US" sz="2400" b="1" dirty="0" smtClean="0">
                <a:solidFill>
                  <a:srgbClr val="0070C0"/>
                </a:solidFill>
              </a:rPr>
              <a:t>outputs</a:t>
            </a:r>
          </a:p>
          <a:p>
            <a:pPr marL="1538288" lvl="3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A </a:t>
            </a:r>
            <a:r>
              <a:rPr lang="en-US" sz="2400" b="1" dirty="0">
                <a:solidFill>
                  <a:srgbClr val="FF0000"/>
                </a:solidFill>
              </a:rPr>
              <a:t>call </a:t>
            </a:r>
            <a:r>
              <a:rPr lang="en-US" sz="2400" b="1" dirty="0" smtClean="0">
                <a:solidFill>
                  <a:srgbClr val="FF0000"/>
                </a:solidFill>
              </a:rPr>
              <a:t>part </a:t>
            </a:r>
            <a:r>
              <a:rPr lang="en-US" sz="2400" b="1" dirty="0" smtClean="0">
                <a:solidFill>
                  <a:srgbClr val="0070C0"/>
                </a:solidFill>
              </a:rPr>
              <a:t>where the </a:t>
            </a:r>
            <a:r>
              <a:rPr lang="en-US" sz="2400" b="1" dirty="0">
                <a:solidFill>
                  <a:srgbClr val="0070C0"/>
                </a:solidFill>
              </a:rPr>
              <a:t>object or method to be </a:t>
            </a:r>
            <a:r>
              <a:rPr lang="en-US" sz="2400" b="1" dirty="0" smtClean="0">
                <a:solidFill>
                  <a:srgbClr val="0070C0"/>
                </a:solidFill>
              </a:rPr>
              <a:t>tested is called </a:t>
            </a:r>
            <a:endParaRPr lang="en-US" sz="2400" b="1" dirty="0">
              <a:solidFill>
                <a:srgbClr val="0070C0"/>
              </a:solidFill>
            </a:endParaRPr>
          </a:p>
          <a:p>
            <a:pPr marL="1538288" lvl="3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An </a:t>
            </a:r>
            <a:r>
              <a:rPr lang="en-US" sz="2400" b="1" dirty="0">
                <a:solidFill>
                  <a:srgbClr val="FF0000"/>
                </a:solidFill>
              </a:rPr>
              <a:t>assertion </a:t>
            </a:r>
            <a:r>
              <a:rPr lang="en-US" sz="2400" b="1" dirty="0" smtClean="0">
                <a:solidFill>
                  <a:srgbClr val="FF0000"/>
                </a:solidFill>
              </a:rPr>
              <a:t>part </a:t>
            </a:r>
            <a:r>
              <a:rPr lang="en-US" sz="2400" b="1" dirty="0">
                <a:solidFill>
                  <a:srgbClr val="0070C0"/>
                </a:solidFill>
              </a:rPr>
              <a:t>where </a:t>
            </a:r>
            <a:r>
              <a:rPr lang="en-US" sz="2400" b="1" dirty="0" smtClean="0">
                <a:solidFill>
                  <a:srgbClr val="0070C0"/>
                </a:solidFill>
              </a:rPr>
              <a:t>the </a:t>
            </a:r>
            <a:r>
              <a:rPr lang="en-US" sz="2400" b="1" dirty="0">
                <a:solidFill>
                  <a:srgbClr val="0070C0"/>
                </a:solidFill>
              </a:rPr>
              <a:t>result of the call </a:t>
            </a:r>
            <a:r>
              <a:rPr lang="en-US" sz="2400" b="1" dirty="0" smtClean="0">
                <a:solidFill>
                  <a:srgbClr val="0070C0"/>
                </a:solidFill>
              </a:rPr>
              <a:t>is compared with the expected result If the assertion</a:t>
            </a:r>
          </a:p>
          <a:p>
            <a:pPr marL="1995488" lvl="4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If </a:t>
            </a:r>
            <a:r>
              <a:rPr lang="en-US" sz="2400" b="1" dirty="0">
                <a:solidFill>
                  <a:srgbClr val="0070C0"/>
                </a:solidFill>
              </a:rPr>
              <a:t>the assertion evaluates to true, the test has been successful; if </a:t>
            </a:r>
            <a:r>
              <a:rPr lang="en-US" sz="2400" b="1" dirty="0" smtClean="0">
                <a:solidFill>
                  <a:srgbClr val="0070C0"/>
                </a:solidFill>
              </a:rPr>
              <a:t>false, then </a:t>
            </a:r>
            <a:r>
              <a:rPr lang="en-US" sz="2400" b="1" dirty="0">
                <a:solidFill>
                  <a:srgbClr val="0070C0"/>
                </a:solidFill>
              </a:rPr>
              <a:t>it has </a:t>
            </a:r>
            <a:r>
              <a:rPr lang="en-US" sz="2400" b="1" dirty="0" smtClean="0">
                <a:solidFill>
                  <a:srgbClr val="0070C0"/>
                </a:solidFill>
              </a:rPr>
              <a:t>failed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20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3785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Development Testing</a:t>
            </a:r>
          </a:p>
          <a:p>
            <a:pPr marL="681038" lvl="1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Choosing unit testing test cases </a:t>
            </a:r>
            <a:endParaRPr lang="en-US" sz="2800" b="1" dirty="0">
              <a:solidFill>
                <a:srgbClr val="FF0000"/>
              </a:solidFill>
            </a:endParaRPr>
          </a:p>
          <a:p>
            <a:pPr marL="681038" lvl="1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Two strategies</a:t>
            </a:r>
          </a:p>
          <a:p>
            <a:pPr marL="1081088" lvl="2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Partition testing </a:t>
            </a:r>
          </a:p>
          <a:p>
            <a:pPr marL="1538288" lvl="3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Groups </a:t>
            </a:r>
            <a:r>
              <a:rPr lang="en-US" sz="2400" b="1" dirty="0">
                <a:solidFill>
                  <a:srgbClr val="0070C0"/>
                </a:solidFill>
              </a:rPr>
              <a:t>of inputs that have common </a:t>
            </a:r>
            <a:r>
              <a:rPr lang="en-US" sz="2400" b="1" dirty="0" smtClean="0">
                <a:solidFill>
                  <a:srgbClr val="0070C0"/>
                </a:solidFill>
              </a:rPr>
              <a:t>characteristics are identified and processed </a:t>
            </a:r>
            <a:r>
              <a:rPr lang="en-US" sz="2400" b="1" dirty="0">
                <a:solidFill>
                  <a:srgbClr val="0070C0"/>
                </a:solidFill>
              </a:rPr>
              <a:t>in the same </a:t>
            </a:r>
            <a:r>
              <a:rPr lang="en-US" sz="2400" b="1" dirty="0" smtClean="0">
                <a:solidFill>
                  <a:srgbClr val="0070C0"/>
                </a:solidFill>
              </a:rPr>
              <a:t>way</a:t>
            </a:r>
          </a:p>
          <a:p>
            <a:pPr marL="1538288" lvl="3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Choose </a:t>
            </a:r>
            <a:r>
              <a:rPr lang="en-US" sz="2400" b="1" dirty="0">
                <a:solidFill>
                  <a:srgbClr val="0070C0"/>
                </a:solidFill>
              </a:rPr>
              <a:t>tests </a:t>
            </a:r>
            <a:r>
              <a:rPr lang="en-US" sz="2400" b="1" dirty="0" smtClean="0">
                <a:solidFill>
                  <a:srgbClr val="0070C0"/>
                </a:solidFill>
              </a:rPr>
              <a:t>from within </a:t>
            </a:r>
            <a:r>
              <a:rPr lang="en-US" sz="2400" b="1" dirty="0">
                <a:solidFill>
                  <a:srgbClr val="0070C0"/>
                </a:solidFill>
              </a:rPr>
              <a:t>each of these </a:t>
            </a:r>
            <a:r>
              <a:rPr lang="en-US" sz="2400" b="1" dirty="0" smtClean="0">
                <a:solidFill>
                  <a:srgbClr val="0070C0"/>
                </a:solidFill>
              </a:rPr>
              <a:t>groups</a:t>
            </a:r>
            <a:endParaRPr lang="en-US" sz="2400" b="1" dirty="0">
              <a:solidFill>
                <a:srgbClr val="0070C0"/>
              </a:solidFill>
            </a:endParaRPr>
          </a:p>
          <a:p>
            <a:pPr marL="1150938" lvl="3" indent="-300038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Guideline-based testing</a:t>
            </a:r>
          </a:p>
          <a:p>
            <a:pPr marL="1608138" lvl="4" indent="-300038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Use </a:t>
            </a:r>
            <a:r>
              <a:rPr lang="en-US" sz="2400" b="1" dirty="0">
                <a:solidFill>
                  <a:srgbClr val="0070C0"/>
                </a:solidFill>
              </a:rPr>
              <a:t>testing guidelines to choose test </a:t>
            </a:r>
            <a:r>
              <a:rPr lang="en-US" sz="2400" b="1" dirty="0" smtClean="0">
                <a:solidFill>
                  <a:srgbClr val="0070C0"/>
                </a:solidFill>
              </a:rPr>
              <a:t>cases</a:t>
            </a:r>
            <a:endParaRPr lang="en-US" sz="2400" b="1" dirty="0">
              <a:solidFill>
                <a:srgbClr val="0070C0"/>
              </a:solidFill>
            </a:endParaRPr>
          </a:p>
          <a:p>
            <a:pPr marL="1538288" lvl="3" algn="just"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These guidelines reflect previous experience of the kinds of errors that </a:t>
            </a:r>
            <a:r>
              <a:rPr lang="en-US" sz="2400" b="1" dirty="0" smtClean="0">
                <a:solidFill>
                  <a:srgbClr val="0070C0"/>
                </a:solidFill>
              </a:rPr>
              <a:t>programmers often </a:t>
            </a:r>
            <a:r>
              <a:rPr lang="en-US" sz="2400" b="1" dirty="0">
                <a:solidFill>
                  <a:srgbClr val="0070C0"/>
                </a:solidFill>
              </a:rPr>
              <a:t>make when developing </a:t>
            </a:r>
            <a:r>
              <a:rPr lang="en-US" sz="2400" b="1" dirty="0" smtClean="0">
                <a:solidFill>
                  <a:srgbClr val="0070C0"/>
                </a:solidFill>
              </a:rPr>
              <a:t>components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21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3696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Development Testing</a:t>
            </a:r>
          </a:p>
          <a:p>
            <a:pPr marL="681038" lvl="1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Component </a:t>
            </a:r>
            <a:r>
              <a:rPr lang="en-US" sz="2800" b="1" dirty="0" smtClean="0">
                <a:solidFill>
                  <a:srgbClr val="FF0000"/>
                </a:solidFill>
              </a:rPr>
              <a:t>Testing </a:t>
            </a:r>
            <a:endParaRPr lang="en-US" sz="2800" b="1" dirty="0">
              <a:solidFill>
                <a:srgbClr val="FF0000"/>
              </a:solidFill>
            </a:endParaRPr>
          </a:p>
          <a:p>
            <a:pPr marL="1081088" lvl="2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Several individual units are integrated to create composite components</a:t>
            </a:r>
          </a:p>
          <a:p>
            <a:pPr marL="1081088" lvl="2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Focus on testing component </a:t>
            </a:r>
            <a:r>
              <a:rPr lang="en-US" sz="2400" b="1" dirty="0" smtClean="0">
                <a:solidFill>
                  <a:srgbClr val="0070C0"/>
                </a:solidFill>
              </a:rPr>
              <a:t>interfaces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22</a:t>
            </a:fld>
            <a:endParaRPr kumimoji="0"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948152"/>
            <a:ext cx="7086600" cy="3290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243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Component </a:t>
            </a:r>
            <a:r>
              <a:rPr lang="en-US" sz="2800" b="1" dirty="0" smtClean="0">
                <a:solidFill>
                  <a:srgbClr val="FF0000"/>
                </a:solidFill>
              </a:rPr>
              <a:t>Testing </a:t>
            </a:r>
            <a:endParaRPr lang="en-US" sz="2800" b="1" dirty="0">
              <a:solidFill>
                <a:srgbClr val="FF0000"/>
              </a:solidFill>
            </a:endParaRPr>
          </a:p>
          <a:p>
            <a:pPr marL="238125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Types of interface between program components </a:t>
            </a:r>
          </a:p>
          <a:p>
            <a:pPr marL="696913" lvl="1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Parameter interfaces </a:t>
            </a:r>
          </a:p>
          <a:p>
            <a:pPr marL="1096963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Data or </a:t>
            </a:r>
            <a:r>
              <a:rPr lang="en-US" sz="2400" b="1" dirty="0">
                <a:solidFill>
                  <a:srgbClr val="0070C0"/>
                </a:solidFill>
              </a:rPr>
              <a:t>sometimes </a:t>
            </a:r>
            <a:r>
              <a:rPr lang="en-US" sz="2400" b="1" dirty="0" smtClean="0">
                <a:solidFill>
                  <a:srgbClr val="0070C0"/>
                </a:solidFill>
              </a:rPr>
              <a:t>function references </a:t>
            </a:r>
            <a:r>
              <a:rPr lang="en-US" sz="2400" b="1" dirty="0">
                <a:solidFill>
                  <a:srgbClr val="0070C0"/>
                </a:solidFill>
              </a:rPr>
              <a:t>are passed from one </a:t>
            </a:r>
            <a:r>
              <a:rPr lang="en-US" sz="2400" b="1" dirty="0" smtClean="0">
                <a:solidFill>
                  <a:srgbClr val="0070C0"/>
                </a:solidFill>
              </a:rPr>
              <a:t>component </a:t>
            </a:r>
            <a:r>
              <a:rPr lang="en-US" sz="2400" b="1" dirty="0">
                <a:solidFill>
                  <a:srgbClr val="0070C0"/>
                </a:solidFill>
              </a:rPr>
              <a:t>to </a:t>
            </a:r>
            <a:r>
              <a:rPr lang="en-US" sz="2400" b="1" dirty="0" smtClean="0">
                <a:solidFill>
                  <a:srgbClr val="0070C0"/>
                </a:solidFill>
              </a:rPr>
              <a:t>another</a:t>
            </a:r>
          </a:p>
          <a:p>
            <a:pPr marL="741363" lvl="2" indent="-244475" algn="just">
              <a:buFont typeface="Arial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Shared memory interfaces </a:t>
            </a:r>
            <a:endParaRPr lang="en-US" sz="2400" b="1" dirty="0">
              <a:solidFill>
                <a:srgbClr val="FF0000"/>
              </a:solidFill>
            </a:endParaRPr>
          </a:p>
          <a:p>
            <a:pPr marL="1096963" lvl="2" indent="-238125" algn="just"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Block </a:t>
            </a:r>
            <a:r>
              <a:rPr lang="en-US" sz="2400" b="1" dirty="0">
                <a:solidFill>
                  <a:srgbClr val="0070C0"/>
                </a:solidFill>
              </a:rPr>
              <a:t>of memory </a:t>
            </a:r>
            <a:r>
              <a:rPr lang="en-US" sz="2400" b="1" dirty="0">
                <a:solidFill>
                  <a:srgbClr val="0070C0"/>
                </a:solidFill>
              </a:rPr>
              <a:t>is shared </a:t>
            </a:r>
            <a:r>
              <a:rPr lang="en-US" sz="2400" b="1" dirty="0">
                <a:solidFill>
                  <a:srgbClr val="0070C0"/>
                </a:solidFill>
              </a:rPr>
              <a:t>between </a:t>
            </a:r>
            <a:r>
              <a:rPr lang="en-US" sz="2400" b="1" dirty="0">
                <a:solidFill>
                  <a:srgbClr val="0070C0"/>
                </a:solidFill>
              </a:rPr>
              <a:t>components</a:t>
            </a:r>
          </a:p>
          <a:p>
            <a:pPr marL="1096963" lvl="2" indent="-238125" algn="just"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Data </a:t>
            </a:r>
            <a:r>
              <a:rPr lang="en-US" sz="2400" b="1" dirty="0">
                <a:solidFill>
                  <a:srgbClr val="0070C0"/>
                </a:solidFill>
              </a:rPr>
              <a:t>is placed in the memory by one </a:t>
            </a:r>
            <a:r>
              <a:rPr lang="en-US" sz="2400" b="1" dirty="0">
                <a:solidFill>
                  <a:srgbClr val="0070C0"/>
                </a:solidFill>
              </a:rPr>
              <a:t>subsystem and </a:t>
            </a:r>
            <a:r>
              <a:rPr lang="en-US" sz="2400" b="1" dirty="0">
                <a:solidFill>
                  <a:srgbClr val="0070C0"/>
                </a:solidFill>
              </a:rPr>
              <a:t>retrieved from there by other </a:t>
            </a:r>
            <a:r>
              <a:rPr lang="en-US" sz="2400" b="1" dirty="0">
                <a:solidFill>
                  <a:srgbClr val="0070C0"/>
                </a:solidFill>
              </a:rPr>
              <a:t>subsystems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23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97842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Component </a:t>
            </a:r>
            <a:r>
              <a:rPr lang="en-US" sz="2800" b="1" dirty="0" smtClean="0">
                <a:solidFill>
                  <a:srgbClr val="FF0000"/>
                </a:solidFill>
              </a:rPr>
              <a:t>Testing </a:t>
            </a:r>
            <a:endParaRPr lang="en-US" sz="2800" b="1" dirty="0">
              <a:solidFill>
                <a:srgbClr val="FF0000"/>
              </a:solidFill>
            </a:endParaRPr>
          </a:p>
          <a:p>
            <a:pPr marL="238125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Types of interface between program components </a:t>
            </a:r>
          </a:p>
          <a:p>
            <a:pPr marL="696913" lvl="1" indent="-238125" algn="just">
              <a:buFont typeface="Arial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Procedural </a:t>
            </a:r>
            <a:r>
              <a:rPr lang="en-US" sz="2400" b="1" dirty="0">
                <a:solidFill>
                  <a:srgbClr val="FF0000"/>
                </a:solidFill>
              </a:rPr>
              <a:t>interfaces </a:t>
            </a:r>
            <a:endParaRPr lang="en-US" sz="2400" b="1" dirty="0">
              <a:solidFill>
                <a:srgbClr val="FF0000"/>
              </a:solidFill>
            </a:endParaRPr>
          </a:p>
          <a:p>
            <a:pPr marL="1096963" lvl="2" indent="-238125" algn="just"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One </a:t>
            </a:r>
            <a:r>
              <a:rPr lang="en-US" sz="2400" b="1" dirty="0">
                <a:solidFill>
                  <a:srgbClr val="0070C0"/>
                </a:solidFill>
              </a:rPr>
              <a:t>component </a:t>
            </a:r>
            <a:r>
              <a:rPr lang="en-US" sz="2400" b="1" dirty="0">
                <a:solidFill>
                  <a:srgbClr val="0070C0"/>
                </a:solidFill>
              </a:rPr>
              <a:t>encapsulates a </a:t>
            </a:r>
            <a:r>
              <a:rPr lang="en-US" sz="2400" b="1" dirty="0">
                <a:solidFill>
                  <a:srgbClr val="0070C0"/>
                </a:solidFill>
              </a:rPr>
              <a:t>set of procedures that can be called by other </a:t>
            </a:r>
            <a:r>
              <a:rPr lang="en-US" sz="2400" b="1" dirty="0">
                <a:solidFill>
                  <a:srgbClr val="0070C0"/>
                </a:solidFill>
              </a:rPr>
              <a:t>components</a:t>
            </a:r>
          </a:p>
          <a:p>
            <a:pPr marL="1096963" lvl="2" indent="-238125" algn="just"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Objects and reusable </a:t>
            </a:r>
            <a:r>
              <a:rPr lang="en-US" sz="2400" b="1" dirty="0">
                <a:solidFill>
                  <a:srgbClr val="0070C0"/>
                </a:solidFill>
              </a:rPr>
              <a:t>components have this form of </a:t>
            </a:r>
            <a:r>
              <a:rPr lang="en-US" sz="2400" b="1" dirty="0">
                <a:solidFill>
                  <a:srgbClr val="0070C0"/>
                </a:solidFill>
              </a:rPr>
              <a:t>interface</a:t>
            </a:r>
            <a:endParaRPr lang="en-US" sz="2400" b="1" dirty="0">
              <a:solidFill>
                <a:srgbClr val="0070C0"/>
              </a:solidFill>
            </a:endParaRPr>
          </a:p>
          <a:p>
            <a:pPr marL="696913" lvl="1" indent="-238125" algn="just">
              <a:buFont typeface="Arial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Message </a:t>
            </a:r>
            <a:r>
              <a:rPr lang="en-US" sz="2400" b="1" dirty="0">
                <a:solidFill>
                  <a:srgbClr val="FF0000"/>
                </a:solidFill>
              </a:rPr>
              <a:t>passing </a:t>
            </a:r>
            <a:r>
              <a:rPr lang="en-US" sz="2400" b="1" dirty="0">
                <a:solidFill>
                  <a:srgbClr val="FF0000"/>
                </a:solidFill>
              </a:rPr>
              <a:t>interfaces</a:t>
            </a:r>
          </a:p>
          <a:p>
            <a:pPr marL="1096963" lvl="2" indent="-238125" algn="just"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One component requests </a:t>
            </a:r>
            <a:r>
              <a:rPr lang="en-US" sz="2400" b="1" dirty="0">
                <a:solidFill>
                  <a:srgbClr val="0070C0"/>
                </a:solidFill>
              </a:rPr>
              <a:t>a service from another component by passing a message to </a:t>
            </a:r>
            <a:r>
              <a:rPr lang="en-US" sz="2400" b="1" dirty="0">
                <a:solidFill>
                  <a:srgbClr val="0070C0"/>
                </a:solidFill>
              </a:rPr>
              <a:t>it</a:t>
            </a:r>
          </a:p>
          <a:p>
            <a:pPr marL="1096963" lvl="2" indent="-238125" algn="just"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A return message </a:t>
            </a:r>
            <a:r>
              <a:rPr lang="en-US" sz="2400" b="1" dirty="0">
                <a:solidFill>
                  <a:srgbClr val="0070C0"/>
                </a:solidFill>
              </a:rPr>
              <a:t>includes the results of executing the </a:t>
            </a:r>
            <a:r>
              <a:rPr lang="en-US" sz="2400" b="1" dirty="0">
                <a:solidFill>
                  <a:srgbClr val="0070C0"/>
                </a:solidFill>
              </a:rPr>
              <a:t>service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24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996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Component </a:t>
            </a:r>
            <a:r>
              <a:rPr lang="en-US" sz="2800" b="1" dirty="0" smtClean="0">
                <a:solidFill>
                  <a:srgbClr val="FF0000"/>
                </a:solidFill>
              </a:rPr>
              <a:t>Testing </a:t>
            </a:r>
            <a:endParaRPr lang="en-US" sz="2800" b="1" dirty="0">
              <a:solidFill>
                <a:srgbClr val="FF0000"/>
              </a:solidFill>
            </a:endParaRPr>
          </a:p>
          <a:p>
            <a:pPr marL="238125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I</a:t>
            </a:r>
            <a:r>
              <a:rPr lang="en-US" sz="2400" b="1" dirty="0" smtClean="0">
                <a:solidFill>
                  <a:srgbClr val="0070C0"/>
                </a:solidFill>
              </a:rPr>
              <a:t>nterface error falls into three classes</a:t>
            </a:r>
          </a:p>
          <a:p>
            <a:pPr marL="696913" lvl="1" indent="-238125" algn="just">
              <a:buFont typeface="Arial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Interface misuse </a:t>
            </a:r>
          </a:p>
          <a:p>
            <a:pPr marL="1096963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A calling </a:t>
            </a:r>
            <a:r>
              <a:rPr lang="en-US" sz="2400" b="1" dirty="0">
                <a:solidFill>
                  <a:srgbClr val="0070C0"/>
                </a:solidFill>
              </a:rPr>
              <a:t>component calls some other component and makes </a:t>
            </a:r>
            <a:r>
              <a:rPr lang="en-US" sz="2400" b="1" dirty="0" smtClean="0">
                <a:solidFill>
                  <a:srgbClr val="0070C0"/>
                </a:solidFill>
              </a:rPr>
              <a:t>an error </a:t>
            </a:r>
            <a:r>
              <a:rPr lang="en-US" sz="2400" b="1" dirty="0">
                <a:solidFill>
                  <a:srgbClr val="0070C0"/>
                </a:solidFill>
              </a:rPr>
              <a:t>in the use of its interface</a:t>
            </a:r>
          </a:p>
          <a:p>
            <a:pPr marL="696913" lvl="1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Interface misunderstanding </a:t>
            </a:r>
            <a:endParaRPr lang="en-US" sz="2400" b="1" dirty="0">
              <a:solidFill>
                <a:srgbClr val="FF0000"/>
              </a:solidFill>
            </a:endParaRPr>
          </a:p>
          <a:p>
            <a:pPr marL="1096963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A </a:t>
            </a:r>
            <a:r>
              <a:rPr lang="en-US" sz="2400" b="1" dirty="0">
                <a:solidFill>
                  <a:srgbClr val="0070C0"/>
                </a:solidFill>
              </a:rPr>
              <a:t>calling component misunderstands the </a:t>
            </a:r>
            <a:r>
              <a:rPr lang="en-US" sz="2400" b="1" dirty="0" smtClean="0">
                <a:solidFill>
                  <a:srgbClr val="0070C0"/>
                </a:solidFill>
              </a:rPr>
              <a:t>specification of </a:t>
            </a:r>
            <a:r>
              <a:rPr lang="en-US" sz="2400" b="1" dirty="0">
                <a:solidFill>
                  <a:srgbClr val="0070C0"/>
                </a:solidFill>
              </a:rPr>
              <a:t>the interface of the called component and makes assumptions about its </a:t>
            </a:r>
            <a:r>
              <a:rPr lang="en-US" sz="2400" b="1" dirty="0" smtClean="0">
                <a:solidFill>
                  <a:srgbClr val="0070C0"/>
                </a:solidFill>
              </a:rPr>
              <a:t>behavior</a:t>
            </a:r>
          </a:p>
          <a:p>
            <a:pPr marL="696913" lvl="1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Timing errors </a:t>
            </a:r>
            <a:endParaRPr lang="en-US" sz="2400" b="1" dirty="0">
              <a:solidFill>
                <a:srgbClr val="FF0000"/>
              </a:solidFill>
            </a:endParaRPr>
          </a:p>
          <a:p>
            <a:pPr marL="1096963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These </a:t>
            </a:r>
            <a:r>
              <a:rPr lang="en-US" sz="2400" b="1" dirty="0">
                <a:solidFill>
                  <a:srgbClr val="0070C0"/>
                </a:solidFill>
              </a:rPr>
              <a:t>occur in real-time systems that use a shared memory or </a:t>
            </a:r>
            <a:r>
              <a:rPr lang="en-US" sz="2400" b="1" dirty="0" smtClean="0">
                <a:solidFill>
                  <a:srgbClr val="0070C0"/>
                </a:solidFill>
              </a:rPr>
              <a:t>a message-passing interface</a:t>
            </a:r>
          </a:p>
          <a:p>
            <a:pPr marL="1096963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The </a:t>
            </a:r>
            <a:r>
              <a:rPr lang="en-US" sz="2400" b="1" dirty="0">
                <a:solidFill>
                  <a:srgbClr val="0070C0"/>
                </a:solidFill>
              </a:rPr>
              <a:t>producer of data and the consumer of data </a:t>
            </a:r>
            <a:r>
              <a:rPr lang="en-US" sz="2400" b="1" dirty="0" smtClean="0">
                <a:solidFill>
                  <a:srgbClr val="0070C0"/>
                </a:solidFill>
              </a:rPr>
              <a:t>may operate at different s</a:t>
            </a:r>
            <a:r>
              <a:rPr lang="en-US" sz="2400" b="1" dirty="0">
                <a:solidFill>
                  <a:srgbClr val="0070C0"/>
                </a:solidFill>
              </a:rPr>
              <a:t>p</a:t>
            </a:r>
            <a:r>
              <a:rPr lang="en-US" sz="2400" b="1" dirty="0" smtClean="0">
                <a:solidFill>
                  <a:srgbClr val="0070C0"/>
                </a:solidFill>
              </a:rPr>
              <a:t>eeds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25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84802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 lnSpcReduction="10000"/>
          </a:bodyPr>
          <a:lstStyle/>
          <a:p>
            <a:pPr marL="238125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Development Testing</a:t>
            </a:r>
          </a:p>
          <a:p>
            <a:pPr marL="681038" lvl="1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System </a:t>
            </a:r>
            <a:r>
              <a:rPr lang="en-US" sz="2800" b="1" dirty="0" smtClean="0">
                <a:solidFill>
                  <a:srgbClr val="FF0000"/>
                </a:solidFill>
              </a:rPr>
              <a:t>Testing</a:t>
            </a:r>
            <a:endParaRPr lang="en-US" sz="2800" b="1" dirty="0">
              <a:solidFill>
                <a:srgbClr val="FF0000"/>
              </a:solidFill>
            </a:endParaRPr>
          </a:p>
          <a:p>
            <a:pPr marL="1081088" lvl="2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Some or all of the components in a system are integrated and the system is tested as a whole</a:t>
            </a:r>
          </a:p>
          <a:p>
            <a:pPr marL="1081088" lvl="2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Focus on testing component </a:t>
            </a:r>
            <a:r>
              <a:rPr lang="en-US" sz="2400" b="1" dirty="0" smtClean="0">
                <a:solidFill>
                  <a:srgbClr val="0070C0"/>
                </a:solidFill>
              </a:rPr>
              <a:t>interactions</a:t>
            </a:r>
          </a:p>
          <a:p>
            <a:pPr marL="1081088" lvl="2" algn="just"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During system testing, reusable components that have been separately </a:t>
            </a:r>
            <a:r>
              <a:rPr lang="en-US" sz="2400" b="1" dirty="0" smtClean="0">
                <a:solidFill>
                  <a:srgbClr val="0070C0"/>
                </a:solidFill>
              </a:rPr>
              <a:t>developed and </a:t>
            </a:r>
            <a:r>
              <a:rPr lang="en-US" sz="2400" b="1" dirty="0">
                <a:solidFill>
                  <a:srgbClr val="0070C0"/>
                </a:solidFill>
              </a:rPr>
              <a:t>off-the-shelf systems may be integrated with newly developed components</a:t>
            </a:r>
            <a:r>
              <a:rPr lang="en-US" sz="2400" b="1" dirty="0" smtClean="0">
                <a:solidFill>
                  <a:srgbClr val="0070C0"/>
                </a:solidFill>
              </a:rPr>
              <a:t>. The </a:t>
            </a:r>
            <a:r>
              <a:rPr lang="en-US" sz="2400" b="1" dirty="0">
                <a:solidFill>
                  <a:srgbClr val="0070C0"/>
                </a:solidFill>
              </a:rPr>
              <a:t>complete system is then </a:t>
            </a:r>
            <a:r>
              <a:rPr lang="en-US" sz="2400" b="1" dirty="0" smtClean="0">
                <a:solidFill>
                  <a:srgbClr val="0070C0"/>
                </a:solidFill>
              </a:rPr>
              <a:t>tested</a:t>
            </a:r>
            <a:endParaRPr lang="en-US" sz="2400" b="1" dirty="0">
              <a:solidFill>
                <a:srgbClr val="0070C0"/>
              </a:solidFill>
            </a:endParaRPr>
          </a:p>
          <a:p>
            <a:pPr marL="1081088" lvl="2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Components </a:t>
            </a:r>
            <a:r>
              <a:rPr lang="en-US" sz="2400" b="1" dirty="0">
                <a:solidFill>
                  <a:srgbClr val="0070C0"/>
                </a:solidFill>
              </a:rPr>
              <a:t>developed by different team members or </a:t>
            </a:r>
            <a:r>
              <a:rPr lang="en-US" sz="2400" b="1" dirty="0" smtClean="0">
                <a:solidFill>
                  <a:srgbClr val="0070C0"/>
                </a:solidFill>
              </a:rPr>
              <a:t>sub teams </a:t>
            </a:r>
            <a:r>
              <a:rPr lang="en-US" sz="2400" b="1" dirty="0">
                <a:solidFill>
                  <a:srgbClr val="0070C0"/>
                </a:solidFill>
              </a:rPr>
              <a:t>may be </a:t>
            </a:r>
            <a:r>
              <a:rPr lang="en-US" sz="2400" b="1" dirty="0" smtClean="0">
                <a:solidFill>
                  <a:srgbClr val="0070C0"/>
                </a:solidFill>
              </a:rPr>
              <a:t>integrated at </a:t>
            </a:r>
            <a:r>
              <a:rPr lang="en-US" sz="2400" b="1" dirty="0">
                <a:solidFill>
                  <a:srgbClr val="0070C0"/>
                </a:solidFill>
              </a:rPr>
              <a:t>this stage. System testing is a collective rather than an individual process. </a:t>
            </a:r>
            <a:r>
              <a:rPr lang="en-US" sz="2400" b="1" dirty="0" smtClean="0">
                <a:solidFill>
                  <a:srgbClr val="0070C0"/>
                </a:solidFill>
              </a:rPr>
              <a:t>In some </a:t>
            </a:r>
            <a:r>
              <a:rPr lang="en-US" sz="2400" b="1" dirty="0">
                <a:solidFill>
                  <a:srgbClr val="0070C0"/>
                </a:solidFill>
              </a:rPr>
              <a:t>companies, system testing may involve a separate testing team with </a:t>
            </a:r>
            <a:r>
              <a:rPr lang="en-US" sz="2400" b="1" dirty="0" smtClean="0">
                <a:solidFill>
                  <a:srgbClr val="0070C0"/>
                </a:solidFill>
              </a:rPr>
              <a:t>no involvement </a:t>
            </a:r>
            <a:r>
              <a:rPr lang="en-US" sz="2400" b="1" dirty="0">
                <a:solidFill>
                  <a:srgbClr val="0070C0"/>
                </a:solidFill>
              </a:rPr>
              <a:t>from designers and </a:t>
            </a:r>
            <a:r>
              <a:rPr lang="en-US" sz="2400" b="1" dirty="0" smtClean="0">
                <a:solidFill>
                  <a:srgbClr val="0070C0"/>
                </a:solidFill>
              </a:rPr>
              <a:t>programmers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26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720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Test-Driven Development (TDD)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marL="681038" lvl="1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An </a:t>
            </a:r>
            <a:r>
              <a:rPr lang="en-US" sz="2400" b="1" dirty="0">
                <a:solidFill>
                  <a:srgbClr val="0070C0"/>
                </a:solidFill>
              </a:rPr>
              <a:t>approach to program development in </a:t>
            </a:r>
            <a:r>
              <a:rPr lang="en-US" sz="2400" b="1" dirty="0" smtClean="0">
                <a:solidFill>
                  <a:srgbClr val="0070C0"/>
                </a:solidFill>
              </a:rPr>
              <a:t>which testing </a:t>
            </a:r>
            <a:r>
              <a:rPr lang="en-US" sz="2400" b="1" dirty="0">
                <a:solidFill>
                  <a:srgbClr val="0070C0"/>
                </a:solidFill>
              </a:rPr>
              <a:t>and code </a:t>
            </a:r>
            <a:r>
              <a:rPr lang="en-US" sz="2400" b="1" dirty="0" smtClean="0">
                <a:solidFill>
                  <a:srgbClr val="0070C0"/>
                </a:solidFill>
              </a:rPr>
              <a:t>development are interleaved </a:t>
            </a:r>
          </a:p>
          <a:p>
            <a:pPr marL="681038" lvl="1" algn="just">
              <a:buFont typeface="Arial" pitchFamily="34" charset="0"/>
              <a:buChar char="•"/>
            </a:pP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27</a:t>
            </a:fld>
            <a:endParaRPr kumimoji="0"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14600"/>
            <a:ext cx="79248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572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 lnSpcReduction="10000"/>
          </a:bodyPr>
          <a:lstStyle/>
          <a:p>
            <a:pPr marL="238125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Test-Driven Development (TDD)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marL="681038" lvl="1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Steps in TDD process</a:t>
            </a:r>
          </a:p>
          <a:p>
            <a:pPr marL="1081088" lvl="2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Identify </a:t>
            </a:r>
            <a:r>
              <a:rPr lang="en-US" sz="2400" b="1" dirty="0">
                <a:solidFill>
                  <a:srgbClr val="0070C0"/>
                </a:solidFill>
              </a:rPr>
              <a:t>the increment of functionality that is </a:t>
            </a:r>
            <a:r>
              <a:rPr lang="en-US" sz="2400" b="1" dirty="0" smtClean="0">
                <a:solidFill>
                  <a:srgbClr val="0070C0"/>
                </a:solidFill>
              </a:rPr>
              <a:t>required which should normally </a:t>
            </a:r>
            <a:r>
              <a:rPr lang="en-US" sz="2400" b="1" dirty="0">
                <a:solidFill>
                  <a:srgbClr val="0070C0"/>
                </a:solidFill>
              </a:rPr>
              <a:t>be small and implementable in a few lines of </a:t>
            </a:r>
            <a:r>
              <a:rPr lang="en-US" sz="2400" b="1" dirty="0" smtClean="0">
                <a:solidFill>
                  <a:srgbClr val="0070C0"/>
                </a:solidFill>
              </a:rPr>
              <a:t>code</a:t>
            </a:r>
          </a:p>
          <a:p>
            <a:pPr marL="1081088" lvl="2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Write </a:t>
            </a:r>
            <a:r>
              <a:rPr lang="en-US" sz="2400" b="1" dirty="0">
                <a:solidFill>
                  <a:srgbClr val="0070C0"/>
                </a:solidFill>
              </a:rPr>
              <a:t>a test for this functionality and implement it as an </a:t>
            </a:r>
            <a:r>
              <a:rPr lang="en-US" sz="2400" b="1" dirty="0" smtClean="0">
                <a:solidFill>
                  <a:srgbClr val="0070C0"/>
                </a:solidFill>
              </a:rPr>
              <a:t>automated test. This </a:t>
            </a:r>
            <a:r>
              <a:rPr lang="en-US" sz="2400" b="1" dirty="0">
                <a:solidFill>
                  <a:srgbClr val="0070C0"/>
                </a:solidFill>
              </a:rPr>
              <a:t>means that the test can be executed and will report whether or not it </a:t>
            </a:r>
            <a:r>
              <a:rPr lang="en-US" sz="2400" b="1" dirty="0" smtClean="0">
                <a:solidFill>
                  <a:srgbClr val="0070C0"/>
                </a:solidFill>
              </a:rPr>
              <a:t>has passed </a:t>
            </a:r>
            <a:r>
              <a:rPr lang="en-US" sz="2400" b="1" dirty="0">
                <a:solidFill>
                  <a:srgbClr val="0070C0"/>
                </a:solidFill>
              </a:rPr>
              <a:t>or failed.</a:t>
            </a:r>
          </a:p>
          <a:p>
            <a:pPr marL="1081088" lvl="2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Then </a:t>
            </a:r>
            <a:r>
              <a:rPr lang="en-US" sz="2400" b="1" dirty="0">
                <a:solidFill>
                  <a:srgbClr val="0070C0"/>
                </a:solidFill>
              </a:rPr>
              <a:t>run the test, along with all other tests that have been </a:t>
            </a:r>
            <a:r>
              <a:rPr lang="en-US" sz="2400" b="1" dirty="0" smtClean="0">
                <a:solidFill>
                  <a:srgbClr val="0070C0"/>
                </a:solidFill>
              </a:rPr>
              <a:t>implemented</a:t>
            </a:r>
            <a:endParaRPr lang="en-US" sz="2400" b="1" dirty="0">
              <a:solidFill>
                <a:srgbClr val="0070C0"/>
              </a:solidFill>
            </a:endParaRPr>
          </a:p>
          <a:p>
            <a:pPr marL="1081088" lvl="2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Implement </a:t>
            </a:r>
            <a:r>
              <a:rPr lang="en-US" sz="2400" b="1" dirty="0">
                <a:solidFill>
                  <a:srgbClr val="0070C0"/>
                </a:solidFill>
              </a:rPr>
              <a:t>the functionality and re-run the </a:t>
            </a:r>
            <a:r>
              <a:rPr lang="en-US" sz="2400" b="1" dirty="0" smtClean="0">
                <a:solidFill>
                  <a:srgbClr val="0070C0"/>
                </a:solidFill>
              </a:rPr>
              <a:t>test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which may involve refactoring </a:t>
            </a:r>
            <a:r>
              <a:rPr lang="en-US" sz="2400" b="1" dirty="0">
                <a:solidFill>
                  <a:srgbClr val="0070C0"/>
                </a:solidFill>
              </a:rPr>
              <a:t>existing code to improve it and add new code to what’s already </a:t>
            </a:r>
            <a:r>
              <a:rPr lang="en-US" sz="2400" b="1" dirty="0" smtClean="0">
                <a:solidFill>
                  <a:srgbClr val="0070C0"/>
                </a:solidFill>
              </a:rPr>
              <a:t>there</a:t>
            </a:r>
            <a:endParaRPr lang="en-US" sz="2400" b="1" dirty="0">
              <a:solidFill>
                <a:srgbClr val="0070C0"/>
              </a:solidFill>
            </a:endParaRPr>
          </a:p>
          <a:p>
            <a:pPr marL="1081088" lvl="2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Once </a:t>
            </a:r>
            <a:r>
              <a:rPr lang="en-US" sz="2400" b="1" dirty="0">
                <a:solidFill>
                  <a:srgbClr val="0070C0"/>
                </a:solidFill>
              </a:rPr>
              <a:t>all tests run successfully, </a:t>
            </a:r>
            <a:r>
              <a:rPr lang="en-US" sz="2400" b="1" dirty="0" smtClean="0">
                <a:solidFill>
                  <a:srgbClr val="0070C0"/>
                </a:solidFill>
              </a:rPr>
              <a:t>move </a:t>
            </a:r>
            <a:r>
              <a:rPr lang="en-US" sz="2400" b="1" dirty="0">
                <a:solidFill>
                  <a:srgbClr val="0070C0"/>
                </a:solidFill>
              </a:rPr>
              <a:t>on to implementing the next chunk </a:t>
            </a:r>
            <a:r>
              <a:rPr lang="en-US" sz="2400" b="1" dirty="0" smtClean="0">
                <a:solidFill>
                  <a:srgbClr val="0070C0"/>
                </a:solidFill>
              </a:rPr>
              <a:t>of functionality</a:t>
            </a:r>
            <a:endParaRPr lang="en-US" sz="2400" b="1" dirty="0">
              <a:solidFill>
                <a:srgbClr val="0070C0"/>
              </a:solidFill>
            </a:endParaRPr>
          </a:p>
          <a:p>
            <a:pPr marL="681038" lvl="1" algn="just">
              <a:buFont typeface="Arial" pitchFamily="34" charset="0"/>
              <a:buChar char="•"/>
            </a:pP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28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4020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Release </a:t>
            </a:r>
            <a:r>
              <a:rPr lang="en-US" sz="2800" b="1" dirty="0" smtClean="0">
                <a:solidFill>
                  <a:srgbClr val="FF0000"/>
                </a:solidFill>
              </a:rPr>
              <a:t>Testing</a:t>
            </a:r>
          </a:p>
          <a:p>
            <a:pPr marL="696913" lvl="1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The </a:t>
            </a:r>
            <a:r>
              <a:rPr lang="en-US" sz="2400" b="1" dirty="0">
                <a:solidFill>
                  <a:srgbClr val="0070C0"/>
                </a:solidFill>
              </a:rPr>
              <a:t>process of testing a particular release of a system that is </a:t>
            </a:r>
            <a:r>
              <a:rPr lang="en-US" sz="2400" b="1" dirty="0" smtClean="0">
                <a:solidFill>
                  <a:srgbClr val="0070C0"/>
                </a:solidFill>
              </a:rPr>
              <a:t>intended for </a:t>
            </a:r>
            <a:r>
              <a:rPr lang="en-US" sz="2400" b="1" dirty="0">
                <a:solidFill>
                  <a:srgbClr val="0070C0"/>
                </a:solidFill>
              </a:rPr>
              <a:t>use outside of the development team</a:t>
            </a:r>
            <a:endParaRPr lang="en-US" sz="2400" b="1" dirty="0">
              <a:solidFill>
                <a:srgbClr val="0070C0"/>
              </a:solidFill>
            </a:endParaRPr>
          </a:p>
          <a:p>
            <a:pPr marL="681038" lvl="1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Requirements </a:t>
            </a:r>
            <a:r>
              <a:rPr lang="en-US" sz="2800" b="1" dirty="0" smtClean="0">
                <a:solidFill>
                  <a:srgbClr val="FF0000"/>
                </a:solidFill>
              </a:rPr>
              <a:t>Based Testing (Validation)</a:t>
            </a:r>
          </a:p>
          <a:p>
            <a:pPr marL="1081088" lvl="2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Systematic approach to test case design considering  each requirement and deriving a set of tests for it</a:t>
            </a:r>
          </a:p>
          <a:p>
            <a:pPr marL="681038" lvl="1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Scenario Testing </a:t>
            </a:r>
            <a:endParaRPr lang="en-US" sz="2800" b="1" dirty="0">
              <a:solidFill>
                <a:srgbClr val="FF0000"/>
              </a:solidFill>
            </a:endParaRPr>
          </a:p>
          <a:p>
            <a:pPr marL="1081088" lvl="2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Typical scenarios are devised and used to develop test cases</a:t>
            </a:r>
          </a:p>
          <a:p>
            <a:pPr marL="1081088" lvl="2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Several requirements are tested within same scenario</a:t>
            </a:r>
            <a:endParaRPr lang="en-US" sz="2400" b="1" dirty="0">
              <a:solidFill>
                <a:srgbClr val="0070C0"/>
              </a:solidFill>
            </a:endParaRPr>
          </a:p>
          <a:p>
            <a:pPr marL="681038" lvl="1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Performance Testing</a:t>
            </a:r>
            <a:endParaRPr lang="en-US" sz="2800" b="1" dirty="0">
              <a:solidFill>
                <a:srgbClr val="FF0000"/>
              </a:solidFill>
            </a:endParaRPr>
          </a:p>
          <a:p>
            <a:pPr marL="1081088" lvl="2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Testing done to ensure that the system can process its intended load</a:t>
            </a:r>
          </a:p>
          <a:p>
            <a:pPr marL="1081088" lvl="2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29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8955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Verification &amp; Validation Planning Process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GB" sz="2800" b="1" dirty="0" smtClean="0">
                <a:solidFill>
                  <a:srgbClr val="FF0000"/>
                </a:solidFill>
              </a:rPr>
              <a:t>Software Inspection</a:t>
            </a:r>
          </a:p>
          <a:p>
            <a:pPr marL="1095375" lvl="3" indent="-238125" algn="just">
              <a:lnSpc>
                <a:spcPct val="80000"/>
              </a:lnSpc>
              <a:buFont typeface="Arial" pitchFamily="34" charset="0"/>
              <a:buChar char="•"/>
            </a:pPr>
            <a:r>
              <a:rPr lang="en-GB" sz="2400" b="1" dirty="0" smtClean="0">
                <a:solidFill>
                  <a:srgbClr val="0070C0"/>
                </a:solidFill>
              </a:rPr>
              <a:t>Analyses and </a:t>
            </a:r>
            <a:r>
              <a:rPr lang="en-US" sz="2400" b="1" dirty="0" smtClean="0">
                <a:solidFill>
                  <a:srgbClr val="0070C0"/>
                </a:solidFill>
              </a:rPr>
              <a:t>checks </a:t>
            </a:r>
            <a:r>
              <a:rPr lang="en-US" sz="2400" b="1" dirty="0">
                <a:solidFill>
                  <a:srgbClr val="0070C0"/>
                </a:solidFill>
              </a:rPr>
              <a:t>system representation such as the </a:t>
            </a:r>
            <a:r>
              <a:rPr lang="en-US" sz="2400" b="1" dirty="0" smtClean="0">
                <a:solidFill>
                  <a:srgbClr val="0070C0"/>
                </a:solidFill>
              </a:rPr>
              <a:t>Requirement document</a:t>
            </a:r>
            <a:r>
              <a:rPr lang="en-US" sz="2400" b="1" dirty="0">
                <a:solidFill>
                  <a:srgbClr val="0070C0"/>
                </a:solidFill>
              </a:rPr>
              <a:t>, design program diagrams, and the program source </a:t>
            </a:r>
            <a:r>
              <a:rPr lang="en-US" sz="2400" b="1" dirty="0" smtClean="0">
                <a:solidFill>
                  <a:srgbClr val="0070C0"/>
                </a:solidFill>
              </a:rPr>
              <a:t>code</a:t>
            </a:r>
          </a:p>
          <a:p>
            <a:pPr marL="1095375" lvl="3" indent="-238125" algn="just">
              <a:lnSpc>
                <a:spcPct val="80000"/>
              </a:lnSpc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Inspection can be used at all </a:t>
            </a:r>
            <a:r>
              <a:rPr lang="en-US" sz="2400" b="1" dirty="0">
                <a:solidFill>
                  <a:srgbClr val="0070C0"/>
                </a:solidFill>
              </a:rPr>
              <a:t>the system software development </a:t>
            </a:r>
            <a:r>
              <a:rPr lang="en-US" sz="2400" b="1" dirty="0" smtClean="0">
                <a:solidFill>
                  <a:srgbClr val="0070C0"/>
                </a:solidFill>
              </a:rPr>
              <a:t>process</a:t>
            </a:r>
            <a:endParaRPr lang="en-GB" sz="2400" b="1" dirty="0">
              <a:solidFill>
                <a:srgbClr val="0070C0"/>
              </a:solidFill>
            </a:endParaRP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GB" sz="2800" b="1" dirty="0" smtClean="0">
                <a:solidFill>
                  <a:srgbClr val="FF0000"/>
                </a:solidFill>
              </a:rPr>
              <a:t>Software Testing</a:t>
            </a:r>
          </a:p>
          <a:p>
            <a:pPr marL="1095375" lvl="3" indent="-238125" algn="just">
              <a:lnSpc>
                <a:spcPct val="80000"/>
              </a:lnSpc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I</a:t>
            </a:r>
            <a:r>
              <a:rPr lang="en-US" sz="2400" b="1" dirty="0" smtClean="0">
                <a:solidFill>
                  <a:srgbClr val="0070C0"/>
                </a:solidFill>
              </a:rPr>
              <a:t>nvolves </a:t>
            </a:r>
            <a:r>
              <a:rPr lang="en-US" sz="2400" b="1" dirty="0">
                <a:solidFill>
                  <a:srgbClr val="0070C0"/>
                </a:solidFill>
              </a:rPr>
              <a:t>running and implementation of the </a:t>
            </a:r>
            <a:r>
              <a:rPr lang="en-US" sz="2400" b="1" dirty="0" smtClean="0">
                <a:solidFill>
                  <a:srgbClr val="0070C0"/>
                </a:solidFill>
              </a:rPr>
              <a:t>software with test data </a:t>
            </a:r>
          </a:p>
          <a:p>
            <a:pPr marL="1095375" lvl="3" indent="-238125" algn="just">
              <a:lnSpc>
                <a:spcPct val="80000"/>
              </a:lnSpc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Examine the </a:t>
            </a:r>
            <a:r>
              <a:rPr lang="en-US" sz="2400" b="1" dirty="0">
                <a:solidFill>
                  <a:srgbClr val="0070C0"/>
                </a:solidFill>
              </a:rPr>
              <a:t>output of the software, its operational behavior to check </a:t>
            </a:r>
            <a:r>
              <a:rPr lang="en-US" sz="2400" b="1" dirty="0" smtClean="0">
                <a:solidFill>
                  <a:srgbClr val="0070C0"/>
                </a:solidFill>
              </a:rPr>
              <a:t>out that it’s performing as the user requirement</a:t>
            </a:r>
            <a:endParaRPr lang="en-GB" sz="2400" b="1" dirty="0" smtClean="0">
              <a:solidFill>
                <a:srgbClr val="0070C0"/>
              </a:solidFill>
            </a:endParaRPr>
          </a:p>
          <a:p>
            <a:pPr marL="638175" lvl="2" indent="-238125" algn="just">
              <a:buFont typeface="Arial" pitchFamily="34" charset="0"/>
              <a:buChar char="•"/>
            </a:pPr>
            <a:endParaRPr lang="en-GB" sz="2800" b="1" dirty="0" smtClean="0">
              <a:solidFill>
                <a:srgbClr val="FF000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3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2048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User </a:t>
            </a:r>
            <a:r>
              <a:rPr lang="en-US" sz="2800" b="1" dirty="0" smtClean="0">
                <a:solidFill>
                  <a:srgbClr val="FF0000"/>
                </a:solidFill>
              </a:rPr>
              <a:t>Testing</a:t>
            </a:r>
          </a:p>
          <a:p>
            <a:pPr marL="696913" lvl="1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Stage </a:t>
            </a:r>
            <a:r>
              <a:rPr lang="en-US" sz="2400" b="1" dirty="0">
                <a:solidFill>
                  <a:srgbClr val="0070C0"/>
                </a:solidFill>
              </a:rPr>
              <a:t>in the testing process in which users or </a:t>
            </a:r>
            <a:r>
              <a:rPr lang="en-US" sz="2400" b="1" dirty="0" smtClean="0">
                <a:solidFill>
                  <a:srgbClr val="0070C0"/>
                </a:solidFill>
              </a:rPr>
              <a:t>customers provide </a:t>
            </a:r>
            <a:r>
              <a:rPr lang="en-US" sz="2400" b="1" dirty="0">
                <a:solidFill>
                  <a:srgbClr val="0070C0"/>
                </a:solidFill>
              </a:rPr>
              <a:t>input and advice on system testing</a:t>
            </a:r>
            <a:endParaRPr lang="en-US" sz="2400" b="1" dirty="0">
              <a:solidFill>
                <a:srgbClr val="0070C0"/>
              </a:solidFill>
            </a:endParaRPr>
          </a:p>
          <a:p>
            <a:pPr marL="681038" lvl="1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Alpha Testing </a:t>
            </a:r>
          </a:p>
          <a:p>
            <a:pPr marL="1081088" lvl="2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Users of the software work with the development team to test the software at the developer’s site</a:t>
            </a:r>
          </a:p>
          <a:p>
            <a:pPr marL="681038" lvl="1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Beta Testing </a:t>
            </a:r>
            <a:endParaRPr lang="en-US" sz="2800" b="1" dirty="0">
              <a:solidFill>
                <a:srgbClr val="FF0000"/>
              </a:solidFill>
            </a:endParaRPr>
          </a:p>
          <a:p>
            <a:pPr marL="1081088" lvl="2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Release of the software is made available to users to allow them to experiment and to raise problems that they discover with the system </a:t>
            </a:r>
            <a:r>
              <a:rPr lang="en-US" sz="2400" b="1" dirty="0" smtClean="0">
                <a:solidFill>
                  <a:srgbClr val="0070C0"/>
                </a:solidFill>
              </a:rPr>
              <a:t>developers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30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1564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User </a:t>
            </a:r>
            <a:r>
              <a:rPr lang="en-US" sz="2800" b="1" dirty="0" smtClean="0">
                <a:solidFill>
                  <a:srgbClr val="FF0000"/>
                </a:solidFill>
              </a:rPr>
              <a:t>Testing</a:t>
            </a:r>
          </a:p>
          <a:p>
            <a:pPr marL="681038" lvl="1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Acceptance Testing</a:t>
            </a:r>
          </a:p>
          <a:p>
            <a:pPr marL="1081088" lvl="2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Customer test the system whether or not it is ready to be accepted and deployed in the customer environment</a:t>
            </a:r>
            <a:endParaRPr 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31</a:t>
            </a:fld>
            <a:endParaRPr kumimoji="0"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04800" y="2895600"/>
            <a:ext cx="8048625" cy="3181350"/>
            <a:chOff x="304800" y="2895600"/>
            <a:chExt cx="8048625" cy="318135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2895600"/>
              <a:ext cx="8048625" cy="2209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1912" y="5334000"/>
              <a:ext cx="1400175" cy="742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7114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indent="-238125" algn="just"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Inspection and Testing Model</a:t>
            </a:r>
            <a:endParaRPr lang="en-US" sz="2800" b="1" dirty="0">
              <a:solidFill>
                <a:srgbClr val="FF0000"/>
              </a:solidFill>
            </a:endParaRPr>
          </a:p>
          <a:p>
            <a:pPr marL="238125" indent="-238125" algn="just">
              <a:buFont typeface="Arial" pitchFamily="34" charset="0"/>
              <a:buChar char="•"/>
            </a:pPr>
            <a:endParaRPr 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4</a:t>
            </a:fld>
            <a:endParaRPr kumimoji="0" lang="en-US" dirty="0"/>
          </a:p>
        </p:txBody>
      </p:sp>
      <p:pic>
        <p:nvPicPr>
          <p:cNvPr id="10" name="Picture 9" descr="8.2 Inspections Testing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49315"/>
            <a:ext cx="7984314" cy="375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10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indent="-238125" algn="just"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 Verification &amp; Validation </a:t>
            </a:r>
            <a:r>
              <a:rPr lang="en-US" sz="2800" b="1" dirty="0" smtClean="0">
                <a:solidFill>
                  <a:srgbClr val="FF0000"/>
                </a:solidFill>
              </a:rPr>
              <a:t>Planning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5</a:t>
            </a:fld>
            <a:endParaRPr kumimoji="0"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28600" y="1295400"/>
            <a:ext cx="8295094" cy="4027283"/>
            <a:chOff x="228600" y="1295400"/>
            <a:chExt cx="8295094" cy="402728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1295400"/>
              <a:ext cx="8295094" cy="3657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1905000" y="5014906"/>
              <a:ext cx="452288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/>
                <a:t>Fig: </a:t>
              </a:r>
              <a:r>
                <a:rPr lang="en-US" sz="1400" b="1" dirty="0" smtClean="0"/>
                <a:t>Test </a:t>
              </a:r>
              <a:r>
                <a:rPr lang="en-US" sz="1400" b="1" dirty="0"/>
                <a:t>plan as a link between development and 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502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Software Test Plan Components</a:t>
            </a:r>
            <a:endParaRPr lang="en-US" sz="1200" dirty="0" smtClean="0"/>
          </a:p>
          <a:p>
            <a:pPr marL="512763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600" b="1" dirty="0" smtClean="0">
                <a:solidFill>
                  <a:srgbClr val="FF0000"/>
                </a:solidFill>
              </a:rPr>
              <a:t>The Testing Process</a:t>
            </a:r>
          </a:p>
          <a:p>
            <a:pPr marL="804863" lvl="1" indent="-23177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A description of major phases of testing process</a:t>
            </a:r>
          </a:p>
          <a:p>
            <a:pPr marL="512763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600" b="1" dirty="0" smtClean="0">
                <a:solidFill>
                  <a:srgbClr val="FF0000"/>
                </a:solidFill>
              </a:rPr>
              <a:t>Requirement Traceability</a:t>
            </a:r>
          </a:p>
          <a:p>
            <a:pPr marL="804863" lvl="1" indent="-23177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Testing should be planned such that all requirements are individually tested</a:t>
            </a:r>
            <a:endParaRPr lang="en-US" sz="2400" b="1" dirty="0">
              <a:solidFill>
                <a:srgbClr val="0070C0"/>
              </a:solidFill>
            </a:endParaRPr>
          </a:p>
          <a:p>
            <a:pPr marL="512763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600" b="1" dirty="0" smtClean="0">
                <a:solidFill>
                  <a:srgbClr val="FF0000"/>
                </a:solidFill>
              </a:rPr>
              <a:t>Tested Items</a:t>
            </a:r>
            <a:endParaRPr lang="en-US" sz="2600" b="1" dirty="0">
              <a:solidFill>
                <a:srgbClr val="FF0000"/>
              </a:solidFill>
            </a:endParaRPr>
          </a:p>
          <a:p>
            <a:pPr marL="804863" lvl="1" indent="-23177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Product of software processes that are to be tested should be specified</a:t>
            </a:r>
          </a:p>
          <a:p>
            <a:pPr marL="512763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600" b="1" dirty="0" smtClean="0">
                <a:solidFill>
                  <a:srgbClr val="FF0000"/>
                </a:solidFill>
              </a:rPr>
              <a:t>Testing Schedule</a:t>
            </a:r>
            <a:endParaRPr lang="en-US" sz="2600" b="1" dirty="0">
              <a:solidFill>
                <a:srgbClr val="FF0000"/>
              </a:solidFill>
            </a:endParaRPr>
          </a:p>
          <a:p>
            <a:pPr marL="804863" lvl="1" indent="-23177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An overall testing schedule and resource allocation is linked to the general project development schedule</a:t>
            </a:r>
            <a:endParaRPr lang="en-US" sz="2600" b="1" dirty="0" smtClean="0">
              <a:solidFill>
                <a:srgbClr val="FF000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6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9719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Software Test Plan Components</a:t>
            </a:r>
            <a:endParaRPr lang="en-US" sz="1200" dirty="0" smtClean="0"/>
          </a:p>
          <a:p>
            <a:pPr marL="512763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600" b="1" dirty="0">
                <a:solidFill>
                  <a:srgbClr val="FF0000"/>
                </a:solidFill>
              </a:rPr>
              <a:t>Test Recording Procedure</a:t>
            </a:r>
          </a:p>
          <a:p>
            <a:pPr marL="804863" lvl="1" indent="-23177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Result of the test should be systematically recorded and must be able to audit testing process to ensure its correctness</a:t>
            </a:r>
            <a:endParaRPr lang="en-US" sz="2600" b="1" dirty="0">
              <a:solidFill>
                <a:srgbClr val="FF0000"/>
              </a:solidFill>
            </a:endParaRPr>
          </a:p>
          <a:p>
            <a:pPr marL="512763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600" b="1" dirty="0" smtClean="0">
                <a:solidFill>
                  <a:srgbClr val="FF0000"/>
                </a:solidFill>
              </a:rPr>
              <a:t>Hardware &amp; Software Requirement</a:t>
            </a:r>
          </a:p>
          <a:p>
            <a:pPr marL="804863" lvl="1" indent="-23177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Set out the h/w and s/w tools required or estimated for testing process</a:t>
            </a:r>
            <a:endParaRPr lang="en-US" sz="2400" b="1" dirty="0">
              <a:solidFill>
                <a:srgbClr val="0070C0"/>
              </a:solidFill>
            </a:endParaRPr>
          </a:p>
          <a:p>
            <a:pPr marL="512763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600" b="1" dirty="0" smtClean="0">
                <a:solidFill>
                  <a:srgbClr val="FF0000"/>
                </a:solidFill>
              </a:rPr>
              <a:t>Constraint</a:t>
            </a:r>
            <a:endParaRPr lang="en-US" sz="2600" b="1" dirty="0">
              <a:solidFill>
                <a:srgbClr val="FF0000"/>
              </a:solidFill>
            </a:endParaRPr>
          </a:p>
          <a:p>
            <a:pPr marL="804863" lvl="1" indent="-23177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Constraint affecting the testing process such as staff shortage should be anticipated 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7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4248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Software Inspection</a:t>
            </a:r>
            <a:endParaRPr lang="en-US" sz="2800" b="1" dirty="0">
              <a:solidFill>
                <a:srgbClr val="FF0000"/>
              </a:solidFill>
            </a:endParaRPr>
          </a:p>
          <a:p>
            <a:pPr marL="681038" lvl="1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Static verification and validation process </a:t>
            </a:r>
          </a:p>
          <a:p>
            <a:pPr marL="681038" lvl="1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Software system is reviewed to find errors, omissions and anomalies</a:t>
            </a:r>
          </a:p>
          <a:p>
            <a:pPr marL="681038" lvl="1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May be applied to any representation of the system such as requirements, design, configuration data, test data etc.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8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0935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Advantages of Software Inspection </a:t>
            </a:r>
            <a:r>
              <a:rPr lang="en-US" sz="2800" b="1" dirty="0">
                <a:solidFill>
                  <a:srgbClr val="FF0000"/>
                </a:solidFill>
              </a:rPr>
              <a:t>O</a:t>
            </a:r>
            <a:r>
              <a:rPr lang="en-US" sz="2800" b="1" dirty="0" smtClean="0">
                <a:solidFill>
                  <a:srgbClr val="FF0000"/>
                </a:solidFill>
              </a:rPr>
              <a:t>ver Testing</a:t>
            </a:r>
            <a:endParaRPr lang="en-US" sz="2800" b="1" dirty="0">
              <a:solidFill>
                <a:srgbClr val="FF0000"/>
              </a:solidFill>
            </a:endParaRPr>
          </a:p>
          <a:p>
            <a:pPr marL="681038" lvl="1" algn="just"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During testing, errors can mask (hide) other </a:t>
            </a:r>
            <a:r>
              <a:rPr lang="en-US" sz="2400" b="1" dirty="0" smtClean="0">
                <a:solidFill>
                  <a:srgbClr val="0070C0"/>
                </a:solidFill>
              </a:rPr>
              <a:t>errors; </a:t>
            </a:r>
            <a:r>
              <a:rPr lang="en-US" sz="2400" b="1" dirty="0">
                <a:solidFill>
                  <a:srgbClr val="0070C0"/>
                </a:solidFill>
              </a:rPr>
              <a:t>Because inspection is a static process, you don’t have to be concerned with interactions between </a:t>
            </a:r>
            <a:r>
              <a:rPr lang="en-US" sz="2400" b="1" dirty="0" smtClean="0">
                <a:solidFill>
                  <a:srgbClr val="0070C0"/>
                </a:solidFill>
              </a:rPr>
              <a:t>errors</a:t>
            </a:r>
            <a:endParaRPr lang="en-US" sz="2400" b="1" dirty="0">
              <a:solidFill>
                <a:srgbClr val="0070C0"/>
              </a:solidFill>
            </a:endParaRPr>
          </a:p>
          <a:p>
            <a:pPr marL="681038" lvl="1" algn="just"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Incomplete versions of a system can be inspected without additional </a:t>
            </a:r>
            <a:r>
              <a:rPr lang="en-US" sz="2400" b="1" dirty="0" smtClean="0">
                <a:solidFill>
                  <a:srgbClr val="0070C0"/>
                </a:solidFill>
              </a:rPr>
              <a:t>costs</a:t>
            </a:r>
          </a:p>
          <a:p>
            <a:pPr marL="681038" lvl="1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As </a:t>
            </a:r>
            <a:r>
              <a:rPr lang="en-US" sz="2400" b="1" dirty="0">
                <a:solidFill>
                  <a:srgbClr val="0070C0"/>
                </a:solidFill>
              </a:rPr>
              <a:t>well as searching for program defects, an inspection can also consider broader quality attributes of a program, such as compliance with standards, portability and </a:t>
            </a:r>
            <a:r>
              <a:rPr lang="en-US" sz="2400" b="1" dirty="0" smtClean="0">
                <a:solidFill>
                  <a:srgbClr val="0070C0"/>
                </a:solidFill>
              </a:rPr>
              <a:t>maintainability </a:t>
            </a:r>
            <a:endParaRPr lang="en-US" sz="2400" b="1" dirty="0">
              <a:solidFill>
                <a:srgbClr val="0070C0"/>
              </a:solidFill>
            </a:endParaRPr>
          </a:p>
          <a:p>
            <a:pPr marL="681038" lvl="1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9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11295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tchbook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C87CFE-642B-4AB0-BDFB-C5D4996E96E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Pitchbook</Template>
  <TotalTime>0</TotalTime>
  <Words>1790</Words>
  <Application>Microsoft Office PowerPoint</Application>
  <PresentationFormat>On-screen Show (4:3)</PresentationFormat>
  <Paragraphs>253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Pitchbook</vt:lpstr>
      <vt:lpstr>UNIT-8 SOFTWARE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2012-07-23T09:30:26Z</dcterms:created>
  <dcterms:modified xsi:type="dcterms:W3CDTF">2020-08-19T09:34:18Z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TC101769289990</vt:lpwstr>
  </property>
</Properties>
</file>