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Lst>
  <p:notesMasterIdLst>
    <p:notesMasterId r:id="rId48"/>
  </p:notesMasterIdLst>
  <p:handoutMasterIdLst>
    <p:handoutMasterId r:id="rId49"/>
  </p:handoutMasterIdLst>
  <p:sldIdLst>
    <p:sldId id="433" r:id="rId3"/>
    <p:sldId id="507" r:id="rId4"/>
    <p:sldId id="508" r:id="rId5"/>
    <p:sldId id="509" r:id="rId6"/>
    <p:sldId id="510" r:id="rId7"/>
    <p:sldId id="511" r:id="rId8"/>
    <p:sldId id="512" r:id="rId9"/>
    <p:sldId id="513" r:id="rId10"/>
    <p:sldId id="514" r:id="rId11"/>
    <p:sldId id="515" r:id="rId12"/>
    <p:sldId id="516" r:id="rId13"/>
    <p:sldId id="517" r:id="rId14"/>
    <p:sldId id="518" r:id="rId15"/>
    <p:sldId id="520" r:id="rId16"/>
    <p:sldId id="522" r:id="rId17"/>
    <p:sldId id="521" r:id="rId18"/>
    <p:sldId id="523" r:id="rId19"/>
    <p:sldId id="524" r:id="rId20"/>
    <p:sldId id="525" r:id="rId21"/>
    <p:sldId id="526"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4" autoAdjust="0"/>
    <p:restoredTop sz="96175" autoAdjust="0"/>
  </p:normalViewPr>
  <p:slideViewPr>
    <p:cSldViewPr>
      <p:cViewPr>
        <p:scale>
          <a:sx n="70" d="100"/>
          <a:sy n="70" d="100"/>
        </p:scale>
        <p:origin x="-1458"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12/12/2020</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dirty="0"/>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12/12/2020</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dirty="0"/>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1143000" y="685800"/>
            <a:ext cx="4572000" cy="3429000"/>
          </a:xfrm>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dirty="0"/>
          </a:p>
        </p:txBody>
      </p:sp>
    </p:spTree>
    <p:extLst>
      <p:ext uri="{BB962C8B-B14F-4D97-AF65-F5344CB8AC3E}">
        <p14:creationId xmlns:p14="http://schemas.microsoft.com/office/powerpoint/2010/main" val="274974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dirty="0" smtClean="0"/>
              <a:t>Prepared by 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304800" y="63246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dirty="0"/>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dirty="0"/>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extLst>
      <p:ext uri="{BB962C8B-B14F-4D97-AF65-F5344CB8AC3E}">
        <p14:creationId xmlns:p14="http://schemas.microsoft.com/office/powerpoint/2010/main" val="358146780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endParaRPr kumimoji="0" lang="en-US" dirty="0"/>
          </a:p>
        </p:txBody>
      </p:sp>
      <p:sp>
        <p:nvSpPr>
          <p:cNvPr id="27" name="Rectangle 27"/>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dirty="0"/>
          </a:p>
        </p:txBody>
      </p:sp>
      <p:sp>
        <p:nvSpPr>
          <p:cNvPr id="28" name="Rectangle 28"/>
          <p:cNvSpPr>
            <a:spLocks noGrp="1"/>
          </p:cNvSpPr>
          <p:nvPr>
            <p:ph type="ftr" sz="quarter" idx="24"/>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dirty="0"/>
          </a:p>
        </p:txBody>
      </p:sp>
      <p:sp>
        <p:nvSpPr>
          <p:cNvPr id="18" name="Rectangle 18"/>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dirty="0"/>
          </a:p>
        </p:txBody>
      </p:sp>
      <p:sp>
        <p:nvSpPr>
          <p:cNvPr id="21" name="Rectangle 21"/>
          <p:cNvSpPr>
            <a:spLocks noGrp="1"/>
          </p:cNvSpPr>
          <p:nvPr>
            <p:ph type="ftr" sz="quarter" idx="23"/>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dirty="0"/>
          </a:p>
        </p:txBody>
      </p:sp>
      <p:sp>
        <p:nvSpPr>
          <p:cNvPr id="20" name="Rectangle 20"/>
          <p:cNvSpPr>
            <a:spLocks noGrp="1"/>
          </p:cNvSpPr>
          <p:nvPr>
            <p:ph type="ftr" sz="quarter" idx="23"/>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endParaRPr kumimoji="0" lang="en-US" dirty="0"/>
          </a:p>
        </p:txBody>
      </p:sp>
      <p:sp>
        <p:nvSpPr>
          <p:cNvPr id="17" name="Rectangle 17"/>
          <p:cNvSpPr>
            <a:spLocks noGrp="1"/>
          </p:cNvSpPr>
          <p:nvPr>
            <p:ph type="sldNum" sz="quarter" idx="24"/>
          </p:nvPr>
        </p:nvSpPr>
        <p:spPr/>
        <p:txBody>
          <a:bodyPr/>
          <a:lstStyle>
            <a:extLst/>
          </a:lstStyle>
          <a:p>
            <a:pPr algn="r"/>
            <a:fld id="{256D3EEF-DE4E-429D-8EC4-DDC531AFF587}" type="slidenum">
              <a:rPr kumimoji="0" lang="en-US" sz="1000" smtClean="0"/>
              <a:pPr algn="r"/>
              <a:t>‹#›</a:t>
            </a:fld>
            <a:endParaRPr kumimoji="0" lang="en-US" dirty="0"/>
          </a:p>
        </p:txBody>
      </p:sp>
      <p:sp>
        <p:nvSpPr>
          <p:cNvPr id="18" name="Rectangle 18"/>
          <p:cNvSpPr>
            <a:spLocks noGrp="1"/>
          </p:cNvSpPr>
          <p:nvPr>
            <p:ph type="ftr" sz="quarter" idx="25"/>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endParaRPr kumimoji="0" lang="en-US" dirty="0"/>
          </a:p>
        </p:txBody>
      </p:sp>
      <p:sp>
        <p:nvSpPr>
          <p:cNvPr id="18" name="Rectangle 18"/>
          <p:cNvSpPr>
            <a:spLocks noGrp="1"/>
          </p:cNvSpPr>
          <p:nvPr>
            <p:ph type="sldNum" sz="quarter" idx="26"/>
          </p:nvPr>
        </p:nvSpPr>
        <p:spPr/>
        <p:txBody>
          <a:bodyPr/>
          <a:lstStyle>
            <a:extLst/>
          </a:lstStyle>
          <a:p>
            <a:pPr algn="r"/>
            <a:fld id="{256D3EEF-DE4E-429D-8EC4-DDC531AFF587}" type="slidenum">
              <a:rPr kumimoji="0" lang="en-US" sz="1000" smtClean="0"/>
              <a:pPr algn="r"/>
              <a:t>‹#›</a:t>
            </a:fld>
            <a:endParaRPr kumimoji="0" lang="en-US" dirty="0"/>
          </a:p>
        </p:txBody>
      </p:sp>
      <p:sp>
        <p:nvSpPr>
          <p:cNvPr id="23" name="Rectangle 23"/>
          <p:cNvSpPr>
            <a:spLocks noGrp="1"/>
          </p:cNvSpPr>
          <p:nvPr>
            <p:ph type="ftr" sz="quarter" idx="27"/>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endParaRPr kumimoji="0" lang="en-US" dirty="0"/>
          </a:p>
        </p:txBody>
      </p:sp>
      <p:sp>
        <p:nvSpPr>
          <p:cNvPr id="43" name="Rectangle 43"/>
          <p:cNvSpPr>
            <a:spLocks noGrp="1"/>
          </p:cNvSpPr>
          <p:nvPr>
            <p:ph type="sldNum" sz="quarter" idx="48"/>
          </p:nvPr>
        </p:nvSpPr>
        <p:spPr/>
        <p:txBody>
          <a:bodyPr/>
          <a:lstStyle>
            <a:extLst/>
          </a:lstStyle>
          <a:p>
            <a:pPr algn="r"/>
            <a:fld id="{256D3EEF-DE4E-429D-8EC4-DDC531AFF587}" type="slidenum">
              <a:rPr kumimoji="0" lang="en-US" sz="1000" smtClean="0"/>
              <a:pPr algn="r"/>
              <a:t>‹#›</a:t>
            </a:fld>
            <a:endParaRPr kumimoji="0" lang="en-US" dirty="0"/>
          </a:p>
        </p:txBody>
      </p:sp>
      <p:sp>
        <p:nvSpPr>
          <p:cNvPr id="45" name="Rectangle 45"/>
          <p:cNvSpPr>
            <a:spLocks noGrp="1"/>
          </p:cNvSpPr>
          <p:nvPr>
            <p:ph type="ftr" sz="quarter" idx="49"/>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endParaRPr kumimoji="0" lang="en-US" dirty="0"/>
          </a:p>
        </p:txBody>
      </p:sp>
      <p:sp>
        <p:nvSpPr>
          <p:cNvPr id="33" name="Rectangle 33"/>
          <p:cNvSpPr>
            <a:spLocks noGrp="1"/>
          </p:cNvSpPr>
          <p:nvPr>
            <p:ph type="sldNum" sz="quarter" idx="40"/>
          </p:nvPr>
        </p:nvSpPr>
        <p:spPr/>
        <p:txBody>
          <a:bodyPr/>
          <a:lstStyle>
            <a:extLst/>
          </a:lstStyle>
          <a:p>
            <a:pPr algn="r"/>
            <a:fld id="{256D3EEF-DE4E-429D-8EC4-DDC531AFF587}" type="slidenum">
              <a:rPr kumimoji="0" lang="en-US" sz="1000" smtClean="0"/>
              <a:pPr algn="r"/>
              <a:t>‹#›</a:t>
            </a:fld>
            <a:endParaRPr kumimoji="0" lang="en-US" dirty="0"/>
          </a:p>
        </p:txBody>
      </p:sp>
      <p:sp>
        <p:nvSpPr>
          <p:cNvPr id="34" name="Rectangle 34"/>
          <p:cNvSpPr>
            <a:spLocks noGrp="1"/>
          </p:cNvSpPr>
          <p:nvPr>
            <p:ph type="ftr" sz="quarter" idx="41"/>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r>
              <a:rPr kumimoji="0" lang="en-US" dirty="0" smtClean="0">
                <a:solidFill>
                  <a:schemeClr val="bg1"/>
                </a:solidFill>
              </a:rPr>
              <a:t>Prepared by Er. Deeyoranjan Dongol</a:t>
            </a:r>
            <a:endParaRPr kumimoji="0"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endParaRPr kumimoji="0" lang="en-US" dirty="0"/>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dirty="0"/>
          </a:p>
        </p:txBody>
      </p:sp>
      <p:sp>
        <p:nvSpPr>
          <p:cNvPr id="9" name="Rectangle 9"/>
          <p:cNvSpPr>
            <a:spLocks noGrp="1"/>
          </p:cNvSpPr>
          <p:nvPr>
            <p:ph type="ftr" sz="quarter" idx="16"/>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endParaRPr kumimoji="0" lang="en-US" dirty="0"/>
          </a:p>
        </p:txBody>
      </p:sp>
      <p:sp>
        <p:nvSpPr>
          <p:cNvPr id="8" name="Rectangle 8"/>
          <p:cNvSpPr>
            <a:spLocks noGrp="1"/>
          </p:cNvSpPr>
          <p:nvPr>
            <p:ph type="sldNum" sz="quarter" idx="11"/>
          </p:nvPr>
        </p:nvSpPr>
        <p:spPr/>
        <p:txBody>
          <a:bodyPr/>
          <a:lstStyle>
            <a:extLst/>
          </a:lstStyle>
          <a:p>
            <a:pPr algn="r"/>
            <a:fld id="{256D3EEF-DE4E-429D-8EC4-DDC531AFF587}" type="slidenum">
              <a:rPr kumimoji="0" lang="en-US" sz="1000" smtClean="0"/>
              <a:pPr algn="r"/>
              <a:t>‹#›</a:t>
            </a:fld>
            <a:endParaRPr kumimoji="0" lang="en-US" dirty="0"/>
          </a:p>
        </p:txBody>
      </p:sp>
      <p:sp>
        <p:nvSpPr>
          <p:cNvPr id="9" name="Rectangle 9"/>
          <p:cNvSpPr>
            <a:spLocks noGrp="1"/>
          </p:cNvSpPr>
          <p:nvPr>
            <p:ph type="ftr" sz="quarter" idx="1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endParaRPr kumimoji="0" lang="en-US" dirty="0"/>
          </a:p>
        </p:txBody>
      </p:sp>
      <p:sp>
        <p:nvSpPr>
          <p:cNvPr id="10" name="Rectangle 10"/>
          <p:cNvSpPr>
            <a:spLocks noGrp="1"/>
          </p:cNvSpPr>
          <p:nvPr>
            <p:ph type="sldNum" sz="quarter" idx="17"/>
          </p:nvPr>
        </p:nvSpPr>
        <p:spPr/>
        <p:txBody>
          <a:bodyPr/>
          <a:lstStyle>
            <a:extLst/>
          </a:lstStyle>
          <a:p>
            <a:pPr algn="r"/>
            <a:fld id="{256D3EEF-DE4E-429D-8EC4-DDC531AFF587}" type="slidenum">
              <a:rPr kumimoji="0" lang="en-US" sz="1000" smtClean="0"/>
              <a:pPr algn="r"/>
              <a:t>‹#›</a:t>
            </a:fld>
            <a:endParaRPr kumimoji="0" lang="en-US" dirty="0"/>
          </a:p>
        </p:txBody>
      </p:sp>
      <p:sp>
        <p:nvSpPr>
          <p:cNvPr id="12" name="Rectangle 12"/>
          <p:cNvSpPr>
            <a:spLocks noGrp="1"/>
          </p:cNvSpPr>
          <p:nvPr>
            <p:ph type="ftr" sz="quarter" idx="18"/>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endParaRPr kumimoji="0" lang="en-US" dirty="0"/>
          </a:p>
        </p:txBody>
      </p:sp>
      <p:sp>
        <p:nvSpPr>
          <p:cNvPr id="16" name="Rectangle 16"/>
          <p:cNvSpPr>
            <a:spLocks noGrp="1"/>
          </p:cNvSpPr>
          <p:nvPr>
            <p:ph type="sldNum" sz="quarter" idx="19"/>
          </p:nvPr>
        </p:nvSpPr>
        <p:spPr/>
        <p:txBody>
          <a:bodyPr/>
          <a:lstStyle>
            <a:extLst/>
          </a:lstStyle>
          <a:p>
            <a:pPr algn="r"/>
            <a:fld id="{256D3EEF-DE4E-429D-8EC4-DDC531AFF587}" type="slidenum">
              <a:rPr kumimoji="0" lang="en-US" sz="1000" smtClean="0"/>
              <a:pPr algn="r"/>
              <a:t>‹#›</a:t>
            </a:fld>
            <a:endParaRPr kumimoji="0" lang="en-US" dirty="0"/>
          </a:p>
        </p:txBody>
      </p:sp>
      <p:sp>
        <p:nvSpPr>
          <p:cNvPr id="17" name="Rectangle 17"/>
          <p:cNvSpPr>
            <a:spLocks noGrp="1"/>
          </p:cNvSpPr>
          <p:nvPr>
            <p:ph type="ftr" sz="quarter" idx="20"/>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endParaRPr kumimoji="0" lang="en-US" dirty="0"/>
          </a:p>
        </p:txBody>
      </p:sp>
      <p:sp>
        <p:nvSpPr>
          <p:cNvPr id="19" name="Rectangle 19"/>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dirty="0"/>
          </a:p>
        </p:txBody>
      </p:sp>
      <p:sp>
        <p:nvSpPr>
          <p:cNvPr id="22" name="Rectangle 22"/>
          <p:cNvSpPr>
            <a:spLocks noGrp="1"/>
          </p:cNvSpPr>
          <p:nvPr>
            <p:ph type="ftr" sz="quarter" idx="2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endParaRPr kumimoji="0" lang="en-US" dirty="0"/>
          </a:p>
        </p:txBody>
      </p:sp>
      <p:sp>
        <p:nvSpPr>
          <p:cNvPr id="22" name="Rectangle 22"/>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dirty="0"/>
          </a:p>
        </p:txBody>
      </p:sp>
      <p:sp>
        <p:nvSpPr>
          <p:cNvPr id="23" name="Rectangle 23"/>
          <p:cNvSpPr>
            <a:spLocks noGrp="1"/>
          </p:cNvSpPr>
          <p:nvPr>
            <p:ph type="ftr" sz="quarter" idx="22"/>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2000" t="92000" r="75000"/>
          </a:stretch>
        </a:blip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i="1" spc="0">
                <a:solidFill>
                  <a:sysClr val="windowText" lastClr="000000"/>
                </a:solidFill>
              </a:defRPr>
            </a:lvl1pPr>
            <a:extLst/>
          </a:lstStyle>
          <a:p>
            <a:r>
              <a:rPr lang="en-US" dirty="0"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65" r:id="rId11"/>
    <p:sldLayoutId id="2147483658" r:id="rId12"/>
    <p:sldLayoutId id="2147483659" r:id="rId13"/>
    <p:sldLayoutId id="2147483660" r:id="rId14"/>
    <p:sldLayoutId id="2147483661" r:id="rId15"/>
    <p:sldLayoutId id="2147483662" r:id="rId16"/>
    <p:sldLayoutId id="2147483664" r:id="rId17"/>
  </p:sldLayoutIdLst>
  <p:transition/>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sz="2400" b="1" dirty="0" smtClean="0"/>
              <a:t>UNIT-9 SOFTWARE EVOLUTION</a:t>
            </a:r>
            <a:endParaRPr lang="en-US" sz="2400" b="1" dirty="0"/>
          </a:p>
        </p:txBody>
      </p:sp>
      <p:sp>
        <p:nvSpPr>
          <p:cNvPr id="5" name="Rectangle 3"/>
          <p:cNvSpPr>
            <a:spLocks noGrp="1"/>
          </p:cNvSpPr>
          <p:nvPr>
            <p:ph type="subTitle" idx="1"/>
          </p:nvPr>
        </p:nvSpPr>
        <p:spPr>
          <a:xfrm>
            <a:off x="990600" y="4706112"/>
            <a:ext cx="6934200" cy="780288"/>
          </a:xfrm>
        </p:spPr>
        <p:txBody>
          <a:bodyPr>
            <a:noAutofit/>
          </a:bodyPr>
          <a:lstStyle>
            <a:extLst/>
          </a:lstStyle>
          <a:p>
            <a:pPr algn="ctr"/>
            <a:r>
              <a:rPr lang="en-US" sz="2000" dirty="0" smtClean="0"/>
              <a:t>Er. Deeyoranjan Dongol</a:t>
            </a:r>
          </a:p>
        </p:txBody>
      </p:sp>
      <p:pic>
        <p:nvPicPr>
          <p:cNvPr id="7" name="Picture 6" descr="index.jpg"/>
          <p:cNvPicPr>
            <a:picLocks noChangeAspect="1"/>
          </p:cNvPicPr>
          <p:nvPr/>
        </p:nvPicPr>
        <p:blipFill>
          <a:blip r:embed="rId3"/>
          <a:stretch>
            <a:fillRect/>
          </a:stretch>
        </p:blipFill>
        <p:spPr>
          <a:xfrm>
            <a:off x="0" y="0"/>
            <a:ext cx="9118242"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Change Implementation</a:t>
            </a:r>
          </a:p>
          <a:p>
            <a:pPr marL="469900" lvl="2" indent="-238125" algn="just">
              <a:buFont typeface="Arial" pitchFamily="34" charset="0"/>
              <a:buChar char="•"/>
            </a:pPr>
            <a:r>
              <a:rPr lang="en-US" sz="2400" b="1" dirty="0" smtClean="0">
                <a:solidFill>
                  <a:srgbClr val="0070C0"/>
                </a:solidFill>
              </a:rPr>
              <a:t>Iteration </a:t>
            </a:r>
            <a:r>
              <a:rPr lang="en-US" sz="2400" b="1" dirty="0">
                <a:solidFill>
                  <a:srgbClr val="0070C0"/>
                </a:solidFill>
              </a:rPr>
              <a:t>of the development process where the revisions to the system are designed, implemented and </a:t>
            </a:r>
            <a:r>
              <a:rPr lang="en-US" sz="2400" b="1" dirty="0" smtClean="0">
                <a:solidFill>
                  <a:srgbClr val="0070C0"/>
                </a:solidFill>
              </a:rPr>
              <a:t>tested</a:t>
            </a:r>
          </a:p>
          <a:p>
            <a:pPr marL="469900" lvl="2" indent="-238125" algn="just">
              <a:buFont typeface="Arial" pitchFamily="34" charset="0"/>
              <a:buChar char="•"/>
            </a:pPr>
            <a:r>
              <a:rPr lang="en-US" sz="2400" b="1" dirty="0" smtClean="0">
                <a:solidFill>
                  <a:srgbClr val="0070C0"/>
                </a:solidFill>
              </a:rPr>
              <a:t>A </a:t>
            </a:r>
            <a:r>
              <a:rPr lang="en-US" sz="2400" b="1" dirty="0">
                <a:solidFill>
                  <a:srgbClr val="0070C0"/>
                </a:solidFill>
              </a:rPr>
              <a:t>critical difference is that the first stage of change implementation may involve program understanding, especially if the original system developers are not responsible for the change </a:t>
            </a:r>
            <a:r>
              <a:rPr lang="en-US" sz="2400" b="1" dirty="0" smtClean="0">
                <a:solidFill>
                  <a:srgbClr val="0070C0"/>
                </a:solidFill>
              </a:rPr>
              <a:t>implementation</a:t>
            </a:r>
          </a:p>
          <a:p>
            <a:pPr marL="469900" lvl="2" indent="-238125" algn="just">
              <a:buFont typeface="Arial" pitchFamily="34" charset="0"/>
              <a:buChar char="•"/>
            </a:pPr>
            <a:r>
              <a:rPr lang="en-US" sz="2400" b="1" dirty="0" smtClean="0">
                <a:solidFill>
                  <a:srgbClr val="0070C0"/>
                </a:solidFill>
              </a:rPr>
              <a:t>During </a:t>
            </a:r>
            <a:r>
              <a:rPr lang="en-US" sz="2400" b="1" dirty="0">
                <a:solidFill>
                  <a:srgbClr val="0070C0"/>
                </a:solidFill>
              </a:rPr>
              <a:t>the program understanding phase, you have to understand how the program is structured, how it delivers functionality and how the proposed change might affect the </a:t>
            </a:r>
            <a:r>
              <a:rPr lang="en-US" sz="2400" b="1" dirty="0" smtClean="0">
                <a:solidFill>
                  <a:srgbClr val="0070C0"/>
                </a:solidFill>
              </a:rPr>
              <a:t>program</a:t>
            </a:r>
            <a:r>
              <a:rPr lang="en-US" sz="2400" b="1" dirty="0">
                <a:solidFill>
                  <a:srgbClr val="0070C0"/>
                </a:solidFill>
              </a:rPr>
              <a:t>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10</a:t>
            </a:fld>
            <a:endParaRPr kumimoji="0" lang="en-US" dirty="0"/>
          </a:p>
        </p:txBody>
      </p:sp>
    </p:spTree>
    <p:extLst>
      <p:ext uri="{BB962C8B-B14F-4D97-AF65-F5344CB8AC3E}">
        <p14:creationId xmlns:p14="http://schemas.microsoft.com/office/powerpoint/2010/main" val="8007014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Urgent Change Requests</a:t>
            </a:r>
          </a:p>
          <a:p>
            <a:pPr marL="469900" lvl="2" indent="-238125" algn="just">
              <a:buFont typeface="Arial" pitchFamily="34" charset="0"/>
              <a:buChar char="•"/>
            </a:pPr>
            <a:r>
              <a:rPr lang="en-US" sz="2400" b="1" dirty="0" smtClean="0">
                <a:solidFill>
                  <a:srgbClr val="0070C0"/>
                </a:solidFill>
              </a:rPr>
              <a:t>Urgent </a:t>
            </a:r>
            <a:r>
              <a:rPr lang="en-US" sz="2400" b="1" dirty="0">
                <a:solidFill>
                  <a:srgbClr val="0070C0"/>
                </a:solidFill>
              </a:rPr>
              <a:t>changes may have to be implemented without going through all stages of the software engineering </a:t>
            </a:r>
            <a:r>
              <a:rPr lang="en-US" sz="2400" b="1" dirty="0" smtClean="0">
                <a:solidFill>
                  <a:srgbClr val="0070C0"/>
                </a:solidFill>
              </a:rPr>
              <a:t>process</a:t>
            </a:r>
          </a:p>
          <a:p>
            <a:pPr marL="927100" lvl="3" indent="-238125" algn="just">
              <a:buFont typeface="Arial" pitchFamily="34" charset="0"/>
              <a:buChar char="•"/>
            </a:pPr>
            <a:r>
              <a:rPr lang="en-US" sz="2400" b="1" dirty="0" smtClean="0">
                <a:solidFill>
                  <a:srgbClr val="0070C0"/>
                </a:solidFill>
              </a:rPr>
              <a:t>If a serious system fault has to be repaired to allow normal operation to continue	</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changes to the system’s environment (e.g. an OS upgrade) have unexpected </a:t>
            </a:r>
            <a:r>
              <a:rPr lang="en-US" sz="2400" b="1" dirty="0" smtClean="0">
                <a:solidFill>
                  <a:srgbClr val="0070C0"/>
                </a:solidFill>
              </a:rPr>
              <a:t>effects</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there are business changes that require a very rapid response (e.g. the release of a competing product)</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11</a:t>
            </a:fld>
            <a:endParaRPr kumimoji="0" lang="en-US" dirty="0"/>
          </a:p>
        </p:txBody>
      </p:sp>
      <p:grpSp>
        <p:nvGrpSpPr>
          <p:cNvPr id="2" name="Group 1"/>
          <p:cNvGrpSpPr/>
          <p:nvPr/>
        </p:nvGrpSpPr>
        <p:grpSpPr>
          <a:xfrm>
            <a:off x="990600" y="4876798"/>
            <a:ext cx="7112643" cy="1624915"/>
            <a:chOff x="990600" y="4876798"/>
            <a:chExt cx="7112643" cy="162491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76798"/>
              <a:ext cx="7112643" cy="9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5854013"/>
              <a:ext cx="13525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1875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Agile Methods &amp; Evolution</a:t>
            </a:r>
          </a:p>
          <a:p>
            <a:pPr marL="469900" lvl="2" indent="-238125" algn="just">
              <a:buFont typeface="Arial" pitchFamily="34" charset="0"/>
              <a:buChar char="•"/>
            </a:pPr>
            <a:r>
              <a:rPr lang="en-US" sz="2400" b="1" dirty="0" smtClean="0">
                <a:solidFill>
                  <a:srgbClr val="0070C0"/>
                </a:solidFill>
              </a:rPr>
              <a:t>Agile </a:t>
            </a:r>
            <a:r>
              <a:rPr lang="en-US" sz="2400" b="1" dirty="0">
                <a:solidFill>
                  <a:srgbClr val="0070C0"/>
                </a:solidFill>
              </a:rPr>
              <a:t>methods are based on incremental development so the transition from development to evolution is a seamless </a:t>
            </a:r>
            <a:r>
              <a:rPr lang="en-US" sz="2400" b="1" dirty="0" smtClean="0">
                <a:solidFill>
                  <a:srgbClr val="0070C0"/>
                </a:solidFill>
              </a:rPr>
              <a:t>one</a:t>
            </a:r>
          </a:p>
          <a:p>
            <a:pPr marL="927100" lvl="3" indent="-238125" algn="just">
              <a:buFont typeface="Arial" pitchFamily="34" charset="0"/>
              <a:buChar char="•"/>
            </a:pPr>
            <a:r>
              <a:rPr lang="en-US" sz="2400" b="1" dirty="0" smtClean="0">
                <a:solidFill>
                  <a:srgbClr val="0070C0"/>
                </a:solidFill>
              </a:rPr>
              <a:t>Evolution </a:t>
            </a:r>
            <a:r>
              <a:rPr lang="en-US" sz="2400" b="1" dirty="0">
                <a:solidFill>
                  <a:srgbClr val="0070C0"/>
                </a:solidFill>
              </a:rPr>
              <a:t>is simply a continuation of the development process based on frequent system </a:t>
            </a:r>
            <a:r>
              <a:rPr lang="en-US" sz="2400" b="1" dirty="0" smtClean="0">
                <a:solidFill>
                  <a:srgbClr val="0070C0"/>
                </a:solidFill>
              </a:rPr>
              <a:t>releases</a:t>
            </a:r>
          </a:p>
          <a:p>
            <a:pPr marL="461963" lvl="3" indent="-238125" algn="just">
              <a:buFont typeface="Arial" pitchFamily="34" charset="0"/>
              <a:buChar char="•"/>
            </a:pPr>
            <a:r>
              <a:rPr lang="en-US" sz="2400" b="1" dirty="0" smtClean="0">
                <a:solidFill>
                  <a:srgbClr val="0070C0"/>
                </a:solidFill>
              </a:rPr>
              <a:t>Automated regression </a:t>
            </a:r>
            <a:r>
              <a:rPr lang="en-US" sz="2400" b="1" dirty="0">
                <a:solidFill>
                  <a:srgbClr val="0070C0"/>
                </a:solidFill>
              </a:rPr>
              <a:t>testing is particularly valuable when changes are made to a </a:t>
            </a:r>
            <a:r>
              <a:rPr lang="en-US" sz="2400" b="1" dirty="0" smtClean="0">
                <a:solidFill>
                  <a:srgbClr val="0070C0"/>
                </a:solidFill>
              </a:rPr>
              <a:t>system</a:t>
            </a:r>
          </a:p>
          <a:p>
            <a:pPr marL="461963" lvl="3" indent="-238125" algn="just">
              <a:buFont typeface="Arial" pitchFamily="34" charset="0"/>
              <a:buChar char="•"/>
            </a:pPr>
            <a:r>
              <a:rPr lang="en-US" sz="2400" b="1" dirty="0" smtClean="0">
                <a:solidFill>
                  <a:srgbClr val="0070C0"/>
                </a:solidFill>
              </a:rPr>
              <a:t>Changes </a:t>
            </a:r>
            <a:r>
              <a:rPr lang="en-US" sz="2400" b="1" dirty="0">
                <a:solidFill>
                  <a:srgbClr val="0070C0"/>
                </a:solidFill>
              </a:rPr>
              <a:t>may be expressed as additional user </a:t>
            </a:r>
            <a:r>
              <a:rPr lang="en-US" sz="2400" b="1" dirty="0" smtClean="0">
                <a:solidFill>
                  <a:srgbClr val="0070C0"/>
                </a:solidFill>
              </a:rPr>
              <a:t>stories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12</a:t>
            </a:fld>
            <a:endParaRPr kumimoji="0" lang="en-US" dirty="0"/>
          </a:p>
        </p:txBody>
      </p:sp>
    </p:spTree>
    <p:extLst>
      <p:ext uri="{BB962C8B-B14F-4D97-AF65-F5344CB8AC3E}">
        <p14:creationId xmlns:p14="http://schemas.microsoft.com/office/powerpoint/2010/main" val="41802563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Handover Problems </a:t>
            </a:r>
          </a:p>
          <a:p>
            <a:pPr marL="469900" lvl="2" indent="-238125" algn="just">
              <a:buFont typeface="Arial" pitchFamily="34" charset="0"/>
              <a:buChar char="•"/>
            </a:pPr>
            <a:r>
              <a:rPr lang="en-US" sz="2400" b="1" dirty="0" smtClean="0">
                <a:solidFill>
                  <a:srgbClr val="0070C0"/>
                </a:solidFill>
              </a:rPr>
              <a:t>Where </a:t>
            </a:r>
            <a:r>
              <a:rPr lang="en-US" sz="2400" b="1" dirty="0">
                <a:solidFill>
                  <a:srgbClr val="0070C0"/>
                </a:solidFill>
              </a:rPr>
              <a:t>the development team have used an agile approach but the evolution team is unfamiliar with agile methods and prefer a plan-based </a:t>
            </a:r>
            <a:r>
              <a:rPr lang="en-US" sz="2400" b="1" dirty="0" smtClean="0">
                <a:solidFill>
                  <a:srgbClr val="0070C0"/>
                </a:solidFill>
              </a:rPr>
              <a:t>approach</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evolution team may expect detailed documentation to support evolution and this is not produced in agile </a:t>
            </a:r>
            <a:r>
              <a:rPr lang="en-US" sz="2400" b="1" dirty="0" smtClean="0">
                <a:solidFill>
                  <a:srgbClr val="0070C0"/>
                </a:solidFill>
              </a:rPr>
              <a:t>processes</a:t>
            </a:r>
          </a:p>
          <a:p>
            <a:pPr marL="469900" lvl="2" indent="-238125" algn="just">
              <a:buFont typeface="Arial" pitchFamily="34" charset="0"/>
              <a:buChar char="•"/>
            </a:pPr>
            <a:r>
              <a:rPr lang="en-US" sz="2400" b="1" dirty="0" smtClean="0">
                <a:solidFill>
                  <a:srgbClr val="0070C0"/>
                </a:solidFill>
              </a:rPr>
              <a:t>Where </a:t>
            </a:r>
            <a:r>
              <a:rPr lang="en-US" sz="2400" b="1" dirty="0">
                <a:solidFill>
                  <a:srgbClr val="0070C0"/>
                </a:solidFill>
              </a:rPr>
              <a:t>a plan-based approach has been used for development but the evolution team prefer to use agile </a:t>
            </a:r>
            <a:r>
              <a:rPr lang="en-US" sz="2400" b="1" dirty="0" smtClean="0">
                <a:solidFill>
                  <a:srgbClr val="0070C0"/>
                </a:solidFill>
              </a:rPr>
              <a:t>methods</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evolution team may have to start from scratch developing automated tests and the code in the system may not have been refactored and simplified as is expected in agile development</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13</a:t>
            </a:fld>
            <a:endParaRPr kumimoji="0" lang="en-US" dirty="0"/>
          </a:p>
        </p:txBody>
      </p:sp>
    </p:spTree>
    <p:extLst>
      <p:ext uri="{BB962C8B-B14F-4D97-AF65-F5344CB8AC3E}">
        <p14:creationId xmlns:p14="http://schemas.microsoft.com/office/powerpoint/2010/main" val="421725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Systems </a:t>
            </a:r>
          </a:p>
          <a:p>
            <a:pPr marL="469900" lvl="2" indent="-238125" algn="just">
              <a:buFont typeface="Arial" pitchFamily="34" charset="0"/>
              <a:buChar char="•"/>
            </a:pPr>
            <a:r>
              <a:rPr lang="en-US" sz="2400" b="1" dirty="0">
                <a:solidFill>
                  <a:srgbClr val="0070C0"/>
                </a:solidFill>
              </a:rPr>
              <a:t>O</a:t>
            </a:r>
            <a:r>
              <a:rPr lang="en-US" sz="2400" b="1" dirty="0" smtClean="0">
                <a:solidFill>
                  <a:srgbClr val="0070C0"/>
                </a:solidFill>
              </a:rPr>
              <a:t>lder </a:t>
            </a:r>
            <a:r>
              <a:rPr lang="en-US" sz="2400" b="1" dirty="0">
                <a:solidFill>
                  <a:srgbClr val="0070C0"/>
                </a:solidFill>
              </a:rPr>
              <a:t>systems that rely on languages and technology that are no longer used for new systems </a:t>
            </a:r>
            <a:r>
              <a:rPr lang="en-US" sz="2400" b="1" dirty="0" smtClean="0">
                <a:solidFill>
                  <a:srgbClr val="0070C0"/>
                </a:solidFill>
              </a:rPr>
              <a:t>development</a:t>
            </a:r>
          </a:p>
          <a:p>
            <a:pPr marL="469900" lvl="2" indent="-238125" algn="just">
              <a:buFont typeface="Arial" pitchFamily="34" charset="0"/>
              <a:buChar char="•"/>
            </a:pPr>
            <a:r>
              <a:rPr lang="en-US" sz="2400" b="1" dirty="0" smtClean="0">
                <a:solidFill>
                  <a:srgbClr val="0070C0"/>
                </a:solidFill>
              </a:rPr>
              <a:t>May </a:t>
            </a:r>
            <a:r>
              <a:rPr lang="en-US" sz="2400" b="1" dirty="0">
                <a:solidFill>
                  <a:srgbClr val="0070C0"/>
                </a:solidFill>
              </a:rPr>
              <a:t>be dependent on older hardware, such as mainframe computers and may have associated legacy processes and </a:t>
            </a:r>
            <a:r>
              <a:rPr lang="en-US" sz="2400" b="1" dirty="0" smtClean="0">
                <a:solidFill>
                  <a:srgbClr val="0070C0"/>
                </a:solidFill>
              </a:rPr>
              <a:t>procedures</a:t>
            </a:r>
          </a:p>
          <a:p>
            <a:pPr marL="469900" lvl="2" indent="-238125" algn="just">
              <a:buFont typeface="Arial" pitchFamily="34" charset="0"/>
              <a:buChar char="•"/>
            </a:pPr>
            <a:r>
              <a:rPr lang="en-US" sz="2400" b="1" dirty="0">
                <a:solidFill>
                  <a:srgbClr val="0070C0"/>
                </a:solidFill>
              </a:rPr>
              <a:t>N</a:t>
            </a:r>
            <a:r>
              <a:rPr lang="en-US" sz="2400" b="1" dirty="0" smtClean="0">
                <a:solidFill>
                  <a:srgbClr val="0070C0"/>
                </a:solidFill>
              </a:rPr>
              <a:t>ot </a:t>
            </a:r>
            <a:r>
              <a:rPr lang="en-US" sz="2400" b="1" dirty="0">
                <a:solidFill>
                  <a:srgbClr val="0070C0"/>
                </a:solidFill>
              </a:rPr>
              <a:t>just software systems but are broader socio-technical systems that include hardware, software, libraries and other supporting software and business </a:t>
            </a:r>
            <a:r>
              <a:rPr lang="en-US" sz="2400" b="1" dirty="0" smtClean="0">
                <a:solidFill>
                  <a:srgbClr val="0070C0"/>
                </a:solidFill>
              </a:rPr>
              <a:t>processes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14</a:t>
            </a:fld>
            <a:endParaRPr kumimoji="0" lang="en-US" dirty="0"/>
          </a:p>
        </p:txBody>
      </p:sp>
    </p:spTree>
    <p:extLst>
      <p:ext uri="{BB962C8B-B14F-4D97-AF65-F5344CB8AC3E}">
        <p14:creationId xmlns:p14="http://schemas.microsoft.com/office/powerpoint/2010/main" val="69046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Systems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15</a:t>
            </a:fld>
            <a:endParaRPr kumimoji="0" lang="en-US" dirty="0"/>
          </a:p>
        </p:txBody>
      </p:sp>
      <p:grpSp>
        <p:nvGrpSpPr>
          <p:cNvPr id="2" name="Group 1"/>
          <p:cNvGrpSpPr/>
          <p:nvPr/>
        </p:nvGrpSpPr>
        <p:grpSpPr>
          <a:xfrm>
            <a:off x="609600" y="1498979"/>
            <a:ext cx="7299789" cy="3987421"/>
            <a:chOff x="609600" y="1498979"/>
            <a:chExt cx="7299789" cy="364807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8979"/>
              <a:ext cx="729978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681" y="4699379"/>
              <a:ext cx="17716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08098374"/>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 Components</a:t>
            </a:r>
          </a:p>
          <a:p>
            <a:pPr marL="469900" lvl="2" indent="-238125" algn="just">
              <a:buFont typeface="Arial" pitchFamily="34" charset="0"/>
              <a:buChar char="•"/>
            </a:pPr>
            <a:r>
              <a:rPr lang="en-US" sz="2400" b="1" dirty="0" smtClean="0">
                <a:solidFill>
                  <a:srgbClr val="FF0000"/>
                </a:solidFill>
              </a:rPr>
              <a:t>System </a:t>
            </a:r>
            <a:r>
              <a:rPr lang="en-US" sz="2400" b="1" dirty="0">
                <a:solidFill>
                  <a:srgbClr val="FF0000"/>
                </a:solidFill>
              </a:rPr>
              <a:t>H</a:t>
            </a:r>
            <a:r>
              <a:rPr lang="en-US" sz="2400" b="1" dirty="0" smtClean="0">
                <a:solidFill>
                  <a:srgbClr val="FF0000"/>
                </a:solidFill>
              </a:rPr>
              <a:t>ardware </a:t>
            </a:r>
          </a:p>
          <a:p>
            <a:pPr marL="927100" lvl="3" indent="-238125" algn="just">
              <a:buFont typeface="Arial" pitchFamily="34" charset="0"/>
              <a:buChar char="•"/>
            </a:pPr>
            <a:r>
              <a:rPr lang="en-US" sz="2400" b="1" dirty="0" smtClean="0">
                <a:solidFill>
                  <a:srgbClr val="0070C0"/>
                </a:solidFill>
              </a:rPr>
              <a:t>Legacy </a:t>
            </a:r>
            <a:r>
              <a:rPr lang="en-US" sz="2400" b="1" dirty="0">
                <a:solidFill>
                  <a:srgbClr val="0070C0"/>
                </a:solidFill>
              </a:rPr>
              <a:t>systems may have been written for hardware that is no longer </a:t>
            </a:r>
            <a:r>
              <a:rPr lang="en-US" sz="2400" b="1" dirty="0" smtClean="0">
                <a:solidFill>
                  <a:srgbClr val="0070C0"/>
                </a:solidFill>
              </a:rPr>
              <a:t>available</a:t>
            </a:r>
          </a:p>
          <a:p>
            <a:pPr marL="469900" lvl="2" indent="-238125" algn="just">
              <a:buFont typeface="Arial" pitchFamily="34" charset="0"/>
              <a:buChar char="•"/>
            </a:pPr>
            <a:r>
              <a:rPr lang="en-US" sz="2400" b="1" dirty="0" smtClean="0">
                <a:solidFill>
                  <a:srgbClr val="FF0000"/>
                </a:solidFill>
              </a:rPr>
              <a:t>Support </a:t>
            </a:r>
            <a:r>
              <a:rPr lang="en-US" sz="2400" b="1" dirty="0">
                <a:solidFill>
                  <a:srgbClr val="FF0000"/>
                </a:solidFill>
              </a:rPr>
              <a:t>S</a:t>
            </a:r>
            <a:r>
              <a:rPr lang="en-US" sz="2400" b="1" dirty="0" smtClean="0">
                <a:solidFill>
                  <a:srgbClr val="FF0000"/>
                </a:solidFill>
              </a:rPr>
              <a:t>oftware </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legacy system may rely on a range of support software, which may be obsolete or </a:t>
            </a:r>
            <a:r>
              <a:rPr lang="en-US" sz="2400" b="1" dirty="0" smtClean="0">
                <a:solidFill>
                  <a:srgbClr val="0070C0"/>
                </a:solidFill>
              </a:rPr>
              <a:t>unsupported</a:t>
            </a:r>
          </a:p>
          <a:p>
            <a:pPr marL="469900" lvl="2" indent="-238125" algn="just">
              <a:buFont typeface="Arial" pitchFamily="34" charset="0"/>
              <a:buChar char="•"/>
            </a:pPr>
            <a:r>
              <a:rPr lang="en-US" sz="2400" b="1" dirty="0" smtClean="0">
                <a:solidFill>
                  <a:srgbClr val="FF0000"/>
                </a:solidFill>
              </a:rPr>
              <a:t>Application </a:t>
            </a:r>
            <a:r>
              <a:rPr lang="en-US" sz="2400" b="1" dirty="0">
                <a:solidFill>
                  <a:srgbClr val="FF0000"/>
                </a:solidFill>
              </a:rPr>
              <a:t>S</a:t>
            </a:r>
            <a:r>
              <a:rPr lang="en-US" sz="2400" b="1" dirty="0" smtClean="0">
                <a:solidFill>
                  <a:srgbClr val="FF0000"/>
                </a:solidFill>
              </a:rPr>
              <a:t>oftware </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application system that provides the business services is usually made up of a number of application </a:t>
            </a:r>
            <a:r>
              <a:rPr lang="en-US" sz="2400" b="1" dirty="0" smtClean="0">
                <a:solidFill>
                  <a:srgbClr val="0070C0"/>
                </a:solidFill>
              </a:rPr>
              <a:t>programs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16</a:t>
            </a:fld>
            <a:endParaRPr kumimoji="0" lang="en-US" dirty="0"/>
          </a:p>
        </p:txBody>
      </p:sp>
    </p:spTree>
    <p:extLst>
      <p:ext uri="{BB962C8B-B14F-4D97-AF65-F5344CB8AC3E}">
        <p14:creationId xmlns:p14="http://schemas.microsoft.com/office/powerpoint/2010/main" val="207964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fontScale="92500" lnSpcReduction="10000"/>
          </a:bodyPr>
          <a:lstStyle/>
          <a:p>
            <a:pPr marL="238125" indent="-238125" algn="just">
              <a:buFont typeface="Arial" pitchFamily="34" charset="0"/>
              <a:buChar char="•"/>
            </a:pPr>
            <a:r>
              <a:rPr lang="en-US" sz="3000" b="1" dirty="0" smtClean="0">
                <a:solidFill>
                  <a:srgbClr val="FF0000"/>
                </a:solidFill>
              </a:rPr>
              <a:t>Legacy System Components</a:t>
            </a:r>
          </a:p>
          <a:p>
            <a:pPr marL="469900" lvl="2" indent="-238125" algn="just">
              <a:buFont typeface="Arial" pitchFamily="34" charset="0"/>
              <a:buChar char="•"/>
            </a:pPr>
            <a:r>
              <a:rPr lang="en-US" sz="2600" b="1" dirty="0">
                <a:solidFill>
                  <a:srgbClr val="FF0000"/>
                </a:solidFill>
              </a:rPr>
              <a:t>Application Data </a:t>
            </a:r>
          </a:p>
          <a:p>
            <a:pPr marL="927100" lvl="3" indent="-238125" algn="just">
              <a:buFont typeface="Arial" pitchFamily="34" charset="0"/>
              <a:buChar char="•"/>
            </a:pPr>
            <a:r>
              <a:rPr lang="en-US" sz="2400" b="1" dirty="0">
                <a:solidFill>
                  <a:srgbClr val="0070C0"/>
                </a:solidFill>
              </a:rPr>
              <a:t>These are data that are processed by the application system</a:t>
            </a:r>
          </a:p>
          <a:p>
            <a:pPr marL="927100" lvl="3" indent="-238125" algn="just">
              <a:buFont typeface="Arial" pitchFamily="34" charset="0"/>
              <a:buChar char="•"/>
            </a:pPr>
            <a:r>
              <a:rPr lang="en-US" sz="2400" b="1" dirty="0">
                <a:solidFill>
                  <a:srgbClr val="0070C0"/>
                </a:solidFill>
              </a:rPr>
              <a:t>They may be inconsistent, duplicated or held in different databases</a:t>
            </a:r>
          </a:p>
          <a:p>
            <a:pPr marL="469900" lvl="2" indent="-238125" algn="just">
              <a:buFont typeface="Arial" pitchFamily="34" charset="0"/>
              <a:buChar char="•"/>
            </a:pPr>
            <a:r>
              <a:rPr lang="en-US" sz="2600" b="1" dirty="0" smtClean="0">
                <a:solidFill>
                  <a:srgbClr val="FF0000"/>
                </a:solidFill>
              </a:rPr>
              <a:t>Business Processes </a:t>
            </a: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are processes that are used in the business to achieve some business </a:t>
            </a:r>
            <a:r>
              <a:rPr lang="en-US" sz="2400" b="1" dirty="0" smtClean="0">
                <a:solidFill>
                  <a:srgbClr val="0070C0"/>
                </a:solidFill>
              </a:rPr>
              <a:t>objective</a:t>
            </a:r>
          </a:p>
          <a:p>
            <a:pPr marL="927100" lvl="3" indent="-238125" algn="just">
              <a:buFont typeface="Arial" pitchFamily="34" charset="0"/>
              <a:buChar char="•"/>
            </a:pPr>
            <a:r>
              <a:rPr lang="en-US" sz="2400" b="1" dirty="0" smtClean="0">
                <a:solidFill>
                  <a:srgbClr val="0070C0"/>
                </a:solidFill>
              </a:rPr>
              <a:t>May </a:t>
            </a:r>
            <a:r>
              <a:rPr lang="en-US" sz="2400" b="1" dirty="0">
                <a:solidFill>
                  <a:srgbClr val="0070C0"/>
                </a:solidFill>
              </a:rPr>
              <a:t>be designed around a legacy system and constrained by the functionality that it provides</a:t>
            </a:r>
          </a:p>
          <a:p>
            <a:pPr marL="469900" lvl="2" indent="-238125" algn="just">
              <a:buFont typeface="Arial" pitchFamily="34" charset="0"/>
              <a:buChar char="•"/>
            </a:pPr>
            <a:r>
              <a:rPr lang="en-US" sz="2600" b="1" dirty="0" smtClean="0">
                <a:solidFill>
                  <a:srgbClr val="FF0000"/>
                </a:solidFill>
              </a:rPr>
              <a:t>Business </a:t>
            </a:r>
            <a:r>
              <a:rPr lang="en-US" sz="2600" b="1" dirty="0">
                <a:solidFill>
                  <a:srgbClr val="FF0000"/>
                </a:solidFill>
              </a:rPr>
              <a:t>P</a:t>
            </a:r>
            <a:r>
              <a:rPr lang="en-US" sz="2600" b="1" dirty="0" smtClean="0">
                <a:solidFill>
                  <a:srgbClr val="FF0000"/>
                </a:solidFill>
              </a:rPr>
              <a:t>olicies </a:t>
            </a:r>
            <a:r>
              <a:rPr lang="en-US" sz="2600" b="1" dirty="0">
                <a:solidFill>
                  <a:srgbClr val="FF0000"/>
                </a:solidFill>
              </a:rPr>
              <a:t>and </a:t>
            </a:r>
            <a:r>
              <a:rPr lang="en-US" sz="2600" b="1" dirty="0" smtClean="0">
                <a:solidFill>
                  <a:srgbClr val="FF0000"/>
                </a:solidFill>
              </a:rPr>
              <a:t>Rules </a:t>
            </a:r>
            <a:endParaRPr lang="en-US" sz="2600" b="1" dirty="0">
              <a:solidFill>
                <a:srgbClr val="FF0000"/>
              </a:solidFill>
            </a:endParaRP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are definitions of how the business should be carried out and constraints on the </a:t>
            </a:r>
            <a:r>
              <a:rPr lang="en-US" sz="2400" b="1" dirty="0" smtClean="0">
                <a:solidFill>
                  <a:srgbClr val="0070C0"/>
                </a:solidFill>
              </a:rPr>
              <a:t>business</a:t>
            </a:r>
          </a:p>
          <a:p>
            <a:pPr marL="927100" lvl="3" indent="-238125" algn="just">
              <a:buFont typeface="Arial" pitchFamily="34" charset="0"/>
              <a:buChar char="•"/>
            </a:pPr>
            <a:r>
              <a:rPr lang="en-US" sz="2400" b="1" dirty="0" smtClean="0">
                <a:solidFill>
                  <a:srgbClr val="0070C0"/>
                </a:solidFill>
              </a:rPr>
              <a:t>Use </a:t>
            </a:r>
            <a:r>
              <a:rPr lang="en-US" sz="2400" b="1" dirty="0">
                <a:solidFill>
                  <a:srgbClr val="0070C0"/>
                </a:solidFill>
              </a:rPr>
              <a:t>of the legacy application system may be embedded in these policies and rules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17</a:t>
            </a:fld>
            <a:endParaRPr kumimoji="0" lang="en-US" dirty="0"/>
          </a:p>
        </p:txBody>
      </p:sp>
    </p:spTree>
    <p:extLst>
      <p:ext uri="{BB962C8B-B14F-4D97-AF65-F5344CB8AC3E}">
        <p14:creationId xmlns:p14="http://schemas.microsoft.com/office/powerpoint/2010/main" val="1762239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left)">
                                      <p:cBhvr>
                                        <p:cTn id="37" dur="500"/>
                                        <p:tgtEl>
                                          <p:spTgt spid="5">
                                            <p:txEl>
                                              <p:pRg st="8" end="8"/>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wipe(left)">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 Layers</a:t>
            </a:r>
          </a:p>
          <a:p>
            <a:pPr marL="238125" indent="-238125" algn="just">
              <a:buFont typeface="Arial" pitchFamily="34" charset="0"/>
              <a:buChar char="•"/>
            </a:pPr>
            <a:endParaRPr lang="en-US" sz="2800" b="1" dirty="0" smtClean="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18</a:t>
            </a:fld>
            <a:endParaRPr kumimoji="0"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5793081" cy="360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37183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 Replacement </a:t>
            </a:r>
          </a:p>
          <a:p>
            <a:pPr marL="469900" lvl="2" indent="-238125" algn="just">
              <a:buFont typeface="Arial" pitchFamily="34" charset="0"/>
              <a:buChar char="•"/>
            </a:pPr>
            <a:r>
              <a:rPr lang="en-US" sz="2400" b="1" dirty="0" smtClean="0">
                <a:solidFill>
                  <a:srgbClr val="0070C0"/>
                </a:solidFill>
              </a:rPr>
              <a:t>Legacy </a:t>
            </a:r>
            <a:r>
              <a:rPr lang="en-US" sz="2400" b="1" dirty="0">
                <a:solidFill>
                  <a:srgbClr val="0070C0"/>
                </a:solidFill>
              </a:rPr>
              <a:t>system replacement is risky and expensive so businesses continue to use these </a:t>
            </a:r>
            <a:r>
              <a:rPr lang="en-US" sz="2400" b="1" dirty="0" smtClean="0">
                <a:solidFill>
                  <a:srgbClr val="0070C0"/>
                </a:solidFill>
              </a:rPr>
              <a:t>systems</a:t>
            </a:r>
          </a:p>
          <a:p>
            <a:pPr marL="469900" lvl="2" indent="-238125" algn="just">
              <a:buFont typeface="Arial" pitchFamily="34" charset="0"/>
              <a:buChar char="•"/>
            </a:pPr>
            <a:r>
              <a:rPr lang="en-US" sz="2400" b="1" dirty="0" smtClean="0">
                <a:solidFill>
                  <a:srgbClr val="0070C0"/>
                </a:solidFill>
              </a:rPr>
              <a:t>System </a:t>
            </a:r>
            <a:r>
              <a:rPr lang="en-US" sz="2400" b="1" dirty="0">
                <a:solidFill>
                  <a:srgbClr val="0070C0"/>
                </a:solidFill>
              </a:rPr>
              <a:t>replacement is risky for a number of </a:t>
            </a:r>
            <a:r>
              <a:rPr lang="en-US" sz="2400" b="1" dirty="0" smtClean="0">
                <a:solidFill>
                  <a:srgbClr val="0070C0"/>
                </a:solidFill>
              </a:rPr>
              <a:t>reasons</a:t>
            </a:r>
          </a:p>
          <a:p>
            <a:pPr marL="927100" lvl="3" indent="-238125" algn="just">
              <a:buFont typeface="Arial" pitchFamily="34" charset="0"/>
              <a:buChar char="•"/>
            </a:pPr>
            <a:r>
              <a:rPr lang="en-US" sz="2400" b="1" dirty="0" smtClean="0">
                <a:solidFill>
                  <a:srgbClr val="0070C0"/>
                </a:solidFill>
              </a:rPr>
              <a:t>Lack </a:t>
            </a:r>
            <a:r>
              <a:rPr lang="en-US" sz="2400" b="1" dirty="0">
                <a:solidFill>
                  <a:srgbClr val="0070C0"/>
                </a:solidFill>
              </a:rPr>
              <a:t>of complete system specification </a:t>
            </a:r>
          </a:p>
          <a:p>
            <a:pPr marL="927100" lvl="3" indent="-238125" algn="just">
              <a:buFont typeface="Arial" pitchFamily="34" charset="0"/>
              <a:buChar char="•"/>
            </a:pPr>
            <a:r>
              <a:rPr lang="en-US" sz="2400" b="1" dirty="0" smtClean="0">
                <a:solidFill>
                  <a:srgbClr val="0070C0"/>
                </a:solidFill>
              </a:rPr>
              <a:t>Tight </a:t>
            </a:r>
            <a:r>
              <a:rPr lang="en-US" sz="2400" b="1" dirty="0">
                <a:solidFill>
                  <a:srgbClr val="0070C0"/>
                </a:solidFill>
              </a:rPr>
              <a:t>integration of system and business processes </a:t>
            </a:r>
          </a:p>
          <a:p>
            <a:pPr marL="927100" lvl="3" indent="-238125" algn="just">
              <a:buFont typeface="Arial" pitchFamily="34" charset="0"/>
              <a:buChar char="•"/>
            </a:pPr>
            <a:r>
              <a:rPr lang="en-US" sz="2400" b="1" dirty="0" smtClean="0">
                <a:solidFill>
                  <a:srgbClr val="0070C0"/>
                </a:solidFill>
              </a:rPr>
              <a:t>Undocumented </a:t>
            </a:r>
            <a:r>
              <a:rPr lang="en-US" sz="2400" b="1" dirty="0">
                <a:solidFill>
                  <a:srgbClr val="0070C0"/>
                </a:solidFill>
              </a:rPr>
              <a:t>business rules embedded in the legacy </a:t>
            </a:r>
            <a:r>
              <a:rPr lang="en-US" sz="2400" b="1" dirty="0" smtClean="0">
                <a:solidFill>
                  <a:srgbClr val="0070C0"/>
                </a:solidFill>
              </a:rPr>
              <a:t>system</a:t>
            </a:r>
          </a:p>
          <a:p>
            <a:pPr marL="927100" lvl="3" indent="-238125" algn="just">
              <a:buFont typeface="Arial" pitchFamily="34" charset="0"/>
              <a:buChar char="•"/>
            </a:pPr>
            <a:r>
              <a:rPr lang="en-US" sz="2400" b="1" dirty="0" smtClean="0">
                <a:solidFill>
                  <a:srgbClr val="0070C0"/>
                </a:solidFill>
              </a:rPr>
              <a:t>New </a:t>
            </a:r>
            <a:r>
              <a:rPr lang="en-US" sz="2400" b="1" dirty="0">
                <a:solidFill>
                  <a:srgbClr val="0070C0"/>
                </a:solidFill>
              </a:rPr>
              <a:t>software development may be late and/or over budget</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19</a:t>
            </a:fld>
            <a:endParaRPr kumimoji="0" lang="en-US" dirty="0"/>
          </a:p>
        </p:txBody>
      </p:sp>
    </p:spTree>
    <p:extLst>
      <p:ext uri="{BB962C8B-B14F-4D97-AF65-F5344CB8AC3E}">
        <p14:creationId xmlns:p14="http://schemas.microsoft.com/office/powerpoint/2010/main" val="158088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Software Change </a:t>
            </a:r>
            <a:endParaRPr lang="en-US" sz="2800" b="1" dirty="0">
              <a:solidFill>
                <a:srgbClr val="FF0000"/>
              </a:solidFill>
            </a:endParaRPr>
          </a:p>
          <a:p>
            <a:pPr marL="469900" lvl="2" indent="-238125" algn="just">
              <a:buFont typeface="Arial" pitchFamily="34" charset="0"/>
              <a:buChar char="•"/>
            </a:pPr>
            <a:r>
              <a:rPr lang="en-US" sz="2400" b="1" dirty="0" smtClean="0">
                <a:solidFill>
                  <a:srgbClr val="0070C0"/>
                </a:solidFill>
              </a:rPr>
              <a:t>Software </a:t>
            </a:r>
            <a:r>
              <a:rPr lang="en-US" sz="2400" b="1" dirty="0">
                <a:solidFill>
                  <a:srgbClr val="0070C0"/>
                </a:solidFill>
              </a:rPr>
              <a:t>change is inevitable </a:t>
            </a:r>
            <a:endParaRPr lang="en-US" sz="2400" b="1" dirty="0" smtClean="0">
              <a:solidFill>
                <a:srgbClr val="0070C0"/>
              </a:solidFill>
            </a:endParaRPr>
          </a:p>
          <a:p>
            <a:pPr marL="469900" lvl="2" indent="-238125" algn="just">
              <a:buFont typeface="Arial" pitchFamily="34" charset="0"/>
              <a:buChar char="•"/>
            </a:pPr>
            <a:r>
              <a:rPr lang="en-US" sz="2400" b="1" dirty="0" smtClean="0">
                <a:solidFill>
                  <a:srgbClr val="0070C0"/>
                </a:solidFill>
              </a:rPr>
              <a:t>New </a:t>
            </a:r>
            <a:r>
              <a:rPr lang="en-US" sz="2400" b="1" dirty="0">
                <a:solidFill>
                  <a:srgbClr val="0070C0"/>
                </a:solidFill>
              </a:rPr>
              <a:t>requirements emerge when the software is </a:t>
            </a:r>
            <a:r>
              <a:rPr lang="en-US" sz="2400" b="1" dirty="0" smtClean="0">
                <a:solidFill>
                  <a:srgbClr val="0070C0"/>
                </a:solidFill>
              </a:rPr>
              <a:t>used</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business environment </a:t>
            </a:r>
            <a:r>
              <a:rPr lang="en-US" sz="2400" b="1" dirty="0" smtClean="0">
                <a:solidFill>
                  <a:srgbClr val="0070C0"/>
                </a:solidFill>
              </a:rPr>
              <a:t>changes</a:t>
            </a:r>
          </a:p>
          <a:p>
            <a:pPr marL="927100" lvl="3" indent="-238125" algn="just">
              <a:buFont typeface="Arial" pitchFamily="34" charset="0"/>
              <a:buChar char="•"/>
            </a:pPr>
            <a:r>
              <a:rPr lang="en-US" sz="2400" b="1" dirty="0" smtClean="0">
                <a:solidFill>
                  <a:srgbClr val="0070C0"/>
                </a:solidFill>
              </a:rPr>
              <a:t>Errors </a:t>
            </a:r>
            <a:r>
              <a:rPr lang="en-US" sz="2400" b="1" dirty="0">
                <a:solidFill>
                  <a:srgbClr val="0070C0"/>
                </a:solidFill>
              </a:rPr>
              <a:t>must be </a:t>
            </a:r>
            <a:r>
              <a:rPr lang="en-US" sz="2400" b="1" dirty="0" smtClean="0">
                <a:solidFill>
                  <a:srgbClr val="0070C0"/>
                </a:solidFill>
              </a:rPr>
              <a:t>repaired</a:t>
            </a:r>
          </a:p>
          <a:p>
            <a:pPr marL="927100" lvl="3" indent="-238125" algn="just">
              <a:buFont typeface="Arial" pitchFamily="34" charset="0"/>
              <a:buChar char="•"/>
            </a:pPr>
            <a:r>
              <a:rPr lang="en-US" sz="2400" b="1" dirty="0" smtClean="0">
                <a:solidFill>
                  <a:srgbClr val="0070C0"/>
                </a:solidFill>
              </a:rPr>
              <a:t>New </a:t>
            </a:r>
            <a:r>
              <a:rPr lang="en-US" sz="2400" b="1" dirty="0">
                <a:solidFill>
                  <a:srgbClr val="0070C0"/>
                </a:solidFill>
              </a:rPr>
              <a:t>computers and equipment is added to the </a:t>
            </a:r>
            <a:r>
              <a:rPr lang="en-US" sz="2400" b="1" dirty="0" smtClean="0">
                <a:solidFill>
                  <a:srgbClr val="0070C0"/>
                </a:solidFill>
              </a:rPr>
              <a:t>system</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performance or reliability of the system may have to be </a:t>
            </a:r>
            <a:r>
              <a:rPr lang="en-US" sz="2400" b="1" dirty="0" smtClean="0">
                <a:solidFill>
                  <a:srgbClr val="0070C0"/>
                </a:solidFill>
              </a:rPr>
              <a:t>improved</a:t>
            </a:r>
          </a:p>
          <a:p>
            <a:pPr marL="469900" lvl="2" indent="-238125" algn="just">
              <a:buFont typeface="Arial" pitchFamily="34" charset="0"/>
              <a:buChar char="•"/>
            </a:pPr>
            <a:r>
              <a:rPr lang="en-US" sz="2400" b="1" dirty="0" smtClean="0">
                <a:solidFill>
                  <a:srgbClr val="0070C0"/>
                </a:solidFill>
              </a:rPr>
              <a:t>A </a:t>
            </a:r>
            <a:r>
              <a:rPr lang="en-US" sz="2400" b="1" dirty="0">
                <a:solidFill>
                  <a:srgbClr val="0070C0"/>
                </a:solidFill>
              </a:rPr>
              <a:t>key problem for all organizations is implementing and managing change to their existing software systems</a:t>
            </a:r>
          </a:p>
          <a:p>
            <a:pPr marL="469900" indent="-2381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a:t>
            </a:fld>
            <a:endParaRPr kumimoji="0" lang="en-US" dirty="0"/>
          </a:p>
        </p:txBody>
      </p:sp>
    </p:spTree>
    <p:extLst>
      <p:ext uri="{BB962C8B-B14F-4D97-AF65-F5344CB8AC3E}">
        <p14:creationId xmlns:p14="http://schemas.microsoft.com/office/powerpoint/2010/main" val="55872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 Change</a:t>
            </a:r>
          </a:p>
          <a:p>
            <a:pPr marL="469900" lvl="2" indent="-238125" algn="just">
              <a:buFont typeface="Arial" pitchFamily="34" charset="0"/>
              <a:buChar char="•"/>
            </a:pPr>
            <a:r>
              <a:rPr lang="en-US" sz="2400" b="1" dirty="0" smtClean="0">
                <a:solidFill>
                  <a:srgbClr val="0070C0"/>
                </a:solidFill>
              </a:rPr>
              <a:t>Legacy </a:t>
            </a:r>
            <a:r>
              <a:rPr lang="en-US" sz="2400" b="1" dirty="0">
                <a:solidFill>
                  <a:srgbClr val="0070C0"/>
                </a:solidFill>
              </a:rPr>
              <a:t>systems are expensive to change for a number of </a:t>
            </a:r>
            <a:r>
              <a:rPr lang="en-US" sz="2400" b="1" dirty="0" smtClean="0">
                <a:solidFill>
                  <a:srgbClr val="0070C0"/>
                </a:solidFill>
              </a:rPr>
              <a:t>reasons</a:t>
            </a:r>
          </a:p>
          <a:p>
            <a:pPr marL="927100" lvl="3" indent="-238125" algn="just">
              <a:buFont typeface="Arial" pitchFamily="34" charset="0"/>
              <a:buChar char="•"/>
            </a:pPr>
            <a:r>
              <a:rPr lang="en-US" sz="2400" b="1" dirty="0" smtClean="0">
                <a:solidFill>
                  <a:srgbClr val="0070C0"/>
                </a:solidFill>
              </a:rPr>
              <a:t>No </a:t>
            </a:r>
            <a:r>
              <a:rPr lang="en-US" sz="2400" b="1" dirty="0">
                <a:solidFill>
                  <a:srgbClr val="0070C0"/>
                </a:solidFill>
              </a:rPr>
              <a:t>consistent programming </a:t>
            </a:r>
            <a:r>
              <a:rPr lang="en-US" sz="2400" b="1" dirty="0" smtClean="0">
                <a:solidFill>
                  <a:srgbClr val="0070C0"/>
                </a:solidFill>
              </a:rPr>
              <a:t>style</a:t>
            </a:r>
          </a:p>
          <a:p>
            <a:pPr marL="927100" lvl="3" indent="-238125" algn="just">
              <a:buFont typeface="Arial" pitchFamily="34" charset="0"/>
              <a:buChar char="•"/>
            </a:pPr>
            <a:r>
              <a:rPr lang="en-US" sz="2400" b="1" dirty="0" smtClean="0">
                <a:solidFill>
                  <a:srgbClr val="0070C0"/>
                </a:solidFill>
              </a:rPr>
              <a:t>Use </a:t>
            </a:r>
            <a:r>
              <a:rPr lang="en-US" sz="2400" b="1" dirty="0">
                <a:solidFill>
                  <a:srgbClr val="0070C0"/>
                </a:solidFill>
              </a:rPr>
              <a:t>of obsolete programming languages with few people available with these language </a:t>
            </a:r>
            <a:r>
              <a:rPr lang="en-US" sz="2400" b="1" dirty="0" smtClean="0">
                <a:solidFill>
                  <a:srgbClr val="0070C0"/>
                </a:solidFill>
              </a:rPr>
              <a:t>skills</a:t>
            </a:r>
          </a:p>
          <a:p>
            <a:pPr marL="927100" lvl="3" indent="-238125" algn="just">
              <a:buFont typeface="Arial" pitchFamily="34" charset="0"/>
              <a:buChar char="•"/>
            </a:pPr>
            <a:r>
              <a:rPr lang="en-US" sz="2400" b="1" dirty="0" smtClean="0">
                <a:solidFill>
                  <a:srgbClr val="0070C0"/>
                </a:solidFill>
              </a:rPr>
              <a:t>Inadequate </a:t>
            </a:r>
            <a:r>
              <a:rPr lang="en-US" sz="2400" b="1" dirty="0">
                <a:solidFill>
                  <a:srgbClr val="0070C0"/>
                </a:solidFill>
              </a:rPr>
              <a:t>system documentation </a:t>
            </a:r>
            <a:endParaRPr lang="en-US" sz="2400" b="1" dirty="0" smtClean="0">
              <a:solidFill>
                <a:srgbClr val="0070C0"/>
              </a:solidFill>
            </a:endParaRPr>
          </a:p>
          <a:p>
            <a:pPr marL="927100" lvl="3" indent="-238125" algn="just">
              <a:buFont typeface="Arial" pitchFamily="34" charset="0"/>
              <a:buChar char="•"/>
            </a:pPr>
            <a:r>
              <a:rPr lang="en-US" sz="2400" b="1" dirty="0" smtClean="0">
                <a:solidFill>
                  <a:srgbClr val="0070C0"/>
                </a:solidFill>
              </a:rPr>
              <a:t>System </a:t>
            </a:r>
            <a:r>
              <a:rPr lang="en-US" sz="2400" b="1" dirty="0">
                <a:solidFill>
                  <a:srgbClr val="0070C0"/>
                </a:solidFill>
              </a:rPr>
              <a:t>structure degradation </a:t>
            </a:r>
            <a:endParaRPr lang="en-US" sz="2400" b="1" dirty="0" smtClean="0">
              <a:solidFill>
                <a:srgbClr val="0070C0"/>
              </a:solidFill>
            </a:endParaRPr>
          </a:p>
          <a:p>
            <a:pPr marL="927100" lvl="3" indent="-238125" algn="just">
              <a:buFont typeface="Arial" pitchFamily="34" charset="0"/>
              <a:buChar char="•"/>
            </a:pPr>
            <a:r>
              <a:rPr lang="en-US" sz="2400" b="1" dirty="0" smtClean="0">
                <a:solidFill>
                  <a:srgbClr val="0070C0"/>
                </a:solidFill>
              </a:rPr>
              <a:t>Program </a:t>
            </a:r>
            <a:r>
              <a:rPr lang="en-US" sz="2400" b="1" dirty="0">
                <a:solidFill>
                  <a:srgbClr val="0070C0"/>
                </a:solidFill>
              </a:rPr>
              <a:t>optimizations may make them hard to </a:t>
            </a:r>
            <a:r>
              <a:rPr lang="en-US" sz="2400" b="1" dirty="0" smtClean="0">
                <a:solidFill>
                  <a:srgbClr val="0070C0"/>
                </a:solidFill>
              </a:rPr>
              <a:t>understand</a:t>
            </a:r>
          </a:p>
          <a:p>
            <a:pPr marL="927100" lvl="3" indent="-238125" algn="just">
              <a:buFont typeface="Arial" pitchFamily="34" charset="0"/>
              <a:buChar char="•"/>
            </a:pPr>
            <a:r>
              <a:rPr lang="en-US" sz="2400" b="1" dirty="0" smtClean="0">
                <a:solidFill>
                  <a:srgbClr val="0070C0"/>
                </a:solidFill>
              </a:rPr>
              <a:t> Data </a:t>
            </a:r>
            <a:r>
              <a:rPr lang="en-US" sz="2400" b="1" dirty="0">
                <a:solidFill>
                  <a:srgbClr val="0070C0"/>
                </a:solidFill>
              </a:rPr>
              <a:t>errors, duplication and inconsistency</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20</a:t>
            </a:fld>
            <a:endParaRPr kumimoji="0" lang="en-US" dirty="0"/>
          </a:p>
        </p:txBody>
      </p:sp>
    </p:spTree>
    <p:extLst>
      <p:ext uri="{BB962C8B-B14F-4D97-AF65-F5344CB8AC3E}">
        <p14:creationId xmlns:p14="http://schemas.microsoft.com/office/powerpoint/2010/main" val="2918593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Legacy System Management </a:t>
            </a:r>
          </a:p>
          <a:p>
            <a:pPr marL="469900" lvl="2" indent="-238125" algn="just">
              <a:buFont typeface="Arial" pitchFamily="34" charset="0"/>
              <a:buChar char="•"/>
            </a:pPr>
            <a:r>
              <a:rPr lang="en-US" sz="2400" b="1" dirty="0" smtClean="0">
                <a:solidFill>
                  <a:srgbClr val="0070C0"/>
                </a:solidFill>
              </a:rPr>
              <a:t>Organizations </a:t>
            </a:r>
            <a:r>
              <a:rPr lang="en-US" sz="2400" b="1" dirty="0">
                <a:solidFill>
                  <a:srgbClr val="0070C0"/>
                </a:solidFill>
              </a:rPr>
              <a:t>that rely on legacy systems must choose a strategy for evolving these </a:t>
            </a:r>
            <a:r>
              <a:rPr lang="en-US" sz="2400" b="1" dirty="0" smtClean="0">
                <a:solidFill>
                  <a:srgbClr val="0070C0"/>
                </a:solidFill>
              </a:rPr>
              <a:t>systems</a:t>
            </a:r>
          </a:p>
          <a:p>
            <a:pPr marL="927100" lvl="3" indent="-238125" algn="just">
              <a:buFont typeface="Arial" pitchFamily="34" charset="0"/>
              <a:buChar char="•"/>
            </a:pPr>
            <a:r>
              <a:rPr lang="en-US" sz="2400" b="1" dirty="0" smtClean="0">
                <a:solidFill>
                  <a:srgbClr val="0070C0"/>
                </a:solidFill>
              </a:rPr>
              <a:t>Scrap </a:t>
            </a:r>
            <a:r>
              <a:rPr lang="en-US" sz="2400" b="1" dirty="0">
                <a:solidFill>
                  <a:srgbClr val="0070C0"/>
                </a:solidFill>
              </a:rPr>
              <a:t>the system completely and modify business processes so that it is no longer </a:t>
            </a:r>
            <a:r>
              <a:rPr lang="en-US" sz="2400" b="1" dirty="0" smtClean="0">
                <a:solidFill>
                  <a:srgbClr val="0070C0"/>
                </a:solidFill>
              </a:rPr>
              <a:t>required</a:t>
            </a:r>
          </a:p>
          <a:p>
            <a:pPr marL="927100" lvl="3" indent="-238125" algn="just">
              <a:buFont typeface="Arial" pitchFamily="34" charset="0"/>
              <a:buChar char="•"/>
            </a:pPr>
            <a:r>
              <a:rPr lang="en-US" sz="2400" b="1" dirty="0" smtClean="0">
                <a:solidFill>
                  <a:srgbClr val="0070C0"/>
                </a:solidFill>
              </a:rPr>
              <a:t>Continue </a:t>
            </a:r>
            <a:r>
              <a:rPr lang="en-US" sz="2400" b="1" dirty="0">
                <a:solidFill>
                  <a:srgbClr val="0070C0"/>
                </a:solidFill>
              </a:rPr>
              <a:t>maintaining the </a:t>
            </a:r>
            <a:r>
              <a:rPr lang="en-US" sz="2400" b="1" dirty="0" smtClean="0">
                <a:solidFill>
                  <a:srgbClr val="0070C0"/>
                </a:solidFill>
              </a:rPr>
              <a:t>system</a:t>
            </a:r>
          </a:p>
          <a:p>
            <a:pPr marL="927100" lvl="3" indent="-238125" algn="just">
              <a:buFont typeface="Arial" pitchFamily="34" charset="0"/>
              <a:buChar char="•"/>
            </a:pPr>
            <a:r>
              <a:rPr lang="en-US" sz="2400" b="1" dirty="0" smtClean="0">
                <a:solidFill>
                  <a:srgbClr val="0070C0"/>
                </a:solidFill>
              </a:rPr>
              <a:t>Transform </a:t>
            </a:r>
            <a:r>
              <a:rPr lang="en-US" sz="2400" b="1" dirty="0">
                <a:solidFill>
                  <a:srgbClr val="0070C0"/>
                </a:solidFill>
              </a:rPr>
              <a:t>the system by re-engineering to improve its </a:t>
            </a:r>
            <a:r>
              <a:rPr lang="en-US" sz="2400" b="1" dirty="0" smtClean="0">
                <a:solidFill>
                  <a:srgbClr val="0070C0"/>
                </a:solidFill>
              </a:rPr>
              <a:t>maintainability</a:t>
            </a:r>
            <a:endParaRPr lang="en-US" sz="2400" b="1" dirty="0">
              <a:solidFill>
                <a:srgbClr val="0070C0"/>
              </a:solidFill>
            </a:endParaRPr>
          </a:p>
          <a:p>
            <a:pPr marL="927100" lvl="3" indent="-238125" algn="just">
              <a:buFont typeface="Arial" pitchFamily="34" charset="0"/>
              <a:buChar char="•"/>
            </a:pPr>
            <a:r>
              <a:rPr lang="en-US" sz="2400" b="1" dirty="0" smtClean="0">
                <a:solidFill>
                  <a:srgbClr val="0070C0"/>
                </a:solidFill>
              </a:rPr>
              <a:t>Replace </a:t>
            </a:r>
            <a:r>
              <a:rPr lang="en-US" sz="2400" b="1" dirty="0">
                <a:solidFill>
                  <a:srgbClr val="0070C0"/>
                </a:solidFill>
              </a:rPr>
              <a:t>the system with a new </a:t>
            </a:r>
            <a:r>
              <a:rPr lang="en-US" sz="2400" b="1" dirty="0" smtClean="0">
                <a:solidFill>
                  <a:srgbClr val="0070C0"/>
                </a:solidFill>
              </a:rPr>
              <a:t>system</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strategy chosen should depend on the system quality and its business </a:t>
            </a:r>
            <a:r>
              <a:rPr lang="en-US" sz="2400" b="1" dirty="0" smtClean="0">
                <a:solidFill>
                  <a:srgbClr val="0070C0"/>
                </a:solidFill>
              </a:rPr>
              <a:t>value</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21</a:t>
            </a:fld>
            <a:endParaRPr kumimoji="0" lang="en-US" dirty="0"/>
          </a:p>
        </p:txBody>
      </p:sp>
    </p:spTree>
    <p:extLst>
      <p:ext uri="{BB962C8B-B14F-4D97-AF65-F5344CB8AC3E}">
        <p14:creationId xmlns:p14="http://schemas.microsoft.com/office/powerpoint/2010/main" val="3309753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3000" b="1" dirty="0" smtClean="0">
                <a:solidFill>
                  <a:srgbClr val="FF0000"/>
                </a:solidFill>
              </a:rPr>
              <a:t>Legacy System </a:t>
            </a:r>
            <a:r>
              <a:rPr lang="en-US" sz="2800" b="1" dirty="0" smtClean="0">
                <a:solidFill>
                  <a:srgbClr val="FF0000"/>
                </a:solidFill>
              </a:rPr>
              <a:t>Assessment</a:t>
            </a:r>
          </a:p>
          <a:p>
            <a:pPr marL="238125" indent="-238125" algn="just">
              <a:buFont typeface="Arial" pitchFamily="34" charset="0"/>
              <a:buChar char="•"/>
            </a:pPr>
            <a:endParaRPr lang="en-US" sz="3000" b="1" dirty="0" smtClean="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22</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03360"/>
            <a:ext cx="7238999" cy="478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278412"/>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a:solidFill>
                  <a:srgbClr val="FF0000"/>
                </a:solidFill>
              </a:rPr>
              <a:t>Legacy </a:t>
            </a:r>
            <a:r>
              <a:rPr lang="en-US" sz="2800" b="1" dirty="0" smtClean="0">
                <a:solidFill>
                  <a:srgbClr val="FF0000"/>
                </a:solidFill>
              </a:rPr>
              <a:t>System Categories</a:t>
            </a:r>
          </a:p>
          <a:p>
            <a:pPr marL="469900" lvl="2" indent="-238125" algn="just">
              <a:buFont typeface="Arial" pitchFamily="34" charset="0"/>
              <a:buChar char="•"/>
            </a:pPr>
            <a:r>
              <a:rPr lang="en-US" sz="2400" b="1" dirty="0" smtClean="0">
                <a:solidFill>
                  <a:srgbClr val="FF0000"/>
                </a:solidFill>
              </a:rPr>
              <a:t>Low Quality, Low Business Value</a:t>
            </a: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systems should be </a:t>
            </a:r>
            <a:r>
              <a:rPr lang="en-US" sz="2400" b="1" dirty="0" smtClean="0">
                <a:solidFill>
                  <a:srgbClr val="0070C0"/>
                </a:solidFill>
              </a:rPr>
              <a:t>scrapped</a:t>
            </a:r>
          </a:p>
          <a:p>
            <a:pPr marL="469900" lvl="2" indent="-238125" algn="just">
              <a:buFont typeface="Arial" pitchFamily="34" charset="0"/>
              <a:buChar char="•"/>
            </a:pPr>
            <a:r>
              <a:rPr lang="en-US" sz="2400" b="1" dirty="0" smtClean="0">
                <a:solidFill>
                  <a:srgbClr val="FF0000"/>
                </a:solidFill>
              </a:rPr>
              <a:t>Low Quality, High Business Value</a:t>
            </a: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make an important business contribution but are expensive to </a:t>
            </a:r>
            <a:r>
              <a:rPr lang="en-US" sz="2400" b="1" dirty="0" smtClean="0">
                <a:solidFill>
                  <a:srgbClr val="0070C0"/>
                </a:solidFill>
              </a:rPr>
              <a:t>maintain</a:t>
            </a:r>
          </a:p>
          <a:p>
            <a:pPr marL="927100" lvl="3" indent="-238125" algn="just">
              <a:buFont typeface="Arial" pitchFamily="34" charset="0"/>
              <a:buChar char="•"/>
            </a:pPr>
            <a:r>
              <a:rPr lang="en-US" sz="2400" b="1" dirty="0" smtClean="0">
                <a:solidFill>
                  <a:srgbClr val="0070C0"/>
                </a:solidFill>
              </a:rPr>
              <a:t>Should </a:t>
            </a:r>
            <a:r>
              <a:rPr lang="en-US" sz="2400" b="1" dirty="0">
                <a:solidFill>
                  <a:srgbClr val="0070C0"/>
                </a:solidFill>
              </a:rPr>
              <a:t>be re-engineered or replaced if a suitable system is </a:t>
            </a:r>
            <a:r>
              <a:rPr lang="en-US" sz="2400" b="1" dirty="0" smtClean="0">
                <a:solidFill>
                  <a:srgbClr val="0070C0"/>
                </a:solidFill>
              </a:rPr>
              <a:t>available</a:t>
            </a:r>
          </a:p>
          <a:p>
            <a:pPr marL="469900" lvl="2" indent="-238125" algn="just">
              <a:buFont typeface="Arial" pitchFamily="34" charset="0"/>
              <a:buChar char="•"/>
            </a:pPr>
            <a:r>
              <a:rPr lang="en-US" sz="2400" b="1" dirty="0" smtClean="0">
                <a:solidFill>
                  <a:srgbClr val="FF0000"/>
                </a:solidFill>
              </a:rPr>
              <a:t>High Quality, Low Business Value</a:t>
            </a:r>
          </a:p>
          <a:p>
            <a:pPr marL="927100" lvl="3" indent="-238125" algn="just">
              <a:buFont typeface="Arial" pitchFamily="34" charset="0"/>
              <a:buChar char="•"/>
            </a:pPr>
            <a:r>
              <a:rPr lang="en-US" sz="2400" b="1" dirty="0" smtClean="0">
                <a:solidFill>
                  <a:srgbClr val="0070C0"/>
                </a:solidFill>
              </a:rPr>
              <a:t>Replace </a:t>
            </a:r>
            <a:r>
              <a:rPr lang="en-US" sz="2400" b="1" dirty="0">
                <a:solidFill>
                  <a:srgbClr val="0070C0"/>
                </a:solidFill>
              </a:rPr>
              <a:t>with COTS, scrap completely or </a:t>
            </a:r>
            <a:r>
              <a:rPr lang="en-US" sz="2400" b="1" dirty="0" smtClean="0">
                <a:solidFill>
                  <a:srgbClr val="0070C0"/>
                </a:solidFill>
              </a:rPr>
              <a:t>maintain</a:t>
            </a:r>
          </a:p>
          <a:p>
            <a:pPr marL="469900" lvl="2" indent="-238125" algn="just">
              <a:buFont typeface="Arial" pitchFamily="34" charset="0"/>
              <a:buChar char="•"/>
            </a:pPr>
            <a:r>
              <a:rPr lang="en-US" sz="2400" b="1" dirty="0" smtClean="0">
                <a:solidFill>
                  <a:srgbClr val="FF0000"/>
                </a:solidFill>
              </a:rPr>
              <a:t>High Quality, High Business Value</a:t>
            </a:r>
          </a:p>
          <a:p>
            <a:pPr marL="927100" lvl="3" indent="-238125" algn="just">
              <a:buFont typeface="Arial" pitchFamily="34" charset="0"/>
              <a:buChar char="•"/>
            </a:pPr>
            <a:r>
              <a:rPr lang="en-US" sz="2400" b="1" dirty="0" smtClean="0">
                <a:solidFill>
                  <a:srgbClr val="0070C0"/>
                </a:solidFill>
              </a:rPr>
              <a:t>Continue </a:t>
            </a:r>
            <a:r>
              <a:rPr lang="en-US" sz="2400" b="1" dirty="0">
                <a:solidFill>
                  <a:srgbClr val="0070C0"/>
                </a:solidFill>
              </a:rPr>
              <a:t>in operation using normal system </a:t>
            </a:r>
            <a:r>
              <a:rPr lang="en-US" sz="2400" b="1" dirty="0" smtClean="0">
                <a:solidFill>
                  <a:srgbClr val="0070C0"/>
                </a:solidFill>
              </a:rPr>
              <a:t>maintenance</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23</a:t>
            </a:fld>
            <a:endParaRPr kumimoji="0" lang="en-US" dirty="0"/>
          </a:p>
        </p:txBody>
      </p:sp>
    </p:spTree>
    <p:extLst>
      <p:ext uri="{BB962C8B-B14F-4D97-AF65-F5344CB8AC3E}">
        <p14:creationId xmlns:p14="http://schemas.microsoft.com/office/powerpoint/2010/main" val="223469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wipe(left)">
                                      <p:cBhvr>
                                        <p:cTn id="38" dur="500"/>
                                        <p:tgtEl>
                                          <p:spTgt spid="5">
                                            <p:txEl>
                                              <p:pRg st="8" end="8"/>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wipe(left)">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Business Value Assessment</a:t>
            </a:r>
          </a:p>
          <a:p>
            <a:pPr marL="469900" lvl="2" indent="-238125" algn="just">
              <a:buFont typeface="Arial" pitchFamily="34" charset="0"/>
              <a:buChar char="•"/>
            </a:pPr>
            <a:r>
              <a:rPr lang="en-US" sz="2400" b="1" dirty="0" smtClean="0">
                <a:solidFill>
                  <a:srgbClr val="0070C0"/>
                </a:solidFill>
              </a:rPr>
              <a:t>Assessment </a:t>
            </a:r>
            <a:r>
              <a:rPr lang="en-US" sz="2400" b="1" dirty="0">
                <a:solidFill>
                  <a:srgbClr val="0070C0"/>
                </a:solidFill>
              </a:rPr>
              <a:t>should take different viewpoints into </a:t>
            </a:r>
            <a:r>
              <a:rPr lang="en-US" sz="2400" b="1" dirty="0" smtClean="0">
                <a:solidFill>
                  <a:srgbClr val="0070C0"/>
                </a:solidFill>
              </a:rPr>
              <a:t>account</a:t>
            </a:r>
          </a:p>
          <a:p>
            <a:pPr marL="927100" lvl="3" indent="-238125" algn="just">
              <a:buFont typeface="Arial" pitchFamily="34" charset="0"/>
              <a:buChar char="•"/>
            </a:pPr>
            <a:r>
              <a:rPr lang="en-US" sz="2400" b="1" dirty="0" smtClean="0">
                <a:solidFill>
                  <a:srgbClr val="0070C0"/>
                </a:solidFill>
              </a:rPr>
              <a:t>System end-users</a:t>
            </a:r>
          </a:p>
          <a:p>
            <a:pPr marL="927100" lvl="3" indent="-238125" algn="just">
              <a:buFont typeface="Arial" pitchFamily="34" charset="0"/>
              <a:buChar char="•"/>
            </a:pPr>
            <a:r>
              <a:rPr lang="en-US" sz="2400" b="1" dirty="0" smtClean="0">
                <a:solidFill>
                  <a:srgbClr val="0070C0"/>
                </a:solidFill>
              </a:rPr>
              <a:t>Business customers</a:t>
            </a:r>
          </a:p>
          <a:p>
            <a:pPr marL="927100" lvl="3" indent="-238125" algn="just">
              <a:buFont typeface="Arial" pitchFamily="34" charset="0"/>
              <a:buChar char="•"/>
            </a:pPr>
            <a:r>
              <a:rPr lang="en-US" sz="2400" b="1" dirty="0" smtClean="0">
                <a:solidFill>
                  <a:srgbClr val="0070C0"/>
                </a:solidFill>
              </a:rPr>
              <a:t>Line managers</a:t>
            </a:r>
          </a:p>
          <a:p>
            <a:pPr marL="927100" lvl="3" indent="-238125" algn="just">
              <a:buFont typeface="Arial" pitchFamily="34" charset="0"/>
              <a:buChar char="•"/>
            </a:pPr>
            <a:r>
              <a:rPr lang="en-US" sz="2400" b="1" dirty="0" smtClean="0">
                <a:solidFill>
                  <a:srgbClr val="0070C0"/>
                </a:solidFill>
              </a:rPr>
              <a:t>IT managers</a:t>
            </a:r>
          </a:p>
          <a:p>
            <a:pPr marL="927100" lvl="3" indent="-238125" algn="just">
              <a:buFont typeface="Arial" pitchFamily="34" charset="0"/>
              <a:buChar char="•"/>
            </a:pPr>
            <a:r>
              <a:rPr lang="en-US" sz="2400" b="1" dirty="0" smtClean="0">
                <a:solidFill>
                  <a:srgbClr val="0070C0"/>
                </a:solidFill>
              </a:rPr>
              <a:t>Senior managers</a:t>
            </a:r>
          </a:p>
          <a:p>
            <a:pPr marL="469900" lvl="2" indent="-238125" algn="just">
              <a:buFont typeface="Arial" pitchFamily="34" charset="0"/>
              <a:buChar char="•"/>
            </a:pPr>
            <a:r>
              <a:rPr lang="en-US" sz="2400" b="1" dirty="0" smtClean="0">
                <a:solidFill>
                  <a:srgbClr val="0070C0"/>
                </a:solidFill>
              </a:rPr>
              <a:t>Interview </a:t>
            </a:r>
            <a:r>
              <a:rPr lang="en-US" sz="2400" b="1" dirty="0">
                <a:solidFill>
                  <a:srgbClr val="0070C0"/>
                </a:solidFill>
              </a:rPr>
              <a:t>different stakeholders and collate </a:t>
            </a:r>
            <a:r>
              <a:rPr lang="en-US" sz="2400" b="1" dirty="0" smtClean="0">
                <a:solidFill>
                  <a:srgbClr val="0070C0"/>
                </a:solidFill>
              </a:rPr>
              <a:t>results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24</a:t>
            </a:fld>
            <a:endParaRPr kumimoji="0" lang="en-US" dirty="0"/>
          </a:p>
        </p:txBody>
      </p:sp>
    </p:spTree>
    <p:extLst>
      <p:ext uri="{BB962C8B-B14F-4D97-AF65-F5344CB8AC3E}">
        <p14:creationId xmlns:p14="http://schemas.microsoft.com/office/powerpoint/2010/main" val="9062625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lnSpcReduction="10000"/>
          </a:bodyPr>
          <a:lstStyle/>
          <a:p>
            <a:pPr marL="238125" indent="-238125" algn="just">
              <a:buFont typeface="Arial" pitchFamily="34" charset="0"/>
              <a:buChar char="•"/>
            </a:pPr>
            <a:r>
              <a:rPr lang="en-US" sz="2800" b="1" dirty="0" smtClean="0">
                <a:solidFill>
                  <a:srgbClr val="FF0000"/>
                </a:solidFill>
              </a:rPr>
              <a:t>Issues in Business Value Assessment</a:t>
            </a:r>
          </a:p>
          <a:p>
            <a:pPr marL="469900" lvl="2" indent="-238125" algn="just">
              <a:buFont typeface="Arial" pitchFamily="34" charset="0"/>
              <a:buChar char="•"/>
            </a:pPr>
            <a:r>
              <a:rPr lang="en-US" sz="2800" b="1" dirty="0" smtClean="0">
                <a:solidFill>
                  <a:srgbClr val="FF0000"/>
                </a:solidFill>
              </a:rPr>
              <a:t>The </a:t>
            </a:r>
            <a:r>
              <a:rPr lang="en-US" sz="2800" b="1" dirty="0">
                <a:solidFill>
                  <a:srgbClr val="FF0000"/>
                </a:solidFill>
              </a:rPr>
              <a:t>use of the </a:t>
            </a:r>
            <a:r>
              <a:rPr lang="en-US" sz="2800" b="1" dirty="0" smtClean="0">
                <a:solidFill>
                  <a:srgbClr val="FF0000"/>
                </a:solidFill>
              </a:rPr>
              <a:t>system </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systems are only used occasionally or by a small number of people, they may have a low business </a:t>
            </a:r>
            <a:r>
              <a:rPr lang="en-US" sz="2400" b="1" dirty="0" smtClean="0">
                <a:solidFill>
                  <a:srgbClr val="0070C0"/>
                </a:solidFill>
              </a:rPr>
              <a:t>value </a:t>
            </a:r>
            <a:endParaRPr lang="en-US" sz="2400" b="1" dirty="0">
              <a:solidFill>
                <a:srgbClr val="0070C0"/>
              </a:solidFill>
            </a:endParaRPr>
          </a:p>
          <a:p>
            <a:pPr marL="469900" lvl="2" indent="-238125" algn="just">
              <a:buFont typeface="Arial" pitchFamily="34" charset="0"/>
              <a:buChar char="•"/>
            </a:pPr>
            <a:r>
              <a:rPr lang="en-US" sz="2800" b="1" dirty="0" smtClean="0">
                <a:solidFill>
                  <a:srgbClr val="FF0000"/>
                </a:solidFill>
              </a:rPr>
              <a:t>The </a:t>
            </a:r>
            <a:r>
              <a:rPr lang="en-US" sz="2800" b="1" dirty="0">
                <a:solidFill>
                  <a:srgbClr val="FF0000"/>
                </a:solidFill>
              </a:rPr>
              <a:t>business processes that are </a:t>
            </a:r>
            <a:r>
              <a:rPr lang="en-US" sz="2800" b="1" dirty="0" smtClean="0">
                <a:solidFill>
                  <a:srgbClr val="FF0000"/>
                </a:solidFill>
              </a:rPr>
              <a:t>supported</a:t>
            </a:r>
          </a:p>
          <a:p>
            <a:pPr marL="927100" lvl="3" indent="-238125" algn="just">
              <a:buFont typeface="Arial" pitchFamily="34" charset="0"/>
              <a:buChar char="•"/>
            </a:pPr>
            <a:r>
              <a:rPr lang="en-US" sz="2400" b="1" dirty="0" smtClean="0">
                <a:solidFill>
                  <a:srgbClr val="0070C0"/>
                </a:solidFill>
              </a:rPr>
              <a:t>A </a:t>
            </a:r>
            <a:r>
              <a:rPr lang="en-US" sz="2400" b="1" dirty="0">
                <a:solidFill>
                  <a:srgbClr val="0070C0"/>
                </a:solidFill>
              </a:rPr>
              <a:t>system may have a low business value if it forces the use of inefficient business </a:t>
            </a:r>
            <a:r>
              <a:rPr lang="en-US" sz="2400" b="1" dirty="0" smtClean="0">
                <a:solidFill>
                  <a:srgbClr val="0070C0"/>
                </a:solidFill>
              </a:rPr>
              <a:t>processes</a:t>
            </a:r>
          </a:p>
          <a:p>
            <a:pPr marL="469900" lvl="2" indent="-238125" algn="just">
              <a:buFont typeface="Arial" pitchFamily="34" charset="0"/>
              <a:buChar char="•"/>
            </a:pPr>
            <a:r>
              <a:rPr lang="en-US" sz="2800" b="1" dirty="0" smtClean="0">
                <a:solidFill>
                  <a:srgbClr val="FF0000"/>
                </a:solidFill>
              </a:rPr>
              <a:t>System dependability</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a system is not dependable and the problems directly affect business customers, the system has a low business </a:t>
            </a:r>
            <a:r>
              <a:rPr lang="en-US" sz="2400" b="1" dirty="0" smtClean="0">
                <a:solidFill>
                  <a:srgbClr val="0070C0"/>
                </a:solidFill>
              </a:rPr>
              <a:t>value</a:t>
            </a:r>
          </a:p>
          <a:p>
            <a:pPr marL="469900" lvl="2" indent="-238125" algn="just">
              <a:buFont typeface="Arial" pitchFamily="34" charset="0"/>
              <a:buChar char="•"/>
            </a:pPr>
            <a:r>
              <a:rPr lang="en-US" sz="2800" b="1" dirty="0" smtClean="0">
                <a:solidFill>
                  <a:srgbClr val="FF0000"/>
                </a:solidFill>
              </a:rPr>
              <a:t>The </a:t>
            </a:r>
            <a:r>
              <a:rPr lang="en-US" sz="2800" b="1" dirty="0">
                <a:solidFill>
                  <a:srgbClr val="FF0000"/>
                </a:solidFill>
              </a:rPr>
              <a:t>system </a:t>
            </a:r>
            <a:r>
              <a:rPr lang="en-US" sz="2800" b="1" dirty="0" smtClean="0">
                <a:solidFill>
                  <a:srgbClr val="FF0000"/>
                </a:solidFill>
              </a:rPr>
              <a:t>outputs</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the business depends on system outputs, then the system has a high business value</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25</a:t>
            </a:fld>
            <a:endParaRPr kumimoji="0" lang="en-US" dirty="0"/>
          </a:p>
        </p:txBody>
      </p:sp>
    </p:spTree>
    <p:extLst>
      <p:ext uri="{BB962C8B-B14F-4D97-AF65-F5344CB8AC3E}">
        <p14:creationId xmlns:p14="http://schemas.microsoft.com/office/powerpoint/2010/main" val="2678704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left)">
                                      <p:cBhvr>
                                        <p:cTn id="34" dur="500"/>
                                        <p:tgtEl>
                                          <p:spTgt spid="5">
                                            <p:txEl>
                                              <p:pRg st="7" end="7"/>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wipe(left)">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System Quality Assessment </a:t>
            </a:r>
          </a:p>
          <a:p>
            <a:pPr marL="469900" lvl="2" indent="-238125" algn="just">
              <a:buFont typeface="Arial" pitchFamily="34" charset="0"/>
              <a:buChar char="•"/>
            </a:pPr>
            <a:r>
              <a:rPr lang="en-US" sz="2800" b="1" dirty="0" smtClean="0">
                <a:solidFill>
                  <a:srgbClr val="FF0000"/>
                </a:solidFill>
              </a:rPr>
              <a:t>Business Process Assessment</a:t>
            </a:r>
          </a:p>
          <a:p>
            <a:pPr marL="927100" lvl="3" indent="-238125" algn="just">
              <a:buFont typeface="Arial" pitchFamily="34" charset="0"/>
              <a:buChar char="•"/>
            </a:pPr>
            <a:r>
              <a:rPr lang="en-US" sz="2400" b="1" dirty="0" smtClean="0">
                <a:solidFill>
                  <a:srgbClr val="0070C0"/>
                </a:solidFill>
              </a:rPr>
              <a:t>How </a:t>
            </a:r>
            <a:r>
              <a:rPr lang="en-US" sz="2400" b="1" dirty="0">
                <a:solidFill>
                  <a:srgbClr val="0070C0"/>
                </a:solidFill>
              </a:rPr>
              <a:t>well does the business process support the current goals of the </a:t>
            </a:r>
            <a:r>
              <a:rPr lang="en-US" sz="2400" b="1" dirty="0" smtClean="0">
                <a:solidFill>
                  <a:srgbClr val="0070C0"/>
                </a:solidFill>
              </a:rPr>
              <a:t>business?</a:t>
            </a:r>
          </a:p>
          <a:p>
            <a:pPr marL="469900" lvl="2" indent="-238125" algn="just">
              <a:buFont typeface="Arial" pitchFamily="34" charset="0"/>
              <a:buChar char="•"/>
            </a:pPr>
            <a:r>
              <a:rPr lang="en-US" sz="2800" b="1" dirty="0" smtClean="0">
                <a:solidFill>
                  <a:srgbClr val="FF0000"/>
                </a:solidFill>
              </a:rPr>
              <a:t>Environment Assessment</a:t>
            </a:r>
          </a:p>
          <a:p>
            <a:pPr marL="927100" lvl="3" indent="-238125" algn="just">
              <a:buFont typeface="Arial" pitchFamily="34" charset="0"/>
              <a:buChar char="•"/>
            </a:pPr>
            <a:r>
              <a:rPr lang="en-US" sz="2400" b="1" dirty="0" smtClean="0">
                <a:solidFill>
                  <a:srgbClr val="0070C0"/>
                </a:solidFill>
              </a:rPr>
              <a:t>How </a:t>
            </a:r>
            <a:r>
              <a:rPr lang="en-US" sz="2400" b="1" dirty="0">
                <a:solidFill>
                  <a:srgbClr val="0070C0"/>
                </a:solidFill>
              </a:rPr>
              <a:t>effective is the system’s environment and how expensive is it to maintain</a:t>
            </a:r>
            <a:r>
              <a:rPr lang="en-US" sz="2400" b="1" dirty="0" smtClean="0">
                <a:solidFill>
                  <a:srgbClr val="0070C0"/>
                </a:solidFill>
              </a:rPr>
              <a:t>?</a:t>
            </a:r>
          </a:p>
          <a:p>
            <a:pPr marL="469900" lvl="2" indent="-238125" algn="just">
              <a:buFont typeface="Arial" pitchFamily="34" charset="0"/>
              <a:buChar char="•"/>
            </a:pPr>
            <a:r>
              <a:rPr lang="en-US" sz="2800" b="1" dirty="0" smtClean="0">
                <a:solidFill>
                  <a:srgbClr val="FF0000"/>
                </a:solidFill>
              </a:rPr>
              <a:t>Application Assessment </a:t>
            </a:r>
            <a:endParaRPr lang="en-US" sz="2400" b="1" dirty="0" smtClean="0">
              <a:solidFill>
                <a:srgbClr val="0070C0"/>
              </a:solidFill>
            </a:endParaRPr>
          </a:p>
          <a:p>
            <a:pPr marL="927100" lvl="3" indent="-238125" algn="just">
              <a:buFont typeface="Arial" pitchFamily="34" charset="0"/>
              <a:buChar char="•"/>
            </a:pPr>
            <a:r>
              <a:rPr lang="en-US" sz="2400" b="1" dirty="0" smtClean="0">
                <a:solidFill>
                  <a:srgbClr val="0070C0"/>
                </a:solidFill>
              </a:rPr>
              <a:t>What </a:t>
            </a:r>
            <a:r>
              <a:rPr lang="en-US" sz="2400" b="1" dirty="0">
                <a:solidFill>
                  <a:srgbClr val="0070C0"/>
                </a:solidFill>
              </a:rPr>
              <a:t>is the quality of the application software system?</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26</a:t>
            </a:fld>
            <a:endParaRPr kumimoji="0" lang="en-US" dirty="0"/>
          </a:p>
        </p:txBody>
      </p:sp>
    </p:spTree>
    <p:extLst>
      <p:ext uri="{BB962C8B-B14F-4D97-AF65-F5344CB8AC3E}">
        <p14:creationId xmlns:p14="http://schemas.microsoft.com/office/powerpoint/2010/main" val="791963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Business Process Assessment</a:t>
            </a:r>
          </a:p>
          <a:p>
            <a:pPr marL="469900" lvl="2" indent="-238125" algn="just">
              <a:buFont typeface="Arial" pitchFamily="34" charset="0"/>
              <a:buChar char="•"/>
            </a:pPr>
            <a:r>
              <a:rPr lang="en-US" sz="2400" b="1" dirty="0" smtClean="0">
                <a:solidFill>
                  <a:srgbClr val="0070C0"/>
                </a:solidFill>
              </a:rPr>
              <a:t>Use </a:t>
            </a:r>
            <a:r>
              <a:rPr lang="en-US" sz="2400" b="1" dirty="0">
                <a:solidFill>
                  <a:srgbClr val="0070C0"/>
                </a:solidFill>
              </a:rPr>
              <a:t>a viewpoint-oriented approach and seek answers from system </a:t>
            </a:r>
            <a:r>
              <a:rPr lang="en-US" sz="2400" b="1" dirty="0" smtClean="0">
                <a:solidFill>
                  <a:srgbClr val="0070C0"/>
                </a:solidFill>
              </a:rPr>
              <a:t>stakeholders</a:t>
            </a:r>
          </a:p>
          <a:p>
            <a:pPr marL="927100" lvl="3" indent="-238125" algn="just">
              <a:buFont typeface="Arial" pitchFamily="34" charset="0"/>
              <a:buChar char="•"/>
            </a:pPr>
            <a:r>
              <a:rPr lang="en-US" sz="2400" b="1" dirty="0" smtClean="0">
                <a:solidFill>
                  <a:srgbClr val="0070C0"/>
                </a:solidFill>
              </a:rPr>
              <a:t>Is </a:t>
            </a:r>
            <a:r>
              <a:rPr lang="en-US" sz="2400" b="1" dirty="0">
                <a:solidFill>
                  <a:srgbClr val="0070C0"/>
                </a:solidFill>
              </a:rPr>
              <a:t>there a defined process model and is it followed</a:t>
            </a:r>
            <a:r>
              <a:rPr lang="en-US" sz="2400" b="1" dirty="0" smtClean="0">
                <a:solidFill>
                  <a:srgbClr val="0070C0"/>
                </a:solidFill>
              </a:rPr>
              <a:t>?</a:t>
            </a:r>
          </a:p>
          <a:p>
            <a:pPr marL="927100" lvl="3" indent="-238125" algn="just">
              <a:buFont typeface="Arial" pitchFamily="34" charset="0"/>
              <a:buChar char="•"/>
            </a:pPr>
            <a:r>
              <a:rPr lang="en-US" sz="2400" b="1" dirty="0" smtClean="0">
                <a:solidFill>
                  <a:srgbClr val="0070C0"/>
                </a:solidFill>
              </a:rPr>
              <a:t>Do </a:t>
            </a:r>
            <a:r>
              <a:rPr lang="en-US" sz="2400" b="1" dirty="0">
                <a:solidFill>
                  <a:srgbClr val="0070C0"/>
                </a:solidFill>
              </a:rPr>
              <a:t>different parts of the </a:t>
            </a:r>
            <a:r>
              <a:rPr lang="en-US" sz="2400" b="1" dirty="0" smtClean="0">
                <a:solidFill>
                  <a:srgbClr val="0070C0"/>
                </a:solidFill>
              </a:rPr>
              <a:t>organization </a:t>
            </a:r>
            <a:r>
              <a:rPr lang="en-US" sz="2400" b="1" dirty="0">
                <a:solidFill>
                  <a:srgbClr val="0070C0"/>
                </a:solidFill>
              </a:rPr>
              <a:t>use different processes for the same function</a:t>
            </a:r>
            <a:r>
              <a:rPr lang="en-US" sz="2400" b="1" dirty="0" smtClean="0">
                <a:solidFill>
                  <a:srgbClr val="0070C0"/>
                </a:solidFill>
              </a:rPr>
              <a:t>?</a:t>
            </a:r>
          </a:p>
          <a:p>
            <a:pPr marL="927100" lvl="3" indent="-238125" algn="just">
              <a:buFont typeface="Arial" pitchFamily="34" charset="0"/>
              <a:buChar char="•"/>
            </a:pPr>
            <a:r>
              <a:rPr lang="en-US" sz="2400" b="1" dirty="0" smtClean="0">
                <a:solidFill>
                  <a:srgbClr val="0070C0"/>
                </a:solidFill>
              </a:rPr>
              <a:t>How </a:t>
            </a:r>
            <a:r>
              <a:rPr lang="en-US" sz="2400" b="1" dirty="0">
                <a:solidFill>
                  <a:srgbClr val="0070C0"/>
                </a:solidFill>
              </a:rPr>
              <a:t>has the process been adapted? </a:t>
            </a:r>
            <a:endParaRPr lang="en-US" sz="2400" b="1" dirty="0" smtClean="0">
              <a:solidFill>
                <a:srgbClr val="0070C0"/>
              </a:solidFill>
            </a:endParaRPr>
          </a:p>
          <a:p>
            <a:pPr marL="927100" lvl="3" indent="-238125" algn="just">
              <a:buFont typeface="Arial" pitchFamily="34" charset="0"/>
              <a:buChar char="•"/>
            </a:pPr>
            <a:r>
              <a:rPr lang="en-US" sz="2400" b="1" dirty="0" smtClean="0">
                <a:solidFill>
                  <a:srgbClr val="0070C0"/>
                </a:solidFill>
              </a:rPr>
              <a:t>What </a:t>
            </a:r>
            <a:r>
              <a:rPr lang="en-US" sz="2400" b="1" dirty="0">
                <a:solidFill>
                  <a:srgbClr val="0070C0"/>
                </a:solidFill>
              </a:rPr>
              <a:t>are the relationships with other business processes and are these necessary? </a:t>
            </a:r>
            <a:endParaRPr lang="en-US" sz="2400" b="1" dirty="0" smtClean="0">
              <a:solidFill>
                <a:srgbClr val="0070C0"/>
              </a:solidFill>
            </a:endParaRPr>
          </a:p>
          <a:p>
            <a:pPr marL="927100" lvl="3" indent="-238125" algn="just">
              <a:buFont typeface="Arial" pitchFamily="34" charset="0"/>
              <a:buChar char="•"/>
            </a:pPr>
            <a:r>
              <a:rPr lang="en-US" sz="2400" b="1" dirty="0" smtClean="0">
                <a:solidFill>
                  <a:srgbClr val="0070C0"/>
                </a:solidFill>
              </a:rPr>
              <a:t>Is </a:t>
            </a:r>
            <a:r>
              <a:rPr lang="en-US" sz="2400" b="1" dirty="0">
                <a:solidFill>
                  <a:srgbClr val="0070C0"/>
                </a:solidFill>
              </a:rPr>
              <a:t>the process effectively supported by the legacy application </a:t>
            </a:r>
            <a:r>
              <a:rPr lang="en-US" sz="2400" b="1" dirty="0" smtClean="0">
                <a:solidFill>
                  <a:srgbClr val="0070C0"/>
                </a:solidFill>
              </a:rPr>
              <a:t>software?</a:t>
            </a:r>
          </a:p>
          <a:p>
            <a:pPr marL="469900" lvl="2" indent="-238125" algn="just">
              <a:buFont typeface="Arial" pitchFamily="34" charset="0"/>
              <a:buChar char="•"/>
            </a:pPr>
            <a:r>
              <a:rPr lang="en-US" sz="2400" b="1" dirty="0" smtClean="0">
                <a:solidFill>
                  <a:srgbClr val="0070C0"/>
                </a:solidFill>
              </a:rPr>
              <a:t>Example </a:t>
            </a:r>
            <a:r>
              <a:rPr lang="en-US" sz="2400" b="1" dirty="0">
                <a:solidFill>
                  <a:srgbClr val="0070C0"/>
                </a:solidFill>
              </a:rPr>
              <a:t>- a travel ordering system may have a low business value because of the widespread use of web- based </a:t>
            </a:r>
            <a:r>
              <a:rPr lang="en-US" sz="2400" b="1" dirty="0" smtClean="0">
                <a:solidFill>
                  <a:srgbClr val="0070C0"/>
                </a:solidFill>
              </a:rPr>
              <a:t>ordering</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27</a:t>
            </a:fld>
            <a:endParaRPr kumimoji="0" lang="en-US" dirty="0"/>
          </a:p>
        </p:txBody>
      </p:sp>
    </p:spTree>
    <p:extLst>
      <p:ext uri="{BB962C8B-B14F-4D97-AF65-F5344CB8AC3E}">
        <p14:creationId xmlns:p14="http://schemas.microsoft.com/office/powerpoint/2010/main" val="503400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Environment Assessment</a:t>
            </a:r>
          </a:p>
          <a:p>
            <a:pPr marL="238125" indent="-238125" algn="just">
              <a:buFont typeface="Arial" pitchFamily="34" charset="0"/>
              <a:buChar char="•"/>
            </a:pPr>
            <a:endParaRPr lang="en-US" sz="2800" b="1" dirty="0" smtClean="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28</a:t>
            </a:fld>
            <a:endParaRPr kumimoji="0" lang="en-US" dirty="0"/>
          </a:p>
        </p:txBody>
      </p:sp>
      <p:grpSp>
        <p:nvGrpSpPr>
          <p:cNvPr id="2" name="Group 1"/>
          <p:cNvGrpSpPr/>
          <p:nvPr/>
        </p:nvGrpSpPr>
        <p:grpSpPr>
          <a:xfrm>
            <a:off x="457200" y="1197518"/>
            <a:ext cx="7915275" cy="5127082"/>
            <a:chOff x="457200" y="1197518"/>
            <a:chExt cx="7915275" cy="5127082"/>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7518"/>
              <a:ext cx="79152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119" y="5772150"/>
              <a:ext cx="14478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40006108"/>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Application Assessment </a:t>
            </a: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29</a:t>
            </a:fld>
            <a:endParaRPr kumimoji="0" lang="en-US" dirty="0"/>
          </a:p>
        </p:txBody>
      </p:sp>
      <p:grpSp>
        <p:nvGrpSpPr>
          <p:cNvPr id="2" name="Group 1"/>
          <p:cNvGrpSpPr/>
          <p:nvPr/>
        </p:nvGrpSpPr>
        <p:grpSpPr>
          <a:xfrm>
            <a:off x="381000" y="1219200"/>
            <a:ext cx="7839075" cy="5257800"/>
            <a:chOff x="381000" y="1219200"/>
            <a:chExt cx="7839075" cy="52578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783907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924550"/>
              <a:ext cx="13239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3098689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Importance of Evolution</a:t>
            </a:r>
            <a:endParaRPr lang="en-US" sz="2800" b="1" dirty="0">
              <a:solidFill>
                <a:srgbClr val="FF0000"/>
              </a:solidFill>
            </a:endParaRPr>
          </a:p>
          <a:p>
            <a:pPr marL="469900" lvl="2" indent="-238125" algn="just">
              <a:buFont typeface="Arial" pitchFamily="34" charset="0"/>
              <a:buChar char="•"/>
            </a:pPr>
            <a:r>
              <a:rPr lang="en-US" sz="2400" b="1" dirty="0" smtClean="0">
                <a:solidFill>
                  <a:srgbClr val="0070C0"/>
                </a:solidFill>
              </a:rPr>
              <a:t>Organizations </a:t>
            </a:r>
            <a:r>
              <a:rPr lang="en-US" sz="2400" b="1" dirty="0">
                <a:solidFill>
                  <a:srgbClr val="0070C0"/>
                </a:solidFill>
              </a:rPr>
              <a:t>have huge investments in their software systems - they are critical business </a:t>
            </a:r>
            <a:r>
              <a:rPr lang="en-US" sz="2400" b="1" dirty="0" smtClean="0">
                <a:solidFill>
                  <a:srgbClr val="0070C0"/>
                </a:solidFill>
              </a:rPr>
              <a:t>assets</a:t>
            </a:r>
          </a:p>
          <a:p>
            <a:pPr marL="469900" lvl="2" indent="-238125" algn="just">
              <a:buFont typeface="Arial" pitchFamily="34" charset="0"/>
              <a:buChar char="•"/>
            </a:pPr>
            <a:r>
              <a:rPr lang="en-US" sz="2400" b="1" dirty="0" smtClean="0">
                <a:solidFill>
                  <a:srgbClr val="0070C0"/>
                </a:solidFill>
              </a:rPr>
              <a:t>To </a:t>
            </a:r>
            <a:r>
              <a:rPr lang="en-US" sz="2400" b="1" dirty="0">
                <a:solidFill>
                  <a:srgbClr val="0070C0"/>
                </a:solidFill>
              </a:rPr>
              <a:t>maintain the value of these assets to the business, they must be changed and </a:t>
            </a:r>
            <a:r>
              <a:rPr lang="en-US" sz="2400" b="1" dirty="0" smtClean="0">
                <a:solidFill>
                  <a:srgbClr val="0070C0"/>
                </a:solidFill>
              </a:rPr>
              <a:t>updated</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majority of the software budget in large companies is devoted to changing and evolving existing software rather than developing new </a:t>
            </a:r>
            <a:r>
              <a:rPr lang="en-US" sz="2400" b="1" dirty="0" smtClean="0">
                <a:solidFill>
                  <a:srgbClr val="0070C0"/>
                </a:solidFill>
              </a:rPr>
              <a:t>software</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a:t>
            </a:fld>
            <a:endParaRPr kumimoji="0" lang="en-US" dirty="0"/>
          </a:p>
        </p:txBody>
      </p:sp>
    </p:spTree>
    <p:extLst>
      <p:ext uri="{BB962C8B-B14F-4D97-AF65-F5344CB8AC3E}">
        <p14:creationId xmlns:p14="http://schemas.microsoft.com/office/powerpoint/2010/main" val="3262796666"/>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lnSpcReduction="10000"/>
          </a:bodyPr>
          <a:lstStyle/>
          <a:p>
            <a:pPr marL="238125" indent="-238125" algn="just">
              <a:buFont typeface="Arial" pitchFamily="34" charset="0"/>
              <a:buChar char="•"/>
            </a:pPr>
            <a:r>
              <a:rPr lang="en-US" sz="2800" b="1" dirty="0" smtClean="0">
                <a:solidFill>
                  <a:srgbClr val="FF0000"/>
                </a:solidFill>
              </a:rPr>
              <a:t>System Measurement </a:t>
            </a:r>
          </a:p>
          <a:p>
            <a:pPr marL="469900" lvl="2" indent="-238125" algn="just">
              <a:buFont typeface="Arial" pitchFamily="34" charset="0"/>
              <a:buChar char="•"/>
            </a:pPr>
            <a:r>
              <a:rPr lang="en-US" sz="2400" b="1" dirty="0" smtClean="0">
                <a:solidFill>
                  <a:srgbClr val="0070C0"/>
                </a:solidFill>
              </a:rPr>
              <a:t>You </a:t>
            </a:r>
            <a:r>
              <a:rPr lang="en-US" sz="2400" b="1" dirty="0">
                <a:solidFill>
                  <a:srgbClr val="0070C0"/>
                </a:solidFill>
              </a:rPr>
              <a:t>may collect quantitative data to make an assessment of the quality of the application </a:t>
            </a:r>
            <a:r>
              <a:rPr lang="en-US" sz="2400" b="1" dirty="0" smtClean="0">
                <a:solidFill>
                  <a:srgbClr val="0070C0"/>
                </a:solidFill>
              </a:rPr>
              <a:t>system</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number of system change </a:t>
            </a:r>
            <a:r>
              <a:rPr lang="en-US" sz="2400" b="1" dirty="0" smtClean="0">
                <a:solidFill>
                  <a:srgbClr val="0070C0"/>
                </a:solidFill>
              </a:rPr>
              <a:t>requests; The </a:t>
            </a:r>
            <a:r>
              <a:rPr lang="en-US" sz="2400" b="1" dirty="0">
                <a:solidFill>
                  <a:srgbClr val="0070C0"/>
                </a:solidFill>
              </a:rPr>
              <a:t>higher this accumulated value, the lower the quality of the </a:t>
            </a:r>
            <a:r>
              <a:rPr lang="en-US" sz="2400" b="1" dirty="0" smtClean="0">
                <a:solidFill>
                  <a:srgbClr val="0070C0"/>
                </a:solidFill>
              </a:rPr>
              <a:t>system</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number of different user interfaces used by the system; The more interfaces, the more likely it is that there will be inconsistencies and redundancies in these </a:t>
            </a:r>
            <a:r>
              <a:rPr lang="en-US" sz="2400" b="1" dirty="0" smtClean="0">
                <a:solidFill>
                  <a:srgbClr val="0070C0"/>
                </a:solidFill>
              </a:rPr>
              <a:t>interfaces</a:t>
            </a:r>
            <a:endParaRPr lang="en-US" sz="2400" b="1" dirty="0">
              <a:solidFill>
                <a:srgbClr val="0070C0"/>
              </a:solidFill>
            </a:endParaRP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volume of data used by the system. As the volume of data (number of files, size of database, etc.) processed by the system increases, so too do the inconsistencies and errors in that </a:t>
            </a:r>
            <a:r>
              <a:rPr lang="en-US" sz="2400" b="1" dirty="0" smtClean="0">
                <a:solidFill>
                  <a:srgbClr val="0070C0"/>
                </a:solidFill>
              </a:rPr>
              <a:t>data</a:t>
            </a:r>
          </a:p>
          <a:p>
            <a:pPr marL="927100" lvl="3" indent="-238125" algn="just">
              <a:buFont typeface="Arial" pitchFamily="34" charset="0"/>
              <a:buChar char="•"/>
            </a:pPr>
            <a:r>
              <a:rPr lang="en-US" sz="2400" b="1" dirty="0" smtClean="0">
                <a:solidFill>
                  <a:srgbClr val="0070C0"/>
                </a:solidFill>
              </a:rPr>
              <a:t>Cleaning </a:t>
            </a:r>
            <a:r>
              <a:rPr lang="en-US" sz="2400" b="1" dirty="0">
                <a:solidFill>
                  <a:srgbClr val="0070C0"/>
                </a:solidFill>
              </a:rPr>
              <a:t>up old data is a very expensive and time-consuming process</a:t>
            </a:r>
            <a:r>
              <a:rPr lang="en-US" sz="2400" dirty="0"/>
              <a:t> </a:t>
            </a: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30</a:t>
            </a:fld>
            <a:endParaRPr kumimoji="0" lang="en-US" dirty="0"/>
          </a:p>
        </p:txBody>
      </p:sp>
    </p:spTree>
    <p:extLst>
      <p:ext uri="{BB962C8B-B14F-4D97-AF65-F5344CB8AC3E}">
        <p14:creationId xmlns:p14="http://schemas.microsoft.com/office/powerpoint/2010/main" val="388314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Software Maintenance </a:t>
            </a:r>
          </a:p>
          <a:p>
            <a:pPr marL="469900" lvl="2" indent="-238125" algn="just">
              <a:buFont typeface="Arial" pitchFamily="34" charset="0"/>
              <a:buChar char="•"/>
            </a:pPr>
            <a:r>
              <a:rPr lang="en-US" sz="2400" b="1" dirty="0" smtClean="0">
                <a:solidFill>
                  <a:srgbClr val="0070C0"/>
                </a:solidFill>
              </a:rPr>
              <a:t>Modifying </a:t>
            </a:r>
            <a:r>
              <a:rPr lang="en-US" sz="2400" b="1" dirty="0">
                <a:solidFill>
                  <a:srgbClr val="0070C0"/>
                </a:solidFill>
              </a:rPr>
              <a:t>a program after it has been put into </a:t>
            </a:r>
            <a:r>
              <a:rPr lang="en-US" sz="2400" b="1" dirty="0" smtClean="0">
                <a:solidFill>
                  <a:srgbClr val="0070C0"/>
                </a:solidFill>
              </a:rPr>
              <a:t>use</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term is mostly used for changing custom </a:t>
            </a:r>
            <a:r>
              <a:rPr lang="en-US" sz="2400" b="1" dirty="0" smtClean="0">
                <a:solidFill>
                  <a:srgbClr val="0070C0"/>
                </a:solidFill>
              </a:rPr>
              <a:t>software; Generic </a:t>
            </a:r>
            <a:r>
              <a:rPr lang="en-US" sz="2400" b="1" dirty="0">
                <a:solidFill>
                  <a:srgbClr val="0070C0"/>
                </a:solidFill>
              </a:rPr>
              <a:t>software products are said to evolve to create new </a:t>
            </a:r>
            <a:r>
              <a:rPr lang="en-US" sz="2400" b="1" dirty="0" smtClean="0">
                <a:solidFill>
                  <a:srgbClr val="0070C0"/>
                </a:solidFill>
              </a:rPr>
              <a:t>versions</a:t>
            </a:r>
          </a:p>
          <a:p>
            <a:pPr marL="469900" lvl="2" indent="-238125" algn="just">
              <a:buFont typeface="Arial" pitchFamily="34" charset="0"/>
              <a:buChar char="•"/>
            </a:pPr>
            <a:r>
              <a:rPr lang="en-US" sz="2400" b="1" dirty="0" smtClean="0">
                <a:solidFill>
                  <a:srgbClr val="0070C0"/>
                </a:solidFill>
              </a:rPr>
              <a:t>Maintenance </a:t>
            </a:r>
            <a:r>
              <a:rPr lang="en-US" sz="2400" b="1" dirty="0">
                <a:solidFill>
                  <a:srgbClr val="0070C0"/>
                </a:solidFill>
              </a:rPr>
              <a:t>does not normally involve major changes to the system’s </a:t>
            </a:r>
            <a:r>
              <a:rPr lang="en-US" sz="2400" b="1" dirty="0" smtClean="0">
                <a:solidFill>
                  <a:srgbClr val="0070C0"/>
                </a:solidFill>
              </a:rPr>
              <a:t>architecture</a:t>
            </a:r>
          </a:p>
          <a:p>
            <a:pPr marL="469900" lvl="2" indent="-238125" algn="just">
              <a:buFont typeface="Arial" pitchFamily="34" charset="0"/>
              <a:buChar char="•"/>
            </a:pPr>
            <a:r>
              <a:rPr lang="en-US" sz="2400" b="1" dirty="0" smtClean="0">
                <a:solidFill>
                  <a:srgbClr val="0070C0"/>
                </a:solidFill>
              </a:rPr>
              <a:t>Changes </a:t>
            </a:r>
            <a:r>
              <a:rPr lang="en-US" sz="2400" b="1" dirty="0">
                <a:solidFill>
                  <a:srgbClr val="0070C0"/>
                </a:solidFill>
              </a:rPr>
              <a:t>are implemented by modifying existing components and adding new components to the </a:t>
            </a:r>
            <a:r>
              <a:rPr lang="en-US" sz="2400" b="1" dirty="0" smtClean="0">
                <a:solidFill>
                  <a:srgbClr val="0070C0"/>
                </a:solidFill>
              </a:rPr>
              <a:t>system</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31</a:t>
            </a:fld>
            <a:endParaRPr kumimoji="0" lang="en-US" dirty="0"/>
          </a:p>
        </p:txBody>
      </p:sp>
    </p:spTree>
    <p:extLst>
      <p:ext uri="{BB962C8B-B14F-4D97-AF65-F5344CB8AC3E}">
        <p14:creationId xmlns:p14="http://schemas.microsoft.com/office/powerpoint/2010/main" val="26547792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Types of Software Maintenance </a:t>
            </a:r>
          </a:p>
          <a:p>
            <a:pPr marL="469900" lvl="2" indent="-238125" algn="just">
              <a:buFont typeface="Arial" pitchFamily="34" charset="0"/>
              <a:buChar char="•"/>
            </a:pPr>
            <a:r>
              <a:rPr lang="en-US" sz="2800" b="1" dirty="0" smtClean="0">
                <a:solidFill>
                  <a:srgbClr val="FF0000"/>
                </a:solidFill>
              </a:rPr>
              <a:t>Fault Repairs</a:t>
            </a:r>
          </a:p>
          <a:p>
            <a:pPr marL="927100" lvl="3" indent="-238125" algn="just">
              <a:buFont typeface="Arial" pitchFamily="34" charset="0"/>
              <a:buChar char="•"/>
            </a:pPr>
            <a:r>
              <a:rPr lang="en-US" sz="2400" b="1" dirty="0" smtClean="0">
                <a:solidFill>
                  <a:srgbClr val="0070C0"/>
                </a:solidFill>
              </a:rPr>
              <a:t>Changing </a:t>
            </a:r>
            <a:r>
              <a:rPr lang="en-US" sz="2400" b="1" dirty="0">
                <a:solidFill>
                  <a:srgbClr val="0070C0"/>
                </a:solidFill>
              </a:rPr>
              <a:t>a system to fix bugs/vulnerabilities and correct deficiencies in the way meets its requirements. </a:t>
            </a:r>
          </a:p>
          <a:p>
            <a:pPr marL="469900" lvl="2" indent="-238125" algn="just">
              <a:buFont typeface="Arial" pitchFamily="34" charset="0"/>
              <a:buChar char="•"/>
            </a:pPr>
            <a:r>
              <a:rPr lang="en-US" sz="2800" b="1" dirty="0" smtClean="0">
                <a:solidFill>
                  <a:srgbClr val="FF0000"/>
                </a:solidFill>
              </a:rPr>
              <a:t>Environmental Adaptation</a:t>
            </a:r>
          </a:p>
          <a:p>
            <a:pPr marL="927100" lvl="3" indent="-238125" algn="just">
              <a:buFont typeface="Arial" pitchFamily="34" charset="0"/>
              <a:buChar char="•"/>
            </a:pPr>
            <a:r>
              <a:rPr lang="en-US" sz="2400" b="1" dirty="0" smtClean="0">
                <a:solidFill>
                  <a:srgbClr val="0070C0"/>
                </a:solidFill>
              </a:rPr>
              <a:t>Maintenance </a:t>
            </a:r>
            <a:r>
              <a:rPr lang="en-US" sz="2400" b="1" dirty="0">
                <a:solidFill>
                  <a:srgbClr val="0070C0"/>
                </a:solidFill>
              </a:rPr>
              <a:t>to adapt software to a different operating </a:t>
            </a:r>
            <a:r>
              <a:rPr lang="en-US" sz="2400" b="1" dirty="0" smtClean="0">
                <a:solidFill>
                  <a:srgbClr val="0070C0"/>
                </a:solidFill>
              </a:rPr>
              <a:t>environment</a:t>
            </a:r>
          </a:p>
          <a:p>
            <a:pPr marL="927100" lvl="3" indent="-238125" algn="just">
              <a:buFont typeface="Arial" pitchFamily="34" charset="0"/>
              <a:buChar char="•"/>
            </a:pPr>
            <a:r>
              <a:rPr lang="en-US" sz="2400" b="1" dirty="0" smtClean="0">
                <a:solidFill>
                  <a:srgbClr val="0070C0"/>
                </a:solidFill>
              </a:rPr>
              <a:t>Changing </a:t>
            </a:r>
            <a:r>
              <a:rPr lang="en-US" sz="2400" b="1" dirty="0">
                <a:solidFill>
                  <a:srgbClr val="0070C0"/>
                </a:solidFill>
              </a:rPr>
              <a:t>a system so that it operates in a different environment (computer, OS, etc.) from its initial </a:t>
            </a:r>
            <a:r>
              <a:rPr lang="en-US" sz="2400" b="1" dirty="0" smtClean="0">
                <a:solidFill>
                  <a:srgbClr val="0070C0"/>
                </a:solidFill>
              </a:rPr>
              <a:t>implementation</a:t>
            </a:r>
          </a:p>
          <a:p>
            <a:pPr marL="469900" lvl="2" indent="-238125" algn="just">
              <a:buFont typeface="Arial" pitchFamily="34" charset="0"/>
              <a:buChar char="•"/>
            </a:pPr>
            <a:r>
              <a:rPr lang="en-US" sz="2800" b="1" dirty="0" smtClean="0">
                <a:solidFill>
                  <a:srgbClr val="FF0000"/>
                </a:solidFill>
              </a:rPr>
              <a:t>Functionality Addition &amp; Modification</a:t>
            </a:r>
          </a:p>
          <a:p>
            <a:pPr marL="927100" lvl="3" indent="-238125" algn="just">
              <a:buFont typeface="Arial" pitchFamily="34" charset="0"/>
              <a:buChar char="•"/>
            </a:pPr>
            <a:r>
              <a:rPr lang="en-US" sz="2400" b="1" dirty="0" smtClean="0">
                <a:solidFill>
                  <a:srgbClr val="0070C0"/>
                </a:solidFill>
              </a:rPr>
              <a:t>Modifying </a:t>
            </a:r>
            <a:r>
              <a:rPr lang="en-US" sz="2400" b="1" dirty="0">
                <a:solidFill>
                  <a:srgbClr val="0070C0"/>
                </a:solidFill>
              </a:rPr>
              <a:t>the system to satisfy new </a:t>
            </a:r>
            <a:r>
              <a:rPr lang="en-US" sz="2400" b="1" dirty="0" smtClean="0">
                <a:solidFill>
                  <a:srgbClr val="0070C0"/>
                </a:solidFill>
              </a:rPr>
              <a:t>requirements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32</a:t>
            </a:fld>
            <a:endParaRPr kumimoji="0" lang="en-US" dirty="0"/>
          </a:p>
        </p:txBody>
      </p:sp>
    </p:spTree>
    <p:extLst>
      <p:ext uri="{BB962C8B-B14F-4D97-AF65-F5344CB8AC3E}">
        <p14:creationId xmlns:p14="http://schemas.microsoft.com/office/powerpoint/2010/main" val="258639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33</a:t>
            </a:fld>
            <a:endParaRPr kumimoji="0" lang="en-US" dirty="0"/>
          </a:p>
        </p:txBody>
      </p:sp>
      <p:grpSp>
        <p:nvGrpSpPr>
          <p:cNvPr id="2" name="Group 1"/>
          <p:cNvGrpSpPr/>
          <p:nvPr/>
        </p:nvGrpSpPr>
        <p:grpSpPr>
          <a:xfrm>
            <a:off x="1685925" y="381000"/>
            <a:ext cx="5257800" cy="5651992"/>
            <a:chOff x="1498979" y="228598"/>
            <a:chExt cx="5257800" cy="565199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979" y="228598"/>
              <a:ext cx="5257800" cy="503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261465"/>
              <a:ext cx="13144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76881421"/>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Maintenance Costs</a:t>
            </a:r>
          </a:p>
          <a:p>
            <a:pPr marL="469900" lvl="2" indent="-238125" algn="just">
              <a:buFont typeface="Arial" pitchFamily="34" charset="0"/>
              <a:buChar char="•"/>
            </a:pPr>
            <a:r>
              <a:rPr lang="en-US" sz="2400" b="1" dirty="0" smtClean="0">
                <a:solidFill>
                  <a:srgbClr val="0070C0"/>
                </a:solidFill>
              </a:rPr>
              <a:t>It </a:t>
            </a:r>
            <a:r>
              <a:rPr lang="en-US" sz="2400" b="1" dirty="0">
                <a:solidFill>
                  <a:srgbClr val="0070C0"/>
                </a:solidFill>
              </a:rPr>
              <a:t>is usually more expensive to add new features to a system during maintenance than it is to add the same features during </a:t>
            </a:r>
            <a:r>
              <a:rPr lang="en-US" sz="2400" b="1" dirty="0" smtClean="0">
                <a:solidFill>
                  <a:srgbClr val="0070C0"/>
                </a:solidFill>
              </a:rPr>
              <a:t>development</a:t>
            </a:r>
          </a:p>
          <a:p>
            <a:pPr marL="927100" lvl="3" indent="-238125" algn="just">
              <a:buFont typeface="Arial" pitchFamily="34" charset="0"/>
              <a:buChar char="•"/>
            </a:pPr>
            <a:r>
              <a:rPr lang="en-US" sz="2400" b="1" dirty="0" smtClean="0">
                <a:solidFill>
                  <a:srgbClr val="0070C0"/>
                </a:solidFill>
              </a:rPr>
              <a:t>A </a:t>
            </a:r>
            <a:r>
              <a:rPr lang="en-US" sz="2400" b="1" dirty="0">
                <a:solidFill>
                  <a:srgbClr val="0070C0"/>
                </a:solidFill>
              </a:rPr>
              <a:t>new team has to understand the programs being </a:t>
            </a:r>
            <a:r>
              <a:rPr lang="en-US" sz="2400" b="1" dirty="0" smtClean="0">
                <a:solidFill>
                  <a:srgbClr val="0070C0"/>
                </a:solidFill>
              </a:rPr>
              <a:t>maintained</a:t>
            </a:r>
          </a:p>
          <a:p>
            <a:pPr marL="927100" lvl="3" indent="-238125" algn="just">
              <a:buFont typeface="Arial" pitchFamily="34" charset="0"/>
              <a:buChar char="•"/>
            </a:pPr>
            <a:r>
              <a:rPr lang="en-US" sz="2400" b="1" dirty="0" smtClean="0">
                <a:solidFill>
                  <a:srgbClr val="0070C0"/>
                </a:solidFill>
              </a:rPr>
              <a:t>Separating </a:t>
            </a:r>
            <a:r>
              <a:rPr lang="en-US" sz="2400" b="1" dirty="0">
                <a:solidFill>
                  <a:srgbClr val="0070C0"/>
                </a:solidFill>
              </a:rPr>
              <a:t>maintenance and development means there is no incentive for the development team to write maintainable </a:t>
            </a:r>
            <a:r>
              <a:rPr lang="en-US" sz="2400" b="1" dirty="0" smtClean="0">
                <a:solidFill>
                  <a:srgbClr val="0070C0"/>
                </a:solidFill>
              </a:rPr>
              <a:t>software</a:t>
            </a:r>
          </a:p>
          <a:p>
            <a:pPr marL="927100" lvl="3" indent="-238125" algn="just">
              <a:buFont typeface="Arial" pitchFamily="34" charset="0"/>
              <a:buChar char="•"/>
            </a:pPr>
            <a:r>
              <a:rPr lang="en-US" sz="2400" b="1" dirty="0" smtClean="0">
                <a:solidFill>
                  <a:srgbClr val="0070C0"/>
                </a:solidFill>
              </a:rPr>
              <a:t>Program </a:t>
            </a:r>
            <a:r>
              <a:rPr lang="en-US" sz="2400" b="1" dirty="0">
                <a:solidFill>
                  <a:srgbClr val="0070C0"/>
                </a:solidFill>
              </a:rPr>
              <a:t>maintenance work is </a:t>
            </a:r>
            <a:r>
              <a:rPr lang="en-US" sz="2400" b="1" dirty="0" smtClean="0">
                <a:solidFill>
                  <a:srgbClr val="0070C0"/>
                </a:solidFill>
              </a:rPr>
              <a:t>unpopular</a:t>
            </a:r>
          </a:p>
          <a:p>
            <a:pPr marL="1384300" lvl="4" indent="-238125" algn="just">
              <a:buFont typeface="Arial" pitchFamily="34" charset="0"/>
              <a:buChar char="•"/>
            </a:pPr>
            <a:r>
              <a:rPr lang="en-US" sz="2400" b="1" dirty="0" smtClean="0">
                <a:solidFill>
                  <a:srgbClr val="0070C0"/>
                </a:solidFill>
              </a:rPr>
              <a:t>Maintenance </a:t>
            </a:r>
            <a:r>
              <a:rPr lang="en-US" sz="2400" b="1" dirty="0">
                <a:solidFill>
                  <a:srgbClr val="0070C0"/>
                </a:solidFill>
              </a:rPr>
              <a:t>staff are often inexperienced and have limited domain </a:t>
            </a:r>
            <a:r>
              <a:rPr lang="en-US" sz="2400" b="1" dirty="0" smtClean="0">
                <a:solidFill>
                  <a:srgbClr val="0070C0"/>
                </a:solidFill>
              </a:rPr>
              <a:t>knowledge</a:t>
            </a:r>
          </a:p>
          <a:p>
            <a:pPr marL="927100" lvl="3" indent="-238125" algn="just">
              <a:buFont typeface="Arial" pitchFamily="34" charset="0"/>
              <a:buChar char="•"/>
            </a:pPr>
            <a:r>
              <a:rPr lang="en-US" sz="2400" b="1" dirty="0" smtClean="0">
                <a:solidFill>
                  <a:srgbClr val="0070C0"/>
                </a:solidFill>
              </a:rPr>
              <a:t>As </a:t>
            </a:r>
            <a:r>
              <a:rPr lang="en-US" sz="2400" b="1" dirty="0">
                <a:solidFill>
                  <a:srgbClr val="0070C0"/>
                </a:solidFill>
              </a:rPr>
              <a:t>programs age, their structure degrades and they become harder to change</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34</a:t>
            </a:fld>
            <a:endParaRPr kumimoji="0" lang="en-US" dirty="0"/>
          </a:p>
        </p:txBody>
      </p:sp>
    </p:spTree>
    <p:extLst>
      <p:ext uri="{BB962C8B-B14F-4D97-AF65-F5344CB8AC3E}">
        <p14:creationId xmlns:p14="http://schemas.microsoft.com/office/powerpoint/2010/main" val="350796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Maintenance Prediction</a:t>
            </a:r>
          </a:p>
          <a:p>
            <a:pPr marL="469900" lvl="2" indent="-238125" algn="just">
              <a:buFont typeface="Arial" pitchFamily="34" charset="0"/>
              <a:buChar char="•"/>
            </a:pPr>
            <a:r>
              <a:rPr lang="en-US" sz="2400" b="1" dirty="0" smtClean="0">
                <a:solidFill>
                  <a:srgbClr val="0070C0"/>
                </a:solidFill>
              </a:rPr>
              <a:t>Maintenance </a:t>
            </a:r>
            <a:r>
              <a:rPr lang="en-US" sz="2400" b="1" dirty="0">
                <a:solidFill>
                  <a:srgbClr val="0070C0"/>
                </a:solidFill>
              </a:rPr>
              <a:t>prediction is concerned with assessing which parts of the system may cause problems and have high maintenance </a:t>
            </a:r>
            <a:r>
              <a:rPr lang="en-US" sz="2400" b="1" dirty="0" smtClean="0">
                <a:solidFill>
                  <a:srgbClr val="0070C0"/>
                </a:solidFill>
              </a:rPr>
              <a:t>costs</a:t>
            </a:r>
          </a:p>
          <a:p>
            <a:pPr marL="927100" lvl="3" indent="-238125" algn="just">
              <a:buFont typeface="Arial" pitchFamily="34" charset="0"/>
              <a:buChar char="•"/>
            </a:pPr>
            <a:r>
              <a:rPr lang="en-US" sz="2400" b="1" dirty="0" smtClean="0">
                <a:solidFill>
                  <a:srgbClr val="0070C0"/>
                </a:solidFill>
              </a:rPr>
              <a:t>Change </a:t>
            </a:r>
            <a:r>
              <a:rPr lang="en-US" sz="2400" b="1" dirty="0">
                <a:solidFill>
                  <a:srgbClr val="0070C0"/>
                </a:solidFill>
              </a:rPr>
              <a:t>acceptance depends on the maintainability of the components affected by the </a:t>
            </a:r>
            <a:r>
              <a:rPr lang="en-US" sz="2400" b="1" dirty="0" smtClean="0">
                <a:solidFill>
                  <a:srgbClr val="0070C0"/>
                </a:solidFill>
              </a:rPr>
              <a:t>change</a:t>
            </a:r>
            <a:endParaRPr lang="en-US" sz="2400" b="1" dirty="0">
              <a:solidFill>
                <a:srgbClr val="0070C0"/>
              </a:solidFill>
            </a:endParaRPr>
          </a:p>
          <a:p>
            <a:pPr marL="927100" lvl="3" indent="-238125" algn="just">
              <a:buFont typeface="Arial" pitchFamily="34" charset="0"/>
              <a:buChar char="•"/>
            </a:pPr>
            <a:r>
              <a:rPr lang="en-US" sz="2400" b="1" dirty="0" smtClean="0">
                <a:solidFill>
                  <a:srgbClr val="0070C0"/>
                </a:solidFill>
              </a:rPr>
              <a:t>Implementing </a:t>
            </a:r>
            <a:r>
              <a:rPr lang="en-US" sz="2400" b="1" dirty="0">
                <a:solidFill>
                  <a:srgbClr val="0070C0"/>
                </a:solidFill>
              </a:rPr>
              <a:t>changes degrades the system and reduces its </a:t>
            </a:r>
            <a:r>
              <a:rPr lang="en-US" sz="2400" b="1" dirty="0" smtClean="0">
                <a:solidFill>
                  <a:srgbClr val="0070C0"/>
                </a:solidFill>
              </a:rPr>
              <a:t>maintainability</a:t>
            </a:r>
          </a:p>
          <a:p>
            <a:pPr marL="927100" lvl="3" indent="-238125" algn="just">
              <a:buFont typeface="Arial" pitchFamily="34" charset="0"/>
              <a:buChar char="•"/>
            </a:pPr>
            <a:r>
              <a:rPr lang="en-US" sz="2400" b="1" dirty="0" smtClean="0">
                <a:solidFill>
                  <a:srgbClr val="0070C0"/>
                </a:solidFill>
              </a:rPr>
              <a:t>Maintenance </a:t>
            </a:r>
            <a:r>
              <a:rPr lang="en-US" sz="2400" b="1" dirty="0">
                <a:solidFill>
                  <a:srgbClr val="0070C0"/>
                </a:solidFill>
              </a:rPr>
              <a:t>costs depend on the number of changes and costs of change depend on </a:t>
            </a:r>
            <a:r>
              <a:rPr lang="en-US" sz="2400" b="1" dirty="0" smtClean="0">
                <a:solidFill>
                  <a:srgbClr val="0070C0"/>
                </a:solidFill>
              </a:rPr>
              <a:t>maintainability</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35</a:t>
            </a:fld>
            <a:endParaRPr kumimoji="0" lang="en-US" dirty="0"/>
          </a:p>
        </p:txBody>
      </p:sp>
    </p:spTree>
    <p:extLst>
      <p:ext uri="{BB962C8B-B14F-4D97-AF65-F5344CB8AC3E}">
        <p14:creationId xmlns:p14="http://schemas.microsoft.com/office/powerpoint/2010/main" val="1005764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Maintenance Prediction</a:t>
            </a:r>
          </a:p>
          <a:p>
            <a:pPr marL="238125" indent="-238125" algn="just">
              <a:buFont typeface="Arial" pitchFamily="34" charset="0"/>
              <a:buChar char="•"/>
            </a:pPr>
            <a:endParaRPr lang="en-US" sz="2800" b="1" dirty="0" smtClean="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36</a:t>
            </a:fld>
            <a:endParaRPr kumimoji="0"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5358"/>
            <a:ext cx="7937183" cy="422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749984"/>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Software Reengineering </a:t>
            </a:r>
          </a:p>
          <a:p>
            <a:pPr marL="469900" lvl="2" indent="-238125" algn="just">
              <a:buFont typeface="Arial" pitchFamily="34" charset="0"/>
              <a:buChar char="•"/>
            </a:pPr>
            <a:r>
              <a:rPr lang="en-US" sz="2400" b="1" dirty="0" smtClean="0">
                <a:solidFill>
                  <a:srgbClr val="0070C0"/>
                </a:solidFill>
              </a:rPr>
              <a:t>Restructuring </a:t>
            </a:r>
            <a:r>
              <a:rPr lang="en-US" sz="2400" b="1" dirty="0">
                <a:solidFill>
                  <a:srgbClr val="0070C0"/>
                </a:solidFill>
              </a:rPr>
              <a:t>or rewriting part or all of a legacy system without changing its </a:t>
            </a:r>
            <a:r>
              <a:rPr lang="en-US" sz="2400" b="1" dirty="0" smtClean="0">
                <a:solidFill>
                  <a:srgbClr val="0070C0"/>
                </a:solidFill>
              </a:rPr>
              <a:t>functionality</a:t>
            </a:r>
          </a:p>
          <a:p>
            <a:pPr marL="469900" lvl="2" indent="-238125" algn="just">
              <a:buFont typeface="Arial" pitchFamily="34" charset="0"/>
              <a:buChar char="•"/>
            </a:pPr>
            <a:r>
              <a:rPr lang="en-US" sz="2400" b="1" dirty="0" smtClean="0">
                <a:solidFill>
                  <a:srgbClr val="0070C0"/>
                </a:solidFill>
              </a:rPr>
              <a:t>Applicable </a:t>
            </a:r>
            <a:r>
              <a:rPr lang="en-US" sz="2400" b="1" dirty="0">
                <a:solidFill>
                  <a:srgbClr val="0070C0"/>
                </a:solidFill>
              </a:rPr>
              <a:t>where some but not all sub-systems of a larger system require frequent </a:t>
            </a:r>
            <a:r>
              <a:rPr lang="en-US" sz="2400" b="1" dirty="0" smtClean="0">
                <a:solidFill>
                  <a:srgbClr val="0070C0"/>
                </a:solidFill>
              </a:rPr>
              <a:t>maintenance</a:t>
            </a:r>
          </a:p>
          <a:p>
            <a:pPr marL="469900" lvl="2" indent="-238125" algn="just">
              <a:buFont typeface="Arial" pitchFamily="34" charset="0"/>
              <a:buChar char="•"/>
            </a:pPr>
            <a:r>
              <a:rPr lang="en-US" sz="2400" b="1" dirty="0" smtClean="0">
                <a:solidFill>
                  <a:srgbClr val="0070C0"/>
                </a:solidFill>
              </a:rPr>
              <a:t>Reengineering </a:t>
            </a:r>
            <a:r>
              <a:rPr lang="en-US" sz="2400" b="1" dirty="0">
                <a:solidFill>
                  <a:srgbClr val="0070C0"/>
                </a:solidFill>
              </a:rPr>
              <a:t>involves adding effort to make them easier to </a:t>
            </a:r>
            <a:r>
              <a:rPr lang="en-US" sz="2400" b="1" dirty="0" smtClean="0">
                <a:solidFill>
                  <a:srgbClr val="0070C0"/>
                </a:solidFill>
              </a:rPr>
              <a:t>maintain</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system may be re- structured and </a:t>
            </a:r>
            <a:r>
              <a:rPr lang="en-US" sz="2400" b="1" dirty="0" smtClean="0">
                <a:solidFill>
                  <a:srgbClr val="0070C0"/>
                </a:solidFill>
              </a:rPr>
              <a:t>re-documented</a:t>
            </a:r>
          </a:p>
          <a:p>
            <a:pPr marL="469900" lvl="2"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37</a:t>
            </a:fld>
            <a:endParaRPr kumimoji="0" lang="en-US" dirty="0"/>
          </a:p>
        </p:txBody>
      </p:sp>
    </p:spTree>
    <p:extLst>
      <p:ext uri="{BB962C8B-B14F-4D97-AF65-F5344CB8AC3E}">
        <p14:creationId xmlns:p14="http://schemas.microsoft.com/office/powerpoint/2010/main" val="14801988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Advantages of Software Reengineering </a:t>
            </a:r>
          </a:p>
          <a:p>
            <a:pPr marL="469900" lvl="2" indent="-238125" algn="just">
              <a:buFont typeface="Arial" pitchFamily="34" charset="0"/>
              <a:buChar char="•"/>
            </a:pPr>
            <a:r>
              <a:rPr lang="en-US" sz="2800" b="1" dirty="0" smtClean="0">
                <a:solidFill>
                  <a:srgbClr val="FF0000"/>
                </a:solidFill>
              </a:rPr>
              <a:t>Reduced Risk</a:t>
            </a:r>
          </a:p>
          <a:p>
            <a:pPr marL="927100" lvl="3" indent="-238125" algn="just">
              <a:buFont typeface="Arial" pitchFamily="34" charset="0"/>
              <a:buChar char="•"/>
            </a:pPr>
            <a:r>
              <a:rPr lang="en-US" sz="2400" b="1" dirty="0" smtClean="0">
                <a:solidFill>
                  <a:srgbClr val="0070C0"/>
                </a:solidFill>
              </a:rPr>
              <a:t>There </a:t>
            </a:r>
            <a:r>
              <a:rPr lang="en-US" sz="2400" b="1" dirty="0">
                <a:solidFill>
                  <a:srgbClr val="0070C0"/>
                </a:solidFill>
              </a:rPr>
              <a:t>is a high risk in new software </a:t>
            </a:r>
            <a:r>
              <a:rPr lang="en-US" sz="2400" b="1" dirty="0" smtClean="0">
                <a:solidFill>
                  <a:srgbClr val="0070C0"/>
                </a:solidFill>
              </a:rPr>
              <a:t>development</a:t>
            </a:r>
          </a:p>
          <a:p>
            <a:pPr marL="927100" lvl="3" indent="-238125" algn="just">
              <a:buFont typeface="Arial" pitchFamily="34" charset="0"/>
              <a:buChar char="•"/>
            </a:pPr>
            <a:r>
              <a:rPr lang="en-US" sz="2400" b="1" dirty="0" smtClean="0">
                <a:solidFill>
                  <a:srgbClr val="0070C0"/>
                </a:solidFill>
              </a:rPr>
              <a:t>There </a:t>
            </a:r>
            <a:r>
              <a:rPr lang="en-US" sz="2400" b="1" dirty="0">
                <a:solidFill>
                  <a:srgbClr val="0070C0"/>
                </a:solidFill>
              </a:rPr>
              <a:t>may be development problems, </a:t>
            </a:r>
            <a:r>
              <a:rPr lang="en-US" sz="2400" b="1" dirty="0" smtClean="0">
                <a:solidFill>
                  <a:srgbClr val="0070C0"/>
                </a:solidFill>
              </a:rPr>
              <a:t>staffing problems </a:t>
            </a:r>
            <a:r>
              <a:rPr lang="en-US" sz="2400" b="1" dirty="0">
                <a:solidFill>
                  <a:srgbClr val="0070C0"/>
                </a:solidFill>
              </a:rPr>
              <a:t>and specification </a:t>
            </a:r>
            <a:r>
              <a:rPr lang="en-US" sz="2400" b="1" dirty="0" smtClean="0">
                <a:solidFill>
                  <a:srgbClr val="0070C0"/>
                </a:solidFill>
              </a:rPr>
              <a:t>problems</a:t>
            </a:r>
          </a:p>
          <a:p>
            <a:pPr marL="469900" lvl="2" indent="-238125" algn="just">
              <a:buFont typeface="Arial" pitchFamily="34" charset="0"/>
              <a:buChar char="•"/>
            </a:pPr>
            <a:r>
              <a:rPr lang="en-US" sz="2800" b="1" dirty="0" smtClean="0">
                <a:solidFill>
                  <a:srgbClr val="FF0000"/>
                </a:solidFill>
              </a:rPr>
              <a:t>Reduced Cost</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cost of re-engineering is often significantly less than the costs of developing new software</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38</a:t>
            </a:fld>
            <a:endParaRPr kumimoji="0" lang="en-US" dirty="0"/>
          </a:p>
        </p:txBody>
      </p:sp>
    </p:spTree>
    <p:extLst>
      <p:ext uri="{BB962C8B-B14F-4D97-AF65-F5344CB8AC3E}">
        <p14:creationId xmlns:p14="http://schemas.microsoft.com/office/powerpoint/2010/main" val="1263418367"/>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Software Reengineering Process </a:t>
            </a:r>
          </a:p>
          <a:p>
            <a:pPr marL="469900" lvl="2" indent="-238125" algn="just">
              <a:buFont typeface="Arial" pitchFamily="34" charset="0"/>
              <a:buChar char="•"/>
            </a:pPr>
            <a:endParaRPr lang="en-US" sz="2400" b="1" dirty="0" smtClean="0">
              <a:solidFill>
                <a:srgbClr val="0070C0"/>
              </a:solidFill>
            </a:endParaRPr>
          </a:p>
          <a:p>
            <a:pPr marL="469900" lvl="2"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39</a:t>
            </a:fld>
            <a:endParaRPr kumimoji="0"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782391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318766"/>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Spiral Model of Development and Evolution</a:t>
            </a:r>
            <a:endParaRPr lang="en-US" sz="2800" b="1" dirty="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5982"/>
            <a:ext cx="7576006" cy="469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756782"/>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Reengineering Process Activities </a:t>
            </a:r>
          </a:p>
          <a:p>
            <a:pPr marL="469900" lvl="2" indent="-238125" algn="just">
              <a:buFont typeface="Arial" pitchFamily="34" charset="0"/>
              <a:buChar char="•"/>
            </a:pPr>
            <a:r>
              <a:rPr lang="en-US" sz="2800" b="1" dirty="0" smtClean="0">
                <a:solidFill>
                  <a:srgbClr val="FF0000"/>
                </a:solidFill>
              </a:rPr>
              <a:t>Source Code Translation</a:t>
            </a:r>
          </a:p>
          <a:p>
            <a:pPr marL="927100" lvl="3" indent="-238125" algn="just">
              <a:buFont typeface="Arial" pitchFamily="34" charset="0"/>
              <a:buChar char="•"/>
            </a:pPr>
            <a:r>
              <a:rPr lang="en-US" sz="2400" b="1" dirty="0" smtClean="0">
                <a:solidFill>
                  <a:srgbClr val="0070C0"/>
                </a:solidFill>
              </a:rPr>
              <a:t>Convert </a:t>
            </a:r>
            <a:r>
              <a:rPr lang="en-US" sz="2400" b="1" dirty="0">
                <a:solidFill>
                  <a:srgbClr val="0070C0"/>
                </a:solidFill>
              </a:rPr>
              <a:t>code to a new </a:t>
            </a:r>
            <a:r>
              <a:rPr lang="en-US" sz="2400" b="1" dirty="0" smtClean="0">
                <a:solidFill>
                  <a:srgbClr val="0070C0"/>
                </a:solidFill>
              </a:rPr>
              <a:t>language</a:t>
            </a:r>
          </a:p>
          <a:p>
            <a:pPr marL="469900" lvl="2" indent="-238125" algn="just">
              <a:buFont typeface="Arial" pitchFamily="34" charset="0"/>
              <a:buChar char="•"/>
            </a:pPr>
            <a:r>
              <a:rPr lang="en-US" sz="2800" b="1" dirty="0" smtClean="0">
                <a:solidFill>
                  <a:srgbClr val="FF0000"/>
                </a:solidFill>
              </a:rPr>
              <a:t>Reverse Engineering </a:t>
            </a:r>
          </a:p>
          <a:p>
            <a:pPr marL="927100" lvl="3" indent="-238125" algn="just">
              <a:buFont typeface="Arial" pitchFamily="34" charset="0"/>
              <a:buChar char="•"/>
            </a:pPr>
            <a:r>
              <a:rPr lang="en-US" sz="2400" b="1" dirty="0" smtClean="0">
                <a:solidFill>
                  <a:srgbClr val="0070C0"/>
                </a:solidFill>
              </a:rPr>
              <a:t>Analyze </a:t>
            </a:r>
            <a:r>
              <a:rPr lang="en-US" sz="2400" b="1" dirty="0">
                <a:solidFill>
                  <a:srgbClr val="0070C0"/>
                </a:solidFill>
              </a:rPr>
              <a:t>the program to understand </a:t>
            </a:r>
            <a:r>
              <a:rPr lang="en-US" sz="2400" b="1" dirty="0" smtClean="0">
                <a:solidFill>
                  <a:srgbClr val="0070C0"/>
                </a:solidFill>
              </a:rPr>
              <a:t>it</a:t>
            </a:r>
          </a:p>
          <a:p>
            <a:pPr marL="469900" lvl="2" indent="-238125" algn="just">
              <a:buFont typeface="Arial" pitchFamily="34" charset="0"/>
              <a:buChar char="•"/>
            </a:pPr>
            <a:r>
              <a:rPr lang="en-US" sz="2800" b="1" dirty="0" smtClean="0">
                <a:solidFill>
                  <a:srgbClr val="FF0000"/>
                </a:solidFill>
              </a:rPr>
              <a:t>Program Structure Improvement </a:t>
            </a:r>
          </a:p>
          <a:p>
            <a:pPr marL="927100" lvl="3" indent="-238125" algn="just">
              <a:buFont typeface="Arial" pitchFamily="34" charset="0"/>
              <a:buChar char="•"/>
            </a:pPr>
            <a:r>
              <a:rPr lang="en-US" sz="2400" b="1" dirty="0" smtClean="0">
                <a:solidFill>
                  <a:srgbClr val="0070C0"/>
                </a:solidFill>
              </a:rPr>
              <a:t>Restructure </a:t>
            </a:r>
            <a:r>
              <a:rPr lang="en-US" sz="2400" b="1" dirty="0">
                <a:solidFill>
                  <a:srgbClr val="0070C0"/>
                </a:solidFill>
              </a:rPr>
              <a:t>automatically for </a:t>
            </a:r>
            <a:r>
              <a:rPr lang="en-US" sz="2400" b="1" dirty="0" smtClean="0">
                <a:solidFill>
                  <a:srgbClr val="0070C0"/>
                </a:solidFill>
              </a:rPr>
              <a:t>understandability</a:t>
            </a:r>
          </a:p>
          <a:p>
            <a:pPr marL="469900" lvl="2" indent="-238125" algn="just">
              <a:buFont typeface="Arial" pitchFamily="34" charset="0"/>
              <a:buChar char="•"/>
            </a:pPr>
            <a:r>
              <a:rPr lang="en-US" sz="2800" b="1" dirty="0">
                <a:solidFill>
                  <a:srgbClr val="FF0000"/>
                </a:solidFill>
              </a:rPr>
              <a:t>Prog</a:t>
            </a:r>
            <a:r>
              <a:rPr lang="en-US" sz="2800" b="1" dirty="0" smtClean="0">
                <a:solidFill>
                  <a:srgbClr val="FF0000"/>
                </a:solidFill>
              </a:rPr>
              <a:t>ram Modularization</a:t>
            </a:r>
          </a:p>
          <a:p>
            <a:pPr marL="927100" lvl="3" indent="-238125" algn="just">
              <a:buFont typeface="Arial" pitchFamily="34" charset="0"/>
              <a:buChar char="•"/>
            </a:pPr>
            <a:r>
              <a:rPr lang="en-US" sz="2400" b="1" dirty="0" smtClean="0">
                <a:solidFill>
                  <a:srgbClr val="0070C0"/>
                </a:solidFill>
              </a:rPr>
              <a:t>Reorganize </a:t>
            </a:r>
            <a:r>
              <a:rPr lang="en-US" sz="2400" b="1" dirty="0">
                <a:solidFill>
                  <a:srgbClr val="0070C0"/>
                </a:solidFill>
              </a:rPr>
              <a:t>the program </a:t>
            </a:r>
            <a:r>
              <a:rPr lang="en-US" sz="2400" b="1" dirty="0" smtClean="0">
                <a:solidFill>
                  <a:srgbClr val="0070C0"/>
                </a:solidFill>
              </a:rPr>
              <a:t>structure</a:t>
            </a:r>
          </a:p>
          <a:p>
            <a:pPr marL="469900" lvl="2" indent="-238125" algn="just">
              <a:buFont typeface="Arial" pitchFamily="34" charset="0"/>
              <a:buChar char="•"/>
            </a:pPr>
            <a:r>
              <a:rPr lang="en-US" sz="2800" b="1" dirty="0" smtClean="0">
                <a:solidFill>
                  <a:srgbClr val="FF0000"/>
                </a:solidFill>
              </a:rPr>
              <a:t>Data Reengineering</a:t>
            </a:r>
          </a:p>
          <a:p>
            <a:pPr marL="927100" lvl="3" indent="-238125" algn="just">
              <a:buFont typeface="Arial" pitchFamily="34" charset="0"/>
              <a:buChar char="•"/>
            </a:pPr>
            <a:r>
              <a:rPr lang="en-US" sz="2400" b="1" dirty="0" smtClean="0">
                <a:solidFill>
                  <a:srgbClr val="0070C0"/>
                </a:solidFill>
              </a:rPr>
              <a:t>Clean-up </a:t>
            </a:r>
            <a:r>
              <a:rPr lang="en-US" sz="2400" b="1" dirty="0">
                <a:solidFill>
                  <a:srgbClr val="0070C0"/>
                </a:solidFill>
              </a:rPr>
              <a:t>and restructure system data.</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40</a:t>
            </a:fld>
            <a:endParaRPr kumimoji="0" lang="en-US" dirty="0"/>
          </a:p>
        </p:txBody>
      </p:sp>
    </p:spTree>
    <p:extLst>
      <p:ext uri="{BB962C8B-B14F-4D97-AF65-F5344CB8AC3E}">
        <p14:creationId xmlns:p14="http://schemas.microsoft.com/office/powerpoint/2010/main" val="4212190791"/>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Reengineering Approaches  </a:t>
            </a:r>
          </a:p>
          <a:p>
            <a:pPr marL="469900" lvl="2" indent="-238125" algn="just">
              <a:buFont typeface="Arial" pitchFamily="34" charset="0"/>
              <a:buChar char="•"/>
            </a:pPr>
            <a:endParaRPr lang="en-US" sz="2400" b="1" dirty="0" smtClean="0">
              <a:solidFill>
                <a:srgbClr val="0070C0"/>
              </a:solidFill>
            </a:endParaRPr>
          </a:p>
          <a:p>
            <a:pPr marL="469900" lvl="2"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41</a:t>
            </a:fld>
            <a:endParaRPr kumimoji="0"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1" y="2057400"/>
            <a:ext cx="748903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340684"/>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Refactoring </a:t>
            </a:r>
          </a:p>
          <a:p>
            <a:pPr marL="469900" lvl="2" indent="-238125" algn="just">
              <a:buFont typeface="Arial" pitchFamily="34" charset="0"/>
              <a:buChar char="•"/>
            </a:pPr>
            <a:r>
              <a:rPr lang="en-US" sz="2400" b="1" dirty="0" smtClean="0">
                <a:solidFill>
                  <a:srgbClr val="0070C0"/>
                </a:solidFill>
              </a:rPr>
              <a:t>The </a:t>
            </a:r>
            <a:r>
              <a:rPr lang="en-US" sz="2400" b="1" dirty="0">
                <a:solidFill>
                  <a:srgbClr val="0070C0"/>
                </a:solidFill>
              </a:rPr>
              <a:t>process of making improvements to a program to slow down degradation through </a:t>
            </a:r>
            <a:r>
              <a:rPr lang="en-US" sz="2400" b="1" dirty="0" smtClean="0">
                <a:solidFill>
                  <a:srgbClr val="0070C0"/>
                </a:solidFill>
              </a:rPr>
              <a:t>change</a:t>
            </a:r>
          </a:p>
          <a:p>
            <a:pPr marL="469900" lvl="2" indent="-238125" algn="just">
              <a:buFont typeface="Arial" pitchFamily="34" charset="0"/>
              <a:buChar char="•"/>
            </a:pPr>
            <a:r>
              <a:rPr lang="en-US" sz="2400" b="1" dirty="0" smtClean="0">
                <a:solidFill>
                  <a:srgbClr val="0070C0"/>
                </a:solidFill>
              </a:rPr>
              <a:t>You </a:t>
            </a:r>
            <a:r>
              <a:rPr lang="en-US" sz="2400" b="1" dirty="0">
                <a:solidFill>
                  <a:srgbClr val="0070C0"/>
                </a:solidFill>
              </a:rPr>
              <a:t>can think of refactoring as ‘preventative maintenance’ that reduces the problems of future </a:t>
            </a:r>
            <a:r>
              <a:rPr lang="en-US" sz="2400" b="1" dirty="0" smtClean="0">
                <a:solidFill>
                  <a:srgbClr val="0070C0"/>
                </a:solidFill>
              </a:rPr>
              <a:t>change</a:t>
            </a:r>
          </a:p>
          <a:p>
            <a:pPr marL="469900" lvl="2" indent="-238125" algn="just">
              <a:buFont typeface="Arial" pitchFamily="34" charset="0"/>
              <a:buChar char="•"/>
            </a:pPr>
            <a:r>
              <a:rPr lang="en-US" sz="2400" b="1" dirty="0" smtClean="0">
                <a:solidFill>
                  <a:srgbClr val="0070C0"/>
                </a:solidFill>
              </a:rPr>
              <a:t>Refactoring </a:t>
            </a:r>
            <a:r>
              <a:rPr lang="en-US" sz="2400" b="1" dirty="0">
                <a:solidFill>
                  <a:srgbClr val="0070C0"/>
                </a:solidFill>
              </a:rPr>
              <a:t>involves modifying a program to improve its structure, reduce its complexity or make it easier to </a:t>
            </a:r>
            <a:r>
              <a:rPr lang="en-US" sz="2400" b="1" dirty="0" smtClean="0">
                <a:solidFill>
                  <a:srgbClr val="0070C0"/>
                </a:solidFill>
              </a:rPr>
              <a:t>understand</a:t>
            </a:r>
          </a:p>
          <a:p>
            <a:pPr marL="469900" lvl="2" indent="-238125" algn="just">
              <a:buFont typeface="Arial" pitchFamily="34" charset="0"/>
              <a:buChar char="•"/>
            </a:pPr>
            <a:r>
              <a:rPr lang="en-US" sz="2400" b="1" dirty="0" smtClean="0">
                <a:solidFill>
                  <a:srgbClr val="0070C0"/>
                </a:solidFill>
              </a:rPr>
              <a:t>When </a:t>
            </a:r>
            <a:r>
              <a:rPr lang="en-US" sz="2400" b="1" dirty="0">
                <a:solidFill>
                  <a:srgbClr val="0070C0"/>
                </a:solidFill>
              </a:rPr>
              <a:t>you refactor a program, you should not add functionality but rather concentrate on program </a:t>
            </a:r>
            <a:r>
              <a:rPr lang="en-US" sz="2400" b="1" dirty="0" smtClean="0">
                <a:solidFill>
                  <a:srgbClr val="0070C0"/>
                </a:solidFill>
              </a:rPr>
              <a:t>improvement</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42</a:t>
            </a:fld>
            <a:endParaRPr kumimoji="0" lang="en-US" dirty="0"/>
          </a:p>
        </p:txBody>
      </p:sp>
    </p:spTree>
    <p:extLst>
      <p:ext uri="{BB962C8B-B14F-4D97-AF65-F5344CB8AC3E}">
        <p14:creationId xmlns:p14="http://schemas.microsoft.com/office/powerpoint/2010/main" val="22128368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Refactoring &amp; Reengineering </a:t>
            </a:r>
          </a:p>
          <a:p>
            <a:pPr marL="469900" lvl="2" indent="-238125" algn="just">
              <a:buFont typeface="Arial" pitchFamily="34" charset="0"/>
              <a:buChar char="•"/>
            </a:pPr>
            <a:r>
              <a:rPr lang="en-US" sz="2400" b="1" dirty="0" smtClean="0">
                <a:solidFill>
                  <a:srgbClr val="0070C0"/>
                </a:solidFill>
              </a:rPr>
              <a:t>Re-engineering </a:t>
            </a:r>
            <a:r>
              <a:rPr lang="en-US" sz="2400" b="1" dirty="0">
                <a:solidFill>
                  <a:srgbClr val="0070C0"/>
                </a:solidFill>
              </a:rPr>
              <a:t>takes place after a system has been maintained for some time and maintenance costs are </a:t>
            </a:r>
            <a:r>
              <a:rPr lang="en-US" sz="2400" b="1" dirty="0" smtClean="0">
                <a:solidFill>
                  <a:srgbClr val="0070C0"/>
                </a:solidFill>
              </a:rPr>
              <a:t>increasing. You </a:t>
            </a:r>
            <a:r>
              <a:rPr lang="en-US" sz="2400" b="1" dirty="0">
                <a:solidFill>
                  <a:srgbClr val="0070C0"/>
                </a:solidFill>
              </a:rPr>
              <a:t>use automated tools to process and re- engineer a legacy system to create a new system that is more </a:t>
            </a:r>
            <a:r>
              <a:rPr lang="en-US" sz="2400" b="1" dirty="0" smtClean="0">
                <a:solidFill>
                  <a:srgbClr val="0070C0"/>
                </a:solidFill>
              </a:rPr>
              <a:t>maintainable.</a:t>
            </a:r>
          </a:p>
          <a:p>
            <a:pPr marL="469900" lvl="2" indent="-238125" algn="just">
              <a:buFont typeface="Arial" pitchFamily="34" charset="0"/>
              <a:buChar char="•"/>
            </a:pPr>
            <a:r>
              <a:rPr lang="en-US" sz="2400" b="1" dirty="0" smtClean="0">
                <a:solidFill>
                  <a:srgbClr val="0070C0"/>
                </a:solidFill>
              </a:rPr>
              <a:t>Refactoring </a:t>
            </a:r>
            <a:r>
              <a:rPr lang="en-US" sz="2400" b="1" dirty="0">
                <a:solidFill>
                  <a:srgbClr val="0070C0"/>
                </a:solidFill>
              </a:rPr>
              <a:t>is a continuous process of improvement throughout the development and evolution </a:t>
            </a:r>
            <a:r>
              <a:rPr lang="en-US" sz="2400" b="1" dirty="0" smtClean="0">
                <a:solidFill>
                  <a:srgbClr val="0070C0"/>
                </a:solidFill>
              </a:rPr>
              <a:t>process. It </a:t>
            </a:r>
            <a:r>
              <a:rPr lang="en-US" sz="2400" b="1" dirty="0">
                <a:solidFill>
                  <a:srgbClr val="0070C0"/>
                </a:solidFill>
              </a:rPr>
              <a:t>is intended to avoid the structure and code degradation that increases the costs and difficulties of maintaining a </a:t>
            </a:r>
            <a:r>
              <a:rPr lang="en-US" sz="2400" b="1" dirty="0" smtClean="0">
                <a:solidFill>
                  <a:srgbClr val="0070C0"/>
                </a:solidFill>
              </a:rPr>
              <a:t>system.</a:t>
            </a:r>
            <a:r>
              <a:rPr lang="en-US" sz="2400" b="1" dirty="0">
                <a:solidFill>
                  <a:srgbClr val="0070C0"/>
                </a:solidFill>
              </a:rPr>
              <a:t>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43</a:t>
            </a:fld>
            <a:endParaRPr kumimoji="0" lang="en-US" dirty="0"/>
          </a:p>
        </p:txBody>
      </p:sp>
    </p:spTree>
    <p:extLst>
      <p:ext uri="{BB962C8B-B14F-4D97-AF65-F5344CB8AC3E}">
        <p14:creationId xmlns:p14="http://schemas.microsoft.com/office/powerpoint/2010/main" val="1879576074"/>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fontScale="92500" lnSpcReduction="10000"/>
          </a:bodyPr>
          <a:lstStyle/>
          <a:p>
            <a:pPr marL="238125" indent="-238125" algn="just">
              <a:buFont typeface="Arial" pitchFamily="34" charset="0"/>
              <a:buChar char="•"/>
            </a:pPr>
            <a:r>
              <a:rPr lang="en-US" sz="3000" b="1" dirty="0" smtClean="0">
                <a:solidFill>
                  <a:srgbClr val="FF0000"/>
                </a:solidFill>
              </a:rPr>
              <a:t>‘BAD SMELLS’ - Improved through Refactoring</a:t>
            </a:r>
          </a:p>
          <a:p>
            <a:pPr marL="469900" lvl="2" indent="-238125" algn="just">
              <a:buFont typeface="Arial" pitchFamily="34" charset="0"/>
              <a:buChar char="•"/>
            </a:pPr>
            <a:r>
              <a:rPr lang="en-US" sz="3000" b="1" dirty="0" smtClean="0">
                <a:solidFill>
                  <a:srgbClr val="FF0000"/>
                </a:solidFill>
              </a:rPr>
              <a:t>Duplicate Code</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same or very similar code may be included at different places in a </a:t>
            </a:r>
            <a:r>
              <a:rPr lang="en-US" sz="2400" b="1" dirty="0" smtClean="0">
                <a:solidFill>
                  <a:srgbClr val="0070C0"/>
                </a:solidFill>
              </a:rPr>
              <a:t>program</a:t>
            </a:r>
          </a:p>
          <a:p>
            <a:pPr marL="927100" lvl="3" indent="-238125" algn="just">
              <a:buFont typeface="Arial" pitchFamily="34" charset="0"/>
              <a:buChar char="•"/>
            </a:pPr>
            <a:r>
              <a:rPr lang="en-US" sz="2400" b="1" dirty="0" smtClean="0">
                <a:solidFill>
                  <a:srgbClr val="0070C0"/>
                </a:solidFill>
              </a:rPr>
              <a:t>This </a:t>
            </a:r>
            <a:r>
              <a:rPr lang="en-US" sz="2400" b="1" dirty="0">
                <a:solidFill>
                  <a:srgbClr val="0070C0"/>
                </a:solidFill>
              </a:rPr>
              <a:t>can be removed and implemented as a single method or function that is called as </a:t>
            </a:r>
            <a:r>
              <a:rPr lang="en-US" sz="2400" b="1" dirty="0" smtClean="0">
                <a:solidFill>
                  <a:srgbClr val="0070C0"/>
                </a:solidFill>
              </a:rPr>
              <a:t>required</a:t>
            </a:r>
            <a:endParaRPr lang="en-US" sz="2400" b="1" dirty="0">
              <a:solidFill>
                <a:srgbClr val="0070C0"/>
              </a:solidFill>
            </a:endParaRPr>
          </a:p>
          <a:p>
            <a:pPr marL="469900" lvl="2" indent="-238125" algn="just">
              <a:buFont typeface="Arial" pitchFamily="34" charset="0"/>
              <a:buChar char="•"/>
            </a:pPr>
            <a:r>
              <a:rPr lang="en-US" sz="3000" b="1" dirty="0" smtClean="0">
                <a:solidFill>
                  <a:srgbClr val="FF0000"/>
                </a:solidFill>
              </a:rPr>
              <a:t>Long Methods</a:t>
            </a:r>
          </a:p>
          <a:p>
            <a:pPr marL="927100" lvl="3" indent="-238125" algn="just">
              <a:buFont typeface="Arial" pitchFamily="34" charset="0"/>
              <a:buChar char="•"/>
            </a:pPr>
            <a:r>
              <a:rPr lang="en-US" sz="2400" b="1" dirty="0" smtClean="0">
                <a:solidFill>
                  <a:srgbClr val="0070C0"/>
                </a:solidFill>
              </a:rPr>
              <a:t>If </a:t>
            </a:r>
            <a:r>
              <a:rPr lang="en-US" sz="2400" b="1" dirty="0">
                <a:solidFill>
                  <a:srgbClr val="0070C0"/>
                </a:solidFill>
              </a:rPr>
              <a:t>a method is too long, it should be redesigned as a number of shorter </a:t>
            </a:r>
            <a:r>
              <a:rPr lang="en-US" sz="2400" b="1" dirty="0" smtClean="0">
                <a:solidFill>
                  <a:srgbClr val="0070C0"/>
                </a:solidFill>
              </a:rPr>
              <a:t>methods</a:t>
            </a:r>
          </a:p>
          <a:p>
            <a:pPr marL="469900" lvl="2" indent="-238125" algn="just">
              <a:buFont typeface="Arial" pitchFamily="34" charset="0"/>
              <a:buChar char="•"/>
            </a:pPr>
            <a:r>
              <a:rPr lang="en-US" sz="3000" b="1" dirty="0" smtClean="0">
                <a:solidFill>
                  <a:srgbClr val="FF0000"/>
                </a:solidFill>
              </a:rPr>
              <a:t>Switch (Case) Statements </a:t>
            </a: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often involve duplication, where the switch depends on the type of a </a:t>
            </a:r>
            <a:r>
              <a:rPr lang="en-US" sz="2400" b="1" dirty="0" smtClean="0">
                <a:solidFill>
                  <a:srgbClr val="0070C0"/>
                </a:solidFill>
              </a:rPr>
              <a:t>value</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switch statements may be scattered around a </a:t>
            </a:r>
            <a:r>
              <a:rPr lang="en-US" sz="2400" b="1" dirty="0" smtClean="0">
                <a:solidFill>
                  <a:srgbClr val="0070C0"/>
                </a:solidFill>
              </a:rPr>
              <a:t>program</a:t>
            </a:r>
          </a:p>
          <a:p>
            <a:pPr marL="927100" lvl="3" indent="-238125" algn="just">
              <a:buFont typeface="Arial" pitchFamily="34" charset="0"/>
              <a:buChar char="•"/>
            </a:pPr>
            <a:r>
              <a:rPr lang="en-US" sz="2400" b="1" dirty="0" smtClean="0">
                <a:solidFill>
                  <a:srgbClr val="0070C0"/>
                </a:solidFill>
              </a:rPr>
              <a:t>In </a:t>
            </a:r>
            <a:r>
              <a:rPr lang="en-US" sz="2400" b="1" dirty="0">
                <a:solidFill>
                  <a:srgbClr val="0070C0"/>
                </a:solidFill>
              </a:rPr>
              <a:t>object-oriented languages, you can often use polymorphism to achieve the same thing</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44</a:t>
            </a:fld>
            <a:endParaRPr kumimoji="0" lang="en-US" dirty="0"/>
          </a:p>
        </p:txBody>
      </p:sp>
    </p:spTree>
    <p:extLst>
      <p:ext uri="{BB962C8B-B14F-4D97-AF65-F5344CB8AC3E}">
        <p14:creationId xmlns:p14="http://schemas.microsoft.com/office/powerpoint/2010/main" val="2070171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left)">
                                      <p:cBhvr>
                                        <p:cTn id="37" dur="500"/>
                                        <p:tgtEl>
                                          <p:spTgt spid="5">
                                            <p:txEl>
                                              <p:pRg st="8" end="8"/>
                                            </p:txEl>
                                          </p:spTgt>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wipe(left)">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‘BAD </a:t>
            </a:r>
            <a:r>
              <a:rPr lang="en-US" sz="2800" b="1" dirty="0">
                <a:solidFill>
                  <a:srgbClr val="FF0000"/>
                </a:solidFill>
              </a:rPr>
              <a:t>SMELLS’ - Improved through Refactoring</a:t>
            </a:r>
          </a:p>
          <a:p>
            <a:pPr marL="469900" lvl="2" indent="-238125" algn="just">
              <a:buFont typeface="Arial" pitchFamily="34" charset="0"/>
              <a:buChar char="•"/>
            </a:pPr>
            <a:r>
              <a:rPr lang="en-US" sz="2800" b="1" dirty="0" smtClean="0">
                <a:solidFill>
                  <a:srgbClr val="FF0000"/>
                </a:solidFill>
              </a:rPr>
              <a:t>Data Clumping </a:t>
            </a:r>
          </a:p>
          <a:p>
            <a:pPr marL="927100" lvl="3" indent="-238125" algn="just">
              <a:buFont typeface="Arial" pitchFamily="34" charset="0"/>
              <a:buChar char="•"/>
            </a:pPr>
            <a:r>
              <a:rPr lang="en-US" sz="2400" b="1" dirty="0" smtClean="0">
                <a:solidFill>
                  <a:srgbClr val="0070C0"/>
                </a:solidFill>
              </a:rPr>
              <a:t>Data </a:t>
            </a:r>
            <a:r>
              <a:rPr lang="en-US" sz="2400" b="1" dirty="0">
                <a:solidFill>
                  <a:srgbClr val="0070C0"/>
                </a:solidFill>
              </a:rPr>
              <a:t>clumps occur when the same group of data items (fields in classes, parameters in methods) re-occur in several places in a </a:t>
            </a:r>
            <a:r>
              <a:rPr lang="en-US" sz="2400" b="1" dirty="0" smtClean="0">
                <a:solidFill>
                  <a:srgbClr val="0070C0"/>
                </a:solidFill>
              </a:rPr>
              <a:t>program</a:t>
            </a:r>
          </a:p>
          <a:p>
            <a:pPr marL="927100" lvl="3" indent="-238125" algn="just">
              <a:buFont typeface="Arial" pitchFamily="34" charset="0"/>
              <a:buChar char="•"/>
            </a:pPr>
            <a:r>
              <a:rPr lang="en-US" sz="2400" b="1" dirty="0" smtClean="0">
                <a:solidFill>
                  <a:srgbClr val="0070C0"/>
                </a:solidFill>
              </a:rPr>
              <a:t>These </a:t>
            </a:r>
            <a:r>
              <a:rPr lang="en-US" sz="2400" b="1" dirty="0">
                <a:solidFill>
                  <a:srgbClr val="0070C0"/>
                </a:solidFill>
              </a:rPr>
              <a:t>can often be replaced with an object that encapsulates all of the </a:t>
            </a:r>
            <a:r>
              <a:rPr lang="en-US" sz="2400" b="1" dirty="0" smtClean="0">
                <a:solidFill>
                  <a:srgbClr val="0070C0"/>
                </a:solidFill>
              </a:rPr>
              <a:t>data</a:t>
            </a:r>
          </a:p>
          <a:p>
            <a:pPr marL="469900" lvl="2" indent="-238125" algn="just">
              <a:buFont typeface="Arial" pitchFamily="34" charset="0"/>
              <a:buChar char="•"/>
            </a:pPr>
            <a:r>
              <a:rPr lang="en-US" sz="2800" b="1" dirty="0" smtClean="0">
                <a:solidFill>
                  <a:srgbClr val="FF0000"/>
                </a:solidFill>
              </a:rPr>
              <a:t>Speculative Generality</a:t>
            </a:r>
          </a:p>
          <a:p>
            <a:pPr marL="927100" lvl="3" indent="-238125" algn="just">
              <a:buFont typeface="Arial" pitchFamily="34" charset="0"/>
              <a:buChar char="•"/>
            </a:pPr>
            <a:r>
              <a:rPr lang="en-US" sz="2400" b="1" dirty="0" smtClean="0">
                <a:solidFill>
                  <a:srgbClr val="0070C0"/>
                </a:solidFill>
              </a:rPr>
              <a:t>This </a:t>
            </a:r>
            <a:r>
              <a:rPr lang="en-US" sz="2400" b="1" dirty="0">
                <a:solidFill>
                  <a:srgbClr val="0070C0"/>
                </a:solidFill>
              </a:rPr>
              <a:t>occurs when developers include generality in a program in case it is required in the </a:t>
            </a:r>
            <a:r>
              <a:rPr lang="en-US" sz="2400" b="1" dirty="0" smtClean="0">
                <a:solidFill>
                  <a:srgbClr val="0070C0"/>
                </a:solidFill>
              </a:rPr>
              <a:t>future</a:t>
            </a:r>
          </a:p>
          <a:p>
            <a:pPr marL="927100" lvl="3" indent="-238125" algn="just">
              <a:buFont typeface="Arial" pitchFamily="34" charset="0"/>
              <a:buChar char="•"/>
            </a:pPr>
            <a:r>
              <a:rPr lang="en-US" sz="2400" b="1" dirty="0" smtClean="0">
                <a:solidFill>
                  <a:srgbClr val="0070C0"/>
                </a:solidFill>
              </a:rPr>
              <a:t>This </a:t>
            </a:r>
            <a:r>
              <a:rPr lang="en-US" sz="2400" b="1" dirty="0">
                <a:solidFill>
                  <a:srgbClr val="0070C0"/>
                </a:solidFill>
              </a:rPr>
              <a:t>can often simply be removed</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45</a:t>
            </a:fld>
            <a:endParaRPr kumimoji="0" lang="en-US" dirty="0"/>
          </a:p>
        </p:txBody>
      </p:sp>
    </p:spTree>
    <p:extLst>
      <p:ext uri="{BB962C8B-B14F-4D97-AF65-F5344CB8AC3E}">
        <p14:creationId xmlns:p14="http://schemas.microsoft.com/office/powerpoint/2010/main" val="1051156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Evolution &amp; Servicing </a:t>
            </a:r>
            <a:endParaRPr lang="en-US" sz="2800" b="1" dirty="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5</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5" y="1981200"/>
            <a:ext cx="7481518" cy="219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08332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Evolution &amp; Servicing </a:t>
            </a:r>
            <a:endParaRPr lang="en-US" sz="2800" b="1" dirty="0">
              <a:solidFill>
                <a:srgbClr val="FF0000"/>
              </a:solidFill>
            </a:endParaRPr>
          </a:p>
          <a:p>
            <a:pPr marL="469900" lvl="2" indent="-238125" algn="just">
              <a:buFont typeface="Arial" pitchFamily="34" charset="0"/>
              <a:buChar char="•"/>
            </a:pPr>
            <a:r>
              <a:rPr lang="en-US" sz="2400" b="1" dirty="0" smtClean="0">
                <a:solidFill>
                  <a:srgbClr val="FF0000"/>
                </a:solidFill>
              </a:rPr>
              <a:t>Evolution</a:t>
            </a:r>
          </a:p>
          <a:p>
            <a:pPr marL="927100" lvl="3" indent="-238125" algn="just">
              <a:buFont typeface="Arial" pitchFamily="34" charset="0"/>
              <a:buChar char="•"/>
            </a:pPr>
            <a:r>
              <a:rPr lang="en-US" sz="2400" b="1" dirty="0" smtClean="0">
                <a:solidFill>
                  <a:srgbClr val="0070C0"/>
                </a:solidFill>
              </a:rPr>
              <a:t>The </a:t>
            </a:r>
            <a:r>
              <a:rPr lang="en-US" sz="2400" b="1" dirty="0">
                <a:solidFill>
                  <a:srgbClr val="0070C0"/>
                </a:solidFill>
              </a:rPr>
              <a:t>stage in a software system’s life cycle where it is in operational use and is evolving as new requirements are proposed and implemented in the </a:t>
            </a:r>
            <a:r>
              <a:rPr lang="en-US" sz="2400" b="1" dirty="0" smtClean="0">
                <a:solidFill>
                  <a:srgbClr val="0070C0"/>
                </a:solidFill>
              </a:rPr>
              <a:t>system</a:t>
            </a:r>
          </a:p>
          <a:p>
            <a:pPr marL="461963" lvl="3" indent="-238125" algn="just">
              <a:buFont typeface="Arial" pitchFamily="34" charset="0"/>
              <a:buChar char="•"/>
            </a:pPr>
            <a:r>
              <a:rPr lang="en-US" sz="2400" b="1" dirty="0" smtClean="0">
                <a:solidFill>
                  <a:srgbClr val="FF0000"/>
                </a:solidFill>
              </a:rPr>
              <a:t>Servicing</a:t>
            </a:r>
          </a:p>
          <a:p>
            <a:pPr marL="919163" lvl="4" indent="-238125" algn="just">
              <a:buFont typeface="Arial" pitchFamily="34" charset="0"/>
              <a:buChar char="•"/>
            </a:pPr>
            <a:r>
              <a:rPr lang="en-US" sz="2400" b="1" dirty="0" smtClean="0">
                <a:solidFill>
                  <a:srgbClr val="0070C0"/>
                </a:solidFill>
              </a:rPr>
              <a:t>At </a:t>
            </a:r>
            <a:r>
              <a:rPr lang="en-US" sz="2400" b="1" dirty="0">
                <a:solidFill>
                  <a:srgbClr val="0070C0"/>
                </a:solidFill>
              </a:rPr>
              <a:t>this stage, the software remains useful but the only changes made are those required to keep it operational i.e. bug fixes and changes to reflect changes in the software’s </a:t>
            </a:r>
            <a:r>
              <a:rPr lang="en-US" sz="2400" b="1" dirty="0" smtClean="0">
                <a:solidFill>
                  <a:srgbClr val="0070C0"/>
                </a:solidFill>
              </a:rPr>
              <a:t>environment</a:t>
            </a:r>
          </a:p>
          <a:p>
            <a:pPr marL="919163" lvl="4" indent="-238125" algn="just">
              <a:buFont typeface="Arial" pitchFamily="34" charset="0"/>
              <a:buChar char="•"/>
            </a:pPr>
            <a:r>
              <a:rPr lang="en-US" sz="2400" b="1" dirty="0" smtClean="0">
                <a:solidFill>
                  <a:srgbClr val="0070C0"/>
                </a:solidFill>
              </a:rPr>
              <a:t>No </a:t>
            </a:r>
            <a:r>
              <a:rPr lang="en-US" sz="2400" b="1" dirty="0">
                <a:solidFill>
                  <a:srgbClr val="0070C0"/>
                </a:solidFill>
              </a:rPr>
              <a:t>new functionality is </a:t>
            </a:r>
            <a:r>
              <a:rPr lang="en-US" sz="2400" b="1" dirty="0" smtClean="0">
                <a:solidFill>
                  <a:srgbClr val="0070C0"/>
                </a:solidFill>
              </a:rPr>
              <a:t>added</a:t>
            </a:r>
          </a:p>
          <a:p>
            <a:pPr marL="468313" lvl="4" indent="-238125" algn="just">
              <a:buFont typeface="Arial" pitchFamily="34" charset="0"/>
              <a:buChar char="•"/>
            </a:pPr>
            <a:r>
              <a:rPr lang="en-US" sz="2400" b="1" dirty="0" smtClean="0">
                <a:solidFill>
                  <a:srgbClr val="FF0000"/>
                </a:solidFill>
              </a:rPr>
              <a:t>Phase-out </a:t>
            </a:r>
          </a:p>
          <a:p>
            <a:pPr marL="1144588" lvl="4" indent="-238125" algn="just">
              <a:buFont typeface="Arial" pitchFamily="34" charset="0"/>
              <a:buChar char="•"/>
            </a:pPr>
            <a:r>
              <a:rPr lang="en-US" sz="2400" b="1" dirty="0">
                <a:solidFill>
                  <a:srgbClr val="0070C0"/>
                </a:solidFill>
              </a:rPr>
              <a:t>The software may still be used but no further changes are made to </a:t>
            </a:r>
            <a:r>
              <a:rPr lang="en-US" sz="2400" b="1" dirty="0" smtClean="0">
                <a:solidFill>
                  <a:srgbClr val="0070C0"/>
                </a:solidFill>
              </a:rPr>
              <a:t>it</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6</a:t>
            </a:fld>
            <a:endParaRPr kumimoji="0" lang="en-US" dirty="0"/>
          </a:p>
        </p:txBody>
      </p:sp>
    </p:spTree>
    <p:extLst>
      <p:ext uri="{BB962C8B-B14F-4D97-AF65-F5344CB8AC3E}">
        <p14:creationId xmlns:p14="http://schemas.microsoft.com/office/powerpoint/2010/main" val="1152872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wipe(left)">
                                      <p:cBhvr>
                                        <p:cTn id="15" dur="500"/>
                                        <p:tgtEl>
                                          <p:spTgt spid="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left)">
                                      <p:cBhvr>
                                        <p:cTn id="29" dur="5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left)">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Evolution Processes </a:t>
            </a:r>
          </a:p>
          <a:p>
            <a:pPr marL="469900" lvl="2" indent="-238125" algn="just">
              <a:buFont typeface="Arial" pitchFamily="34" charset="0"/>
              <a:buChar char="•"/>
            </a:pPr>
            <a:r>
              <a:rPr lang="en-US" sz="2400" b="1" dirty="0" smtClean="0">
                <a:solidFill>
                  <a:srgbClr val="0070C0"/>
                </a:solidFill>
              </a:rPr>
              <a:t>Software evolution processes depend on</a:t>
            </a:r>
          </a:p>
          <a:p>
            <a:pPr marL="927100" lvl="3" indent="-238125" algn="just">
              <a:buFont typeface="Arial" pitchFamily="34" charset="0"/>
              <a:buChar char="•"/>
            </a:pPr>
            <a:r>
              <a:rPr lang="en-US" sz="2400" b="1" dirty="0" smtClean="0">
                <a:solidFill>
                  <a:srgbClr val="0070C0"/>
                </a:solidFill>
              </a:rPr>
              <a:t>The type of software being maintained </a:t>
            </a:r>
          </a:p>
          <a:p>
            <a:pPr marL="927100" lvl="3" indent="-238125" algn="just">
              <a:buFont typeface="Arial" pitchFamily="34" charset="0"/>
              <a:buChar char="•"/>
            </a:pPr>
            <a:r>
              <a:rPr lang="en-US" sz="2400" b="1" dirty="0" smtClean="0">
                <a:solidFill>
                  <a:srgbClr val="0070C0"/>
                </a:solidFill>
              </a:rPr>
              <a:t>The development </a:t>
            </a:r>
            <a:r>
              <a:rPr lang="en-US" sz="2400" b="1" dirty="0">
                <a:solidFill>
                  <a:srgbClr val="0070C0"/>
                </a:solidFill>
              </a:rPr>
              <a:t>processes </a:t>
            </a:r>
            <a:r>
              <a:rPr lang="en-US" sz="2400" b="1" dirty="0" smtClean="0">
                <a:solidFill>
                  <a:srgbClr val="0070C0"/>
                </a:solidFill>
              </a:rPr>
              <a:t>used</a:t>
            </a:r>
          </a:p>
          <a:p>
            <a:pPr marL="927100" lvl="3" indent="-238125" algn="just">
              <a:buFont typeface="Arial" pitchFamily="34" charset="0"/>
              <a:buChar char="•"/>
            </a:pPr>
            <a:r>
              <a:rPr lang="en-US" sz="2400" b="1" dirty="0" smtClean="0">
                <a:solidFill>
                  <a:srgbClr val="0070C0"/>
                </a:solidFill>
              </a:rPr>
              <a:t>The skills and experience of the people involved  </a:t>
            </a:r>
          </a:p>
          <a:p>
            <a:pPr marL="463550" lvl="3" indent="-238125" algn="just">
              <a:buFont typeface="Arial" pitchFamily="34" charset="0"/>
              <a:buChar char="•"/>
            </a:pPr>
            <a:r>
              <a:rPr lang="en-US" sz="2400" b="1" dirty="0" smtClean="0">
                <a:solidFill>
                  <a:srgbClr val="0070C0"/>
                </a:solidFill>
              </a:rPr>
              <a:t>Proposals </a:t>
            </a:r>
            <a:r>
              <a:rPr lang="en-US" sz="2400" b="1" dirty="0">
                <a:solidFill>
                  <a:srgbClr val="0070C0"/>
                </a:solidFill>
              </a:rPr>
              <a:t>for change are the driver for system </a:t>
            </a:r>
            <a:r>
              <a:rPr lang="en-US" sz="2400" b="1" dirty="0" smtClean="0">
                <a:solidFill>
                  <a:srgbClr val="0070C0"/>
                </a:solidFill>
              </a:rPr>
              <a:t>evolution</a:t>
            </a:r>
          </a:p>
          <a:p>
            <a:pPr marL="920750" lvl="4" indent="-238125" algn="just">
              <a:buFont typeface="Arial" pitchFamily="34" charset="0"/>
              <a:buChar char="•"/>
            </a:pPr>
            <a:r>
              <a:rPr lang="en-US" sz="2400" b="1" dirty="0" smtClean="0">
                <a:solidFill>
                  <a:srgbClr val="0070C0"/>
                </a:solidFill>
              </a:rPr>
              <a:t>Should </a:t>
            </a:r>
            <a:r>
              <a:rPr lang="en-US" sz="2400" b="1" dirty="0">
                <a:solidFill>
                  <a:srgbClr val="0070C0"/>
                </a:solidFill>
              </a:rPr>
              <a:t>be linked with components that are affected by the change, thus allowing the cost and impact of the change to be </a:t>
            </a:r>
            <a:r>
              <a:rPr lang="en-US" sz="2400" b="1" dirty="0" smtClean="0">
                <a:solidFill>
                  <a:srgbClr val="0070C0"/>
                </a:solidFill>
              </a:rPr>
              <a:t>estimated</a:t>
            </a:r>
          </a:p>
          <a:p>
            <a:pPr marL="469900" lvl="4" indent="-238125" algn="just">
              <a:buFont typeface="Arial" pitchFamily="34" charset="0"/>
              <a:buChar char="•"/>
            </a:pPr>
            <a:r>
              <a:rPr lang="en-US" sz="2400" b="1" dirty="0" smtClean="0">
                <a:solidFill>
                  <a:srgbClr val="0070C0"/>
                </a:solidFill>
              </a:rPr>
              <a:t>Change </a:t>
            </a:r>
            <a:r>
              <a:rPr lang="en-US" sz="2400" b="1" dirty="0">
                <a:solidFill>
                  <a:srgbClr val="0070C0"/>
                </a:solidFill>
              </a:rPr>
              <a:t>identification and evolution continues throughout the system </a:t>
            </a:r>
            <a:r>
              <a:rPr lang="en-US" sz="2400" b="1" dirty="0" smtClean="0">
                <a:solidFill>
                  <a:srgbClr val="0070C0"/>
                </a:solidFill>
              </a:rPr>
              <a:t>lifetime</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7</a:t>
            </a:fld>
            <a:endParaRPr kumimoji="0" lang="en-US" dirty="0"/>
          </a:p>
        </p:txBody>
      </p:sp>
    </p:spTree>
    <p:extLst>
      <p:ext uri="{BB962C8B-B14F-4D97-AF65-F5344CB8AC3E}">
        <p14:creationId xmlns:p14="http://schemas.microsoft.com/office/powerpoint/2010/main" val="194786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8</a:t>
            </a:fld>
            <a:endParaRPr kumimoji="0" lang="en-US" dirty="0"/>
          </a:p>
        </p:txBody>
      </p:sp>
      <p:grpSp>
        <p:nvGrpSpPr>
          <p:cNvPr id="2" name="Group 1"/>
          <p:cNvGrpSpPr/>
          <p:nvPr/>
        </p:nvGrpSpPr>
        <p:grpSpPr>
          <a:xfrm>
            <a:off x="1066800" y="457200"/>
            <a:ext cx="6781800" cy="5240954"/>
            <a:chOff x="1066800" y="457200"/>
            <a:chExt cx="6781800" cy="5240954"/>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6781800" cy="464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098079"/>
              <a:ext cx="14478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899516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9</a:t>
            </a:fld>
            <a:endParaRPr kumimoji="0" lang="en-US" dirty="0"/>
          </a:p>
        </p:txBody>
      </p:sp>
      <p:grpSp>
        <p:nvGrpSpPr>
          <p:cNvPr id="11" name="Group 10"/>
          <p:cNvGrpSpPr/>
          <p:nvPr/>
        </p:nvGrpSpPr>
        <p:grpSpPr>
          <a:xfrm>
            <a:off x="301388" y="228600"/>
            <a:ext cx="8080612" cy="3682621"/>
            <a:chOff x="320722" y="1168021"/>
            <a:chExt cx="7867650" cy="348018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22" y="1168021"/>
              <a:ext cx="78676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359" y="3930555"/>
              <a:ext cx="1685381" cy="717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Group 3"/>
          <p:cNvGrpSpPr/>
          <p:nvPr/>
        </p:nvGrpSpPr>
        <p:grpSpPr>
          <a:xfrm>
            <a:off x="914400" y="4085442"/>
            <a:ext cx="6905123" cy="1926013"/>
            <a:chOff x="914400" y="4085442"/>
            <a:chExt cx="6905123" cy="1926013"/>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85442"/>
              <a:ext cx="6905123" cy="147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3" y="5559354"/>
              <a:ext cx="1450928" cy="45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002522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2424</Words>
  <Application>Microsoft Office PowerPoint</Application>
  <PresentationFormat>On-screen Show (4:3)</PresentationFormat>
  <Paragraphs>312</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Pitchbook</vt:lpstr>
      <vt:lpstr>UNIT-9 SOFTWARE 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2020-12-12T03:27:31Z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