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13"/>
  </p:notesMasterIdLst>
  <p:sldIdLst>
    <p:sldId id="288" r:id="rId6"/>
    <p:sldId id="289" r:id="rId7"/>
    <p:sldId id="385" r:id="rId8"/>
    <p:sldId id="382" r:id="rId9"/>
    <p:sldId id="386" r:id="rId10"/>
    <p:sldId id="381" r:id="rId11"/>
    <p:sldId id="383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F41"/>
    <a:srgbClr val="FFFF66"/>
    <a:srgbClr val="6DC0FF"/>
    <a:srgbClr val="9CBB6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45" autoAdjust="0"/>
    <p:restoredTop sz="91935" autoAdjust="0"/>
  </p:normalViewPr>
  <p:slideViewPr>
    <p:cSldViewPr>
      <p:cViewPr>
        <p:scale>
          <a:sx n="70" d="100"/>
          <a:sy n="70" d="100"/>
        </p:scale>
        <p:origin x="-34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E7365-49EF-49CB-B135-FDD1EA861814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E0AF-F15A-4705-8EAF-54C9604FA5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1B865-9148-4EC2-970D-4BDF8599A2C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30238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4" y="4225925"/>
            <a:ext cx="6281737" cy="44465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3674"/>
            <a:fld id="{CC88A4FF-AC99-4841-85D3-42564FE38D63}" type="slidenum">
              <a:rPr lang="en-US" smtClean="0">
                <a:solidFill>
                  <a:prstClr val="black"/>
                </a:solidFill>
              </a:rPr>
              <a:pPr defTabSz="903674"/>
              <a:t>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smtClean="0">
              <a:solidFill>
                <a:srgbClr val="4B4B4B"/>
              </a:solidFill>
            </a:endParaRPr>
          </a:p>
        </p:txBody>
      </p:sp>
      <p:pic>
        <p:nvPicPr>
          <p:cNvPr id="38924" name="Picture 12" descr="RTR1KWE8_cropp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339725" y="371475"/>
            <a:ext cx="8451850" cy="2905125"/>
          </a:xfrm>
          <a:prstGeom prst="rect">
            <a:avLst/>
          </a:prstGeom>
          <a:noFill/>
        </p:spPr>
      </p:pic>
      <p:pic>
        <p:nvPicPr>
          <p:cNvPr id="38930" name="Picture 18" descr="tr_hrz_rgb_pos"/>
          <p:cNvPicPr>
            <a:picLocks noChangeAspect="1" noChangeArrowheads="1"/>
          </p:cNvPicPr>
          <p:nvPr/>
        </p:nvPicPr>
        <p:blipFill>
          <a:blip r:embed="rId3" cstate="print"/>
          <a:srcRect b="20689"/>
          <a:stretch>
            <a:fillRect/>
          </a:stretch>
        </p:blipFill>
        <p:spPr bwMode="auto">
          <a:xfrm>
            <a:off x="6048375" y="5976938"/>
            <a:ext cx="273367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AE8679-7247-4870-932B-479DB35B5CEF}" type="slidenum">
              <a:rPr lang="en-US">
                <a:solidFill>
                  <a:srgbClr val="4B4B4B"/>
                </a:solidFill>
              </a:rPr>
              <a:pPr/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A24F2E-27EE-43B2-AD17-7D9B44ECD71D}" type="slidenum">
              <a:rPr lang="en-US">
                <a:solidFill>
                  <a:srgbClr val="4B4B4B"/>
                </a:solidFill>
              </a:rPr>
              <a:pPr/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B4B4B"/>
              </a:solidFill>
              <a:ea typeface="ＭＳ Ｐゴシック" pitchFamily="-108" charset="-128"/>
            </a:endParaRPr>
          </a:p>
        </p:txBody>
      </p:sp>
      <p:pic>
        <p:nvPicPr>
          <p:cNvPr id="5" name="Picture 6" descr="tr_hrz_rgb_pos"/>
          <p:cNvPicPr>
            <a:picLocks noChangeAspect="1" noChangeArrowheads="1"/>
          </p:cNvPicPr>
          <p:nvPr/>
        </p:nvPicPr>
        <p:blipFill>
          <a:blip r:embed="rId2" cstate="print"/>
          <a:srcRect b="20689"/>
          <a:stretch>
            <a:fillRect/>
          </a:stretch>
        </p:blipFill>
        <p:spPr bwMode="auto">
          <a:xfrm>
            <a:off x="6048375" y="5976938"/>
            <a:ext cx="273367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>
                <a:solidFill>
                  <a:srgbClr val="FF8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>
                <a:solidFill>
                  <a:srgbClr val="4B4B4B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F3F93-02B4-4EE0-B1C3-A7C47A885815}" type="slidenum">
              <a:rPr lang="en-US">
                <a:solidFill>
                  <a:srgbClr val="4B4B4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1DE13-8AF7-485F-A1A8-5E9C5F07F986}" type="slidenum">
              <a:rPr lang="en-US">
                <a:solidFill>
                  <a:srgbClr val="4B4B4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8B1A7-F124-4121-A890-46C07E58E2E7}" type="slidenum">
              <a:rPr lang="en-US">
                <a:solidFill>
                  <a:srgbClr val="4B4B4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1FE9B-5901-4E26-B6F9-69C27ECC5131}" type="slidenum">
              <a:rPr lang="en-US">
                <a:solidFill>
                  <a:srgbClr val="4B4B4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89598-13C4-446B-A6EB-66F00E475B32}" type="slidenum">
              <a:rPr lang="en-US">
                <a:solidFill>
                  <a:srgbClr val="4B4B4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7EB4F-2CEB-4894-B08B-2F770C9322CA}" type="slidenum">
              <a:rPr lang="en-US">
                <a:solidFill>
                  <a:srgbClr val="4B4B4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1006E-896B-4469-B856-24903D00E36E}" type="slidenum">
              <a:rPr lang="en-US">
                <a:solidFill>
                  <a:srgbClr val="4B4B4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D0CDDE-6AF6-4CC8-85B8-EBD6C67C8938}" type="slidenum">
              <a:rPr lang="en-US">
                <a:solidFill>
                  <a:srgbClr val="4B4B4B"/>
                </a:solidFill>
              </a:rPr>
              <a:pPr/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1772B-F7D1-4B78-B708-D6235AAEE3EC}" type="slidenum">
              <a:rPr lang="en-US">
                <a:solidFill>
                  <a:srgbClr val="4B4B4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CD8D-13C1-4564-A243-CAAECBED1193}" type="slidenum">
              <a:rPr lang="en-US">
                <a:solidFill>
                  <a:srgbClr val="4B4B4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74076-E781-4AEB-97E6-93185B97BB8E}" type="slidenum">
              <a:rPr lang="en-US">
                <a:solidFill>
                  <a:srgbClr val="4B4B4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pic>
          <p:nvPicPr>
            <p:cNvPr id="5" name="Picture 12" descr="TR_SlideLogo_BW6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6FC0403-6B27-4C92-AEF0-3A4920BA4F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2A026377-A1AF-494D-95F3-62B5A4B6A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6AFE4A21-567C-474D-8AF3-1C50CB11B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E37C720-8FBD-4D99-B3AA-6531439CAC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1E127E3-8E62-4C89-AB8B-A7D9778533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7FA3A2B2-B835-4760-A501-5FDD8A55F8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D5B362-8FF6-4A36-89E2-37962C6BB757}" type="slidenum">
              <a:rPr lang="en-US">
                <a:solidFill>
                  <a:srgbClr val="4B4B4B"/>
                </a:solidFill>
              </a:rPr>
              <a:pPr/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643F4B91-586A-41BD-80FA-8C7C85776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DE52708-42F1-477C-A204-6EA304DA58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65F8A39-5196-44F3-8262-E15D9C1FEA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523B244-9255-4B44-A1AF-906B85E2D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333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</a:endParaRPr>
            </a:p>
          </p:txBody>
        </p:sp>
        <p:pic>
          <p:nvPicPr>
            <p:cNvPr id="48333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3337" name="Picture 9" descr="hc_DividerGraphBG_Wgr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A8AE9-4BBF-4094-A0E5-A2E381B405C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A60012-5376-429D-83E8-21E6AAE7ED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F9FF6F-7892-42E3-A41E-D00331C6B8D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5C5D22-AD2D-434C-BF38-363482C52F9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D04904-7CDA-4EA1-BBBB-33D69340D6B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C02A8D-09F7-4467-B9BD-EE4565B791CB}" type="slidenum">
              <a:rPr lang="en-US">
                <a:solidFill>
                  <a:srgbClr val="4B4B4B"/>
                </a:solidFill>
              </a:rPr>
              <a:pPr/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B05F2-2277-47BD-8257-9C2CD651D95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A46340-4385-4919-9DF2-A13FC8FB006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B24752-1E02-4AEC-9B0E-7A8751217F8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30FA51-FBBA-4ECC-A526-3300F355D48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C50716-C57C-4A86-A324-22F78AFD44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742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</a:endParaRPr>
            </a:p>
          </p:txBody>
        </p:sp>
        <p:pic>
          <p:nvPicPr>
            <p:cNvPr id="48742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7433" name="Picture 9" descr="hc_DividerGraphBG_Cgr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DCEDE2-4D55-4535-BE53-BC5BC241C07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B2C2FE-D0B0-4028-AA98-CD00FFFBBF8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7FE32-A525-4998-9626-D8FB1E29826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C1AF10-EEA8-4E98-91EE-3B921BB522B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A0CBE9-01A9-40E5-91F8-CA6BBB63E168}" type="slidenum">
              <a:rPr lang="en-US">
                <a:solidFill>
                  <a:srgbClr val="4B4B4B"/>
                </a:solidFill>
              </a:rPr>
              <a:pPr/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E1FA5A-2276-4F38-87C4-EC9457D1502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D677DA-111D-4B97-A4F2-6C242E19822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FB0651-3F24-4341-B5C1-4451C349E7C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899236-FBB1-43CB-9D84-8B2E58A456F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366851-2896-4145-9388-74684C7B0BD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95BE27-40EC-4107-8991-5681E40BAC0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1B733D-70C9-4EA8-A077-42876682C3E4}" type="slidenum">
              <a:rPr lang="en-US">
                <a:solidFill>
                  <a:srgbClr val="4B4B4B"/>
                </a:solidFill>
              </a:rPr>
              <a:pPr/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B47347-ECA2-446D-991D-F94A6B9AA72C}" type="slidenum">
              <a:rPr lang="en-US">
                <a:solidFill>
                  <a:srgbClr val="4B4B4B"/>
                </a:solidFill>
              </a:rPr>
              <a:pPr/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3A254E-345F-4AE4-8A0F-E9B3CA9F39F2}" type="slidenum">
              <a:rPr lang="en-US">
                <a:solidFill>
                  <a:srgbClr val="4B4B4B"/>
                </a:solidFill>
              </a:rPr>
              <a:pPr/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EC36FC-1585-46B5-A8B4-199D92A0680A}" type="slidenum">
              <a:rPr lang="en-US">
                <a:solidFill>
                  <a:srgbClr val="4B4B4B"/>
                </a:solidFill>
              </a:rPr>
              <a:pPr/>
              <a:t>‹#›</a:t>
            </a:fld>
            <a:endParaRPr 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Clr>
                <a:srgbClr val="FF8000"/>
              </a:buClr>
              <a:buFontTx/>
              <a:buChar char="•"/>
            </a:pPr>
            <a:endParaRPr lang="en-US" sz="2400" smtClean="0">
              <a:solidFill>
                <a:srgbClr val="4B4B4B"/>
              </a:solidFill>
            </a:endParaRPr>
          </a:p>
        </p:txBody>
      </p:sp>
      <p:pic>
        <p:nvPicPr>
          <p:cNvPr id="37906" name="Picture 18" descr="TR_SlideLogo_BW6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1475" y="6323013"/>
            <a:ext cx="1652588" cy="536575"/>
          </a:xfrm>
          <a:prstGeom prst="rect">
            <a:avLst/>
          </a:prstGeom>
          <a:noFill/>
        </p:spPr>
      </p:pic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pPr fontAlgn="base">
              <a:spcAft>
                <a:spcPct val="0"/>
              </a:spcAft>
            </a:pPr>
            <a:fld id="{4E4048E3-591B-4C01-88FA-9E454EA134A4}" type="slidenum">
              <a:rPr lang="en-US" smtClean="0">
                <a:solidFill>
                  <a:srgbClr val="4B4B4B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4B4B4B"/>
              </a:solidFill>
            </a:endParaRPr>
          </a:p>
        </p:txBody>
      </p:sp>
      <p:sp>
        <p:nvSpPr>
          <p:cNvPr id="379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9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7905" name="Picture 17" descr="slideMaster_Logo60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hidden">
          <a:xfrm>
            <a:off x="371475" y="6323013"/>
            <a:ext cx="1644650" cy="528637"/>
          </a:xfrm>
          <a:prstGeom prst="rect">
            <a:avLst/>
          </a:prstGeom>
          <a:noFill/>
        </p:spPr>
      </p:pic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smtClean="0">
              <a:solidFill>
                <a:srgbClr val="4B4B4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171450" algn="l" rtl="0" fontAlgn="base"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2573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5pPr>
      <a:lvl6pPr marL="19431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Clr>
                <a:srgbClr val="FF8000"/>
              </a:buClr>
              <a:buFontTx/>
              <a:buChar char="•"/>
              <a:defRPr/>
            </a:pPr>
            <a:endParaRPr lang="en-US" sz="2400">
              <a:solidFill>
                <a:srgbClr val="4B4B4B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1027" name="Picture 3" descr="TR_SlideLogo_BW6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1475" y="6323013"/>
            <a:ext cx="165258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Arial" pitchFamily="-108" charset="0"/>
                <a:cs typeface="ＭＳ Ｐゴシック" pitchFamily="-10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257887-385B-4DF2-8D89-E71D4E120819}" type="slidenum">
              <a:rPr lang="en-US">
                <a:solidFill>
                  <a:srgbClr val="4B4B4B"/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B4B4B"/>
              </a:solidFill>
              <a:ea typeface="ＭＳ Ｐゴシック" pitchFamily="-108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slideMaster_Logo60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hidden">
          <a:xfrm>
            <a:off x="371475" y="6323013"/>
            <a:ext cx="164465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B4B4B"/>
              </a:solidFill>
              <a:ea typeface="ＭＳ Ｐゴシック" pitchFamily="-10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-106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06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06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06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06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charset="-128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ＭＳ Ｐゴシック" pitchFamily="-106" charset="-128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  <a:ea typeface="ＭＳ Ｐゴシック" pitchFamily="-106" charset="-128"/>
        </a:defRPr>
      </a:lvl5pPr>
      <a:lvl6pPr marL="19431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  <a:ea typeface="ＭＳ Ｐゴシック" pitchFamily="-106" charset="-128"/>
        </a:defRPr>
      </a:lvl6pPr>
      <a:lvl7pPr marL="24003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  <a:ea typeface="ＭＳ Ｐゴシック" pitchFamily="-106" charset="-128"/>
        </a:defRPr>
      </a:lvl7pPr>
      <a:lvl8pPr marL="28575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  <a:ea typeface="ＭＳ Ｐゴシック" pitchFamily="-106" charset="-128"/>
        </a:defRPr>
      </a:lvl8pPr>
      <a:lvl9pPr marL="33147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pic>
          <p:nvPicPr>
            <p:cNvPr id="3175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747" name="Picture 11" descr="hc_DividerGraphBG_Cgre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0">
                <a:solidFill>
                  <a:srgbClr val="FFFFFF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5CF8A01-7BA4-4C99-93B7-0A4580646B9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3174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5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6414" name="Line 14"/>
          <p:cNvSpPr>
            <a:spLocks noChangeShapeType="1"/>
          </p:cNvSpPr>
          <p:nvPr userDrawn="1"/>
        </p:nvSpPr>
        <p:spPr bwMode="auto">
          <a:xfrm>
            <a:off x="355600" y="136842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0">
                <a:solidFill>
                  <a:srgbClr val="FFFFFF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</a:endParaRPr>
            </a:p>
          </p:txBody>
        </p:sp>
        <p:pic>
          <p:nvPicPr>
            <p:cNvPr id="48230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2315" name="Picture 11" descr="hc_DividerGraphBG_Wgre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47CB152E-4C5D-479E-B271-C496ECC10245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231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231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pPr fontAlgn="base">
              <a:spcAft>
                <a:spcPct val="0"/>
              </a:spcAft>
            </a:pPr>
            <a:endParaRPr lang="en-US" smtClean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</a:endParaRPr>
            </a:p>
          </p:txBody>
        </p:sp>
        <p:pic>
          <p:nvPicPr>
            <p:cNvPr id="48640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6411" name="Picture 11" descr="hc_DividerGraphBG_Cgre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pPr fontAlgn="base">
              <a:spcAft>
                <a:spcPct val="0"/>
              </a:spcAft>
            </a:pPr>
            <a:fld id="{1434649F-D3ED-4F65-9F27-3EF278FAA846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641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641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pPr fontAlgn="base">
              <a:spcAft>
                <a:spcPct val="0"/>
              </a:spcAft>
            </a:pPr>
            <a:endParaRPr lang="en-US" smtClean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engtools.blogspot.com/2011/12/bug-prediction-at-googl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352800"/>
            <a:ext cx="8382000" cy="914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ＭＳ Ｐゴシック" pitchFamily="-108" charset="-128"/>
              </a:rPr>
              <a:t>Code Visualization</a:t>
            </a:r>
            <a:endParaRPr lang="en-US" sz="2800" dirty="0" smtClean="0">
              <a:solidFill>
                <a:schemeClr val="tx2"/>
              </a:solidFill>
              <a:ea typeface="ＭＳ Ｐゴシック" pitchFamily="-108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54525"/>
            <a:ext cx="8382000" cy="1717675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Dec 8</a:t>
            </a:r>
            <a:r>
              <a:rPr lang="en-US" baseline="30000" dirty="0" smtClean="0">
                <a:ea typeface="ＭＳ Ｐゴシック" pitchFamily="-108" charset="-128"/>
              </a:rPr>
              <a:t>th</a:t>
            </a:r>
            <a:r>
              <a:rPr lang="en-US" dirty="0" smtClean="0">
                <a:ea typeface="ＭＳ Ｐゴシック" pitchFamily="-108" charset="-128"/>
              </a:rPr>
              <a:t>, </a:t>
            </a:r>
            <a:r>
              <a:rPr lang="en-US" dirty="0" smtClean="0">
                <a:ea typeface="ＭＳ Ｐゴシック" pitchFamily="-108" charset="-128"/>
              </a:rPr>
              <a:t>2016</a:t>
            </a:r>
          </a:p>
          <a:p>
            <a:pPr eaLnBrk="1" hangingPunct="1"/>
            <a:endParaRPr 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dirty="0" smtClean="0">
                <a:ea typeface="ＭＳ Ｐゴシック" pitchFamily="-108" charset="-128"/>
              </a:rPr>
              <a:t>Shashank Polasa</a:t>
            </a:r>
          </a:p>
          <a:p>
            <a:pPr eaLnBrk="1" hangingPunct="1"/>
            <a:r>
              <a:rPr lang="en-US" dirty="0" smtClean="0">
                <a:ea typeface="ＭＳ Ｐゴシック" pitchFamily="-108" charset="-128"/>
              </a:rPr>
              <a:t>Sulakshana RS</a:t>
            </a:r>
          </a:p>
          <a:p>
            <a:pPr eaLnBrk="1" hangingPunct="1"/>
            <a:r>
              <a:rPr lang="en-US" dirty="0" smtClean="0">
                <a:ea typeface="ＭＳ Ｐゴシック" pitchFamily="-108" charset="-128"/>
              </a:rPr>
              <a:t>Raghuvital</a:t>
            </a:r>
            <a:endParaRPr lang="en-US" dirty="0" smtClean="0">
              <a:ea typeface="ＭＳ Ｐゴシック" pitchFamily="-108" charset="-128"/>
            </a:endParaRPr>
          </a:p>
          <a:p>
            <a:pPr eaLnBrk="1" hangingPunct="1"/>
            <a:endParaRPr lang="en-US" dirty="0" smtClean="0">
              <a:ea typeface="ＭＳ Ｐゴシック" pitchFamily="-108" charset="-128"/>
            </a:endParaRPr>
          </a:p>
        </p:txBody>
      </p:sp>
      <p:pic>
        <p:nvPicPr>
          <p:cNvPr id="7" name="Picture 5" descr="RTR18VQ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88" y="395288"/>
            <a:ext cx="8455025" cy="303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3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404813"/>
            <a:ext cx="7388225" cy="8302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AGENDA  </a:t>
            </a:r>
          </a:p>
        </p:txBody>
      </p:sp>
      <p:sp>
        <p:nvSpPr>
          <p:cNvPr id="288774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573213"/>
            <a:ext cx="7815263" cy="4764087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PROBLEM</a:t>
            </a:r>
            <a:endParaRPr lang="en-US" sz="3200" dirty="0" smtClean="0"/>
          </a:p>
          <a:p>
            <a:pPr eaLnBrk="1" hangingPunct="1"/>
            <a:r>
              <a:rPr lang="en-US" sz="3200" dirty="0" smtClean="0"/>
              <a:t>PROPOSED SOLUTION</a:t>
            </a:r>
            <a:endParaRPr lang="en-US" sz="3200" dirty="0" smtClean="0"/>
          </a:p>
          <a:p>
            <a:pPr lvl="1" eaLnBrk="1" hangingPunct="1"/>
            <a:r>
              <a:rPr lang="en-US" sz="2800" dirty="0" smtClean="0"/>
              <a:t>Scope &amp; related </a:t>
            </a:r>
            <a:r>
              <a:rPr lang="en-US" sz="2800" dirty="0" smtClean="0"/>
              <a:t>research</a:t>
            </a:r>
          </a:p>
          <a:p>
            <a:pPr lvl="1" eaLnBrk="1" hangingPunct="1"/>
            <a:r>
              <a:rPr lang="en-US" sz="2800" dirty="0" smtClean="0"/>
              <a:t>Limitations</a:t>
            </a:r>
            <a:endParaRPr lang="en-US" sz="2800" dirty="0" smtClean="0"/>
          </a:p>
          <a:p>
            <a:pPr eaLnBrk="1" hangingPunct="1"/>
            <a:r>
              <a:rPr lang="en-US" sz="3200" dirty="0" smtClean="0"/>
              <a:t>DEMO</a:t>
            </a:r>
          </a:p>
          <a:p>
            <a:pPr eaLnBrk="1" hangingPunct="1"/>
            <a:r>
              <a:rPr lang="en-US" sz="3200" dirty="0" smtClean="0"/>
              <a:t>Q&amp;A</a:t>
            </a:r>
            <a:endParaRPr lang="en-US" sz="32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  <p:sp>
        <p:nvSpPr>
          <p:cNvPr id="2887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9F93C30-0B36-4018-BBFE-0EE74B410ADC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header</a:t>
            </a:r>
            <a:endParaRPr lang="en-US" dirty="0" smtClean="0"/>
          </a:p>
          <a:p>
            <a:pPr lvl="1"/>
            <a:r>
              <a:rPr lang="en-US" dirty="0" smtClean="0"/>
              <a:t>Some content</a:t>
            </a:r>
            <a:endParaRPr lang="en-US" dirty="0" smtClean="0"/>
          </a:p>
          <a:p>
            <a:r>
              <a:rPr lang="en-US" dirty="0" smtClean="0"/>
              <a:t>Sub header 2</a:t>
            </a:r>
            <a:endParaRPr lang="en-US" dirty="0" smtClean="0"/>
          </a:p>
          <a:p>
            <a:pPr lvl="1"/>
            <a:r>
              <a:rPr lang="en-US" dirty="0" smtClean="0"/>
              <a:t>More content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47347-ECA2-446D-991D-F94A6B9AA72C}" type="slidenum">
              <a:rPr lang="en-US" smtClean="0">
                <a:solidFill>
                  <a:srgbClr val="4B4B4B"/>
                </a:solidFill>
              </a:rPr>
              <a:pPr/>
              <a:t>3</a:t>
            </a:fld>
            <a:endParaRPr lang="en-US">
              <a:solidFill>
                <a:srgbClr val="4B4B4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nip Single Corner Rectangle 140"/>
          <p:cNvSpPr/>
          <p:nvPr/>
        </p:nvSpPr>
        <p:spPr bwMode="auto">
          <a:xfrm>
            <a:off x="5828574" y="1371600"/>
            <a:ext cx="2553426" cy="4114800"/>
          </a:xfrm>
          <a:prstGeom prst="snip1Rect">
            <a:avLst/>
          </a:prstGeom>
          <a:solidFill>
            <a:srgbClr val="6D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Snip Single Corner Rectangle 139"/>
          <p:cNvSpPr/>
          <p:nvPr/>
        </p:nvSpPr>
        <p:spPr bwMode="auto">
          <a:xfrm>
            <a:off x="3301572" y="1371600"/>
            <a:ext cx="2514600" cy="4114800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Snip Single Corner Rectangle 138"/>
          <p:cNvSpPr/>
          <p:nvPr/>
        </p:nvSpPr>
        <p:spPr bwMode="auto">
          <a:xfrm>
            <a:off x="786972" y="1371600"/>
            <a:ext cx="2514600" cy="4114800"/>
          </a:xfrm>
          <a:prstGeom prst="snip1Rect">
            <a:avLst/>
          </a:prstGeom>
          <a:solidFill>
            <a:srgbClr val="9CBB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57600" y="1828800"/>
            <a:ext cx="1752600" cy="2133600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VS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Addin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D0CDDE-6AF6-4CC8-85B8-EBD6C67C8938}" type="slidenum">
              <a:rPr lang="en-US" smtClean="0">
                <a:solidFill>
                  <a:srgbClr val="4B4B4B"/>
                </a:solidFill>
              </a:rPr>
              <a:pPr/>
              <a:t>4</a:t>
            </a:fld>
            <a:endParaRPr lang="en-US">
              <a:solidFill>
                <a:srgbClr val="4B4B4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743200"/>
            <a:ext cx="1981200" cy="414022"/>
          </a:xfrm>
          <a:prstGeom prst="rect">
            <a:avLst/>
          </a:prstGeom>
          <a:gradFill>
            <a:gsLst>
              <a:gs pos="0">
                <a:srgbClr val="FFC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Changesets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9000" y="4572000"/>
            <a:ext cx="2057400" cy="1143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66"/>
                </a:solidFill>
              </a:rPr>
              <a:t>Visualization</a:t>
            </a:r>
            <a:endParaRPr lang="en-US" sz="2400" dirty="0">
              <a:solidFill>
                <a:srgbClr val="FFFF66"/>
              </a:solidFill>
            </a:endParaRPr>
          </a:p>
        </p:txBody>
      </p:sp>
      <p:sp>
        <p:nvSpPr>
          <p:cNvPr id="57" name="Shape 56"/>
          <p:cNvSpPr/>
          <p:nvPr/>
        </p:nvSpPr>
        <p:spPr>
          <a:xfrm>
            <a:off x="4191000" y="3200400"/>
            <a:ext cx="590551" cy="554034"/>
          </a:xfrm>
          <a:prstGeom prst="gear9">
            <a:avLst>
              <a:gd name="adj1" fmla="val 13691"/>
              <a:gd name="adj2" fmla="val 0"/>
            </a:avLst>
          </a:prstGeom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200" dirty="0"/>
          </a:p>
        </p:txBody>
      </p:sp>
      <p:cxnSp>
        <p:nvCxnSpPr>
          <p:cNvPr id="136" name="Curved Connector 135"/>
          <p:cNvCxnSpPr/>
          <p:nvPr/>
        </p:nvCxnSpPr>
        <p:spPr>
          <a:xfrm rot="5400000">
            <a:off x="4119733" y="4262267"/>
            <a:ext cx="608271" cy="853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62000" y="4114800"/>
            <a:ext cx="256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Source Control </a:t>
            </a:r>
            <a:br>
              <a:rPr lang="en-US" b="1" dirty="0" smtClean="0"/>
            </a:br>
            <a:r>
              <a:rPr lang="en-US" b="1" dirty="0" smtClean="0"/>
              <a:t>(TFS)</a:t>
            </a:r>
            <a:endParaRPr lang="en-US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816172" y="412646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Static Code Analyzer</a:t>
            </a:r>
          </a:p>
          <a:p>
            <a:pPr algn="ctr"/>
            <a:r>
              <a:rPr lang="en-US" b="1" dirty="0" smtClean="0"/>
              <a:t>(Visual Studio)</a:t>
            </a:r>
            <a:endParaRPr lang="en-US" b="1" dirty="0"/>
          </a:p>
        </p:txBody>
      </p:sp>
      <p:sp>
        <p:nvSpPr>
          <p:cNvPr id="45" name="Content Placeholder 5"/>
          <p:cNvSpPr>
            <a:spLocks noGrp="1"/>
          </p:cNvSpPr>
          <p:nvPr>
            <p:ph idx="1"/>
          </p:nvPr>
        </p:nvSpPr>
        <p:spPr>
          <a:xfrm>
            <a:off x="838200" y="5486400"/>
            <a:ext cx="7845425" cy="11430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429000" y="5791200"/>
            <a:ext cx="2057400" cy="41402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Outliers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2667000"/>
            <a:ext cx="1981200" cy="41402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 r="-100000" b="-100000"/>
          </a:gra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Code Metrics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7" name="Curved Connector 46"/>
          <p:cNvCxnSpPr>
            <a:stCxn id="12" idx="3"/>
            <a:endCxn id="96" idx="1"/>
          </p:cNvCxnSpPr>
          <p:nvPr/>
        </p:nvCxnSpPr>
        <p:spPr>
          <a:xfrm flipV="1">
            <a:off x="2971800" y="2895600"/>
            <a:ext cx="685800" cy="5461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5" idx="1"/>
            <a:endCxn id="96" idx="3"/>
          </p:cNvCxnSpPr>
          <p:nvPr/>
        </p:nvCxnSpPr>
        <p:spPr>
          <a:xfrm rot="10800000" flipV="1">
            <a:off x="5410200" y="2874010"/>
            <a:ext cx="838200" cy="2158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ea typeface="+mn-ea"/>
                <a:cs typeface="+mn-cs"/>
              </a:rPr>
              <a:t>Bug prediction</a:t>
            </a:r>
            <a:endParaRPr lang="en-US" sz="2400" dirty="0" smtClean="0">
              <a:ea typeface="+mn-ea"/>
              <a:cs typeface="+mn-cs"/>
            </a:endParaRPr>
          </a:p>
          <a:p>
            <a:pPr lvl="1"/>
            <a:r>
              <a:rPr lang="en-US" dirty="0" smtClean="0">
                <a:hlinkClick r:id="rId3"/>
              </a:rPr>
              <a:t>google-engtools.blogspot.com/2011/12/bug-prediction-at-google.html</a:t>
            </a:r>
            <a:endParaRPr lang="en-US" dirty="0" smtClean="0"/>
          </a:p>
          <a:p>
            <a:r>
              <a:rPr lang="en-US" dirty="0" smtClean="0"/>
              <a:t>H1</a:t>
            </a:r>
          </a:p>
          <a:p>
            <a:r>
              <a:rPr lang="en-US" dirty="0" smtClean="0"/>
              <a:t>H2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47347-ECA2-446D-991D-F94A6B9AA72C}" type="slidenum">
              <a:rPr lang="en-US" smtClean="0">
                <a:solidFill>
                  <a:srgbClr val="4B4B4B"/>
                </a:solidFill>
              </a:rPr>
              <a:pPr/>
              <a:t>5</a:t>
            </a:fld>
            <a:endParaRPr lang="en-US">
              <a:solidFill>
                <a:srgbClr val="4B4B4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47347-ECA2-446D-991D-F94A6B9AA72C}" type="slidenum">
              <a:rPr lang="en-US" smtClean="0">
                <a:solidFill>
                  <a:srgbClr val="4B4B4B"/>
                </a:solidFill>
              </a:rPr>
              <a:pPr/>
              <a:t>6</a:t>
            </a:fld>
            <a:endParaRPr lang="en-US">
              <a:solidFill>
                <a:srgbClr val="4B4B4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22860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47347-ECA2-446D-991D-F94A6B9AA72C}" type="slidenum">
              <a:rPr lang="en-US" smtClean="0">
                <a:solidFill>
                  <a:srgbClr val="4B4B4B"/>
                </a:solidFill>
              </a:rPr>
              <a:pPr/>
              <a:t>7</a:t>
            </a:fld>
            <a:endParaRPr lang="en-US">
              <a:solidFill>
                <a:srgbClr val="4B4B4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2286000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Q&amp;A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6242076-d688-4157-a519-e2c82af0d1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ae976c16-e3d7-4153-83d7-4e9e93af50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d94ef6f-b82b-44cf-8d09-c0efd5d3611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fa5848e-f380-489b-bf7a-97f7f987866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d94ef6f-b82b-44cf-8d09-c0efd5d3611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a4fe1cd-8639-443e-bd51-b4aebd29132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aa03690-76fa-423c-81ee-17a92d30afc8"/>
</p:tagLst>
</file>

<file path=ppt/theme/theme1.xml><?xml version="1.0" encoding="utf-8"?>
<a:theme xmlns:a="http://schemas.openxmlformats.org/drawingml/2006/main" name="TEST_tr_present_080326_v1">
  <a:themeElements>
    <a:clrScheme name="TEST_tr_present_080326_v1 4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FF8000"/>
      </a:accent1>
      <a:accent2>
        <a:srgbClr val="DC0A0A"/>
      </a:accent2>
      <a:accent3>
        <a:srgbClr val="FFFFFF"/>
      </a:accent3>
      <a:accent4>
        <a:srgbClr val="3F3F3F"/>
      </a:accent4>
      <a:accent5>
        <a:srgbClr val="FFC0AA"/>
      </a:accent5>
      <a:accent6>
        <a:srgbClr val="C70808"/>
      </a:accent6>
      <a:hlink>
        <a:srgbClr val="766C62"/>
      </a:hlink>
      <a:folHlink>
        <a:srgbClr val="A0968C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_presentation_template_05-01-08">
  <a:themeElements>
    <a:clrScheme name="tr_presentation_template_05-01-08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r_presentation_template_05-01-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r_presentation_template_05-01-08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15298</TotalTime>
  <Words>66</Words>
  <Application>Microsoft Office PowerPoint</Application>
  <PresentationFormat>On-screen Show (4:3)</PresentationFormat>
  <Paragraphs>46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TEST_tr_present_080326_v1</vt:lpstr>
      <vt:lpstr>tr_presentation_template_05-01-08</vt:lpstr>
      <vt:lpstr>10_Default Design</vt:lpstr>
      <vt:lpstr>7_Default Design</vt:lpstr>
      <vt:lpstr>9_Default Design</vt:lpstr>
      <vt:lpstr>Code Visualization</vt:lpstr>
      <vt:lpstr>AGENDA  </vt:lpstr>
      <vt:lpstr>Header</vt:lpstr>
      <vt:lpstr>Schematic Diagram</vt:lpstr>
      <vt:lpstr>References</vt:lpstr>
      <vt:lpstr>Slide 6</vt:lpstr>
      <vt:lpstr>Slide 7</vt:lpstr>
    </vt:vector>
  </TitlesOfParts>
  <Company>Thomson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Stenberg, Jocelyn (TR Finance)</dc:creator>
  <cp:lastModifiedBy>Polasa Venkata, Shashank (Tax&amp;Accounting)</cp:lastModifiedBy>
  <cp:revision>233</cp:revision>
  <dcterms:created xsi:type="dcterms:W3CDTF">2013-03-22T15:32:06Z</dcterms:created>
  <dcterms:modified xsi:type="dcterms:W3CDTF">2016-12-07T13:17:14Z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https://thehub.thomsonreuters.com</vt:lpwstr>
  </property>
  <property fmtid="{D5CDD505-2E9C-101B-9397-08002B2CF9AE}" pid="3" name="Offisync_ServerID">
    <vt:lpwstr>827ef9c6-9019-45bb-9c94-05eb52e667cd</vt:lpwstr>
  </property>
  <property fmtid="{D5CDD505-2E9C-101B-9397-08002B2CF9AE}" pid="4" name="Jive_LatestUserAccountName">
    <vt:lpwstr>0154248</vt:lpwstr>
  </property>
  <property fmtid="{D5CDD505-2E9C-101B-9397-08002B2CF9AE}" pid="5" name="Offisync_UpdateToken">
    <vt:lpwstr>2</vt:lpwstr>
  </property>
  <property fmtid="{D5CDD505-2E9C-101B-9397-08002B2CF9AE}" pid="6" name="Jive_VersionGuid">
    <vt:lpwstr>a7b56324b0ad48b2a5cd21902fb369ef</vt:lpwstr>
  </property>
  <property fmtid="{D5CDD505-2E9C-101B-9397-08002B2CF9AE}" pid="7" name="Offisync_UniqueId">
    <vt:lpwstr>557745</vt:lpwstr>
  </property>
  <property fmtid="{D5CDD505-2E9C-101B-9397-08002B2CF9AE}" pid="8" name="Jive_ModifiedButNotPublished">
    <vt:lpwstr/>
  </property>
  <property fmtid="{D5CDD505-2E9C-101B-9397-08002B2CF9AE}" pid="9" name="Jive_LatestFileFullName">
    <vt:lpwstr/>
  </property>
  <property fmtid="{D5CDD505-2E9C-101B-9397-08002B2CF9AE}" pid="10" name="Jive_PrevVersionNumber">
    <vt:lpwstr/>
  </property>
  <property fmtid="{D5CDD505-2E9C-101B-9397-08002B2CF9AE}" pid="11" name="Jive_VersionGuid_v2.5">
    <vt:lpwstr/>
  </property>
</Properties>
</file>