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474CAF-7545-4FCA-A9AD-7374752003E7}">
  <a:tblStyle styleId="{EC474CAF-7545-4FCA-A9AD-7374752003E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2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445ca9b67_0_8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445ca9b67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320e58a95_0_3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320e58a9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320e58a95_0_4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320e58a9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445ca9b67_0_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445ca9b6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445ca9b67_0_1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445ca9b6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445ca9b67_0_11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445ca9b6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445ca9b67_0_13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445ca9b6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445ca9b67_0_14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d445ca9b6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445ca9b67_0_15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445ca9b67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d445ca9b67_0_17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d445ca9b67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2d33700ff_2_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d2d33700ff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d445ca9b67_0_18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d445ca9b67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445ca9b67_0_19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445ca9b67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d2d33700ff_2_3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d2d33700ff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d2d33700ff_2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d2d33700ff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2d33700ff_2_4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2d33700ff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320e58a95_0_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320e58a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d5739386c_0_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d573938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445ca9b67_0_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445ca9b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445ca9b67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445ca9b6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445ca9b67_0_7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445ca9b6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3" name="Google Shape;13;p2"/>
          <p:cNvPicPr preferRelativeResize="0"/>
          <p:nvPr/>
        </p:nvPicPr>
        <p:blipFill>
          <a:blip r:embed="rId2">
            <a:alphaModFix/>
          </a:blip>
          <a:stretch>
            <a:fillRect/>
          </a:stretch>
        </p:blipFill>
        <p:spPr>
          <a:xfrm>
            <a:off x="7335585" y="102475"/>
            <a:ext cx="1685565" cy="524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Times New Roman"/>
              <a:buChar char="●"/>
              <a:defRPr sz="1800">
                <a:solidFill>
                  <a:schemeClr val="dk2"/>
                </a:solidFill>
                <a:latin typeface="Times New Roman"/>
                <a:ea typeface="Times New Roman"/>
                <a:cs typeface="Times New Roman"/>
                <a:sym typeface="Times New Roman"/>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
        <p:nvSpPr>
          <p:cNvPr id="9" name="Google Shape;9;p1"/>
          <p:cNvSpPr/>
          <p:nvPr/>
        </p:nvSpPr>
        <p:spPr>
          <a:xfrm>
            <a:off x="0" y="0"/>
            <a:ext cx="234000" cy="44307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1536625"/>
            <a:ext cx="234000" cy="53214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idx="4294967295"/>
          </p:nvPr>
        </p:nvSpPr>
        <p:spPr>
          <a:xfrm>
            <a:off x="462700" y="728675"/>
            <a:ext cx="8369700" cy="22002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GB" sz="3600" b="1">
                <a:latin typeface="Georgia"/>
                <a:ea typeface="Georgia"/>
                <a:cs typeface="Georgia"/>
                <a:sym typeface="Georgia"/>
              </a:rPr>
              <a:t>Sentiment Analysis of Drug Review by online pharmaceutical review sites</a:t>
            </a:r>
            <a:endParaRPr sz="3600" b="1">
              <a:latin typeface="Georgia"/>
              <a:ea typeface="Georgia"/>
              <a:cs typeface="Georgia"/>
              <a:sym typeface="Georgia"/>
            </a:endParaRPr>
          </a:p>
          <a:p>
            <a:pPr marL="0" lvl="0" indent="0" algn="l" rtl="0">
              <a:lnSpc>
                <a:spcPct val="115000"/>
              </a:lnSpc>
              <a:spcBef>
                <a:spcPts val="1200"/>
              </a:spcBef>
              <a:spcAft>
                <a:spcPts val="1200"/>
              </a:spcAft>
              <a:buClr>
                <a:schemeClr val="dk1"/>
              </a:buClr>
              <a:buSzPts val="1100"/>
              <a:buFont typeface="Arial"/>
              <a:buNone/>
            </a:pPr>
            <a:endParaRPr sz="4000" b="1">
              <a:latin typeface="Times New Roman"/>
              <a:ea typeface="Times New Roman"/>
              <a:cs typeface="Times New Roman"/>
              <a:sym typeface="Times New Roman"/>
            </a:endParaRPr>
          </a:p>
        </p:txBody>
      </p:sp>
      <p:sp>
        <p:nvSpPr>
          <p:cNvPr id="56" name="Google Shape;56;p13"/>
          <p:cNvSpPr txBox="1">
            <a:spLocks noGrp="1"/>
          </p:cNvSpPr>
          <p:nvPr>
            <p:ph type="subTitle" idx="4294967295"/>
          </p:nvPr>
        </p:nvSpPr>
        <p:spPr>
          <a:xfrm>
            <a:off x="387250" y="3098483"/>
            <a:ext cx="8520600" cy="1056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2200"/>
              <a:buFont typeface="Arial"/>
              <a:buNone/>
            </a:pPr>
            <a:r>
              <a:rPr lang="en-GB" b="1">
                <a:solidFill>
                  <a:schemeClr val="dk1"/>
                </a:solidFill>
                <a:latin typeface="Times New Roman"/>
                <a:ea typeface="Times New Roman"/>
                <a:cs typeface="Times New Roman"/>
                <a:sym typeface="Times New Roman"/>
              </a:rPr>
              <a:t>Submitted by:</a:t>
            </a:r>
            <a:endParaRPr b="1">
              <a:solidFill>
                <a:schemeClr val="dk1"/>
              </a:solidFill>
              <a:latin typeface="Times New Roman"/>
              <a:ea typeface="Times New Roman"/>
              <a:cs typeface="Times New Roman"/>
              <a:sym typeface="Times New Roman"/>
            </a:endParaRPr>
          </a:p>
          <a:p>
            <a:pPr marL="0" lvl="0" indent="0" algn="ctr" rtl="0">
              <a:lnSpc>
                <a:spcPct val="100000"/>
              </a:lnSpc>
              <a:spcBef>
                <a:spcPts val="1200"/>
              </a:spcBef>
              <a:spcAft>
                <a:spcPts val="0"/>
              </a:spcAft>
              <a:buNone/>
            </a:pPr>
            <a:r>
              <a:rPr lang="en-GB">
                <a:solidFill>
                  <a:schemeClr val="dk1"/>
                </a:solidFill>
                <a:latin typeface="Times New Roman"/>
                <a:ea typeface="Times New Roman"/>
                <a:cs typeface="Times New Roman"/>
                <a:sym typeface="Times New Roman"/>
              </a:rPr>
              <a:t>Akash K Shetty</a:t>
            </a:r>
            <a:endParaRPr>
              <a:solidFill>
                <a:schemeClr val="dk1"/>
              </a:solidFill>
              <a:latin typeface="Times New Roman"/>
              <a:ea typeface="Times New Roman"/>
              <a:cs typeface="Times New Roman"/>
              <a:sym typeface="Times New Roman"/>
            </a:endParaRPr>
          </a:p>
          <a:p>
            <a:pPr marL="0" lvl="0" indent="0" algn="ctr" rtl="0">
              <a:lnSpc>
                <a:spcPct val="100000"/>
              </a:lnSpc>
              <a:spcBef>
                <a:spcPts val="1200"/>
              </a:spcBef>
              <a:spcAft>
                <a:spcPts val="0"/>
              </a:spcAft>
              <a:buNone/>
            </a:pPr>
            <a:r>
              <a:rPr lang="en-GB">
                <a:solidFill>
                  <a:schemeClr val="dk1"/>
                </a:solidFill>
                <a:latin typeface="Times New Roman"/>
                <a:ea typeface="Times New Roman"/>
                <a:cs typeface="Times New Roman"/>
                <a:sym typeface="Times New Roman"/>
              </a:rPr>
              <a:t>Gautham S Nair</a:t>
            </a:r>
            <a:endParaRPr>
              <a:solidFill>
                <a:schemeClr val="dk1"/>
              </a:solidFill>
              <a:latin typeface="Times New Roman"/>
              <a:ea typeface="Times New Roman"/>
              <a:cs typeface="Times New Roman"/>
              <a:sym typeface="Times New Roman"/>
            </a:endParaRPr>
          </a:p>
          <a:p>
            <a:pPr marL="0" lvl="0" indent="0" algn="ctr" rtl="0">
              <a:lnSpc>
                <a:spcPct val="100000"/>
              </a:lnSpc>
              <a:spcBef>
                <a:spcPts val="120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Saurabh P Nagvekar</a:t>
            </a:r>
            <a:endParaRPr>
              <a:solidFill>
                <a:schemeClr val="dk1"/>
              </a:solidFill>
              <a:latin typeface="Times New Roman"/>
              <a:ea typeface="Times New Roman"/>
              <a:cs typeface="Times New Roman"/>
              <a:sym typeface="Times New Roman"/>
            </a:endParaRPr>
          </a:p>
          <a:p>
            <a:pPr marL="0" lvl="0" indent="0" algn="ctr" rtl="0">
              <a:lnSpc>
                <a:spcPct val="100000"/>
              </a:lnSpc>
              <a:spcBef>
                <a:spcPts val="1200"/>
              </a:spcBef>
              <a:spcAft>
                <a:spcPts val="0"/>
              </a:spcAft>
              <a:buNone/>
            </a:pPr>
            <a:r>
              <a:rPr lang="en-GB">
                <a:solidFill>
                  <a:schemeClr val="dk1"/>
                </a:solidFill>
                <a:latin typeface="Times New Roman"/>
                <a:ea typeface="Times New Roman"/>
                <a:cs typeface="Times New Roman"/>
                <a:sym typeface="Times New Roman"/>
              </a:rPr>
              <a:t>Saurabh S Karpe</a:t>
            </a:r>
            <a:endParaRPr>
              <a:solidFill>
                <a:schemeClr val="dk1"/>
              </a:solidFill>
              <a:latin typeface="Times New Roman"/>
              <a:ea typeface="Times New Roman"/>
              <a:cs typeface="Times New Roman"/>
              <a:sym typeface="Times New Roman"/>
            </a:endParaRPr>
          </a:p>
          <a:p>
            <a:pPr marL="0" lvl="0" indent="0" algn="ctr" rtl="0">
              <a:lnSpc>
                <a:spcPct val="100000"/>
              </a:lnSpc>
              <a:spcBef>
                <a:spcPts val="1200"/>
              </a:spcBef>
              <a:spcAft>
                <a:spcPts val="0"/>
              </a:spcAft>
              <a:buNone/>
            </a:pPr>
            <a:r>
              <a:rPr lang="en-GB">
                <a:solidFill>
                  <a:schemeClr val="dk1"/>
                </a:solidFill>
                <a:latin typeface="Times New Roman"/>
                <a:ea typeface="Times New Roman"/>
                <a:cs typeface="Times New Roman"/>
                <a:sym typeface="Times New Roman"/>
              </a:rPr>
              <a:t>Shashank M Paralkar</a:t>
            </a:r>
            <a:endParaRPr>
              <a:solidFill>
                <a:schemeClr val="dk1"/>
              </a:solidFill>
              <a:latin typeface="Times New Roman"/>
              <a:ea typeface="Times New Roman"/>
              <a:cs typeface="Times New Roman"/>
              <a:sym typeface="Times New Roman"/>
            </a:endParaRPr>
          </a:p>
          <a:p>
            <a:pPr marL="0" lvl="0" indent="0" algn="ctr" rtl="0">
              <a:lnSpc>
                <a:spcPct val="100000"/>
              </a:lnSpc>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ctr" rtl="0">
              <a:lnSpc>
                <a:spcPct val="100000"/>
              </a:lnSpc>
              <a:spcBef>
                <a:spcPts val="1200"/>
              </a:spcBef>
              <a:spcAft>
                <a:spcPts val="0"/>
              </a:spcAft>
              <a:buClr>
                <a:schemeClr val="dk1"/>
              </a:buClr>
              <a:buSzPts val="2200"/>
              <a:buFont typeface="Arial"/>
              <a:buNone/>
            </a:pPr>
            <a:r>
              <a:rPr lang="en-GB" b="1">
                <a:solidFill>
                  <a:schemeClr val="dk1"/>
                </a:solidFill>
                <a:latin typeface="Times New Roman"/>
                <a:ea typeface="Times New Roman"/>
                <a:cs typeface="Times New Roman"/>
                <a:sym typeface="Times New Roman"/>
              </a:rPr>
              <a:t>Mentor:</a:t>
            </a:r>
            <a:r>
              <a:rPr lang="en-GB">
                <a:solidFill>
                  <a:schemeClr val="dk1"/>
                </a:solidFill>
                <a:latin typeface="Times New Roman"/>
                <a:ea typeface="Times New Roman"/>
                <a:cs typeface="Times New Roman"/>
                <a:sym typeface="Times New Roman"/>
              </a:rPr>
              <a:t> Anjana Agarwal</a:t>
            </a:r>
            <a:endParaRPr>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1200"/>
              </a:spcAft>
              <a:buNone/>
            </a:pPr>
            <a:endParaRPr sz="2100"/>
          </a:p>
        </p:txBody>
      </p:sp>
      <p:sp>
        <p:nvSpPr>
          <p:cNvPr id="57" name="Google Shape;57;p1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latin typeface="Arial"/>
                <a:ea typeface="Arial"/>
                <a:cs typeface="Arial"/>
                <a:sym typeface="Arial"/>
              </a:rPr>
              <a:t>1</a:t>
            </a:fld>
            <a:endParaRPr>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10</a:t>
            </a:fld>
            <a:endParaRPr/>
          </a:p>
        </p:txBody>
      </p:sp>
      <p:sp>
        <p:nvSpPr>
          <p:cNvPr id="130" name="Google Shape;130;p22"/>
          <p:cNvSpPr txBox="1"/>
          <p:nvPr/>
        </p:nvSpPr>
        <p:spPr>
          <a:xfrm>
            <a:off x="401200" y="250750"/>
            <a:ext cx="62310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900">
                <a:solidFill>
                  <a:schemeClr val="dk1"/>
                </a:solidFill>
              </a:rPr>
              <a:t>Bag of Words Methods</a:t>
            </a:r>
            <a:endParaRPr sz="3900">
              <a:solidFill>
                <a:schemeClr val="dk1"/>
              </a:solidFill>
            </a:endParaRPr>
          </a:p>
        </p:txBody>
      </p:sp>
      <p:pic>
        <p:nvPicPr>
          <p:cNvPr id="131" name="Google Shape;131;p22"/>
          <p:cNvPicPr preferRelativeResize="0"/>
          <p:nvPr/>
        </p:nvPicPr>
        <p:blipFill>
          <a:blip r:embed="rId3">
            <a:alphaModFix/>
          </a:blip>
          <a:stretch>
            <a:fillRect/>
          </a:stretch>
        </p:blipFill>
        <p:spPr>
          <a:xfrm>
            <a:off x="401200" y="1113025"/>
            <a:ext cx="4953000" cy="2076450"/>
          </a:xfrm>
          <a:prstGeom prst="rect">
            <a:avLst/>
          </a:prstGeom>
          <a:noFill/>
          <a:ln>
            <a:noFill/>
          </a:ln>
        </p:spPr>
      </p:pic>
      <p:pic>
        <p:nvPicPr>
          <p:cNvPr id="132" name="Google Shape;132;p22"/>
          <p:cNvPicPr preferRelativeResize="0"/>
          <p:nvPr/>
        </p:nvPicPr>
        <p:blipFill>
          <a:blip r:embed="rId4">
            <a:alphaModFix/>
          </a:blip>
          <a:stretch>
            <a:fillRect/>
          </a:stretch>
        </p:blipFill>
        <p:spPr>
          <a:xfrm>
            <a:off x="401200" y="3680375"/>
            <a:ext cx="5067300" cy="2085975"/>
          </a:xfrm>
          <a:prstGeom prst="rect">
            <a:avLst/>
          </a:prstGeom>
          <a:noFill/>
          <a:ln>
            <a:noFill/>
          </a:ln>
        </p:spPr>
      </p:pic>
      <p:sp>
        <p:nvSpPr>
          <p:cNvPr id="133" name="Google Shape;133;p22"/>
          <p:cNvSpPr txBox="1"/>
          <p:nvPr/>
        </p:nvSpPr>
        <p:spPr>
          <a:xfrm>
            <a:off x="5468500" y="2282575"/>
            <a:ext cx="3479700" cy="2688300"/>
          </a:xfrm>
          <a:prstGeom prst="rect">
            <a:avLst/>
          </a:prstGeom>
          <a:noFill/>
          <a:ln>
            <a:noFill/>
          </a:ln>
        </p:spPr>
        <p:txBody>
          <a:bodyPr spcFirstLastPara="1" wrap="square" lIns="91425" tIns="91425" rIns="91425" bIns="91425" anchor="t" anchorCtr="0">
            <a:spAutoFit/>
          </a:bodyPr>
          <a:lstStyle/>
          <a:p>
            <a:pPr marL="457200" lvl="0" indent="-327025" algn="just" rtl="0">
              <a:lnSpc>
                <a:spcPct val="107916"/>
              </a:lnSpc>
              <a:spcBef>
                <a:spcPts val="0"/>
              </a:spcBef>
              <a:spcAft>
                <a:spcPts val="0"/>
              </a:spcAft>
              <a:buClr>
                <a:srgbClr val="202124"/>
              </a:buClr>
              <a:buSzPts val="1550"/>
              <a:buFont typeface="Georgia"/>
              <a:buChar char="●"/>
            </a:pPr>
            <a:r>
              <a:rPr lang="en-GB" sz="1550">
                <a:solidFill>
                  <a:srgbClr val="202124"/>
                </a:solidFill>
                <a:highlight>
                  <a:srgbClr val="FFFFFF"/>
                </a:highlight>
                <a:latin typeface="Georgia"/>
                <a:ea typeface="Georgia"/>
                <a:cs typeface="Georgia"/>
                <a:sym typeface="Georgia"/>
              </a:rPr>
              <a:t>We got F1 score  comparatively high in Tfidf in our base model.</a:t>
            </a:r>
            <a:endParaRPr sz="1550">
              <a:solidFill>
                <a:srgbClr val="202124"/>
              </a:solidFill>
              <a:highlight>
                <a:srgbClr val="FFFFFF"/>
              </a:highlight>
              <a:latin typeface="Georgia"/>
              <a:ea typeface="Georgia"/>
              <a:cs typeface="Georgia"/>
              <a:sym typeface="Georgia"/>
            </a:endParaRPr>
          </a:p>
          <a:p>
            <a:pPr marL="457200" lvl="0" indent="0" algn="just" rtl="0">
              <a:lnSpc>
                <a:spcPct val="107916"/>
              </a:lnSpc>
              <a:spcBef>
                <a:spcPts val="800"/>
              </a:spcBef>
              <a:spcAft>
                <a:spcPts val="0"/>
              </a:spcAft>
              <a:buNone/>
            </a:pPr>
            <a:endParaRPr sz="1550">
              <a:solidFill>
                <a:srgbClr val="202124"/>
              </a:solidFill>
              <a:highlight>
                <a:srgbClr val="FFFFFF"/>
              </a:highlight>
              <a:latin typeface="Georgia"/>
              <a:ea typeface="Georgia"/>
              <a:cs typeface="Georgia"/>
              <a:sym typeface="Georgia"/>
            </a:endParaRPr>
          </a:p>
          <a:p>
            <a:pPr marL="457200" lvl="0" indent="-327025" algn="just" rtl="0">
              <a:lnSpc>
                <a:spcPct val="107916"/>
              </a:lnSpc>
              <a:spcBef>
                <a:spcPts val="800"/>
              </a:spcBef>
              <a:spcAft>
                <a:spcPts val="0"/>
              </a:spcAft>
              <a:buClr>
                <a:srgbClr val="202124"/>
              </a:buClr>
              <a:buSzPts val="1550"/>
              <a:buFont typeface="Georgia"/>
              <a:buChar char="●"/>
            </a:pPr>
            <a:r>
              <a:rPr lang="en-GB" sz="1550">
                <a:solidFill>
                  <a:srgbClr val="202124"/>
                </a:solidFill>
                <a:highlight>
                  <a:srgbClr val="FFFFFF"/>
                </a:highlight>
                <a:latin typeface="Georgia"/>
                <a:ea typeface="Georgia"/>
                <a:cs typeface="Georgia"/>
                <a:sym typeface="Georgia"/>
              </a:rPr>
              <a:t> In TF-IDFVectorizer we consider overall document weightage of a word. It helps us in dealing with most frequent words. Using it we can penalize them. </a:t>
            </a:r>
            <a:endParaRPr sz="1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11</a:t>
            </a:fld>
            <a:endParaRPr/>
          </a:p>
        </p:txBody>
      </p:sp>
      <p:sp>
        <p:nvSpPr>
          <p:cNvPr id="139" name="Google Shape;139;p23"/>
          <p:cNvSpPr txBox="1"/>
          <p:nvPr/>
        </p:nvSpPr>
        <p:spPr>
          <a:xfrm>
            <a:off x="350175" y="205250"/>
            <a:ext cx="4853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b="1">
                <a:latin typeface="Times New Roman"/>
                <a:ea typeface="Times New Roman"/>
                <a:cs typeface="Times New Roman"/>
                <a:sym typeface="Times New Roman"/>
              </a:rPr>
              <a:t>Exploratory Data Analysis</a:t>
            </a:r>
            <a:endParaRPr sz="3000" b="1">
              <a:latin typeface="Times New Roman"/>
              <a:ea typeface="Times New Roman"/>
              <a:cs typeface="Times New Roman"/>
              <a:sym typeface="Times New Roman"/>
            </a:endParaRPr>
          </a:p>
        </p:txBody>
      </p:sp>
      <p:sp>
        <p:nvSpPr>
          <p:cNvPr id="140" name="Google Shape;140;p23"/>
          <p:cNvSpPr txBox="1"/>
          <p:nvPr/>
        </p:nvSpPr>
        <p:spPr>
          <a:xfrm>
            <a:off x="809575" y="927950"/>
            <a:ext cx="7691100" cy="507900"/>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800"/>
              </a:spcAft>
              <a:buNone/>
            </a:pPr>
            <a:r>
              <a:rPr lang="en-GB" sz="2100">
                <a:solidFill>
                  <a:schemeClr val="dk1"/>
                </a:solidFill>
              </a:rPr>
              <a:t>10 Top most bigram occurring frequently</a:t>
            </a:r>
            <a:endParaRPr>
              <a:latin typeface="Times New Roman"/>
              <a:ea typeface="Times New Roman"/>
              <a:cs typeface="Times New Roman"/>
              <a:sym typeface="Times New Roman"/>
            </a:endParaRPr>
          </a:p>
        </p:txBody>
      </p:sp>
      <p:sp>
        <p:nvSpPr>
          <p:cNvPr id="141" name="Google Shape;141;p23"/>
          <p:cNvSpPr txBox="1"/>
          <p:nvPr/>
        </p:nvSpPr>
        <p:spPr>
          <a:xfrm>
            <a:off x="941775" y="4926175"/>
            <a:ext cx="7530600" cy="129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142" name="Google Shape;142;p23"/>
          <p:cNvPicPr preferRelativeResize="0"/>
          <p:nvPr/>
        </p:nvPicPr>
        <p:blipFill>
          <a:blip r:embed="rId3">
            <a:alphaModFix/>
          </a:blip>
          <a:stretch>
            <a:fillRect/>
          </a:stretch>
        </p:blipFill>
        <p:spPr>
          <a:xfrm>
            <a:off x="941775" y="1512050"/>
            <a:ext cx="7732751" cy="4705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12</a:t>
            </a:fld>
            <a:endParaRPr/>
          </a:p>
        </p:txBody>
      </p:sp>
      <p:sp>
        <p:nvSpPr>
          <p:cNvPr id="148" name="Google Shape;148;p24"/>
          <p:cNvSpPr txBox="1"/>
          <p:nvPr/>
        </p:nvSpPr>
        <p:spPr>
          <a:xfrm>
            <a:off x="350175" y="205250"/>
            <a:ext cx="4853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b="1">
                <a:latin typeface="Times New Roman"/>
                <a:ea typeface="Times New Roman"/>
                <a:cs typeface="Times New Roman"/>
                <a:sym typeface="Times New Roman"/>
              </a:rPr>
              <a:t>Exploratory Data Analysis</a:t>
            </a:r>
            <a:endParaRPr sz="3000" b="1">
              <a:latin typeface="Times New Roman"/>
              <a:ea typeface="Times New Roman"/>
              <a:cs typeface="Times New Roman"/>
              <a:sym typeface="Times New Roman"/>
            </a:endParaRPr>
          </a:p>
        </p:txBody>
      </p:sp>
      <p:sp>
        <p:nvSpPr>
          <p:cNvPr id="149" name="Google Shape;149;p24"/>
          <p:cNvSpPr txBox="1"/>
          <p:nvPr/>
        </p:nvSpPr>
        <p:spPr>
          <a:xfrm>
            <a:off x="580975" y="927950"/>
            <a:ext cx="7691100" cy="507900"/>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800"/>
              </a:spcAft>
              <a:buNone/>
            </a:pPr>
            <a:r>
              <a:rPr lang="en-GB" sz="2100">
                <a:solidFill>
                  <a:schemeClr val="dk1"/>
                </a:solidFill>
              </a:rPr>
              <a:t>10 Top most trigram occurring frequently</a:t>
            </a:r>
            <a:endParaRPr>
              <a:latin typeface="Times New Roman"/>
              <a:ea typeface="Times New Roman"/>
              <a:cs typeface="Times New Roman"/>
              <a:sym typeface="Times New Roman"/>
            </a:endParaRPr>
          </a:p>
        </p:txBody>
      </p:sp>
      <p:sp>
        <p:nvSpPr>
          <p:cNvPr id="150" name="Google Shape;150;p24"/>
          <p:cNvSpPr txBox="1"/>
          <p:nvPr/>
        </p:nvSpPr>
        <p:spPr>
          <a:xfrm>
            <a:off x="941775" y="4926175"/>
            <a:ext cx="7530600" cy="129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151" name="Google Shape;151;p24"/>
          <p:cNvPicPr preferRelativeResize="0"/>
          <p:nvPr/>
        </p:nvPicPr>
        <p:blipFill>
          <a:blip r:embed="rId3">
            <a:alphaModFix/>
          </a:blip>
          <a:stretch>
            <a:fillRect/>
          </a:stretch>
        </p:blipFill>
        <p:spPr>
          <a:xfrm>
            <a:off x="796875" y="1512050"/>
            <a:ext cx="7691101" cy="45942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a:t>
            </a:fld>
            <a:endParaRPr/>
          </a:p>
        </p:txBody>
      </p:sp>
      <p:pic>
        <p:nvPicPr>
          <p:cNvPr id="157" name="Google Shape;157;p25"/>
          <p:cNvPicPr preferRelativeResize="0"/>
          <p:nvPr/>
        </p:nvPicPr>
        <p:blipFill>
          <a:blip r:embed="rId3">
            <a:alphaModFix/>
          </a:blip>
          <a:stretch>
            <a:fillRect/>
          </a:stretch>
        </p:blipFill>
        <p:spPr>
          <a:xfrm>
            <a:off x="401175" y="2572475"/>
            <a:ext cx="4305300" cy="2133600"/>
          </a:xfrm>
          <a:prstGeom prst="rect">
            <a:avLst/>
          </a:prstGeom>
          <a:noFill/>
          <a:ln>
            <a:noFill/>
          </a:ln>
        </p:spPr>
      </p:pic>
      <p:pic>
        <p:nvPicPr>
          <p:cNvPr id="158" name="Google Shape;158;p25"/>
          <p:cNvPicPr preferRelativeResize="0"/>
          <p:nvPr/>
        </p:nvPicPr>
        <p:blipFill>
          <a:blip r:embed="rId4">
            <a:alphaModFix/>
          </a:blip>
          <a:stretch>
            <a:fillRect/>
          </a:stretch>
        </p:blipFill>
        <p:spPr>
          <a:xfrm>
            <a:off x="4829475" y="2547400"/>
            <a:ext cx="4191675" cy="2133600"/>
          </a:xfrm>
          <a:prstGeom prst="rect">
            <a:avLst/>
          </a:prstGeom>
          <a:noFill/>
          <a:ln>
            <a:noFill/>
          </a:ln>
        </p:spPr>
      </p:pic>
      <p:sp>
        <p:nvSpPr>
          <p:cNvPr id="159" name="Google Shape;159;p25"/>
          <p:cNvSpPr txBox="1"/>
          <p:nvPr/>
        </p:nvSpPr>
        <p:spPr>
          <a:xfrm>
            <a:off x="488950" y="438825"/>
            <a:ext cx="64695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3900">
                <a:solidFill>
                  <a:schemeClr val="dk1"/>
                </a:solidFill>
              </a:rPr>
              <a:t>Base Model with 3 classes</a:t>
            </a:r>
            <a:endParaRPr>
              <a:latin typeface="Times New Roman"/>
              <a:ea typeface="Times New Roman"/>
              <a:cs typeface="Times New Roman"/>
              <a:sym typeface="Times New Roman"/>
            </a:endParaRPr>
          </a:p>
        </p:txBody>
      </p:sp>
      <p:pic>
        <p:nvPicPr>
          <p:cNvPr id="160" name="Google Shape;160;p25"/>
          <p:cNvPicPr preferRelativeResize="0"/>
          <p:nvPr/>
        </p:nvPicPr>
        <p:blipFill>
          <a:blip r:embed="rId5">
            <a:alphaModFix/>
          </a:blip>
          <a:stretch>
            <a:fillRect/>
          </a:stretch>
        </p:blipFill>
        <p:spPr>
          <a:xfrm>
            <a:off x="401175" y="4983500"/>
            <a:ext cx="4305300" cy="875411"/>
          </a:xfrm>
          <a:prstGeom prst="rect">
            <a:avLst/>
          </a:prstGeom>
          <a:noFill/>
          <a:ln>
            <a:noFill/>
          </a:ln>
        </p:spPr>
      </p:pic>
      <p:pic>
        <p:nvPicPr>
          <p:cNvPr id="161" name="Google Shape;161;p25"/>
          <p:cNvPicPr preferRelativeResize="0"/>
          <p:nvPr/>
        </p:nvPicPr>
        <p:blipFill>
          <a:blip r:embed="rId6">
            <a:alphaModFix/>
          </a:blip>
          <a:stretch>
            <a:fillRect/>
          </a:stretch>
        </p:blipFill>
        <p:spPr>
          <a:xfrm>
            <a:off x="4829475" y="4983500"/>
            <a:ext cx="4076081" cy="875400"/>
          </a:xfrm>
          <a:prstGeom prst="rect">
            <a:avLst/>
          </a:prstGeom>
          <a:noFill/>
          <a:ln>
            <a:noFill/>
          </a:ln>
        </p:spPr>
      </p:pic>
      <p:sp>
        <p:nvSpPr>
          <p:cNvPr id="162" name="Google Shape;162;p25"/>
          <p:cNvSpPr txBox="1"/>
          <p:nvPr/>
        </p:nvSpPr>
        <p:spPr>
          <a:xfrm>
            <a:off x="488950" y="1848650"/>
            <a:ext cx="3585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a:latin typeface="Times New Roman"/>
                <a:ea typeface="Times New Roman"/>
                <a:cs typeface="Times New Roman"/>
                <a:sym typeface="Times New Roman"/>
              </a:rPr>
              <a:t>Multinomial NB:</a:t>
            </a:r>
            <a:endParaRPr sz="1700">
              <a:latin typeface="Times New Roman"/>
              <a:ea typeface="Times New Roman"/>
              <a:cs typeface="Times New Roman"/>
              <a:sym typeface="Times New Roman"/>
            </a:endParaRPr>
          </a:p>
        </p:txBody>
      </p:sp>
      <p:sp>
        <p:nvSpPr>
          <p:cNvPr id="163" name="Google Shape;163;p25"/>
          <p:cNvSpPr txBox="1"/>
          <p:nvPr/>
        </p:nvSpPr>
        <p:spPr>
          <a:xfrm>
            <a:off x="4829475" y="1848638"/>
            <a:ext cx="3585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a:latin typeface="Times New Roman"/>
                <a:ea typeface="Times New Roman"/>
                <a:cs typeface="Times New Roman"/>
                <a:sym typeface="Times New Roman"/>
              </a:rPr>
              <a:t>RandomForest:</a:t>
            </a:r>
            <a:endParaRPr sz="1700">
              <a:latin typeface="Times New Roman"/>
              <a:ea typeface="Times New Roman"/>
              <a:cs typeface="Times New Roman"/>
              <a:sym typeface="Times New Roman"/>
            </a:endParaRPr>
          </a:p>
        </p:txBody>
      </p:sp>
      <p:cxnSp>
        <p:nvCxnSpPr>
          <p:cNvPr id="164" name="Google Shape;164;p25"/>
          <p:cNvCxnSpPr/>
          <p:nvPr/>
        </p:nvCxnSpPr>
        <p:spPr>
          <a:xfrm>
            <a:off x="4751700" y="2357050"/>
            <a:ext cx="12600" cy="37989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14</a:t>
            </a:fld>
            <a:endParaRPr/>
          </a:p>
        </p:txBody>
      </p:sp>
      <p:sp>
        <p:nvSpPr>
          <p:cNvPr id="170" name="Google Shape;170;p26"/>
          <p:cNvSpPr txBox="1"/>
          <p:nvPr/>
        </p:nvSpPr>
        <p:spPr>
          <a:xfrm>
            <a:off x="514025" y="463875"/>
            <a:ext cx="68079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900">
                <a:solidFill>
                  <a:schemeClr val="dk1"/>
                </a:solidFill>
              </a:rPr>
              <a:t>Model Metrics with 3 classes</a:t>
            </a:r>
            <a:endParaRPr sz="3900">
              <a:solidFill>
                <a:schemeClr val="dk1"/>
              </a:solidFill>
            </a:endParaRPr>
          </a:p>
        </p:txBody>
      </p:sp>
      <p:pic>
        <p:nvPicPr>
          <p:cNvPr id="171" name="Google Shape;171;p26"/>
          <p:cNvPicPr preferRelativeResize="0"/>
          <p:nvPr/>
        </p:nvPicPr>
        <p:blipFill>
          <a:blip r:embed="rId3">
            <a:alphaModFix/>
          </a:blip>
          <a:stretch>
            <a:fillRect/>
          </a:stretch>
        </p:blipFill>
        <p:spPr>
          <a:xfrm>
            <a:off x="514025" y="1852725"/>
            <a:ext cx="8257325" cy="1457175"/>
          </a:xfrm>
          <a:prstGeom prst="rect">
            <a:avLst/>
          </a:prstGeom>
          <a:noFill/>
          <a:ln>
            <a:noFill/>
          </a:ln>
        </p:spPr>
      </p:pic>
      <p:sp>
        <p:nvSpPr>
          <p:cNvPr id="172" name="Google Shape;172;p26"/>
          <p:cNvSpPr txBox="1"/>
          <p:nvPr/>
        </p:nvSpPr>
        <p:spPr>
          <a:xfrm>
            <a:off x="724500" y="3511200"/>
            <a:ext cx="7695000" cy="264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atin typeface="Times New Roman"/>
                <a:ea typeface="Times New Roman"/>
                <a:cs typeface="Times New Roman"/>
                <a:sym typeface="Times New Roman"/>
              </a:rPr>
              <a:t>As we can see RandomForest is having a better F1 score compared to other models.</a:t>
            </a:r>
            <a:endParaRPr sz="2000">
              <a:latin typeface="Times New Roman"/>
              <a:ea typeface="Times New Roman"/>
              <a:cs typeface="Times New Roman"/>
              <a:sym typeface="Times New Roman"/>
            </a:endParaRPr>
          </a:p>
          <a:p>
            <a:pPr marL="0" lvl="0" indent="0" algn="l" rtl="0">
              <a:spcBef>
                <a:spcPts val="0"/>
              </a:spcBef>
              <a:spcAft>
                <a:spcPts val="0"/>
              </a:spcAft>
              <a:buNone/>
            </a:pPr>
            <a:endParaRPr sz="2000">
              <a:latin typeface="Times New Roman"/>
              <a:ea typeface="Times New Roman"/>
              <a:cs typeface="Times New Roman"/>
              <a:sym typeface="Times New Roman"/>
            </a:endParaRPr>
          </a:p>
          <a:p>
            <a:pPr marL="0" lvl="0" indent="0" algn="l" rtl="0">
              <a:spcBef>
                <a:spcPts val="0"/>
              </a:spcBef>
              <a:spcAft>
                <a:spcPts val="0"/>
              </a:spcAft>
              <a:buNone/>
            </a:pPr>
            <a:r>
              <a:rPr lang="en-GB" sz="2000">
                <a:latin typeface="Times New Roman"/>
                <a:ea typeface="Times New Roman"/>
                <a:cs typeface="Times New Roman"/>
                <a:sym typeface="Times New Roman"/>
              </a:rPr>
              <a:t>After fitting the model using 3 Classes we saw that there is a bias in one of the classes as in the previous slide where the recall score in base model is having a huge difference with other 2 classes.</a:t>
            </a:r>
            <a:endParaRPr sz="2000">
              <a:latin typeface="Times New Roman"/>
              <a:ea typeface="Times New Roman"/>
              <a:cs typeface="Times New Roman"/>
              <a:sym typeface="Times New Roman"/>
            </a:endParaRPr>
          </a:p>
          <a:p>
            <a:pPr marL="0" lvl="0" indent="0" algn="l" rtl="0">
              <a:spcBef>
                <a:spcPts val="0"/>
              </a:spcBef>
              <a:spcAft>
                <a:spcPts val="0"/>
              </a:spcAft>
              <a:buNone/>
            </a:pPr>
            <a:endParaRPr sz="2000">
              <a:latin typeface="Times New Roman"/>
              <a:ea typeface="Times New Roman"/>
              <a:cs typeface="Times New Roman"/>
              <a:sym typeface="Times New Roman"/>
            </a:endParaRPr>
          </a:p>
          <a:p>
            <a:pPr marL="0" lvl="0" indent="0" algn="l" rtl="0">
              <a:spcBef>
                <a:spcPts val="0"/>
              </a:spcBef>
              <a:spcAft>
                <a:spcPts val="0"/>
              </a:spcAft>
              <a:buNone/>
            </a:pPr>
            <a:r>
              <a:rPr lang="en-GB" sz="2000">
                <a:latin typeface="Times New Roman"/>
                <a:ea typeface="Times New Roman"/>
                <a:cs typeface="Times New Roman"/>
                <a:sym typeface="Times New Roman"/>
              </a:rPr>
              <a:t>Therefore we tried to proceed with 2 classes for better accuracy.</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a:t>
            </a:fld>
            <a:endParaRPr/>
          </a:p>
        </p:txBody>
      </p:sp>
      <p:sp>
        <p:nvSpPr>
          <p:cNvPr id="178" name="Google Shape;178;p27"/>
          <p:cNvSpPr txBox="1"/>
          <p:nvPr/>
        </p:nvSpPr>
        <p:spPr>
          <a:xfrm>
            <a:off x="488950" y="438825"/>
            <a:ext cx="64695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900">
                <a:solidFill>
                  <a:schemeClr val="dk1"/>
                </a:solidFill>
              </a:rPr>
              <a:t>Base Model with 2 classes</a:t>
            </a:r>
            <a:endParaRPr>
              <a:latin typeface="Times New Roman"/>
              <a:ea typeface="Times New Roman"/>
              <a:cs typeface="Times New Roman"/>
              <a:sym typeface="Times New Roman"/>
            </a:endParaRPr>
          </a:p>
        </p:txBody>
      </p:sp>
      <p:sp>
        <p:nvSpPr>
          <p:cNvPr id="179" name="Google Shape;179;p27"/>
          <p:cNvSpPr txBox="1"/>
          <p:nvPr/>
        </p:nvSpPr>
        <p:spPr>
          <a:xfrm>
            <a:off x="488950" y="1848650"/>
            <a:ext cx="3585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a:latin typeface="Times New Roman"/>
                <a:ea typeface="Times New Roman"/>
                <a:cs typeface="Times New Roman"/>
                <a:sym typeface="Times New Roman"/>
              </a:rPr>
              <a:t>LogisticRegression:</a:t>
            </a:r>
            <a:endParaRPr sz="1700">
              <a:latin typeface="Times New Roman"/>
              <a:ea typeface="Times New Roman"/>
              <a:cs typeface="Times New Roman"/>
              <a:sym typeface="Times New Roman"/>
            </a:endParaRPr>
          </a:p>
        </p:txBody>
      </p:sp>
      <p:sp>
        <p:nvSpPr>
          <p:cNvPr id="180" name="Google Shape;180;p27"/>
          <p:cNvSpPr txBox="1"/>
          <p:nvPr/>
        </p:nvSpPr>
        <p:spPr>
          <a:xfrm>
            <a:off x="4829475" y="1848638"/>
            <a:ext cx="3585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a:latin typeface="Times New Roman"/>
                <a:ea typeface="Times New Roman"/>
                <a:cs typeface="Times New Roman"/>
                <a:sym typeface="Times New Roman"/>
              </a:rPr>
              <a:t>RandomForest:</a:t>
            </a:r>
            <a:endParaRPr sz="1700">
              <a:latin typeface="Times New Roman"/>
              <a:ea typeface="Times New Roman"/>
              <a:cs typeface="Times New Roman"/>
              <a:sym typeface="Times New Roman"/>
            </a:endParaRPr>
          </a:p>
        </p:txBody>
      </p:sp>
      <p:cxnSp>
        <p:nvCxnSpPr>
          <p:cNvPr id="181" name="Google Shape;181;p27"/>
          <p:cNvCxnSpPr/>
          <p:nvPr/>
        </p:nvCxnSpPr>
        <p:spPr>
          <a:xfrm>
            <a:off x="4751700" y="2357050"/>
            <a:ext cx="12600" cy="3798900"/>
          </a:xfrm>
          <a:prstGeom prst="straightConnector1">
            <a:avLst/>
          </a:prstGeom>
          <a:noFill/>
          <a:ln w="9525" cap="flat" cmpd="sng">
            <a:solidFill>
              <a:schemeClr val="dk2"/>
            </a:solidFill>
            <a:prstDash val="solid"/>
            <a:round/>
            <a:headEnd type="none" w="med" len="med"/>
            <a:tailEnd type="none" w="med" len="med"/>
          </a:ln>
        </p:spPr>
      </p:cxnSp>
      <p:pic>
        <p:nvPicPr>
          <p:cNvPr id="182" name="Google Shape;182;p27"/>
          <p:cNvPicPr preferRelativeResize="0"/>
          <p:nvPr/>
        </p:nvPicPr>
        <p:blipFill>
          <a:blip r:embed="rId3">
            <a:alphaModFix/>
          </a:blip>
          <a:stretch>
            <a:fillRect/>
          </a:stretch>
        </p:blipFill>
        <p:spPr>
          <a:xfrm>
            <a:off x="616350" y="5283088"/>
            <a:ext cx="2628900" cy="638175"/>
          </a:xfrm>
          <a:prstGeom prst="rect">
            <a:avLst/>
          </a:prstGeom>
          <a:noFill/>
          <a:ln>
            <a:noFill/>
          </a:ln>
        </p:spPr>
      </p:pic>
      <p:pic>
        <p:nvPicPr>
          <p:cNvPr id="183" name="Google Shape;183;p27"/>
          <p:cNvPicPr preferRelativeResize="0"/>
          <p:nvPr/>
        </p:nvPicPr>
        <p:blipFill>
          <a:blip r:embed="rId4">
            <a:alphaModFix/>
          </a:blip>
          <a:stretch>
            <a:fillRect/>
          </a:stretch>
        </p:blipFill>
        <p:spPr>
          <a:xfrm>
            <a:off x="445000" y="2698763"/>
            <a:ext cx="4074900" cy="1460473"/>
          </a:xfrm>
          <a:prstGeom prst="rect">
            <a:avLst/>
          </a:prstGeom>
          <a:noFill/>
          <a:ln>
            <a:noFill/>
          </a:ln>
        </p:spPr>
      </p:pic>
      <p:pic>
        <p:nvPicPr>
          <p:cNvPr id="184" name="Google Shape;184;p27"/>
          <p:cNvPicPr preferRelativeResize="0"/>
          <p:nvPr/>
        </p:nvPicPr>
        <p:blipFill>
          <a:blip r:embed="rId5">
            <a:alphaModFix/>
          </a:blip>
          <a:stretch>
            <a:fillRect/>
          </a:stretch>
        </p:blipFill>
        <p:spPr>
          <a:xfrm>
            <a:off x="4812525" y="2657813"/>
            <a:ext cx="4074900" cy="1542369"/>
          </a:xfrm>
          <a:prstGeom prst="rect">
            <a:avLst/>
          </a:prstGeom>
          <a:noFill/>
          <a:ln>
            <a:noFill/>
          </a:ln>
        </p:spPr>
      </p:pic>
      <p:pic>
        <p:nvPicPr>
          <p:cNvPr id="185" name="Google Shape;185;p27"/>
          <p:cNvPicPr preferRelativeResize="0"/>
          <p:nvPr/>
        </p:nvPicPr>
        <p:blipFill>
          <a:blip r:embed="rId6">
            <a:alphaModFix/>
          </a:blip>
          <a:stretch>
            <a:fillRect/>
          </a:stretch>
        </p:blipFill>
        <p:spPr>
          <a:xfrm>
            <a:off x="5430750" y="5283106"/>
            <a:ext cx="2838450" cy="638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16</a:t>
            </a:fld>
            <a:endParaRPr/>
          </a:p>
        </p:txBody>
      </p:sp>
      <p:sp>
        <p:nvSpPr>
          <p:cNvPr id="191" name="Google Shape;191;p28"/>
          <p:cNvSpPr txBox="1"/>
          <p:nvPr/>
        </p:nvSpPr>
        <p:spPr>
          <a:xfrm>
            <a:off x="514025" y="463875"/>
            <a:ext cx="68079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900">
                <a:solidFill>
                  <a:schemeClr val="dk1"/>
                </a:solidFill>
              </a:rPr>
              <a:t>Model Metrics with 2 classes</a:t>
            </a:r>
            <a:endParaRPr sz="3900">
              <a:solidFill>
                <a:schemeClr val="dk1"/>
              </a:solidFill>
            </a:endParaRPr>
          </a:p>
        </p:txBody>
      </p:sp>
      <p:sp>
        <p:nvSpPr>
          <p:cNvPr id="192" name="Google Shape;192;p28"/>
          <p:cNvSpPr txBox="1"/>
          <p:nvPr/>
        </p:nvSpPr>
        <p:spPr>
          <a:xfrm>
            <a:off x="724500" y="3511200"/>
            <a:ext cx="7695000" cy="264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atin typeface="Times New Roman"/>
                <a:ea typeface="Times New Roman"/>
                <a:cs typeface="Times New Roman"/>
                <a:sym typeface="Times New Roman"/>
              </a:rPr>
              <a:t>As we can see RandomForest is having a better F1 score compared to other models.</a:t>
            </a:r>
            <a:endParaRPr sz="2000">
              <a:latin typeface="Times New Roman"/>
              <a:ea typeface="Times New Roman"/>
              <a:cs typeface="Times New Roman"/>
              <a:sym typeface="Times New Roman"/>
            </a:endParaRPr>
          </a:p>
          <a:p>
            <a:pPr marL="0" lvl="0" indent="0" algn="l" rtl="0">
              <a:spcBef>
                <a:spcPts val="0"/>
              </a:spcBef>
              <a:spcAft>
                <a:spcPts val="0"/>
              </a:spcAft>
              <a:buNone/>
            </a:pPr>
            <a:endParaRPr sz="2000">
              <a:latin typeface="Times New Roman"/>
              <a:ea typeface="Times New Roman"/>
              <a:cs typeface="Times New Roman"/>
              <a:sym typeface="Times New Roman"/>
            </a:endParaRPr>
          </a:p>
          <a:p>
            <a:pPr marL="0" lvl="0" indent="0" algn="l" rtl="0">
              <a:spcBef>
                <a:spcPts val="0"/>
              </a:spcBef>
              <a:spcAft>
                <a:spcPts val="0"/>
              </a:spcAft>
              <a:buNone/>
            </a:pPr>
            <a:r>
              <a:rPr lang="en-GB" sz="2000">
                <a:latin typeface="Times New Roman"/>
                <a:ea typeface="Times New Roman"/>
                <a:cs typeface="Times New Roman"/>
                <a:sym typeface="Times New Roman"/>
              </a:rPr>
              <a:t>After fitting the model using 2 Classes we are seeing a better balance between 2 classes unlike 3 classes</a:t>
            </a:r>
            <a:endParaRPr sz="2000">
              <a:latin typeface="Times New Roman"/>
              <a:ea typeface="Times New Roman"/>
              <a:cs typeface="Times New Roman"/>
              <a:sym typeface="Times New Roman"/>
            </a:endParaRPr>
          </a:p>
          <a:p>
            <a:pPr marL="0" lvl="0" indent="0" algn="l" rtl="0">
              <a:spcBef>
                <a:spcPts val="0"/>
              </a:spcBef>
              <a:spcAft>
                <a:spcPts val="0"/>
              </a:spcAft>
              <a:buNone/>
            </a:pP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2000">
                <a:solidFill>
                  <a:schemeClr val="dk1"/>
                </a:solidFill>
                <a:latin typeface="Times New Roman"/>
                <a:ea typeface="Times New Roman"/>
                <a:cs typeface="Times New Roman"/>
                <a:sym typeface="Times New Roman"/>
              </a:rPr>
              <a:t>Therefore we came to the conclusion to proceed with 2 classes for better accuracy.</a:t>
            </a:r>
            <a:endParaRPr sz="2000">
              <a:latin typeface="Times New Roman"/>
              <a:ea typeface="Times New Roman"/>
              <a:cs typeface="Times New Roman"/>
              <a:sym typeface="Times New Roman"/>
            </a:endParaRPr>
          </a:p>
        </p:txBody>
      </p:sp>
      <p:pic>
        <p:nvPicPr>
          <p:cNvPr id="193" name="Google Shape;193;p28"/>
          <p:cNvPicPr preferRelativeResize="0"/>
          <p:nvPr/>
        </p:nvPicPr>
        <p:blipFill>
          <a:blip r:embed="rId3">
            <a:alphaModFix/>
          </a:blip>
          <a:stretch>
            <a:fillRect/>
          </a:stretch>
        </p:blipFill>
        <p:spPr>
          <a:xfrm>
            <a:off x="912850" y="1476600"/>
            <a:ext cx="7559599" cy="190488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a:t>
            </a:fld>
            <a:endParaRPr/>
          </a:p>
        </p:txBody>
      </p:sp>
      <p:sp>
        <p:nvSpPr>
          <p:cNvPr id="199" name="Google Shape;199;p29"/>
          <p:cNvSpPr txBox="1"/>
          <p:nvPr/>
        </p:nvSpPr>
        <p:spPr>
          <a:xfrm>
            <a:off x="514025" y="463875"/>
            <a:ext cx="68079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900">
                <a:solidFill>
                  <a:schemeClr val="dk1"/>
                </a:solidFill>
              </a:rPr>
              <a:t>Hyperparameter Tuning</a:t>
            </a:r>
            <a:endParaRPr sz="3900">
              <a:solidFill>
                <a:schemeClr val="dk1"/>
              </a:solidFill>
            </a:endParaRPr>
          </a:p>
        </p:txBody>
      </p:sp>
      <p:sp>
        <p:nvSpPr>
          <p:cNvPr id="200" name="Google Shape;200;p29"/>
          <p:cNvSpPr txBox="1"/>
          <p:nvPr/>
        </p:nvSpPr>
        <p:spPr>
          <a:xfrm>
            <a:off x="333200" y="1303900"/>
            <a:ext cx="7647900" cy="2818200"/>
          </a:xfrm>
          <a:prstGeom prst="rect">
            <a:avLst/>
          </a:prstGeom>
          <a:noFill/>
          <a:ln>
            <a:noFill/>
          </a:ln>
        </p:spPr>
        <p:txBody>
          <a:bodyPr spcFirstLastPara="1" wrap="square" lIns="91425" tIns="91425" rIns="91425" bIns="91425" anchor="t" anchorCtr="0">
            <a:spAutoFit/>
          </a:bodyPr>
          <a:lstStyle/>
          <a:p>
            <a:pPr marL="457200" marR="85090" lvl="0" indent="-355600" algn="just" rtl="0">
              <a:lnSpc>
                <a:spcPct val="107916"/>
              </a:lnSpc>
              <a:spcBef>
                <a:spcPts val="635"/>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n_estimators is one of the most important hyperparameters for the extreme bagging model. n_estimators is the number of trees to be used in the forest. Since RandomForest is an ensemble method comprising of creating multiple decision trees, this parameter is used to control the number of trees to be used in the process.</a:t>
            </a:r>
            <a:endParaRPr sz="2000">
              <a:solidFill>
                <a:schemeClr val="dk1"/>
              </a:solidFill>
              <a:latin typeface="Times New Roman"/>
              <a:ea typeface="Times New Roman"/>
              <a:cs typeface="Times New Roman"/>
              <a:sym typeface="Times New Roman"/>
            </a:endParaRPr>
          </a:p>
          <a:p>
            <a:pPr marL="457200" marR="85090" lvl="0" indent="-355600" algn="just" rtl="0">
              <a:lnSpc>
                <a:spcPct val="107916"/>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Since Random Forest Classifier gave us the better F1_score. Thus choosing the best hyperparameters using Grid- Search CV. The  main hyperparameters considered are : n_estimators, max_features</a:t>
            </a:r>
            <a:endParaRPr sz="2000">
              <a:solidFill>
                <a:schemeClr val="dk1"/>
              </a:solidFill>
              <a:latin typeface="Times New Roman"/>
              <a:ea typeface="Times New Roman"/>
              <a:cs typeface="Times New Roman"/>
              <a:sym typeface="Times New Roman"/>
            </a:endParaRPr>
          </a:p>
        </p:txBody>
      </p:sp>
      <p:pic>
        <p:nvPicPr>
          <p:cNvPr id="201" name="Google Shape;201;p29"/>
          <p:cNvPicPr preferRelativeResize="0"/>
          <p:nvPr/>
        </p:nvPicPr>
        <p:blipFill>
          <a:blip r:embed="rId3">
            <a:alphaModFix/>
          </a:blip>
          <a:stretch>
            <a:fillRect/>
          </a:stretch>
        </p:blipFill>
        <p:spPr>
          <a:xfrm>
            <a:off x="867050" y="4122100"/>
            <a:ext cx="3245250" cy="1416300"/>
          </a:xfrm>
          <a:prstGeom prst="rect">
            <a:avLst/>
          </a:prstGeom>
          <a:noFill/>
          <a:ln>
            <a:noFill/>
          </a:ln>
        </p:spPr>
      </p:pic>
      <p:sp>
        <p:nvSpPr>
          <p:cNvPr id="202" name="Google Shape;202;p29"/>
          <p:cNvSpPr txBox="1"/>
          <p:nvPr/>
        </p:nvSpPr>
        <p:spPr>
          <a:xfrm>
            <a:off x="4450800" y="4187525"/>
            <a:ext cx="37110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a:solidFill>
                  <a:schemeClr val="dk1"/>
                </a:solidFill>
                <a:latin typeface="Times New Roman"/>
                <a:ea typeface="Times New Roman"/>
                <a:cs typeface="Times New Roman"/>
                <a:sym typeface="Times New Roman"/>
              </a:rPr>
              <a:t>For n_estimators: 400,500,600,700</a:t>
            </a:r>
            <a:endParaRPr sz="17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700">
                <a:solidFill>
                  <a:schemeClr val="dk1"/>
                </a:solidFill>
                <a:latin typeface="Times New Roman"/>
                <a:ea typeface="Times New Roman"/>
                <a:cs typeface="Times New Roman"/>
                <a:sym typeface="Times New Roman"/>
              </a:rPr>
              <a:t>For max_features: We considered ‘log2’ as it is giving a highere accuracy compared to ‘sqrt’ and 2*‘sqrt’</a:t>
            </a:r>
            <a:endParaRPr sz="1100">
              <a:latin typeface="Times New Roman"/>
              <a:ea typeface="Times New Roman"/>
              <a:cs typeface="Times New Roman"/>
              <a:sym typeface="Times New Roman"/>
            </a:endParaRPr>
          </a:p>
        </p:txBody>
      </p:sp>
      <p:cxnSp>
        <p:nvCxnSpPr>
          <p:cNvPr id="203" name="Google Shape;203;p29"/>
          <p:cNvCxnSpPr/>
          <p:nvPr/>
        </p:nvCxnSpPr>
        <p:spPr>
          <a:xfrm>
            <a:off x="4350500" y="4124825"/>
            <a:ext cx="12600" cy="1479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a:t>
            </a:fld>
            <a:endParaRPr/>
          </a:p>
        </p:txBody>
      </p:sp>
      <p:sp>
        <p:nvSpPr>
          <p:cNvPr id="209" name="Google Shape;209;p30"/>
          <p:cNvSpPr txBox="1"/>
          <p:nvPr/>
        </p:nvSpPr>
        <p:spPr>
          <a:xfrm>
            <a:off x="514025" y="463875"/>
            <a:ext cx="68079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900">
                <a:solidFill>
                  <a:schemeClr val="dk1"/>
                </a:solidFill>
              </a:rPr>
              <a:t>Tuned Model’s performance </a:t>
            </a:r>
            <a:r>
              <a:rPr lang="en-GB" sz="3100">
                <a:solidFill>
                  <a:schemeClr val="dk1"/>
                </a:solidFill>
              </a:rPr>
              <a:t> </a:t>
            </a:r>
            <a:endParaRPr sz="3900">
              <a:solidFill>
                <a:schemeClr val="dk1"/>
              </a:solidFill>
            </a:endParaRPr>
          </a:p>
        </p:txBody>
      </p:sp>
      <p:pic>
        <p:nvPicPr>
          <p:cNvPr id="210" name="Google Shape;210;p30"/>
          <p:cNvPicPr preferRelativeResize="0"/>
          <p:nvPr/>
        </p:nvPicPr>
        <p:blipFill>
          <a:blip r:embed="rId3">
            <a:alphaModFix/>
          </a:blip>
          <a:stretch>
            <a:fillRect/>
          </a:stretch>
        </p:blipFill>
        <p:spPr>
          <a:xfrm>
            <a:off x="5091825" y="1577650"/>
            <a:ext cx="3095975" cy="2760325"/>
          </a:xfrm>
          <a:prstGeom prst="rect">
            <a:avLst/>
          </a:prstGeom>
          <a:noFill/>
          <a:ln>
            <a:noFill/>
          </a:ln>
        </p:spPr>
      </p:pic>
      <p:pic>
        <p:nvPicPr>
          <p:cNvPr id="211" name="Google Shape;211;p30"/>
          <p:cNvPicPr preferRelativeResize="0"/>
          <p:nvPr/>
        </p:nvPicPr>
        <p:blipFill>
          <a:blip r:embed="rId4">
            <a:alphaModFix/>
          </a:blip>
          <a:stretch>
            <a:fillRect/>
          </a:stretch>
        </p:blipFill>
        <p:spPr>
          <a:xfrm>
            <a:off x="649000" y="1577649"/>
            <a:ext cx="3326075" cy="2935851"/>
          </a:xfrm>
          <a:prstGeom prst="rect">
            <a:avLst/>
          </a:prstGeom>
          <a:noFill/>
          <a:ln>
            <a:noFill/>
          </a:ln>
        </p:spPr>
      </p:pic>
      <p:pic>
        <p:nvPicPr>
          <p:cNvPr id="212" name="Google Shape;212;p30"/>
          <p:cNvPicPr preferRelativeResize="0"/>
          <p:nvPr/>
        </p:nvPicPr>
        <p:blipFill>
          <a:blip r:embed="rId5">
            <a:alphaModFix/>
          </a:blip>
          <a:stretch>
            <a:fillRect/>
          </a:stretch>
        </p:blipFill>
        <p:spPr>
          <a:xfrm>
            <a:off x="959488" y="5305300"/>
            <a:ext cx="2705100" cy="476250"/>
          </a:xfrm>
          <a:prstGeom prst="rect">
            <a:avLst/>
          </a:prstGeom>
          <a:noFill/>
          <a:ln>
            <a:noFill/>
          </a:ln>
        </p:spPr>
      </p:pic>
      <p:pic>
        <p:nvPicPr>
          <p:cNvPr id="213" name="Google Shape;213;p30"/>
          <p:cNvPicPr preferRelativeResize="0"/>
          <p:nvPr/>
        </p:nvPicPr>
        <p:blipFill>
          <a:blip r:embed="rId6">
            <a:alphaModFix/>
          </a:blip>
          <a:stretch>
            <a:fillRect/>
          </a:stretch>
        </p:blipFill>
        <p:spPr>
          <a:xfrm>
            <a:off x="5301550" y="5300538"/>
            <a:ext cx="2676525" cy="485775"/>
          </a:xfrm>
          <a:prstGeom prst="rect">
            <a:avLst/>
          </a:prstGeom>
          <a:noFill/>
          <a:ln>
            <a:noFill/>
          </a:ln>
        </p:spPr>
      </p:pic>
      <p:sp>
        <p:nvSpPr>
          <p:cNvPr id="214" name="Google Shape;214;p30"/>
          <p:cNvSpPr txBox="1"/>
          <p:nvPr/>
        </p:nvSpPr>
        <p:spPr>
          <a:xfrm>
            <a:off x="1302850" y="4693850"/>
            <a:ext cx="20184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latin typeface="Comic Sans MS"/>
                <a:ea typeface="Comic Sans MS"/>
                <a:cs typeface="Comic Sans MS"/>
                <a:sym typeface="Comic Sans MS"/>
              </a:rPr>
              <a:t>Base Model</a:t>
            </a:r>
            <a:endParaRPr sz="1600">
              <a:latin typeface="Comic Sans MS"/>
              <a:ea typeface="Comic Sans MS"/>
              <a:cs typeface="Comic Sans MS"/>
              <a:sym typeface="Comic Sans MS"/>
            </a:endParaRPr>
          </a:p>
        </p:txBody>
      </p:sp>
      <p:sp>
        <p:nvSpPr>
          <p:cNvPr id="215" name="Google Shape;215;p30"/>
          <p:cNvSpPr txBox="1"/>
          <p:nvPr/>
        </p:nvSpPr>
        <p:spPr>
          <a:xfrm>
            <a:off x="5630600" y="4666650"/>
            <a:ext cx="20184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latin typeface="Comic Sans MS"/>
                <a:ea typeface="Comic Sans MS"/>
                <a:cs typeface="Comic Sans MS"/>
                <a:sym typeface="Comic Sans MS"/>
              </a:rPr>
              <a:t>Tuned Model</a:t>
            </a:r>
            <a:endParaRPr sz="1600">
              <a:latin typeface="Comic Sans MS"/>
              <a:ea typeface="Comic Sans MS"/>
              <a:cs typeface="Comic Sans MS"/>
              <a:sym typeface="Comic Sans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19</a:t>
            </a:fld>
            <a:endParaRPr/>
          </a:p>
        </p:txBody>
      </p:sp>
      <p:sp>
        <p:nvSpPr>
          <p:cNvPr id="221" name="Google Shape;221;p31"/>
          <p:cNvSpPr txBox="1"/>
          <p:nvPr/>
        </p:nvSpPr>
        <p:spPr>
          <a:xfrm>
            <a:off x="514025" y="463875"/>
            <a:ext cx="7464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500">
                <a:solidFill>
                  <a:schemeClr val="dk1"/>
                </a:solidFill>
              </a:rPr>
              <a:t>Classification Report of Test Data</a:t>
            </a:r>
            <a:endParaRPr sz="3500">
              <a:solidFill>
                <a:schemeClr val="dk1"/>
              </a:solidFill>
            </a:endParaRPr>
          </a:p>
        </p:txBody>
      </p:sp>
      <p:pic>
        <p:nvPicPr>
          <p:cNvPr id="222" name="Google Shape;222;p31"/>
          <p:cNvPicPr preferRelativeResize="0"/>
          <p:nvPr/>
        </p:nvPicPr>
        <p:blipFill>
          <a:blip r:embed="rId3">
            <a:alphaModFix/>
          </a:blip>
          <a:stretch>
            <a:fillRect/>
          </a:stretch>
        </p:blipFill>
        <p:spPr>
          <a:xfrm>
            <a:off x="514025" y="1986225"/>
            <a:ext cx="7133825" cy="2651925"/>
          </a:xfrm>
          <a:prstGeom prst="rect">
            <a:avLst/>
          </a:prstGeom>
          <a:noFill/>
          <a:ln>
            <a:noFill/>
          </a:ln>
        </p:spPr>
      </p:pic>
      <p:sp>
        <p:nvSpPr>
          <p:cNvPr id="223" name="Google Shape;223;p31"/>
          <p:cNvSpPr txBox="1"/>
          <p:nvPr/>
        </p:nvSpPr>
        <p:spPr>
          <a:xfrm>
            <a:off x="514025" y="1232025"/>
            <a:ext cx="7948800" cy="75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GB" sz="2000">
                <a:solidFill>
                  <a:schemeClr val="dk1"/>
                </a:solidFill>
              </a:rPr>
              <a:t>•After applying the model on the test set the obtained results were:</a:t>
            </a:r>
            <a:endParaRPr sz="2000">
              <a:solidFill>
                <a:schemeClr val="dk1"/>
              </a:solidFill>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224" name="Google Shape;224;p31"/>
          <p:cNvSpPr txBox="1"/>
          <p:nvPr/>
        </p:nvSpPr>
        <p:spPr>
          <a:xfrm>
            <a:off x="651875" y="5027550"/>
            <a:ext cx="7673100" cy="1108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GB" sz="2000">
                <a:solidFill>
                  <a:schemeClr val="dk1"/>
                </a:solidFill>
              </a:rPr>
              <a:t>•The above results are for model predicted sentiment vs patients sentiment.</a:t>
            </a:r>
            <a:endParaRPr sz="2000">
              <a:solidFill>
                <a:schemeClr val="dk1"/>
              </a:solidFill>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a:t>
            </a:fld>
            <a:endParaRPr/>
          </a:p>
        </p:txBody>
      </p:sp>
      <p:sp>
        <p:nvSpPr>
          <p:cNvPr id="63" name="Google Shape;63;p14"/>
          <p:cNvSpPr txBox="1"/>
          <p:nvPr/>
        </p:nvSpPr>
        <p:spPr>
          <a:xfrm>
            <a:off x="363550" y="611425"/>
            <a:ext cx="7337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4000"/>
              <a:buFont typeface="Arial"/>
              <a:buNone/>
            </a:pPr>
            <a:r>
              <a:rPr lang="en-GB" sz="3000">
                <a:solidFill>
                  <a:schemeClr val="dk1"/>
                </a:solidFill>
                <a:latin typeface="Times New Roman"/>
                <a:ea typeface="Times New Roman"/>
                <a:cs typeface="Times New Roman"/>
                <a:sym typeface="Times New Roman"/>
              </a:rPr>
              <a:t>Problem Statement</a:t>
            </a:r>
            <a:endParaRPr sz="3000">
              <a:latin typeface="Times New Roman"/>
              <a:ea typeface="Times New Roman"/>
              <a:cs typeface="Times New Roman"/>
              <a:sym typeface="Times New Roman"/>
            </a:endParaRPr>
          </a:p>
        </p:txBody>
      </p:sp>
      <p:sp>
        <p:nvSpPr>
          <p:cNvPr id="64" name="Google Shape;64;p14"/>
          <p:cNvSpPr txBox="1"/>
          <p:nvPr/>
        </p:nvSpPr>
        <p:spPr>
          <a:xfrm>
            <a:off x="689525" y="1361900"/>
            <a:ext cx="8023200" cy="49872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GB" sz="1800">
                <a:solidFill>
                  <a:schemeClr val="dk1"/>
                </a:solidFill>
                <a:latin typeface="Georgia"/>
                <a:ea typeface="Georgia"/>
                <a:cs typeface="Georgia"/>
                <a:sym typeface="Georgia"/>
              </a:rPr>
              <a:t>As we know that Sentiment Analysis is playing a major role in Medical Domain. It has been shown that performing sentiment analysis on drug reviews is useful in many ways  like when a new drug is released or used users or patients publish their opinions about the drug on the social Web. The sentiment analysis results of drug reviews will be useful not only for patients to decide which drugs they should buy or take, but also for drug makers and clinicians to obtain valuable summaries of public opinion and feedback. </a:t>
            </a:r>
            <a:endParaRPr sz="1800">
              <a:solidFill>
                <a:schemeClr val="dk1"/>
              </a:solidFill>
              <a:latin typeface="Georgia"/>
              <a:ea typeface="Georgia"/>
              <a:cs typeface="Georgia"/>
              <a:sym typeface="Georgia"/>
            </a:endParaRPr>
          </a:p>
          <a:p>
            <a:pPr marL="0" lvl="0" indent="0" algn="just" rtl="0">
              <a:lnSpc>
                <a:spcPct val="150000"/>
              </a:lnSpc>
              <a:spcBef>
                <a:spcPts val="0"/>
              </a:spcBef>
              <a:spcAft>
                <a:spcPts val="0"/>
              </a:spcAft>
              <a:buNone/>
            </a:pPr>
            <a:r>
              <a:rPr lang="en-GB" sz="1800">
                <a:solidFill>
                  <a:schemeClr val="dk1"/>
                </a:solidFill>
                <a:latin typeface="Georgia"/>
                <a:ea typeface="Georgia"/>
                <a:cs typeface="Georgia"/>
                <a:sym typeface="Georgia"/>
              </a:rPr>
              <a:t>The dataset provides patient reviews on specific drugs along with related conditions and a 10 star patient rating reflecting overall patient satisfaction. Therefore, We have to create a target feature out of ratings and predict the sentiment of the reviews</a:t>
            </a:r>
            <a:r>
              <a:rPr lang="en-GB" sz="1050">
                <a:solidFill>
                  <a:schemeClr val="dk1"/>
                </a:solidFill>
                <a:highlight>
                  <a:srgbClr val="FFFFFF"/>
                </a:highlight>
              </a:rPr>
              <a:t>.</a:t>
            </a:r>
            <a:endParaRPr sz="1800">
              <a:solidFill>
                <a:schemeClr val="dk1"/>
              </a:solidFill>
              <a:latin typeface="Georgia"/>
              <a:ea typeface="Georgia"/>
              <a:cs typeface="Georgia"/>
              <a:sym typeface="Georgia"/>
            </a:endParaRPr>
          </a:p>
          <a:p>
            <a:pPr marL="457200" lvl="0" indent="0" algn="l" rtl="0">
              <a:spcBef>
                <a:spcPts val="0"/>
              </a:spcBef>
              <a:spcAft>
                <a:spcPts val="0"/>
              </a:spcAft>
              <a:buNone/>
            </a:pPr>
            <a:endParaRPr sz="15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20</a:t>
            </a:fld>
            <a:endParaRPr/>
          </a:p>
        </p:txBody>
      </p:sp>
      <p:sp>
        <p:nvSpPr>
          <p:cNvPr id="230" name="Google Shape;230;p32"/>
          <p:cNvSpPr txBox="1"/>
          <p:nvPr/>
        </p:nvSpPr>
        <p:spPr>
          <a:xfrm>
            <a:off x="488950" y="313425"/>
            <a:ext cx="7464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500">
                <a:solidFill>
                  <a:schemeClr val="dk1"/>
                </a:solidFill>
              </a:rPr>
              <a:t>Conclusion</a:t>
            </a:r>
            <a:endParaRPr sz="3500">
              <a:solidFill>
                <a:schemeClr val="dk1"/>
              </a:solidFill>
            </a:endParaRPr>
          </a:p>
        </p:txBody>
      </p:sp>
      <p:sp>
        <p:nvSpPr>
          <p:cNvPr id="231" name="Google Shape;231;p32"/>
          <p:cNvSpPr txBox="1"/>
          <p:nvPr/>
        </p:nvSpPr>
        <p:spPr>
          <a:xfrm>
            <a:off x="651950" y="1036725"/>
            <a:ext cx="8061600" cy="5574600"/>
          </a:xfrm>
          <a:prstGeom prst="rect">
            <a:avLst/>
          </a:prstGeom>
          <a:noFill/>
          <a:ln>
            <a:noFill/>
          </a:ln>
        </p:spPr>
        <p:txBody>
          <a:bodyPr spcFirstLastPara="1" wrap="square" lIns="91425" tIns="91425" rIns="91425" bIns="91425" anchor="t" anchorCtr="0">
            <a:spAutoFit/>
          </a:bodyPr>
          <a:lstStyle/>
          <a:p>
            <a:pPr marL="0" marR="215900" lvl="0" indent="0" algn="just" rtl="0">
              <a:lnSpc>
                <a:spcPct val="115000"/>
              </a:lnSpc>
              <a:spcBef>
                <a:spcPts val="900"/>
              </a:spcBef>
              <a:spcAft>
                <a:spcPts val="0"/>
              </a:spcAft>
              <a:buClr>
                <a:schemeClr val="dk1"/>
              </a:buClr>
              <a:buSzPts val="1100"/>
              <a:buFont typeface="Arial"/>
              <a:buNone/>
            </a:pPr>
            <a:r>
              <a:rPr lang="en-GB" sz="2000">
                <a:solidFill>
                  <a:schemeClr val="dk1"/>
                </a:solidFill>
              </a:rPr>
              <a:t>Predicting the sentiments in review and ratings for the Sentiment Analysis of Drug Review by Patients which formed different classification models such as Logistical Regression, Decision Tree, Random Forest, Ada Boost, XGB Classifier, Gradient Boosting, Multinomial Naïve Bayes, f-1 scores for all the models are taken and compared.</a:t>
            </a:r>
            <a:endParaRPr sz="2000">
              <a:solidFill>
                <a:schemeClr val="dk1"/>
              </a:solidFill>
            </a:endParaRPr>
          </a:p>
          <a:p>
            <a:pPr marL="0" marR="215900" lvl="0" indent="0" algn="just" rtl="0">
              <a:lnSpc>
                <a:spcPct val="115000"/>
              </a:lnSpc>
              <a:spcBef>
                <a:spcPts val="900"/>
              </a:spcBef>
              <a:spcAft>
                <a:spcPts val="0"/>
              </a:spcAft>
              <a:buClr>
                <a:schemeClr val="dk1"/>
              </a:buClr>
              <a:buSzPts val="1100"/>
              <a:buFont typeface="Arial"/>
              <a:buNone/>
            </a:pPr>
            <a:r>
              <a:rPr lang="en-GB" sz="2000">
                <a:solidFill>
                  <a:schemeClr val="dk1"/>
                </a:solidFill>
              </a:rPr>
              <a:t>After comparing all the models, RandomForest Classifier gave the best result in terms of F1_score. The scoring for RandomForest Classifier is then improved with the help of hyperparamter tuning.</a:t>
            </a:r>
            <a:endParaRPr sz="2000">
              <a:solidFill>
                <a:schemeClr val="dk1"/>
              </a:solidFill>
            </a:endParaRPr>
          </a:p>
          <a:p>
            <a:pPr marL="0" lvl="0" indent="0" algn="just" rtl="0">
              <a:lnSpc>
                <a:spcPct val="115000"/>
              </a:lnSpc>
              <a:spcBef>
                <a:spcPts val="800"/>
              </a:spcBef>
              <a:spcAft>
                <a:spcPts val="0"/>
              </a:spcAft>
              <a:buClr>
                <a:schemeClr val="dk1"/>
              </a:buClr>
              <a:buSzPts val="1100"/>
              <a:buFont typeface="Arial"/>
              <a:buNone/>
            </a:pPr>
            <a:r>
              <a:rPr lang="en-GB" sz="2000">
                <a:solidFill>
                  <a:schemeClr val="dk1"/>
                </a:solidFill>
              </a:rPr>
              <a:t>A significant improvement was observed after hyperparameter tuning for the RandomForest Classifier Model in order to detect and predict sentiments of the patients. Different n_estimator values were checked. The optimal n_estimator value is 600 which gave the weighted recall and F-1 score as 74% and 77% respectively.</a:t>
            </a:r>
            <a:endParaRPr sz="1350">
              <a:solidFill>
                <a:schemeClr val="dk1"/>
              </a:solidFill>
              <a:latin typeface="Georgia"/>
              <a:ea typeface="Georgia"/>
              <a:cs typeface="Georgia"/>
              <a:sym typeface="Georgia"/>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21</a:t>
            </a:fld>
            <a:endParaRPr/>
          </a:p>
        </p:txBody>
      </p:sp>
      <p:sp>
        <p:nvSpPr>
          <p:cNvPr id="237" name="Google Shape;237;p33"/>
          <p:cNvSpPr txBox="1"/>
          <p:nvPr/>
        </p:nvSpPr>
        <p:spPr>
          <a:xfrm>
            <a:off x="488950" y="313425"/>
            <a:ext cx="7464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500">
                <a:solidFill>
                  <a:schemeClr val="dk1"/>
                </a:solidFill>
              </a:rPr>
              <a:t>Business Recommendation</a:t>
            </a:r>
            <a:endParaRPr sz="3500">
              <a:solidFill>
                <a:schemeClr val="dk1"/>
              </a:solidFill>
            </a:endParaRPr>
          </a:p>
        </p:txBody>
      </p:sp>
      <p:sp>
        <p:nvSpPr>
          <p:cNvPr id="238" name="Google Shape;238;p33"/>
          <p:cNvSpPr txBox="1"/>
          <p:nvPr/>
        </p:nvSpPr>
        <p:spPr>
          <a:xfrm>
            <a:off x="651950" y="1036725"/>
            <a:ext cx="8061600" cy="4197000"/>
          </a:xfrm>
          <a:prstGeom prst="rect">
            <a:avLst/>
          </a:prstGeom>
          <a:noFill/>
          <a:ln>
            <a:noFill/>
          </a:ln>
        </p:spPr>
        <p:txBody>
          <a:bodyPr spcFirstLastPara="1" wrap="square" lIns="91425" tIns="91425" rIns="91425" bIns="91425" anchor="t" anchorCtr="0">
            <a:spAutoFit/>
          </a:bodyPr>
          <a:lstStyle/>
          <a:p>
            <a:pPr marL="0" marR="215900" lvl="0" indent="0" algn="just" rtl="0">
              <a:lnSpc>
                <a:spcPct val="115000"/>
              </a:lnSpc>
              <a:spcBef>
                <a:spcPts val="900"/>
              </a:spcBef>
              <a:spcAft>
                <a:spcPts val="0"/>
              </a:spcAft>
              <a:buNone/>
            </a:pPr>
            <a:endParaRPr sz="2000">
              <a:solidFill>
                <a:schemeClr val="dk1"/>
              </a:solidFill>
            </a:endParaRPr>
          </a:p>
          <a:p>
            <a:pPr marL="0" marR="101600" lvl="0" indent="0" algn="just" rtl="0">
              <a:lnSpc>
                <a:spcPct val="115000"/>
              </a:lnSpc>
              <a:spcBef>
                <a:spcPts val="600"/>
              </a:spcBef>
              <a:spcAft>
                <a:spcPts val="0"/>
              </a:spcAft>
              <a:buNone/>
            </a:pPr>
            <a:r>
              <a:rPr lang="en-GB" sz="2000">
                <a:solidFill>
                  <a:schemeClr val="dk1"/>
                </a:solidFill>
              </a:rPr>
              <a:t>The objective is: “Sentiment Analysis of Drug Review by Patients”. Thus, it is inferred that False Negatives (FN) are much costlier than the False Positives (FP). FP only costs a message that is sent to the user whereas FN affects the Drug maker, clinician and patient as directly affecting the ratings.</a:t>
            </a:r>
            <a:endParaRPr sz="2000">
              <a:solidFill>
                <a:schemeClr val="dk1"/>
              </a:solidFill>
            </a:endParaRPr>
          </a:p>
          <a:p>
            <a:pPr marL="0" marR="101600" lvl="0" indent="0" algn="just" rtl="0">
              <a:lnSpc>
                <a:spcPct val="115000"/>
              </a:lnSpc>
              <a:spcBef>
                <a:spcPts val="600"/>
              </a:spcBef>
              <a:spcAft>
                <a:spcPts val="0"/>
              </a:spcAft>
              <a:buNone/>
            </a:pPr>
            <a:r>
              <a:rPr lang="en-GB" sz="2000">
                <a:solidFill>
                  <a:schemeClr val="dk1"/>
                </a:solidFill>
              </a:rPr>
              <a:t>Based on the patients reviews and ratings, positive and negative sentiments will help drug industry/drug maker to analyses the drugs having best result for specific conditions.</a:t>
            </a:r>
            <a:endParaRPr sz="1350">
              <a:solidFill>
                <a:srgbClr val="202124"/>
              </a:solidFill>
              <a:highlight>
                <a:srgbClr val="FFFFFF"/>
              </a:highlight>
              <a:latin typeface="Georgia"/>
              <a:ea typeface="Georgia"/>
              <a:cs typeface="Georgia"/>
              <a:sym typeface="Georgia"/>
            </a:endParaRPr>
          </a:p>
          <a:p>
            <a:pPr marL="0" lvl="0" indent="0" algn="just" rtl="0">
              <a:lnSpc>
                <a:spcPct val="115000"/>
              </a:lnSpc>
              <a:spcBef>
                <a:spcPts val="800"/>
              </a:spcBef>
              <a:spcAft>
                <a:spcPts val="0"/>
              </a:spcAft>
              <a:buNone/>
            </a:pPr>
            <a:endParaRPr sz="2000">
              <a:solidFill>
                <a:schemeClr val="dk1"/>
              </a:solidFill>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22</a:t>
            </a:fld>
            <a:endParaRPr/>
          </a:p>
        </p:txBody>
      </p:sp>
      <p:sp>
        <p:nvSpPr>
          <p:cNvPr id="244" name="Google Shape;244;p34"/>
          <p:cNvSpPr txBox="1"/>
          <p:nvPr/>
        </p:nvSpPr>
        <p:spPr>
          <a:xfrm>
            <a:off x="1499250" y="2628600"/>
            <a:ext cx="61455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4000" b="1">
                <a:latin typeface="Comic Sans MS"/>
                <a:ea typeface="Comic Sans MS"/>
                <a:cs typeface="Comic Sans MS"/>
                <a:sym typeface="Comic Sans MS"/>
              </a:rPr>
              <a:t>THANK YOU</a:t>
            </a:r>
            <a:endParaRPr sz="4000" b="1">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a:t>
            </a:fld>
            <a:endParaRPr/>
          </a:p>
        </p:txBody>
      </p:sp>
      <p:sp>
        <p:nvSpPr>
          <p:cNvPr id="70" name="Google Shape;70;p15"/>
          <p:cNvSpPr txBox="1"/>
          <p:nvPr/>
        </p:nvSpPr>
        <p:spPr>
          <a:xfrm>
            <a:off x="344775" y="176400"/>
            <a:ext cx="7337100" cy="67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GB" sz="3200">
                <a:solidFill>
                  <a:schemeClr val="dk1"/>
                </a:solidFill>
              </a:rPr>
              <a:t>DataSet: Features &amp; Info</a:t>
            </a:r>
            <a:endParaRPr>
              <a:latin typeface="Times New Roman"/>
              <a:ea typeface="Times New Roman"/>
              <a:cs typeface="Times New Roman"/>
              <a:sym typeface="Times New Roman"/>
            </a:endParaRPr>
          </a:p>
        </p:txBody>
      </p:sp>
      <p:sp>
        <p:nvSpPr>
          <p:cNvPr id="71" name="Google Shape;71;p15"/>
          <p:cNvSpPr txBox="1"/>
          <p:nvPr/>
        </p:nvSpPr>
        <p:spPr>
          <a:xfrm>
            <a:off x="500075" y="785825"/>
            <a:ext cx="8372400" cy="9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500"/>
              </a:spcBef>
              <a:spcAft>
                <a:spcPts val="0"/>
              </a:spcAft>
              <a:buNone/>
            </a:pPr>
            <a:r>
              <a:rPr lang="en-GB" sz="1600">
                <a:solidFill>
                  <a:schemeClr val="dk1"/>
                </a:solidFill>
                <a:latin typeface="Georgia"/>
                <a:ea typeface="Georgia"/>
                <a:cs typeface="Georgia"/>
                <a:sym typeface="Georgia"/>
              </a:rPr>
              <a:t>The dataset provides patient reviews on specific drugs along with related conditions and a 10star patient rating reflecting overall patient satisfaction. The data was obtained by crawling online pharmaceutical review sites.</a:t>
            </a:r>
            <a:endParaRPr>
              <a:latin typeface="Times New Roman"/>
              <a:ea typeface="Times New Roman"/>
              <a:cs typeface="Times New Roman"/>
              <a:sym typeface="Times New Roman"/>
            </a:endParaRPr>
          </a:p>
        </p:txBody>
      </p:sp>
      <p:graphicFrame>
        <p:nvGraphicFramePr>
          <p:cNvPr id="72" name="Google Shape;72;p15"/>
          <p:cNvGraphicFramePr/>
          <p:nvPr/>
        </p:nvGraphicFramePr>
        <p:xfrm>
          <a:off x="566725" y="1883325"/>
          <a:ext cx="8010525" cy="4587870"/>
        </p:xfrm>
        <a:graphic>
          <a:graphicData uri="http://schemas.openxmlformats.org/drawingml/2006/table">
            <a:tbl>
              <a:tblPr>
                <a:noFill/>
                <a:tableStyleId>{EC474CAF-7545-4FCA-A9AD-7374752003E7}</a:tableStyleId>
              </a:tblPr>
              <a:tblGrid>
                <a:gridCol w="1524000">
                  <a:extLst>
                    <a:ext uri="{9D8B030D-6E8A-4147-A177-3AD203B41FA5}">
                      <a16:colId xmlns:a16="http://schemas.microsoft.com/office/drawing/2014/main" val="20000"/>
                    </a:ext>
                  </a:extLst>
                </a:gridCol>
                <a:gridCol w="1590675">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563400">
                <a:tc>
                  <a:txBody>
                    <a:bodyPr/>
                    <a:lstStyle/>
                    <a:p>
                      <a:pPr marL="0" lvl="0" indent="0" algn="ctr" rtl="0">
                        <a:lnSpc>
                          <a:spcPct val="107000"/>
                        </a:lnSpc>
                        <a:spcBef>
                          <a:spcPts val="0"/>
                        </a:spcBef>
                        <a:spcAft>
                          <a:spcPts val="0"/>
                        </a:spcAft>
                        <a:buNone/>
                      </a:pPr>
                      <a:r>
                        <a:rPr lang="en-GB" sz="1200" b="1">
                          <a:latin typeface="Georgia"/>
                          <a:ea typeface="Georgia"/>
                          <a:cs typeface="Georgia"/>
                          <a:sym typeface="Georgia"/>
                        </a:rPr>
                        <a:t>Feature Name</a:t>
                      </a:r>
                      <a:endParaRPr sz="1200" b="1">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200" b="1">
                          <a:latin typeface="Georgia"/>
                          <a:ea typeface="Georgia"/>
                          <a:cs typeface="Georgia"/>
                          <a:sym typeface="Georgia"/>
                        </a:rPr>
                        <a:t>Type</a:t>
                      </a:r>
                      <a:endParaRPr sz="1200" b="1">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200" b="1">
                          <a:latin typeface="Georgia"/>
                          <a:ea typeface="Georgia"/>
                          <a:cs typeface="Georgia"/>
                          <a:sym typeface="Georgia"/>
                        </a:rPr>
                        <a:t>Description &amp;</a:t>
                      </a:r>
                      <a:endParaRPr sz="1200" b="1">
                        <a:latin typeface="Georgia"/>
                        <a:ea typeface="Georgia"/>
                        <a:cs typeface="Georgia"/>
                        <a:sym typeface="Georgia"/>
                      </a:endParaRPr>
                    </a:p>
                    <a:p>
                      <a:pPr marL="0" lvl="0" indent="0" algn="ctr" rtl="0">
                        <a:lnSpc>
                          <a:spcPct val="107000"/>
                        </a:lnSpc>
                        <a:spcBef>
                          <a:spcPts val="0"/>
                        </a:spcBef>
                        <a:spcAft>
                          <a:spcPts val="0"/>
                        </a:spcAft>
                        <a:buNone/>
                      </a:pPr>
                      <a:r>
                        <a:rPr lang="en-GB" sz="1200" b="1">
                          <a:latin typeface="Georgia"/>
                          <a:ea typeface="Georgia"/>
                          <a:cs typeface="Georgia"/>
                          <a:sym typeface="Georgia"/>
                        </a:rPr>
                        <a:t>Values</a:t>
                      </a:r>
                      <a:endParaRPr sz="1200" b="1">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200" b="1">
                          <a:latin typeface="Georgia"/>
                          <a:ea typeface="Georgia"/>
                          <a:cs typeface="Georgia"/>
                          <a:sym typeface="Georgia"/>
                        </a:rPr>
                        <a:t>% Missing</a:t>
                      </a:r>
                      <a:endParaRPr sz="1200" b="1">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78725">
                <a:tc>
                  <a:txBody>
                    <a:bodyPr/>
                    <a:lstStyle/>
                    <a:p>
                      <a:pPr marL="0" lvl="0" indent="0" algn="ctr" rtl="0">
                        <a:lnSpc>
                          <a:spcPct val="107000"/>
                        </a:lnSpc>
                        <a:spcBef>
                          <a:spcPts val="0"/>
                        </a:spcBef>
                        <a:spcAft>
                          <a:spcPts val="0"/>
                        </a:spcAft>
                        <a:buNone/>
                      </a:pPr>
                      <a:r>
                        <a:rPr lang="en-GB" sz="1300">
                          <a:latin typeface="Georgia"/>
                          <a:ea typeface="Georgia"/>
                          <a:cs typeface="Georgia"/>
                          <a:sym typeface="Georgia"/>
                        </a:rPr>
                        <a:t>Unique ID</a:t>
                      </a:r>
                      <a:endParaRPr sz="1300">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300">
                          <a:latin typeface="Georgia"/>
                          <a:ea typeface="Georgia"/>
                          <a:cs typeface="Georgia"/>
                          <a:sym typeface="Georgia"/>
                        </a:rPr>
                        <a:t>Numerical</a:t>
                      </a:r>
                      <a:endParaRPr sz="1300">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300">
                          <a:latin typeface="Georgia"/>
                          <a:ea typeface="Georgia"/>
                          <a:cs typeface="Georgia"/>
                          <a:sym typeface="Georgia"/>
                        </a:rPr>
                        <a:t>Unique ID of registration of each patient.</a:t>
                      </a:r>
                      <a:endParaRPr sz="1300">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300">
                          <a:latin typeface="Times New Roman"/>
                          <a:ea typeface="Times New Roman"/>
                          <a:cs typeface="Times New Roman"/>
                          <a:sym typeface="Times New Roman"/>
                        </a:rPr>
                        <a:t>0.00%</a:t>
                      </a:r>
                      <a:endParaRPr sz="13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60300">
                <a:tc>
                  <a:txBody>
                    <a:bodyPr/>
                    <a:lstStyle/>
                    <a:p>
                      <a:pPr marL="0" lvl="0" indent="0" algn="ctr" rtl="0">
                        <a:lnSpc>
                          <a:spcPct val="107000"/>
                        </a:lnSpc>
                        <a:spcBef>
                          <a:spcPts val="0"/>
                        </a:spcBef>
                        <a:spcAft>
                          <a:spcPts val="0"/>
                        </a:spcAft>
                        <a:buNone/>
                      </a:pPr>
                      <a:r>
                        <a:rPr lang="en-GB" sz="1300">
                          <a:latin typeface="Georgia"/>
                          <a:ea typeface="Georgia"/>
                          <a:cs typeface="Georgia"/>
                          <a:sym typeface="Georgia"/>
                        </a:rPr>
                        <a:t>Drug Name</a:t>
                      </a:r>
                      <a:endParaRPr sz="1300">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300">
                          <a:latin typeface="Georgia"/>
                          <a:ea typeface="Georgia"/>
                          <a:cs typeface="Georgia"/>
                          <a:sym typeface="Georgia"/>
                        </a:rPr>
                        <a:t>Categorical</a:t>
                      </a:r>
                      <a:endParaRPr sz="1300">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300">
                          <a:latin typeface="Georgia"/>
                          <a:ea typeface="Georgia"/>
                          <a:cs typeface="Georgia"/>
                          <a:sym typeface="Georgia"/>
                        </a:rPr>
                        <a:t>The name of the drug used by the patient.</a:t>
                      </a:r>
                      <a:endParaRPr sz="1300">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300">
                          <a:latin typeface="Times New Roman"/>
                          <a:ea typeface="Times New Roman"/>
                          <a:cs typeface="Times New Roman"/>
                          <a:sym typeface="Times New Roman"/>
                        </a:rPr>
                        <a:t>0.00%</a:t>
                      </a:r>
                      <a:endParaRPr sz="13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78725">
                <a:tc>
                  <a:txBody>
                    <a:bodyPr/>
                    <a:lstStyle/>
                    <a:p>
                      <a:pPr marL="0" lvl="0" indent="0" algn="ctr" rtl="0">
                        <a:lnSpc>
                          <a:spcPct val="107000"/>
                        </a:lnSpc>
                        <a:spcBef>
                          <a:spcPts val="0"/>
                        </a:spcBef>
                        <a:spcAft>
                          <a:spcPts val="0"/>
                        </a:spcAft>
                        <a:buNone/>
                      </a:pPr>
                      <a:r>
                        <a:rPr lang="en-GB" sz="1300">
                          <a:latin typeface="Georgia"/>
                          <a:ea typeface="Georgia"/>
                          <a:cs typeface="Georgia"/>
                          <a:sym typeface="Georgia"/>
                        </a:rPr>
                        <a:t>Condition</a:t>
                      </a:r>
                      <a:endParaRPr sz="1300">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300">
                          <a:latin typeface="Georgia"/>
                          <a:ea typeface="Georgia"/>
                          <a:cs typeface="Georgia"/>
                          <a:sym typeface="Georgia"/>
                        </a:rPr>
                        <a:t>Categorical</a:t>
                      </a:r>
                      <a:endParaRPr sz="1300">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300">
                          <a:latin typeface="Georgia"/>
                          <a:ea typeface="Georgia"/>
                          <a:cs typeface="Georgia"/>
                          <a:sym typeface="Georgia"/>
                        </a:rPr>
                        <a:t>The medical condition of the patient.</a:t>
                      </a:r>
                      <a:endParaRPr sz="1300">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300">
                          <a:latin typeface="Times New Roman"/>
                          <a:ea typeface="Times New Roman"/>
                          <a:cs typeface="Times New Roman"/>
                          <a:sym typeface="Times New Roman"/>
                        </a:rPr>
                        <a:t>0.55%</a:t>
                      </a:r>
                      <a:endParaRPr sz="13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98400">
                <a:tc>
                  <a:txBody>
                    <a:bodyPr/>
                    <a:lstStyle/>
                    <a:p>
                      <a:pPr marL="0" lvl="0" indent="0" algn="ctr" rtl="0">
                        <a:lnSpc>
                          <a:spcPct val="107000"/>
                        </a:lnSpc>
                        <a:spcBef>
                          <a:spcPts val="0"/>
                        </a:spcBef>
                        <a:spcAft>
                          <a:spcPts val="0"/>
                        </a:spcAft>
                        <a:buNone/>
                      </a:pPr>
                      <a:r>
                        <a:rPr lang="en-GB" sz="1300">
                          <a:latin typeface="Georgia"/>
                          <a:ea typeface="Georgia"/>
                          <a:cs typeface="Georgia"/>
                          <a:sym typeface="Georgia"/>
                        </a:rPr>
                        <a:t>Review</a:t>
                      </a:r>
                      <a:endParaRPr sz="1300">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300">
                          <a:latin typeface="Georgia"/>
                          <a:ea typeface="Georgia"/>
                          <a:cs typeface="Georgia"/>
                          <a:sym typeface="Georgia"/>
                        </a:rPr>
                        <a:t>Categorical</a:t>
                      </a:r>
                      <a:endParaRPr sz="1300">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300">
                          <a:latin typeface="Georgia"/>
                          <a:ea typeface="Georgia"/>
                          <a:cs typeface="Georgia"/>
                          <a:sym typeface="Georgia"/>
                        </a:rPr>
                        <a:t>The review of the drug by the patient. (includes side effects, positive reviews, consequences after usage)</a:t>
                      </a:r>
                      <a:endParaRPr sz="1300">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300">
                          <a:latin typeface="Times New Roman"/>
                          <a:ea typeface="Times New Roman"/>
                          <a:cs typeface="Times New Roman"/>
                          <a:sym typeface="Times New Roman"/>
                        </a:rPr>
                        <a:t>0.00%</a:t>
                      </a:r>
                      <a:endParaRPr sz="13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0775">
                <a:tc>
                  <a:txBody>
                    <a:bodyPr/>
                    <a:lstStyle/>
                    <a:p>
                      <a:pPr marL="0" lvl="0" indent="0" algn="ctr" rtl="0">
                        <a:lnSpc>
                          <a:spcPct val="107000"/>
                        </a:lnSpc>
                        <a:spcBef>
                          <a:spcPts val="0"/>
                        </a:spcBef>
                        <a:spcAft>
                          <a:spcPts val="0"/>
                        </a:spcAft>
                        <a:buNone/>
                      </a:pPr>
                      <a:r>
                        <a:rPr lang="en-GB" sz="1300">
                          <a:latin typeface="Georgia"/>
                          <a:ea typeface="Georgia"/>
                          <a:cs typeface="Georgia"/>
                          <a:sym typeface="Georgia"/>
                        </a:rPr>
                        <a:t>Rating</a:t>
                      </a:r>
                      <a:endParaRPr sz="1300">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300">
                          <a:latin typeface="Georgia"/>
                          <a:ea typeface="Georgia"/>
                          <a:cs typeface="Georgia"/>
                          <a:sym typeface="Georgia"/>
                        </a:rPr>
                        <a:t>Numerical</a:t>
                      </a:r>
                      <a:endParaRPr sz="1300">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300">
                          <a:latin typeface="Georgia"/>
                          <a:ea typeface="Georgia"/>
                          <a:cs typeface="Georgia"/>
                          <a:sym typeface="Georgia"/>
                        </a:rPr>
                        <a:t>The rating of each drug based on the usage by patients. Rating from 1 to 10 (1-lowest, 10-highest)</a:t>
                      </a:r>
                      <a:endParaRPr sz="1300">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300">
                          <a:latin typeface="Times New Roman"/>
                          <a:ea typeface="Times New Roman"/>
                          <a:cs typeface="Times New Roman"/>
                          <a:sym typeface="Times New Roman"/>
                        </a:rPr>
                        <a:t>0.00%</a:t>
                      </a:r>
                      <a:endParaRPr sz="13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63400">
                <a:tc>
                  <a:txBody>
                    <a:bodyPr/>
                    <a:lstStyle/>
                    <a:p>
                      <a:pPr marL="0" lvl="0" indent="0" algn="ctr" rtl="0">
                        <a:lnSpc>
                          <a:spcPct val="107000"/>
                        </a:lnSpc>
                        <a:spcBef>
                          <a:spcPts val="0"/>
                        </a:spcBef>
                        <a:spcAft>
                          <a:spcPts val="0"/>
                        </a:spcAft>
                        <a:buNone/>
                      </a:pPr>
                      <a:r>
                        <a:rPr lang="en-GB" sz="1300">
                          <a:latin typeface="Georgia"/>
                          <a:ea typeface="Georgia"/>
                          <a:cs typeface="Georgia"/>
                          <a:sym typeface="Georgia"/>
                        </a:rPr>
                        <a:t>  Date</a:t>
                      </a:r>
                      <a:endParaRPr sz="1300">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300">
                          <a:latin typeface="Georgia"/>
                          <a:ea typeface="Georgia"/>
                          <a:cs typeface="Georgia"/>
                          <a:sym typeface="Georgia"/>
                        </a:rPr>
                        <a:t> Categorical</a:t>
                      </a:r>
                      <a:endParaRPr sz="1300">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300">
                          <a:latin typeface="Georgia"/>
                          <a:ea typeface="Georgia"/>
                          <a:cs typeface="Georgia"/>
                          <a:sym typeface="Georgia"/>
                        </a:rPr>
                        <a:t>The date on which the patient has entered the review of the drug.</a:t>
                      </a:r>
                      <a:endParaRPr sz="1300">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300">
                          <a:latin typeface="Times New Roman"/>
                          <a:ea typeface="Times New Roman"/>
                          <a:cs typeface="Times New Roman"/>
                          <a:sym typeface="Times New Roman"/>
                        </a:rPr>
                        <a:t>0.00%</a:t>
                      </a:r>
                      <a:endParaRPr sz="13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618625">
                <a:tc>
                  <a:txBody>
                    <a:bodyPr/>
                    <a:lstStyle/>
                    <a:p>
                      <a:pPr marL="0" lvl="0" indent="0" algn="ctr" rtl="0">
                        <a:lnSpc>
                          <a:spcPct val="107000"/>
                        </a:lnSpc>
                        <a:spcBef>
                          <a:spcPts val="0"/>
                        </a:spcBef>
                        <a:spcAft>
                          <a:spcPts val="0"/>
                        </a:spcAft>
                        <a:buNone/>
                      </a:pPr>
                      <a:r>
                        <a:rPr lang="en-GB" sz="1300">
                          <a:latin typeface="Georgia"/>
                          <a:ea typeface="Georgia"/>
                          <a:cs typeface="Georgia"/>
                          <a:sym typeface="Georgia"/>
                        </a:rPr>
                        <a:t> Useful Count</a:t>
                      </a:r>
                      <a:endParaRPr sz="1300">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300">
                          <a:latin typeface="Georgia"/>
                          <a:ea typeface="Georgia"/>
                          <a:cs typeface="Georgia"/>
                          <a:sym typeface="Georgia"/>
                        </a:rPr>
                        <a:t> Numerical</a:t>
                      </a:r>
                      <a:endParaRPr sz="1300">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300">
                          <a:latin typeface="Georgia"/>
                          <a:ea typeface="Georgia"/>
                          <a:cs typeface="Georgia"/>
                          <a:sym typeface="Georgia"/>
                        </a:rPr>
                        <a:t>The number of users who found the reviews posted to be useful.</a:t>
                      </a:r>
                      <a:endParaRPr sz="1300">
                        <a:latin typeface="Georgia"/>
                        <a:ea typeface="Georgia"/>
                        <a:cs typeface="Georgia"/>
                        <a:sym typeface="Georgi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GB" sz="1300">
                          <a:latin typeface="Times New Roman"/>
                          <a:ea typeface="Times New Roman"/>
                          <a:cs typeface="Times New Roman"/>
                          <a:sym typeface="Times New Roman"/>
                        </a:rPr>
                        <a:t>0.00%</a:t>
                      </a:r>
                      <a:endParaRPr sz="13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a:t>
            </a:fld>
            <a:endParaRPr/>
          </a:p>
        </p:txBody>
      </p:sp>
      <p:sp>
        <p:nvSpPr>
          <p:cNvPr id="78" name="Google Shape;78;p16"/>
          <p:cNvSpPr txBox="1"/>
          <p:nvPr/>
        </p:nvSpPr>
        <p:spPr>
          <a:xfrm>
            <a:off x="442925" y="0"/>
            <a:ext cx="66009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900">
                <a:solidFill>
                  <a:schemeClr val="dk1"/>
                </a:solidFill>
              </a:rPr>
              <a:t>Suggested Solutions to the problem</a:t>
            </a:r>
            <a:endParaRPr sz="3800"/>
          </a:p>
        </p:txBody>
      </p:sp>
      <p:sp>
        <p:nvSpPr>
          <p:cNvPr id="79" name="Google Shape;79;p16"/>
          <p:cNvSpPr txBox="1"/>
          <p:nvPr/>
        </p:nvSpPr>
        <p:spPr>
          <a:xfrm>
            <a:off x="314325" y="1385400"/>
            <a:ext cx="8472600" cy="4386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000">
                <a:solidFill>
                  <a:schemeClr val="dk1"/>
                </a:solidFill>
              </a:rPr>
              <a:t>⮚The training dataset with approximately 160K records requires text-cleaning before Model building.</a:t>
            </a:r>
            <a:endParaRPr sz="2000">
              <a:solidFill>
                <a:schemeClr val="dk1"/>
              </a:solidFill>
            </a:endParaRPr>
          </a:p>
          <a:p>
            <a:pPr marL="0" lvl="0" indent="0" algn="l" rtl="0">
              <a:lnSpc>
                <a:spcPct val="115000"/>
              </a:lnSpc>
              <a:spcBef>
                <a:spcPts val="0"/>
              </a:spcBef>
              <a:spcAft>
                <a:spcPts val="0"/>
              </a:spcAft>
              <a:buNone/>
            </a:pPr>
            <a:r>
              <a:rPr lang="en-GB" sz="2000">
                <a:solidFill>
                  <a:schemeClr val="dk1"/>
                </a:solidFill>
              </a:rPr>
              <a:t>⮚The pre-processing/ cleaning text follows certain steps such as removal of punctuations like “,”, “!” and “.” , special characters like ‘â’ , stop words like a, an, the etc. Below operations are performed to handle these exceptions:</a:t>
            </a:r>
            <a:endParaRPr sz="2000">
              <a:solidFill>
                <a:schemeClr val="dk1"/>
              </a:solidFill>
            </a:endParaRPr>
          </a:p>
          <a:p>
            <a:pPr marL="0" lvl="0" indent="0" algn="l" rtl="0">
              <a:lnSpc>
                <a:spcPct val="115000"/>
              </a:lnSpc>
              <a:spcBef>
                <a:spcPts val="0"/>
              </a:spcBef>
              <a:spcAft>
                <a:spcPts val="0"/>
              </a:spcAft>
              <a:buNone/>
            </a:pPr>
            <a:endParaRPr sz="2000">
              <a:solidFill>
                <a:schemeClr val="dk1"/>
              </a:solidFill>
            </a:endParaRPr>
          </a:p>
          <a:p>
            <a:pPr marL="0" lvl="0" indent="0" algn="l" rtl="0">
              <a:lnSpc>
                <a:spcPct val="115000"/>
              </a:lnSpc>
              <a:spcBef>
                <a:spcPts val="0"/>
              </a:spcBef>
              <a:spcAft>
                <a:spcPts val="0"/>
              </a:spcAft>
              <a:buNone/>
            </a:pPr>
            <a:endParaRPr sz="2000">
              <a:solidFill>
                <a:schemeClr val="dk1"/>
              </a:solidFill>
            </a:endParaRPr>
          </a:p>
          <a:p>
            <a:pPr marL="0" lvl="0" indent="0" algn="l" rtl="0">
              <a:lnSpc>
                <a:spcPct val="115000"/>
              </a:lnSpc>
              <a:spcBef>
                <a:spcPts val="0"/>
              </a:spcBef>
              <a:spcAft>
                <a:spcPts val="0"/>
              </a:spcAft>
              <a:buNone/>
            </a:pPr>
            <a:endParaRPr sz="2000">
              <a:solidFill>
                <a:schemeClr val="dk1"/>
              </a:solidFill>
            </a:endParaRPr>
          </a:p>
          <a:p>
            <a:pPr marL="0" lvl="0" indent="0" algn="l" rtl="0">
              <a:lnSpc>
                <a:spcPct val="115000"/>
              </a:lnSpc>
              <a:spcBef>
                <a:spcPts val="0"/>
              </a:spcBef>
              <a:spcAft>
                <a:spcPts val="0"/>
              </a:spcAft>
              <a:buNone/>
            </a:pPr>
            <a:endParaRPr sz="2000">
              <a:solidFill>
                <a:schemeClr val="dk1"/>
              </a:solidFill>
            </a:endParaRPr>
          </a:p>
          <a:p>
            <a:pPr marL="0" lvl="0" indent="0" algn="l" rtl="0">
              <a:lnSpc>
                <a:spcPct val="115000"/>
              </a:lnSpc>
              <a:spcBef>
                <a:spcPts val="0"/>
              </a:spcBef>
              <a:spcAft>
                <a:spcPts val="0"/>
              </a:spcAft>
              <a:buNone/>
            </a:pPr>
            <a:endParaRPr sz="2000">
              <a:solidFill>
                <a:schemeClr val="dk1"/>
              </a:solidFill>
            </a:endParaRPr>
          </a:p>
          <a:p>
            <a:pPr marL="0" lvl="0" indent="0" algn="l" rtl="0">
              <a:lnSpc>
                <a:spcPct val="115000"/>
              </a:lnSpc>
              <a:spcBef>
                <a:spcPts val="0"/>
              </a:spcBef>
              <a:spcAft>
                <a:spcPts val="0"/>
              </a:spcAft>
              <a:buNone/>
            </a:pPr>
            <a:endParaRPr sz="2000">
              <a:solidFill>
                <a:schemeClr val="dk1"/>
              </a:solidFill>
            </a:endParaRPr>
          </a:p>
        </p:txBody>
      </p:sp>
      <p:pic>
        <p:nvPicPr>
          <p:cNvPr id="80" name="Google Shape;80;p16"/>
          <p:cNvPicPr preferRelativeResize="0"/>
          <p:nvPr/>
        </p:nvPicPr>
        <p:blipFill>
          <a:blip r:embed="rId3">
            <a:alphaModFix/>
          </a:blip>
          <a:stretch>
            <a:fillRect/>
          </a:stretch>
        </p:blipFill>
        <p:spPr>
          <a:xfrm>
            <a:off x="442925" y="4241250"/>
            <a:ext cx="8344001" cy="10794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a:t>
            </a:fld>
            <a:endParaRPr/>
          </a:p>
        </p:txBody>
      </p:sp>
      <p:sp>
        <p:nvSpPr>
          <p:cNvPr id="86" name="Google Shape;86;p17"/>
          <p:cNvSpPr txBox="1"/>
          <p:nvPr/>
        </p:nvSpPr>
        <p:spPr>
          <a:xfrm>
            <a:off x="350175" y="205250"/>
            <a:ext cx="4853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b="1">
                <a:latin typeface="Times New Roman"/>
                <a:ea typeface="Times New Roman"/>
                <a:cs typeface="Times New Roman"/>
                <a:sym typeface="Times New Roman"/>
              </a:rPr>
              <a:t>Exploratory Data Analysis</a:t>
            </a:r>
            <a:endParaRPr sz="3000" b="1">
              <a:latin typeface="Times New Roman"/>
              <a:ea typeface="Times New Roman"/>
              <a:cs typeface="Times New Roman"/>
              <a:sym typeface="Times New Roman"/>
            </a:endParaRPr>
          </a:p>
        </p:txBody>
      </p:sp>
      <p:pic>
        <p:nvPicPr>
          <p:cNvPr id="87" name="Google Shape;87;p17"/>
          <p:cNvPicPr preferRelativeResize="0"/>
          <p:nvPr/>
        </p:nvPicPr>
        <p:blipFill>
          <a:blip r:embed="rId3">
            <a:alphaModFix/>
          </a:blip>
          <a:stretch>
            <a:fillRect/>
          </a:stretch>
        </p:blipFill>
        <p:spPr>
          <a:xfrm>
            <a:off x="479225" y="2061750"/>
            <a:ext cx="8295699" cy="3308975"/>
          </a:xfrm>
          <a:prstGeom prst="rect">
            <a:avLst/>
          </a:prstGeom>
          <a:noFill/>
          <a:ln>
            <a:noFill/>
          </a:ln>
        </p:spPr>
      </p:pic>
      <p:sp>
        <p:nvSpPr>
          <p:cNvPr id="88" name="Google Shape;88;p17"/>
          <p:cNvSpPr txBox="1"/>
          <p:nvPr/>
        </p:nvSpPr>
        <p:spPr>
          <a:xfrm>
            <a:off x="350175" y="1014200"/>
            <a:ext cx="8424600" cy="492600"/>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800"/>
              </a:spcAft>
              <a:buNone/>
            </a:pPr>
            <a:r>
              <a:rPr lang="en-GB" sz="2000">
                <a:solidFill>
                  <a:schemeClr val="dk1"/>
                </a:solidFill>
              </a:rPr>
              <a:t>Removed rows from condition column which consists Not listed/ Other</a:t>
            </a:r>
            <a:endParaRPr sz="1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6</a:t>
            </a:fld>
            <a:endParaRPr/>
          </a:p>
        </p:txBody>
      </p:sp>
      <p:sp>
        <p:nvSpPr>
          <p:cNvPr id="94" name="Google Shape;94;p18"/>
          <p:cNvSpPr txBox="1"/>
          <p:nvPr/>
        </p:nvSpPr>
        <p:spPr>
          <a:xfrm>
            <a:off x="350175" y="205250"/>
            <a:ext cx="4853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b="1">
                <a:latin typeface="Times New Roman"/>
                <a:ea typeface="Times New Roman"/>
                <a:cs typeface="Times New Roman"/>
                <a:sym typeface="Times New Roman"/>
              </a:rPr>
              <a:t>Exploratory Data Analysis</a:t>
            </a:r>
            <a:endParaRPr sz="3000" b="1">
              <a:latin typeface="Times New Roman"/>
              <a:ea typeface="Times New Roman"/>
              <a:cs typeface="Times New Roman"/>
              <a:sym typeface="Times New Roman"/>
            </a:endParaRPr>
          </a:p>
        </p:txBody>
      </p:sp>
      <p:sp>
        <p:nvSpPr>
          <p:cNvPr id="95" name="Google Shape;95;p18"/>
          <p:cNvSpPr txBox="1"/>
          <p:nvPr/>
        </p:nvSpPr>
        <p:spPr>
          <a:xfrm>
            <a:off x="350175" y="1014200"/>
            <a:ext cx="8424600" cy="492600"/>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800"/>
              </a:spcAft>
              <a:buNone/>
            </a:pPr>
            <a:r>
              <a:rPr lang="en-GB" sz="2000">
                <a:solidFill>
                  <a:schemeClr val="dk1"/>
                </a:solidFill>
              </a:rPr>
              <a:t>Removed rows from condition column which consists &lt;/span&gt;</a:t>
            </a:r>
            <a:endParaRPr sz="100">
              <a:latin typeface="Times New Roman"/>
              <a:ea typeface="Times New Roman"/>
              <a:cs typeface="Times New Roman"/>
              <a:sym typeface="Times New Roman"/>
            </a:endParaRPr>
          </a:p>
        </p:txBody>
      </p:sp>
      <p:pic>
        <p:nvPicPr>
          <p:cNvPr id="96" name="Google Shape;96;p18"/>
          <p:cNvPicPr preferRelativeResize="0"/>
          <p:nvPr/>
        </p:nvPicPr>
        <p:blipFill>
          <a:blip r:embed="rId3">
            <a:alphaModFix/>
          </a:blip>
          <a:stretch>
            <a:fillRect/>
          </a:stretch>
        </p:blipFill>
        <p:spPr>
          <a:xfrm>
            <a:off x="503450" y="1884875"/>
            <a:ext cx="8424601" cy="369522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7</a:t>
            </a:fld>
            <a:endParaRPr/>
          </a:p>
        </p:txBody>
      </p:sp>
      <p:sp>
        <p:nvSpPr>
          <p:cNvPr id="102" name="Google Shape;102;p19"/>
          <p:cNvSpPr txBox="1"/>
          <p:nvPr/>
        </p:nvSpPr>
        <p:spPr>
          <a:xfrm>
            <a:off x="401200" y="250750"/>
            <a:ext cx="62310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900">
                <a:solidFill>
                  <a:schemeClr val="dk1"/>
                </a:solidFill>
              </a:rPr>
              <a:t>Bag of Words Methods</a:t>
            </a:r>
            <a:endParaRPr sz="3900">
              <a:solidFill>
                <a:schemeClr val="dk1"/>
              </a:solidFill>
            </a:endParaRPr>
          </a:p>
        </p:txBody>
      </p:sp>
      <p:sp>
        <p:nvSpPr>
          <p:cNvPr id="103" name="Google Shape;103;p19"/>
          <p:cNvSpPr txBox="1"/>
          <p:nvPr/>
        </p:nvSpPr>
        <p:spPr>
          <a:xfrm>
            <a:off x="564175" y="1228675"/>
            <a:ext cx="8074200" cy="1838100"/>
          </a:xfrm>
          <a:prstGeom prst="rect">
            <a:avLst/>
          </a:prstGeom>
          <a:noFill/>
          <a:ln>
            <a:noFill/>
          </a:ln>
        </p:spPr>
        <p:txBody>
          <a:bodyPr spcFirstLastPara="1" wrap="square" lIns="91425" tIns="91425" rIns="91425" bIns="91425" anchor="t" anchorCtr="0">
            <a:spAutoFit/>
          </a:bodyPr>
          <a:lstStyle/>
          <a:p>
            <a:pPr marL="408305" lvl="0" indent="-355600" algn="just" rtl="0">
              <a:lnSpc>
                <a:spcPct val="107916"/>
              </a:lnSpc>
              <a:spcBef>
                <a:spcPts val="0"/>
              </a:spcBef>
              <a:spcAft>
                <a:spcPts val="0"/>
              </a:spcAft>
              <a:buClr>
                <a:schemeClr val="dk1"/>
              </a:buClr>
              <a:buSzPts val="2000"/>
              <a:buFont typeface="Georgia"/>
              <a:buAutoNum type="arabicPeriod"/>
            </a:pPr>
            <a:r>
              <a:rPr lang="en-GB" sz="2100" b="1">
                <a:solidFill>
                  <a:schemeClr val="dk1"/>
                </a:solidFill>
                <a:latin typeface="Georgia"/>
                <a:ea typeface="Georgia"/>
                <a:cs typeface="Georgia"/>
                <a:sym typeface="Georgia"/>
              </a:rPr>
              <a:t>CountVectorizer:</a:t>
            </a:r>
            <a:r>
              <a:rPr lang="en-GB" sz="1350" b="1">
                <a:solidFill>
                  <a:schemeClr val="dk1"/>
                </a:solidFill>
                <a:latin typeface="Georgia"/>
                <a:ea typeface="Georgia"/>
                <a:cs typeface="Georgia"/>
                <a:sym typeface="Georgia"/>
              </a:rPr>
              <a:t> </a:t>
            </a:r>
            <a:r>
              <a:rPr lang="en-GB" sz="2000">
                <a:solidFill>
                  <a:schemeClr val="dk1"/>
                </a:solidFill>
              </a:rPr>
              <a:t>CountVectorizer model is used to preprocess the text by converting it into a bag of words, which keeps a count of the total occurrences of most frequently used words.</a:t>
            </a:r>
            <a:endParaRPr sz="2000">
              <a:solidFill>
                <a:schemeClr val="dk1"/>
              </a:solidFill>
            </a:endParaRPr>
          </a:p>
          <a:p>
            <a:pPr marL="457200" lvl="0" indent="0" algn="just" rtl="0">
              <a:lnSpc>
                <a:spcPct val="107916"/>
              </a:lnSpc>
              <a:spcBef>
                <a:spcPts val="0"/>
              </a:spcBef>
              <a:spcAft>
                <a:spcPts val="800"/>
              </a:spcAft>
              <a:buClr>
                <a:schemeClr val="dk1"/>
              </a:buClr>
              <a:buSzPts val="1100"/>
              <a:buFont typeface="Arial"/>
              <a:buNone/>
            </a:pPr>
            <a:r>
              <a:rPr lang="en-GB" sz="2000">
                <a:solidFill>
                  <a:schemeClr val="dk1"/>
                </a:solidFill>
              </a:rPr>
              <a:t>This model can be visualized using a table, which contains the count of words corresponding to the word itself.</a:t>
            </a:r>
            <a:endParaRPr>
              <a:latin typeface="Times New Roman"/>
              <a:ea typeface="Times New Roman"/>
              <a:cs typeface="Times New Roman"/>
              <a:sym typeface="Times New Roman"/>
            </a:endParaRPr>
          </a:p>
        </p:txBody>
      </p:sp>
      <p:pic>
        <p:nvPicPr>
          <p:cNvPr id="104" name="Google Shape;104;p19"/>
          <p:cNvPicPr preferRelativeResize="0"/>
          <p:nvPr/>
        </p:nvPicPr>
        <p:blipFill>
          <a:blip r:embed="rId3">
            <a:alphaModFix/>
          </a:blip>
          <a:stretch>
            <a:fillRect/>
          </a:stretch>
        </p:blipFill>
        <p:spPr>
          <a:xfrm>
            <a:off x="992400" y="3066775"/>
            <a:ext cx="7345076" cy="348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a:t>
            </a:fld>
            <a:endParaRPr/>
          </a:p>
        </p:txBody>
      </p:sp>
      <p:sp>
        <p:nvSpPr>
          <p:cNvPr id="110" name="Google Shape;110;p20"/>
          <p:cNvSpPr txBox="1"/>
          <p:nvPr/>
        </p:nvSpPr>
        <p:spPr>
          <a:xfrm>
            <a:off x="401200" y="250750"/>
            <a:ext cx="62310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900">
                <a:solidFill>
                  <a:schemeClr val="dk1"/>
                </a:solidFill>
              </a:rPr>
              <a:t>Bag of Words Methods</a:t>
            </a:r>
            <a:endParaRPr sz="3900">
              <a:solidFill>
                <a:schemeClr val="dk1"/>
              </a:solidFill>
            </a:endParaRPr>
          </a:p>
        </p:txBody>
      </p:sp>
      <p:sp>
        <p:nvSpPr>
          <p:cNvPr id="111" name="Google Shape;111;p20"/>
          <p:cNvSpPr txBox="1"/>
          <p:nvPr/>
        </p:nvSpPr>
        <p:spPr>
          <a:xfrm>
            <a:off x="564175" y="1228675"/>
            <a:ext cx="8074200" cy="1863237"/>
          </a:xfrm>
          <a:prstGeom prst="rect">
            <a:avLst/>
          </a:prstGeom>
          <a:noFill/>
          <a:ln>
            <a:noFill/>
          </a:ln>
        </p:spPr>
        <p:txBody>
          <a:bodyPr spcFirstLastPara="1" wrap="square" lIns="91425" tIns="91425" rIns="91425" bIns="91425" anchor="t" anchorCtr="0">
            <a:spAutoFit/>
          </a:bodyPr>
          <a:lstStyle/>
          <a:p>
            <a:pPr marL="0" marR="0" lvl="0" indent="0" algn="just" rtl="0">
              <a:lnSpc>
                <a:spcPct val="107916"/>
              </a:lnSpc>
              <a:spcBef>
                <a:spcPts val="0"/>
              </a:spcBef>
              <a:spcAft>
                <a:spcPts val="0"/>
              </a:spcAft>
              <a:buNone/>
            </a:pPr>
            <a:r>
              <a:rPr lang="en-GB" sz="2100" b="1" dirty="0">
                <a:solidFill>
                  <a:schemeClr val="dk1"/>
                </a:solidFill>
                <a:latin typeface="Georgia"/>
                <a:ea typeface="Georgia"/>
                <a:cs typeface="Georgia"/>
                <a:sym typeface="Georgia"/>
              </a:rPr>
              <a:t>2.	</a:t>
            </a:r>
            <a:r>
              <a:rPr lang="en-GB" sz="2100" b="1" dirty="0" err="1">
                <a:solidFill>
                  <a:schemeClr val="dk1"/>
                </a:solidFill>
                <a:latin typeface="Georgia"/>
                <a:ea typeface="Georgia"/>
                <a:cs typeface="Georgia"/>
                <a:sym typeface="Georgia"/>
              </a:rPr>
              <a:t>Tf-idf</a:t>
            </a:r>
            <a:r>
              <a:rPr lang="en-GB" sz="2100" b="1" dirty="0">
                <a:solidFill>
                  <a:schemeClr val="dk1"/>
                </a:solidFill>
                <a:latin typeface="Georgia"/>
                <a:ea typeface="Georgia"/>
                <a:cs typeface="Georgia"/>
                <a:sym typeface="Georgia"/>
              </a:rPr>
              <a:t> : </a:t>
            </a:r>
            <a:r>
              <a:rPr lang="en-GB" sz="2100" dirty="0">
                <a:solidFill>
                  <a:schemeClr val="dk1"/>
                </a:solidFill>
                <a:latin typeface="Georgia"/>
                <a:ea typeface="Georgia"/>
                <a:cs typeface="Georgia"/>
                <a:sym typeface="Georgia"/>
              </a:rPr>
              <a:t>TF-IDF or (Term Frequency</a:t>
            </a:r>
            <a:r>
              <a:rPr lang="en-GB" sz="2000" dirty="0">
                <a:solidFill>
                  <a:schemeClr val="dk1"/>
                </a:solidFill>
              </a:rPr>
              <a:t>-Inverse Document Frequency(IDF) ) is a technique which is used to find meaning of sentences consisting of words and cancels out the </a:t>
            </a:r>
            <a:r>
              <a:rPr lang="en-GB" sz="2000" dirty="0" err="1">
                <a:solidFill>
                  <a:schemeClr val="dk1"/>
                </a:solidFill>
              </a:rPr>
              <a:t>incapabilities</a:t>
            </a:r>
            <a:r>
              <a:rPr lang="en-GB" sz="2000" dirty="0">
                <a:solidFill>
                  <a:schemeClr val="dk1"/>
                </a:solidFill>
              </a:rPr>
              <a:t> of Bag of Words technique which is good for text classification or for helping a machine read words in numbers.</a:t>
            </a:r>
            <a:endParaRPr sz="2000" dirty="0">
              <a:solidFill>
                <a:schemeClr val="dk1"/>
              </a:solidFill>
            </a:endParaRPr>
          </a:p>
        </p:txBody>
      </p:sp>
      <p:pic>
        <p:nvPicPr>
          <p:cNvPr id="112" name="Google Shape;112;p20"/>
          <p:cNvPicPr preferRelativeResize="0"/>
          <p:nvPr/>
        </p:nvPicPr>
        <p:blipFill>
          <a:blip r:embed="rId3">
            <a:alphaModFix/>
          </a:blip>
          <a:stretch>
            <a:fillRect/>
          </a:stretch>
        </p:blipFill>
        <p:spPr>
          <a:xfrm>
            <a:off x="401200" y="3332025"/>
            <a:ext cx="4095750" cy="3190875"/>
          </a:xfrm>
          <a:prstGeom prst="rect">
            <a:avLst/>
          </a:prstGeom>
          <a:noFill/>
          <a:ln>
            <a:noFill/>
          </a:ln>
        </p:spPr>
      </p:pic>
      <p:cxnSp>
        <p:nvCxnSpPr>
          <p:cNvPr id="113" name="Google Shape;113;p20"/>
          <p:cNvCxnSpPr/>
          <p:nvPr/>
        </p:nvCxnSpPr>
        <p:spPr>
          <a:xfrm>
            <a:off x="4375575" y="3447800"/>
            <a:ext cx="0" cy="3046500"/>
          </a:xfrm>
          <a:prstGeom prst="straightConnector1">
            <a:avLst/>
          </a:prstGeom>
          <a:noFill/>
          <a:ln w="9525" cap="flat" cmpd="sng">
            <a:solidFill>
              <a:schemeClr val="dk2"/>
            </a:solidFill>
            <a:prstDash val="solid"/>
            <a:round/>
            <a:headEnd type="none" w="med" len="med"/>
            <a:tailEnd type="none" w="med" len="med"/>
          </a:ln>
        </p:spPr>
      </p:cxnSp>
      <p:pic>
        <p:nvPicPr>
          <p:cNvPr id="114" name="Google Shape;114;p20"/>
          <p:cNvPicPr preferRelativeResize="0"/>
          <p:nvPr/>
        </p:nvPicPr>
        <p:blipFill>
          <a:blip r:embed="rId4">
            <a:alphaModFix/>
          </a:blip>
          <a:stretch>
            <a:fillRect/>
          </a:stretch>
        </p:blipFill>
        <p:spPr>
          <a:xfrm>
            <a:off x="4496950" y="4046938"/>
            <a:ext cx="4488675" cy="1761037"/>
          </a:xfrm>
          <a:prstGeom prst="rect">
            <a:avLst/>
          </a:prstGeom>
          <a:noFill/>
          <a:ln>
            <a:noFill/>
          </a:ln>
        </p:spPr>
      </p:pic>
      <p:sp>
        <p:nvSpPr>
          <p:cNvPr id="115" name="Google Shape;115;p20"/>
          <p:cNvSpPr txBox="1"/>
          <p:nvPr/>
        </p:nvSpPr>
        <p:spPr>
          <a:xfrm>
            <a:off x="4496950" y="3497950"/>
            <a:ext cx="1053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i="1">
                <a:latin typeface="Times New Roman"/>
                <a:ea typeface="Times New Roman"/>
                <a:cs typeface="Times New Roman"/>
                <a:sym typeface="Times New Roman"/>
              </a:rPr>
              <a:t>Example:</a:t>
            </a:r>
            <a:endParaRPr sz="1500" b="1" i="1">
              <a:latin typeface="Times New Roman"/>
              <a:ea typeface="Times New Roman"/>
              <a:cs typeface="Times New Roman"/>
              <a:sym typeface="Times New Roman"/>
            </a:endParaRPr>
          </a:p>
        </p:txBody>
      </p:sp>
      <p:sp>
        <p:nvSpPr>
          <p:cNvPr id="116" name="Google Shape;116;p20"/>
          <p:cNvSpPr txBox="1"/>
          <p:nvPr/>
        </p:nvSpPr>
        <p:spPr>
          <a:xfrm>
            <a:off x="7823375" y="6519500"/>
            <a:ext cx="89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Times New Roman"/>
                <a:ea typeface="Times New Roman"/>
                <a:cs typeface="Times New Roman"/>
                <a:sym typeface="Times New Roman"/>
              </a:rPr>
              <a:t>Cont…..</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a:t>
            </a:fld>
            <a:endParaRPr/>
          </a:p>
        </p:txBody>
      </p:sp>
      <p:sp>
        <p:nvSpPr>
          <p:cNvPr id="122" name="Google Shape;122;p21"/>
          <p:cNvSpPr txBox="1"/>
          <p:nvPr/>
        </p:nvSpPr>
        <p:spPr>
          <a:xfrm>
            <a:off x="401200" y="250750"/>
            <a:ext cx="62310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900">
                <a:solidFill>
                  <a:schemeClr val="dk1"/>
                </a:solidFill>
              </a:rPr>
              <a:t>Bag of Words Methods</a:t>
            </a:r>
            <a:endParaRPr sz="3900">
              <a:solidFill>
                <a:schemeClr val="dk1"/>
              </a:solidFill>
            </a:endParaRPr>
          </a:p>
        </p:txBody>
      </p:sp>
      <p:sp>
        <p:nvSpPr>
          <p:cNvPr id="123" name="Google Shape;123;p21"/>
          <p:cNvSpPr txBox="1"/>
          <p:nvPr/>
        </p:nvSpPr>
        <p:spPr>
          <a:xfrm>
            <a:off x="564175" y="1228675"/>
            <a:ext cx="8074200" cy="507900"/>
          </a:xfrm>
          <a:prstGeom prst="rect">
            <a:avLst/>
          </a:prstGeom>
          <a:noFill/>
          <a:ln>
            <a:noFill/>
          </a:ln>
        </p:spPr>
        <p:txBody>
          <a:bodyPr spcFirstLastPara="1" wrap="square" lIns="91425" tIns="91425" rIns="91425" bIns="91425" anchor="t" anchorCtr="0">
            <a:spAutoFit/>
          </a:bodyPr>
          <a:lstStyle/>
          <a:p>
            <a:pPr marL="0" marR="0" lvl="0" indent="0" algn="just" rtl="0">
              <a:lnSpc>
                <a:spcPct val="107916"/>
              </a:lnSpc>
              <a:spcBef>
                <a:spcPts val="0"/>
              </a:spcBef>
              <a:spcAft>
                <a:spcPts val="0"/>
              </a:spcAft>
              <a:buNone/>
            </a:pPr>
            <a:r>
              <a:rPr lang="en-GB" sz="2100" b="1">
                <a:solidFill>
                  <a:schemeClr val="dk1"/>
                </a:solidFill>
                <a:latin typeface="Georgia"/>
                <a:ea typeface="Georgia"/>
                <a:cs typeface="Georgia"/>
                <a:sym typeface="Georgia"/>
              </a:rPr>
              <a:t>2.	Tf-idf :</a:t>
            </a:r>
            <a:endParaRPr sz="2000">
              <a:solidFill>
                <a:schemeClr val="dk1"/>
              </a:solidFill>
            </a:endParaRPr>
          </a:p>
        </p:txBody>
      </p:sp>
      <p:pic>
        <p:nvPicPr>
          <p:cNvPr id="124" name="Google Shape;124;p21"/>
          <p:cNvPicPr preferRelativeResize="0"/>
          <p:nvPr/>
        </p:nvPicPr>
        <p:blipFill>
          <a:blip r:embed="rId3">
            <a:alphaModFix/>
          </a:blip>
          <a:stretch>
            <a:fillRect/>
          </a:stretch>
        </p:blipFill>
        <p:spPr>
          <a:xfrm>
            <a:off x="1506450" y="1650750"/>
            <a:ext cx="6231001" cy="4961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1217</Words>
  <Application>Microsoft Office PowerPoint</Application>
  <PresentationFormat>On-screen Show (4:3)</PresentationFormat>
  <Paragraphs>135</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Comic Sans MS</vt:lpstr>
      <vt:lpstr>Georgia</vt:lpstr>
      <vt:lpstr>Times New Roman</vt:lpstr>
      <vt:lpstr>Simple Light</vt:lpstr>
      <vt:lpstr>Sentiment Analysis of Drug Review by online pharmaceutical review sites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Drug Review by online pharmaceutical review sites </dc:title>
  <cp:lastModifiedBy>shashank</cp:lastModifiedBy>
  <cp:revision>1</cp:revision>
  <dcterms:modified xsi:type="dcterms:W3CDTF">2021-05-25T10:46:18Z</dcterms:modified>
</cp:coreProperties>
</file>