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D47342-FE47-4CFA-839D-8860FB58424D}" type="datetimeFigureOut">
              <a:rPr lang="en-IN" smtClean="0"/>
              <a:t>27-04-2015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124090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47342-FE47-4CFA-839D-8860FB58424D}" type="datetimeFigureOut">
              <a:rPr lang="en-IN" smtClean="0"/>
              <a:t>27-04-2015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112914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47342-FE47-4CFA-839D-8860FB58424D}" type="datetimeFigureOut">
              <a:rPr lang="en-IN" smtClean="0"/>
              <a:t>27-04-2015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347969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47342-FE47-4CFA-839D-8860FB58424D}" type="datetimeFigureOut">
              <a:rPr lang="en-IN" smtClean="0"/>
              <a:t>27-04-2015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150962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47342-FE47-4CFA-839D-8860FB58424D}" type="datetimeFigureOut">
              <a:rPr lang="en-IN" smtClean="0"/>
              <a:t>27-04-2015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412270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ED47342-FE47-4CFA-839D-8860FB58424D}" type="datetimeFigureOut">
              <a:rPr lang="en-IN" smtClean="0"/>
              <a:t>27-04-2015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173856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ED47342-FE47-4CFA-839D-8860FB58424D}" type="datetimeFigureOut">
              <a:rPr lang="en-IN" smtClean="0"/>
              <a:t>27-04-2015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403620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ED47342-FE47-4CFA-839D-8860FB58424D}" type="datetimeFigureOut">
              <a:rPr lang="en-IN" smtClean="0"/>
              <a:t>27-04-2015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19921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47342-FE47-4CFA-839D-8860FB58424D}" type="datetimeFigureOut">
              <a:rPr lang="en-IN" smtClean="0"/>
              <a:t>27-04-2015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192981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47342-FE47-4CFA-839D-8860FB58424D}" type="datetimeFigureOut">
              <a:rPr lang="en-IN" smtClean="0"/>
              <a:t>27-04-2015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31141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47342-FE47-4CFA-839D-8860FB58424D}" type="datetimeFigureOut">
              <a:rPr lang="en-IN" smtClean="0"/>
              <a:t>27-04-2015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2FDD4-F3D4-43DA-B70F-5BC7D04CCD4E}" type="slidenum">
              <a:rPr lang="en-IN" smtClean="0"/>
              <a:t>‹#›</a:t>
            </a:fld>
            <a:endParaRPr lang="en-IN"/>
          </a:p>
        </p:txBody>
      </p:sp>
    </p:spTree>
    <p:extLst>
      <p:ext uri="{BB962C8B-B14F-4D97-AF65-F5344CB8AC3E}">
        <p14:creationId xmlns:p14="http://schemas.microsoft.com/office/powerpoint/2010/main" val="272366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47342-FE47-4CFA-839D-8860FB58424D}" type="datetimeFigureOut">
              <a:rPr lang="en-IN" smtClean="0"/>
              <a:t>27-04-2015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2FDD4-F3D4-43DA-B70F-5BC7D04CCD4E}" type="slidenum">
              <a:rPr lang="en-IN" smtClean="0"/>
              <a:t>‹#›</a:t>
            </a:fld>
            <a:endParaRPr lang="en-IN"/>
          </a:p>
        </p:txBody>
      </p:sp>
    </p:spTree>
    <p:extLst>
      <p:ext uri="{BB962C8B-B14F-4D97-AF65-F5344CB8AC3E}">
        <p14:creationId xmlns:p14="http://schemas.microsoft.com/office/powerpoint/2010/main" val="30360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ubrid.org/blog/dev-platform/decomposing-twitter-database-perspectiv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dis.io/topics/twitter-clon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blogs.vmware.com/vfabric/2013/04/how-instagram-feeds-work-celery-and-rabbitmq.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Shard_(database_archite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nstagram-engineering.tumblr.com/post/10853187575/sharding-ids-at-instagra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Database Design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6717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Subproblem</a:t>
            </a:r>
            <a:r>
              <a:rPr lang="en-IN" dirty="0" smtClean="0"/>
              <a:t> 2: get the Images </a:t>
            </a:r>
            <a:endParaRPr lang="en-IN" dirty="0"/>
          </a:p>
        </p:txBody>
      </p:sp>
      <p:sp>
        <p:nvSpPr>
          <p:cNvPr id="3" name="Content Placeholder 2"/>
          <p:cNvSpPr>
            <a:spLocks noGrp="1"/>
          </p:cNvSpPr>
          <p:nvPr>
            <p:ph idx="1"/>
          </p:nvPr>
        </p:nvSpPr>
        <p:spPr/>
        <p:txBody>
          <a:bodyPr/>
          <a:lstStyle/>
          <a:p>
            <a:r>
              <a:rPr lang="en-IN" dirty="0" smtClean="0"/>
              <a:t>Retrieve image by latest first</a:t>
            </a:r>
          </a:p>
          <a:p>
            <a:r>
              <a:rPr lang="en-IN" dirty="0" smtClean="0"/>
              <a:t>Apply the same logic for storing </a:t>
            </a:r>
            <a:r>
              <a:rPr lang="en-IN" dirty="0" err="1" smtClean="0"/>
              <a:t>image_id</a:t>
            </a:r>
            <a:r>
              <a:rPr lang="en-IN" dirty="0" smtClean="0"/>
              <a:t> as </a:t>
            </a:r>
            <a:r>
              <a:rPr lang="en-IN" dirty="0" err="1" smtClean="0"/>
              <a:t>user_id</a:t>
            </a:r>
            <a:endParaRPr lang="en-IN" dirty="0" smtClean="0"/>
          </a:p>
          <a:p>
            <a:r>
              <a:rPr lang="en-IN" dirty="0" smtClean="0"/>
              <a:t>Typical Schema:</a:t>
            </a:r>
            <a:br>
              <a:rPr lang="en-IN" dirty="0" smtClean="0"/>
            </a:br>
            <a:r>
              <a:rPr lang="en-IN" dirty="0" smtClean="0"/>
              <a:t> Images(</a:t>
            </a:r>
            <a:br>
              <a:rPr lang="en-IN" dirty="0" smtClean="0"/>
            </a:br>
            <a:r>
              <a:rPr lang="en-IN" dirty="0" smtClean="0"/>
              <a:t>  </a:t>
            </a:r>
            <a:r>
              <a:rPr lang="en-IN" dirty="0" err="1" smtClean="0"/>
              <a:t>image_id</a:t>
            </a:r>
            <a:r>
              <a:rPr lang="en-IN" dirty="0" smtClean="0"/>
              <a:t> PRIMARY KEY NOT NULL INT,</a:t>
            </a:r>
            <a:br>
              <a:rPr lang="en-IN" dirty="0" smtClean="0"/>
            </a:br>
            <a:r>
              <a:rPr lang="en-IN" dirty="0" smtClean="0"/>
              <a:t>  </a:t>
            </a:r>
            <a:r>
              <a:rPr lang="en-IN" dirty="0" err="1" smtClean="0"/>
              <a:t>user_id</a:t>
            </a:r>
            <a:r>
              <a:rPr lang="en-IN" dirty="0" smtClean="0"/>
              <a:t>   NOT NULL INT, // id of user who uploaded the image</a:t>
            </a:r>
            <a:br>
              <a:rPr lang="en-IN" dirty="0" smtClean="0"/>
            </a:br>
            <a:r>
              <a:rPr lang="en-IN" dirty="0" smtClean="0"/>
              <a:t>  Name TEXT,</a:t>
            </a:r>
            <a:br>
              <a:rPr lang="en-IN" dirty="0" smtClean="0"/>
            </a:br>
            <a:r>
              <a:rPr lang="en-IN" dirty="0" smtClean="0"/>
              <a:t>  /*other relevant info*/</a:t>
            </a:r>
          </a:p>
          <a:p>
            <a:pPr marL="457200" lvl="1" indent="0">
              <a:buNone/>
            </a:pPr>
            <a:r>
              <a:rPr lang="en-IN" dirty="0" smtClean="0"/>
              <a:t>    </a:t>
            </a:r>
            <a:r>
              <a:rPr lang="en-IN" dirty="0" err="1" smtClean="0"/>
              <a:t>user_id</a:t>
            </a:r>
            <a:r>
              <a:rPr lang="en-IN" dirty="0" smtClean="0"/>
              <a:t> references Users(</a:t>
            </a:r>
            <a:r>
              <a:rPr lang="en-IN" dirty="0" err="1" smtClean="0"/>
              <a:t>user_id</a:t>
            </a:r>
            <a:r>
              <a:rPr lang="en-IN" dirty="0" smtClean="0"/>
              <a:t>)</a:t>
            </a:r>
            <a:br>
              <a:rPr lang="en-IN" dirty="0" smtClean="0"/>
            </a:br>
            <a:r>
              <a:rPr lang="en-IN" dirty="0" smtClean="0"/>
              <a:t>)</a:t>
            </a:r>
            <a:endParaRPr lang="en-IN" dirty="0"/>
          </a:p>
        </p:txBody>
      </p:sp>
    </p:spTree>
    <p:extLst>
      <p:ext uri="{BB962C8B-B14F-4D97-AF65-F5344CB8AC3E}">
        <p14:creationId xmlns:p14="http://schemas.microsoft.com/office/powerpoint/2010/main" val="296798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Subproblem</a:t>
            </a:r>
            <a:r>
              <a:rPr lang="en-IN" dirty="0" smtClean="0"/>
              <a:t> 3:Get the likes and shares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likes{</a:t>
            </a:r>
          </a:p>
          <a:p>
            <a:pPr marL="457200" lvl="1" indent="0">
              <a:buNone/>
            </a:pPr>
            <a:r>
              <a:rPr lang="en-IN" dirty="0" smtClean="0"/>
              <a:t>id PRIMARY KEY NOT NULL INT, </a:t>
            </a:r>
          </a:p>
          <a:p>
            <a:pPr marL="457200" lvl="1" indent="0">
              <a:buNone/>
            </a:pPr>
            <a:r>
              <a:rPr lang="en-IN" dirty="0" err="1" smtClean="0"/>
              <a:t>photo_id</a:t>
            </a:r>
            <a:r>
              <a:rPr lang="en-IN" dirty="0" smtClean="0"/>
              <a:t> NOT NULL INT,// photo liked</a:t>
            </a:r>
          </a:p>
          <a:p>
            <a:pPr marL="457200" lvl="1" indent="0">
              <a:buNone/>
            </a:pPr>
            <a:r>
              <a:rPr lang="en-IN" dirty="0" err="1" smtClean="0"/>
              <a:t>user_id</a:t>
            </a:r>
            <a:r>
              <a:rPr lang="en-IN" dirty="0" smtClean="0"/>
              <a:t> NOT NULL INT,//user who liked the photo</a:t>
            </a:r>
          </a:p>
          <a:p>
            <a:pPr marL="457200" lvl="1" indent="0">
              <a:buNone/>
            </a:pPr>
            <a:r>
              <a:rPr lang="en-IN" dirty="0" err="1" smtClean="0"/>
              <a:t>photo_id</a:t>
            </a:r>
            <a:r>
              <a:rPr lang="en-IN" dirty="0" smtClean="0"/>
              <a:t> references Image(</a:t>
            </a:r>
            <a:r>
              <a:rPr lang="en-IN" dirty="0" err="1" smtClean="0"/>
              <a:t>image_id</a:t>
            </a:r>
            <a:r>
              <a:rPr lang="en-IN" dirty="0" smtClean="0"/>
              <a:t>),</a:t>
            </a:r>
          </a:p>
          <a:p>
            <a:pPr marL="457200" lvl="1" indent="0">
              <a:buNone/>
            </a:pPr>
            <a:r>
              <a:rPr lang="en-IN" dirty="0" err="1" smtClean="0"/>
              <a:t>user_id</a:t>
            </a:r>
            <a:r>
              <a:rPr lang="en-IN" dirty="0" smtClean="0"/>
              <a:t> references User(</a:t>
            </a:r>
            <a:r>
              <a:rPr lang="en-IN" dirty="0" err="1" smtClean="0"/>
              <a:t>user_id</a:t>
            </a:r>
            <a:r>
              <a:rPr lang="en-IN" dirty="0" smtClean="0"/>
              <a:t>)</a:t>
            </a:r>
          </a:p>
          <a:p>
            <a:pPr marL="457200" lvl="1" indent="0">
              <a:buNone/>
            </a:pPr>
            <a:r>
              <a:rPr lang="en-IN" dirty="0" smtClean="0"/>
              <a:t>}</a:t>
            </a:r>
          </a:p>
          <a:p>
            <a:r>
              <a:rPr lang="en-IN" dirty="0" smtClean="0"/>
              <a:t>shares{</a:t>
            </a:r>
          </a:p>
          <a:p>
            <a:pPr marL="457200" lvl="1" indent="0">
              <a:buNone/>
            </a:pPr>
            <a:r>
              <a:rPr lang="en-IN" dirty="0" smtClean="0"/>
              <a:t>id PRIMARY KEY NOT NULL INT,</a:t>
            </a:r>
          </a:p>
          <a:p>
            <a:pPr marL="457200" lvl="1" indent="0">
              <a:buNone/>
            </a:pPr>
            <a:r>
              <a:rPr lang="en-IN" dirty="0" err="1" smtClean="0"/>
              <a:t>photo_id</a:t>
            </a:r>
            <a:r>
              <a:rPr lang="en-IN" dirty="0" smtClean="0"/>
              <a:t> NOT NULL INT,//photo shared</a:t>
            </a:r>
          </a:p>
          <a:p>
            <a:pPr marL="457200" lvl="1" indent="0">
              <a:buNone/>
            </a:pPr>
            <a:r>
              <a:rPr lang="en-IN" dirty="0" err="1" smtClean="0"/>
              <a:t>user_id</a:t>
            </a:r>
            <a:r>
              <a:rPr lang="en-IN" dirty="0" smtClean="0"/>
              <a:t> NOT NULL INT,//user who shared the photo</a:t>
            </a:r>
          </a:p>
          <a:p>
            <a:pPr marL="457200" lvl="1" indent="0">
              <a:buNone/>
            </a:pPr>
            <a:r>
              <a:rPr lang="en-IN" dirty="0" err="1" smtClean="0"/>
              <a:t>photo_id</a:t>
            </a:r>
            <a:r>
              <a:rPr lang="en-IN" dirty="0" smtClean="0"/>
              <a:t> references Image(</a:t>
            </a:r>
            <a:r>
              <a:rPr lang="en-IN" dirty="0" err="1" smtClean="0"/>
              <a:t>image_id</a:t>
            </a:r>
            <a:r>
              <a:rPr lang="en-IN" dirty="0" smtClean="0"/>
              <a:t>)</a:t>
            </a:r>
          </a:p>
          <a:p>
            <a:pPr marL="457200" lvl="1" indent="0">
              <a:buNone/>
            </a:pPr>
            <a:r>
              <a:rPr lang="en-IN" dirty="0" err="1" smtClean="0"/>
              <a:t>user_id</a:t>
            </a:r>
            <a:r>
              <a:rPr lang="en-IN" dirty="0" smtClean="0"/>
              <a:t> references User(</a:t>
            </a:r>
            <a:r>
              <a:rPr lang="en-IN" dirty="0" err="1" smtClean="0"/>
              <a:t>user_id</a:t>
            </a:r>
            <a:r>
              <a:rPr lang="en-IN" dirty="0" smtClean="0"/>
              <a:t>)</a:t>
            </a:r>
          </a:p>
          <a:p>
            <a:pPr marL="457200" lvl="1" indent="0">
              <a:buNone/>
            </a:pPr>
            <a:r>
              <a:rPr lang="en-IN" dirty="0" smtClean="0"/>
              <a:t>}</a:t>
            </a:r>
            <a:endParaRPr lang="en-IN" dirty="0"/>
          </a:p>
        </p:txBody>
      </p:sp>
    </p:spTree>
    <p:extLst>
      <p:ext uri="{BB962C8B-B14F-4D97-AF65-F5344CB8AC3E}">
        <p14:creationId xmlns:p14="http://schemas.microsoft.com/office/powerpoint/2010/main" val="339134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id contains info about timestamp(first 41 bits)</a:t>
            </a:r>
          </a:p>
          <a:p>
            <a:r>
              <a:rPr lang="en-IN" dirty="0" smtClean="0"/>
              <a:t>Both the tables can be partitioned by </a:t>
            </a:r>
            <a:r>
              <a:rPr lang="en-IN" dirty="0" err="1" smtClean="0"/>
              <a:t>photo_id</a:t>
            </a:r>
            <a:r>
              <a:rPr lang="en-IN" dirty="0" smtClean="0"/>
              <a:t> – the more relevant query is getting likes on a photo.</a:t>
            </a:r>
          </a:p>
          <a:p>
            <a:r>
              <a:rPr lang="en-IN" dirty="0" smtClean="0"/>
              <a:t>We can also maintain a copy of  the table partitioned by </a:t>
            </a:r>
            <a:r>
              <a:rPr lang="en-IN" dirty="0" err="1" smtClean="0"/>
              <a:t>user_id</a:t>
            </a:r>
            <a:r>
              <a:rPr lang="en-IN" dirty="0" smtClean="0"/>
              <a:t>. This data is useful if we want to populate the recent activities of a user and total likes/shares for that user.</a:t>
            </a:r>
            <a:endParaRPr lang="en-IN" dirty="0"/>
          </a:p>
        </p:txBody>
      </p:sp>
    </p:spTree>
    <p:extLst>
      <p:ext uri="{BB962C8B-B14F-4D97-AF65-F5344CB8AC3E}">
        <p14:creationId xmlns:p14="http://schemas.microsoft.com/office/powerpoint/2010/main" val="419624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List of followers and following	</a:t>
            </a:r>
            <a:endParaRPr lang="en-IN" dirty="0">
              <a:latin typeface="+mn-lt"/>
            </a:endParaRPr>
          </a:p>
        </p:txBody>
      </p:sp>
      <p:sp>
        <p:nvSpPr>
          <p:cNvPr id="3" name="Content Placeholder 2"/>
          <p:cNvSpPr>
            <a:spLocks noGrp="1"/>
          </p:cNvSpPr>
          <p:nvPr>
            <p:ph idx="1"/>
          </p:nvPr>
        </p:nvSpPr>
        <p:spPr/>
        <p:txBody>
          <a:bodyPr>
            <a:noAutofit/>
          </a:bodyPr>
          <a:lstStyle/>
          <a:p>
            <a:r>
              <a:rPr lang="en-IN" sz="1600" dirty="0" smtClean="0"/>
              <a:t>Followers{</a:t>
            </a:r>
          </a:p>
          <a:p>
            <a:pPr marL="457200" lvl="1" indent="0">
              <a:buNone/>
            </a:pPr>
            <a:r>
              <a:rPr lang="en-IN" sz="1400" dirty="0" err="1" smtClean="0"/>
              <a:t>source_id</a:t>
            </a:r>
            <a:r>
              <a:rPr lang="en-IN" sz="1400" dirty="0" smtClean="0"/>
              <a:t> NOT NULL INT,</a:t>
            </a:r>
          </a:p>
          <a:p>
            <a:pPr marL="457200" lvl="1" indent="0">
              <a:buNone/>
            </a:pPr>
            <a:r>
              <a:rPr lang="en-IN" sz="1400" dirty="0" err="1" smtClean="0"/>
              <a:t>destination_id</a:t>
            </a:r>
            <a:r>
              <a:rPr lang="en-IN" sz="1400" dirty="0" smtClean="0"/>
              <a:t> NOT NULL INT,</a:t>
            </a:r>
          </a:p>
          <a:p>
            <a:pPr marL="457200" lvl="1" indent="0">
              <a:buNone/>
            </a:pPr>
            <a:r>
              <a:rPr lang="en-IN" sz="1400" dirty="0" err="1" smtClean="0"/>
              <a:t>created_timestamp</a:t>
            </a:r>
            <a:r>
              <a:rPr lang="en-IN" sz="1400" dirty="0" smtClean="0"/>
              <a:t> NOT NULL INT,</a:t>
            </a:r>
          </a:p>
          <a:p>
            <a:pPr marL="457200" lvl="1" indent="0">
              <a:buNone/>
            </a:pPr>
            <a:r>
              <a:rPr lang="en-IN" sz="1400" dirty="0" err="1" smtClean="0"/>
              <a:t>End_timestamp</a:t>
            </a:r>
            <a:r>
              <a:rPr lang="en-IN" sz="1400" dirty="0" smtClean="0"/>
              <a:t> INT,</a:t>
            </a:r>
          </a:p>
          <a:p>
            <a:pPr marL="457200" lvl="1" indent="0">
              <a:buNone/>
            </a:pPr>
            <a:r>
              <a:rPr lang="en-IN" sz="1400" dirty="0" smtClean="0"/>
              <a:t>PRIMARY KEY(</a:t>
            </a:r>
            <a:r>
              <a:rPr lang="en-IN" sz="1400" dirty="0" err="1" smtClean="0"/>
              <a:t>source_id,destination_id</a:t>
            </a:r>
            <a:r>
              <a:rPr lang="en-IN" sz="1400" dirty="0" smtClean="0"/>
              <a:t>)</a:t>
            </a:r>
          </a:p>
          <a:p>
            <a:pPr marL="457200" lvl="1" indent="0">
              <a:buNone/>
            </a:pPr>
            <a:r>
              <a:rPr lang="en-IN" sz="1400" dirty="0" err="1" smtClean="0"/>
              <a:t>source_id</a:t>
            </a:r>
            <a:r>
              <a:rPr lang="en-IN" sz="1400" dirty="0" smtClean="0"/>
              <a:t> references Users(</a:t>
            </a:r>
            <a:r>
              <a:rPr lang="en-IN" sz="1400" dirty="0" err="1" smtClean="0"/>
              <a:t>user_id</a:t>
            </a:r>
            <a:r>
              <a:rPr lang="en-IN" sz="1400" dirty="0" smtClean="0"/>
              <a:t>)</a:t>
            </a:r>
          </a:p>
          <a:p>
            <a:pPr marL="457200" lvl="1" indent="0">
              <a:buNone/>
            </a:pPr>
            <a:r>
              <a:rPr lang="en-IN" sz="1400" dirty="0" err="1" smtClean="0"/>
              <a:t>destination_id</a:t>
            </a:r>
            <a:r>
              <a:rPr lang="en-IN" sz="1400" dirty="0" smtClean="0"/>
              <a:t> references Users(</a:t>
            </a:r>
            <a:r>
              <a:rPr lang="en-IN" sz="1400" dirty="0" err="1" smtClean="0"/>
              <a:t>user_id</a:t>
            </a:r>
            <a:r>
              <a:rPr lang="en-IN" sz="1400" dirty="0" smtClean="0"/>
              <a:t>)</a:t>
            </a:r>
          </a:p>
          <a:p>
            <a:pPr marL="457200" lvl="1" indent="0">
              <a:buNone/>
            </a:pPr>
            <a:r>
              <a:rPr lang="en-IN" sz="1400" dirty="0" smtClean="0"/>
              <a:t>}</a:t>
            </a:r>
          </a:p>
          <a:p>
            <a:r>
              <a:rPr lang="en-IN" sz="1600" dirty="0" err="1" smtClean="0"/>
              <a:t>End_timestamp</a:t>
            </a:r>
            <a:r>
              <a:rPr lang="en-IN" sz="1600" dirty="0" smtClean="0"/>
              <a:t>– the timestamp when user(</a:t>
            </a:r>
            <a:r>
              <a:rPr lang="en-IN" sz="1600" dirty="0" err="1" smtClean="0"/>
              <a:t>soure_id</a:t>
            </a:r>
            <a:r>
              <a:rPr lang="en-IN" sz="1600" dirty="0" smtClean="0"/>
              <a:t>) stops following user(</a:t>
            </a:r>
            <a:r>
              <a:rPr lang="en-IN" sz="1600" dirty="0" err="1" smtClean="0"/>
              <a:t>destination_id</a:t>
            </a:r>
            <a:r>
              <a:rPr lang="en-IN" sz="1600" dirty="0" smtClean="0"/>
              <a:t>), else empty</a:t>
            </a:r>
          </a:p>
          <a:p>
            <a:r>
              <a:rPr lang="en-IN" sz="1600" dirty="0" smtClean="0"/>
              <a:t>We need to efficiently retrieve the list of followers as well as list of following</a:t>
            </a:r>
          </a:p>
          <a:p>
            <a:r>
              <a:rPr lang="en-IN" sz="1600" dirty="0" smtClean="0">
                <a:hlinkClick r:id="rId2"/>
              </a:rPr>
              <a:t>Twitter Database Perspective Link</a:t>
            </a:r>
            <a:r>
              <a:rPr lang="en-IN" sz="1600" dirty="0" smtClean="0"/>
              <a:t> – this link basically discusses the way to save the social graph(followers and following)</a:t>
            </a:r>
          </a:p>
          <a:p>
            <a:r>
              <a:rPr lang="en-IN" sz="1600" dirty="0" smtClean="0"/>
              <a:t>A </a:t>
            </a:r>
            <a:r>
              <a:rPr lang="en-IN" sz="1600" dirty="0"/>
              <a:t>solution for this is to </a:t>
            </a:r>
            <a:r>
              <a:rPr lang="en-IN" sz="1600" b="1" dirty="0"/>
              <a:t>maintain two tables</a:t>
            </a:r>
            <a:r>
              <a:rPr lang="en-IN" sz="1600" dirty="0"/>
              <a:t> – </a:t>
            </a:r>
            <a:r>
              <a:rPr lang="en-IN" sz="1600" i="1" dirty="0" smtClean="0"/>
              <a:t>followers</a:t>
            </a:r>
            <a:r>
              <a:rPr lang="en-IN" sz="1600" dirty="0"/>
              <a:t> and </a:t>
            </a:r>
            <a:r>
              <a:rPr lang="en-IN" sz="1600" i="1" dirty="0" smtClean="0"/>
              <a:t>following</a:t>
            </a:r>
            <a:r>
              <a:rPr lang="en-IN" sz="1600" dirty="0" smtClean="0"/>
              <a:t>. </a:t>
            </a:r>
            <a:r>
              <a:rPr lang="en-IN" sz="1600" dirty="0"/>
              <a:t>In this solution, each table is maintained according to the directions of the source and destination, and is partitioned by </a:t>
            </a:r>
            <a:r>
              <a:rPr lang="en-IN" sz="1600" dirty="0" err="1"/>
              <a:t>user_id</a:t>
            </a:r>
            <a:r>
              <a:rPr lang="en-IN" sz="1600" dirty="0" smtClean="0"/>
              <a:t>.</a:t>
            </a:r>
          </a:p>
          <a:p>
            <a:r>
              <a:rPr lang="en-IN" sz="1600" dirty="0" smtClean="0"/>
              <a:t>The following table is partitioned by </a:t>
            </a:r>
            <a:r>
              <a:rPr lang="en-IN" sz="1600" dirty="0" err="1" smtClean="0"/>
              <a:t>source_id</a:t>
            </a:r>
            <a:r>
              <a:rPr lang="en-IN" sz="1600" dirty="0" smtClean="0"/>
              <a:t> to retrieve the list of users followed by user(</a:t>
            </a:r>
            <a:r>
              <a:rPr lang="en-IN" sz="1600" dirty="0" err="1" smtClean="0"/>
              <a:t>source_id</a:t>
            </a:r>
            <a:r>
              <a:rPr lang="en-IN" sz="1600" dirty="0" smtClean="0"/>
              <a:t>) efficiently.</a:t>
            </a:r>
          </a:p>
          <a:p>
            <a:r>
              <a:rPr lang="en-IN" sz="1600" dirty="0" smtClean="0"/>
              <a:t>The followers table is partitioned by </a:t>
            </a:r>
            <a:r>
              <a:rPr lang="en-IN" sz="1600" dirty="0" err="1" smtClean="0"/>
              <a:t>destination_id</a:t>
            </a:r>
            <a:r>
              <a:rPr lang="en-IN" sz="1600" dirty="0" smtClean="0"/>
              <a:t> to retrieve the list of followers of user(</a:t>
            </a:r>
            <a:r>
              <a:rPr lang="en-IN" sz="1600" dirty="0" err="1" smtClean="0"/>
              <a:t>destination_id</a:t>
            </a:r>
            <a:r>
              <a:rPr lang="en-IN" sz="1600" dirty="0" smtClean="0"/>
              <a:t>) efficiently.</a:t>
            </a:r>
          </a:p>
          <a:p>
            <a:endParaRPr lang="en-IN" sz="1600" dirty="0" smtClean="0"/>
          </a:p>
          <a:p>
            <a:endParaRPr lang="en-IN" sz="1600" dirty="0" smtClean="0"/>
          </a:p>
          <a:p>
            <a:endParaRPr lang="en-IN" sz="1600" dirty="0"/>
          </a:p>
          <a:p>
            <a:endParaRPr lang="en-IN" sz="1600" dirty="0"/>
          </a:p>
        </p:txBody>
      </p:sp>
    </p:spTree>
    <p:extLst>
      <p:ext uri="{BB962C8B-B14F-4D97-AF65-F5344CB8AC3E}">
        <p14:creationId xmlns:p14="http://schemas.microsoft.com/office/powerpoint/2010/main" val="207204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Complexity of </a:t>
            </a:r>
            <a:r>
              <a:rPr lang="en-IN" dirty="0" smtClean="0"/>
              <a:t>Data retrieval</a:t>
            </a:r>
            <a:endParaRPr lang="en-IN"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350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the User Info</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We want to fetch the user info using its </a:t>
            </a:r>
            <a:r>
              <a:rPr lang="en-IN" dirty="0" err="1" smtClean="0"/>
              <a:t>user_id</a:t>
            </a:r>
            <a:endParaRPr lang="en-IN" dirty="0" smtClean="0"/>
          </a:p>
          <a:p>
            <a:r>
              <a:rPr lang="en-IN" dirty="0" smtClean="0"/>
              <a:t>The algorithm of saving the </a:t>
            </a:r>
            <a:r>
              <a:rPr lang="en-IN" dirty="0" err="1" smtClean="0"/>
              <a:t>user_id</a:t>
            </a:r>
            <a:r>
              <a:rPr lang="en-IN" dirty="0" smtClean="0"/>
              <a:t> is discussed earlier</a:t>
            </a:r>
          </a:p>
          <a:p>
            <a:r>
              <a:rPr lang="en-IN" dirty="0" smtClean="0"/>
              <a:t>We can retrieve following info from the </a:t>
            </a:r>
            <a:r>
              <a:rPr lang="en-IN" dirty="0" err="1" smtClean="0"/>
              <a:t>user_id</a:t>
            </a:r>
            <a:endParaRPr lang="en-IN" dirty="0" smtClean="0"/>
          </a:p>
          <a:p>
            <a:pPr lvl="1"/>
            <a:r>
              <a:rPr lang="en-IN" dirty="0" smtClean="0"/>
              <a:t>The timestamp for </a:t>
            </a:r>
            <a:r>
              <a:rPr lang="en-IN" dirty="0" err="1" smtClean="0"/>
              <a:t>user_creation</a:t>
            </a:r>
            <a:r>
              <a:rPr lang="en-IN" dirty="0"/>
              <a:t> </a:t>
            </a:r>
            <a:r>
              <a:rPr lang="en-IN" dirty="0" smtClean="0"/>
              <a:t>– first 41 bits</a:t>
            </a:r>
          </a:p>
          <a:p>
            <a:pPr lvl="1"/>
            <a:r>
              <a:rPr lang="en-IN" dirty="0" smtClean="0"/>
              <a:t>Shard number in which it is stored – next 13 bits</a:t>
            </a:r>
          </a:p>
          <a:p>
            <a:r>
              <a:rPr lang="en-IN" dirty="0" smtClean="0"/>
              <a:t>The shard number is really important because it really reduces the complexity of searching all the shards for a user info.</a:t>
            </a:r>
          </a:p>
          <a:p>
            <a:r>
              <a:rPr lang="en-IN" dirty="0" smtClean="0"/>
              <a:t>Considering each shard has about  a 1,000 users(considering 1000 shards and 1 million users). It’s a lot easier to search a row out of 1000 rows.</a:t>
            </a:r>
          </a:p>
          <a:p>
            <a:r>
              <a:rPr lang="en-IN" dirty="0" smtClean="0"/>
              <a:t>In order to optimize the search further, we can try various techniques of memory read – like hashing. These are already implemented in various shard configurations managers like zookeeper. </a:t>
            </a:r>
          </a:p>
          <a:p>
            <a:r>
              <a:rPr lang="en-IN" dirty="0" smtClean="0"/>
              <a:t>Typical searching in a table of sorted rows would take O(</a:t>
            </a:r>
            <a:r>
              <a:rPr lang="en-IN" dirty="0" err="1" smtClean="0"/>
              <a:t>logn</a:t>
            </a:r>
            <a:r>
              <a:rPr lang="en-IN" dirty="0" smtClean="0"/>
              <a:t>) time complexity. Using hashing it can be reduced to O(1) best case.</a:t>
            </a:r>
            <a:endParaRPr lang="en-IN" dirty="0"/>
          </a:p>
        </p:txBody>
      </p:sp>
    </p:spTree>
    <p:extLst>
      <p:ext uri="{BB962C8B-B14F-4D97-AF65-F5344CB8AC3E}">
        <p14:creationId xmlns:p14="http://schemas.microsoft.com/office/powerpoint/2010/main" val="142661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the User Feed</a:t>
            </a:r>
            <a:endParaRPr lang="en-IN" dirty="0"/>
          </a:p>
        </p:txBody>
      </p:sp>
      <p:sp>
        <p:nvSpPr>
          <p:cNvPr id="3" name="Content Placeholder 2"/>
          <p:cNvSpPr>
            <a:spLocks noGrp="1"/>
          </p:cNvSpPr>
          <p:nvPr>
            <p:ph idx="1"/>
          </p:nvPr>
        </p:nvSpPr>
        <p:spPr/>
        <p:txBody>
          <a:bodyPr>
            <a:normAutofit/>
          </a:bodyPr>
          <a:lstStyle/>
          <a:p>
            <a:r>
              <a:rPr lang="en-IN" dirty="0" smtClean="0"/>
              <a:t>This task can be divided into </a:t>
            </a:r>
          </a:p>
          <a:p>
            <a:pPr lvl="1"/>
            <a:r>
              <a:rPr lang="en-IN" dirty="0" smtClean="0"/>
              <a:t>getting the users followed and</a:t>
            </a:r>
          </a:p>
          <a:p>
            <a:pPr lvl="1"/>
            <a:r>
              <a:rPr lang="en-IN" dirty="0" smtClean="0"/>
              <a:t> top N(typically N=10) photos of these users sorted by time.</a:t>
            </a:r>
          </a:p>
          <a:p>
            <a:r>
              <a:rPr lang="en-IN" dirty="0" smtClean="0"/>
              <a:t>Typical Query – SELECT * FROM images</a:t>
            </a:r>
            <a:br>
              <a:rPr lang="en-IN" dirty="0" smtClean="0"/>
            </a:br>
            <a:r>
              <a:rPr lang="en-IN" dirty="0" smtClean="0"/>
              <a:t>WHERE </a:t>
            </a:r>
            <a:r>
              <a:rPr lang="en-IN" dirty="0" err="1" smtClean="0"/>
              <a:t>user_id</a:t>
            </a:r>
            <a:r>
              <a:rPr lang="en-IN" dirty="0" smtClean="0"/>
              <a:t> IN</a:t>
            </a:r>
            <a:br>
              <a:rPr lang="en-IN" dirty="0" smtClean="0"/>
            </a:br>
            <a:r>
              <a:rPr lang="en-IN" dirty="0" smtClean="0"/>
              <a:t>(SELECT </a:t>
            </a:r>
            <a:r>
              <a:rPr lang="en-IN" dirty="0" err="1" smtClean="0"/>
              <a:t>destination_id</a:t>
            </a:r>
            <a:r>
              <a:rPr lang="en-IN" dirty="0" smtClean="0"/>
              <a:t> FROM following</a:t>
            </a:r>
            <a:br>
              <a:rPr lang="en-IN" dirty="0" smtClean="0"/>
            </a:br>
            <a:r>
              <a:rPr lang="en-IN" dirty="0" smtClean="0"/>
              <a:t>WHERE </a:t>
            </a:r>
            <a:r>
              <a:rPr lang="en-IN" dirty="0" err="1" smtClean="0"/>
              <a:t>source_id</a:t>
            </a:r>
            <a:r>
              <a:rPr lang="en-IN" dirty="0" smtClean="0"/>
              <a:t> = </a:t>
            </a:r>
            <a:r>
              <a:rPr lang="en-IN" dirty="0" err="1" smtClean="0"/>
              <a:t>given_user_id</a:t>
            </a:r>
            <a:r>
              <a:rPr lang="en-IN" dirty="0" smtClean="0"/>
              <a:t>)</a:t>
            </a:r>
            <a:br>
              <a:rPr lang="en-IN" dirty="0" smtClean="0"/>
            </a:br>
            <a:r>
              <a:rPr lang="en-IN" dirty="0" smtClean="0"/>
              <a:t>ORDER BY </a:t>
            </a:r>
            <a:r>
              <a:rPr lang="en-IN" dirty="0" err="1" smtClean="0"/>
              <a:t>created_timestamp</a:t>
            </a:r>
            <a:r>
              <a:rPr lang="en-IN" dirty="0" smtClean="0"/>
              <a:t> DESC</a:t>
            </a:r>
            <a:br>
              <a:rPr lang="en-IN" dirty="0" smtClean="0"/>
            </a:br>
            <a:r>
              <a:rPr lang="en-IN" dirty="0" smtClean="0"/>
              <a:t>LIMIT 10; </a:t>
            </a:r>
          </a:p>
          <a:p>
            <a:r>
              <a:rPr lang="en-IN" dirty="0" smtClean="0"/>
              <a:t> </a:t>
            </a: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895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Typically partitioning helps in retrieving all the users followed because they are present on a single logical shard.</a:t>
            </a:r>
          </a:p>
          <a:p>
            <a:r>
              <a:rPr lang="en-IN" dirty="0" smtClean="0"/>
              <a:t>We can get the shard number from the </a:t>
            </a:r>
            <a:r>
              <a:rPr lang="en-IN" dirty="0" err="1" smtClean="0"/>
              <a:t>user_id</a:t>
            </a:r>
            <a:r>
              <a:rPr lang="en-IN" dirty="0" smtClean="0"/>
              <a:t>.(mid 13 bits)</a:t>
            </a:r>
          </a:p>
          <a:p>
            <a:r>
              <a:rPr lang="en-IN" dirty="0" smtClean="0"/>
              <a:t>Shard address lookup can be done in O(1) average case.</a:t>
            </a:r>
          </a:p>
          <a:p>
            <a:r>
              <a:rPr lang="en-IN" dirty="0" smtClean="0"/>
              <a:t>For multiple servers, we can get data in batches executed in parallel threads. For example for example the data is distributed over 100 physical server. We can spawn 100 parallel tasks for getting users from each server.</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215127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Top N photos sorted by timestamp</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After retrieving the users followed in batches. We can retrieve top k images from each batch by using bucket sort. We can create buckets on basis of timestamp such that top bucket has the latest photos. </a:t>
            </a:r>
            <a:endParaRPr lang="en-IN" dirty="0"/>
          </a:p>
          <a:p>
            <a:r>
              <a:rPr lang="en-IN" dirty="0" smtClean="0"/>
              <a:t>After getting top k images from each batch. We need to get overall top k images. We can use bucket sort again. At last when the top bucket has more than k images, we can just sort them by using quicksort/</a:t>
            </a:r>
            <a:r>
              <a:rPr lang="en-IN" dirty="0" err="1" smtClean="0"/>
              <a:t>mergesort</a:t>
            </a:r>
            <a:r>
              <a:rPr lang="en-IN" dirty="0" smtClean="0"/>
              <a:t>.</a:t>
            </a:r>
          </a:p>
          <a:p>
            <a:r>
              <a:rPr lang="en-IN" dirty="0" smtClean="0"/>
              <a:t>The time complexity depends on the size of each batch – considering each batch has 1000 users. After getting the 1000 users we retrieve top k*1000 images. We retrieve top k(maybe &gt;k depends on size of top bucket) images from these images by using bucket sort. Bucket Sort would typically take O(N)- where N = 1000*k here.</a:t>
            </a:r>
          </a:p>
          <a:p>
            <a:r>
              <a:rPr lang="en-IN" dirty="0" smtClean="0"/>
              <a:t>Suppose there are 1000 batches – we retrieve top k images from each batch. We have top 1000*k  images again. We again use bucket sort and get top k(or &gt;k) images in O(N) time. WE now sort the last k elements by time using quicksort/</a:t>
            </a:r>
            <a:r>
              <a:rPr lang="en-IN" dirty="0" err="1" smtClean="0"/>
              <a:t>mergesort</a:t>
            </a:r>
            <a:r>
              <a:rPr lang="en-IN" dirty="0" smtClean="0"/>
              <a:t> in O(</a:t>
            </a:r>
            <a:r>
              <a:rPr lang="en-IN" dirty="0" err="1" smtClean="0"/>
              <a:t>NlogN</a:t>
            </a:r>
            <a:r>
              <a:rPr lang="en-IN" dirty="0" smtClean="0"/>
              <a:t>) time where N=k </a:t>
            </a:r>
            <a:endParaRPr lang="en-IN" dirty="0"/>
          </a:p>
        </p:txBody>
      </p:sp>
    </p:spTree>
    <p:extLst>
      <p:ext uri="{BB962C8B-B14F-4D97-AF65-F5344CB8AC3E}">
        <p14:creationId xmlns:p14="http://schemas.microsoft.com/office/powerpoint/2010/main" val="231382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the likes and shares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more relevant query is getting the number of likes and shares for each photo in the feed.</a:t>
            </a:r>
          </a:p>
          <a:p>
            <a:r>
              <a:rPr lang="en-IN" dirty="0" smtClean="0"/>
              <a:t>We generally show on the feed about 5 recent users(name) who have liked the photo(</a:t>
            </a:r>
            <a:r>
              <a:rPr lang="en-IN" dirty="0" err="1" smtClean="0"/>
              <a:t>facebook</a:t>
            </a:r>
            <a:r>
              <a:rPr lang="en-IN" dirty="0" smtClean="0"/>
              <a:t>, </a:t>
            </a:r>
            <a:r>
              <a:rPr lang="en-IN" dirty="0" err="1" smtClean="0"/>
              <a:t>instagram</a:t>
            </a:r>
            <a:r>
              <a:rPr lang="en-IN" dirty="0" smtClean="0"/>
              <a:t>).</a:t>
            </a:r>
          </a:p>
          <a:p>
            <a:r>
              <a:rPr lang="en-IN" dirty="0" smtClean="0"/>
              <a:t>We generally don’t show the users who shared the photo(</a:t>
            </a:r>
            <a:r>
              <a:rPr lang="en-IN" dirty="0" err="1" smtClean="0"/>
              <a:t>facebook</a:t>
            </a:r>
            <a:r>
              <a:rPr lang="en-IN" dirty="0" smtClean="0"/>
              <a:t>) on the feed.</a:t>
            </a:r>
          </a:p>
          <a:p>
            <a:r>
              <a:rPr lang="en-IN" dirty="0" smtClean="0"/>
              <a:t>Getting the number of likes is simple:</a:t>
            </a:r>
          </a:p>
          <a:p>
            <a:pPr lvl="1"/>
            <a:r>
              <a:rPr lang="en-IN" dirty="0" smtClean="0"/>
              <a:t>Select Count(*) from likes where </a:t>
            </a:r>
            <a:r>
              <a:rPr lang="en-IN" dirty="0" err="1" smtClean="0"/>
              <a:t>photo_id</a:t>
            </a:r>
            <a:r>
              <a:rPr lang="en-IN" dirty="0" smtClean="0"/>
              <a:t> = </a:t>
            </a:r>
            <a:r>
              <a:rPr lang="en-IN" dirty="0" err="1" smtClean="0"/>
              <a:t>given_id</a:t>
            </a:r>
            <a:r>
              <a:rPr lang="en-IN" dirty="0" smtClean="0"/>
              <a:t>;</a:t>
            </a:r>
          </a:p>
          <a:p>
            <a:pPr lvl="1"/>
            <a:r>
              <a:rPr lang="en-IN" dirty="0" smtClean="0"/>
              <a:t>Similar for shares</a:t>
            </a:r>
          </a:p>
          <a:p>
            <a:r>
              <a:rPr lang="en-IN" dirty="0" smtClean="0"/>
              <a:t>Getting top recent 5 users is also easy – use bucket sort similar for getting top N followers.</a:t>
            </a:r>
            <a:endParaRPr lang="en-IN" dirty="0"/>
          </a:p>
        </p:txBody>
      </p:sp>
    </p:spTree>
    <p:extLst>
      <p:ext uri="{BB962C8B-B14F-4D97-AF65-F5344CB8AC3E}">
        <p14:creationId xmlns:p14="http://schemas.microsoft.com/office/powerpoint/2010/main" val="54423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Test1    App Description: A user can follow multiple users in the app. Each user can post the pictures take by them.  After opening the app each user will be able to see the pictures posted by the people the user is following.  So, for a new user the feed will be empty, but after he starts following users, his feed will become  interesting. A user can share a picture or like a picture in his feed.    </a:t>
            </a:r>
          </a:p>
          <a:p>
            <a:pPr marL="457200" lvl="1" indent="0">
              <a:buNone/>
            </a:pPr>
            <a:r>
              <a:rPr lang="en-IN" dirty="0" smtClean="0"/>
              <a:t>1. Design the database for the app, keeping in mind, there can be millions of users, </a:t>
            </a:r>
            <a:r>
              <a:rPr lang="en-IN" dirty="0" err="1" smtClean="0"/>
              <a:t>pict</a:t>
            </a:r>
            <a:r>
              <a:rPr lang="en-IN" dirty="0" smtClean="0"/>
              <a:t>    </a:t>
            </a:r>
            <a:r>
              <a:rPr lang="en-IN" dirty="0" err="1" smtClean="0"/>
              <a:t>ures</a:t>
            </a:r>
            <a:r>
              <a:rPr lang="en-IN" dirty="0" smtClean="0"/>
              <a:t>, shares and  likes.  </a:t>
            </a:r>
          </a:p>
          <a:p>
            <a:pPr marL="457200" lvl="1" indent="0">
              <a:buNone/>
            </a:pPr>
            <a:r>
              <a:rPr lang="en-IN" dirty="0" smtClean="0"/>
              <a:t>2. From the database you have designed, find the time complexity to populate the feed. The feed will have  latest 10 photos from the people the user is following. </a:t>
            </a:r>
          </a:p>
          <a:p>
            <a:pPr marL="457200" lvl="1" indent="0">
              <a:buNone/>
            </a:pPr>
            <a:r>
              <a:rPr lang="en-IN" dirty="0" smtClean="0"/>
              <a:t>3. In the question no.2 we are getting the latest 10 photos, what are the other ways to populate the feed, so  that it can be more interesting. </a:t>
            </a:r>
          </a:p>
          <a:p>
            <a:pPr marL="457200" lvl="1" indent="0">
              <a:buNone/>
            </a:pPr>
            <a:r>
              <a:rPr lang="en-IN" dirty="0" smtClean="0"/>
              <a:t>4. What is the time complexity to get the total </a:t>
            </a:r>
            <a:r>
              <a:rPr lang="en-IN" dirty="0" err="1" smtClean="0"/>
              <a:t>no.of</a:t>
            </a:r>
            <a:r>
              <a:rPr lang="en-IN" dirty="0" smtClean="0"/>
              <a:t> likes and </a:t>
            </a:r>
            <a:r>
              <a:rPr lang="en-IN" dirty="0" err="1" smtClean="0"/>
              <a:t>no.of</a:t>
            </a:r>
            <a:r>
              <a:rPr lang="en-IN" dirty="0" smtClean="0"/>
              <a:t> shares for all the pictures that a user has  posted.   </a:t>
            </a:r>
            <a:endParaRPr lang="en-IN" dirty="0"/>
          </a:p>
        </p:txBody>
      </p:sp>
    </p:spTree>
    <p:extLst>
      <p:ext uri="{BB962C8B-B14F-4D97-AF65-F5344CB8AC3E}">
        <p14:creationId xmlns:p14="http://schemas.microsoft.com/office/powerpoint/2010/main" val="1466911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the Followers/Following</a:t>
            </a:r>
            <a:endParaRPr lang="en-IN" dirty="0"/>
          </a:p>
        </p:txBody>
      </p:sp>
      <p:sp>
        <p:nvSpPr>
          <p:cNvPr id="3" name="Content Placeholder 2"/>
          <p:cNvSpPr>
            <a:spLocks noGrp="1"/>
          </p:cNvSpPr>
          <p:nvPr>
            <p:ph idx="1"/>
          </p:nvPr>
        </p:nvSpPr>
        <p:spPr/>
        <p:txBody>
          <a:bodyPr/>
          <a:lstStyle/>
          <a:p>
            <a:r>
              <a:rPr lang="en-IN" dirty="0" smtClean="0"/>
              <a:t>There is always a catch – the page which lists the users followed shows at most 25 recent users on one view.</a:t>
            </a:r>
          </a:p>
          <a:p>
            <a:r>
              <a:rPr lang="en-IN" dirty="0" smtClean="0"/>
              <a:t>We don’t really need to retrieve all the users followed at a time.</a:t>
            </a:r>
          </a:p>
          <a:p>
            <a:r>
              <a:rPr lang="en-IN" dirty="0" smtClean="0"/>
              <a:t>We retrieve only top 25 users sorted by timestamp of following.</a:t>
            </a:r>
          </a:p>
          <a:p>
            <a:r>
              <a:rPr lang="en-IN" dirty="0" smtClean="0"/>
              <a:t>Again the same bucket sort logic can be applied.</a:t>
            </a:r>
          </a:p>
          <a:p>
            <a:r>
              <a:rPr lang="en-IN" dirty="0" smtClean="0"/>
              <a:t>Caching can be used to retrieve the next 25 users in advance, there is high probability that the user will want to see more users followed.(more on caching later)</a:t>
            </a:r>
          </a:p>
          <a:p>
            <a:r>
              <a:rPr lang="en-IN" dirty="0" smtClean="0"/>
              <a:t>Similar for retrieving users following current user</a:t>
            </a:r>
          </a:p>
        </p:txBody>
      </p:sp>
    </p:spTree>
    <p:extLst>
      <p:ext uri="{BB962C8B-B14F-4D97-AF65-F5344CB8AC3E}">
        <p14:creationId xmlns:p14="http://schemas.microsoft.com/office/powerpoint/2010/main" val="38655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Caching</a:t>
            </a:r>
            <a:endParaRPr lang="en-IN" dirty="0"/>
          </a:p>
        </p:txBody>
      </p:sp>
      <p:sp>
        <p:nvSpPr>
          <p:cNvPr id="3" name="Content Placeholder 2"/>
          <p:cNvSpPr>
            <a:spLocks noGrp="1"/>
          </p:cNvSpPr>
          <p:nvPr>
            <p:ph idx="1"/>
          </p:nvPr>
        </p:nvSpPr>
        <p:spPr/>
        <p:txBody>
          <a:bodyPr/>
          <a:lstStyle/>
          <a:p>
            <a:r>
              <a:rPr lang="en-IN" dirty="0" smtClean="0"/>
              <a:t>There are several APIs which helps in memory caching.</a:t>
            </a:r>
          </a:p>
          <a:p>
            <a:r>
              <a:rPr lang="en-IN" dirty="0" smtClean="0"/>
              <a:t>One of them which is popularly used is </a:t>
            </a:r>
            <a:r>
              <a:rPr lang="en-IN" dirty="0" err="1" smtClean="0"/>
              <a:t>Redis</a:t>
            </a:r>
            <a:r>
              <a:rPr lang="en-IN" dirty="0" smtClean="0"/>
              <a:t>.</a:t>
            </a:r>
          </a:p>
          <a:p>
            <a:r>
              <a:rPr lang="en-IN" dirty="0" smtClean="0"/>
              <a:t>In </a:t>
            </a:r>
            <a:r>
              <a:rPr lang="en-IN" dirty="0" err="1" smtClean="0"/>
              <a:t>redis</a:t>
            </a:r>
            <a:r>
              <a:rPr lang="en-IN" dirty="0" smtClean="0"/>
              <a:t> </a:t>
            </a:r>
            <a:r>
              <a:rPr lang="en-IN" dirty="0" err="1" smtClean="0"/>
              <a:t>everthing</a:t>
            </a:r>
            <a:r>
              <a:rPr lang="en-IN" dirty="0" smtClean="0"/>
              <a:t> is stored as a key-value pair.</a:t>
            </a:r>
          </a:p>
          <a:p>
            <a:r>
              <a:rPr lang="en-IN" dirty="0" smtClean="0"/>
              <a:t>We can implement our </a:t>
            </a:r>
            <a:r>
              <a:rPr lang="en-IN" dirty="0" err="1" smtClean="0"/>
              <a:t>redis</a:t>
            </a:r>
            <a:r>
              <a:rPr lang="en-IN" dirty="0" smtClean="0"/>
              <a:t> cache similar as twitter</a:t>
            </a:r>
          </a:p>
          <a:p>
            <a:r>
              <a:rPr lang="en-IN" dirty="0" smtClean="0"/>
              <a:t>Refer: </a:t>
            </a:r>
            <a:r>
              <a:rPr lang="en-IN" dirty="0" smtClean="0">
                <a:hlinkClick r:id="rId2"/>
              </a:rPr>
              <a:t>http://redis.io/topics/twitter-clone</a:t>
            </a:r>
            <a:endParaRPr lang="en-IN" dirty="0"/>
          </a:p>
        </p:txBody>
      </p:sp>
    </p:spTree>
    <p:extLst>
      <p:ext uri="{BB962C8B-B14F-4D97-AF65-F5344CB8AC3E}">
        <p14:creationId xmlns:p14="http://schemas.microsoft.com/office/powerpoint/2010/main" val="1214554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Redis</a:t>
            </a:r>
            <a:r>
              <a:rPr lang="en-IN" dirty="0" smtClean="0"/>
              <a:t> Data Model for the problem</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Each user is given a media ID which essentially is a one to one mapping from media ID to </a:t>
            </a:r>
            <a:r>
              <a:rPr lang="en-IN" dirty="0" err="1" smtClean="0"/>
              <a:t>redis</a:t>
            </a:r>
            <a:r>
              <a:rPr lang="en-IN" dirty="0" smtClean="0"/>
              <a:t> instance.</a:t>
            </a:r>
          </a:p>
          <a:p>
            <a:r>
              <a:rPr lang="en-IN" dirty="0" smtClean="0"/>
              <a:t>We can use the </a:t>
            </a:r>
            <a:r>
              <a:rPr lang="en-IN" dirty="0" err="1" smtClean="0"/>
              <a:t>redis</a:t>
            </a:r>
            <a:r>
              <a:rPr lang="en-IN" dirty="0" smtClean="0"/>
              <a:t> increment feature to assign media IDs</a:t>
            </a:r>
          </a:p>
          <a:p>
            <a:r>
              <a:rPr lang="en-IN" dirty="0" smtClean="0"/>
              <a:t>The users are stored as a hash</a:t>
            </a:r>
          </a:p>
          <a:p>
            <a:r>
              <a:rPr lang="en-IN" dirty="0" smtClean="0"/>
              <a:t>For Example:</a:t>
            </a:r>
          </a:p>
          <a:p>
            <a:pPr lvl="1"/>
            <a:r>
              <a:rPr lang="en-IN" dirty="0" smtClean="0"/>
              <a:t> INCR </a:t>
            </a:r>
            <a:r>
              <a:rPr lang="en-IN" dirty="0" err="1" smtClean="0"/>
              <a:t>next_user_id</a:t>
            </a:r>
            <a:r>
              <a:rPr lang="en-IN" dirty="0" smtClean="0"/>
              <a:t> =&gt; 1000	</a:t>
            </a:r>
          </a:p>
          <a:p>
            <a:pPr lvl="1"/>
            <a:r>
              <a:rPr lang="en-IN" dirty="0" smtClean="0"/>
              <a:t>HMSET user:1000 username </a:t>
            </a:r>
            <a:r>
              <a:rPr lang="en-IN" dirty="0" err="1" smtClean="0"/>
              <a:t>antirez</a:t>
            </a:r>
            <a:r>
              <a:rPr lang="en-IN" dirty="0" smtClean="0"/>
              <a:t> password p1pp0</a:t>
            </a:r>
          </a:p>
          <a:p>
            <a:r>
              <a:rPr lang="en-IN" dirty="0" smtClean="0"/>
              <a:t>We also require a reverse mapping of username to media ID</a:t>
            </a:r>
          </a:p>
          <a:p>
            <a:pPr lvl="1"/>
            <a:r>
              <a:rPr lang="en-IN" dirty="0" smtClean="0"/>
              <a:t>HSET users </a:t>
            </a:r>
            <a:r>
              <a:rPr lang="en-IN" dirty="0" err="1" smtClean="0"/>
              <a:t>antirez</a:t>
            </a:r>
            <a:r>
              <a:rPr lang="en-IN" dirty="0" smtClean="0"/>
              <a:t> 1000</a:t>
            </a:r>
          </a:p>
          <a:p>
            <a:r>
              <a:rPr lang="en-IN" dirty="0" smtClean="0"/>
              <a:t>The reverse mapping is required during login, the user enters his username and password, we should know for a username, what is the media ID and using that media ID, we can authenticate the password.</a:t>
            </a:r>
          </a:p>
          <a:p>
            <a:r>
              <a:rPr lang="en-IN" dirty="0" smtClean="0"/>
              <a:t>We also need an internal mapping of media ID to </a:t>
            </a:r>
            <a:r>
              <a:rPr lang="en-IN" dirty="0" err="1" smtClean="0"/>
              <a:t>user_id</a:t>
            </a:r>
            <a:r>
              <a:rPr lang="en-IN" dirty="0" smtClean="0"/>
              <a:t> in database to retrieve data from the database(cache miss).</a:t>
            </a:r>
          </a:p>
          <a:p>
            <a:endParaRPr lang="en-IN" dirty="0"/>
          </a:p>
        </p:txBody>
      </p:sp>
    </p:spTree>
    <p:extLst>
      <p:ext uri="{BB962C8B-B14F-4D97-AF65-F5344CB8AC3E}">
        <p14:creationId xmlns:p14="http://schemas.microsoft.com/office/powerpoint/2010/main" val="213225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Storing and retrieving Followers/Following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We store followers/following as sorted set</a:t>
            </a:r>
          </a:p>
          <a:p>
            <a:r>
              <a:rPr lang="en-IN" dirty="0" smtClean="0"/>
              <a:t>followers:1000 =&gt; Sorted Set of media IDs of all the followers users of user 1000.</a:t>
            </a:r>
          </a:p>
          <a:p>
            <a:r>
              <a:rPr lang="en-IN" dirty="0" smtClean="0"/>
              <a:t>following:1000 =&gt; Sorted Set of media IDs of all the following users of user 1000.</a:t>
            </a:r>
          </a:p>
          <a:p>
            <a:r>
              <a:rPr lang="en-IN" dirty="0" smtClean="0"/>
              <a:t>They are sorted by timestamp of following</a:t>
            </a:r>
          </a:p>
          <a:p>
            <a:r>
              <a:rPr lang="en-IN" dirty="0" smtClean="0"/>
              <a:t>Suppose a user 1000 follows user 5000</a:t>
            </a:r>
          </a:p>
          <a:p>
            <a:r>
              <a:rPr lang="en-IN" dirty="0" smtClean="0"/>
              <a:t>We need to make two entries:</a:t>
            </a:r>
          </a:p>
          <a:p>
            <a:pPr lvl="1"/>
            <a:r>
              <a:rPr lang="en-IN" dirty="0" smtClean="0"/>
              <a:t> ZADD following:1000 1401267618 5000</a:t>
            </a:r>
          </a:p>
          <a:p>
            <a:pPr lvl="1"/>
            <a:r>
              <a:rPr lang="en-IN" dirty="0" smtClean="0"/>
              <a:t> ZADD followers:5000 1401267618  1000 =&gt; 1401267618 is the timestamp</a:t>
            </a:r>
          </a:p>
          <a:p>
            <a:r>
              <a:rPr lang="en-IN" dirty="0" smtClean="0"/>
              <a:t>Helps in efficient retrieval of both followers and following</a:t>
            </a:r>
          </a:p>
          <a:p>
            <a:pPr marL="0" indent="0">
              <a:buNone/>
            </a:pPr>
            <a:endParaRPr lang="en-IN" dirty="0"/>
          </a:p>
        </p:txBody>
      </p:sp>
    </p:spTree>
    <p:extLst>
      <p:ext uri="{BB962C8B-B14F-4D97-AF65-F5344CB8AC3E}">
        <p14:creationId xmlns:p14="http://schemas.microsoft.com/office/powerpoint/2010/main" val="3426552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Storing and retrieving Images for feed</a:t>
            </a:r>
            <a:endParaRPr lang="en-IN" dirty="0"/>
          </a:p>
        </p:txBody>
      </p:sp>
      <p:sp>
        <p:nvSpPr>
          <p:cNvPr id="3" name="Content Placeholder 2"/>
          <p:cNvSpPr>
            <a:spLocks noGrp="1"/>
          </p:cNvSpPr>
          <p:nvPr>
            <p:ph idx="1"/>
          </p:nvPr>
        </p:nvSpPr>
        <p:spPr/>
        <p:txBody>
          <a:bodyPr/>
          <a:lstStyle/>
          <a:p>
            <a:r>
              <a:rPr lang="en-IN" dirty="0" smtClean="0"/>
              <a:t>We store posts(images) as a list where every new entry is left pushed</a:t>
            </a:r>
          </a:p>
          <a:p>
            <a:r>
              <a:rPr lang="en-IN" dirty="0" smtClean="0"/>
              <a:t>So </a:t>
            </a:r>
            <a:r>
              <a:rPr lang="en-IN" dirty="0" err="1" smtClean="0"/>
              <a:t>everytime</a:t>
            </a:r>
            <a:r>
              <a:rPr lang="en-IN" dirty="0" smtClean="0"/>
              <a:t> a user refreshes the page to get new posts, we use LRANGE to get the list of new </a:t>
            </a:r>
            <a:r>
              <a:rPr lang="en-IN" dirty="0" err="1" smtClean="0"/>
              <a:t>postIDs</a:t>
            </a:r>
            <a:r>
              <a:rPr lang="en-IN" dirty="0" smtClean="0"/>
              <a:t>(image IDs) limited by a count. The count is the number of images that can be shown on a single page. </a:t>
            </a:r>
          </a:p>
          <a:p>
            <a:r>
              <a:rPr lang="en-IN" dirty="0" smtClean="0"/>
              <a:t>For each Image ID, we retrieve the images and other metadata to be rendered as html to be shown to the user.</a:t>
            </a:r>
          </a:p>
          <a:p>
            <a:r>
              <a:rPr lang="en-IN" dirty="0" smtClean="0"/>
              <a:t>If the number of posts goes to millions, we can resort to Sorted Set for more efficient retrieval of updates. However, its highly likely that a user will navigate to the millionth post.</a:t>
            </a:r>
            <a:endParaRPr lang="en-IN" dirty="0"/>
          </a:p>
        </p:txBody>
      </p:sp>
    </p:spTree>
    <p:extLst>
      <p:ext uri="{BB962C8B-B14F-4D97-AF65-F5344CB8AC3E}">
        <p14:creationId xmlns:p14="http://schemas.microsoft.com/office/powerpoint/2010/main" val="1254099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Fanout</a:t>
            </a:r>
            <a:r>
              <a:rPr lang="en-IN" dirty="0"/>
              <a:t>-On-Write </a:t>
            </a:r>
            <a:r>
              <a:rPr lang="en-IN" dirty="0" smtClean="0"/>
              <a:t>approach – efficient feed population</a:t>
            </a:r>
            <a:endParaRPr lang="en-IN" dirty="0"/>
          </a:p>
        </p:txBody>
      </p:sp>
      <p:sp>
        <p:nvSpPr>
          <p:cNvPr id="3" name="Content Placeholder 2"/>
          <p:cNvSpPr>
            <a:spLocks noGrp="1"/>
          </p:cNvSpPr>
          <p:nvPr>
            <p:ph idx="1"/>
          </p:nvPr>
        </p:nvSpPr>
        <p:spPr/>
        <p:txBody>
          <a:bodyPr/>
          <a:lstStyle/>
          <a:p>
            <a:r>
              <a:rPr lang="en-IN" dirty="0" smtClean="0"/>
              <a:t>rely </a:t>
            </a:r>
            <a:r>
              <a:rPr lang="en-IN" dirty="0"/>
              <a:t>on asynchronous tasks to populate individual feeds as photos are posted. </a:t>
            </a:r>
            <a:endParaRPr lang="en-IN" dirty="0" smtClean="0"/>
          </a:p>
          <a:p>
            <a:r>
              <a:rPr lang="en-IN" dirty="0" smtClean="0"/>
              <a:t>Each </a:t>
            </a:r>
            <a:r>
              <a:rPr lang="en-IN" dirty="0"/>
              <a:t>time a photo is posted, the system finds out all the users </a:t>
            </a:r>
            <a:r>
              <a:rPr lang="en-IN" dirty="0" smtClean="0"/>
              <a:t>followers, </a:t>
            </a:r>
            <a:r>
              <a:rPr lang="en-IN" dirty="0"/>
              <a:t>and assigns individual tasks to place the photo into each followers feed. </a:t>
            </a:r>
            <a:endParaRPr lang="en-IN" dirty="0" smtClean="0"/>
          </a:p>
          <a:p>
            <a:r>
              <a:rPr lang="en-IN" dirty="0" smtClean="0"/>
              <a:t>very </a:t>
            </a:r>
            <a:r>
              <a:rPr lang="en-IN" dirty="0"/>
              <a:t>well suited for fast reads</a:t>
            </a:r>
            <a:r>
              <a:rPr lang="en-IN" dirty="0" smtClean="0"/>
              <a:t>.</a:t>
            </a:r>
          </a:p>
          <a:p>
            <a:r>
              <a:rPr lang="en-IN" dirty="0" smtClean="0"/>
              <a:t>More on this: </a:t>
            </a:r>
            <a:r>
              <a:rPr lang="en-IN" dirty="0" err="1" smtClean="0">
                <a:hlinkClick r:id="rId2"/>
              </a:rPr>
              <a:t>Vmware</a:t>
            </a:r>
            <a:r>
              <a:rPr lang="en-IN" dirty="0" smtClean="0">
                <a:hlinkClick r:id="rId2"/>
              </a:rPr>
              <a:t> Blog</a:t>
            </a:r>
            <a:endParaRPr lang="en-IN" dirty="0"/>
          </a:p>
        </p:txBody>
      </p:sp>
    </p:spTree>
    <p:extLst>
      <p:ext uri="{BB962C8B-B14F-4D97-AF65-F5344CB8AC3E}">
        <p14:creationId xmlns:p14="http://schemas.microsoft.com/office/powerpoint/2010/main" val="3454456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O(1) read cost</a:t>
            </a:r>
          </a:p>
          <a:p>
            <a:r>
              <a:rPr lang="en-IN" dirty="0" smtClean="0"/>
              <a:t>O(N) write cost – N = number of followers</a:t>
            </a:r>
          </a:p>
          <a:p>
            <a:r>
              <a:rPr lang="en-IN" dirty="0" smtClean="0"/>
              <a:t>Reads outweigh writes</a:t>
            </a:r>
            <a:endParaRPr lang="en-IN" dirty="0" smtClean="0"/>
          </a:p>
          <a:p>
            <a:r>
              <a:rPr lang="en-IN" dirty="0" smtClean="0"/>
              <a:t>Justin Bieber has 7 million followers(unfortunately  :P)</a:t>
            </a:r>
          </a:p>
          <a:p>
            <a:r>
              <a:rPr lang="en-IN" dirty="0" smtClean="0"/>
              <a:t>Writes have to be done asynchronously</a:t>
            </a:r>
          </a:p>
          <a:p>
            <a:r>
              <a:rPr lang="en-IN" dirty="0" smtClean="0"/>
              <a:t>A message Broker(celery) buffers the tasks</a:t>
            </a:r>
          </a:p>
          <a:p>
            <a:r>
              <a:rPr lang="en-IN" dirty="0" smtClean="0"/>
              <a:t>Task manager(</a:t>
            </a:r>
            <a:r>
              <a:rPr lang="en-IN" dirty="0" err="1" smtClean="0"/>
              <a:t>RabbitMQ</a:t>
            </a:r>
            <a:r>
              <a:rPr lang="en-IN" dirty="0" smtClean="0"/>
              <a:t>) distributes the tasks to workers</a:t>
            </a:r>
          </a:p>
          <a:p>
            <a:r>
              <a:rPr lang="en-IN" dirty="0" smtClean="0"/>
              <a:t>Multiple parallel tasks are assigned to workers working asynchronously. </a:t>
            </a:r>
          </a:p>
          <a:p>
            <a:r>
              <a:rPr lang="en-IN" dirty="0" smtClean="0"/>
              <a:t>Reassignment of task to different worker if a worker fails. </a:t>
            </a:r>
          </a:p>
          <a:p>
            <a:pPr marL="0" indent="0">
              <a:buNone/>
            </a:pPr>
            <a:r>
              <a:rPr lang="en-IN" dirty="0" smtClean="0"/>
              <a:t> </a:t>
            </a:r>
          </a:p>
          <a:p>
            <a:endParaRPr lang="en-IN" dirty="0"/>
          </a:p>
        </p:txBody>
      </p:sp>
    </p:spTree>
    <p:extLst>
      <p:ext uri="{BB962C8B-B14F-4D97-AF65-F5344CB8AC3E}">
        <p14:creationId xmlns:p14="http://schemas.microsoft.com/office/powerpoint/2010/main" val="3735067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populate Feed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most common feed contains latest photos of the users one has followed</a:t>
            </a:r>
          </a:p>
          <a:p>
            <a:r>
              <a:rPr lang="en-IN" dirty="0" smtClean="0"/>
              <a:t>How can the feed be made more interesting – the parameters</a:t>
            </a:r>
          </a:p>
          <a:p>
            <a:pPr lvl="1"/>
            <a:r>
              <a:rPr lang="en-IN" dirty="0" smtClean="0"/>
              <a:t>Number of likes and shares – more the number of likes and shares from followers higher on the feed</a:t>
            </a:r>
          </a:p>
          <a:p>
            <a:pPr lvl="1"/>
            <a:r>
              <a:rPr lang="en-IN" dirty="0" smtClean="0"/>
              <a:t>User Interests – if a user likes photos of pets, a feed containing more photos of pets would make sense.</a:t>
            </a:r>
          </a:p>
          <a:p>
            <a:pPr lvl="1"/>
            <a:r>
              <a:rPr lang="en-IN" dirty="0" smtClean="0"/>
              <a:t>Geo-location – if a user is from India, photos showcasing India would make sense.</a:t>
            </a:r>
          </a:p>
          <a:p>
            <a:pPr lvl="1"/>
            <a:r>
              <a:rPr lang="en-IN" dirty="0" smtClean="0"/>
              <a:t>Relevance - </a:t>
            </a:r>
            <a:r>
              <a:rPr lang="en-IN" dirty="0"/>
              <a:t>By showcasing photos that friends of yours have liked, you have the opportunity to see new photographers you may not have come </a:t>
            </a:r>
            <a:r>
              <a:rPr lang="en-IN" dirty="0" smtClean="0"/>
              <a:t>across. Seeing </a:t>
            </a:r>
            <a:r>
              <a:rPr lang="en-IN" dirty="0"/>
              <a:t>posts that your friends like is great for exposing you to new users — friends of friends. Because as we know from Facebook, people become friends with people similar to them in age, demographic and interest so you are more likely to follow a friend of a </a:t>
            </a:r>
            <a:r>
              <a:rPr lang="en-IN" dirty="0" smtClean="0"/>
              <a:t>friend</a:t>
            </a:r>
          </a:p>
          <a:p>
            <a:pPr lvl="1"/>
            <a:r>
              <a:rPr lang="en-IN" dirty="0" smtClean="0"/>
              <a:t>Images </a:t>
            </a:r>
            <a:r>
              <a:rPr lang="en-IN" dirty="0"/>
              <a:t>that reference a trending </a:t>
            </a:r>
            <a:r>
              <a:rPr lang="en-IN" dirty="0" smtClean="0"/>
              <a:t>topic</a:t>
            </a:r>
          </a:p>
          <a:p>
            <a:pPr lvl="1"/>
            <a:endParaRPr lang="en-IN" dirty="0"/>
          </a:p>
          <a:p>
            <a:pPr lvl="1"/>
            <a:endParaRPr lang="en-IN" dirty="0" smtClean="0"/>
          </a:p>
          <a:p>
            <a:pPr lvl="1"/>
            <a:endParaRPr lang="en-IN" dirty="0" smtClean="0"/>
          </a:p>
          <a:p>
            <a:pPr lvl="1"/>
            <a:endParaRPr lang="en-IN" dirty="0"/>
          </a:p>
        </p:txBody>
      </p:sp>
    </p:spTree>
    <p:extLst>
      <p:ext uri="{BB962C8B-B14F-4D97-AF65-F5344CB8AC3E}">
        <p14:creationId xmlns:p14="http://schemas.microsoft.com/office/powerpoint/2010/main" val="633934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Photos </a:t>
            </a:r>
            <a:r>
              <a:rPr lang="en-IN" dirty="0"/>
              <a:t>that receive a high volume of likes, comments, or shares in a short </a:t>
            </a:r>
            <a:r>
              <a:rPr lang="en-IN" dirty="0" smtClean="0"/>
              <a:t>time</a:t>
            </a:r>
          </a:p>
          <a:p>
            <a:r>
              <a:rPr lang="en-IN" dirty="0" smtClean="0"/>
              <a:t>Photos from users which have more number of common followers</a:t>
            </a:r>
          </a:p>
          <a:p>
            <a:r>
              <a:rPr lang="en-IN" dirty="0" smtClean="0"/>
              <a:t>Photos reported by other users or flagged as spam by other users should not be present on feed</a:t>
            </a:r>
          </a:p>
          <a:p>
            <a:r>
              <a:rPr lang="en-IN" dirty="0" smtClean="0"/>
              <a:t>Photos already seen/liked/shared by the user should have low visibility.</a:t>
            </a:r>
            <a:endParaRPr lang="en-IN" dirty="0"/>
          </a:p>
          <a:p>
            <a:endParaRPr lang="en-IN" dirty="0"/>
          </a:p>
        </p:txBody>
      </p:sp>
    </p:spTree>
    <p:extLst>
      <p:ext uri="{BB962C8B-B14F-4D97-AF65-F5344CB8AC3E}">
        <p14:creationId xmlns:p14="http://schemas.microsoft.com/office/powerpoint/2010/main" val="1898984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Number of Likes/Shares For User(Not in cache)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To get this data efficiently we should have the likes/shares table partitioned by </a:t>
            </a:r>
            <a:r>
              <a:rPr lang="en-IN" dirty="0" err="1" smtClean="0"/>
              <a:t>user_id</a:t>
            </a:r>
            <a:r>
              <a:rPr lang="en-IN" dirty="0" smtClean="0"/>
              <a:t>.</a:t>
            </a:r>
          </a:p>
          <a:p>
            <a:r>
              <a:rPr lang="en-IN" dirty="0" smtClean="0"/>
              <a:t>Disadvantages – replication of data</a:t>
            </a:r>
          </a:p>
          <a:p>
            <a:r>
              <a:rPr lang="en-IN" dirty="0" smtClean="0"/>
              <a:t>If we don’t intend to include this metric on the user feed, we don’t need to do this in an efficient manner thus avoiding replication. This can be done in the background and using </a:t>
            </a:r>
            <a:r>
              <a:rPr lang="en-IN" dirty="0" err="1" smtClean="0"/>
              <a:t>redis</a:t>
            </a:r>
            <a:r>
              <a:rPr lang="en-IN" dirty="0" smtClean="0"/>
              <a:t> cache.</a:t>
            </a:r>
          </a:p>
          <a:p>
            <a:r>
              <a:rPr lang="en-IN" dirty="0" smtClean="0"/>
              <a:t>Without partitioning by </a:t>
            </a:r>
            <a:r>
              <a:rPr lang="en-IN" dirty="0" err="1" smtClean="0"/>
              <a:t>user_id</a:t>
            </a:r>
            <a:r>
              <a:rPr lang="en-IN" dirty="0" smtClean="0"/>
              <a:t>, worst case it has to traverse the whole database to count the likes for a user. Even if we do this in parallel workers, it will be O(N) where N is the number of rows processed in a batch.</a:t>
            </a:r>
          </a:p>
          <a:p>
            <a:r>
              <a:rPr lang="en-IN" dirty="0" smtClean="0"/>
              <a:t>With partitioning, we really need to know the start and end address of the logical shard which stores likes for a </a:t>
            </a:r>
            <a:r>
              <a:rPr lang="en-IN" dirty="0" err="1" smtClean="0"/>
              <a:t>user_id</a:t>
            </a:r>
            <a:r>
              <a:rPr lang="en-IN" dirty="0" smtClean="0"/>
              <a:t>.  I am assuming the start and end addresses are stored in a </a:t>
            </a:r>
            <a:r>
              <a:rPr lang="en-IN" dirty="0" err="1" smtClean="0"/>
              <a:t>hashtable</a:t>
            </a:r>
            <a:r>
              <a:rPr lang="en-IN" dirty="0" smtClean="0"/>
              <a:t> hashed by </a:t>
            </a:r>
            <a:r>
              <a:rPr lang="en-IN" dirty="0" err="1" smtClean="0"/>
              <a:t>user_id</a:t>
            </a:r>
            <a:r>
              <a:rPr lang="en-IN" dirty="0" smtClean="0"/>
              <a:t>. As such the number of  likes involves calculating the number of rows = (end address-start address)/size of row. Complexity – O(1)</a:t>
            </a:r>
          </a:p>
          <a:p>
            <a:pPr marL="0" indent="0">
              <a:buNone/>
            </a:pPr>
            <a:endParaRPr lang="en-IN" dirty="0"/>
          </a:p>
        </p:txBody>
      </p:sp>
    </p:spTree>
    <p:extLst>
      <p:ext uri="{BB962C8B-B14F-4D97-AF65-F5344CB8AC3E}">
        <p14:creationId xmlns:p14="http://schemas.microsoft.com/office/powerpoint/2010/main" val="20489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Design</a:t>
            </a:r>
            <a:endParaRPr lang="en-IN" dirty="0"/>
          </a:p>
        </p:txBody>
      </p:sp>
      <p:sp>
        <p:nvSpPr>
          <p:cNvPr id="3" name="Content Placeholder 2"/>
          <p:cNvSpPr>
            <a:spLocks noGrp="1"/>
          </p:cNvSpPr>
          <p:nvPr>
            <p:ph idx="1"/>
          </p:nvPr>
        </p:nvSpPr>
        <p:spPr/>
        <p:txBody>
          <a:bodyPr/>
          <a:lstStyle/>
          <a:p>
            <a:r>
              <a:rPr lang="en-IN" dirty="0" smtClean="0"/>
              <a:t>Before designing the database we should know the data we need to retrieve in an efficient manner.</a:t>
            </a:r>
          </a:p>
          <a:p>
            <a:pPr lvl="1"/>
            <a:r>
              <a:rPr lang="en-IN" dirty="0" smtClean="0"/>
              <a:t>Get the user feed</a:t>
            </a:r>
          </a:p>
          <a:p>
            <a:pPr lvl="1"/>
            <a:r>
              <a:rPr lang="en-IN" dirty="0" smtClean="0"/>
              <a:t>Get the users followers</a:t>
            </a:r>
          </a:p>
          <a:p>
            <a:pPr lvl="1"/>
            <a:r>
              <a:rPr lang="en-IN" dirty="0" smtClean="0"/>
              <a:t>Get the users following</a:t>
            </a:r>
            <a:endParaRPr lang="en-IN" dirty="0"/>
          </a:p>
        </p:txBody>
      </p:sp>
    </p:spTree>
    <p:extLst>
      <p:ext uri="{BB962C8B-B14F-4D97-AF65-F5344CB8AC3E}">
        <p14:creationId xmlns:p14="http://schemas.microsoft.com/office/powerpoint/2010/main" val="74490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Number of Likes/Shares(Using </a:t>
            </a:r>
            <a:r>
              <a:rPr lang="en-IN" dirty="0" err="1" smtClean="0"/>
              <a:t>redis</a:t>
            </a:r>
            <a:r>
              <a:rPr lang="en-IN" dirty="0" smtClean="0"/>
              <a:t> cache) </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Considering </a:t>
            </a:r>
            <a:r>
              <a:rPr lang="en-IN" dirty="0" err="1" smtClean="0"/>
              <a:t>unpartitioned</a:t>
            </a:r>
            <a:r>
              <a:rPr lang="en-IN" dirty="0" smtClean="0"/>
              <a:t> Database by </a:t>
            </a:r>
            <a:r>
              <a:rPr lang="en-IN" dirty="0" err="1" smtClean="0"/>
              <a:t>user_id</a:t>
            </a:r>
            <a:endParaRPr lang="en-IN" dirty="0" smtClean="0"/>
          </a:p>
          <a:p>
            <a:r>
              <a:rPr lang="en-IN" dirty="0" smtClean="0"/>
              <a:t>We really don’t need to query the number of likes at the beginning of the user session.</a:t>
            </a:r>
          </a:p>
          <a:p>
            <a:r>
              <a:rPr lang="en-IN" dirty="0" smtClean="0"/>
              <a:t>Considering the total number of likes/shares are shown on a separate page as the user feed. We get a window of few seconds </a:t>
            </a:r>
            <a:r>
              <a:rPr lang="en-IN" dirty="0" err="1" smtClean="0"/>
              <a:t>atleast</a:t>
            </a:r>
            <a:r>
              <a:rPr lang="en-IN" dirty="0" smtClean="0"/>
              <a:t> before the user decides to navigate to this page.</a:t>
            </a:r>
          </a:p>
          <a:p>
            <a:r>
              <a:rPr lang="en-IN" dirty="0" smtClean="0"/>
              <a:t>We can initiate multiple worker asynchronous tasks to retrieve the total number of likes and shares for the user. This would take max few seconds.</a:t>
            </a:r>
          </a:p>
          <a:p>
            <a:r>
              <a:rPr lang="en-IN" dirty="0" smtClean="0"/>
              <a:t>We can store this info as a simple key-value pair on </a:t>
            </a:r>
            <a:r>
              <a:rPr lang="en-IN" dirty="0" err="1" smtClean="0"/>
              <a:t>redis</a:t>
            </a:r>
            <a:r>
              <a:rPr lang="en-IN" dirty="0" smtClean="0"/>
              <a:t> server.</a:t>
            </a:r>
          </a:p>
          <a:p>
            <a:r>
              <a:rPr lang="en-IN" dirty="0" smtClean="0"/>
              <a:t>For Ex – SET  TotalLikes:1000    500000 =&gt; 1000 is the media ID of the user</a:t>
            </a:r>
          </a:p>
          <a:p>
            <a:r>
              <a:rPr lang="en-IN" dirty="0" smtClean="0"/>
              <a:t>Similar for shares</a:t>
            </a:r>
          </a:p>
          <a:p>
            <a:r>
              <a:rPr lang="en-IN" dirty="0" smtClean="0"/>
              <a:t>While in the cache if a user likes/shares photo of another user – we increment the value of total likes/total shares for that user in the cache and retrieve this when required.</a:t>
            </a:r>
          </a:p>
          <a:p>
            <a:r>
              <a:rPr lang="en-IN" dirty="0" smtClean="0"/>
              <a:t>If we show the total likes/total shares as a part of user feed, we have no choice but to partition the database by </a:t>
            </a:r>
            <a:r>
              <a:rPr lang="en-IN" dirty="0" err="1" smtClean="0"/>
              <a:t>user_id</a:t>
            </a:r>
            <a:r>
              <a:rPr lang="en-IN" dirty="0" smtClean="0"/>
              <a:t> </a:t>
            </a:r>
            <a:r>
              <a:rPr lang="en-IN" dirty="0"/>
              <a:t> </a:t>
            </a:r>
            <a:r>
              <a:rPr lang="en-IN" dirty="0" smtClean="0"/>
              <a:t>to retrieve the metric by the time other data is retrieved(few milliseconds).</a:t>
            </a:r>
          </a:p>
          <a:p>
            <a:pPr marL="0" indent="0">
              <a:buNone/>
            </a:pPr>
            <a:endParaRPr lang="en-IN" dirty="0"/>
          </a:p>
        </p:txBody>
      </p:sp>
    </p:spTree>
    <p:extLst>
      <p:ext uri="{BB962C8B-B14F-4D97-AF65-F5344CB8AC3E}">
        <p14:creationId xmlns:p14="http://schemas.microsoft.com/office/powerpoint/2010/main" val="137851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Challenges	</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If a user start following another user – how do you update the feed.</a:t>
            </a:r>
          </a:p>
          <a:p>
            <a:pPr lvl="1"/>
            <a:r>
              <a:rPr lang="en-IN" dirty="0" smtClean="0"/>
              <a:t>We need to merge the current feed with the posts of the new user followed</a:t>
            </a:r>
          </a:p>
          <a:p>
            <a:r>
              <a:rPr lang="en-IN" dirty="0" smtClean="0"/>
              <a:t>If a user </a:t>
            </a:r>
            <a:r>
              <a:rPr lang="en-IN" dirty="0" smtClean="0"/>
              <a:t>un</a:t>
            </a:r>
            <a:r>
              <a:rPr lang="en-IN" dirty="0" smtClean="0"/>
              <a:t>follows another user – how do you update the feed.</a:t>
            </a:r>
          </a:p>
          <a:p>
            <a:pPr lvl="1"/>
            <a:r>
              <a:rPr lang="en-IN" dirty="0" smtClean="0"/>
              <a:t>We need to </a:t>
            </a:r>
            <a:r>
              <a:rPr lang="en-IN" dirty="0" smtClean="0"/>
              <a:t>subtract</a:t>
            </a:r>
            <a:r>
              <a:rPr lang="en-IN" dirty="0" smtClean="0"/>
              <a:t> the posts of the user unfollowed from the current feed</a:t>
            </a:r>
          </a:p>
          <a:p>
            <a:r>
              <a:rPr lang="en-IN" dirty="0" smtClean="0"/>
              <a:t>Search functionality – photo/user</a:t>
            </a:r>
          </a:p>
          <a:p>
            <a:r>
              <a:rPr lang="en-IN" dirty="0" smtClean="0"/>
              <a:t>Failure of </a:t>
            </a:r>
            <a:r>
              <a:rPr lang="en-IN" dirty="0" err="1" smtClean="0"/>
              <a:t>redis</a:t>
            </a:r>
            <a:r>
              <a:rPr lang="en-IN" dirty="0" smtClean="0"/>
              <a:t> instances – master – slave configuration. Switch master and slave and then replicate the master to slave.</a:t>
            </a:r>
          </a:p>
          <a:p>
            <a:r>
              <a:rPr lang="en-IN" dirty="0" smtClean="0"/>
              <a:t>Managing duplicate requests – the operations should be idempotent – repeating them should have same effect.</a:t>
            </a:r>
          </a:p>
          <a:p>
            <a:r>
              <a:rPr lang="en-IN" dirty="0" smtClean="0"/>
              <a:t>Managing out of order operations – the operations should be commutative. Changing the order of operation should not change the end result.</a:t>
            </a:r>
          </a:p>
          <a:p>
            <a:r>
              <a:rPr lang="en-IN" dirty="0" smtClean="0"/>
              <a:t>Slow workers increases latency – kill them if reaches a threshold execution time</a:t>
            </a:r>
          </a:p>
          <a:p>
            <a:r>
              <a:rPr lang="en-IN" dirty="0" smtClean="0"/>
              <a:t>Task completion acknowledgement – worker sends an acknowledgement for task completion and then fails. Task actually completes but worker sends a failure status.</a:t>
            </a:r>
          </a:p>
          <a:p>
            <a:r>
              <a:rPr lang="en-IN" dirty="0" smtClean="0"/>
              <a:t>Suggestions when a user has not followed anyone – ask them for interests, show most followed users, get </a:t>
            </a:r>
            <a:r>
              <a:rPr lang="en-IN" dirty="0" err="1" smtClean="0"/>
              <a:t>facebook</a:t>
            </a:r>
            <a:r>
              <a:rPr lang="en-IN" dirty="0" smtClean="0"/>
              <a:t>/twitter friends</a:t>
            </a:r>
          </a:p>
          <a:p>
            <a:endParaRPr lang="en-IN" dirty="0"/>
          </a:p>
        </p:txBody>
      </p:sp>
    </p:spTree>
    <p:extLst>
      <p:ext uri="{BB962C8B-B14F-4D97-AF65-F5344CB8AC3E}">
        <p14:creationId xmlns:p14="http://schemas.microsoft.com/office/powerpoint/2010/main" val="2621010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Problem  of data consistency – data in cache and disk(all copies) should be consistent.</a:t>
            </a:r>
            <a:endParaRPr lang="en-IN" dirty="0"/>
          </a:p>
        </p:txBody>
      </p:sp>
    </p:spTree>
    <p:extLst>
      <p:ext uri="{BB962C8B-B14F-4D97-AF65-F5344CB8AC3E}">
        <p14:creationId xmlns:p14="http://schemas.microsoft.com/office/powerpoint/2010/main" val="98474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retrieval – Get the user feed	</a:t>
            </a:r>
            <a:endParaRPr lang="en-IN" dirty="0"/>
          </a:p>
        </p:txBody>
      </p:sp>
      <p:sp>
        <p:nvSpPr>
          <p:cNvPr id="3" name="Content Placeholder 2"/>
          <p:cNvSpPr>
            <a:spLocks noGrp="1"/>
          </p:cNvSpPr>
          <p:nvPr>
            <p:ph idx="1"/>
          </p:nvPr>
        </p:nvSpPr>
        <p:spPr/>
        <p:txBody>
          <a:bodyPr/>
          <a:lstStyle/>
          <a:p>
            <a:r>
              <a:rPr lang="en-IN" dirty="0" err="1" smtClean="0"/>
              <a:t>Subproblems</a:t>
            </a:r>
            <a:endParaRPr lang="en-IN" dirty="0" smtClean="0"/>
          </a:p>
          <a:p>
            <a:pPr lvl="1"/>
            <a:r>
              <a:rPr lang="en-IN" dirty="0" smtClean="0"/>
              <a:t>Get the user info</a:t>
            </a:r>
          </a:p>
          <a:p>
            <a:pPr lvl="1"/>
            <a:r>
              <a:rPr lang="en-IN" dirty="0" smtClean="0"/>
              <a:t>Get the images shared by users followed</a:t>
            </a:r>
          </a:p>
          <a:p>
            <a:pPr lvl="1"/>
            <a:r>
              <a:rPr lang="en-IN" dirty="0" smtClean="0"/>
              <a:t>Get the info on like and shares on each image</a:t>
            </a:r>
            <a:endParaRPr lang="en-IN" dirty="0"/>
          </a:p>
        </p:txBody>
      </p:sp>
    </p:spTree>
    <p:extLst>
      <p:ext uri="{BB962C8B-B14F-4D97-AF65-F5344CB8AC3E}">
        <p14:creationId xmlns:p14="http://schemas.microsoft.com/office/powerpoint/2010/main" val="203711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SubProblem</a:t>
            </a:r>
            <a:r>
              <a:rPr lang="en-IN" dirty="0" smtClean="0"/>
              <a:t> 1: Getting the user Info	</a:t>
            </a:r>
            <a:endParaRPr lang="en-IN" dirty="0"/>
          </a:p>
        </p:txBody>
      </p:sp>
      <p:sp>
        <p:nvSpPr>
          <p:cNvPr id="3" name="Content Placeholder 2"/>
          <p:cNvSpPr>
            <a:spLocks noGrp="1"/>
          </p:cNvSpPr>
          <p:nvPr>
            <p:ph idx="1"/>
          </p:nvPr>
        </p:nvSpPr>
        <p:spPr>
          <a:xfrm>
            <a:off x="838200" y="1840139"/>
            <a:ext cx="10515600" cy="4351338"/>
          </a:xfrm>
        </p:spPr>
        <p:txBody>
          <a:bodyPr>
            <a:normAutofit fontScale="92500" lnSpcReduction="10000"/>
          </a:bodyPr>
          <a:lstStyle/>
          <a:p>
            <a:r>
              <a:rPr lang="en-IN" dirty="0" smtClean="0"/>
              <a:t>You need a database for each user where you need to save the personal info of the user</a:t>
            </a:r>
          </a:p>
          <a:p>
            <a:r>
              <a:rPr lang="en-IN" dirty="0" smtClean="0"/>
              <a:t>Each user has to be identified by a unique id(primary key) which I used to retrieve the user info from the database</a:t>
            </a:r>
          </a:p>
          <a:p>
            <a:r>
              <a:rPr lang="en-IN" dirty="0" smtClean="0"/>
              <a:t>A simple schema would be </a:t>
            </a:r>
          </a:p>
          <a:p>
            <a:pPr lvl="1"/>
            <a:r>
              <a:rPr lang="en-IN" dirty="0" smtClean="0"/>
              <a:t>Users{</a:t>
            </a:r>
            <a:br>
              <a:rPr lang="en-IN" dirty="0" smtClean="0"/>
            </a:br>
            <a:r>
              <a:rPr lang="en-IN" dirty="0" smtClean="0"/>
              <a:t>  </a:t>
            </a:r>
            <a:r>
              <a:rPr lang="en-IN" dirty="0" err="1" smtClean="0"/>
              <a:t>user_id</a:t>
            </a:r>
            <a:r>
              <a:rPr lang="en-IN" dirty="0" smtClean="0"/>
              <a:t>  PRIMARY KEY NOT NULL  INT,</a:t>
            </a:r>
            <a:br>
              <a:rPr lang="en-IN" dirty="0" smtClean="0"/>
            </a:br>
            <a:r>
              <a:rPr lang="en-IN" dirty="0" smtClean="0"/>
              <a:t>  Name  TEXT,</a:t>
            </a:r>
            <a:br>
              <a:rPr lang="en-IN" dirty="0" smtClean="0"/>
            </a:br>
            <a:r>
              <a:rPr lang="en-IN" dirty="0" smtClean="0"/>
              <a:t>  /* other user info */</a:t>
            </a:r>
            <a:br>
              <a:rPr lang="en-IN" dirty="0" smtClean="0"/>
            </a:br>
            <a:r>
              <a:rPr lang="en-IN" dirty="0" smtClean="0"/>
              <a:t>}</a:t>
            </a:r>
          </a:p>
          <a:p>
            <a:r>
              <a:rPr lang="en-IN" dirty="0" smtClean="0"/>
              <a:t>Constraint – there are million users</a:t>
            </a:r>
            <a:br>
              <a:rPr lang="en-IN" dirty="0" smtClean="0"/>
            </a:br>
            <a:endParaRPr lang="en-IN" dirty="0" smtClean="0"/>
          </a:p>
        </p:txBody>
      </p:sp>
    </p:spTree>
    <p:extLst>
      <p:ext uri="{BB962C8B-B14F-4D97-AF65-F5344CB8AC3E}">
        <p14:creationId xmlns:p14="http://schemas.microsoft.com/office/powerpoint/2010/main" val="385848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Million Users Problem</a:t>
            </a:r>
            <a:endParaRPr lang="en-IN" dirty="0"/>
          </a:p>
        </p:txBody>
      </p:sp>
      <p:sp>
        <p:nvSpPr>
          <p:cNvPr id="3" name="Content Placeholder 2"/>
          <p:cNvSpPr>
            <a:spLocks noGrp="1"/>
          </p:cNvSpPr>
          <p:nvPr>
            <p:ph idx="1"/>
          </p:nvPr>
        </p:nvSpPr>
        <p:spPr/>
        <p:txBody>
          <a:bodyPr/>
          <a:lstStyle/>
          <a:p>
            <a:r>
              <a:rPr lang="en-IN" dirty="0" smtClean="0"/>
              <a:t>If there are million users – you cannot save the whole database in one machine. Even if you can, it would make information retrieval inefficient(would be clear in moment).</a:t>
            </a:r>
          </a:p>
          <a:p>
            <a:r>
              <a:rPr lang="en-IN" dirty="0" smtClean="0"/>
              <a:t>The solution is  you can partition the database to several servers.</a:t>
            </a:r>
          </a:p>
          <a:p>
            <a:r>
              <a:rPr lang="en-IN" dirty="0" smtClean="0"/>
              <a:t>The technique we can use is </a:t>
            </a:r>
            <a:r>
              <a:rPr lang="en-IN" dirty="0" err="1" smtClean="0"/>
              <a:t>sharding</a:t>
            </a:r>
            <a:r>
              <a:rPr lang="en-IN" dirty="0" smtClean="0"/>
              <a:t>.</a:t>
            </a:r>
          </a:p>
          <a:p>
            <a:r>
              <a:rPr lang="en-IN" dirty="0" smtClean="0">
                <a:hlinkClick r:id="rId2"/>
              </a:rPr>
              <a:t>http://en.wikipedia.org/wiki/Shard_(database_architecture)</a:t>
            </a:r>
            <a:endParaRPr lang="en-IN" dirty="0" smtClean="0"/>
          </a:p>
          <a:p>
            <a:r>
              <a:rPr lang="en-IN" dirty="0" err="1" smtClean="0"/>
              <a:t>Sharding</a:t>
            </a:r>
            <a:r>
              <a:rPr lang="en-IN" dirty="0" smtClean="0"/>
              <a:t> partitions the database horizontally which means by rows instead of columns(normalizations)</a:t>
            </a:r>
          </a:p>
          <a:p>
            <a:endParaRPr lang="en-IN" dirty="0"/>
          </a:p>
        </p:txBody>
      </p:sp>
    </p:spTree>
    <p:extLst>
      <p:ext uri="{BB962C8B-B14F-4D97-AF65-F5344CB8AC3E}">
        <p14:creationId xmlns:p14="http://schemas.microsoft.com/office/powerpoint/2010/main" val="394037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partitioning</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Fast Information retrieval:</a:t>
            </a:r>
          </a:p>
          <a:p>
            <a:pPr lvl="1"/>
            <a:r>
              <a:rPr lang="en-IN" dirty="0" smtClean="0"/>
              <a:t>Ideally the database is distributed </a:t>
            </a:r>
            <a:r>
              <a:rPr lang="en-IN" dirty="0" err="1" smtClean="0"/>
              <a:t>uniformally</a:t>
            </a:r>
            <a:r>
              <a:rPr lang="en-IN" dirty="0" smtClean="0"/>
              <a:t> among the logical shards(servers). If you know the logical shard, you have less number of rows to search for a particular Id as compared to searching the whole database.</a:t>
            </a:r>
          </a:p>
          <a:p>
            <a:r>
              <a:rPr lang="en-IN" dirty="0" smtClean="0"/>
              <a:t>Uniform Database Distribution:</a:t>
            </a:r>
          </a:p>
          <a:p>
            <a:pPr lvl="1"/>
            <a:r>
              <a:rPr lang="en-IN" dirty="0" smtClean="0"/>
              <a:t>You have multiple database instances to store for an application. You cannot save all database instances on a single machine with million rows.</a:t>
            </a:r>
          </a:p>
          <a:p>
            <a:pPr lvl="1"/>
            <a:r>
              <a:rPr lang="en-IN" dirty="0" smtClean="0"/>
              <a:t>Relationships among database instances causes a query to retrieve information from multiple instances. AS such if you have partitioned them, we can make sure all dependent pieces of information are present on a single shard(server) to make efficient retrieval.</a:t>
            </a:r>
          </a:p>
          <a:p>
            <a:r>
              <a:rPr lang="en-IN" dirty="0" smtClean="0"/>
              <a:t>The </a:t>
            </a:r>
            <a:r>
              <a:rPr lang="en-IN" dirty="0"/>
              <a:t>load can be spread out over multiple machines, greatly improving performance</a:t>
            </a:r>
            <a:endParaRPr lang="en-IN" dirty="0" smtClean="0"/>
          </a:p>
          <a:p>
            <a:pPr marL="0" indent="0">
              <a:buNone/>
            </a:pPr>
            <a:endParaRPr lang="en-IN" dirty="0" smtClean="0"/>
          </a:p>
          <a:p>
            <a:pPr lvl="1"/>
            <a:endParaRPr lang="en-IN" dirty="0"/>
          </a:p>
        </p:txBody>
      </p:sp>
    </p:spTree>
    <p:extLst>
      <p:ext uri="{BB962C8B-B14F-4D97-AF65-F5344CB8AC3E}">
        <p14:creationId xmlns:p14="http://schemas.microsoft.com/office/powerpoint/2010/main" val="244966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Used for </a:t>
            </a:r>
            <a:r>
              <a:rPr lang="en-IN" dirty="0" err="1" smtClean="0"/>
              <a:t>Sharding</a:t>
            </a:r>
            <a:endParaRPr lang="en-IN" dirty="0"/>
          </a:p>
        </p:txBody>
      </p:sp>
      <p:sp>
        <p:nvSpPr>
          <p:cNvPr id="3" name="Content Placeholder 2"/>
          <p:cNvSpPr>
            <a:spLocks noGrp="1"/>
          </p:cNvSpPr>
          <p:nvPr>
            <p:ph idx="1"/>
          </p:nvPr>
        </p:nvSpPr>
        <p:spPr/>
        <p:txBody>
          <a:bodyPr>
            <a:normAutofit lnSpcReduction="10000"/>
          </a:bodyPr>
          <a:lstStyle/>
          <a:p>
            <a:r>
              <a:rPr lang="en-IN" dirty="0" smtClean="0"/>
              <a:t>No change in schema</a:t>
            </a:r>
          </a:p>
          <a:p>
            <a:r>
              <a:rPr lang="en-IN" dirty="0" smtClean="0"/>
              <a:t>We need a logic to assign a row to a logical shard and retrieve it when required.</a:t>
            </a:r>
          </a:p>
          <a:p>
            <a:r>
              <a:rPr lang="en-IN" dirty="0" smtClean="0"/>
              <a:t>Since each row is identified by its id, apply some logic on Ids.</a:t>
            </a:r>
          </a:p>
          <a:p>
            <a:r>
              <a:rPr lang="en-IN" dirty="0"/>
              <a:t>The typical solution that works for a single database—just using a database’s natural auto-incrementing primary key feature—no longer works when data is being inserted into many databases at the same time. </a:t>
            </a:r>
            <a:endParaRPr lang="en-IN" dirty="0" smtClean="0"/>
          </a:p>
          <a:p>
            <a:r>
              <a:rPr lang="en-IN" dirty="0" smtClean="0">
                <a:hlinkClick r:id="rId2"/>
              </a:rPr>
              <a:t>Instagram Link</a:t>
            </a:r>
            <a:r>
              <a:rPr lang="en-IN" dirty="0" smtClean="0"/>
              <a:t> – this link proposes several solutions. </a:t>
            </a:r>
          </a:p>
          <a:p>
            <a:r>
              <a:rPr lang="en-IN" dirty="0"/>
              <a:t>I used the solution proposed in the link</a:t>
            </a:r>
            <a:endParaRPr lang="en-IN" dirty="0" smtClean="0"/>
          </a:p>
        </p:txBody>
      </p:sp>
    </p:spTree>
    <p:extLst>
      <p:ext uri="{BB962C8B-B14F-4D97-AF65-F5344CB8AC3E}">
        <p14:creationId xmlns:p14="http://schemas.microsoft.com/office/powerpoint/2010/main" val="236154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Each </a:t>
            </a:r>
            <a:r>
              <a:rPr lang="en-IN" dirty="0" smtClean="0"/>
              <a:t>of </a:t>
            </a:r>
            <a:r>
              <a:rPr lang="en-IN" dirty="0"/>
              <a:t>IDs consists of:</a:t>
            </a:r>
          </a:p>
          <a:p>
            <a:pPr lvl="1"/>
            <a:r>
              <a:rPr lang="en-IN" dirty="0"/>
              <a:t>41 bits for time in milliseconds (gives us 41 years of IDs with a custom epoch)</a:t>
            </a:r>
          </a:p>
          <a:p>
            <a:pPr lvl="1"/>
            <a:r>
              <a:rPr lang="en-IN" dirty="0"/>
              <a:t>13 bits that represent the logical shard ID</a:t>
            </a:r>
          </a:p>
          <a:p>
            <a:pPr lvl="1"/>
            <a:r>
              <a:rPr lang="en-IN" dirty="0"/>
              <a:t>10 bits that represent an auto-incrementing sequence, modulus 1024. This means we can generate 1024 IDs, per shard, per millisecond</a:t>
            </a:r>
          </a:p>
          <a:p>
            <a:r>
              <a:rPr lang="en-IN" dirty="0" smtClean="0"/>
              <a:t>We could have saved timestamp as a separate column but this method reduces the memory usage.</a:t>
            </a:r>
          </a:p>
          <a:p>
            <a:r>
              <a:rPr lang="en-IN" dirty="0" smtClean="0"/>
              <a:t>Helps to sort the users by timestamp – feature helpful to show followers and following</a:t>
            </a:r>
            <a:endParaRPr lang="en-IN" dirty="0"/>
          </a:p>
        </p:txBody>
      </p:sp>
    </p:spTree>
    <p:extLst>
      <p:ext uri="{BB962C8B-B14F-4D97-AF65-F5344CB8AC3E}">
        <p14:creationId xmlns:p14="http://schemas.microsoft.com/office/powerpoint/2010/main" val="413539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2793</TotalTime>
  <Words>2641</Words>
  <Application>Microsoft Office PowerPoint</Application>
  <PresentationFormat>Widescreen</PresentationFormat>
  <Paragraphs>223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Database Design</vt:lpstr>
      <vt:lpstr>Problem Statement</vt:lpstr>
      <vt:lpstr>Database Design</vt:lpstr>
      <vt:lpstr>Data retrieval – Get the user feed </vt:lpstr>
      <vt:lpstr>SubProblem 1: Getting the user Info </vt:lpstr>
      <vt:lpstr>Million Users Problem</vt:lpstr>
      <vt:lpstr>Advantages of partitioning</vt:lpstr>
      <vt:lpstr>Method Used for Sharding</vt:lpstr>
      <vt:lpstr>PowerPoint Presentation</vt:lpstr>
      <vt:lpstr>Subproblem 2: get the Images </vt:lpstr>
      <vt:lpstr>Subproblem 3:Get the likes and shares</vt:lpstr>
      <vt:lpstr>PowerPoint Presentation</vt:lpstr>
      <vt:lpstr>List of followers and following </vt:lpstr>
      <vt:lpstr>Complexity of Data retrieval</vt:lpstr>
      <vt:lpstr>Getting the User Info</vt:lpstr>
      <vt:lpstr>Getting the User Feed</vt:lpstr>
      <vt:lpstr>PowerPoint Presentation</vt:lpstr>
      <vt:lpstr>Getting Top N photos sorted by timestamp</vt:lpstr>
      <vt:lpstr>Getting the likes and shares</vt:lpstr>
      <vt:lpstr>Getting the Followers/Following</vt:lpstr>
      <vt:lpstr>Caching</vt:lpstr>
      <vt:lpstr>Redis Data Model for the problem</vt:lpstr>
      <vt:lpstr>Storing and retrieving Followers/Following</vt:lpstr>
      <vt:lpstr>Storing and retrieving Images for feed</vt:lpstr>
      <vt:lpstr>Fanout-On-Write approach – efficient feed population</vt:lpstr>
      <vt:lpstr>PowerPoint Presentation</vt:lpstr>
      <vt:lpstr>Ways to populate Feed</vt:lpstr>
      <vt:lpstr>PowerPoint Presentation</vt:lpstr>
      <vt:lpstr>Total Number of Likes/Shares For User(Not in cache)</vt:lpstr>
      <vt:lpstr>Total Number of Likes/Shares(Using redis cache) </vt:lpstr>
      <vt:lpstr>Other Challenges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Kumar</dc:creator>
  <cp:lastModifiedBy>Shashank Kumar</cp:lastModifiedBy>
  <cp:revision>65</cp:revision>
  <dcterms:created xsi:type="dcterms:W3CDTF">2015-04-26T22:09:17Z</dcterms:created>
  <dcterms:modified xsi:type="dcterms:W3CDTF">2015-04-28T20:42:35Z</dcterms:modified>
</cp:coreProperties>
</file>