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7"/>
  </p:notesMasterIdLst>
  <p:sldIdLst>
    <p:sldId id="256" r:id="rId2"/>
    <p:sldId id="258" r:id="rId3"/>
    <p:sldId id="257" r:id="rId4"/>
    <p:sldId id="266" r:id="rId5"/>
    <p:sldId id="260" r:id="rId6"/>
    <p:sldId id="259" r:id="rId7"/>
    <p:sldId id="261" r:id="rId8"/>
    <p:sldId id="262" r:id="rId9"/>
    <p:sldId id="263" r:id="rId10"/>
    <p:sldId id="265" r:id="rId11"/>
    <p:sldId id="268" r:id="rId12"/>
    <p:sldId id="267"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CF090-B6C3-4B09-871B-31A234D9F69E}" type="datetimeFigureOut">
              <a:rPr lang="en-IN" smtClean="0"/>
              <a:t>16-12-2017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1DD80-5A09-46F8-BC8C-495EB61729BF}" type="slidenum">
              <a:rPr lang="en-IN" smtClean="0"/>
              <a:t>‹#›</a:t>
            </a:fld>
            <a:endParaRPr lang="en-IN"/>
          </a:p>
        </p:txBody>
      </p:sp>
    </p:spTree>
    <p:extLst>
      <p:ext uri="{BB962C8B-B14F-4D97-AF65-F5344CB8AC3E}">
        <p14:creationId xmlns:p14="http://schemas.microsoft.com/office/powerpoint/2010/main" val="189625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31DD80-5A09-46F8-BC8C-495EB61729BF}" type="slidenum">
              <a:rPr lang="en-IN" smtClean="0"/>
              <a:t>2</a:t>
            </a:fld>
            <a:endParaRPr lang="en-IN"/>
          </a:p>
        </p:txBody>
      </p:sp>
    </p:spTree>
    <p:extLst>
      <p:ext uri="{BB962C8B-B14F-4D97-AF65-F5344CB8AC3E}">
        <p14:creationId xmlns:p14="http://schemas.microsoft.com/office/powerpoint/2010/main" val="57335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31DD80-5A09-46F8-BC8C-495EB61729BF}" type="slidenum">
              <a:rPr lang="en-IN" smtClean="0"/>
              <a:t>3</a:t>
            </a:fld>
            <a:endParaRPr lang="en-IN"/>
          </a:p>
        </p:txBody>
      </p:sp>
    </p:spTree>
    <p:extLst>
      <p:ext uri="{BB962C8B-B14F-4D97-AF65-F5344CB8AC3E}">
        <p14:creationId xmlns:p14="http://schemas.microsoft.com/office/powerpoint/2010/main" val="374496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31DD80-5A09-46F8-BC8C-495EB61729BF}" type="slidenum">
              <a:rPr lang="en-IN" smtClean="0"/>
              <a:t>5</a:t>
            </a:fld>
            <a:endParaRPr lang="en-IN"/>
          </a:p>
        </p:txBody>
      </p:sp>
    </p:spTree>
    <p:extLst>
      <p:ext uri="{BB962C8B-B14F-4D97-AF65-F5344CB8AC3E}">
        <p14:creationId xmlns:p14="http://schemas.microsoft.com/office/powerpoint/2010/main" val="148433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31DD80-5A09-46F8-BC8C-495EB61729BF}" type="slidenum">
              <a:rPr lang="en-IN" smtClean="0"/>
              <a:t>12</a:t>
            </a:fld>
            <a:endParaRPr lang="en-IN"/>
          </a:p>
        </p:txBody>
      </p:sp>
    </p:spTree>
    <p:extLst>
      <p:ext uri="{BB962C8B-B14F-4D97-AF65-F5344CB8AC3E}">
        <p14:creationId xmlns:p14="http://schemas.microsoft.com/office/powerpoint/2010/main" val="121390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11909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3960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980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404886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982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368907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288737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152616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322987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7E1E0-5CA0-46DF-9E64-832130AAF8E5}" type="datetimeFigureOut">
              <a:rPr lang="en-IN" smtClean="0"/>
              <a:t>16-12-2017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368341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C7E1E0-5CA0-46DF-9E64-832130AAF8E5}" type="datetimeFigureOut">
              <a:rPr lang="en-IN" smtClean="0"/>
              <a:t>16-12-2017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261071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C7E1E0-5CA0-46DF-9E64-832130AAF8E5}" type="datetimeFigureOut">
              <a:rPr lang="en-IN" smtClean="0"/>
              <a:t>16-12-2017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133076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C7E1E0-5CA0-46DF-9E64-832130AAF8E5}" type="datetimeFigureOut">
              <a:rPr lang="en-IN" smtClean="0"/>
              <a:t>16-12-2017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274803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7E1E0-5CA0-46DF-9E64-832130AAF8E5}" type="datetimeFigureOut">
              <a:rPr lang="en-IN" smtClean="0"/>
              <a:t>16-12-2017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267625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C7E1E0-5CA0-46DF-9E64-832130AAF8E5}" type="datetimeFigureOut">
              <a:rPr lang="en-IN" smtClean="0"/>
              <a:t>16-12-2017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63864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C7E1E0-5CA0-46DF-9E64-832130AAF8E5}" type="datetimeFigureOut">
              <a:rPr lang="en-IN" smtClean="0"/>
              <a:t>16-12-2017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29341-B6C7-4504-9928-1EFD56FCC447}" type="slidenum">
              <a:rPr lang="en-IN" smtClean="0"/>
              <a:t>‹#›</a:t>
            </a:fld>
            <a:endParaRPr lang="en-IN"/>
          </a:p>
        </p:txBody>
      </p:sp>
    </p:spTree>
    <p:extLst>
      <p:ext uri="{BB962C8B-B14F-4D97-AF65-F5344CB8AC3E}">
        <p14:creationId xmlns:p14="http://schemas.microsoft.com/office/powerpoint/2010/main" val="288181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C7E1E0-5CA0-46DF-9E64-832130AAF8E5}" type="datetimeFigureOut">
              <a:rPr lang="en-IN" smtClean="0"/>
              <a:t>16-12-2017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29341-B6C7-4504-9928-1EFD56FCC447}" type="slidenum">
              <a:rPr lang="en-IN" smtClean="0"/>
              <a:t>‹#›</a:t>
            </a:fld>
            <a:endParaRPr lang="en-IN"/>
          </a:p>
        </p:txBody>
      </p:sp>
    </p:spTree>
    <p:extLst>
      <p:ext uri="{BB962C8B-B14F-4D97-AF65-F5344CB8AC3E}">
        <p14:creationId xmlns:p14="http://schemas.microsoft.com/office/powerpoint/2010/main" val="3162838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12E8-5CCD-43FC-BB3F-0D8FD8C5EDB4}"/>
              </a:ext>
            </a:extLst>
          </p:cNvPr>
          <p:cNvSpPr>
            <a:spLocks noGrp="1"/>
          </p:cNvSpPr>
          <p:nvPr>
            <p:ph type="ctrTitle"/>
          </p:nvPr>
        </p:nvSpPr>
        <p:spPr/>
        <p:txBody>
          <a:bodyPr>
            <a:noAutofit/>
          </a:bodyPr>
          <a:lstStyle/>
          <a:p>
            <a:pPr algn="ctr"/>
            <a:r>
              <a:rPr lang="en-IN" sz="4400" b="1" dirty="0"/>
              <a:t>SMART BUILDING –</a:t>
            </a:r>
            <a:r>
              <a:rPr lang="en-IN" sz="4400" b="1" cap="all" dirty="0"/>
              <a:t>Control Of HVAC Systems Based On Occupancy</a:t>
            </a:r>
            <a:br>
              <a:rPr lang="en-IN" sz="4400" b="1" cap="all" dirty="0"/>
            </a:br>
            <a:r>
              <a:rPr lang="en-IN" sz="4400" b="1" cap="all" dirty="0"/>
              <a:t>Using </a:t>
            </a:r>
            <a:r>
              <a:rPr lang="en-IN" sz="4400" b="1" cap="all" dirty="0" err="1"/>
              <a:t>OpenBuild</a:t>
            </a:r>
            <a:endParaRPr lang="en-IN" sz="4400" b="1" cap="all" dirty="0"/>
          </a:p>
        </p:txBody>
      </p:sp>
      <p:sp>
        <p:nvSpPr>
          <p:cNvPr id="4" name="Subtitle 3">
            <a:extLst>
              <a:ext uri="{FF2B5EF4-FFF2-40B4-BE49-F238E27FC236}">
                <a16:creationId xmlns:a16="http://schemas.microsoft.com/office/drawing/2014/main" id="{C17138F4-AD7D-4736-9056-7C7A0BDECEB0}"/>
              </a:ext>
            </a:extLst>
          </p:cNvPr>
          <p:cNvSpPr>
            <a:spLocks noGrp="1"/>
          </p:cNvSpPr>
          <p:nvPr>
            <p:ph type="subTitle" idx="1"/>
          </p:nvPr>
        </p:nvSpPr>
        <p:spPr>
          <a:xfrm>
            <a:off x="1507067" y="4050833"/>
            <a:ext cx="7766936" cy="2546915"/>
          </a:xfrm>
        </p:spPr>
        <p:txBody>
          <a:bodyPr/>
          <a:lstStyle/>
          <a:p>
            <a:pPr algn="ctr"/>
            <a:endParaRPr lang="en-IN" dirty="0"/>
          </a:p>
          <a:p>
            <a:pPr algn="ctr"/>
            <a:r>
              <a:rPr lang="en-IN" sz="2000" b="1" dirty="0"/>
              <a:t>By</a:t>
            </a:r>
          </a:p>
          <a:p>
            <a:pPr algn="ctr"/>
            <a:r>
              <a:rPr lang="en-IN" sz="2000" b="1" dirty="0"/>
              <a:t>SHASHANK RAO</a:t>
            </a:r>
          </a:p>
          <a:p>
            <a:pPr algn="ctr"/>
            <a:r>
              <a:rPr lang="en-IN" sz="2000" b="1" dirty="0"/>
              <a:t>KEWAL RAUL</a:t>
            </a:r>
          </a:p>
          <a:p>
            <a:pPr algn="ctr"/>
            <a:r>
              <a:rPr lang="en-IN" sz="2000" b="1" dirty="0"/>
              <a:t>PRANITH KUMAR</a:t>
            </a:r>
          </a:p>
        </p:txBody>
      </p:sp>
    </p:spTree>
    <p:extLst>
      <p:ext uri="{BB962C8B-B14F-4D97-AF65-F5344CB8AC3E}">
        <p14:creationId xmlns:p14="http://schemas.microsoft.com/office/powerpoint/2010/main" val="42616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083E-4CA2-44B4-A921-4D25006216E8}"/>
              </a:ext>
            </a:extLst>
          </p:cNvPr>
          <p:cNvSpPr>
            <a:spLocks noGrp="1"/>
          </p:cNvSpPr>
          <p:nvPr>
            <p:ph type="title"/>
          </p:nvPr>
        </p:nvSpPr>
        <p:spPr/>
        <p:txBody>
          <a:bodyPr/>
          <a:lstStyle/>
          <a:p>
            <a:r>
              <a:rPr lang="en-IN" b="1" dirty="0"/>
              <a:t>RESULTS</a:t>
            </a:r>
          </a:p>
        </p:txBody>
      </p:sp>
      <p:sp>
        <p:nvSpPr>
          <p:cNvPr id="4" name="Content Placeholder 2">
            <a:extLst>
              <a:ext uri="{FF2B5EF4-FFF2-40B4-BE49-F238E27FC236}">
                <a16:creationId xmlns:a16="http://schemas.microsoft.com/office/drawing/2014/main" id="{940FD5D7-7AC2-40E2-804C-947804E414A9}"/>
              </a:ext>
            </a:extLst>
          </p:cNvPr>
          <p:cNvSpPr>
            <a:spLocks noGrp="1"/>
          </p:cNvSpPr>
          <p:nvPr>
            <p:ph idx="1"/>
          </p:nvPr>
        </p:nvSpPr>
        <p:spPr>
          <a:xfrm>
            <a:off x="554477" y="1585609"/>
            <a:ext cx="8988357" cy="4455753"/>
          </a:xfrm>
        </p:spPr>
        <p:txBody>
          <a:bodyPr>
            <a:normAutofit/>
          </a:bodyPr>
          <a:lstStyle/>
          <a:p>
            <a:r>
              <a:rPr lang="en-IN" sz="2800" dirty="0"/>
              <a:t>The simulation was run successfully and we were able to integrate occupancy data with </a:t>
            </a:r>
            <a:r>
              <a:rPr lang="en-IN" sz="2800" dirty="0" err="1"/>
              <a:t>OpenBuild</a:t>
            </a:r>
            <a:r>
              <a:rPr lang="en-IN" sz="2800" dirty="0"/>
              <a:t>.</a:t>
            </a:r>
          </a:p>
          <a:p>
            <a:r>
              <a:rPr lang="en-IN" sz="2800" dirty="0"/>
              <a:t>We observed how changes in occupancy caused shifts in HVAC system’s operations in a sample building model taken.</a:t>
            </a:r>
          </a:p>
          <a:p>
            <a:r>
              <a:rPr lang="en-IN" sz="2800" dirty="0"/>
              <a:t>The results have been verified with the help of graphs plotted on the basis of output from </a:t>
            </a:r>
            <a:r>
              <a:rPr lang="en-IN" sz="2800" dirty="0" err="1"/>
              <a:t>EnergyPlus</a:t>
            </a:r>
            <a:r>
              <a:rPr lang="en-IN" sz="2800" dirty="0"/>
              <a:t> and </a:t>
            </a:r>
            <a:r>
              <a:rPr lang="en-IN" sz="2800" dirty="0" err="1"/>
              <a:t>OpenBuild</a:t>
            </a:r>
            <a:r>
              <a:rPr lang="en-IN" sz="2800" dirty="0"/>
              <a:t> optimizer calculations.</a:t>
            </a:r>
          </a:p>
          <a:p>
            <a:endParaRPr lang="en-IN" sz="2800" dirty="0"/>
          </a:p>
        </p:txBody>
      </p:sp>
    </p:spTree>
    <p:extLst>
      <p:ext uri="{BB962C8B-B14F-4D97-AF65-F5344CB8AC3E}">
        <p14:creationId xmlns:p14="http://schemas.microsoft.com/office/powerpoint/2010/main" val="224013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F205128C-40D2-4800-AACA-4C7AB9603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06" y="1467163"/>
            <a:ext cx="8338526" cy="4972548"/>
          </a:xfrm>
          <a:prstGeom prst="rect">
            <a:avLst/>
          </a:prstGeom>
        </p:spPr>
      </p:pic>
      <p:sp>
        <p:nvSpPr>
          <p:cNvPr id="2" name="Title 1">
            <a:extLst>
              <a:ext uri="{FF2B5EF4-FFF2-40B4-BE49-F238E27FC236}">
                <a16:creationId xmlns:a16="http://schemas.microsoft.com/office/drawing/2014/main" id="{DBDA2142-FAB7-489D-82B9-DD50110C051E}"/>
              </a:ext>
            </a:extLst>
          </p:cNvPr>
          <p:cNvSpPr>
            <a:spLocks noGrp="1"/>
          </p:cNvSpPr>
          <p:nvPr>
            <p:ph type="title"/>
          </p:nvPr>
        </p:nvSpPr>
        <p:spPr>
          <a:xfrm>
            <a:off x="677334" y="609600"/>
            <a:ext cx="8596668" cy="1320800"/>
          </a:xfrm>
        </p:spPr>
        <p:txBody>
          <a:bodyPr anchor="t">
            <a:normAutofit/>
          </a:bodyPr>
          <a:lstStyle/>
          <a:p>
            <a:r>
              <a:rPr lang="en-IN" dirty="0"/>
              <a:t>Occupancy vs Time</a:t>
            </a:r>
          </a:p>
        </p:txBody>
      </p:sp>
      <p:sp>
        <p:nvSpPr>
          <p:cNvPr id="10" name="Content Placeholder 9"/>
          <p:cNvSpPr>
            <a:spLocks noGrp="1"/>
          </p:cNvSpPr>
          <p:nvPr>
            <p:ph idx="1"/>
          </p:nvPr>
        </p:nvSpPr>
        <p:spPr>
          <a:xfrm>
            <a:off x="8008259" y="461523"/>
            <a:ext cx="3956762" cy="6085191"/>
          </a:xfrm>
        </p:spPr>
        <p:txBody>
          <a:bodyPr>
            <a:normAutofit lnSpcReduction="10000"/>
          </a:bodyPr>
          <a:lstStyle/>
          <a:p>
            <a:r>
              <a:rPr lang="en-US" sz="2400" b="1" dirty="0"/>
              <a:t>It depicts the occupancy in all the 3 zones throughout the week.</a:t>
            </a:r>
          </a:p>
          <a:p>
            <a:r>
              <a:rPr lang="en-US" sz="2400" b="1" dirty="0"/>
              <a:t>On weekdays the occupancy is at peak during day hours with some dip during noon hours. Occupancy is zero over night.</a:t>
            </a:r>
          </a:p>
          <a:p>
            <a:r>
              <a:rPr lang="en-US" sz="2400" b="1" dirty="0"/>
              <a:t>On Saturday, occupancy is pretty low throughout the day.</a:t>
            </a:r>
          </a:p>
          <a:p>
            <a:r>
              <a:rPr lang="en-US" sz="2400" b="1" dirty="0"/>
              <a:t>On Sunday, the occupancy is set to zero.</a:t>
            </a:r>
          </a:p>
          <a:p>
            <a:endParaRPr lang="en-US" sz="2400" b="1" dirty="0"/>
          </a:p>
        </p:txBody>
      </p:sp>
    </p:spTree>
    <p:extLst>
      <p:ext uri="{BB962C8B-B14F-4D97-AF65-F5344CB8AC3E}">
        <p14:creationId xmlns:p14="http://schemas.microsoft.com/office/powerpoint/2010/main" val="187288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Content Placeholder 4">
            <a:extLst>
              <a:ext uri="{FF2B5EF4-FFF2-40B4-BE49-F238E27FC236}">
                <a16:creationId xmlns:a16="http://schemas.microsoft.com/office/drawing/2014/main" id="{38EDA32E-6277-4BE3-B0A0-8616D5661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7" y="1281059"/>
            <a:ext cx="8127794" cy="4670473"/>
          </a:xfrm>
          <a:prstGeom prst="rect">
            <a:avLst/>
          </a:prstGeom>
        </p:spPr>
      </p:pic>
      <p:sp>
        <p:nvSpPr>
          <p:cNvPr id="52" name="Content Placeholder 24"/>
          <p:cNvSpPr>
            <a:spLocks noGrp="1"/>
          </p:cNvSpPr>
          <p:nvPr>
            <p:ph idx="1"/>
          </p:nvPr>
        </p:nvSpPr>
        <p:spPr>
          <a:xfrm>
            <a:off x="7716299" y="1073499"/>
            <a:ext cx="4343774" cy="5463488"/>
          </a:xfrm>
        </p:spPr>
        <p:txBody>
          <a:bodyPr>
            <a:normAutofit lnSpcReduction="10000"/>
          </a:bodyPr>
          <a:lstStyle/>
          <a:p>
            <a:r>
              <a:rPr lang="en-US" sz="2800" b="1" dirty="0"/>
              <a:t>The line graph in green depicts the outside temperature</a:t>
            </a:r>
          </a:p>
          <a:p>
            <a:r>
              <a:rPr lang="en-US" sz="2800" b="1" dirty="0"/>
              <a:t>The other 3 line graphs state the temperature in the respective zones of the building.</a:t>
            </a:r>
          </a:p>
          <a:p>
            <a:r>
              <a:rPr lang="en-US" sz="2800" b="1" dirty="0"/>
              <a:t>The temperature in the zones is maintained warm throughout.</a:t>
            </a:r>
          </a:p>
        </p:txBody>
      </p:sp>
      <p:sp>
        <p:nvSpPr>
          <p:cNvPr id="49" name="Title 1">
            <a:extLst>
              <a:ext uri="{FF2B5EF4-FFF2-40B4-BE49-F238E27FC236}">
                <a16:creationId xmlns:a16="http://schemas.microsoft.com/office/drawing/2014/main" id="{E9B7F894-FC54-4BD3-815C-394A6967A506}"/>
              </a:ext>
            </a:extLst>
          </p:cNvPr>
          <p:cNvSpPr>
            <a:spLocks noGrp="1"/>
          </p:cNvSpPr>
          <p:nvPr>
            <p:ph type="title"/>
          </p:nvPr>
        </p:nvSpPr>
        <p:spPr>
          <a:xfrm>
            <a:off x="424115" y="413099"/>
            <a:ext cx="4828821" cy="660400"/>
          </a:xfrm>
        </p:spPr>
        <p:txBody>
          <a:bodyPr/>
          <a:lstStyle/>
          <a:p>
            <a:r>
              <a:rPr lang="en-IN" dirty="0"/>
              <a:t>Temperature vs Time</a:t>
            </a:r>
          </a:p>
        </p:txBody>
      </p:sp>
    </p:spTree>
    <p:extLst>
      <p:ext uri="{BB962C8B-B14F-4D97-AF65-F5344CB8AC3E}">
        <p14:creationId xmlns:p14="http://schemas.microsoft.com/office/powerpoint/2010/main" val="30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C09FE6E4-611F-4783-BD66-FE9DC8617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1" y="1781957"/>
            <a:ext cx="9275010" cy="4521566"/>
          </a:xfrm>
          <a:prstGeom prst="rect">
            <a:avLst/>
          </a:prstGeom>
        </p:spPr>
      </p:pic>
      <p:sp>
        <p:nvSpPr>
          <p:cNvPr id="2" name="Title 1">
            <a:extLst>
              <a:ext uri="{FF2B5EF4-FFF2-40B4-BE49-F238E27FC236}">
                <a16:creationId xmlns:a16="http://schemas.microsoft.com/office/drawing/2014/main" id="{C8608CFE-8381-4829-B99B-889EF22B7BD2}"/>
              </a:ext>
            </a:extLst>
          </p:cNvPr>
          <p:cNvSpPr>
            <a:spLocks noGrp="1"/>
          </p:cNvSpPr>
          <p:nvPr>
            <p:ph type="title"/>
          </p:nvPr>
        </p:nvSpPr>
        <p:spPr>
          <a:xfrm>
            <a:off x="677334" y="609600"/>
            <a:ext cx="8596668" cy="1320800"/>
          </a:xfrm>
        </p:spPr>
        <p:txBody>
          <a:bodyPr anchor="t">
            <a:normAutofit/>
          </a:bodyPr>
          <a:lstStyle/>
          <a:p>
            <a:r>
              <a:rPr lang="en-IN" dirty="0"/>
              <a:t>HVAC Power vs Time</a:t>
            </a:r>
          </a:p>
        </p:txBody>
      </p:sp>
      <p:sp>
        <p:nvSpPr>
          <p:cNvPr id="16" name="Content Placeholder 13"/>
          <p:cNvSpPr>
            <a:spLocks noGrp="1"/>
          </p:cNvSpPr>
          <p:nvPr>
            <p:ph idx="1"/>
          </p:nvPr>
        </p:nvSpPr>
        <p:spPr>
          <a:xfrm>
            <a:off x="7958673" y="1930401"/>
            <a:ext cx="4016076" cy="4149386"/>
          </a:xfrm>
        </p:spPr>
        <p:txBody>
          <a:bodyPr>
            <a:normAutofit/>
          </a:bodyPr>
          <a:lstStyle/>
          <a:p>
            <a:r>
              <a:rPr lang="en-US" sz="2800" b="1" dirty="0"/>
              <a:t>The graph depicts the power consumed by the HVAC across all the 3 zones over a period of week.</a:t>
            </a:r>
          </a:p>
        </p:txBody>
      </p:sp>
    </p:spTree>
    <p:extLst>
      <p:ext uri="{BB962C8B-B14F-4D97-AF65-F5344CB8AC3E}">
        <p14:creationId xmlns:p14="http://schemas.microsoft.com/office/powerpoint/2010/main" val="226971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4">
            <a:extLst>
              <a:ext uri="{FF2B5EF4-FFF2-40B4-BE49-F238E27FC236}">
                <a16:creationId xmlns:a16="http://schemas.microsoft.com/office/drawing/2014/main" id="{A664737E-7103-4074-B1C2-300AC8B8B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03" y="1396334"/>
            <a:ext cx="10048776" cy="4936372"/>
          </a:xfrm>
          <a:prstGeom prst="rect">
            <a:avLst/>
          </a:prstGeom>
        </p:spPr>
      </p:pic>
      <p:sp>
        <p:nvSpPr>
          <p:cNvPr id="12" name="Content Placeholder 11"/>
          <p:cNvSpPr>
            <a:spLocks noGrp="1"/>
          </p:cNvSpPr>
          <p:nvPr>
            <p:ph idx="1"/>
          </p:nvPr>
        </p:nvSpPr>
        <p:spPr>
          <a:xfrm>
            <a:off x="7792006" y="1296921"/>
            <a:ext cx="4104922" cy="4588312"/>
          </a:xfrm>
        </p:spPr>
        <p:txBody>
          <a:bodyPr>
            <a:normAutofit/>
          </a:bodyPr>
          <a:lstStyle/>
          <a:p>
            <a:r>
              <a:rPr lang="en-US" sz="2800" b="1" dirty="0"/>
              <a:t>It illustrates the power consumed by lighting equipment in the 3 zones respectively.</a:t>
            </a:r>
          </a:p>
          <a:p>
            <a:r>
              <a:rPr lang="en-US" sz="2800" b="1" dirty="0"/>
              <a:t>It works in sync with the occupancy in the respective zone</a:t>
            </a:r>
          </a:p>
        </p:txBody>
      </p:sp>
      <p:sp>
        <p:nvSpPr>
          <p:cNvPr id="11" name="Title 1">
            <a:extLst>
              <a:ext uri="{FF2B5EF4-FFF2-40B4-BE49-F238E27FC236}">
                <a16:creationId xmlns:a16="http://schemas.microsoft.com/office/drawing/2014/main" id="{65B508B2-D7AF-4B45-93FE-52B9AF4F6333}"/>
              </a:ext>
            </a:extLst>
          </p:cNvPr>
          <p:cNvSpPr txBox="1">
            <a:spLocks/>
          </p:cNvSpPr>
          <p:nvPr/>
        </p:nvSpPr>
        <p:spPr>
          <a:xfrm>
            <a:off x="705470" y="42359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Lighting Power vs Time</a:t>
            </a:r>
          </a:p>
        </p:txBody>
      </p:sp>
    </p:spTree>
    <p:extLst>
      <p:ext uri="{BB962C8B-B14F-4D97-AF65-F5344CB8AC3E}">
        <p14:creationId xmlns:p14="http://schemas.microsoft.com/office/powerpoint/2010/main" val="309874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604381-E363-40C2-813D-8C60658C9ECF}"/>
              </a:ext>
            </a:extLst>
          </p:cNvPr>
          <p:cNvSpPr/>
          <p:nvPr/>
        </p:nvSpPr>
        <p:spPr>
          <a:xfrm>
            <a:off x="1308297" y="2657845"/>
            <a:ext cx="6977574"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69208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Content Placeholder 4">
            <a:extLst>
              <a:ext uri="{FF2B5EF4-FFF2-40B4-BE49-F238E27FC236}">
                <a16:creationId xmlns:a16="http://schemas.microsoft.com/office/drawing/2014/main" id="{3197AC8E-3CFF-4C5C-9205-718A5DE01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45" y="1368473"/>
            <a:ext cx="6865035" cy="4694702"/>
          </a:xfrm>
          <a:prstGeom prst="rect">
            <a:avLst/>
          </a:prstGeom>
        </p:spPr>
      </p:pic>
      <p:sp>
        <p:nvSpPr>
          <p:cNvPr id="2" name="Title 1">
            <a:extLst>
              <a:ext uri="{FF2B5EF4-FFF2-40B4-BE49-F238E27FC236}">
                <a16:creationId xmlns:a16="http://schemas.microsoft.com/office/drawing/2014/main" id="{01927A54-0075-4AB6-971B-DEDA1FB77CF2}"/>
              </a:ext>
            </a:extLst>
          </p:cNvPr>
          <p:cNvSpPr>
            <a:spLocks noGrp="1"/>
          </p:cNvSpPr>
          <p:nvPr>
            <p:ph type="title"/>
          </p:nvPr>
        </p:nvSpPr>
        <p:spPr>
          <a:xfrm>
            <a:off x="501649" y="-90791"/>
            <a:ext cx="3729076" cy="1320800"/>
          </a:xfrm>
        </p:spPr>
        <p:txBody>
          <a:bodyPr anchor="ctr">
            <a:normAutofit/>
          </a:bodyPr>
          <a:lstStyle/>
          <a:p>
            <a:r>
              <a:rPr lang="en-IN" dirty="0"/>
              <a:t>INTRODUCTION</a:t>
            </a:r>
          </a:p>
        </p:txBody>
      </p:sp>
      <p:sp>
        <p:nvSpPr>
          <p:cNvPr id="41" name="Content Placeholder 9"/>
          <p:cNvSpPr>
            <a:spLocks noGrp="1"/>
          </p:cNvSpPr>
          <p:nvPr>
            <p:ph idx="1"/>
          </p:nvPr>
        </p:nvSpPr>
        <p:spPr>
          <a:xfrm>
            <a:off x="116733" y="992222"/>
            <a:ext cx="5088314" cy="5749046"/>
          </a:xfrm>
        </p:spPr>
        <p:txBody>
          <a:bodyPr>
            <a:normAutofit/>
          </a:bodyPr>
          <a:lstStyle/>
          <a:p>
            <a:pPr algn="just"/>
            <a:r>
              <a:rPr lang="en-IN" dirty="0"/>
              <a:t>Building automation is the automatic centralized control of a building's heating, ventilation and air conditioning, lighting and other systems through a building management system.</a:t>
            </a:r>
          </a:p>
          <a:p>
            <a:pPr algn="just"/>
            <a:r>
              <a:rPr lang="en-IN" dirty="0"/>
              <a:t>The objectives of building automation are improved occupant comfort, efficient operation of building systems, reduction in energy consumption and operating costs, and improved life cycle of utilities.</a:t>
            </a:r>
          </a:p>
          <a:p>
            <a:pPr algn="just"/>
            <a:r>
              <a:rPr lang="en-IN" dirty="0"/>
              <a:t>As per recent studies, a sizable proportion of total worldwide energy is consumed by buildings</a:t>
            </a:r>
          </a:p>
          <a:p>
            <a:pPr algn="just"/>
            <a:r>
              <a:rPr lang="en-IN" dirty="0"/>
              <a:t>Making buildings more energy efficient is a major step to reduce our energy consumption and carbon footprint to combat global climate change.</a:t>
            </a:r>
          </a:p>
        </p:txBody>
      </p:sp>
    </p:spTree>
    <p:extLst>
      <p:ext uri="{BB962C8B-B14F-4D97-AF65-F5344CB8AC3E}">
        <p14:creationId xmlns:p14="http://schemas.microsoft.com/office/powerpoint/2010/main" val="103408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D0DC-D76B-4278-A728-CA9990A3B1B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9961F67-5001-42A3-9F54-0DB048DF86B1}"/>
              </a:ext>
            </a:extLst>
          </p:cNvPr>
          <p:cNvSpPr>
            <a:spLocks noGrp="1"/>
          </p:cNvSpPr>
          <p:nvPr>
            <p:ph idx="1"/>
          </p:nvPr>
        </p:nvSpPr>
        <p:spPr>
          <a:xfrm>
            <a:off x="677334" y="2160590"/>
            <a:ext cx="8776155" cy="3171066"/>
          </a:xfrm>
        </p:spPr>
        <p:txBody>
          <a:bodyPr>
            <a:normAutofit/>
          </a:bodyPr>
          <a:lstStyle/>
          <a:p>
            <a:pPr algn="just"/>
            <a:r>
              <a:rPr lang="en-IN" sz="2800" dirty="0"/>
              <a:t>To incorporate Occupancy scheduling into </a:t>
            </a:r>
            <a:r>
              <a:rPr lang="en-IN" sz="2800" dirty="0" err="1"/>
              <a:t>OpenBuild</a:t>
            </a:r>
            <a:r>
              <a:rPr lang="en-IN" sz="2800" dirty="0"/>
              <a:t> infrastructure.</a:t>
            </a:r>
          </a:p>
          <a:p>
            <a:pPr algn="just"/>
            <a:r>
              <a:rPr lang="en-IN" sz="2800" dirty="0"/>
              <a:t>Simulating HVAC &amp; lighting control based on occupancy of people in the building.</a:t>
            </a:r>
          </a:p>
        </p:txBody>
      </p:sp>
    </p:spTree>
    <p:extLst>
      <p:ext uri="{BB962C8B-B14F-4D97-AF65-F5344CB8AC3E}">
        <p14:creationId xmlns:p14="http://schemas.microsoft.com/office/powerpoint/2010/main" val="73646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0D70-EF64-452D-A5AC-9470C27EF4A9}"/>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A4FF858E-7CA9-4BC7-87D8-5BDBFDA7F45B}"/>
              </a:ext>
            </a:extLst>
          </p:cNvPr>
          <p:cNvSpPr>
            <a:spLocks noGrp="1"/>
          </p:cNvSpPr>
          <p:nvPr>
            <p:ph idx="1"/>
          </p:nvPr>
        </p:nvSpPr>
        <p:spPr>
          <a:xfrm>
            <a:off x="677334" y="1439695"/>
            <a:ext cx="8596668" cy="4601668"/>
          </a:xfrm>
        </p:spPr>
        <p:txBody>
          <a:bodyPr>
            <a:normAutofit/>
          </a:bodyPr>
          <a:lstStyle/>
          <a:p>
            <a:pPr marL="0" indent="0" algn="just">
              <a:buNone/>
            </a:pPr>
            <a:r>
              <a:rPr lang="en-IN" sz="2400" dirty="0"/>
              <a:t>The Project involves simulation using ;</a:t>
            </a:r>
          </a:p>
          <a:p>
            <a:pPr algn="just"/>
            <a:r>
              <a:rPr lang="en-IN" sz="2400" b="1" dirty="0" err="1"/>
              <a:t>OpenBuild</a:t>
            </a:r>
            <a:r>
              <a:rPr lang="en-IN" sz="2400" b="1" dirty="0"/>
              <a:t> - </a:t>
            </a:r>
            <a:r>
              <a:rPr lang="en-IN" sz="2400" dirty="0"/>
              <a:t>a MATLAB toolkit for advanced controller design for a building’s heating ventilation &amp; air conditioning systems. </a:t>
            </a:r>
          </a:p>
          <a:p>
            <a:pPr algn="just"/>
            <a:r>
              <a:rPr lang="en-IN" sz="2400" dirty="0"/>
              <a:t>It helps to co-simulate the building between MATLAB &amp; </a:t>
            </a:r>
            <a:r>
              <a:rPr lang="en-IN" sz="2400" b="1" dirty="0"/>
              <a:t>EnergyPlus</a:t>
            </a:r>
            <a:r>
              <a:rPr lang="en-IN" sz="2400" dirty="0"/>
              <a:t>.</a:t>
            </a:r>
          </a:p>
          <a:p>
            <a:pPr algn="just"/>
            <a:r>
              <a:rPr lang="en-IN" sz="2400" dirty="0"/>
              <a:t>OpenBuild can directly extract models for the thermodynamics of the building combined with the models of the HVAC system &amp; auxiliary systems which will be simulated on MATLAB.</a:t>
            </a:r>
          </a:p>
        </p:txBody>
      </p:sp>
    </p:spTree>
    <p:extLst>
      <p:ext uri="{BB962C8B-B14F-4D97-AF65-F5344CB8AC3E}">
        <p14:creationId xmlns:p14="http://schemas.microsoft.com/office/powerpoint/2010/main" val="162078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4063-B459-4800-8794-0D2AB866B0E4}"/>
              </a:ext>
            </a:extLst>
          </p:cNvPr>
          <p:cNvSpPr>
            <a:spLocks noGrp="1"/>
          </p:cNvSpPr>
          <p:nvPr>
            <p:ph type="title"/>
          </p:nvPr>
        </p:nvSpPr>
        <p:spPr/>
        <p:txBody>
          <a:bodyPr/>
          <a:lstStyle/>
          <a:p>
            <a:r>
              <a:rPr lang="en-IN" dirty="0"/>
              <a:t>OpenBuild</a:t>
            </a:r>
          </a:p>
        </p:txBody>
      </p:sp>
      <p:sp>
        <p:nvSpPr>
          <p:cNvPr id="3" name="Content Placeholder 2">
            <a:extLst>
              <a:ext uri="{FF2B5EF4-FFF2-40B4-BE49-F238E27FC236}">
                <a16:creationId xmlns:a16="http://schemas.microsoft.com/office/drawing/2014/main" id="{0039A506-FCD0-41D3-9352-6B80B37AA6F8}"/>
              </a:ext>
            </a:extLst>
          </p:cNvPr>
          <p:cNvSpPr>
            <a:spLocks noGrp="1"/>
          </p:cNvSpPr>
          <p:nvPr>
            <p:ph idx="1"/>
          </p:nvPr>
        </p:nvSpPr>
        <p:spPr>
          <a:xfrm>
            <a:off x="252918" y="1800664"/>
            <a:ext cx="9465013" cy="4648773"/>
          </a:xfrm>
        </p:spPr>
        <p:txBody>
          <a:bodyPr>
            <a:noAutofit/>
          </a:bodyPr>
          <a:lstStyle/>
          <a:p>
            <a:pPr marL="0" indent="0" algn="just">
              <a:buNone/>
            </a:pPr>
            <a:r>
              <a:rPr lang="en-IN" sz="2400" dirty="0"/>
              <a:t>OpenBuild is a MATLAB toolkit, providing an integrated environment for design and simulation of advanced controller for Smart Buildings. The capabilities of the toolkit include:</a:t>
            </a:r>
          </a:p>
          <a:p>
            <a:pPr marL="0" indent="0" algn="just">
              <a:buNone/>
            </a:pPr>
            <a:endParaRPr lang="en-IN" sz="2400" dirty="0"/>
          </a:p>
          <a:p>
            <a:r>
              <a:rPr lang="en-IN" sz="2400" dirty="0"/>
              <a:t>Modelling of HVAC systems in MATLAB</a:t>
            </a:r>
          </a:p>
          <a:p>
            <a:r>
              <a:rPr lang="en-IN" sz="2400" dirty="0"/>
              <a:t>Modelling of electrical components in MATLAB</a:t>
            </a:r>
          </a:p>
          <a:p>
            <a:r>
              <a:rPr lang="en-IN" sz="2400" dirty="0"/>
              <a:t>Design of advanced controllers for smart buildings</a:t>
            </a:r>
          </a:p>
          <a:p>
            <a:r>
              <a:rPr lang="en-IN" sz="2400" dirty="0"/>
              <a:t>Co-simulation of the designed controllers with EnergyPlus</a:t>
            </a:r>
          </a:p>
          <a:p>
            <a:endParaRPr lang="en-IN" sz="2400" dirty="0"/>
          </a:p>
        </p:txBody>
      </p:sp>
    </p:spTree>
    <p:extLst>
      <p:ext uri="{BB962C8B-B14F-4D97-AF65-F5344CB8AC3E}">
        <p14:creationId xmlns:p14="http://schemas.microsoft.com/office/powerpoint/2010/main" val="22524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4">
            <a:extLst>
              <a:ext uri="{FF2B5EF4-FFF2-40B4-BE49-F238E27FC236}">
                <a16:creationId xmlns:a16="http://schemas.microsoft.com/office/drawing/2014/main" id="{93166A29-DB84-4640-952D-263824973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756" y="379410"/>
            <a:ext cx="1604019" cy="1066408"/>
          </a:xfrm>
          <a:prstGeom prst="rect">
            <a:avLst/>
          </a:prstGeom>
        </p:spPr>
      </p:pic>
      <p:sp>
        <p:nvSpPr>
          <p:cNvPr id="2" name="Title 1">
            <a:extLst>
              <a:ext uri="{FF2B5EF4-FFF2-40B4-BE49-F238E27FC236}">
                <a16:creationId xmlns:a16="http://schemas.microsoft.com/office/drawing/2014/main" id="{842D9D95-0A6C-4966-B96B-DA33168062D7}"/>
              </a:ext>
            </a:extLst>
          </p:cNvPr>
          <p:cNvSpPr>
            <a:spLocks noGrp="1"/>
          </p:cNvSpPr>
          <p:nvPr>
            <p:ph type="title"/>
          </p:nvPr>
        </p:nvSpPr>
        <p:spPr>
          <a:xfrm>
            <a:off x="677334" y="609600"/>
            <a:ext cx="8596668" cy="1320800"/>
          </a:xfrm>
        </p:spPr>
        <p:txBody>
          <a:bodyPr anchor="t">
            <a:normAutofit/>
          </a:bodyPr>
          <a:lstStyle/>
          <a:p>
            <a:r>
              <a:rPr lang="en-IN" dirty="0"/>
              <a:t>ENERGYPLUS</a:t>
            </a:r>
          </a:p>
        </p:txBody>
      </p:sp>
      <p:sp>
        <p:nvSpPr>
          <p:cNvPr id="13" name="Content Placeholder 9"/>
          <p:cNvSpPr>
            <a:spLocks noGrp="1"/>
          </p:cNvSpPr>
          <p:nvPr>
            <p:ph idx="1"/>
          </p:nvPr>
        </p:nvSpPr>
        <p:spPr>
          <a:xfrm>
            <a:off x="252919" y="1595337"/>
            <a:ext cx="9387192" cy="4902740"/>
          </a:xfrm>
        </p:spPr>
        <p:txBody>
          <a:bodyPr>
            <a:normAutofit/>
          </a:bodyPr>
          <a:lstStyle/>
          <a:p>
            <a:pPr marL="0" indent="0" algn="just">
              <a:buNone/>
            </a:pPr>
            <a:r>
              <a:rPr lang="en-IN" sz="2000" dirty="0"/>
              <a:t>EnergyPlus™ is a whole building energy simulation program that engineers, architects, and researchers use to model both energy consumption—for heating, cooling, ventilation, lighting and plug and process loads—and water use in buildings. Some of the notable features and capabilities of EnergyPlus include:</a:t>
            </a:r>
          </a:p>
          <a:p>
            <a:pPr algn="just"/>
            <a:r>
              <a:rPr lang="en-IN" sz="2000" b="1" dirty="0"/>
              <a:t>Integrated, simultaneous solution</a:t>
            </a:r>
            <a:r>
              <a:rPr lang="en-IN" sz="2000" dirty="0"/>
              <a:t> of thermal zone conditions and HVAC system response that does not assume that the HVAC system can meet zone loads and can simulate un-conditioned and under-conditioned spaces</a:t>
            </a:r>
          </a:p>
          <a:p>
            <a:pPr algn="just"/>
            <a:r>
              <a:rPr lang="en-IN" sz="2000" b="1" dirty="0"/>
              <a:t>User-definable time steps</a:t>
            </a:r>
            <a:r>
              <a:rPr lang="en-IN" sz="2000" dirty="0"/>
              <a:t> for interaction between thermal zones and the environment; with automatically varied time steps for interactions between thermal zones and HVAC systems. These allow EnergyPlus to model systems with fast dynamics while also trading off simulation speed for precision.</a:t>
            </a:r>
          </a:p>
          <a:p>
            <a:pPr algn="just"/>
            <a:r>
              <a:rPr lang="en-IN" sz="2000" b="1" dirty="0"/>
              <a:t>A large number of built-in HVAC and lighting control strategies</a:t>
            </a:r>
            <a:r>
              <a:rPr lang="en-IN" sz="2000" dirty="0"/>
              <a:t> and an extensible runtime scripting system for user-defined control.</a:t>
            </a:r>
            <a:br>
              <a:rPr lang="en-IN" sz="2000" dirty="0"/>
            </a:br>
            <a:endParaRPr lang="en-US" sz="2000" dirty="0"/>
          </a:p>
        </p:txBody>
      </p:sp>
    </p:spTree>
    <p:extLst>
      <p:ext uri="{BB962C8B-B14F-4D97-AF65-F5344CB8AC3E}">
        <p14:creationId xmlns:p14="http://schemas.microsoft.com/office/powerpoint/2010/main" val="228026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3362-4CF9-4E7D-9AE3-3EB58420797C}"/>
              </a:ext>
            </a:extLst>
          </p:cNvPr>
          <p:cNvSpPr>
            <a:spLocks noGrp="1"/>
          </p:cNvSpPr>
          <p:nvPr>
            <p:ph type="title"/>
          </p:nvPr>
        </p:nvSpPr>
        <p:spPr>
          <a:xfrm>
            <a:off x="677334" y="609600"/>
            <a:ext cx="8596668" cy="1320800"/>
          </a:xfrm>
        </p:spPr>
        <p:txBody>
          <a:bodyPr/>
          <a:lstStyle/>
          <a:p>
            <a:r>
              <a:rPr lang="en-IN"/>
              <a:t>SYSTEM OVERVIEW</a:t>
            </a:r>
            <a:endParaRPr lang="en-IN" dirty="0"/>
          </a:p>
        </p:txBody>
      </p:sp>
      <p:pic>
        <p:nvPicPr>
          <p:cNvPr id="10" name="Content Placeholder 9">
            <a:extLst>
              <a:ext uri="{FF2B5EF4-FFF2-40B4-BE49-F238E27FC236}">
                <a16:creationId xmlns:a16="http://schemas.microsoft.com/office/drawing/2014/main" id="{12800ED3-143A-415F-9104-6E6521F66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509" y="1477108"/>
            <a:ext cx="11290005" cy="4896434"/>
          </a:xfrm>
        </p:spPr>
      </p:pic>
    </p:spTree>
    <p:extLst>
      <p:ext uri="{BB962C8B-B14F-4D97-AF65-F5344CB8AC3E}">
        <p14:creationId xmlns:p14="http://schemas.microsoft.com/office/powerpoint/2010/main" val="417428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67A2-BC1F-4B16-AB88-61B88B2C9D97}"/>
              </a:ext>
            </a:extLst>
          </p:cNvPr>
          <p:cNvSpPr>
            <a:spLocks noGrp="1"/>
          </p:cNvSpPr>
          <p:nvPr>
            <p:ph type="title"/>
          </p:nvPr>
        </p:nvSpPr>
        <p:spPr/>
        <p:txBody>
          <a:bodyPr/>
          <a:lstStyle/>
          <a:p>
            <a:r>
              <a:rPr lang="en-IN" b="1" dirty="0"/>
              <a:t>EXPERIMENTAL SETUP</a:t>
            </a:r>
          </a:p>
        </p:txBody>
      </p:sp>
      <p:sp>
        <p:nvSpPr>
          <p:cNvPr id="3" name="Content Placeholder 2">
            <a:extLst>
              <a:ext uri="{FF2B5EF4-FFF2-40B4-BE49-F238E27FC236}">
                <a16:creationId xmlns:a16="http://schemas.microsoft.com/office/drawing/2014/main" id="{76092C83-534E-485A-92AB-E7C7EB998FCA}"/>
              </a:ext>
            </a:extLst>
          </p:cNvPr>
          <p:cNvSpPr>
            <a:spLocks noGrp="1"/>
          </p:cNvSpPr>
          <p:nvPr>
            <p:ph idx="1"/>
          </p:nvPr>
        </p:nvSpPr>
        <p:spPr>
          <a:xfrm>
            <a:off x="677333" y="1517515"/>
            <a:ext cx="8874629" cy="4873557"/>
          </a:xfrm>
        </p:spPr>
        <p:txBody>
          <a:bodyPr>
            <a:normAutofit/>
          </a:bodyPr>
          <a:lstStyle/>
          <a:p>
            <a:r>
              <a:rPr lang="en-IN" sz="2800" dirty="0"/>
              <a:t>Setup OpenBuild</a:t>
            </a:r>
          </a:p>
          <a:p>
            <a:r>
              <a:rPr lang="en-IN" sz="2800" dirty="0"/>
              <a:t>Modify </a:t>
            </a:r>
            <a:r>
              <a:rPr lang="en-IN" sz="2800" dirty="0" err="1"/>
              <a:t>idf</a:t>
            </a:r>
            <a:r>
              <a:rPr lang="en-IN" sz="2800" dirty="0"/>
              <a:t> description file to integrate Occupancy Scheduling as External Inputs</a:t>
            </a:r>
          </a:p>
          <a:p>
            <a:pPr marL="0" indent="0">
              <a:buNone/>
            </a:pPr>
            <a:r>
              <a:rPr lang="en-IN" sz="2800" b="1" dirty="0"/>
              <a:t>Simulation Conditions</a:t>
            </a:r>
          </a:p>
          <a:p>
            <a:r>
              <a:rPr lang="en-IN" sz="2800" dirty="0"/>
              <a:t>Using weather file for Long Island, New York</a:t>
            </a:r>
          </a:p>
          <a:p>
            <a:r>
              <a:rPr lang="en-IN" sz="2800" dirty="0"/>
              <a:t>Sample Data used of a week 2018-1-15 to 2018-1-21 starting from Monday to Sunday is used.</a:t>
            </a:r>
          </a:p>
          <a:p>
            <a:r>
              <a:rPr lang="en-IN" sz="2800" dirty="0"/>
              <a:t>Timestep : 60</a:t>
            </a:r>
          </a:p>
        </p:txBody>
      </p:sp>
    </p:spTree>
    <p:extLst>
      <p:ext uri="{BB962C8B-B14F-4D97-AF65-F5344CB8AC3E}">
        <p14:creationId xmlns:p14="http://schemas.microsoft.com/office/powerpoint/2010/main" val="213323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6AF1-AB05-418F-9DFC-2951B9EA996B}"/>
              </a:ext>
            </a:extLst>
          </p:cNvPr>
          <p:cNvSpPr>
            <a:spLocks noGrp="1"/>
          </p:cNvSpPr>
          <p:nvPr>
            <p:ph type="title"/>
          </p:nvPr>
        </p:nvSpPr>
        <p:spPr/>
        <p:txBody>
          <a:bodyPr/>
          <a:lstStyle/>
          <a:p>
            <a:r>
              <a:rPr lang="en-IN" b="1" dirty="0"/>
              <a:t>Building Model Overview</a:t>
            </a:r>
            <a:r>
              <a:rPr lang="en-IN" dirty="0"/>
              <a:t>	</a:t>
            </a:r>
            <a:br>
              <a:rPr lang="en-IN" dirty="0"/>
            </a:br>
            <a:r>
              <a:rPr lang="en-IN" dirty="0"/>
              <a:t>	</a:t>
            </a:r>
          </a:p>
        </p:txBody>
      </p:sp>
      <p:sp>
        <p:nvSpPr>
          <p:cNvPr id="3" name="Content Placeholder 2">
            <a:extLst>
              <a:ext uri="{FF2B5EF4-FFF2-40B4-BE49-F238E27FC236}">
                <a16:creationId xmlns:a16="http://schemas.microsoft.com/office/drawing/2014/main" id="{436AE6A2-F9C2-4EFF-A930-EB5F66661AAD}"/>
              </a:ext>
            </a:extLst>
          </p:cNvPr>
          <p:cNvSpPr>
            <a:spLocks noGrp="1"/>
          </p:cNvSpPr>
          <p:nvPr>
            <p:ph idx="1"/>
          </p:nvPr>
        </p:nvSpPr>
        <p:spPr/>
        <p:txBody>
          <a:bodyPr/>
          <a:lstStyle/>
          <a:p>
            <a:r>
              <a:rPr lang="en-IN" sz="2400" dirty="0"/>
              <a:t>The building has 3 zones with dimensions –</a:t>
            </a:r>
          </a:p>
          <a:p>
            <a:r>
              <a:rPr lang="en-IN" sz="2400" dirty="0"/>
              <a:t>Zone 1 : 40m x 15m x 3.8m</a:t>
            </a:r>
          </a:p>
          <a:p>
            <a:r>
              <a:rPr lang="en-IN" sz="2400" dirty="0"/>
              <a:t>Zone 2 : 15m x 10m x 3.8m</a:t>
            </a:r>
          </a:p>
          <a:p>
            <a:r>
              <a:rPr lang="en-IN" sz="2400" dirty="0"/>
              <a:t>Zone 3 : 40m x 15m x 3.8m</a:t>
            </a:r>
          </a:p>
          <a:p>
            <a:r>
              <a:rPr lang="en-IN" sz="2400" dirty="0"/>
              <a:t>Each zone is defined with a separate People object</a:t>
            </a:r>
          </a:p>
          <a:p>
            <a:r>
              <a:rPr lang="en-IN" sz="2400" dirty="0"/>
              <a:t>Each people object defines a Occupancy Schedule respectively</a:t>
            </a:r>
          </a:p>
          <a:p>
            <a:endParaRPr lang="en-IN" dirty="0"/>
          </a:p>
        </p:txBody>
      </p:sp>
    </p:spTree>
    <p:extLst>
      <p:ext uri="{BB962C8B-B14F-4D97-AF65-F5344CB8AC3E}">
        <p14:creationId xmlns:p14="http://schemas.microsoft.com/office/powerpoint/2010/main" val="105883412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691</TotalTime>
  <Words>569</Words>
  <Application>Microsoft Office PowerPoint</Application>
  <PresentationFormat>Widescreen</PresentationFormat>
  <Paragraphs>69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SMART BUILDING –Control Of HVAC Systems Based On Occupancy Using OpenBuild</vt:lpstr>
      <vt:lpstr>INTRODUCTION</vt:lpstr>
      <vt:lpstr>OBJECTIVES</vt:lpstr>
      <vt:lpstr>BACKGROUND</vt:lpstr>
      <vt:lpstr>OpenBuild</vt:lpstr>
      <vt:lpstr>ENERGYPLUS</vt:lpstr>
      <vt:lpstr>SYSTEM OVERVIEW</vt:lpstr>
      <vt:lpstr>EXPERIMENTAL SETUP</vt:lpstr>
      <vt:lpstr>Building Model Overview   </vt:lpstr>
      <vt:lpstr>RESULTS</vt:lpstr>
      <vt:lpstr>Occupancy vs Time</vt:lpstr>
      <vt:lpstr>Temperature vs Time</vt:lpstr>
      <vt:lpstr>HVAC Power vs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BUILDING – CONTROL OF HVAC AND LIGHTING SYSTEMS</dc:title>
  <dc:creator>Kewal D Raul</dc:creator>
  <cp:lastModifiedBy>Shashank G Rao</cp:lastModifiedBy>
  <cp:revision>86</cp:revision>
  <dcterms:created xsi:type="dcterms:W3CDTF">2017-12-13T22:22:08Z</dcterms:created>
  <dcterms:modified xsi:type="dcterms:W3CDTF">2017-12-16T20:58:22Z</dcterms:modified>
</cp:coreProperties>
</file>