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08B-3B9B-4EE0-988C-153614E3AF9F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24F-07EB-48B1-AC3A-1D739578F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31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08B-3B9B-4EE0-988C-153614E3AF9F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24F-07EB-48B1-AC3A-1D739578F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19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08B-3B9B-4EE0-988C-153614E3AF9F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24F-07EB-48B1-AC3A-1D739578F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1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08B-3B9B-4EE0-988C-153614E3AF9F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24F-07EB-48B1-AC3A-1D739578F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51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08B-3B9B-4EE0-988C-153614E3AF9F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24F-07EB-48B1-AC3A-1D739578F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6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08B-3B9B-4EE0-988C-153614E3AF9F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24F-07EB-48B1-AC3A-1D739578F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8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08B-3B9B-4EE0-988C-153614E3AF9F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24F-07EB-48B1-AC3A-1D739578F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9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08B-3B9B-4EE0-988C-153614E3AF9F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24F-07EB-48B1-AC3A-1D739578F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55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08B-3B9B-4EE0-988C-153614E3AF9F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24F-07EB-48B1-AC3A-1D739578F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3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08B-3B9B-4EE0-988C-153614E3AF9F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24F-07EB-48B1-AC3A-1D739578F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84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08B-3B9B-4EE0-988C-153614E3AF9F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24F-07EB-48B1-AC3A-1D739578F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52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9A08B-3B9B-4EE0-988C-153614E3AF9F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9424F-07EB-48B1-AC3A-1D739578F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71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4CC16A-3F45-4630-ABB1-7F42FD4ED0B3}"/>
              </a:ext>
            </a:extLst>
          </p:cNvPr>
          <p:cNvSpPr txBox="1">
            <a:spLocks/>
          </p:cNvSpPr>
          <p:nvPr/>
        </p:nvSpPr>
        <p:spPr>
          <a:xfrm>
            <a:off x="609600" y="232069"/>
            <a:ext cx="10974283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3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rgbClr val="2E2E38"/>
                </a:solidFill>
                <a:latin typeface="+mn-lt"/>
                <a:ea typeface="+mj-ea"/>
                <a:cs typeface="Arial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Arial" panose="020B0604020202020204"/>
              </a:rPr>
              <a:t>Recent trends and emerging challenges in two-dimensional materials for energy harvesting and storage applications</a:t>
            </a:r>
            <a:endParaRPr kumimoji="0" lang="en-IN" sz="2000" b="1" i="0" u="none" strike="noStrike" kern="1200" cap="none" spc="0" normalizeH="0" baseline="-2500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Arial" panose="020B0604020202020204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18842"/>
            <a:ext cx="10974283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09602" y="1014132"/>
            <a:ext cx="3927389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US" sz="1400" b="1" dirty="0" smtClean="0">
                <a:solidFill>
                  <a:srgbClr val="1A9AFA"/>
                </a:solidFill>
                <a:latin typeface="Arial" panose="020B0604020202020204"/>
              </a:rPr>
              <a:t>Introduction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27890" y="1338625"/>
            <a:ext cx="4163566" cy="1386288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1/3 dimensions may be nanoscale, 4 types of nanomaterials: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3D: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3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dimensions &gt;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nanosize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, can be seen by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naked eye 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2D: 1 dimension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nanosized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for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eg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nanosheets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sz="1200" spc="-3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1D: 2 dimension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nanosized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, 1D in cm/mm, for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eg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nanotube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0D: All 3 dimensions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nanosized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, for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eg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quantum dot</a:t>
            </a:r>
          </a:p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Some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2D materials: graphene,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Xenes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phosphorene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tinene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germanene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antimonene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borophene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stanene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silicene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4989578" y="1014132"/>
            <a:ext cx="3927389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US" sz="1400" b="1" dirty="0" smtClean="0">
                <a:solidFill>
                  <a:srgbClr val="1A9AFA"/>
                </a:solidFill>
                <a:latin typeface="Arial" panose="020B0604020202020204"/>
              </a:rPr>
              <a:t>Synthesis of 2D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5007865" y="1338625"/>
            <a:ext cx="6576017" cy="1788624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If material with 3D oriented molecular bonds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slimmed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to 2D,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high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density 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chemically unstable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hanging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bonds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created,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rearrangement 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shape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req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to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lower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surface energy.</a:t>
            </a:r>
          </a:p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Top down synthesis: Mechanical/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Liq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exfoliation; Bottom down synthesis: CVD, chem. synthesis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Mechanical exfoliation: Sticky tape used to peel layers; low ML yield, low shape/size control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Liq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exfoliation: In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irganic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solvent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medium, sonication makes layers separate via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tensile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stress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Chemical synthesis: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interface-mediated growth,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nanoparticle fusion into bigger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nanosheets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, etc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. most scalable, low-cost, and flexible approach for large-scale 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CVD: heated furnace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to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pass precursor gases through, where they combine or with a substrate to form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thin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layer of material; more complex and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expensive, but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scaleable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27890" y="3127248"/>
            <a:ext cx="2005582" cy="1618487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b="1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Graphene</a:t>
            </a:r>
            <a:endParaRPr lang="en-US" sz="12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1st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modern 2D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element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1-atom thick covalently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bonded hexagonal lattice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of C atoms 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20" dirty="0" smtClean="0">
                <a:solidFill>
                  <a:schemeClr val="tx1"/>
                </a:solidFill>
                <a:latin typeface="Arial" panose="020B0604020202020204" pitchFamily="34" charset="0"/>
              </a:rPr>
              <a:t>Highest </a:t>
            </a:r>
            <a:r>
              <a:rPr lang="en-US" sz="1200" spc="-20" dirty="0">
                <a:solidFill>
                  <a:schemeClr val="tx1"/>
                </a:solidFill>
                <a:latin typeface="Arial" panose="020B0604020202020204" pitchFamily="34" charset="0"/>
              </a:rPr>
              <a:t>tensile </a:t>
            </a:r>
            <a:r>
              <a:rPr lang="en-US" sz="1200" spc="-20" dirty="0" smtClean="0">
                <a:solidFill>
                  <a:schemeClr val="tx1"/>
                </a:solidFill>
                <a:latin typeface="Arial" panose="020B0604020202020204" pitchFamily="34" charset="0"/>
              </a:rPr>
              <a:t>strength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20" dirty="0" smtClean="0">
                <a:solidFill>
                  <a:schemeClr val="tx1"/>
                </a:solidFill>
                <a:latin typeface="Arial" panose="020B0604020202020204" pitchFamily="34" charset="0"/>
              </a:rPr>
              <a:t>Unique </a:t>
            </a:r>
            <a:r>
              <a:rPr lang="en-US" sz="1200" spc="-20" dirty="0">
                <a:solidFill>
                  <a:schemeClr val="tx1"/>
                </a:solidFill>
                <a:latin typeface="Arial" panose="020B0604020202020204" pitchFamily="34" charset="0"/>
              </a:rPr>
              <a:t>band </a:t>
            </a:r>
            <a:r>
              <a:rPr lang="en-US" sz="1200" spc="-20" dirty="0" smtClean="0">
                <a:solidFill>
                  <a:schemeClr val="tx1"/>
                </a:solidFill>
                <a:latin typeface="Arial" panose="020B0604020202020204" pitchFamily="34" charset="0"/>
              </a:rPr>
              <a:t>structure thus,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thermal conductivity</a:t>
            </a:r>
            <a:endParaRPr lang="en-US" sz="1200" spc="-3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2731010" y="3127249"/>
            <a:ext cx="2124454" cy="841248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b="1" spc="-10" dirty="0">
                <a:solidFill>
                  <a:schemeClr val="tx1"/>
                </a:solidFill>
                <a:latin typeface="Arial" panose="020B0604020202020204" pitchFamily="34" charset="0"/>
              </a:rPr>
              <a:t>Hexagonal boron </a:t>
            </a:r>
            <a:r>
              <a:rPr lang="en-US" sz="1200" b="1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nitride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Graphene isomorph: B &amp; N atoms replacing C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Wide-bandgap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insulator 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2731010" y="4059937"/>
            <a:ext cx="2124454" cy="1216152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b="1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Xenes</a:t>
            </a:r>
            <a:endParaRPr lang="en-US" sz="12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Group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Si/Ge/Sn MLs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Graphene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isomorph but buckled to certain degree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Epitaxially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grown on substrate, not exfoliated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2731010" y="5367530"/>
            <a:ext cx="2124454" cy="1225294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b="1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Phosphorene</a:t>
            </a:r>
            <a:endParaRPr lang="en-US" sz="12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Stable layered elemental P allotrope d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irect bandgap 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Ideal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for optoelectronic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devices-high charge mobility</a:t>
            </a:r>
            <a:endParaRPr lang="en-US" sz="1200" spc="-3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27890" y="4809744"/>
            <a:ext cx="2005582" cy="178308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b="1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2D TMDCs</a:t>
            </a:r>
            <a:endParaRPr lang="en-US" sz="12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Chemical formula MX</a:t>
            </a:r>
            <a:r>
              <a:rPr lang="en-US" sz="1200" spc="-1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X=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chalcogen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(S/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/Se)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M=transition metal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(Mo)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Indirect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bandgap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 bulk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Optoelectronics - direct BG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visible spectrum</a:t>
            </a:r>
            <a:endParaRPr lang="en-US" sz="1200" spc="-1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Charge transistor - charge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mobilities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09602" y="2816050"/>
            <a:ext cx="3927389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US" sz="1400" b="1" dirty="0" smtClean="0">
                <a:solidFill>
                  <a:srgbClr val="1A9AFA"/>
                </a:solidFill>
                <a:latin typeface="Arial" panose="020B0604020202020204"/>
              </a:rPr>
              <a:t>Some types of 2D materials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4989578" y="3231682"/>
            <a:ext cx="3927389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US" sz="1400" b="1" dirty="0" smtClean="0">
                <a:solidFill>
                  <a:srgbClr val="1A9AFA"/>
                </a:solidFill>
                <a:latin typeface="Arial" panose="020B0604020202020204"/>
              </a:rPr>
              <a:t>Energy applications of 2D materials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4925569" y="3396878"/>
            <a:ext cx="6751319" cy="297298"/>
          </a:xfrm>
          <a:prstGeom prst="rect">
            <a:avLst/>
          </a:prstGeom>
          <a:noFill/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Used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where bulk materials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unsuitable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due to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change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in properties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due to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reduction in dimensionality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5007865" y="3712227"/>
            <a:ext cx="3249167" cy="1207245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b="1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Sensors </a:t>
            </a:r>
            <a:r>
              <a:rPr lang="en-US" sz="1200" b="1" spc="-10" dirty="0">
                <a:solidFill>
                  <a:schemeClr val="tx1"/>
                </a:solidFill>
                <a:latin typeface="Arial" panose="020B0604020202020204" pitchFamily="34" charset="0"/>
              </a:rPr>
              <a:t>and transistors</a:t>
            </a:r>
            <a:endParaRPr lang="en-US" sz="12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2D FETs - high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charge mobility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+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low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BG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H-BN – gate dielectric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; Graphene - active channel in transistors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by opening bandgap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FET-based sensors from 2D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TMDCs can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detect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range of chemicals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ppm range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8345425" y="3712227"/>
            <a:ext cx="3238457" cy="1033508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b="1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Photodetectors</a:t>
            </a:r>
            <a:endParaRPr lang="en-US" sz="12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TMDCs: Optical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or near-infrared bandgap and good charge transport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properties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1 ML of TMDC absorbs ~10% of incident visible light, sufficient for photo detectors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5007865" y="5015365"/>
            <a:ext cx="3249167" cy="1577459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b="1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Battery electrodes</a:t>
            </a:r>
            <a:endParaRPr lang="en-US" sz="12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Electrodes </a:t>
            </a:r>
            <a:r>
              <a:rPr lang="en-US" sz="1200" spc="-20" dirty="0">
                <a:solidFill>
                  <a:schemeClr val="tx1"/>
                </a:solidFill>
                <a:latin typeface="Arial" panose="020B0604020202020204" pitchFamily="34" charset="0"/>
              </a:rPr>
              <a:t>for ion batteries </a:t>
            </a:r>
            <a:r>
              <a:rPr lang="en-US" sz="1200" spc="-20" dirty="0" smtClean="0">
                <a:solidFill>
                  <a:schemeClr val="tx1"/>
                </a:solidFill>
                <a:latin typeface="Arial" panose="020B0604020202020204" pitchFamily="34" charset="0"/>
              </a:rPr>
              <a:t>require electrical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conductivity with large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surface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area to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store high densities 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ions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Graphene: higher surface-mass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ratio,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high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conductivity, greater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mech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strength,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flexibility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2D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MoS</a:t>
            </a:r>
            <a:r>
              <a:rPr lang="en-US" sz="1200" spc="-3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: potential electrode as it adopts metallic 1T phase by chemical exfoliation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8345425" y="4809745"/>
            <a:ext cx="3238457" cy="178308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b="1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Nanogenerators</a:t>
            </a:r>
            <a:endParaRPr lang="en-US" sz="12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Odd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layer TMDCs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have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piezoelectric properties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(absence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inversion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symmetry)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If substrate bent at ends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MoS</a:t>
            </a:r>
            <a:r>
              <a:rPr lang="en-US" sz="1200" spc="-3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flake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expands,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causing piezoelectric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charges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at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edges,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driving e</a:t>
            </a:r>
            <a:r>
              <a:rPr lang="en-US" sz="1200" spc="-30" baseline="30000" dirty="0" smtClean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flow in an external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circuit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Some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2D materials have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piezoelectricity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+ mechanical flexibility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;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can be used for wearable power generating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nanodevices</a:t>
            </a:r>
            <a:endParaRPr lang="en-US" sz="1200" spc="-3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0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4CC16A-3F45-4630-ABB1-7F42FD4ED0B3}"/>
              </a:ext>
            </a:extLst>
          </p:cNvPr>
          <p:cNvSpPr txBox="1">
            <a:spLocks/>
          </p:cNvSpPr>
          <p:nvPr/>
        </p:nvSpPr>
        <p:spPr>
          <a:xfrm>
            <a:off x="609600" y="190612"/>
            <a:ext cx="10974283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3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rgbClr val="2E2E38"/>
                </a:solidFill>
                <a:latin typeface="+mn-lt"/>
                <a:ea typeface="+mj-ea"/>
                <a:cs typeface="Arial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39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Arial" panose="020B0604020202020204"/>
                <a:ea typeface="+mj-ea"/>
                <a:cs typeface="Arial" pitchFamily="34" charset="0"/>
                <a:sym typeface="Arial" panose="020B0604020202020204" pitchFamily="34" charset="0"/>
              </a:rPr>
              <a:t/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Arial" panose="020B0604020202020204"/>
                <a:ea typeface="+mj-ea"/>
                <a:cs typeface="Arial" pitchFamily="34" charset="0"/>
                <a:sym typeface="Arial" panose="020B0604020202020204" pitchFamily="34" charset="0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Arial" panose="020B0604020202020204"/>
                <a:ea typeface="+mj-ea"/>
                <a:cs typeface="Arial" pitchFamily="34" charset="0"/>
                <a:sym typeface="Arial" panose="020B0604020202020204" pitchFamily="34" charset="0"/>
              </a:rPr>
              <a:t>Observation of single-defect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Arial" panose="020B0604020202020204"/>
                <a:ea typeface="+mj-ea"/>
                <a:cs typeface="Arial" pitchFamily="34" charset="0"/>
                <a:sym typeface="Arial" panose="020B0604020202020204" pitchFamily="34" charset="0"/>
              </a:rPr>
              <a:t>memristor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Arial" panose="020B0604020202020204"/>
                <a:ea typeface="+mj-ea"/>
                <a:cs typeface="Arial" pitchFamily="34" charset="0"/>
                <a:sym typeface="Arial" panose="020B0604020202020204" pitchFamily="34" charset="0"/>
              </a:rPr>
              <a:t> in an MoS2 atomic sheet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Arial" panose="020B0604020202020204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18842"/>
            <a:ext cx="10974283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09601" y="1336081"/>
            <a:ext cx="4666487" cy="2601671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Non-volatile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resistive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switching: electric field switches resistance states of two-terminal device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High-density information storage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computing &amp; reconfigurable systems could use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memristor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effect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but it was believed leakage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currents would prevent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this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for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1nm-thin insulating layers until its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discovery in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2D monolayers of transition metal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dichalcogenide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&amp; hexagonal boron nitride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Metal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substitution into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vacancy results in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non-volatile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change in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resistance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supported by computational studies of defect structures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New direction in precision defect engineering, down to a single defect, towards achieving the smallest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memristor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for applications in ultra-dense memory &amp; neuromorphic computing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09600" y="1014132"/>
            <a:ext cx="2981325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Introduction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09600" y="4390453"/>
            <a:ext cx="10974283" cy="2165795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From STS-STM &amp; local transport studies, S vacancy (V</a:t>
            </a:r>
            <a:r>
              <a:rPr lang="en-US" sz="120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) shows no low-resistance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path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its native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form until substituted by M</a:t>
            </a:r>
            <a:r>
              <a:rPr lang="en-US" sz="12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+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ions (gold) resulting in conducting LDOS, creating low resistance state. After removal of M</a:t>
            </a:r>
            <a:r>
              <a:rPr lang="en-US" sz="1200" baseline="30000" dirty="0" smtClean="0">
                <a:solidFill>
                  <a:schemeClr val="tx1"/>
                </a:solidFill>
                <a:latin typeface="Arial" panose="020B0604020202020204" pitchFamily="34" charset="0"/>
              </a:rPr>
              <a:t>+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, defect recovers &amp; restores high resistance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STS shows bandgap less than optical bandgap due to charge transfer from Au substrate &amp; reveal V</a:t>
            </a:r>
            <a:r>
              <a:rPr lang="en-US" sz="120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don’t enhance tunneling current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Transport meas. reveal tunneling-like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I-V phenomena on defect-free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zone &amp; repeating transport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measurements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around defect sites reveal unipolar diode-like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behaviour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with suppressed charge transport for positive tip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biases possibly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due to charge accumulation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I–V curves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(110M-2.5GΩ) </a:t>
            </a:r>
            <a:r>
              <a:rPr lang="en-US" sz="1200" spc="-20" dirty="0" smtClean="0">
                <a:solidFill>
                  <a:schemeClr val="tx1"/>
                </a:solidFill>
                <a:latin typeface="Arial" panose="020B0604020202020204" pitchFamily="34" charset="0"/>
              </a:rPr>
              <a:t>similar to resistive switching observed </a:t>
            </a:r>
            <a:r>
              <a:rPr lang="en-US" sz="1200" spc="-20" dirty="0">
                <a:solidFill>
                  <a:schemeClr val="tx1"/>
                </a:solidFill>
                <a:latin typeface="Arial" panose="020B0604020202020204" pitchFamily="34" charset="0"/>
              </a:rPr>
              <a:t>at </a:t>
            </a:r>
            <a:r>
              <a:rPr lang="en-US" sz="1200" spc="-20" dirty="0" smtClean="0">
                <a:solidFill>
                  <a:schemeClr val="tx1"/>
                </a:solidFill>
                <a:latin typeface="Arial" panose="020B0604020202020204" pitchFamily="34" charset="0"/>
              </a:rPr>
              <a:t>V</a:t>
            </a:r>
            <a:r>
              <a:rPr lang="en-US" sz="1200" spc="-2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sz="1200" spc="-20" dirty="0">
                <a:solidFill>
                  <a:schemeClr val="tx1"/>
                </a:solidFill>
                <a:latin typeface="Arial" panose="020B0604020202020204" pitchFamily="34" charset="0"/>
              </a:rPr>
              <a:t>; </a:t>
            </a:r>
            <a:r>
              <a:rPr lang="en-US" sz="1200" spc="-20" dirty="0" smtClean="0">
                <a:solidFill>
                  <a:schemeClr val="tx1"/>
                </a:solidFill>
                <a:latin typeface="Arial" panose="020B0604020202020204" pitchFamily="34" charset="0"/>
              </a:rPr>
              <a:t>Switching can induce new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defects &amp; change gold terrace structure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STM shows V</a:t>
            </a:r>
            <a:r>
              <a:rPr lang="en-US" sz="1200" spc="-1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S2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defect with triangular symmetry, darker contrast &amp; bandgap similar to defect free. V</a:t>
            </a:r>
            <a:r>
              <a:rPr lang="en-US" sz="1200" spc="-1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:V</a:t>
            </a:r>
            <a:r>
              <a:rPr lang="en-US" sz="1200" spc="-1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S2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=10:1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Repeated measurements trigger switching events and then STM images are taken which show that dark spot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is replaced by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bright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protrusion of ~0.5 Å height 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Stability &amp; height of bright spot indicate substituent in vacancy and STS shows non-zero DOS at Fermi level, revealing metallic behavior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DFT-based 1</a:t>
            </a:r>
            <a:r>
              <a:rPr lang="en-US" sz="1200" spc="-10" baseline="30000" dirty="0" smtClean="0">
                <a:solidFill>
                  <a:schemeClr val="tx1"/>
                </a:solidFill>
                <a:latin typeface="Arial" panose="020B0604020202020204" pitchFamily="34" charset="0"/>
              </a:rPr>
              <a:t>st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principle calculations for Au-MoS</a:t>
            </a:r>
            <a:r>
              <a:rPr lang="en-US" sz="1200" spc="-1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-Au models &amp; Green’s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function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reveal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that gold-ion adsorption into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divacancy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causes change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Subsequent transport measurements with an opposite tip bias trigger a second resistive switching event from low to high resistance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09600" y="4083610"/>
            <a:ext cx="2981325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Observations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5440680" y="1336082"/>
            <a:ext cx="6126480" cy="878824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MoS</a:t>
            </a:r>
            <a:r>
              <a:rPr lang="en-US" sz="120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monolayers prepared by exfoliation onto Au surfaces &amp; annealed@250</a:t>
            </a:r>
            <a:r>
              <a:rPr lang="en-US" sz="1200" baseline="30000" dirty="0" smtClean="0">
                <a:solidFill>
                  <a:schemeClr val="tx1"/>
                </a:solidFill>
                <a:latin typeface="Arial" panose="020B0604020202020204" pitchFamily="34" charset="0"/>
              </a:rPr>
              <a:t>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C for hours in ultrahigh vacuum conditions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Gold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STM tip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used as top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electrode for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transport,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fixed on surface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and moved towards MoS</a:t>
            </a:r>
            <a:r>
              <a:rPr lang="en-US" sz="120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for 2-4 Å for stable contact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8293608" y="1020962"/>
            <a:ext cx="2299253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Preparation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5440680" y="2632145"/>
            <a:ext cx="6143203" cy="1305607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Formation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energies of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defect critical to stability &amp; transitions &amp; MoS2 V</a:t>
            </a:r>
            <a:r>
              <a:rPr lang="en-US" sz="120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&amp; V</a:t>
            </a:r>
            <a:r>
              <a:rPr lang="en-US" sz="120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S2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have low EOF of 1.3-2.9eV &amp; 2.9-5.9eV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Density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V</a:t>
            </a:r>
            <a:r>
              <a:rPr lang="en-US" sz="1200" spc="-1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globally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altered by annealing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 vacuum or S-rich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atmospheres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20" dirty="0" smtClean="0">
                <a:solidFill>
                  <a:schemeClr val="tx1"/>
                </a:solidFill>
                <a:latin typeface="Arial" panose="020B0604020202020204" pitchFamily="34" charset="0"/>
              </a:rPr>
              <a:t>Enhanced fields allow migration of Au to or from defect, hence stable reversible reaction</a:t>
            </a:r>
            <a:endParaRPr lang="en-US" sz="1200" spc="-2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Due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to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layered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structure,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MoS</a:t>
            </a:r>
            <a:r>
              <a:rPr lang="en-US" sz="1200" spc="-1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2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provides sharp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clean interface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to prevent excessive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tunnelling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current but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allows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adatoms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from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electrodes to be absorbed in vacancy sites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5568696" y="2354989"/>
            <a:ext cx="1634113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Why MoS</a:t>
            </a:r>
            <a:r>
              <a:rPr kumimoji="0" lang="en-GB" sz="1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  <a:endParaRPr kumimoji="0" lang="en-GB" sz="1400" b="1" i="0" u="none" strike="noStrike" kern="1200" cap="none" spc="0" normalizeH="0" baseline="-2500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11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4CC16A-3F45-4630-ABB1-7F42FD4ED0B3}"/>
              </a:ext>
            </a:extLst>
          </p:cNvPr>
          <p:cNvSpPr txBox="1">
            <a:spLocks/>
          </p:cNvSpPr>
          <p:nvPr/>
        </p:nvSpPr>
        <p:spPr>
          <a:xfrm>
            <a:off x="609600" y="190612"/>
            <a:ext cx="10974283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3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rgbClr val="2E2E38"/>
                </a:solidFill>
                <a:latin typeface="+mn-lt"/>
                <a:ea typeface="+mj-ea"/>
                <a:cs typeface="Arial" pitchFamily="34" charset="0"/>
                <a:sym typeface="Arial" panose="020B0604020202020204" pitchFamily="34" charset="0"/>
              </a:defRPr>
            </a:lvl1pPr>
          </a:lstStyle>
          <a:p>
            <a:pPr lvl="0"/>
            <a:endParaRPr lang="en-US" dirty="0" smtClean="0">
              <a:latin typeface="Arial" panose="020B0604020202020204"/>
            </a:endParaRPr>
          </a:p>
          <a:p>
            <a:pPr lvl="0"/>
            <a:r>
              <a:rPr lang="en-US" dirty="0" smtClean="0">
                <a:latin typeface="Arial" panose="020B0604020202020204"/>
              </a:rPr>
              <a:t>A </a:t>
            </a:r>
            <a:r>
              <a:rPr lang="en-US" dirty="0">
                <a:latin typeface="Arial" panose="020B0604020202020204"/>
              </a:rPr>
              <a:t>sub-500 mV monolayer hexagonal boron nitride </a:t>
            </a:r>
            <a:r>
              <a:rPr lang="en-US" dirty="0" smtClean="0">
                <a:latin typeface="Arial" panose="020B0604020202020204"/>
              </a:rPr>
              <a:t>based memory </a:t>
            </a:r>
            <a:r>
              <a:rPr lang="en-US" dirty="0">
                <a:latin typeface="Arial" panose="020B0604020202020204"/>
              </a:rPr>
              <a:t>device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Arial" panose="020B0604020202020204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18842"/>
            <a:ext cx="10974283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09600" y="1014132"/>
            <a:ext cx="2981325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Abstract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09600" y="3668077"/>
            <a:ext cx="10974283" cy="2696147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Initial high resistance state (HRS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) switches to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low resistance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LRS) at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~1 V during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the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1st sweep, but doesn’t switch back as only partially reset by 3</a:t>
            </a:r>
            <a:r>
              <a:rPr lang="en-US" sz="1200" baseline="30000" dirty="0" smtClean="0">
                <a:solidFill>
                  <a:schemeClr val="tx1"/>
                </a:solidFill>
                <a:latin typeface="Arial" panose="020B0604020202020204" pitchFamily="34" charset="0"/>
              </a:rPr>
              <a:t>rd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sweep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Thin PMMA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inactive layer (~ 10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nm) with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low processing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temp,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low cost, high resistivity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inserted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between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top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electrode (TE) and h-BN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to reduce reset current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Au TE device has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higher working current, small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on/off ratio (&lt;10).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Ag/Cu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preferable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for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memory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device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 light of energy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efficiency and data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robustness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On measuring Ag/PMMA/Cu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structure, +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ve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sweep shows increase in current at .4V, but negative sweep can’t reset it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thus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CuO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and PMMA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layer affect switching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Fitting of +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ve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sweeping region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shows linear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charge transport at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LRS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&amp; HRS but only LRS is temperature dependent,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indicating metallic conducting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filament (CF)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RS supported by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ABS: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 vacancies found mainly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at grain boundaries. In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simulation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Ag/Cu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ions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placed near h-BN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nanosheet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with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 vacancy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and after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structure optimization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calculation,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Ag/Cu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ion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fills boron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vacancy on the h-BN layer. Ag dopants cause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local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deformation 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lattice but maintained main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morphology 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lattice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Ag atoms are isolated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and introduce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flat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bands (localized states)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in band gap, leading to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DOS peak at Fermi energy level. By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increasing replacement to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6.25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%, adjacent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Ag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begin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to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interact, bending flat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bands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 band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gap,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&amp; at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11.1%, cross the Fermi level, leading to partially-filled band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(e</a:t>
            </a:r>
            <a:r>
              <a:rPr lang="en-US" sz="1200" spc="-10" baseline="30000" dirty="0" smtClean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contribute to conductivity)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devices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without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PMMA, Ag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and Cu ions,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from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TE and BE respectively, are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chemically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active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to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fill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 vacancies, thus reset tough for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Ag/h-BN/Cu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structure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PMMA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prevents overgrowth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CF &amp;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helps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block formation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Cu filaments during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reset process,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which improves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the device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yield and switching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reliability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Sub-nm thinness &amp;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high breaking strain 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monolayer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h-BN make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device highly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desirable for flexible nonvolatile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memory, functioning perfectly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upto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2% strain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Ultra-low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working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voltage may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be useful for unconventional applications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like mobile computing or medical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devices, using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person's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body temperature or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exercise to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meet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power needs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due to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low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power consumption,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although endurance &amp;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switching uniformity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not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yet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sufficient to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meet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critical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requirements for digital memory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09600" y="3420696"/>
            <a:ext cx="2981325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Observations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09601" y="1338625"/>
            <a:ext cx="6147815" cy="2020098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Ultrathin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2D nanomaterials, such as graphene and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transition metal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dichalcogenide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(MoS</a:t>
            </a:r>
            <a:r>
              <a:rPr lang="en-US" sz="120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, WS</a:t>
            </a:r>
            <a:r>
              <a:rPr lang="en-US" sz="1200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, TiS</a:t>
            </a:r>
            <a:r>
              <a:rPr lang="en-US" sz="1200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TaS</a:t>
            </a:r>
            <a:r>
              <a:rPr lang="en-US" sz="120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) have raised increasing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attention for RRAM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Ultrathin layer offer low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working voltage,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ultra-dense integration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high-speed switching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Transfer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and lithography-free resistive switching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device based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CVD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grown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h-BN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vertically sandwiched by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different metallic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electrodes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reported in this paper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Low operating voltage (&lt;.5V), large on/off ratio, long retention time, excellent flexibility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Tunneling conduction shown in off &amp; on-state current conducts via metallic conducting filaments formed by the substitute of metal ions for lattice vacancies in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h-BN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Polymer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layer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inserted to constrain conducting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filament size and block the formation 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unwanted filament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from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Cu bottom, to obtain monolayer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h-BN resistive memory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device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395" y="978408"/>
            <a:ext cx="4666488" cy="14455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899107" y="2483484"/>
            <a:ext cx="2262969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Experimental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917395" y="2807977"/>
            <a:ext cx="4666488" cy="550746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CVD-grown monolayer h-BN bought from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6Carbon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Technology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VASP for DFT based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on pseudopotential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plane-wave method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84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4CC16A-3F45-4630-ABB1-7F42FD4ED0B3}"/>
              </a:ext>
            </a:extLst>
          </p:cNvPr>
          <p:cNvSpPr txBox="1">
            <a:spLocks/>
          </p:cNvSpPr>
          <p:nvPr/>
        </p:nvSpPr>
        <p:spPr>
          <a:xfrm>
            <a:off x="609600" y="190612"/>
            <a:ext cx="10974283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3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rgbClr val="2E2E38"/>
                </a:solidFill>
                <a:latin typeface="+mn-lt"/>
                <a:ea typeface="+mj-ea"/>
                <a:cs typeface="Arial" pitchFamily="34" charset="0"/>
                <a:sym typeface="Arial" panose="020B0604020202020204" pitchFamily="34" charset="0"/>
              </a:defRPr>
            </a:lvl1pPr>
          </a:lstStyle>
          <a:p>
            <a:pPr lvl="0"/>
            <a:endParaRPr lang="en-US" dirty="0" smtClean="0">
              <a:latin typeface="Arial" panose="020B0604020202020204"/>
            </a:endParaRPr>
          </a:p>
          <a:p>
            <a:pPr lvl="0"/>
            <a:r>
              <a:rPr lang="en-US" dirty="0" smtClean="0">
                <a:latin typeface="Arial" panose="020B0604020202020204"/>
              </a:rPr>
              <a:t>Imaging </a:t>
            </a:r>
            <a:r>
              <a:rPr lang="en-US" dirty="0">
                <a:latin typeface="Arial" panose="020B0604020202020204"/>
              </a:rPr>
              <a:t>and identification of point defects in PtTe</a:t>
            </a:r>
            <a:r>
              <a:rPr lang="en-US" baseline="-25000" dirty="0">
                <a:latin typeface="Arial" panose="020B0604020202020204"/>
              </a:rPr>
              <a:t>2</a:t>
            </a:r>
            <a:endParaRPr kumimoji="0" lang="en-IN" sz="2000" b="1" i="0" u="none" strike="noStrike" kern="1200" cap="none" spc="0" normalizeH="0" baseline="-2500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Arial" panose="020B0604020202020204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18842"/>
            <a:ext cx="10974283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09601" y="2955055"/>
            <a:ext cx="4684777" cy="2696147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Average lattice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constant and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layer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step height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4.0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and 5.1 Å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According to STM, thickness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flakes ranged 30 -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50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layers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Bigger defects appear less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bright,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correlated with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defect depth 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5 types of defects: A,B,C,D,E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. A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show depressions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both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bias voltages,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rest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display protrusions (depressions) at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–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ve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(+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ve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) bias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A, C most common, supported by calc.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defect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formation energy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are 6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× 6 triangular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depression at +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ve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bias. At -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ve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bias, defect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is characterized by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small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protrusion of the same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triangular area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C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are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3 × 3 triangular depression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at +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ve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bias voltage and a small depressed triangle flanked by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3 protruding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spots at negative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bias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 has hexagonal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depressions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at +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ve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bias &amp; completely changes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shape to 3 triangular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small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inward-pointing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depressed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triangles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E is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3×3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triangular depression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(protrusion) at +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ve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(-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ve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) bias voltage and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an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antisite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defect with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replacing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Pt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09601" y="2647799"/>
            <a:ext cx="4110270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2. </a:t>
            </a:r>
            <a:r>
              <a:rPr lang="en-US" sz="1400" b="1" dirty="0">
                <a:solidFill>
                  <a:srgbClr val="1A9AFA"/>
                </a:solidFill>
                <a:latin typeface="Arial" panose="020B0604020202020204"/>
              </a:rPr>
              <a:t>STM characterization of point defects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09602" y="1014132"/>
            <a:ext cx="3927389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US" sz="1400" b="1" dirty="0" smtClean="0">
                <a:solidFill>
                  <a:srgbClr val="1A9AFA"/>
                </a:solidFill>
                <a:latin typeface="Arial" panose="020B0604020202020204"/>
              </a:rPr>
              <a:t>1. PtTe2 </a:t>
            </a:r>
            <a:r>
              <a:rPr lang="en-US" sz="1400" b="1" dirty="0">
                <a:solidFill>
                  <a:srgbClr val="1A9AFA"/>
                </a:solidFill>
                <a:latin typeface="Arial" panose="020B0604020202020204"/>
              </a:rPr>
              <a:t>film synthesis and characterization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27890" y="1338625"/>
            <a:ext cx="4666488" cy="1239984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Deposition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Pt &amp;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layers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by sputtering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and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electroplating, annealing of sample at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450 °C for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1.5hr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to synthesize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PtTe2 film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XPS to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confirm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successful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synthesis 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film and assess quality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Raman spectroscopy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to study quality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the material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synthesized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XRD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to examine film crystallinity, indicated by sharp peaks in 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SEM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images show polycrystalline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nature with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200-400nm grains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09600" y="5721442"/>
            <a:ext cx="4684778" cy="22543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US" sz="1400" b="1" dirty="0" smtClean="0">
                <a:solidFill>
                  <a:srgbClr val="1A9AFA"/>
                </a:solidFill>
                <a:latin typeface="Arial" panose="020B0604020202020204"/>
              </a:rPr>
              <a:t>3. STS </a:t>
            </a:r>
            <a:r>
              <a:rPr lang="en-US" sz="1400" b="1" dirty="0">
                <a:solidFill>
                  <a:srgbClr val="1A9AFA"/>
                </a:solidFill>
                <a:latin typeface="Arial" panose="020B0604020202020204"/>
              </a:rPr>
              <a:t>characterization of defect-free </a:t>
            </a:r>
            <a:r>
              <a:rPr lang="en-US" sz="1400" b="1" dirty="0" smtClean="0">
                <a:solidFill>
                  <a:srgbClr val="1A9AFA"/>
                </a:solidFill>
                <a:latin typeface="Arial" panose="020B0604020202020204"/>
              </a:rPr>
              <a:t>area &amp; defects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09600" y="6027649"/>
            <a:ext cx="4684777" cy="510312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Defect edge shows higher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LDoS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than flat defect-free area as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Te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vacancy creates high acceptor density resulting in triangular shape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5454354" y="1014132"/>
            <a:ext cx="2981325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Abstract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5454355" y="1338625"/>
            <a:ext cx="6129528" cy="1629372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Type-II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Dirac high conductivity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semimetal, maybe for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spintronics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quantum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computing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Point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defects can be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interstitial,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vacancies,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self-interstitial, substitutional or a mix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STM to resolve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atomic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structure/point defects non-destructively &amp; STS to study LDOS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Tip modeled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as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locally spherical potential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well and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tunneling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current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∝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LDoS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at the position of the tip where it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approaches nearest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to the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surface, assuming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that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tip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wave function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has s-orbital character,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at distances away from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surface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partial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density will be zero for localized basis set calculations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since the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basis orbitals have a finite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range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Following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Raman spectroscopy, XPS,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XRD &amp; SEM, STM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and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STS done with DFT</a:t>
            </a:r>
          </a:p>
          <a:p>
            <a:pPr lvl="0">
              <a:buClr>
                <a:srgbClr val="1A9AFA"/>
              </a:buClr>
              <a:buSzPct val="75000"/>
              <a:defRPr/>
            </a:pP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5454354" y="3046541"/>
            <a:ext cx="2981325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GB" sz="1400" b="1" dirty="0" smtClean="0">
                <a:solidFill>
                  <a:srgbClr val="1A9AFA"/>
                </a:solidFill>
                <a:latin typeface="Arial" panose="020B0604020202020204"/>
              </a:rPr>
              <a:t>4. Electronic </a:t>
            </a:r>
            <a:r>
              <a:rPr lang="en-GB" sz="1400" b="1" dirty="0">
                <a:solidFill>
                  <a:srgbClr val="1A9AFA"/>
                </a:solidFill>
                <a:latin typeface="Arial" panose="020B0604020202020204"/>
              </a:rPr>
              <a:t>structure of PtTe2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5454355" y="3325314"/>
            <a:ext cx="6129528" cy="2161086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Band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structures of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monolayer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ML), bilayer (BL), and bulk PtTe2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via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generalized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gradient approximation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(GGA) and GGA-1/2, considering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spin–orbit coupling (SOC)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Indirect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bandgap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increases for GGA-1/2, comparable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to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bandgap of semiconductors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thus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ML PtTe2 of interest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for electronics like FETs, where effect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of dopants is critical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GGA-1/2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“flattens” curvature of VB, pushing CB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up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energy;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increasing bandgap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Energy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level of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VBM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exceeds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CBM, hence overlap of bands, hence semimetal-semiconductor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transition occurs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due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to quantum confinement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showing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BL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PtTe2 metallic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ML,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BL, bulk PtTe2, p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and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 orbitals contribute equally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to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CB, VB originate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from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p-orbitals compared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to d-orbitals, with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10x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less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contribution from s-orbitals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For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vacancy,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Fermi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level is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at mid-bandgap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; for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Pt, in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the lower half of the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bandgap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Large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spin-orbit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splitting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 defect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states,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making PtTe2 good for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spintronic applications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5454354" y="5545112"/>
            <a:ext cx="6129529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GB" sz="1400" b="1" dirty="0">
                <a:solidFill>
                  <a:srgbClr val="1A9AFA"/>
                </a:solidFill>
                <a:latin typeface="Arial" panose="020B0604020202020204"/>
              </a:rPr>
              <a:t>5</a:t>
            </a:r>
            <a:r>
              <a:rPr lang="en-GB" sz="1400" b="1" dirty="0" smtClean="0">
                <a:solidFill>
                  <a:srgbClr val="1A9AFA"/>
                </a:solidFill>
                <a:latin typeface="Arial" panose="020B0604020202020204"/>
              </a:rPr>
              <a:t>. Defect formation energy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5454355" y="5823886"/>
            <a:ext cx="6129528" cy="714075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Formation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energies of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, Pt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vacancy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calculated by: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</a:t>
            </a:r>
            <a:r>
              <a:rPr lang="en-US" sz="1200" baseline="-250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f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=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</a:t>
            </a:r>
            <a:r>
              <a:rPr lang="en-US" sz="1200" baseline="-250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tot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(defect)-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</a:t>
            </a:r>
            <a:r>
              <a:rPr lang="en-US" sz="1200" baseline="-250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tot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(pristine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)+</a:t>
            </a:r>
            <a:r>
              <a:rPr lang="el-GR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Σ</a:t>
            </a:r>
            <a:r>
              <a:rPr lang="en-IN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N</a:t>
            </a:r>
            <a:r>
              <a:rPr lang="el-GR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μ</a:t>
            </a:r>
            <a:r>
              <a:rPr lang="en-US" sz="1200" baseline="-250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endParaRPr lang="en-IN" sz="12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When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-rich,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μ</a:t>
            </a:r>
            <a:r>
              <a:rPr lang="en-US" sz="1200" baseline="-25000" dirty="0" err="1">
                <a:solidFill>
                  <a:schemeClr val="tx1"/>
                </a:solidFill>
                <a:latin typeface="Arial" panose="020B0604020202020204" pitchFamily="34" charset="0"/>
              </a:rPr>
              <a:t>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calculated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energy in bulk; when Pt-rich, </a:t>
            </a:r>
            <a:r>
              <a:rPr lang="el-GR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μ</a:t>
            </a:r>
            <a:r>
              <a:rPr lang="en-US" sz="1200" baseline="-250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=0.5×(</a:t>
            </a:r>
            <a:r>
              <a:rPr lang="el-GR" sz="1200" dirty="0">
                <a:solidFill>
                  <a:schemeClr val="tx1"/>
                </a:solidFill>
                <a:latin typeface="Arial" panose="020B0604020202020204" pitchFamily="34" charset="0"/>
              </a:rPr>
              <a:t>μ</a:t>
            </a:r>
            <a:r>
              <a:rPr lang="en-US" sz="120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PtTe2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−</a:t>
            </a:r>
            <a:r>
              <a:rPr lang="el-GR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μ</a:t>
            </a:r>
            <a:r>
              <a:rPr lang="en-US" sz="1200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Pt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W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hen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Pt-rich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μ</a:t>
            </a:r>
            <a:r>
              <a:rPr lang="en-US" sz="1200" baseline="-250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Pt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calculated from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Pt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energy in bulk; when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-rich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l-GR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μ</a:t>
            </a:r>
            <a:r>
              <a:rPr lang="en-US" sz="120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Pt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=</a:t>
            </a:r>
            <a:r>
              <a:rPr lang="el-GR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μ</a:t>
            </a:r>
            <a:r>
              <a:rPr lang="en-US" sz="1200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PtTe2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−2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×</a:t>
            </a:r>
            <a:r>
              <a:rPr lang="el-GR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μ</a:t>
            </a:r>
            <a:r>
              <a:rPr lang="en-US" sz="120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Pt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endParaRPr lang="en-US" sz="1200" spc="-10" baseline="-25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7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4CC16A-3F45-4630-ABB1-7F42FD4ED0B3}"/>
              </a:ext>
            </a:extLst>
          </p:cNvPr>
          <p:cNvSpPr txBox="1">
            <a:spLocks/>
          </p:cNvSpPr>
          <p:nvPr/>
        </p:nvSpPr>
        <p:spPr>
          <a:xfrm>
            <a:off x="609600" y="254620"/>
            <a:ext cx="10974283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3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rgbClr val="2E2E38"/>
                </a:solidFill>
                <a:latin typeface="+mn-lt"/>
                <a:ea typeface="+mj-ea"/>
                <a:cs typeface="Arial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Arial" panose="020B0604020202020204"/>
              </a:rPr>
              <a:t>Rise of the </a:t>
            </a:r>
            <a:r>
              <a:rPr lang="en-US" dirty="0" err="1">
                <a:latin typeface="Arial" panose="020B0604020202020204"/>
              </a:rPr>
              <a:t>Xenes</a:t>
            </a:r>
            <a:r>
              <a:rPr lang="en-US" dirty="0">
                <a:latin typeface="Arial" panose="020B0604020202020204"/>
              </a:rPr>
              <a:t>: From the Synthesis to the </a:t>
            </a:r>
            <a:endParaRPr lang="en-US" dirty="0" smtClean="0">
              <a:latin typeface="Arial" panose="020B0604020202020204"/>
            </a:endParaRPr>
          </a:p>
          <a:p>
            <a:pPr lvl="0"/>
            <a:r>
              <a:rPr lang="en-US" dirty="0" smtClean="0">
                <a:latin typeface="Arial" panose="020B0604020202020204"/>
              </a:rPr>
              <a:t>Integration Processes </a:t>
            </a:r>
            <a:r>
              <a:rPr lang="en-US" dirty="0">
                <a:latin typeface="Arial" panose="020B0604020202020204"/>
              </a:rPr>
              <a:t>for Electronics and Photonics</a:t>
            </a:r>
            <a:endParaRPr kumimoji="0" lang="en-IN" sz="2000" b="1" i="0" u="none" strike="noStrike" kern="1200" cap="none" spc="0" normalizeH="0" baseline="-2500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Arial" panose="020B0604020202020204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18842"/>
            <a:ext cx="10974283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09602" y="1014132"/>
            <a:ext cx="3927389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US" sz="1400" b="1" dirty="0" smtClean="0">
                <a:solidFill>
                  <a:srgbClr val="1A9AFA"/>
                </a:solidFill>
                <a:latin typeface="Arial" panose="020B0604020202020204"/>
              </a:rPr>
              <a:t>1. </a:t>
            </a:r>
            <a:r>
              <a:rPr lang="en-US" sz="1400" b="1" dirty="0" err="1" smtClean="0">
                <a:solidFill>
                  <a:srgbClr val="1A9AFA"/>
                </a:solidFill>
                <a:latin typeface="Arial" panose="020B0604020202020204"/>
              </a:rPr>
              <a:t>Xenes</a:t>
            </a:r>
            <a:r>
              <a:rPr lang="en-US" sz="1400" b="1" dirty="0">
                <a:solidFill>
                  <a:srgbClr val="1A9AFA"/>
                </a:solidFill>
                <a:latin typeface="Arial" panose="020B0604020202020204"/>
              </a:rPr>
              <a:t> Background and State-of-the-Art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27889" y="1338624"/>
            <a:ext cx="5407151" cy="2849328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Possible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to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arrange Si and Ge a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honeycomb lattice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inspite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of increased atomic mass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wrt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C as lattice undergoes buckling. Degree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buckling can be tuned,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with low-buckled being stable than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high-buckled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configurations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Even if freestanding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silicene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germanene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can exist,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no bulk Si, Ge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crystals made of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silicene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germanene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slices to be peeled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off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Noble metals like Ag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(111) surface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substrate to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host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large no of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Xenes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: Using molecular beam epitaxy (MBE),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silicene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germanene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stanene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borophene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antimonene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were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successfully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realized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Choice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substrate important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as it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determines properties of deposited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Xene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via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chemical interaction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between X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atoms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and substrate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Various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electronic states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makes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Xenes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appealing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for device applications 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Advantage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monoelemental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crystals: easier characterization independent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environment + provides opportunity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assembling new materials 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Challenges of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Xenes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fr-FR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large </a:t>
            </a:r>
            <a:r>
              <a:rPr lang="fr-FR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scale</a:t>
            </a:r>
            <a:r>
              <a:rPr lang="fr-FR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deposition</a:t>
            </a:r>
            <a:r>
              <a:rPr lang="fr-FR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with</a:t>
            </a:r>
            <a:r>
              <a:rPr lang="fr-FR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easier</a:t>
            </a:r>
            <a:r>
              <a:rPr lang="fr-FR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fr-FR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cheaper</a:t>
            </a:r>
            <a:r>
              <a:rPr lang="fr-FR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tools</a:t>
            </a:r>
            <a:r>
              <a:rPr lang="fr-FR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; </a:t>
            </a:r>
            <a:r>
              <a:rPr lang="fr-FR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instability</a:t>
            </a:r>
            <a:r>
              <a:rPr lang="fr-FR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of </a:t>
            </a:r>
            <a:r>
              <a:rPr lang="fr-FR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many</a:t>
            </a:r>
            <a:r>
              <a:rPr lang="fr-FR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Xenes</a:t>
            </a:r>
            <a:r>
              <a:rPr lang="fr-FR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fr-FR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technology</a:t>
            </a:r>
            <a:r>
              <a:rPr lang="fr-FR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readiness</a:t>
            </a:r>
            <a:r>
              <a:rPr lang="fr-FR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level</a:t>
            </a:r>
            <a:r>
              <a:rPr lang="fr-FR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needs</a:t>
            </a:r>
            <a:r>
              <a:rPr lang="fr-FR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to </a:t>
            </a:r>
            <a:r>
              <a:rPr lang="fr-FR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be</a:t>
            </a:r>
            <a:r>
              <a:rPr lang="fr-FR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raised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195021" y="1014132"/>
            <a:ext cx="3927389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US" sz="1400" b="1" dirty="0" smtClean="0">
                <a:solidFill>
                  <a:srgbClr val="1A9AFA"/>
                </a:solidFill>
                <a:latin typeface="Arial" panose="020B0604020202020204"/>
              </a:rPr>
              <a:t>2. Electronic properties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099048" y="1338624"/>
            <a:ext cx="5641848" cy="2849328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Thickness/roughness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2D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materials controlled accurately, thus reliability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and uniformity 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electronic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devices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optimizable. Since graphene, 2D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material FETs report ON/OFF current ratios &gt;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107, subthreshold swing ~62mV/decade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Silicene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FETs suffer from limited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lifetime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(~2 days) at ambient conditions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Study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req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on transfer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process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or lithographic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step to provide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nm resolution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Surface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termination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can tune optical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and electronic properties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, improving stability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Group 16 FETs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exhibit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p-type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transport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due to presence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H &amp; OH terminations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on the </a:t>
            </a:r>
            <a:r>
              <a:rPr lang="en-US" sz="1200" spc="-30" dirty="0" err="1">
                <a:solidFill>
                  <a:schemeClr val="tx1"/>
                </a:solidFill>
                <a:latin typeface="Arial" panose="020B0604020202020204" pitchFamily="34" charset="0"/>
              </a:rPr>
              <a:t>nanosheets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 surface, with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high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ON/OFF current ratio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and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hole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mobility; act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like semi-conductors, making it appealing for electronic applications </a:t>
            </a:r>
            <a:endParaRPr lang="en-US" sz="1200" spc="-3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4 conditions to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provide useful technological knowledge on the </a:t>
            </a:r>
            <a:r>
              <a:rPr lang="en-US" sz="1200" spc="-30" dirty="0" err="1">
                <a:solidFill>
                  <a:schemeClr val="tx1"/>
                </a:solidFill>
                <a:latin typeface="Arial" panose="020B0604020202020204" pitchFamily="34" charset="0"/>
              </a:rPr>
              <a:t>Xenes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-based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FETs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Methods of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Xenes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synthesis &amp; device fabrication must be scalable to wafer level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Morphology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and density of non-idealities in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Xenes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 specified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(lattice distortions)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FET size small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enough to be compatible with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integration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density requirements </a:t>
            </a:r>
            <a:endParaRPr lang="en-US" sz="1200" spc="-3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Information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about yield, device-to-device variability, reliability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&amp;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stability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provided</a:t>
            </a:r>
          </a:p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Future challenge: Improving performance; extend fabrication methods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to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all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Xenes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09602" y="4246665"/>
            <a:ext cx="3927389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US" sz="1400" b="1" dirty="0">
                <a:solidFill>
                  <a:srgbClr val="1A9AFA"/>
                </a:solidFill>
                <a:latin typeface="Arial" panose="020B0604020202020204"/>
              </a:rPr>
              <a:t>3</a:t>
            </a:r>
            <a:r>
              <a:rPr lang="en-US" sz="1400" b="1" dirty="0" smtClean="0">
                <a:solidFill>
                  <a:srgbClr val="1A9AFA"/>
                </a:solidFill>
                <a:latin typeface="Arial" panose="020B0604020202020204"/>
              </a:rPr>
              <a:t>. Photoni</a:t>
            </a:r>
            <a:r>
              <a:rPr lang="en-US" sz="1400" b="1" dirty="0" smtClean="0">
                <a:solidFill>
                  <a:srgbClr val="1A9AFA"/>
                </a:solidFill>
                <a:latin typeface="Arial" panose="020B0604020202020204"/>
              </a:rPr>
              <a:t>cs Applications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27889" y="4507149"/>
            <a:ext cx="5407151" cy="2149683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Novel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optical responses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from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material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engineering, controlling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thickness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or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morphology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manipulation and realization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2D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heterostructures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sz="1200" spc="-1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Calculated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optical properties 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2D </a:t>
            </a:r>
            <a:r>
              <a:rPr lang="en-US" sz="1200" spc="-10" dirty="0" err="1">
                <a:solidFill>
                  <a:schemeClr val="tx1"/>
                </a:solidFill>
                <a:latin typeface="Arial" panose="020B0604020202020204" pitchFamily="34" charset="0"/>
              </a:rPr>
              <a:t>silicene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revealed spectral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features absorbance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like graphene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due to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linear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bands &amp;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Dirac cones at low optical frequencies,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interband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transitions near critical points higher photon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energies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In IR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range of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2D silicon, Dirac-like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absorption resembling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silicene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(theoretical)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Can exploit non-trivial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topological state in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plasmonic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optical response in ultrathin tin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nanosheets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QSH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insulator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state expected in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stanene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/silicone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Combining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optical +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electronic properties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key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for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photonic devices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Non-linear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optical properties: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nonlinear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photodiode,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Q-switching, modulators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Xenes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intergration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adds complexity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design due limitations in synthesis</a:t>
            </a:r>
            <a:endParaRPr lang="en-US" sz="1200" spc="-3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195021" y="4246665"/>
            <a:ext cx="4887507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US" sz="1400" b="1" dirty="0">
                <a:solidFill>
                  <a:srgbClr val="1A9AFA"/>
                </a:solidFill>
                <a:latin typeface="Arial" panose="020B0604020202020204"/>
              </a:rPr>
              <a:t>4. Challenges and Advances in </a:t>
            </a:r>
            <a:r>
              <a:rPr lang="en-US" sz="1400" b="1" dirty="0" err="1">
                <a:solidFill>
                  <a:srgbClr val="1A9AFA"/>
                </a:solidFill>
                <a:latin typeface="Arial" panose="020B0604020202020204"/>
              </a:rPr>
              <a:t>Xene</a:t>
            </a:r>
            <a:r>
              <a:rPr lang="en-US" sz="1400" b="1" dirty="0">
                <a:solidFill>
                  <a:srgbClr val="1A9AFA"/>
                </a:solidFill>
                <a:latin typeface="Arial" panose="020B0604020202020204"/>
              </a:rPr>
              <a:t> Processing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099048" y="4507149"/>
            <a:ext cx="5641848" cy="1975947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For complex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device architectures,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control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spc="-1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quality must be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improved</a:t>
            </a:r>
          </a:p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Further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investigations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req. in compatibility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with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standard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nanofabrication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tools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Establish patterning/etching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protocols assessing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stability &amp; response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various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Xenes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to chemicals and physical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agents, like annealing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etching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deposition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In-situ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encapsulation of </a:t>
            </a:r>
            <a:r>
              <a:rPr lang="en-US" sz="1200" spc="-30" dirty="0" err="1">
                <a:solidFill>
                  <a:schemeClr val="tx1"/>
                </a:solidFill>
                <a:latin typeface="Arial" panose="020B0604020202020204" pitchFamily="34" charset="0"/>
              </a:rPr>
              <a:t>silicene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via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Al</a:t>
            </a:r>
            <a:r>
              <a:rPr lang="en-US" sz="1200" spc="-30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O</a:t>
            </a:r>
            <a:r>
              <a:rPr lang="en-US" sz="1200" spc="-30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 capping layer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protects </a:t>
            </a:r>
            <a:r>
              <a:rPr lang="en-US" sz="1200" spc="-30" dirty="0" err="1">
                <a:solidFill>
                  <a:schemeClr val="tx1"/>
                </a:solidFill>
                <a:latin typeface="Arial" panose="020B0604020202020204" pitchFamily="34" charset="0"/>
              </a:rPr>
              <a:t>silicene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 in ambient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condition &amp; enables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electrostatic gating of </a:t>
            </a:r>
            <a:r>
              <a:rPr lang="en-US" sz="1200" spc="-30" dirty="0" err="1">
                <a:solidFill>
                  <a:schemeClr val="tx1"/>
                </a:solidFill>
                <a:latin typeface="Arial" panose="020B0604020202020204" pitchFamily="34" charset="0"/>
              </a:rPr>
              <a:t>Xene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-based FET channels </a:t>
            </a:r>
            <a:endParaRPr lang="en-US" sz="1200" spc="-3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Capping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layer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engineering needs to be proposed,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exploiting novel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materials</a:t>
            </a:r>
          </a:p>
          <a:p>
            <a:pPr lvl="0">
              <a:buClr>
                <a:srgbClr val="1A9AFA"/>
              </a:buClr>
              <a:buSzPct val="75000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Transfer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(native-&gt;arbitrary substrates) needed; depends on crystal orientation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Novel methods needed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where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a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Xene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layer forming 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heterostructure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is considered as sacrificial aiming at improving the reliability of the transfer process</a:t>
            </a:r>
            <a:endParaRPr lang="en-US" sz="1200" spc="-3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31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4CC16A-3F45-4630-ABB1-7F42FD4ED0B3}"/>
              </a:ext>
            </a:extLst>
          </p:cNvPr>
          <p:cNvSpPr txBox="1">
            <a:spLocks/>
          </p:cNvSpPr>
          <p:nvPr/>
        </p:nvSpPr>
        <p:spPr>
          <a:xfrm>
            <a:off x="609600" y="190612"/>
            <a:ext cx="10974283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3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rgbClr val="2E2E38"/>
                </a:solidFill>
                <a:latin typeface="+mn-lt"/>
                <a:ea typeface="+mj-ea"/>
                <a:cs typeface="Arial" pitchFamily="34" charset="0"/>
                <a:sym typeface="Arial" panose="020B0604020202020204" pitchFamily="34" charset="0"/>
              </a:defRPr>
            </a:lvl1pPr>
          </a:lstStyle>
          <a:p>
            <a:pPr lvl="0"/>
            <a:endParaRPr lang="en-US" dirty="0" smtClean="0">
              <a:latin typeface="Arial" panose="020B0604020202020204"/>
            </a:endParaRPr>
          </a:p>
          <a:p>
            <a:pPr lvl="0"/>
            <a:r>
              <a:rPr lang="en-US" dirty="0" smtClean="0">
                <a:latin typeface="Arial" panose="020B0604020202020204"/>
              </a:rPr>
              <a:t>Imaging </a:t>
            </a:r>
            <a:r>
              <a:rPr lang="en-US" dirty="0">
                <a:latin typeface="Arial" panose="020B0604020202020204"/>
              </a:rPr>
              <a:t>and identification of point defects in PtTe</a:t>
            </a:r>
            <a:r>
              <a:rPr lang="en-US" baseline="-25000" dirty="0">
                <a:latin typeface="Arial" panose="020B0604020202020204"/>
              </a:rPr>
              <a:t>2</a:t>
            </a:r>
            <a:endParaRPr kumimoji="0" lang="en-IN" sz="2000" b="1" i="0" u="none" strike="noStrike" kern="1200" cap="none" spc="0" normalizeH="0" baseline="-2500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Arial" panose="020B0604020202020204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18842"/>
            <a:ext cx="10974283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11692B-A616-41B1-907E-66B840DFAF65}"/>
              </a:ext>
            </a:extLst>
          </p:cNvPr>
          <p:cNvSpPr txBox="1"/>
          <p:nvPr/>
        </p:nvSpPr>
        <p:spPr>
          <a:xfrm>
            <a:off x="609602" y="1014132"/>
            <a:ext cx="3927389" cy="22006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>
              <a:lnSpc>
                <a:spcPct val="85000"/>
              </a:lnSpc>
              <a:spcAft>
                <a:spcPts val="600"/>
              </a:spcAft>
              <a:buSzPct val="110000"/>
              <a:defRPr/>
            </a:pPr>
            <a:r>
              <a:rPr lang="en-US" sz="1400" b="1" dirty="0" smtClean="0">
                <a:solidFill>
                  <a:srgbClr val="1A9AFA"/>
                </a:solidFill>
                <a:latin typeface="Arial" panose="020B0604020202020204"/>
              </a:rPr>
              <a:t>1. PtTe2 </a:t>
            </a:r>
            <a:r>
              <a:rPr lang="en-US" sz="1400" b="1" dirty="0">
                <a:solidFill>
                  <a:srgbClr val="1A9AFA"/>
                </a:solidFill>
                <a:latin typeface="Arial" panose="020B0604020202020204"/>
              </a:rPr>
              <a:t>film synthesis and characterization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A9AF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F52DA1-58A5-4129-820E-072725F0273D}"/>
              </a:ext>
            </a:extLst>
          </p:cNvPr>
          <p:cNvSpPr/>
          <p:nvPr/>
        </p:nvSpPr>
        <p:spPr>
          <a:xfrm>
            <a:off x="627889" y="1338625"/>
            <a:ext cx="10955993" cy="1239984"/>
          </a:xfrm>
          <a:prstGeom prst="rect">
            <a:avLst/>
          </a:prstGeom>
          <a:noFill/>
          <a:ln w="95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In monolayer graphene band structure, linear dispersion at K point gives rise to phenomena like anomalous room-temperature quantum Hall effect. At 1-atom thick, graphene is a great electronic and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thermal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conductor, owing its properties to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substrate, its local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electronic environment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, and mechanical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deformations</a:t>
            </a:r>
          </a:p>
          <a:p>
            <a:pPr marL="216000" lvl="0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Layered van der Waals solid: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neutral, 1-atom-thick </a:t>
            </a:r>
            <a:r>
              <a:rPr lang="en-US" sz="1200" spc="-10" dirty="0">
                <a:solidFill>
                  <a:schemeClr val="tx1"/>
                </a:solidFill>
                <a:latin typeface="Arial" panose="020B0604020202020204" pitchFamily="34" charset="0"/>
              </a:rPr>
              <a:t>or polyhedral-thick layers of </a:t>
            </a:r>
            <a:r>
              <a:rPr lang="en-US" sz="1200" spc="-10" dirty="0" smtClean="0">
                <a:solidFill>
                  <a:schemeClr val="tx1"/>
                </a:solidFill>
                <a:latin typeface="Arial" panose="020B0604020202020204" pitchFamily="34" charset="0"/>
              </a:rPr>
              <a:t>atoms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, covalently/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ionically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bonded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within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layer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layers held by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van der Waals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force</a:t>
            </a:r>
          </a:p>
          <a:p>
            <a:pPr marL="288000" lvl="1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Mech.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exfoliation of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large crystals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using “Scotch tape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”;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chemical exfoliation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by dispersing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solvent, molecule/atom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intercalation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to exfoliate layers &amp; enable dispersion</a:t>
            </a:r>
          </a:p>
          <a:p>
            <a:pPr marL="288000" lvl="1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Early transition metal </a:t>
            </a:r>
            <a:r>
              <a:rPr lang="en-US" sz="1200" spc="-30" dirty="0" err="1">
                <a:solidFill>
                  <a:schemeClr val="tx1"/>
                </a:solidFill>
                <a:latin typeface="Arial" panose="020B0604020202020204" pitchFamily="34" charset="0"/>
              </a:rPr>
              <a:t>dichalcogenides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MX</a:t>
            </a:r>
            <a:r>
              <a:rPr lang="en-US" sz="1200" spc="-3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(M = </a:t>
            </a:r>
            <a:r>
              <a:rPr lang="en-US" sz="1200" spc="-30" dirty="0" err="1">
                <a:solidFill>
                  <a:schemeClr val="tx1"/>
                </a:solidFill>
                <a:latin typeface="Arial" panose="020B0604020202020204" pitchFamily="34" charset="0"/>
              </a:rPr>
              <a:t>Ti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30" dirty="0" err="1">
                <a:solidFill>
                  <a:schemeClr val="tx1"/>
                </a:solidFill>
                <a:latin typeface="Arial" panose="020B0604020202020204" pitchFamily="34" charset="0"/>
              </a:rPr>
              <a:t>Zr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30" dirty="0" err="1">
                <a:solidFill>
                  <a:schemeClr val="tx1"/>
                </a:solidFill>
                <a:latin typeface="Arial" panose="020B0604020202020204" pitchFamily="34" charset="0"/>
              </a:rPr>
              <a:t>Hf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, V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30" dirty="0" err="1">
                <a:solidFill>
                  <a:schemeClr val="tx1"/>
                </a:solidFill>
                <a:latin typeface="Arial" panose="020B0604020202020204" pitchFamily="34" charset="0"/>
              </a:rPr>
              <a:t>Nb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, Ta, Re; X = S, Se, </a:t>
            </a:r>
            <a:r>
              <a:rPr lang="en-US" sz="1200" spc="-30" dirty="0" err="1">
                <a:solidFill>
                  <a:schemeClr val="tx1"/>
                </a:solidFill>
                <a:latin typeface="Arial" panose="020B0604020202020204" pitchFamily="34" charset="0"/>
              </a:rPr>
              <a:t>Te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),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h-BN, V</a:t>
            </a:r>
            <a:r>
              <a:rPr lang="en-US" sz="1200" spc="-3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O</a:t>
            </a:r>
            <a:r>
              <a:rPr lang="en-US" sz="1200" spc="-30" baseline="-25000" dirty="0" smtClean="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 derivatives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chalcogenides like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Bi2Te3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, Sb2Te3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l-GR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β-</a:t>
            </a:r>
            <a:r>
              <a:rPr lang="en-US" sz="1200" spc="-3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FeSe</a:t>
            </a:r>
            <a:endParaRPr lang="en-US" sz="1200" spc="-3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8000" lvl="1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Dimensionally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reduced hybrid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organic/inorganic van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der Waals derivatives of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3D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solids discovered: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ligands </a:t>
            </a:r>
            <a:r>
              <a:rPr lang="en-US" sz="1200" spc="-30" dirty="0">
                <a:solidFill>
                  <a:schemeClr val="tx1"/>
                </a:solidFill>
                <a:latin typeface="Arial" panose="020B0604020202020204" pitchFamily="34" charset="0"/>
              </a:rPr>
              <a:t>bind to the metal and disrupt the </a:t>
            </a:r>
            <a:r>
              <a:rPr lang="en-US" sz="1200" spc="-30" dirty="0" smtClean="0">
                <a:solidFill>
                  <a:schemeClr val="tx1"/>
                </a:solidFill>
                <a:latin typeface="Arial" panose="020B0604020202020204" pitchFamily="34" charset="0"/>
              </a:rPr>
              <a:t>M-X-M framework</a:t>
            </a:r>
          </a:p>
          <a:p>
            <a:pPr marL="216000" lvl="1" indent="-216000">
              <a:buClr>
                <a:srgbClr val="1A9AFA"/>
              </a:buClr>
              <a:buSzPct val="75000"/>
              <a:buFont typeface="Wingdings 3" panose="05040102010807070707" pitchFamily="18" charset="2"/>
              <a:buChar char=""/>
              <a:defRPr/>
            </a:pPr>
            <a:endParaRPr lang="en-US" sz="1200" spc="-3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97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4350</TotalTime>
  <Words>2922</Words>
  <Application>Microsoft Office PowerPoint</Application>
  <PresentationFormat>Widescreen</PresentationFormat>
  <Paragraphs>184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</dc:creator>
  <cp:lastModifiedBy>Shashank</cp:lastModifiedBy>
  <cp:revision>91</cp:revision>
  <dcterms:created xsi:type="dcterms:W3CDTF">2021-09-07T11:51:24Z</dcterms:created>
  <dcterms:modified xsi:type="dcterms:W3CDTF">2021-09-13T19:00:10Z</dcterms:modified>
</cp:coreProperties>
</file>