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66" r:id="rId4"/>
    <p:sldId id="262" r:id="rId5"/>
    <p:sldId id="263" r:id="rId6"/>
    <p:sldId id="280" r:id="rId7"/>
    <p:sldId id="281" r:id="rId8"/>
    <p:sldId id="282" r:id="rId9"/>
    <p:sldId id="265" r:id="rId10"/>
    <p:sldId id="261" r:id="rId11"/>
    <p:sldId id="267" r:id="rId12"/>
    <p:sldId id="270" r:id="rId13"/>
    <p:sldId id="271" r:id="rId14"/>
    <p:sldId id="269" r:id="rId15"/>
    <p:sldId id="276" r:id="rId16"/>
    <p:sldId id="273" r:id="rId17"/>
    <p:sldId id="274" r:id="rId18"/>
    <p:sldId id="275" r:id="rId19"/>
    <p:sldId id="259" r:id="rId20"/>
    <p:sldId id="277" r:id="rId21"/>
    <p:sldId id="278" r:id="rId22"/>
    <p:sldId id="279"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yatri Kondapalli" initials="GK" lastIdx="1" clrIdx="0">
    <p:extLst>
      <p:ext uri="{19B8F6BF-5375-455C-9EA6-DF929625EA0E}">
        <p15:presenceInfo xmlns:p15="http://schemas.microsoft.com/office/powerpoint/2012/main" userId="8694c7dc634ea3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344774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132111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0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167428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9630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301785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218037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417687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23210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001EC-C2E8-4062-9F41-6D139A6DFFC6}" type="datetimeFigureOut">
              <a:rPr lang="en-GB" smtClean="0"/>
              <a:t>13/12/2021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28883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001EC-C2E8-4062-9F41-6D139A6DFFC6}" type="datetimeFigureOut">
              <a:rPr lang="en-GB" smtClean="0"/>
              <a:t>13/12/2021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4231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001EC-C2E8-4062-9F41-6D139A6DFFC6}" type="datetimeFigureOut">
              <a:rPr lang="en-GB" smtClean="0"/>
              <a:t>13/12/2021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28806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001EC-C2E8-4062-9F41-6D139A6DFFC6}" type="datetimeFigureOut">
              <a:rPr lang="en-GB" smtClean="0"/>
              <a:t>13/12/2021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180424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001EC-C2E8-4062-9F41-6D139A6DFFC6}" type="datetimeFigureOut">
              <a:rPr lang="en-GB" smtClean="0"/>
              <a:t>13/12/2021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147350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001EC-C2E8-4062-9F41-6D139A6DFFC6}" type="datetimeFigureOut">
              <a:rPr lang="en-GB" smtClean="0"/>
              <a:t>13/12/2021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F1669-8FE2-42F5-A77A-C216F48D22B6}" type="slidenum">
              <a:rPr lang="en-GB" smtClean="0"/>
              <a:t>‹#›</a:t>
            </a:fld>
            <a:endParaRPr lang="en-GB"/>
          </a:p>
        </p:txBody>
      </p:sp>
    </p:spTree>
    <p:extLst>
      <p:ext uri="{BB962C8B-B14F-4D97-AF65-F5344CB8AC3E}">
        <p14:creationId xmlns:p14="http://schemas.microsoft.com/office/powerpoint/2010/main" val="114900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F1669-8FE2-42F5-A77A-C216F48D22B6}" type="slidenum">
              <a:rPr lang="en-GB" smtClean="0"/>
              <a:t>‹#›</a:t>
            </a:fld>
            <a:endParaRPr lang="en-GB"/>
          </a:p>
        </p:txBody>
      </p:sp>
      <p:sp>
        <p:nvSpPr>
          <p:cNvPr id="5" name="Date Placeholder 4"/>
          <p:cNvSpPr>
            <a:spLocks noGrp="1"/>
          </p:cNvSpPr>
          <p:nvPr>
            <p:ph type="dt" sz="half" idx="10"/>
          </p:nvPr>
        </p:nvSpPr>
        <p:spPr/>
        <p:txBody>
          <a:bodyPr/>
          <a:lstStyle/>
          <a:p>
            <a:fld id="{236001EC-C2E8-4062-9F41-6D139A6DFFC6}" type="datetimeFigureOut">
              <a:rPr lang="en-GB" smtClean="0"/>
              <a:t>13/12/2021</a:t>
            </a:fld>
            <a:endParaRPr lang="en-GB"/>
          </a:p>
        </p:txBody>
      </p:sp>
    </p:spTree>
    <p:extLst>
      <p:ext uri="{BB962C8B-B14F-4D97-AF65-F5344CB8AC3E}">
        <p14:creationId xmlns:p14="http://schemas.microsoft.com/office/powerpoint/2010/main" val="413304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6001EC-C2E8-4062-9F41-6D139A6DFFC6}" type="datetimeFigureOut">
              <a:rPr lang="en-GB" smtClean="0"/>
              <a:t>13/12/2021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DF1669-8FE2-42F5-A77A-C216F48D22B6}" type="slidenum">
              <a:rPr lang="en-GB" smtClean="0"/>
              <a:t>‹#›</a:t>
            </a:fld>
            <a:endParaRPr lang="en-GB"/>
          </a:p>
        </p:txBody>
      </p:sp>
    </p:spTree>
    <p:extLst>
      <p:ext uri="{BB962C8B-B14F-4D97-AF65-F5344CB8AC3E}">
        <p14:creationId xmlns:p14="http://schemas.microsoft.com/office/powerpoint/2010/main" val="100558172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317485-8C37-4921-B515-AD50E4B95933}"/>
              </a:ext>
            </a:extLst>
          </p:cNvPr>
          <p:cNvSpPr/>
          <p:nvPr/>
        </p:nvSpPr>
        <p:spPr>
          <a:xfrm>
            <a:off x="2351258" y="1975866"/>
            <a:ext cx="7489486" cy="1107996"/>
          </a:xfrm>
          <a:prstGeom prst="rect">
            <a:avLst/>
          </a:prstGeom>
          <a:noFill/>
        </p:spPr>
        <p:txBody>
          <a:bodyPr wrap="none" lIns="91440" tIns="45720" rIns="91440" bIns="45720">
            <a:spAutoFit/>
          </a:bodyPr>
          <a:lstStyle/>
          <a:p>
            <a:pPr algn="ctr"/>
            <a:r>
              <a:rPr lang="en-US" sz="6600" dirty="0">
                <a:ln w="0"/>
                <a:effectLst>
                  <a:outerShdw blurRad="38100" dist="19050" dir="2700000" algn="tl" rotWithShape="0">
                    <a:schemeClr val="dk1">
                      <a:alpha val="40000"/>
                    </a:schemeClr>
                  </a:outerShdw>
                </a:effectLst>
              </a:rPr>
              <a:t>CE889 Group Project </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5FFC74C-2167-4815-918D-90E0CFACC1A4}"/>
              </a:ext>
            </a:extLst>
          </p:cNvPr>
          <p:cNvSpPr txBox="1"/>
          <p:nvPr/>
        </p:nvSpPr>
        <p:spPr>
          <a:xfrm>
            <a:off x="310289" y="4659821"/>
            <a:ext cx="2586736" cy="2031325"/>
          </a:xfrm>
          <a:prstGeom prst="rect">
            <a:avLst/>
          </a:prstGeom>
          <a:noFill/>
        </p:spPr>
        <p:txBody>
          <a:bodyPr wrap="square" rtlCol="0">
            <a:spAutoFit/>
          </a:bodyPr>
          <a:lstStyle/>
          <a:p>
            <a:r>
              <a:rPr lang="en-GB" dirty="0"/>
              <a:t>Authors:</a:t>
            </a:r>
          </a:p>
          <a:p>
            <a:pPr marL="285750" indent="-285750">
              <a:buFontTx/>
              <a:buChar char="-"/>
            </a:pPr>
            <a:r>
              <a:rPr lang="en-GB" dirty="0"/>
              <a:t>Thomas Sadler</a:t>
            </a:r>
          </a:p>
          <a:p>
            <a:pPr marL="285750" indent="-285750">
              <a:buFontTx/>
              <a:buChar char="-"/>
            </a:pPr>
            <a:r>
              <a:rPr lang="en-GB" dirty="0"/>
              <a:t>Gayatri Kondapalli</a:t>
            </a:r>
          </a:p>
          <a:p>
            <a:pPr marL="285750" indent="-285750">
              <a:buFontTx/>
              <a:buChar char="-"/>
            </a:pPr>
            <a:r>
              <a:rPr lang="en-GB" dirty="0"/>
              <a:t>Shashank Gurrala </a:t>
            </a:r>
          </a:p>
          <a:p>
            <a:pPr marL="285750" indent="-285750">
              <a:buFontTx/>
              <a:buChar char="-"/>
            </a:pPr>
            <a:r>
              <a:rPr lang="en-GB" dirty="0"/>
              <a:t>Rohit Joshi</a:t>
            </a:r>
          </a:p>
          <a:p>
            <a:pPr marL="285750" indent="-285750">
              <a:buFontTx/>
              <a:buChar char="-"/>
            </a:pPr>
            <a:r>
              <a:rPr lang="en-GB" dirty="0"/>
              <a:t>Prakash Dhakal </a:t>
            </a:r>
          </a:p>
          <a:p>
            <a:pPr marL="285750" indent="-285750">
              <a:buFontTx/>
              <a:buChar char="-"/>
            </a:pPr>
            <a:r>
              <a:rPr lang="en-GB" dirty="0"/>
              <a:t>Ibad Rehman</a:t>
            </a:r>
          </a:p>
        </p:txBody>
      </p:sp>
      <p:sp>
        <p:nvSpPr>
          <p:cNvPr id="6" name="Rectangle 5">
            <a:extLst>
              <a:ext uri="{FF2B5EF4-FFF2-40B4-BE49-F238E27FC236}">
                <a16:creationId xmlns:a16="http://schemas.microsoft.com/office/drawing/2014/main" id="{F1666694-8F74-4097-8CD0-F6D19CD13B65}"/>
              </a:ext>
            </a:extLst>
          </p:cNvPr>
          <p:cNvSpPr/>
          <p:nvPr/>
        </p:nvSpPr>
        <p:spPr>
          <a:xfrm>
            <a:off x="5333179" y="3581339"/>
            <a:ext cx="107901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Team 5</a:t>
            </a:r>
          </a:p>
        </p:txBody>
      </p:sp>
      <p:sp>
        <p:nvSpPr>
          <p:cNvPr id="7" name="Rectangle 6">
            <a:extLst>
              <a:ext uri="{FF2B5EF4-FFF2-40B4-BE49-F238E27FC236}">
                <a16:creationId xmlns:a16="http://schemas.microsoft.com/office/drawing/2014/main" id="{306FE6D6-38C9-4581-94AC-F873C7B9A118}"/>
              </a:ext>
            </a:extLst>
          </p:cNvPr>
          <p:cNvSpPr/>
          <p:nvPr/>
        </p:nvSpPr>
        <p:spPr>
          <a:xfrm>
            <a:off x="2760915" y="2825433"/>
            <a:ext cx="6519797" cy="830997"/>
          </a:xfrm>
          <a:prstGeom prst="rect">
            <a:avLst/>
          </a:prstGeom>
          <a:noFill/>
        </p:spPr>
        <p:txBody>
          <a:bodyPr wrap="none" lIns="91440" tIns="45720" rIns="91440" bIns="45720">
            <a:spAutoFit/>
          </a:bodyPr>
          <a:lstStyle/>
          <a:p>
            <a:pPr algn="ctr"/>
            <a:r>
              <a:rPr lang="en-US" sz="4800" dirty="0">
                <a:ln w="0"/>
                <a:effectLst>
                  <a:outerShdw blurRad="38100" dist="19050" dir="2700000" algn="tl" rotWithShape="0">
                    <a:schemeClr val="dk1">
                      <a:alpha val="40000"/>
                    </a:schemeClr>
                  </a:outerShdw>
                </a:effectLst>
              </a:rPr>
              <a:t>Rossman Sales Prediction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2350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43EDFD07-1954-4756-A582-637E907AFA46}"/>
              </a:ext>
            </a:extLst>
          </p:cNvPr>
          <p:cNvSpPr/>
          <p:nvPr/>
        </p:nvSpPr>
        <p:spPr>
          <a:xfrm>
            <a:off x="7181723" y="609600"/>
            <a:ext cx="4512989" cy="2227730"/>
          </a:xfrm>
          <a:prstGeom prst="rect">
            <a:avLst/>
          </a:prstGeom>
        </p:spPr>
        <p:txBody>
          <a:bodyPr vert="horz" lIns="91440" tIns="45720" rIns="91440" bIns="45720" rtlCol="0" anchor="ctr">
            <a:normAutofit/>
          </a:bodyPr>
          <a:lstStyle/>
          <a:p>
            <a:pPr>
              <a:spcBef>
                <a:spcPct val="0"/>
              </a:spcBef>
              <a:spcAft>
                <a:spcPts val="600"/>
              </a:spcAft>
            </a:pPr>
            <a:r>
              <a:rPr lang="en-US" sz="3600" b="0" cap="none" spc="0" dirty="0">
                <a:ln w="0"/>
                <a:solidFill>
                  <a:srgbClr val="FFFFFF"/>
                </a:solidFill>
                <a:effectLst>
                  <a:outerShdw blurRad="38100" dist="19050" dir="2700000" algn="tl" rotWithShape="0">
                    <a:schemeClr val="dk1">
                      <a:alpha val="40000"/>
                    </a:schemeClr>
                  </a:outerShdw>
                </a:effectLst>
                <a:latin typeface="+mj-lt"/>
                <a:ea typeface="+mj-ea"/>
                <a:cs typeface="+mj-cs"/>
              </a:rPr>
              <a:t>Creating and implementing our Architecture</a:t>
            </a:r>
          </a:p>
        </p:txBody>
      </p:sp>
      <p:pic>
        <p:nvPicPr>
          <p:cNvPr id="9" name="Graphic 8" descr="Checkmark">
            <a:extLst>
              <a:ext uri="{FF2B5EF4-FFF2-40B4-BE49-F238E27FC236}">
                <a16:creationId xmlns:a16="http://schemas.microsoft.com/office/drawing/2014/main" id="{258F83E7-4A86-4CC9-9484-58FB8A164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5" name="TextBox 4">
            <a:extLst>
              <a:ext uri="{FF2B5EF4-FFF2-40B4-BE49-F238E27FC236}">
                <a16:creationId xmlns:a16="http://schemas.microsoft.com/office/drawing/2014/main" id="{246554A6-D725-433A-8DDF-487F3504C92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 Choice of architecture </a:t>
            </a:r>
          </a:p>
          <a:p>
            <a:pPr marL="285750" indent="-285750">
              <a:spcBef>
                <a:spcPts val="1000"/>
              </a:spcBef>
              <a:buClr>
                <a:schemeClr val="accent1"/>
              </a:buClr>
              <a:buSzPct val="80000"/>
              <a:buFont typeface="Wingdings 3" charset="2"/>
              <a:buChar char=""/>
            </a:pPr>
            <a:r>
              <a:rPr lang="en-US" dirty="0">
                <a:solidFill>
                  <a:srgbClr val="FFFFFF"/>
                </a:solidFill>
              </a:rPr>
              <a:t>- Architecture Design </a:t>
            </a:r>
          </a:p>
          <a:p>
            <a:pPr marL="285750" indent="-285750">
              <a:spcBef>
                <a:spcPts val="1000"/>
              </a:spcBef>
              <a:buClr>
                <a:schemeClr val="accent1"/>
              </a:buClr>
              <a:buSzPct val="80000"/>
              <a:buFont typeface="Wingdings 3" charset="2"/>
              <a:buChar char=""/>
            </a:pPr>
            <a:r>
              <a:rPr lang="en-US" dirty="0">
                <a:solidFill>
                  <a:srgbClr val="FFFFFF"/>
                </a:solidFill>
              </a:rPr>
              <a:t>- Hyperparameter Tuning </a:t>
            </a:r>
          </a:p>
        </p:txBody>
      </p:sp>
    </p:spTree>
    <p:extLst>
      <p:ext uri="{BB962C8B-B14F-4D97-AF65-F5344CB8AC3E}">
        <p14:creationId xmlns:p14="http://schemas.microsoft.com/office/powerpoint/2010/main" val="329940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D236-D0F1-4333-9652-13262F0B6437}"/>
              </a:ext>
            </a:extLst>
          </p:cNvPr>
          <p:cNvSpPr>
            <a:spLocks noGrp="1"/>
          </p:cNvSpPr>
          <p:nvPr>
            <p:ph type="title"/>
          </p:nvPr>
        </p:nvSpPr>
        <p:spPr/>
        <p:txBody>
          <a:bodyPr/>
          <a:lstStyle/>
          <a:p>
            <a:r>
              <a:rPr lang="en-US" dirty="0"/>
              <a:t>Architecture Choice</a:t>
            </a:r>
            <a:endParaRPr lang="en-IN" dirty="0"/>
          </a:p>
        </p:txBody>
      </p:sp>
      <p:sp>
        <p:nvSpPr>
          <p:cNvPr id="3" name="Content Placeholder 2">
            <a:extLst>
              <a:ext uri="{FF2B5EF4-FFF2-40B4-BE49-F238E27FC236}">
                <a16:creationId xmlns:a16="http://schemas.microsoft.com/office/drawing/2014/main" id="{F2340E71-E4F2-482D-B9D3-B11F53F434FC}"/>
              </a:ext>
            </a:extLst>
          </p:cNvPr>
          <p:cNvSpPr>
            <a:spLocks noGrp="1"/>
          </p:cNvSpPr>
          <p:nvPr>
            <p:ph idx="1"/>
          </p:nvPr>
        </p:nvSpPr>
        <p:spPr/>
        <p:txBody>
          <a:bodyPr>
            <a:normAutofit fontScale="92500" lnSpcReduction="20000"/>
          </a:bodyPr>
          <a:lstStyle/>
          <a:p>
            <a:r>
              <a:rPr lang="en-US" dirty="0"/>
              <a:t>Designed the architecture using RNN(Recurrent Neural Networks) with LSTM(Long Short term memory).</a:t>
            </a:r>
          </a:p>
          <a:p>
            <a:r>
              <a:rPr lang="en-US" dirty="0"/>
              <a:t>Why RNN for Time Series?</a:t>
            </a:r>
          </a:p>
          <a:p>
            <a:pPr marL="0" indent="0">
              <a:buNone/>
            </a:pPr>
            <a:r>
              <a:rPr lang="en-US" dirty="0"/>
              <a:t>RNNs are a powerful and robust type of neural network and belong to the most promising algorithms in use because it is the only one with internal memory</a:t>
            </a:r>
            <a:r>
              <a:rPr lang="en-IN" dirty="0"/>
              <a:t>. In a traditional neural network, we assume that all inputs (and outputs) are independent of each other. However, in our case to predict the Sales for the next 6 weeks, the previous data have to be memorized or considered to predict the next outcome. Recurrent neural networks add the immediate past to the present which makes them best in forecasting time series data.</a:t>
            </a:r>
          </a:p>
          <a:p>
            <a:pPr marL="0" indent="0">
              <a:buNone/>
            </a:pPr>
            <a:r>
              <a:rPr lang="en-IN" dirty="0"/>
              <a:t>These research papers below strongly suggest using RNN for time-series predictions:</a:t>
            </a:r>
          </a:p>
          <a:p>
            <a:r>
              <a:rPr lang="en-US" dirty="0"/>
              <a:t>https://www.sciencedirect.com/science/article/pii/S0169207020300996</a:t>
            </a:r>
          </a:p>
          <a:p>
            <a:r>
              <a:rPr lang="en-US" dirty="0"/>
              <a:t>https://www.researchgate.net/publication/330102696_Recurrent_Neural_Networks_for_Time_Series_Forecasting/link/5d9f2551299bf13f40d264a1/download</a:t>
            </a:r>
          </a:p>
          <a:p>
            <a:pPr marL="0" indent="0">
              <a:buNone/>
            </a:pPr>
            <a:endParaRPr lang="en-IN" dirty="0"/>
          </a:p>
        </p:txBody>
      </p:sp>
    </p:spTree>
    <p:extLst>
      <p:ext uri="{BB962C8B-B14F-4D97-AF65-F5344CB8AC3E}">
        <p14:creationId xmlns:p14="http://schemas.microsoft.com/office/powerpoint/2010/main" val="358311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2AD1-6173-4E5F-AF40-D35D45A53366}"/>
              </a:ext>
            </a:extLst>
          </p:cNvPr>
          <p:cNvSpPr>
            <a:spLocks noGrp="1"/>
          </p:cNvSpPr>
          <p:nvPr>
            <p:ph type="title"/>
          </p:nvPr>
        </p:nvSpPr>
        <p:spPr/>
        <p:txBody>
          <a:bodyPr/>
          <a:lstStyle/>
          <a:p>
            <a:r>
              <a:rPr lang="en-US" dirty="0"/>
              <a:t>Architecture Design : Model</a:t>
            </a:r>
            <a:endParaRPr lang="en-IN" dirty="0"/>
          </a:p>
        </p:txBody>
      </p:sp>
      <p:pic>
        <p:nvPicPr>
          <p:cNvPr id="11" name="Content Placeholder 10">
            <a:extLst>
              <a:ext uri="{FF2B5EF4-FFF2-40B4-BE49-F238E27FC236}">
                <a16:creationId xmlns:a16="http://schemas.microsoft.com/office/drawing/2014/main" id="{D6F31C77-70DF-48EF-B19B-2CBB0C09E425}"/>
              </a:ext>
            </a:extLst>
          </p:cNvPr>
          <p:cNvPicPr>
            <a:picLocks noGrp="1" noChangeAspect="1"/>
          </p:cNvPicPr>
          <p:nvPr>
            <p:ph idx="1"/>
          </p:nvPr>
        </p:nvPicPr>
        <p:blipFill>
          <a:blip r:embed="rId2"/>
          <a:stretch>
            <a:fillRect/>
          </a:stretch>
        </p:blipFill>
        <p:spPr>
          <a:xfrm>
            <a:off x="677863" y="2398700"/>
            <a:ext cx="8596312" cy="3405212"/>
          </a:xfrm>
        </p:spPr>
      </p:pic>
    </p:spTree>
    <p:extLst>
      <p:ext uri="{BB962C8B-B14F-4D97-AF65-F5344CB8AC3E}">
        <p14:creationId xmlns:p14="http://schemas.microsoft.com/office/powerpoint/2010/main" val="411557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9D9F-FD5C-4A7E-83C0-B2A47D07C654}"/>
              </a:ext>
            </a:extLst>
          </p:cNvPr>
          <p:cNvSpPr>
            <a:spLocks noGrp="1"/>
          </p:cNvSpPr>
          <p:nvPr>
            <p:ph type="title"/>
          </p:nvPr>
        </p:nvSpPr>
        <p:spPr/>
        <p:txBody>
          <a:bodyPr/>
          <a:lstStyle/>
          <a:p>
            <a:r>
              <a:rPr lang="en-US" dirty="0"/>
              <a:t>Architecture Design : Model Summary</a:t>
            </a:r>
            <a:endParaRPr lang="en-IN" dirty="0"/>
          </a:p>
        </p:txBody>
      </p:sp>
      <p:pic>
        <p:nvPicPr>
          <p:cNvPr id="4" name="Content Placeholder 3">
            <a:extLst>
              <a:ext uri="{FF2B5EF4-FFF2-40B4-BE49-F238E27FC236}">
                <a16:creationId xmlns:a16="http://schemas.microsoft.com/office/drawing/2014/main" id="{6E0A6107-9239-498E-BC2A-72174FFB8DE0}"/>
              </a:ext>
            </a:extLst>
          </p:cNvPr>
          <p:cNvPicPr>
            <a:picLocks noGrp="1" noChangeAspect="1"/>
          </p:cNvPicPr>
          <p:nvPr>
            <p:ph idx="1"/>
          </p:nvPr>
        </p:nvPicPr>
        <p:blipFill>
          <a:blip r:embed="rId2"/>
          <a:stretch>
            <a:fillRect/>
          </a:stretch>
        </p:blipFill>
        <p:spPr>
          <a:xfrm>
            <a:off x="2084426" y="2160588"/>
            <a:ext cx="6030874" cy="4047676"/>
          </a:xfrm>
          <a:prstGeom prst="rect">
            <a:avLst/>
          </a:prstGeom>
        </p:spPr>
      </p:pic>
    </p:spTree>
    <p:extLst>
      <p:ext uri="{BB962C8B-B14F-4D97-AF65-F5344CB8AC3E}">
        <p14:creationId xmlns:p14="http://schemas.microsoft.com/office/powerpoint/2010/main" val="130243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9A3F-F3F9-4EC7-80D0-EFAB7BC6028D}"/>
              </a:ext>
            </a:extLst>
          </p:cNvPr>
          <p:cNvSpPr>
            <a:spLocks noGrp="1"/>
          </p:cNvSpPr>
          <p:nvPr>
            <p:ph type="title"/>
          </p:nvPr>
        </p:nvSpPr>
        <p:spPr/>
        <p:txBody>
          <a:bodyPr/>
          <a:lstStyle/>
          <a:p>
            <a:r>
              <a:rPr lang="en-US" dirty="0"/>
              <a:t>Tuning of Hyper Parameters</a:t>
            </a:r>
            <a:endParaRPr lang="en-IN" dirty="0"/>
          </a:p>
        </p:txBody>
      </p:sp>
      <p:sp>
        <p:nvSpPr>
          <p:cNvPr id="3" name="Content Placeholder 2">
            <a:extLst>
              <a:ext uri="{FF2B5EF4-FFF2-40B4-BE49-F238E27FC236}">
                <a16:creationId xmlns:a16="http://schemas.microsoft.com/office/drawing/2014/main" id="{3A06F8BD-9F4B-4118-B602-C03FFB18F9E9}"/>
              </a:ext>
            </a:extLst>
          </p:cNvPr>
          <p:cNvSpPr>
            <a:spLocks noGrp="1"/>
          </p:cNvSpPr>
          <p:nvPr>
            <p:ph idx="1"/>
          </p:nvPr>
        </p:nvSpPr>
        <p:spPr/>
        <p:txBody>
          <a:bodyPr/>
          <a:lstStyle/>
          <a:p>
            <a:pPr marL="0" indent="0">
              <a:buNone/>
            </a:pPr>
            <a:r>
              <a:rPr lang="en-US" sz="3200" dirty="0"/>
              <a:t>Hyper Parameters used for tuning the model are</a:t>
            </a:r>
          </a:p>
          <a:p>
            <a:r>
              <a:rPr lang="en-US" sz="3200" dirty="0"/>
              <a:t>Dropout</a:t>
            </a:r>
          </a:p>
          <a:p>
            <a:r>
              <a:rPr lang="en-US" sz="3200" dirty="0"/>
              <a:t>Units</a:t>
            </a:r>
          </a:p>
          <a:p>
            <a:r>
              <a:rPr lang="en-US" sz="3200" dirty="0"/>
              <a:t>The number of LSTM layers in the design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7889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C7C7-614B-4CFF-B4F8-D48848B1DEED}"/>
              </a:ext>
            </a:extLst>
          </p:cNvPr>
          <p:cNvSpPr>
            <a:spLocks noGrp="1"/>
          </p:cNvSpPr>
          <p:nvPr>
            <p:ph type="title"/>
          </p:nvPr>
        </p:nvSpPr>
        <p:spPr/>
        <p:txBody>
          <a:bodyPr/>
          <a:lstStyle/>
          <a:p>
            <a:r>
              <a:rPr lang="en-US" dirty="0"/>
              <a:t>What is Dropout?</a:t>
            </a:r>
            <a:endParaRPr lang="en-IN" dirty="0"/>
          </a:p>
        </p:txBody>
      </p:sp>
      <p:sp>
        <p:nvSpPr>
          <p:cNvPr id="3" name="Content Placeholder 2">
            <a:extLst>
              <a:ext uri="{FF2B5EF4-FFF2-40B4-BE49-F238E27FC236}">
                <a16:creationId xmlns:a16="http://schemas.microsoft.com/office/drawing/2014/main" id="{63A2984A-E563-4490-9ECE-5E95B9DBA24A}"/>
              </a:ext>
            </a:extLst>
          </p:cNvPr>
          <p:cNvSpPr>
            <a:spLocks noGrp="1"/>
          </p:cNvSpPr>
          <p:nvPr>
            <p:ph idx="1"/>
          </p:nvPr>
        </p:nvSpPr>
        <p:spPr/>
        <p:txBody>
          <a:bodyPr/>
          <a:lstStyle/>
          <a:p>
            <a:r>
              <a:rPr lang="en-US" b="0" i="0" dirty="0">
                <a:solidFill>
                  <a:srgbClr val="292929"/>
                </a:solidFill>
                <a:effectLst/>
                <a:latin typeface="charter"/>
              </a:rPr>
              <a:t>“Dropout” in machine learning refers to the process of randomly ignoring certain nodes in a layer during training. Dropout is used as a regularization technique — it prevents overfitting by ensuring that no units are codependent.</a:t>
            </a:r>
          </a:p>
          <a:p>
            <a:endParaRPr lang="en-US" b="0" i="0" dirty="0">
              <a:solidFill>
                <a:srgbClr val="292929"/>
              </a:solidFill>
              <a:effectLst/>
              <a:latin typeface="charter"/>
            </a:endParaRPr>
          </a:p>
          <a:p>
            <a:pPr lvl="8"/>
            <a:endParaRPr lang="en-IN" dirty="0"/>
          </a:p>
        </p:txBody>
      </p:sp>
      <p:pic>
        <p:nvPicPr>
          <p:cNvPr id="6" name="Content Placeholder 4">
            <a:extLst>
              <a:ext uri="{FF2B5EF4-FFF2-40B4-BE49-F238E27FC236}">
                <a16:creationId xmlns:a16="http://schemas.microsoft.com/office/drawing/2014/main" id="{680F882D-DC3B-44FD-9BEE-E349D35CAA87}"/>
              </a:ext>
            </a:extLst>
          </p:cNvPr>
          <p:cNvPicPr>
            <a:picLocks noChangeAspect="1"/>
          </p:cNvPicPr>
          <p:nvPr/>
        </p:nvPicPr>
        <p:blipFill>
          <a:blip r:embed="rId2"/>
          <a:stretch>
            <a:fillRect/>
          </a:stretch>
        </p:blipFill>
        <p:spPr>
          <a:xfrm>
            <a:off x="1769270" y="3280965"/>
            <a:ext cx="1600372" cy="1481535"/>
          </a:xfrm>
          <a:prstGeom prst="rect">
            <a:avLst/>
          </a:prstGeom>
        </p:spPr>
      </p:pic>
      <p:pic>
        <p:nvPicPr>
          <p:cNvPr id="7" name="Picture 6">
            <a:extLst>
              <a:ext uri="{FF2B5EF4-FFF2-40B4-BE49-F238E27FC236}">
                <a16:creationId xmlns:a16="http://schemas.microsoft.com/office/drawing/2014/main" id="{30DC057E-F99E-44DF-B1BB-DE58F0C88FB9}"/>
              </a:ext>
            </a:extLst>
          </p:cNvPr>
          <p:cNvPicPr>
            <a:picLocks noChangeAspect="1"/>
          </p:cNvPicPr>
          <p:nvPr/>
        </p:nvPicPr>
        <p:blipFill>
          <a:blip r:embed="rId3"/>
          <a:stretch>
            <a:fillRect/>
          </a:stretch>
        </p:blipFill>
        <p:spPr>
          <a:xfrm>
            <a:off x="5477422" y="3280965"/>
            <a:ext cx="1567356" cy="1481535"/>
          </a:xfrm>
          <a:prstGeom prst="rect">
            <a:avLst/>
          </a:prstGeom>
        </p:spPr>
      </p:pic>
      <p:sp>
        <p:nvSpPr>
          <p:cNvPr id="8" name="TextBox 7">
            <a:extLst>
              <a:ext uri="{FF2B5EF4-FFF2-40B4-BE49-F238E27FC236}">
                <a16:creationId xmlns:a16="http://schemas.microsoft.com/office/drawing/2014/main" id="{0A7A85B9-9349-4C39-A5AF-F38DAFE2CAD0}"/>
              </a:ext>
            </a:extLst>
          </p:cNvPr>
          <p:cNvSpPr txBox="1"/>
          <p:nvPr/>
        </p:nvSpPr>
        <p:spPr>
          <a:xfrm>
            <a:off x="1638300" y="5143500"/>
            <a:ext cx="2095500" cy="646331"/>
          </a:xfrm>
          <a:prstGeom prst="rect">
            <a:avLst/>
          </a:prstGeom>
          <a:noFill/>
        </p:spPr>
        <p:txBody>
          <a:bodyPr wrap="square" rtlCol="0">
            <a:spAutoFit/>
          </a:bodyPr>
          <a:lstStyle/>
          <a:p>
            <a:r>
              <a:rPr lang="en-US" dirty="0"/>
              <a:t>Standard Neural Network</a:t>
            </a:r>
            <a:endParaRPr lang="en-IN" dirty="0"/>
          </a:p>
        </p:txBody>
      </p:sp>
      <p:sp>
        <p:nvSpPr>
          <p:cNvPr id="11" name="TextBox 10">
            <a:extLst>
              <a:ext uri="{FF2B5EF4-FFF2-40B4-BE49-F238E27FC236}">
                <a16:creationId xmlns:a16="http://schemas.microsoft.com/office/drawing/2014/main" id="{2E42F6DE-DB71-46F1-AFEE-94D230AEB9A3}"/>
              </a:ext>
            </a:extLst>
          </p:cNvPr>
          <p:cNvSpPr txBox="1"/>
          <p:nvPr/>
        </p:nvSpPr>
        <p:spPr>
          <a:xfrm flipH="1">
            <a:off x="5477422" y="5143500"/>
            <a:ext cx="1940017" cy="646331"/>
          </a:xfrm>
          <a:prstGeom prst="rect">
            <a:avLst/>
          </a:prstGeom>
          <a:noFill/>
        </p:spPr>
        <p:txBody>
          <a:bodyPr wrap="square" rtlCol="0">
            <a:spAutoFit/>
          </a:bodyPr>
          <a:lstStyle/>
          <a:p>
            <a:r>
              <a:rPr lang="en-US" dirty="0"/>
              <a:t>Neural network with Dropout</a:t>
            </a:r>
            <a:endParaRPr lang="en-IN" dirty="0"/>
          </a:p>
        </p:txBody>
      </p:sp>
      <p:sp>
        <p:nvSpPr>
          <p:cNvPr id="13" name="TextBox 12">
            <a:extLst>
              <a:ext uri="{FF2B5EF4-FFF2-40B4-BE49-F238E27FC236}">
                <a16:creationId xmlns:a16="http://schemas.microsoft.com/office/drawing/2014/main" id="{688343C2-AAF3-4F04-ACAA-941776207A69}"/>
              </a:ext>
            </a:extLst>
          </p:cNvPr>
          <p:cNvSpPr txBox="1"/>
          <p:nvPr/>
        </p:nvSpPr>
        <p:spPr>
          <a:xfrm>
            <a:off x="1005840" y="5929603"/>
            <a:ext cx="7599680" cy="643918"/>
          </a:xfrm>
          <a:prstGeom prst="rect">
            <a:avLst/>
          </a:prstGeom>
          <a:noFill/>
        </p:spPr>
        <p:txBody>
          <a:bodyPr wrap="square" rtlCol="0">
            <a:spAutoFit/>
          </a:bodyPr>
          <a:lstStyle/>
          <a:p>
            <a:r>
              <a:rPr lang="en-US" dirty="0"/>
              <a:t>Picture </a:t>
            </a:r>
            <a:r>
              <a:rPr lang="en-US" dirty="0" err="1"/>
              <a:t>Reference:https</a:t>
            </a:r>
            <a:r>
              <a:rPr lang="en-US" dirty="0"/>
              <a:t>://medium.com/analytics-</a:t>
            </a:r>
            <a:r>
              <a:rPr lang="en-US" dirty="0" err="1"/>
              <a:t>vidhya</a:t>
            </a:r>
            <a:r>
              <a:rPr lang="en-US" dirty="0"/>
              <a:t>/a-simple-introduction-to-dropout-regularization-with-code-5279489dda1e</a:t>
            </a:r>
            <a:endParaRPr lang="en-IN" dirty="0"/>
          </a:p>
        </p:txBody>
      </p:sp>
    </p:spTree>
    <p:extLst>
      <p:ext uri="{BB962C8B-B14F-4D97-AF65-F5344CB8AC3E}">
        <p14:creationId xmlns:p14="http://schemas.microsoft.com/office/powerpoint/2010/main" val="421610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8356-A5E6-4D98-B694-1DEADA25B237}"/>
              </a:ext>
            </a:extLst>
          </p:cNvPr>
          <p:cNvSpPr>
            <a:spLocks noGrp="1"/>
          </p:cNvSpPr>
          <p:nvPr>
            <p:ph type="title"/>
          </p:nvPr>
        </p:nvSpPr>
        <p:spPr/>
        <p:txBody>
          <a:bodyPr/>
          <a:lstStyle/>
          <a:p>
            <a:r>
              <a:rPr lang="en-US" dirty="0"/>
              <a:t>Tuning number of units</a:t>
            </a:r>
            <a:endParaRPr lang="en-IN" dirty="0"/>
          </a:p>
        </p:txBody>
      </p:sp>
      <p:sp>
        <p:nvSpPr>
          <p:cNvPr id="3" name="Content Placeholder 2">
            <a:extLst>
              <a:ext uri="{FF2B5EF4-FFF2-40B4-BE49-F238E27FC236}">
                <a16:creationId xmlns:a16="http://schemas.microsoft.com/office/drawing/2014/main" id="{BD38B6EA-801C-4B69-815D-3F2948D9A276}"/>
              </a:ext>
            </a:extLst>
          </p:cNvPr>
          <p:cNvSpPr>
            <a:spLocks noGrp="1"/>
          </p:cNvSpPr>
          <p:nvPr>
            <p:ph idx="1"/>
          </p:nvPr>
        </p:nvSpPr>
        <p:spPr>
          <a:xfrm>
            <a:off x="677334" y="2160589"/>
            <a:ext cx="9038166" cy="3821111"/>
          </a:xfrm>
        </p:spPr>
        <p:txBody>
          <a:bodyPr/>
          <a:lstStyle/>
          <a:p>
            <a:r>
              <a:rPr lang="en-US" dirty="0"/>
              <a:t>Number of units=2</a:t>
            </a:r>
          </a:p>
          <a:p>
            <a:r>
              <a:rPr lang="en-US" dirty="0"/>
              <a:t>Score on Kaggle:0.40088</a:t>
            </a:r>
          </a:p>
          <a:p>
            <a:endParaRPr lang="en-IN" dirty="0"/>
          </a:p>
        </p:txBody>
      </p:sp>
      <p:pic>
        <p:nvPicPr>
          <p:cNvPr id="5" name="Picture 4">
            <a:extLst>
              <a:ext uri="{FF2B5EF4-FFF2-40B4-BE49-F238E27FC236}">
                <a16:creationId xmlns:a16="http://schemas.microsoft.com/office/drawing/2014/main" id="{A56C4503-0C26-493D-B63A-B941FDCE0019}"/>
              </a:ext>
            </a:extLst>
          </p:cNvPr>
          <p:cNvPicPr>
            <a:picLocks noChangeAspect="1"/>
          </p:cNvPicPr>
          <p:nvPr/>
        </p:nvPicPr>
        <p:blipFill>
          <a:blip r:embed="rId2"/>
          <a:stretch>
            <a:fillRect/>
          </a:stretch>
        </p:blipFill>
        <p:spPr>
          <a:xfrm>
            <a:off x="955675" y="3149601"/>
            <a:ext cx="8759825" cy="1768545"/>
          </a:xfrm>
          <a:prstGeom prst="rect">
            <a:avLst/>
          </a:prstGeom>
        </p:spPr>
      </p:pic>
    </p:spTree>
    <p:extLst>
      <p:ext uri="{BB962C8B-B14F-4D97-AF65-F5344CB8AC3E}">
        <p14:creationId xmlns:p14="http://schemas.microsoft.com/office/powerpoint/2010/main" val="223262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9672-65F2-4505-8EFF-DD1A0F4B67EC}"/>
              </a:ext>
            </a:extLst>
          </p:cNvPr>
          <p:cNvSpPr>
            <a:spLocks noGrp="1"/>
          </p:cNvSpPr>
          <p:nvPr>
            <p:ph type="title"/>
          </p:nvPr>
        </p:nvSpPr>
        <p:spPr/>
        <p:txBody>
          <a:bodyPr/>
          <a:lstStyle/>
          <a:p>
            <a:r>
              <a:rPr lang="en-US" dirty="0"/>
              <a:t>Tuning number of units</a:t>
            </a:r>
            <a:endParaRPr lang="en-IN" dirty="0"/>
          </a:p>
        </p:txBody>
      </p:sp>
      <p:sp>
        <p:nvSpPr>
          <p:cNvPr id="7" name="Content Placeholder 6">
            <a:extLst>
              <a:ext uri="{FF2B5EF4-FFF2-40B4-BE49-F238E27FC236}">
                <a16:creationId xmlns:a16="http://schemas.microsoft.com/office/drawing/2014/main" id="{E92425E2-E9E4-4FB1-8392-7DB70C61B160}"/>
              </a:ext>
            </a:extLst>
          </p:cNvPr>
          <p:cNvSpPr>
            <a:spLocks noGrp="1"/>
          </p:cNvSpPr>
          <p:nvPr>
            <p:ph idx="1"/>
          </p:nvPr>
        </p:nvSpPr>
        <p:spPr/>
        <p:txBody>
          <a:bodyPr/>
          <a:lstStyle/>
          <a:p>
            <a:r>
              <a:rPr lang="en-US" dirty="0"/>
              <a:t>Number of units=3</a:t>
            </a:r>
          </a:p>
          <a:p>
            <a:r>
              <a:rPr lang="en-US" dirty="0"/>
              <a:t>Score on Kaggle:0.45388</a:t>
            </a:r>
          </a:p>
          <a:p>
            <a:endParaRPr lang="en-IN" dirty="0"/>
          </a:p>
        </p:txBody>
      </p:sp>
      <p:pic>
        <p:nvPicPr>
          <p:cNvPr id="8" name="Content Placeholder 4">
            <a:extLst>
              <a:ext uri="{FF2B5EF4-FFF2-40B4-BE49-F238E27FC236}">
                <a16:creationId xmlns:a16="http://schemas.microsoft.com/office/drawing/2014/main" id="{8CBEE438-489E-4DA6-BE72-C99D6C5B4451}"/>
              </a:ext>
            </a:extLst>
          </p:cNvPr>
          <p:cNvPicPr>
            <a:picLocks noChangeAspect="1"/>
          </p:cNvPicPr>
          <p:nvPr/>
        </p:nvPicPr>
        <p:blipFill>
          <a:blip r:embed="rId2"/>
          <a:stretch>
            <a:fillRect/>
          </a:stretch>
        </p:blipFill>
        <p:spPr>
          <a:xfrm>
            <a:off x="1913380" y="2965846"/>
            <a:ext cx="6735320" cy="2750517"/>
          </a:xfrm>
          <a:prstGeom prst="rect">
            <a:avLst/>
          </a:prstGeom>
        </p:spPr>
      </p:pic>
    </p:spTree>
    <p:extLst>
      <p:ext uri="{BB962C8B-B14F-4D97-AF65-F5344CB8AC3E}">
        <p14:creationId xmlns:p14="http://schemas.microsoft.com/office/powerpoint/2010/main" val="331460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8825-6DE8-445C-B6D3-00293B8482AA}"/>
              </a:ext>
            </a:extLst>
          </p:cNvPr>
          <p:cNvSpPr>
            <a:spLocks noGrp="1"/>
          </p:cNvSpPr>
          <p:nvPr>
            <p:ph type="title"/>
          </p:nvPr>
        </p:nvSpPr>
        <p:spPr/>
        <p:txBody>
          <a:bodyPr/>
          <a:lstStyle/>
          <a:p>
            <a:r>
              <a:rPr lang="en-US" dirty="0"/>
              <a:t>Tuning number of LSTM layers</a:t>
            </a:r>
            <a:endParaRPr lang="en-IN" dirty="0"/>
          </a:p>
        </p:txBody>
      </p:sp>
      <p:sp>
        <p:nvSpPr>
          <p:cNvPr id="3" name="Content Placeholder 2">
            <a:extLst>
              <a:ext uri="{FF2B5EF4-FFF2-40B4-BE49-F238E27FC236}">
                <a16:creationId xmlns:a16="http://schemas.microsoft.com/office/drawing/2014/main" id="{78B914CC-1C08-4AEC-AFAE-00DB010C77C2}"/>
              </a:ext>
            </a:extLst>
          </p:cNvPr>
          <p:cNvSpPr>
            <a:spLocks noGrp="1"/>
          </p:cNvSpPr>
          <p:nvPr>
            <p:ph idx="1"/>
          </p:nvPr>
        </p:nvSpPr>
        <p:spPr/>
        <p:txBody>
          <a:bodyPr/>
          <a:lstStyle/>
          <a:p>
            <a:endParaRPr lang="en-US" dirty="0"/>
          </a:p>
          <a:p>
            <a:endParaRPr lang="en-US" dirty="0"/>
          </a:p>
          <a:p>
            <a:r>
              <a:rPr lang="en-US" dirty="0"/>
              <a:t>Number of LSTM layers = 3</a:t>
            </a:r>
          </a:p>
          <a:p>
            <a:r>
              <a:rPr lang="en-US" dirty="0"/>
              <a:t>Score on Kaggle:0.40088</a:t>
            </a:r>
          </a:p>
          <a:p>
            <a:endParaRPr lang="en-US" dirty="0"/>
          </a:p>
          <a:p>
            <a:endParaRPr lang="en-US" dirty="0"/>
          </a:p>
          <a:p>
            <a:r>
              <a:rPr lang="en-US" dirty="0"/>
              <a:t>Number of LSTM layers = 4</a:t>
            </a:r>
          </a:p>
          <a:p>
            <a:r>
              <a:rPr lang="en-US" dirty="0"/>
              <a:t>Score on Kaggle:0.45310</a:t>
            </a:r>
          </a:p>
          <a:p>
            <a:endParaRPr lang="en-US" dirty="0"/>
          </a:p>
          <a:p>
            <a:endParaRPr lang="en-IN" dirty="0"/>
          </a:p>
        </p:txBody>
      </p:sp>
    </p:spTree>
    <p:extLst>
      <p:ext uri="{BB962C8B-B14F-4D97-AF65-F5344CB8AC3E}">
        <p14:creationId xmlns:p14="http://schemas.microsoft.com/office/powerpoint/2010/main" val="28042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9CD5A73-3368-4DC7-BCD0-053EA23F53E8}"/>
              </a:ext>
            </a:extLst>
          </p:cNvPr>
          <p:cNvSpPr/>
          <p:nvPr/>
        </p:nvSpPr>
        <p:spPr>
          <a:xfrm>
            <a:off x="643467" y="816638"/>
            <a:ext cx="3367359" cy="5224724"/>
          </a:xfrm>
          <a:prstGeom prst="rect">
            <a:avLst/>
          </a:prstGeom>
        </p:spPr>
        <p:txBody>
          <a:bodyPr vert="horz" lIns="91440" tIns="45720" rIns="91440" bIns="45720" rtlCol="0" anchor="ctr">
            <a:normAutofit/>
          </a:bodyPr>
          <a:lstStyle/>
          <a:p>
            <a:pPr>
              <a:spcBef>
                <a:spcPct val="0"/>
              </a:spcBef>
              <a:spcAft>
                <a:spcPts val="600"/>
              </a:spcAft>
            </a:pPr>
            <a:r>
              <a:rPr lang="en-US" sz="3600" b="0" cap="none" spc="0" dirty="0">
                <a:ln w="0"/>
                <a:effectLst>
                  <a:outerShdw blurRad="38100" dist="19050" dir="2700000" algn="tl" rotWithShape="0">
                    <a:schemeClr val="dk1">
                      <a:alpha val="40000"/>
                    </a:schemeClr>
                  </a:outerShdw>
                </a:effectLst>
                <a:latin typeface="+mj-lt"/>
                <a:ea typeface="+mj-ea"/>
                <a:cs typeface="+mj-cs"/>
              </a:rPr>
              <a:t>Neural Network Performance </a:t>
            </a:r>
          </a:p>
        </p:txBody>
      </p:sp>
      <p:sp>
        <p:nvSpPr>
          <p:cNvPr id="5" name="TextBox 4">
            <a:extLst>
              <a:ext uri="{FF2B5EF4-FFF2-40B4-BE49-F238E27FC236}">
                <a16:creationId xmlns:a16="http://schemas.microsoft.com/office/drawing/2014/main" id="{76580CBF-161E-4202-9F99-5848E287F5B9}"/>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Final Kaggle Score </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Leaderboard Positions </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Potential Network Improvements </a:t>
            </a:r>
          </a:p>
        </p:txBody>
      </p:sp>
    </p:spTree>
    <p:extLst>
      <p:ext uri="{BB962C8B-B14F-4D97-AF65-F5344CB8AC3E}">
        <p14:creationId xmlns:p14="http://schemas.microsoft.com/office/powerpoint/2010/main" val="4362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FD07-1954-4756-A582-637E907AFA46}"/>
              </a:ext>
            </a:extLst>
          </p:cNvPr>
          <p:cNvSpPr/>
          <p:nvPr/>
        </p:nvSpPr>
        <p:spPr>
          <a:xfrm>
            <a:off x="1507066" y="999460"/>
            <a:ext cx="5698067" cy="4479852"/>
          </a:xfrm>
          <a:prstGeom prst="rect">
            <a:avLst/>
          </a:prstGeom>
        </p:spPr>
        <p:txBody>
          <a:bodyPr vert="horz" lIns="91440" tIns="45720" rIns="91440" bIns="45720" rtlCol="0" anchor="ctr">
            <a:normAutofit/>
          </a:bodyPr>
          <a:lstStyle/>
          <a:p>
            <a:pPr algn="r">
              <a:spcBef>
                <a:spcPct val="0"/>
              </a:spcBef>
              <a:spcAft>
                <a:spcPts val="600"/>
              </a:spcAft>
            </a:pPr>
            <a:r>
              <a:rPr lang="en-US" sz="5400" b="0" cap="none" spc="0" dirty="0">
                <a:ln w="0"/>
                <a:effectLst>
                  <a:outerShdw blurRad="38100" dist="19050" dir="2700000" algn="tl" rotWithShape="0">
                    <a:schemeClr val="dk1">
                      <a:alpha val="40000"/>
                    </a:schemeClr>
                  </a:outerShdw>
                </a:effectLst>
                <a:latin typeface="+mj-lt"/>
                <a:ea typeface="+mj-ea"/>
                <a:cs typeface="+mj-cs"/>
              </a:rPr>
              <a:t>Preprocessing the Data</a:t>
            </a:r>
          </a:p>
        </p:txBody>
      </p:sp>
      <p:sp>
        <p:nvSpPr>
          <p:cNvPr id="5" name="TextBox 4">
            <a:extLst>
              <a:ext uri="{FF2B5EF4-FFF2-40B4-BE49-F238E27FC236}">
                <a16:creationId xmlns:a16="http://schemas.microsoft.com/office/drawing/2014/main" id="{246554A6-D725-433A-8DDF-487F3504C925}"/>
              </a:ext>
            </a:extLst>
          </p:cNvPr>
          <p:cNvSpPr txBox="1"/>
          <p:nvPr/>
        </p:nvSpPr>
        <p:spPr>
          <a:xfrm>
            <a:off x="7742688" y="2639221"/>
            <a:ext cx="4144156" cy="1200329"/>
          </a:xfrm>
          <a:prstGeom prst="rect">
            <a:avLst/>
          </a:prstGeom>
          <a:noFill/>
        </p:spPr>
        <p:txBody>
          <a:bodyPr wrap="square" rtlCol="0">
            <a:spAutoFit/>
          </a:bodyPr>
          <a:lstStyle/>
          <a:p>
            <a:pPr marL="285750" indent="-285750">
              <a:buFontTx/>
              <a:buChar char="-"/>
            </a:pPr>
            <a:r>
              <a:rPr lang="en-GB" dirty="0"/>
              <a:t>Immediate observations</a:t>
            </a:r>
          </a:p>
          <a:p>
            <a:pPr marL="285750" indent="-285750">
              <a:buFontTx/>
              <a:buChar char="-"/>
            </a:pPr>
            <a:r>
              <a:rPr lang="en-GB" dirty="0"/>
              <a:t>Initial Dataset</a:t>
            </a:r>
          </a:p>
          <a:p>
            <a:r>
              <a:rPr lang="en-GB" dirty="0"/>
              <a:t>-   Pre-processing decisions </a:t>
            </a:r>
          </a:p>
          <a:p>
            <a:pPr marL="285750" indent="-285750">
              <a:buFontTx/>
              <a:buChar char="-"/>
            </a:pPr>
            <a:r>
              <a:rPr lang="en-GB" dirty="0"/>
              <a:t>Final Dataset </a:t>
            </a:r>
          </a:p>
        </p:txBody>
      </p:sp>
    </p:spTree>
    <p:extLst>
      <p:ext uri="{BB962C8B-B14F-4D97-AF65-F5344CB8AC3E}">
        <p14:creationId xmlns:p14="http://schemas.microsoft.com/office/powerpoint/2010/main" val="282677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6457-FFFE-45FC-AC22-4DB7103D6E44}"/>
              </a:ext>
            </a:extLst>
          </p:cNvPr>
          <p:cNvSpPr>
            <a:spLocks noGrp="1"/>
          </p:cNvSpPr>
          <p:nvPr>
            <p:ph type="title"/>
          </p:nvPr>
        </p:nvSpPr>
        <p:spPr/>
        <p:txBody>
          <a:bodyPr/>
          <a:lstStyle/>
          <a:p>
            <a:r>
              <a:rPr lang="en-US" dirty="0"/>
              <a:t>Final Kaggle Score</a:t>
            </a:r>
            <a:endParaRPr lang="en-IN" dirty="0"/>
          </a:p>
        </p:txBody>
      </p:sp>
      <p:sp>
        <p:nvSpPr>
          <p:cNvPr id="3" name="Content Placeholder 2">
            <a:extLst>
              <a:ext uri="{FF2B5EF4-FFF2-40B4-BE49-F238E27FC236}">
                <a16:creationId xmlns:a16="http://schemas.microsoft.com/office/drawing/2014/main" id="{31FB7CAB-1BA5-41EB-8166-3DB64C88204D}"/>
              </a:ext>
            </a:extLst>
          </p:cNvPr>
          <p:cNvSpPr>
            <a:spLocks noGrp="1"/>
          </p:cNvSpPr>
          <p:nvPr>
            <p:ph idx="1"/>
          </p:nvPr>
        </p:nvSpPr>
        <p:spPr/>
        <p:txBody>
          <a:bodyPr/>
          <a:lstStyle/>
          <a:p>
            <a:endParaRPr lang="en-US" dirty="0"/>
          </a:p>
          <a:p>
            <a:r>
              <a:rPr lang="en-IN" dirty="0"/>
              <a:t>Best Score for the design on Kaggle is 0.40088</a:t>
            </a:r>
          </a:p>
          <a:p>
            <a:endParaRPr lang="en-IN" dirty="0"/>
          </a:p>
          <a:p>
            <a:endParaRPr lang="en-IN" dirty="0"/>
          </a:p>
          <a:p>
            <a:endParaRPr lang="en-IN" dirty="0"/>
          </a:p>
        </p:txBody>
      </p:sp>
      <p:pic>
        <p:nvPicPr>
          <p:cNvPr id="10" name="Picture 9">
            <a:extLst>
              <a:ext uri="{FF2B5EF4-FFF2-40B4-BE49-F238E27FC236}">
                <a16:creationId xmlns:a16="http://schemas.microsoft.com/office/drawing/2014/main" id="{86513722-C52D-4094-85F9-A39F309EEC11}"/>
              </a:ext>
            </a:extLst>
          </p:cNvPr>
          <p:cNvPicPr>
            <a:picLocks noChangeAspect="1"/>
          </p:cNvPicPr>
          <p:nvPr/>
        </p:nvPicPr>
        <p:blipFill>
          <a:blip r:embed="rId2"/>
          <a:stretch>
            <a:fillRect/>
          </a:stretch>
        </p:blipFill>
        <p:spPr>
          <a:xfrm>
            <a:off x="1524000" y="3267108"/>
            <a:ext cx="5598160" cy="2220315"/>
          </a:xfrm>
          <a:prstGeom prst="rect">
            <a:avLst/>
          </a:prstGeom>
        </p:spPr>
      </p:pic>
    </p:spTree>
    <p:extLst>
      <p:ext uri="{BB962C8B-B14F-4D97-AF65-F5344CB8AC3E}">
        <p14:creationId xmlns:p14="http://schemas.microsoft.com/office/powerpoint/2010/main" val="330873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219-18A6-4719-8D37-EDDE9D8FD4F8}"/>
              </a:ext>
            </a:extLst>
          </p:cNvPr>
          <p:cNvSpPr>
            <a:spLocks noGrp="1"/>
          </p:cNvSpPr>
          <p:nvPr>
            <p:ph type="title"/>
          </p:nvPr>
        </p:nvSpPr>
        <p:spPr/>
        <p:txBody>
          <a:bodyPr/>
          <a:lstStyle/>
          <a:p>
            <a:r>
              <a:rPr lang="en-US" dirty="0"/>
              <a:t>Leaderboard Score</a:t>
            </a:r>
            <a:endParaRPr lang="en-IN" dirty="0"/>
          </a:p>
        </p:txBody>
      </p:sp>
      <p:sp>
        <p:nvSpPr>
          <p:cNvPr id="6" name="Content Placeholder 5">
            <a:extLst>
              <a:ext uri="{FF2B5EF4-FFF2-40B4-BE49-F238E27FC236}">
                <a16:creationId xmlns:a16="http://schemas.microsoft.com/office/drawing/2014/main" id="{3D1E6565-5DB3-4DE4-943A-116D79600973}"/>
              </a:ext>
            </a:extLst>
          </p:cNvPr>
          <p:cNvSpPr>
            <a:spLocks noGrp="1"/>
          </p:cNvSpPr>
          <p:nvPr>
            <p:ph idx="1"/>
          </p:nvPr>
        </p:nvSpPr>
        <p:spPr/>
        <p:txBody>
          <a:bodyPr/>
          <a:lstStyle/>
          <a:p>
            <a:r>
              <a:rPr lang="en-US" dirty="0"/>
              <a:t>Leaderboard rank might be between 3050 to 3200</a:t>
            </a:r>
          </a:p>
          <a:p>
            <a:endParaRPr lang="en-IN" dirty="0"/>
          </a:p>
        </p:txBody>
      </p:sp>
      <p:pic>
        <p:nvPicPr>
          <p:cNvPr id="7" name="Content Placeholder 3">
            <a:extLst>
              <a:ext uri="{FF2B5EF4-FFF2-40B4-BE49-F238E27FC236}">
                <a16:creationId xmlns:a16="http://schemas.microsoft.com/office/drawing/2014/main" id="{711E2DA8-13CC-4477-8BCD-930653046064}"/>
              </a:ext>
            </a:extLst>
          </p:cNvPr>
          <p:cNvPicPr>
            <a:picLocks noChangeAspect="1"/>
          </p:cNvPicPr>
          <p:nvPr/>
        </p:nvPicPr>
        <p:blipFill>
          <a:blip r:embed="rId2"/>
          <a:stretch>
            <a:fillRect/>
          </a:stretch>
        </p:blipFill>
        <p:spPr>
          <a:xfrm>
            <a:off x="677863" y="2729433"/>
            <a:ext cx="8525404" cy="2721114"/>
          </a:xfrm>
          <a:prstGeom prst="rect">
            <a:avLst/>
          </a:prstGeom>
        </p:spPr>
      </p:pic>
    </p:spTree>
    <p:extLst>
      <p:ext uri="{BB962C8B-B14F-4D97-AF65-F5344CB8AC3E}">
        <p14:creationId xmlns:p14="http://schemas.microsoft.com/office/powerpoint/2010/main" val="388795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794C-B85A-44BE-B56F-E1D499C3AEA7}"/>
              </a:ext>
            </a:extLst>
          </p:cNvPr>
          <p:cNvSpPr>
            <a:spLocks noGrp="1"/>
          </p:cNvSpPr>
          <p:nvPr>
            <p:ph type="title"/>
          </p:nvPr>
        </p:nvSpPr>
        <p:spPr/>
        <p:txBody>
          <a:bodyPr/>
          <a:lstStyle/>
          <a:p>
            <a:r>
              <a:rPr lang="en-US" dirty="0">
                <a:solidFill>
                  <a:schemeClr val="tx1">
                    <a:lumMod val="75000"/>
                    <a:lumOff val="25000"/>
                  </a:schemeClr>
                </a:solidFill>
              </a:rPr>
              <a:t>Potential Network Improvements </a:t>
            </a:r>
            <a:br>
              <a:rPr lang="en-US" dirty="0">
                <a:solidFill>
                  <a:schemeClr val="tx1">
                    <a:lumMod val="75000"/>
                    <a:lumOff val="25000"/>
                  </a:schemeClr>
                </a:solidFill>
              </a:rPr>
            </a:br>
            <a:endParaRPr lang="en-IN" dirty="0"/>
          </a:p>
        </p:txBody>
      </p:sp>
      <p:sp>
        <p:nvSpPr>
          <p:cNvPr id="3" name="Content Placeholder 2">
            <a:extLst>
              <a:ext uri="{FF2B5EF4-FFF2-40B4-BE49-F238E27FC236}">
                <a16:creationId xmlns:a16="http://schemas.microsoft.com/office/drawing/2014/main" id="{35C715C0-98C8-4047-8C31-0D0F0351A011}"/>
              </a:ext>
            </a:extLst>
          </p:cNvPr>
          <p:cNvSpPr>
            <a:spLocks noGrp="1"/>
          </p:cNvSpPr>
          <p:nvPr>
            <p:ph idx="1"/>
          </p:nvPr>
        </p:nvSpPr>
        <p:spPr/>
        <p:txBody>
          <a:bodyPr>
            <a:normAutofit/>
          </a:bodyPr>
          <a:lstStyle/>
          <a:p>
            <a:pPr marL="0" indent="0" algn="l">
              <a:buNone/>
            </a:pPr>
            <a:r>
              <a:rPr lang="en-US" b="1" i="0" dirty="0">
                <a:solidFill>
                  <a:srgbClr val="292929"/>
                </a:solidFill>
                <a:effectLst/>
                <a:latin typeface="charter"/>
              </a:rPr>
              <a:t>Testing a few more hyperparameters might improve the network performance. The parameters like:</a:t>
            </a:r>
          </a:p>
          <a:p>
            <a:pPr algn="l"/>
            <a:endParaRPr lang="en-US" b="1" dirty="0">
              <a:solidFill>
                <a:srgbClr val="292929"/>
              </a:solidFill>
              <a:latin typeface="charter"/>
            </a:endParaRPr>
          </a:p>
          <a:p>
            <a:pPr algn="l"/>
            <a:r>
              <a:rPr lang="en-US" b="1" i="0" dirty="0">
                <a:solidFill>
                  <a:srgbClr val="292929"/>
                </a:solidFill>
                <a:effectLst/>
                <a:latin typeface="charter"/>
              </a:rPr>
              <a:t>NUMBER OF UNITS IN A DENSE LAYER</a:t>
            </a:r>
          </a:p>
          <a:p>
            <a:pPr lvl="1"/>
            <a:r>
              <a:rPr lang="en-US" b="0" i="0" dirty="0">
                <a:solidFill>
                  <a:srgbClr val="292929"/>
                </a:solidFill>
                <a:effectLst/>
                <a:latin typeface="charter"/>
              </a:rPr>
              <a:t>Dense layers improve overall accuracy and 5–10 units or nodes per layer is a good base. So the output shape of the final dense layer will be affected by the number of neurons/units specified.</a:t>
            </a:r>
          </a:p>
          <a:p>
            <a:pPr algn="l"/>
            <a:r>
              <a:rPr lang="en-US" b="1" i="0" dirty="0">
                <a:solidFill>
                  <a:srgbClr val="292929"/>
                </a:solidFill>
                <a:effectLst/>
                <a:latin typeface="charter"/>
              </a:rPr>
              <a:t>DECAY RATE</a:t>
            </a:r>
            <a:endParaRPr lang="en-US" b="0" i="0" dirty="0">
              <a:solidFill>
                <a:srgbClr val="292929"/>
              </a:solidFill>
              <a:effectLst/>
              <a:latin typeface="charter"/>
            </a:endParaRPr>
          </a:p>
          <a:p>
            <a:pPr lvl="1"/>
            <a:r>
              <a:rPr lang="en-US" b="0" i="0" dirty="0">
                <a:solidFill>
                  <a:srgbClr val="292929"/>
                </a:solidFill>
                <a:effectLst/>
                <a:latin typeface="charter"/>
              </a:rPr>
              <a:t>The weight decay can be added in the weight update rule that makes the weights decay to zero exponentially if no other weight update is scheduled. After each update, the weights are multiplied by a factor slightly less than 1, thereby preventing them from growing too huge. This specifies regularization in the network.</a:t>
            </a:r>
          </a:p>
          <a:p>
            <a:pPr algn="l"/>
            <a:endParaRPr lang="en-US" b="0" i="0" dirty="0">
              <a:solidFill>
                <a:srgbClr val="292929"/>
              </a:solidFill>
              <a:effectLst/>
              <a:latin typeface="charter"/>
            </a:endParaRPr>
          </a:p>
          <a:p>
            <a:pPr lvl="1"/>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269522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E432F1-0767-4E40-9C6A-7CB23EA174D7}"/>
              </a:ext>
            </a:extLst>
          </p:cNvPr>
          <p:cNvSpPr/>
          <p:nvPr/>
        </p:nvSpPr>
        <p:spPr>
          <a:xfrm>
            <a:off x="1266966" y="207357"/>
            <a:ext cx="77957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Individual Contributions </a:t>
            </a:r>
          </a:p>
        </p:txBody>
      </p:sp>
      <p:sp>
        <p:nvSpPr>
          <p:cNvPr id="2" name="TextBox 1">
            <a:extLst>
              <a:ext uri="{FF2B5EF4-FFF2-40B4-BE49-F238E27FC236}">
                <a16:creationId xmlns:a16="http://schemas.microsoft.com/office/drawing/2014/main" id="{0D5E07E5-3E84-4AB8-8E7E-30C80C1268BD}"/>
              </a:ext>
            </a:extLst>
          </p:cNvPr>
          <p:cNvSpPr txBox="1"/>
          <p:nvPr/>
        </p:nvSpPr>
        <p:spPr>
          <a:xfrm>
            <a:off x="637792" y="1411874"/>
            <a:ext cx="9236051" cy="2123658"/>
          </a:xfrm>
          <a:prstGeom prst="rect">
            <a:avLst/>
          </a:prstGeom>
          <a:noFill/>
        </p:spPr>
        <p:txBody>
          <a:bodyPr wrap="square" rtlCol="0">
            <a:spAutoFit/>
          </a:bodyPr>
          <a:lstStyle/>
          <a:p>
            <a:r>
              <a:rPr lang="en-GB" sz="1200" dirty="0"/>
              <a:t>Thomas – Pre-processing Research, Architecture Research, Pre-processing Implementation, Architecture Implementation, PPT    </a:t>
            </a:r>
          </a:p>
          <a:p>
            <a:br>
              <a:rPr lang="en-GB" sz="1200" dirty="0"/>
            </a:br>
            <a:r>
              <a:rPr lang="en-GB" sz="1200" dirty="0"/>
              <a:t>Gayatri - Pre-processing Research, Architecture Research, Pre-processing Implementation, Architecture Implementation, PPT </a:t>
            </a:r>
          </a:p>
          <a:p>
            <a:endParaRPr lang="en-GB" sz="1200" dirty="0"/>
          </a:p>
          <a:p>
            <a:r>
              <a:rPr lang="en-GB" sz="1200" dirty="0"/>
              <a:t>Shashank – Pre-processing Research, Architecture Research, Architecture Implementation</a:t>
            </a:r>
          </a:p>
          <a:p>
            <a:endParaRPr lang="en-GB" sz="1200" dirty="0"/>
          </a:p>
          <a:p>
            <a:r>
              <a:rPr lang="en-GB" sz="1200" dirty="0"/>
              <a:t>Ibad – Architecture Research</a:t>
            </a:r>
          </a:p>
          <a:p>
            <a:endParaRPr lang="en-GB" sz="1200" dirty="0"/>
          </a:p>
          <a:p>
            <a:r>
              <a:rPr lang="en-GB" sz="1200" dirty="0"/>
              <a:t>Rohit - Architecture Research</a:t>
            </a:r>
          </a:p>
          <a:p>
            <a:endParaRPr lang="en-GB" sz="1200" dirty="0"/>
          </a:p>
          <a:p>
            <a:r>
              <a:rPr lang="en-GB" sz="1200" dirty="0"/>
              <a:t>Prakash - Architecture Research</a:t>
            </a:r>
          </a:p>
        </p:txBody>
      </p:sp>
    </p:spTree>
    <p:extLst>
      <p:ext uri="{BB962C8B-B14F-4D97-AF65-F5344CB8AC3E}">
        <p14:creationId xmlns:p14="http://schemas.microsoft.com/office/powerpoint/2010/main" val="53757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B0C540-E5A0-4C34-8875-5B5FD99A62B4}"/>
              </a:ext>
            </a:extLst>
          </p:cNvPr>
          <p:cNvSpPr/>
          <p:nvPr/>
        </p:nvSpPr>
        <p:spPr>
          <a:xfrm>
            <a:off x="2695498" y="272261"/>
            <a:ext cx="58063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Observations</a:t>
            </a:r>
          </a:p>
        </p:txBody>
      </p:sp>
      <p:sp>
        <p:nvSpPr>
          <p:cNvPr id="6" name="TextBox 5">
            <a:extLst>
              <a:ext uri="{FF2B5EF4-FFF2-40B4-BE49-F238E27FC236}">
                <a16:creationId xmlns:a16="http://schemas.microsoft.com/office/drawing/2014/main" id="{20747815-678F-4F31-A78A-34E01381AC96}"/>
              </a:ext>
            </a:extLst>
          </p:cNvPr>
          <p:cNvSpPr txBox="1"/>
          <p:nvPr/>
        </p:nvSpPr>
        <p:spPr>
          <a:xfrm>
            <a:off x="240631" y="1603485"/>
            <a:ext cx="11710737" cy="1200329"/>
          </a:xfrm>
          <a:prstGeom prst="rect">
            <a:avLst/>
          </a:prstGeom>
          <a:noFill/>
        </p:spPr>
        <p:txBody>
          <a:bodyPr wrap="square" rtlCol="0">
            <a:spAutoFit/>
          </a:bodyPr>
          <a:lstStyle/>
          <a:p>
            <a:pPr marL="285750" indent="-285750">
              <a:buFontTx/>
              <a:buChar char="-"/>
            </a:pPr>
            <a:r>
              <a:rPr lang="en-GB" dirty="0"/>
              <a:t>Distinct correlation between stores with an active promotion and those without</a:t>
            </a:r>
          </a:p>
          <a:p>
            <a:pPr marL="285750" indent="-285750">
              <a:buFontTx/>
              <a:buChar char="-"/>
            </a:pPr>
            <a:r>
              <a:rPr lang="en-GB" dirty="0"/>
              <a:t>At least 20% of the data has 0 sales (not useful for time series prediction)</a:t>
            </a:r>
          </a:p>
          <a:p>
            <a:pPr marL="285750" indent="-285750">
              <a:buFontTx/>
              <a:buChar char="-"/>
            </a:pPr>
            <a:r>
              <a:rPr lang="en-GB" dirty="0"/>
              <a:t>Store type implicates the sales success that store has I.e. Store B has the most sales on average</a:t>
            </a:r>
          </a:p>
          <a:p>
            <a:pPr marL="285750" indent="-285750">
              <a:buFontTx/>
              <a:buChar char="-"/>
            </a:pPr>
            <a:r>
              <a:rPr lang="en-GB" dirty="0"/>
              <a:t>Sales escalate toward the end of the year around December time </a:t>
            </a:r>
          </a:p>
        </p:txBody>
      </p:sp>
      <p:sp>
        <p:nvSpPr>
          <p:cNvPr id="7" name="TextBox 6">
            <a:extLst>
              <a:ext uri="{FF2B5EF4-FFF2-40B4-BE49-F238E27FC236}">
                <a16:creationId xmlns:a16="http://schemas.microsoft.com/office/drawing/2014/main" id="{BDB1DBDC-667C-4E49-BCC1-060716777FDD}"/>
              </a:ext>
            </a:extLst>
          </p:cNvPr>
          <p:cNvSpPr txBox="1"/>
          <p:nvPr/>
        </p:nvSpPr>
        <p:spPr>
          <a:xfrm>
            <a:off x="507809" y="1233307"/>
            <a:ext cx="8758565" cy="369332"/>
          </a:xfrm>
          <a:prstGeom prst="rect">
            <a:avLst/>
          </a:prstGeom>
          <a:noFill/>
        </p:spPr>
        <p:txBody>
          <a:bodyPr wrap="square" rtlCol="0">
            <a:spAutoFit/>
          </a:bodyPr>
          <a:lstStyle/>
          <a:p>
            <a:r>
              <a:rPr lang="en-GB" dirty="0"/>
              <a:t>Distinguishing between variables that impact sales, and those that don’t</a:t>
            </a:r>
          </a:p>
        </p:txBody>
      </p:sp>
      <p:pic>
        <p:nvPicPr>
          <p:cNvPr id="3" name="Picture 2" descr="Chart, line chart&#10;&#10;Description automatically generated">
            <a:extLst>
              <a:ext uri="{FF2B5EF4-FFF2-40B4-BE49-F238E27FC236}">
                <a16:creationId xmlns:a16="http://schemas.microsoft.com/office/drawing/2014/main" id="{CBC8317A-39DE-4D43-AE54-F86DF68AB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9" y="2866462"/>
            <a:ext cx="3782743" cy="1827731"/>
          </a:xfrm>
          <a:prstGeom prst="rect">
            <a:avLst/>
          </a:prstGeom>
        </p:spPr>
      </p:pic>
      <p:pic>
        <p:nvPicPr>
          <p:cNvPr id="8" name="Picture 7" descr="Chart, histogram&#10;&#10;Description automatically generated">
            <a:extLst>
              <a:ext uri="{FF2B5EF4-FFF2-40B4-BE49-F238E27FC236}">
                <a16:creationId xmlns:a16="http://schemas.microsoft.com/office/drawing/2014/main" id="{5D7BCBED-BBC1-4C47-98B4-0B22E8D53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9" y="4950433"/>
            <a:ext cx="6422190" cy="1597430"/>
          </a:xfrm>
          <a:prstGeom prst="rect">
            <a:avLst/>
          </a:prstGeom>
        </p:spPr>
      </p:pic>
    </p:spTree>
    <p:extLst>
      <p:ext uri="{BB962C8B-B14F-4D97-AF65-F5344CB8AC3E}">
        <p14:creationId xmlns:p14="http://schemas.microsoft.com/office/powerpoint/2010/main" val="158477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05691A-4BAE-42EB-AB87-79B33028A813}"/>
              </a:ext>
            </a:extLst>
          </p:cNvPr>
          <p:cNvSpPr/>
          <p:nvPr/>
        </p:nvSpPr>
        <p:spPr>
          <a:xfrm>
            <a:off x="3069752" y="333192"/>
            <a:ext cx="4559260"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Initial Dataset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0EB9F497-B521-457E-ADA0-A58D34D30CA1}"/>
              </a:ext>
            </a:extLst>
          </p:cNvPr>
          <p:cNvSpPr txBox="1"/>
          <p:nvPr/>
        </p:nvSpPr>
        <p:spPr>
          <a:xfrm>
            <a:off x="1142569" y="1349995"/>
            <a:ext cx="1417739" cy="369332"/>
          </a:xfrm>
          <a:prstGeom prst="rect">
            <a:avLst/>
          </a:prstGeom>
          <a:noFill/>
        </p:spPr>
        <p:txBody>
          <a:bodyPr wrap="square" rtlCol="0">
            <a:spAutoFit/>
          </a:bodyPr>
          <a:lstStyle/>
          <a:p>
            <a:r>
              <a:rPr lang="en-GB" dirty="0"/>
              <a:t>Train CSV</a:t>
            </a:r>
          </a:p>
        </p:txBody>
      </p:sp>
      <p:sp>
        <p:nvSpPr>
          <p:cNvPr id="22" name="TextBox 21">
            <a:extLst>
              <a:ext uri="{FF2B5EF4-FFF2-40B4-BE49-F238E27FC236}">
                <a16:creationId xmlns:a16="http://schemas.microsoft.com/office/drawing/2014/main" id="{D6B62A0D-4B0B-40A3-90C3-6E565DEA81AC}"/>
              </a:ext>
            </a:extLst>
          </p:cNvPr>
          <p:cNvSpPr txBox="1"/>
          <p:nvPr/>
        </p:nvSpPr>
        <p:spPr>
          <a:xfrm>
            <a:off x="1142569" y="2010037"/>
            <a:ext cx="1417739" cy="369332"/>
          </a:xfrm>
          <a:prstGeom prst="rect">
            <a:avLst/>
          </a:prstGeom>
          <a:noFill/>
        </p:spPr>
        <p:txBody>
          <a:bodyPr wrap="square" rtlCol="0">
            <a:spAutoFit/>
          </a:bodyPr>
          <a:lstStyle/>
          <a:p>
            <a:r>
              <a:rPr lang="en-GB" dirty="0"/>
              <a:t>Store CSV</a:t>
            </a:r>
          </a:p>
        </p:txBody>
      </p:sp>
      <p:pic>
        <p:nvPicPr>
          <p:cNvPr id="8" name="Picture 7">
            <a:extLst>
              <a:ext uri="{FF2B5EF4-FFF2-40B4-BE49-F238E27FC236}">
                <a16:creationId xmlns:a16="http://schemas.microsoft.com/office/drawing/2014/main" id="{BE230FC5-7DF5-4658-9C39-B251C2FF4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569" y="1755166"/>
            <a:ext cx="6081672" cy="197924"/>
          </a:xfrm>
          <a:prstGeom prst="rect">
            <a:avLst/>
          </a:prstGeom>
        </p:spPr>
      </p:pic>
      <p:pic>
        <p:nvPicPr>
          <p:cNvPr id="24" name="Picture 23">
            <a:extLst>
              <a:ext uri="{FF2B5EF4-FFF2-40B4-BE49-F238E27FC236}">
                <a16:creationId xmlns:a16="http://schemas.microsoft.com/office/drawing/2014/main" id="{A136F2CE-F965-40BA-A789-3E60EB923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69" y="2414890"/>
            <a:ext cx="9426114" cy="197924"/>
          </a:xfrm>
          <a:prstGeom prst="rect">
            <a:avLst/>
          </a:prstGeom>
        </p:spPr>
      </p:pic>
      <p:sp>
        <p:nvSpPr>
          <p:cNvPr id="3" name="TextBox 2">
            <a:extLst>
              <a:ext uri="{FF2B5EF4-FFF2-40B4-BE49-F238E27FC236}">
                <a16:creationId xmlns:a16="http://schemas.microsoft.com/office/drawing/2014/main" id="{035BBE61-DF09-4143-B97E-1734627F7565}"/>
              </a:ext>
            </a:extLst>
          </p:cNvPr>
          <p:cNvSpPr txBox="1"/>
          <p:nvPr/>
        </p:nvSpPr>
        <p:spPr>
          <a:xfrm>
            <a:off x="1142569" y="2728656"/>
            <a:ext cx="9206117" cy="369332"/>
          </a:xfrm>
          <a:prstGeom prst="rect">
            <a:avLst/>
          </a:prstGeom>
          <a:noFill/>
        </p:spPr>
        <p:txBody>
          <a:bodyPr wrap="square" rtlCol="0">
            <a:spAutoFit/>
          </a:bodyPr>
          <a:lstStyle/>
          <a:p>
            <a:r>
              <a:rPr lang="en-GB" dirty="0"/>
              <a:t>Splitting the date – From date object to single integers interpreted individually   </a:t>
            </a:r>
          </a:p>
        </p:txBody>
      </p:sp>
      <p:pic>
        <p:nvPicPr>
          <p:cNvPr id="5" name="Picture 4" descr="Table&#10;&#10;Description automatically generated">
            <a:extLst>
              <a:ext uri="{FF2B5EF4-FFF2-40B4-BE49-F238E27FC236}">
                <a16:creationId xmlns:a16="http://schemas.microsoft.com/office/drawing/2014/main" id="{292C3DDD-C232-439B-A3BF-8DF93E23D96E}"/>
              </a:ext>
            </a:extLst>
          </p:cNvPr>
          <p:cNvPicPr>
            <a:picLocks noChangeAspect="1"/>
          </p:cNvPicPr>
          <p:nvPr/>
        </p:nvPicPr>
        <p:blipFill rotWithShape="1">
          <a:blip r:embed="rId4">
            <a:extLst>
              <a:ext uri="{28A0092B-C50C-407E-A947-70E740481C1C}">
                <a14:useLocalDpi xmlns:a14="http://schemas.microsoft.com/office/drawing/2010/main" val="0"/>
              </a:ext>
            </a:extLst>
          </a:blip>
          <a:srcRect l="880" r="-1" b="36443"/>
          <a:stretch/>
        </p:blipFill>
        <p:spPr>
          <a:xfrm>
            <a:off x="2872713" y="3248753"/>
            <a:ext cx="4953338" cy="550407"/>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26AB40C9-5203-4F8C-BD6C-8297CA4916F3}"/>
              </a:ext>
            </a:extLst>
          </p:cNvPr>
          <p:cNvPicPr>
            <a:picLocks noChangeAspect="1"/>
          </p:cNvPicPr>
          <p:nvPr/>
        </p:nvPicPr>
        <p:blipFill rotWithShape="1">
          <a:blip r:embed="rId5">
            <a:extLst>
              <a:ext uri="{28A0092B-C50C-407E-A947-70E740481C1C}">
                <a14:useLocalDpi xmlns:a14="http://schemas.microsoft.com/office/drawing/2010/main" val="0"/>
              </a:ext>
            </a:extLst>
          </a:blip>
          <a:srcRect l="2031" t="-3888" b="34289"/>
          <a:stretch/>
        </p:blipFill>
        <p:spPr>
          <a:xfrm>
            <a:off x="1142569" y="3248753"/>
            <a:ext cx="1120659" cy="546183"/>
          </a:xfrm>
          <a:prstGeom prst="rect">
            <a:avLst/>
          </a:prstGeom>
        </p:spPr>
      </p:pic>
      <p:sp>
        <p:nvSpPr>
          <p:cNvPr id="14" name="TextBox 13">
            <a:extLst>
              <a:ext uri="{FF2B5EF4-FFF2-40B4-BE49-F238E27FC236}">
                <a16:creationId xmlns:a16="http://schemas.microsoft.com/office/drawing/2014/main" id="{5AB3585D-7F17-411B-957D-2959FE11AFF6}"/>
              </a:ext>
            </a:extLst>
          </p:cNvPr>
          <p:cNvSpPr txBox="1"/>
          <p:nvPr/>
        </p:nvSpPr>
        <p:spPr>
          <a:xfrm>
            <a:off x="2360882" y="3324826"/>
            <a:ext cx="1417739" cy="369332"/>
          </a:xfrm>
          <a:prstGeom prst="rect">
            <a:avLst/>
          </a:prstGeom>
          <a:noFill/>
        </p:spPr>
        <p:txBody>
          <a:bodyPr wrap="square" rtlCol="0">
            <a:spAutoFit/>
          </a:bodyPr>
          <a:lstStyle/>
          <a:p>
            <a:r>
              <a:rPr lang="en-GB" dirty="0">
                <a:sym typeface="Wingdings" panose="05000000000000000000" pitchFamily="2" charset="2"/>
              </a:rPr>
              <a:t></a:t>
            </a:r>
            <a:endParaRPr lang="en-GB" dirty="0"/>
          </a:p>
        </p:txBody>
      </p:sp>
      <p:sp>
        <p:nvSpPr>
          <p:cNvPr id="10" name="TextBox 9">
            <a:extLst>
              <a:ext uri="{FF2B5EF4-FFF2-40B4-BE49-F238E27FC236}">
                <a16:creationId xmlns:a16="http://schemas.microsoft.com/office/drawing/2014/main" id="{116C869F-05DE-4D95-8F92-DDC0B3F291CB}"/>
              </a:ext>
            </a:extLst>
          </p:cNvPr>
          <p:cNvSpPr txBox="1"/>
          <p:nvPr/>
        </p:nvSpPr>
        <p:spPr>
          <a:xfrm>
            <a:off x="1142569" y="4021774"/>
            <a:ext cx="8756174" cy="646331"/>
          </a:xfrm>
          <a:prstGeom prst="rect">
            <a:avLst/>
          </a:prstGeom>
          <a:noFill/>
        </p:spPr>
        <p:txBody>
          <a:bodyPr wrap="square" rtlCol="0">
            <a:spAutoFit/>
          </a:bodyPr>
          <a:lstStyle/>
          <a:p>
            <a:r>
              <a:rPr lang="en-GB" dirty="0"/>
              <a:t>WeekOfYear – another way to help us visualize sales patterns through the year and is required for a future calculation  </a:t>
            </a:r>
          </a:p>
        </p:txBody>
      </p:sp>
      <p:sp>
        <p:nvSpPr>
          <p:cNvPr id="11" name="TextBox 10">
            <a:extLst>
              <a:ext uri="{FF2B5EF4-FFF2-40B4-BE49-F238E27FC236}">
                <a16:creationId xmlns:a16="http://schemas.microsoft.com/office/drawing/2014/main" id="{BF17C017-A216-4200-8692-7538F0BF8A55}"/>
              </a:ext>
            </a:extLst>
          </p:cNvPr>
          <p:cNvSpPr txBox="1"/>
          <p:nvPr/>
        </p:nvSpPr>
        <p:spPr>
          <a:xfrm>
            <a:off x="1142569" y="4706053"/>
            <a:ext cx="5679145" cy="369332"/>
          </a:xfrm>
          <a:prstGeom prst="rect">
            <a:avLst/>
          </a:prstGeom>
          <a:noFill/>
        </p:spPr>
        <p:txBody>
          <a:bodyPr wrap="square" rtlCol="0">
            <a:spAutoFit/>
          </a:bodyPr>
          <a:lstStyle/>
          <a:p>
            <a:r>
              <a:rPr lang="en-GB" dirty="0"/>
              <a:t>Date Column was dropped as it was no longer useful </a:t>
            </a:r>
          </a:p>
        </p:txBody>
      </p:sp>
    </p:spTree>
    <p:extLst>
      <p:ext uri="{BB962C8B-B14F-4D97-AF65-F5344CB8AC3E}">
        <p14:creationId xmlns:p14="http://schemas.microsoft.com/office/powerpoint/2010/main" val="286661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A6B22F-6058-49D6-8E1C-7D17FF785B75}"/>
              </a:ext>
            </a:extLst>
          </p:cNvPr>
          <p:cNvSpPr/>
          <p:nvPr/>
        </p:nvSpPr>
        <p:spPr>
          <a:xfrm>
            <a:off x="1303528" y="282858"/>
            <a:ext cx="76554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Preprocessing Decisions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descr="Scatter chart&#10;&#10;Description automatically generated with low confidence">
            <a:extLst>
              <a:ext uri="{FF2B5EF4-FFF2-40B4-BE49-F238E27FC236}">
                <a16:creationId xmlns:a16="http://schemas.microsoft.com/office/drawing/2014/main" id="{54B6DC19-36A5-4C59-A90F-705935D03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71" y="1865786"/>
            <a:ext cx="9192908" cy="1162212"/>
          </a:xfrm>
          <a:prstGeom prst="rect">
            <a:avLst/>
          </a:prstGeom>
        </p:spPr>
      </p:pic>
      <p:sp>
        <p:nvSpPr>
          <p:cNvPr id="2" name="TextBox 1">
            <a:extLst>
              <a:ext uri="{FF2B5EF4-FFF2-40B4-BE49-F238E27FC236}">
                <a16:creationId xmlns:a16="http://schemas.microsoft.com/office/drawing/2014/main" id="{58557919-8137-4BFF-95C1-66BE82F2C3E2}"/>
              </a:ext>
            </a:extLst>
          </p:cNvPr>
          <p:cNvSpPr txBox="1"/>
          <p:nvPr/>
        </p:nvSpPr>
        <p:spPr>
          <a:xfrm>
            <a:off x="796471" y="1488414"/>
            <a:ext cx="6154057" cy="377372"/>
          </a:xfrm>
          <a:prstGeom prst="rect">
            <a:avLst/>
          </a:prstGeom>
          <a:noFill/>
        </p:spPr>
        <p:txBody>
          <a:bodyPr wrap="square" rtlCol="0">
            <a:spAutoFit/>
          </a:bodyPr>
          <a:lstStyle/>
          <a:p>
            <a:r>
              <a:rPr lang="en-GB" dirty="0"/>
              <a:t>Filling Nan values in the data set</a:t>
            </a:r>
          </a:p>
        </p:txBody>
      </p:sp>
      <p:sp>
        <p:nvSpPr>
          <p:cNvPr id="6" name="TextBox 5">
            <a:extLst>
              <a:ext uri="{FF2B5EF4-FFF2-40B4-BE49-F238E27FC236}">
                <a16:creationId xmlns:a16="http://schemas.microsoft.com/office/drawing/2014/main" id="{153868D6-2792-4F5F-9933-EC0D26FF5DD1}"/>
              </a:ext>
            </a:extLst>
          </p:cNvPr>
          <p:cNvSpPr txBox="1"/>
          <p:nvPr/>
        </p:nvSpPr>
        <p:spPr>
          <a:xfrm>
            <a:off x="957943" y="3178629"/>
            <a:ext cx="10014857" cy="646331"/>
          </a:xfrm>
          <a:prstGeom prst="rect">
            <a:avLst/>
          </a:prstGeom>
          <a:noFill/>
        </p:spPr>
        <p:txBody>
          <a:bodyPr wrap="square" rtlCol="0">
            <a:spAutoFit/>
          </a:bodyPr>
          <a:lstStyle/>
          <a:p>
            <a:r>
              <a:rPr lang="en-GB" dirty="0"/>
              <a:t>- Categorical / Date based values – Filled with the most frequent value in the column</a:t>
            </a:r>
          </a:p>
          <a:p>
            <a:r>
              <a:rPr lang="en-GB" dirty="0"/>
              <a:t>- Numerical values – Filled with the mean of the entire column </a:t>
            </a:r>
          </a:p>
        </p:txBody>
      </p:sp>
      <p:sp>
        <p:nvSpPr>
          <p:cNvPr id="7" name="TextBox 6">
            <a:extLst>
              <a:ext uri="{FF2B5EF4-FFF2-40B4-BE49-F238E27FC236}">
                <a16:creationId xmlns:a16="http://schemas.microsoft.com/office/drawing/2014/main" id="{40B7F1F0-BA09-4DD0-9214-1BE83A29E9E0}"/>
              </a:ext>
            </a:extLst>
          </p:cNvPr>
          <p:cNvSpPr txBox="1"/>
          <p:nvPr/>
        </p:nvSpPr>
        <p:spPr>
          <a:xfrm>
            <a:off x="957943" y="3975591"/>
            <a:ext cx="8766628" cy="1477328"/>
          </a:xfrm>
          <a:prstGeom prst="rect">
            <a:avLst/>
          </a:prstGeom>
          <a:noFill/>
        </p:spPr>
        <p:txBody>
          <a:bodyPr wrap="square" rtlCol="0">
            <a:spAutoFit/>
          </a:bodyPr>
          <a:lstStyle/>
          <a:p>
            <a:r>
              <a:rPr lang="en-GB" dirty="0"/>
              <a:t>Idea was to keep the doctored values as average as possible without the disturbing the trend of the entire dataset</a:t>
            </a:r>
          </a:p>
          <a:p>
            <a:endParaRPr lang="en-GB" dirty="0"/>
          </a:p>
          <a:p>
            <a:r>
              <a:rPr lang="en-GB" dirty="0"/>
              <a:t>Potential Outliers and anomalies created as a result of this process would have altered trends in the data and potentially skewed predictions </a:t>
            </a:r>
          </a:p>
        </p:txBody>
      </p:sp>
    </p:spTree>
    <p:extLst>
      <p:ext uri="{BB962C8B-B14F-4D97-AF65-F5344CB8AC3E}">
        <p14:creationId xmlns:p14="http://schemas.microsoft.com/office/powerpoint/2010/main" val="160422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A6B22F-6058-49D6-8E1C-7D17FF785B75}"/>
              </a:ext>
            </a:extLst>
          </p:cNvPr>
          <p:cNvSpPr/>
          <p:nvPr/>
        </p:nvSpPr>
        <p:spPr>
          <a:xfrm>
            <a:off x="1303528" y="282858"/>
            <a:ext cx="76554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Preprocessing Decisions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58557919-8137-4BFF-95C1-66BE82F2C3E2}"/>
              </a:ext>
            </a:extLst>
          </p:cNvPr>
          <p:cNvSpPr txBox="1"/>
          <p:nvPr/>
        </p:nvSpPr>
        <p:spPr>
          <a:xfrm>
            <a:off x="796471" y="1488414"/>
            <a:ext cx="6154057" cy="377372"/>
          </a:xfrm>
          <a:prstGeom prst="rect">
            <a:avLst/>
          </a:prstGeom>
          <a:noFill/>
        </p:spPr>
        <p:txBody>
          <a:bodyPr wrap="square" rtlCol="0">
            <a:spAutoFit/>
          </a:bodyPr>
          <a:lstStyle/>
          <a:p>
            <a:r>
              <a:rPr lang="en-GB" dirty="0"/>
              <a:t>Handling Categorical Data</a:t>
            </a:r>
          </a:p>
        </p:txBody>
      </p:sp>
      <p:sp>
        <p:nvSpPr>
          <p:cNvPr id="4" name="TextBox 3">
            <a:extLst>
              <a:ext uri="{FF2B5EF4-FFF2-40B4-BE49-F238E27FC236}">
                <a16:creationId xmlns:a16="http://schemas.microsoft.com/office/drawing/2014/main" id="{90BF1D7F-5A28-4B75-BC85-D41C06DFA3E6}"/>
              </a:ext>
            </a:extLst>
          </p:cNvPr>
          <p:cNvSpPr txBox="1"/>
          <p:nvPr/>
        </p:nvSpPr>
        <p:spPr>
          <a:xfrm>
            <a:off x="796471" y="1963346"/>
            <a:ext cx="6691086" cy="369332"/>
          </a:xfrm>
          <a:prstGeom prst="rect">
            <a:avLst/>
          </a:prstGeom>
          <a:noFill/>
        </p:spPr>
        <p:txBody>
          <a:bodyPr wrap="square" rtlCol="0">
            <a:spAutoFit/>
          </a:bodyPr>
          <a:lstStyle/>
          <a:p>
            <a:r>
              <a:rPr lang="en-GB" dirty="0"/>
              <a:t>State Holiday – 0, a, b, c   </a:t>
            </a:r>
            <a:r>
              <a:rPr lang="en-GB" dirty="0">
                <a:sym typeface="Wingdings" panose="05000000000000000000" pitchFamily="2" charset="2"/>
              </a:rPr>
              <a:t>    n, a, b, c</a:t>
            </a:r>
            <a:endParaRPr lang="en-GB" dirty="0"/>
          </a:p>
        </p:txBody>
      </p:sp>
      <p:pic>
        <p:nvPicPr>
          <p:cNvPr id="9" name="Picture 8" descr="Text&#10;&#10;Description automatically generated with low confidence">
            <a:extLst>
              <a:ext uri="{FF2B5EF4-FFF2-40B4-BE49-F238E27FC236}">
                <a16:creationId xmlns:a16="http://schemas.microsoft.com/office/drawing/2014/main" id="{DB39E20D-C80E-47F4-8F31-AF5425536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71" y="2430238"/>
            <a:ext cx="6230219" cy="790685"/>
          </a:xfrm>
          <a:prstGeom prst="rect">
            <a:avLst/>
          </a:prstGeom>
        </p:spPr>
      </p:pic>
      <p:sp>
        <p:nvSpPr>
          <p:cNvPr id="10" name="TextBox 9">
            <a:extLst>
              <a:ext uri="{FF2B5EF4-FFF2-40B4-BE49-F238E27FC236}">
                <a16:creationId xmlns:a16="http://schemas.microsoft.com/office/drawing/2014/main" id="{545AF849-38F2-456F-AA43-DC9E6BADC33B}"/>
              </a:ext>
            </a:extLst>
          </p:cNvPr>
          <p:cNvSpPr txBox="1"/>
          <p:nvPr/>
        </p:nvSpPr>
        <p:spPr>
          <a:xfrm>
            <a:off x="680356" y="3452412"/>
            <a:ext cx="9378044" cy="646331"/>
          </a:xfrm>
          <a:prstGeom prst="rect">
            <a:avLst/>
          </a:prstGeom>
          <a:noFill/>
        </p:spPr>
        <p:txBody>
          <a:bodyPr wrap="square" rtlCol="0">
            <a:spAutoFit/>
          </a:bodyPr>
          <a:lstStyle/>
          <a:p>
            <a:r>
              <a:rPr lang="en-GB" dirty="0"/>
              <a:t>Essentially assigning a unique integer to each unique column value using alphabetical ordering  </a:t>
            </a:r>
          </a:p>
        </p:txBody>
      </p:sp>
      <p:sp>
        <p:nvSpPr>
          <p:cNvPr id="11" name="TextBox 10">
            <a:extLst>
              <a:ext uri="{FF2B5EF4-FFF2-40B4-BE49-F238E27FC236}">
                <a16:creationId xmlns:a16="http://schemas.microsoft.com/office/drawing/2014/main" id="{56E45ACA-64DC-4142-B57D-99E5ECD4DE7D}"/>
              </a:ext>
            </a:extLst>
          </p:cNvPr>
          <p:cNvSpPr txBox="1"/>
          <p:nvPr/>
        </p:nvSpPr>
        <p:spPr>
          <a:xfrm>
            <a:off x="680356" y="4149284"/>
            <a:ext cx="10640786" cy="923330"/>
          </a:xfrm>
          <a:prstGeom prst="rect">
            <a:avLst/>
          </a:prstGeom>
          <a:noFill/>
        </p:spPr>
        <p:txBody>
          <a:bodyPr wrap="square" rtlCol="0">
            <a:spAutoFit/>
          </a:bodyPr>
          <a:lstStyle/>
          <a:p>
            <a:r>
              <a:rPr lang="en-GB" dirty="0"/>
              <a:t>Label encoding was used as opposed to one hot encoding</a:t>
            </a:r>
          </a:p>
          <a:p>
            <a:r>
              <a:rPr lang="en-GB" dirty="0"/>
              <a:t>It’s not necessary with this kind of data to create multiple new columns for each unique value </a:t>
            </a:r>
          </a:p>
          <a:p>
            <a:r>
              <a:rPr lang="en-GB" dirty="0"/>
              <a:t>The dataset shape would become unnecessarily large </a:t>
            </a:r>
          </a:p>
        </p:txBody>
      </p:sp>
      <p:pic>
        <p:nvPicPr>
          <p:cNvPr id="13" name="Picture 12" descr="Graphical user interface&#10;&#10;Description automatically generated with low confidence">
            <a:extLst>
              <a:ext uri="{FF2B5EF4-FFF2-40B4-BE49-F238E27FC236}">
                <a16:creationId xmlns:a16="http://schemas.microsoft.com/office/drawing/2014/main" id="{592C9570-BBDD-4EA3-9306-1D90EC83F2F4}"/>
              </a:ext>
            </a:extLst>
          </p:cNvPr>
          <p:cNvPicPr>
            <a:picLocks noChangeAspect="1"/>
          </p:cNvPicPr>
          <p:nvPr/>
        </p:nvPicPr>
        <p:blipFill rotWithShape="1">
          <a:blip r:embed="rId3">
            <a:extLst>
              <a:ext uri="{28A0092B-C50C-407E-A947-70E740481C1C}">
                <a14:useLocalDpi xmlns:a14="http://schemas.microsoft.com/office/drawing/2010/main" val="0"/>
              </a:ext>
            </a:extLst>
          </a:blip>
          <a:srcRect b="14876"/>
          <a:stretch/>
        </p:blipFill>
        <p:spPr>
          <a:xfrm>
            <a:off x="2565796" y="5303710"/>
            <a:ext cx="819264" cy="981212"/>
          </a:xfrm>
          <a:prstGeom prst="rect">
            <a:avLst/>
          </a:prstGeom>
        </p:spPr>
      </p:pic>
      <p:pic>
        <p:nvPicPr>
          <p:cNvPr id="15" name="Picture 14" descr="Graphical user interface, table&#10;&#10;Description automatically generated">
            <a:extLst>
              <a:ext uri="{FF2B5EF4-FFF2-40B4-BE49-F238E27FC236}">
                <a16:creationId xmlns:a16="http://schemas.microsoft.com/office/drawing/2014/main" id="{4144FC07-4257-4CB9-A714-E0EC9F295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54" y="5303710"/>
            <a:ext cx="704948" cy="981212"/>
          </a:xfrm>
          <a:prstGeom prst="rect">
            <a:avLst/>
          </a:prstGeom>
        </p:spPr>
      </p:pic>
      <p:sp>
        <p:nvSpPr>
          <p:cNvPr id="16" name="TextBox 15">
            <a:extLst>
              <a:ext uri="{FF2B5EF4-FFF2-40B4-BE49-F238E27FC236}">
                <a16:creationId xmlns:a16="http://schemas.microsoft.com/office/drawing/2014/main" id="{38903A55-C9A0-4E7F-99D7-4A2303F7B0B7}"/>
              </a:ext>
            </a:extLst>
          </p:cNvPr>
          <p:cNvSpPr txBox="1"/>
          <p:nvPr/>
        </p:nvSpPr>
        <p:spPr>
          <a:xfrm>
            <a:off x="1951318" y="5667943"/>
            <a:ext cx="819264" cy="369332"/>
          </a:xfrm>
          <a:prstGeom prst="rect">
            <a:avLst/>
          </a:prstGeom>
          <a:noFill/>
        </p:spPr>
        <p:txBody>
          <a:bodyPr wrap="square" rtlCol="0">
            <a:spAutoFit/>
          </a:bodyPr>
          <a:lstStyle/>
          <a:p>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90991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A6B22F-6058-49D6-8E1C-7D17FF785B75}"/>
              </a:ext>
            </a:extLst>
          </p:cNvPr>
          <p:cNvSpPr/>
          <p:nvPr/>
        </p:nvSpPr>
        <p:spPr>
          <a:xfrm>
            <a:off x="1303528" y="282858"/>
            <a:ext cx="76554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Preprocessing Decisions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9FA425B1-113D-4EA2-A52D-01D7E4B16020}"/>
              </a:ext>
            </a:extLst>
          </p:cNvPr>
          <p:cNvSpPr txBox="1"/>
          <p:nvPr/>
        </p:nvSpPr>
        <p:spPr>
          <a:xfrm>
            <a:off x="958417" y="1494971"/>
            <a:ext cx="8345715" cy="646331"/>
          </a:xfrm>
          <a:prstGeom prst="rect">
            <a:avLst/>
          </a:prstGeom>
          <a:noFill/>
        </p:spPr>
        <p:txBody>
          <a:bodyPr wrap="square" rtlCol="0">
            <a:spAutoFit/>
          </a:bodyPr>
          <a:lstStyle/>
          <a:p>
            <a:r>
              <a:rPr lang="en-GB" dirty="0"/>
              <a:t>Implemented a form of feature engineering  Converting multiple columns into a single one </a:t>
            </a:r>
          </a:p>
        </p:txBody>
      </p:sp>
      <p:sp>
        <p:nvSpPr>
          <p:cNvPr id="6" name="TextBox 5">
            <a:extLst>
              <a:ext uri="{FF2B5EF4-FFF2-40B4-BE49-F238E27FC236}">
                <a16:creationId xmlns:a16="http://schemas.microsoft.com/office/drawing/2014/main" id="{D2A3C1D0-3352-438E-8ED2-8D842054044A}"/>
              </a:ext>
            </a:extLst>
          </p:cNvPr>
          <p:cNvSpPr txBox="1"/>
          <p:nvPr/>
        </p:nvSpPr>
        <p:spPr>
          <a:xfrm>
            <a:off x="958417" y="2208848"/>
            <a:ext cx="12293599" cy="369332"/>
          </a:xfrm>
          <a:prstGeom prst="rect">
            <a:avLst/>
          </a:prstGeom>
          <a:noFill/>
        </p:spPr>
        <p:txBody>
          <a:bodyPr wrap="square" rtlCol="0">
            <a:spAutoFit/>
          </a:bodyPr>
          <a:lstStyle/>
          <a:p>
            <a:r>
              <a:rPr lang="en-GB" dirty="0"/>
              <a:t>It’s good to condense information where you can without losing or compromising the effect of any data </a:t>
            </a:r>
          </a:p>
        </p:txBody>
      </p:sp>
      <p:pic>
        <p:nvPicPr>
          <p:cNvPr id="8" name="Picture 7">
            <a:extLst>
              <a:ext uri="{FF2B5EF4-FFF2-40B4-BE49-F238E27FC236}">
                <a16:creationId xmlns:a16="http://schemas.microsoft.com/office/drawing/2014/main" id="{8DA0BDDE-884B-4F58-8F47-E91D95C0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417" y="3486196"/>
            <a:ext cx="4115374" cy="390580"/>
          </a:xfrm>
          <a:prstGeom prst="rect">
            <a:avLst/>
          </a:prstGeom>
        </p:spPr>
      </p:pic>
      <p:pic>
        <p:nvPicPr>
          <p:cNvPr id="14" name="Picture 13" descr="A picture containing schematic&#10;&#10;Description automatically generated">
            <a:extLst>
              <a:ext uri="{FF2B5EF4-FFF2-40B4-BE49-F238E27FC236}">
                <a16:creationId xmlns:a16="http://schemas.microsoft.com/office/drawing/2014/main" id="{55BF9F46-7478-40D4-BC9A-B07347C9C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417" y="2689061"/>
            <a:ext cx="9478698" cy="504895"/>
          </a:xfrm>
          <a:prstGeom prst="rect">
            <a:avLst/>
          </a:prstGeom>
        </p:spPr>
      </p:pic>
      <p:pic>
        <p:nvPicPr>
          <p:cNvPr id="18" name="Picture 17">
            <a:extLst>
              <a:ext uri="{FF2B5EF4-FFF2-40B4-BE49-F238E27FC236}">
                <a16:creationId xmlns:a16="http://schemas.microsoft.com/office/drawing/2014/main" id="{90C24BA0-FCAE-45DF-AFBA-480C46CDE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17" y="4111820"/>
            <a:ext cx="3134162" cy="409632"/>
          </a:xfrm>
          <a:prstGeom prst="rect">
            <a:avLst/>
          </a:prstGeom>
        </p:spPr>
      </p:pic>
      <p:sp>
        <p:nvSpPr>
          <p:cNvPr id="19" name="TextBox 18">
            <a:extLst>
              <a:ext uri="{FF2B5EF4-FFF2-40B4-BE49-F238E27FC236}">
                <a16:creationId xmlns:a16="http://schemas.microsoft.com/office/drawing/2014/main" id="{76D057A2-1842-4DC3-A203-F45D75A8B04E}"/>
              </a:ext>
            </a:extLst>
          </p:cNvPr>
          <p:cNvSpPr txBox="1"/>
          <p:nvPr/>
        </p:nvSpPr>
        <p:spPr>
          <a:xfrm>
            <a:off x="5268188" y="3447840"/>
            <a:ext cx="499834" cy="369332"/>
          </a:xfrm>
          <a:prstGeom prst="rect">
            <a:avLst/>
          </a:prstGeom>
          <a:noFill/>
        </p:spPr>
        <p:txBody>
          <a:bodyPr wrap="square" rtlCol="0">
            <a:spAutoFit/>
          </a:bodyPr>
          <a:lstStyle/>
          <a:p>
            <a:r>
              <a:rPr lang="en-GB" dirty="0">
                <a:sym typeface="Wingdings" panose="05000000000000000000" pitchFamily="2" charset="2"/>
              </a:rPr>
              <a:t></a:t>
            </a:r>
            <a:endParaRPr lang="en-GB" dirty="0"/>
          </a:p>
        </p:txBody>
      </p:sp>
      <p:sp>
        <p:nvSpPr>
          <p:cNvPr id="20" name="TextBox 19">
            <a:extLst>
              <a:ext uri="{FF2B5EF4-FFF2-40B4-BE49-F238E27FC236}">
                <a16:creationId xmlns:a16="http://schemas.microsoft.com/office/drawing/2014/main" id="{8AFB40AE-0AB7-4E4E-958F-EE2D22DEBBBE}"/>
              </a:ext>
            </a:extLst>
          </p:cNvPr>
          <p:cNvSpPr txBox="1"/>
          <p:nvPr/>
        </p:nvSpPr>
        <p:spPr>
          <a:xfrm>
            <a:off x="4219976" y="4111820"/>
            <a:ext cx="499834" cy="369332"/>
          </a:xfrm>
          <a:prstGeom prst="rect">
            <a:avLst/>
          </a:prstGeom>
          <a:noFill/>
        </p:spPr>
        <p:txBody>
          <a:bodyPr wrap="square" rtlCol="0">
            <a:spAutoFit/>
          </a:bodyPr>
          <a:lstStyle/>
          <a:p>
            <a:r>
              <a:rPr lang="en-GB" dirty="0">
                <a:sym typeface="Wingdings" panose="05000000000000000000" pitchFamily="2" charset="2"/>
              </a:rPr>
              <a:t></a:t>
            </a:r>
            <a:endParaRPr lang="en-GB" dirty="0"/>
          </a:p>
        </p:txBody>
      </p:sp>
      <p:pic>
        <p:nvPicPr>
          <p:cNvPr id="22" name="Picture 21">
            <a:extLst>
              <a:ext uri="{FF2B5EF4-FFF2-40B4-BE49-F238E27FC236}">
                <a16:creationId xmlns:a16="http://schemas.microsoft.com/office/drawing/2014/main" id="{8CF612C8-1066-4C86-B321-7998AA2D5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420" y="3429000"/>
            <a:ext cx="1428949" cy="400106"/>
          </a:xfrm>
          <a:prstGeom prst="rect">
            <a:avLst/>
          </a:prstGeom>
        </p:spPr>
      </p:pic>
      <p:pic>
        <p:nvPicPr>
          <p:cNvPr id="24" name="Picture 23">
            <a:extLst>
              <a:ext uri="{FF2B5EF4-FFF2-40B4-BE49-F238E27FC236}">
                <a16:creationId xmlns:a16="http://schemas.microsoft.com/office/drawing/2014/main" id="{9795FF2B-11A6-47A5-9349-7C4CED1377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810" y="4067712"/>
            <a:ext cx="1047896" cy="400106"/>
          </a:xfrm>
          <a:prstGeom prst="rect">
            <a:avLst/>
          </a:prstGeom>
        </p:spPr>
      </p:pic>
      <p:sp>
        <p:nvSpPr>
          <p:cNvPr id="25" name="TextBox 24">
            <a:extLst>
              <a:ext uri="{FF2B5EF4-FFF2-40B4-BE49-F238E27FC236}">
                <a16:creationId xmlns:a16="http://schemas.microsoft.com/office/drawing/2014/main" id="{2C244D2B-CC7E-4AA0-B4C8-0C902246B0D0}"/>
              </a:ext>
            </a:extLst>
          </p:cNvPr>
          <p:cNvSpPr txBox="1"/>
          <p:nvPr/>
        </p:nvSpPr>
        <p:spPr>
          <a:xfrm>
            <a:off x="958417" y="4754286"/>
            <a:ext cx="8345715" cy="369332"/>
          </a:xfrm>
          <a:prstGeom prst="rect">
            <a:avLst/>
          </a:prstGeom>
          <a:noFill/>
        </p:spPr>
        <p:txBody>
          <a:bodyPr wrap="square" rtlCol="0">
            <a:spAutoFit/>
          </a:bodyPr>
          <a:lstStyle/>
          <a:p>
            <a:r>
              <a:rPr lang="en-GB" dirty="0"/>
              <a:t>We then dropped the initial four columns from the dataset</a:t>
            </a:r>
          </a:p>
        </p:txBody>
      </p:sp>
      <p:sp>
        <p:nvSpPr>
          <p:cNvPr id="26" name="TextBox 25">
            <a:extLst>
              <a:ext uri="{FF2B5EF4-FFF2-40B4-BE49-F238E27FC236}">
                <a16:creationId xmlns:a16="http://schemas.microsoft.com/office/drawing/2014/main" id="{BF3D005F-E914-4A26-93AB-C4E66AEE5304}"/>
              </a:ext>
            </a:extLst>
          </p:cNvPr>
          <p:cNvSpPr txBox="1"/>
          <p:nvPr/>
        </p:nvSpPr>
        <p:spPr>
          <a:xfrm>
            <a:off x="896966" y="5206620"/>
            <a:ext cx="8693583" cy="1477328"/>
          </a:xfrm>
          <a:prstGeom prst="rect">
            <a:avLst/>
          </a:prstGeom>
          <a:noFill/>
        </p:spPr>
        <p:txBody>
          <a:bodyPr wrap="square" rtlCol="0">
            <a:spAutoFit/>
          </a:bodyPr>
          <a:lstStyle/>
          <a:p>
            <a:r>
              <a:rPr lang="en-GB" dirty="0"/>
              <a:t>The next step was to remove rows where the open column is set = 0</a:t>
            </a:r>
          </a:p>
          <a:p>
            <a:r>
              <a:rPr lang="en-GB" dirty="0"/>
              <a:t>We are dealing with time series forecasting. It’s not necessary to predict that a store will have 0 sales when it’s closed. </a:t>
            </a:r>
          </a:p>
          <a:p>
            <a:endParaRPr lang="en-GB" dirty="0"/>
          </a:p>
          <a:p>
            <a:r>
              <a:rPr lang="en-GB" dirty="0"/>
              <a:t>We then dropped the “Open” column as it was no longer useful (Only 1’s)</a:t>
            </a:r>
          </a:p>
        </p:txBody>
      </p:sp>
    </p:spTree>
    <p:extLst>
      <p:ext uri="{BB962C8B-B14F-4D97-AF65-F5344CB8AC3E}">
        <p14:creationId xmlns:p14="http://schemas.microsoft.com/office/powerpoint/2010/main" val="81924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A6B22F-6058-49D6-8E1C-7D17FF785B75}"/>
              </a:ext>
            </a:extLst>
          </p:cNvPr>
          <p:cNvSpPr/>
          <p:nvPr/>
        </p:nvSpPr>
        <p:spPr>
          <a:xfrm>
            <a:off x="1303528" y="282858"/>
            <a:ext cx="76554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Preprocessing Decisions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866C3CAD-9593-442B-B0CE-25872E6B4E9D}"/>
              </a:ext>
            </a:extLst>
          </p:cNvPr>
          <p:cNvSpPr txBox="1"/>
          <p:nvPr/>
        </p:nvSpPr>
        <p:spPr>
          <a:xfrm>
            <a:off x="783771" y="1523999"/>
            <a:ext cx="7895772" cy="646331"/>
          </a:xfrm>
          <a:prstGeom prst="rect">
            <a:avLst/>
          </a:prstGeom>
          <a:noFill/>
        </p:spPr>
        <p:txBody>
          <a:bodyPr wrap="square" rtlCol="0">
            <a:spAutoFit/>
          </a:bodyPr>
          <a:lstStyle/>
          <a:p>
            <a:r>
              <a:rPr lang="en-GB" dirty="0"/>
              <a:t>The shape of the training data and the testing data must be the same to work with our neural network  </a:t>
            </a:r>
          </a:p>
        </p:txBody>
      </p:sp>
      <p:sp>
        <p:nvSpPr>
          <p:cNvPr id="4" name="TextBox 3">
            <a:extLst>
              <a:ext uri="{FF2B5EF4-FFF2-40B4-BE49-F238E27FC236}">
                <a16:creationId xmlns:a16="http://schemas.microsoft.com/office/drawing/2014/main" id="{F4AD76E4-5A3F-4948-B6E2-7EA15C07D1CB}"/>
              </a:ext>
            </a:extLst>
          </p:cNvPr>
          <p:cNvSpPr txBox="1"/>
          <p:nvPr/>
        </p:nvSpPr>
        <p:spPr>
          <a:xfrm>
            <a:off x="783771" y="2365828"/>
            <a:ext cx="3556000" cy="646331"/>
          </a:xfrm>
          <a:prstGeom prst="rect">
            <a:avLst/>
          </a:prstGeom>
          <a:noFill/>
        </p:spPr>
        <p:txBody>
          <a:bodyPr wrap="square" rtlCol="0">
            <a:spAutoFit/>
          </a:bodyPr>
          <a:lstStyle/>
          <a:p>
            <a:pPr marL="285750" indent="-285750">
              <a:buFontTx/>
              <a:buChar char="-"/>
            </a:pPr>
            <a:r>
              <a:rPr lang="en-GB" dirty="0"/>
              <a:t>“Id”</a:t>
            </a:r>
          </a:p>
          <a:p>
            <a:pPr marL="285750" indent="-285750">
              <a:buFontTx/>
              <a:buChar char="-"/>
            </a:pPr>
            <a:r>
              <a:rPr lang="en-GB" dirty="0"/>
              <a:t>“Customers” </a:t>
            </a:r>
          </a:p>
        </p:txBody>
      </p:sp>
      <p:sp>
        <p:nvSpPr>
          <p:cNvPr id="7" name="TextBox 6">
            <a:extLst>
              <a:ext uri="{FF2B5EF4-FFF2-40B4-BE49-F238E27FC236}">
                <a16:creationId xmlns:a16="http://schemas.microsoft.com/office/drawing/2014/main" id="{4AB3CA40-145B-423F-A5CE-5C70835688B1}"/>
              </a:ext>
            </a:extLst>
          </p:cNvPr>
          <p:cNvSpPr txBox="1"/>
          <p:nvPr/>
        </p:nvSpPr>
        <p:spPr>
          <a:xfrm>
            <a:off x="783771" y="3207657"/>
            <a:ext cx="8175251" cy="369332"/>
          </a:xfrm>
          <a:prstGeom prst="rect">
            <a:avLst/>
          </a:prstGeom>
          <a:noFill/>
        </p:spPr>
        <p:txBody>
          <a:bodyPr wrap="square" rtlCol="0">
            <a:spAutoFit/>
          </a:bodyPr>
          <a:lstStyle/>
          <a:p>
            <a:r>
              <a:rPr lang="en-GB" dirty="0"/>
              <a:t>We can’t predict the number of customers we will have in 6 weeks anyway </a:t>
            </a:r>
          </a:p>
        </p:txBody>
      </p:sp>
      <p:sp>
        <p:nvSpPr>
          <p:cNvPr id="9" name="TextBox 8">
            <a:extLst>
              <a:ext uri="{FF2B5EF4-FFF2-40B4-BE49-F238E27FC236}">
                <a16:creationId xmlns:a16="http://schemas.microsoft.com/office/drawing/2014/main" id="{FFC1F78D-01DF-4539-AEF5-DAB7B80FDC6A}"/>
              </a:ext>
            </a:extLst>
          </p:cNvPr>
          <p:cNvSpPr txBox="1"/>
          <p:nvPr/>
        </p:nvSpPr>
        <p:spPr>
          <a:xfrm>
            <a:off x="783771" y="3772487"/>
            <a:ext cx="9608458" cy="1200329"/>
          </a:xfrm>
          <a:prstGeom prst="rect">
            <a:avLst/>
          </a:prstGeom>
          <a:noFill/>
        </p:spPr>
        <p:txBody>
          <a:bodyPr wrap="square" rtlCol="0">
            <a:spAutoFit/>
          </a:bodyPr>
          <a:lstStyle/>
          <a:p>
            <a:r>
              <a:rPr lang="en-GB" dirty="0"/>
              <a:t>The final step was to normalize the data – the network cannot handle such a high variance of values especially at their size </a:t>
            </a:r>
          </a:p>
          <a:p>
            <a:endParaRPr lang="en-GB" dirty="0"/>
          </a:p>
          <a:p>
            <a:r>
              <a:rPr lang="en-GB" dirty="0"/>
              <a:t>Not to mention it takes care of any potential outliers or anomalies  </a:t>
            </a:r>
          </a:p>
        </p:txBody>
      </p:sp>
      <p:pic>
        <p:nvPicPr>
          <p:cNvPr id="11" name="Picture 10" descr="Text&#10;&#10;Description automatically generated">
            <a:extLst>
              <a:ext uri="{FF2B5EF4-FFF2-40B4-BE49-F238E27FC236}">
                <a16:creationId xmlns:a16="http://schemas.microsoft.com/office/drawing/2014/main" id="{AAD58EE2-4AB5-446F-8AE3-B3595117D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0" y="5159299"/>
            <a:ext cx="5892753" cy="983989"/>
          </a:xfrm>
          <a:prstGeom prst="rect">
            <a:avLst/>
          </a:prstGeom>
        </p:spPr>
      </p:pic>
    </p:spTree>
    <p:extLst>
      <p:ext uri="{BB962C8B-B14F-4D97-AF65-F5344CB8AC3E}">
        <p14:creationId xmlns:p14="http://schemas.microsoft.com/office/powerpoint/2010/main" val="79159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82BCA0-8441-4DE7-B461-0E6E085FC14B}"/>
              </a:ext>
            </a:extLst>
          </p:cNvPr>
          <p:cNvSpPr/>
          <p:nvPr/>
        </p:nvSpPr>
        <p:spPr>
          <a:xfrm>
            <a:off x="3019766" y="512893"/>
            <a:ext cx="42595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Final Dataset</a:t>
            </a:r>
          </a:p>
        </p:txBody>
      </p:sp>
      <p:sp>
        <p:nvSpPr>
          <p:cNvPr id="2" name="TextBox 1">
            <a:extLst>
              <a:ext uri="{FF2B5EF4-FFF2-40B4-BE49-F238E27FC236}">
                <a16:creationId xmlns:a16="http://schemas.microsoft.com/office/drawing/2014/main" id="{CF0372AA-B867-4C8A-B2F5-96997C93776A}"/>
              </a:ext>
            </a:extLst>
          </p:cNvPr>
          <p:cNvSpPr txBox="1"/>
          <p:nvPr/>
        </p:nvSpPr>
        <p:spPr>
          <a:xfrm>
            <a:off x="980508" y="1572804"/>
            <a:ext cx="4078515" cy="4616648"/>
          </a:xfrm>
          <a:prstGeom prst="rect">
            <a:avLst/>
          </a:prstGeom>
          <a:noFill/>
        </p:spPr>
        <p:txBody>
          <a:bodyPr wrap="square" rtlCol="0">
            <a:spAutoFit/>
          </a:bodyPr>
          <a:lstStyle/>
          <a:p>
            <a:r>
              <a:rPr lang="en-GB" sz="1400" dirty="0"/>
              <a:t>Training Data frame &amp; Testing Data frame</a:t>
            </a:r>
          </a:p>
          <a:p>
            <a:endParaRPr lang="en-GB" sz="1400" dirty="0"/>
          </a:p>
          <a:p>
            <a:r>
              <a:rPr lang="en-GB" sz="1400" dirty="0"/>
              <a:t>Final Columns:</a:t>
            </a:r>
          </a:p>
          <a:p>
            <a:pPr marL="285750" indent="-285750">
              <a:buFontTx/>
              <a:buChar char="-"/>
            </a:pPr>
            <a:r>
              <a:rPr lang="en-GB" sz="1400" dirty="0"/>
              <a:t>Store </a:t>
            </a:r>
          </a:p>
          <a:p>
            <a:pPr marL="285750" indent="-285750">
              <a:buFontTx/>
              <a:buChar char="-"/>
            </a:pPr>
            <a:r>
              <a:rPr lang="en-GB" sz="1400" dirty="0" err="1"/>
              <a:t>DayOfWeek</a:t>
            </a:r>
            <a:endParaRPr lang="en-GB" sz="1400" dirty="0"/>
          </a:p>
          <a:p>
            <a:pPr marL="285750" indent="-285750">
              <a:buFontTx/>
              <a:buChar char="-"/>
            </a:pPr>
            <a:r>
              <a:rPr lang="en-GB" sz="1400" dirty="0"/>
              <a:t>Sales</a:t>
            </a:r>
          </a:p>
          <a:p>
            <a:pPr marL="285750" indent="-285750">
              <a:buFontTx/>
              <a:buChar char="-"/>
            </a:pPr>
            <a:r>
              <a:rPr lang="en-GB" sz="1400" dirty="0"/>
              <a:t>Promo</a:t>
            </a:r>
          </a:p>
          <a:p>
            <a:pPr marL="285750" indent="-285750">
              <a:buFontTx/>
              <a:buChar char="-"/>
            </a:pPr>
            <a:r>
              <a:rPr lang="en-GB" sz="1400" dirty="0" err="1"/>
              <a:t>StateHoliday</a:t>
            </a:r>
            <a:endParaRPr lang="en-GB" sz="1400" dirty="0"/>
          </a:p>
          <a:p>
            <a:pPr marL="285750" indent="-285750">
              <a:buFontTx/>
              <a:buChar char="-"/>
            </a:pPr>
            <a:r>
              <a:rPr lang="en-GB" sz="1400" dirty="0" err="1"/>
              <a:t>SchoolHoliday</a:t>
            </a:r>
            <a:endParaRPr lang="en-GB" sz="1400" dirty="0"/>
          </a:p>
          <a:p>
            <a:pPr marL="285750" indent="-285750">
              <a:buFontTx/>
              <a:buChar char="-"/>
            </a:pPr>
            <a:r>
              <a:rPr lang="en-GB" sz="1400" dirty="0" err="1"/>
              <a:t>StoreType</a:t>
            </a:r>
            <a:endParaRPr lang="en-GB" sz="1400" dirty="0"/>
          </a:p>
          <a:p>
            <a:pPr marL="285750" indent="-285750">
              <a:buFontTx/>
              <a:buChar char="-"/>
            </a:pPr>
            <a:r>
              <a:rPr lang="en-GB" sz="1400" dirty="0"/>
              <a:t>Assortment</a:t>
            </a:r>
          </a:p>
          <a:p>
            <a:pPr marL="285750" indent="-285750">
              <a:buFontTx/>
              <a:buChar char="-"/>
            </a:pPr>
            <a:r>
              <a:rPr lang="en-GB" sz="1400" dirty="0" err="1"/>
              <a:t>CompetitionDistance</a:t>
            </a:r>
            <a:r>
              <a:rPr lang="en-GB" sz="1400" dirty="0"/>
              <a:t> </a:t>
            </a:r>
          </a:p>
          <a:p>
            <a:pPr marL="285750" indent="-285750">
              <a:buFontTx/>
              <a:buChar char="-"/>
            </a:pPr>
            <a:r>
              <a:rPr lang="en-GB" sz="1400" dirty="0"/>
              <a:t>Promo2</a:t>
            </a:r>
          </a:p>
          <a:p>
            <a:pPr marL="285750" indent="-285750">
              <a:buFontTx/>
              <a:buChar char="-"/>
            </a:pPr>
            <a:r>
              <a:rPr lang="en-GB" sz="1400" dirty="0" err="1"/>
              <a:t>PromoInterval</a:t>
            </a:r>
            <a:r>
              <a:rPr lang="en-GB" sz="1400" dirty="0"/>
              <a:t> </a:t>
            </a:r>
          </a:p>
          <a:p>
            <a:pPr marL="285750" indent="-285750">
              <a:buFontTx/>
              <a:buChar char="-"/>
            </a:pPr>
            <a:r>
              <a:rPr lang="en-GB" sz="1400" dirty="0"/>
              <a:t>Year</a:t>
            </a:r>
          </a:p>
          <a:p>
            <a:pPr marL="285750" indent="-285750">
              <a:buFontTx/>
              <a:buChar char="-"/>
            </a:pPr>
            <a:r>
              <a:rPr lang="en-GB" sz="1400" dirty="0"/>
              <a:t>Month</a:t>
            </a:r>
            <a:br>
              <a:rPr lang="en-GB" sz="1400" dirty="0"/>
            </a:br>
            <a:r>
              <a:rPr lang="en-GB" sz="1400" dirty="0"/>
              <a:t>Day</a:t>
            </a:r>
          </a:p>
          <a:p>
            <a:pPr marL="285750" indent="-285750">
              <a:buFontTx/>
              <a:buChar char="-"/>
            </a:pPr>
            <a:r>
              <a:rPr lang="en-GB" sz="1400" dirty="0"/>
              <a:t>WeekOfYear</a:t>
            </a:r>
          </a:p>
          <a:p>
            <a:pPr marL="285750" indent="-285750">
              <a:buFontTx/>
              <a:buChar char="-"/>
            </a:pPr>
            <a:r>
              <a:rPr lang="en-GB" sz="1400" dirty="0" err="1"/>
              <a:t>CompetitionOpen</a:t>
            </a:r>
            <a:endParaRPr lang="en-GB" sz="1400" dirty="0"/>
          </a:p>
          <a:p>
            <a:pPr marL="285750" indent="-285750">
              <a:buFontTx/>
              <a:buChar char="-"/>
            </a:pPr>
            <a:r>
              <a:rPr lang="en-GB" sz="1400" dirty="0" err="1"/>
              <a:t>PromoOpen</a:t>
            </a:r>
            <a:endParaRPr lang="en-GB" sz="1400" dirty="0"/>
          </a:p>
          <a:p>
            <a:r>
              <a:rPr lang="en-GB" sz="1400" dirty="0"/>
              <a:t> </a:t>
            </a:r>
          </a:p>
        </p:txBody>
      </p:sp>
    </p:spTree>
    <p:extLst>
      <p:ext uri="{BB962C8B-B14F-4D97-AF65-F5344CB8AC3E}">
        <p14:creationId xmlns:p14="http://schemas.microsoft.com/office/powerpoint/2010/main" val="2911481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552</TotalTime>
  <Words>1076</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charter</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Choice</vt:lpstr>
      <vt:lpstr>Architecture Design : Model</vt:lpstr>
      <vt:lpstr>Architecture Design : Model Summary</vt:lpstr>
      <vt:lpstr>Tuning of Hyper Parameters</vt:lpstr>
      <vt:lpstr>What is Dropout?</vt:lpstr>
      <vt:lpstr>Tuning number of units</vt:lpstr>
      <vt:lpstr>Tuning number of units</vt:lpstr>
      <vt:lpstr>Tuning number of LSTM layers</vt:lpstr>
      <vt:lpstr>PowerPoint Presentation</vt:lpstr>
      <vt:lpstr>Final Kaggle Score</vt:lpstr>
      <vt:lpstr>Leaderboard Score</vt:lpstr>
      <vt:lpstr>Potential Network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Sadler, Thomas</dc:creator>
  <cp:lastModifiedBy>Gayatri Kondapalli</cp:lastModifiedBy>
  <cp:revision>59</cp:revision>
  <dcterms:created xsi:type="dcterms:W3CDTF">2021-12-12T16:49:29Z</dcterms:created>
  <dcterms:modified xsi:type="dcterms:W3CDTF">2021-12-13T23:18:00Z</dcterms:modified>
</cp:coreProperties>
</file>