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ato Bold" charset="1" panose="020F0502020204030203"/>
      <p:regular r:id="rId14"/>
    </p:embeddedFont>
    <p:embeddedFont>
      <p:font typeface="Poppins" charset="1" panose="00000500000000000000"/>
      <p:regular r:id="rId15"/>
    </p:embeddedFont>
    <p:embeddedFont>
      <p:font typeface="League Spartan" charset="1" panose="00000800000000000000"/>
      <p:regular r:id="rId16"/>
    </p:embeddedFont>
    <p:embeddedFont>
      <p:font typeface="Poppins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96669" y="3864447"/>
            <a:ext cx="6202759" cy="1279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1"/>
              </a:lnSpc>
              <a:spcBef>
                <a:spcPct val="0"/>
              </a:spcBef>
            </a:pPr>
            <a:r>
              <a:rPr lang="en-US" b="true" sz="7393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EchoFeedback</a:t>
            </a:r>
          </a:p>
        </p:txBody>
      </p:sp>
      <p:sp>
        <p:nvSpPr>
          <p:cNvPr name="AutoShape 7" id="7"/>
          <p:cNvSpPr/>
          <p:nvPr/>
        </p:nvSpPr>
        <p:spPr>
          <a:xfrm>
            <a:off x="3596669" y="5162550"/>
            <a:ext cx="1295569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763158" y="38735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96669" y="5257630"/>
            <a:ext cx="10397309" cy="192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5"/>
              </a:lnSpc>
            </a:pPr>
            <a:r>
              <a:rPr lang="en-US" sz="27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project uses Unichain Sepolia testnet to implement a decentralized feedback system, ensuring secure and immutable data storage.</a:t>
            </a:r>
          </a:p>
          <a:p>
            <a:pPr algn="l">
              <a:lnSpc>
                <a:spcPts val="37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98808" y="1413853"/>
            <a:ext cx="2823460" cy="7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  <a:spcBef>
                <a:spcPct val="0"/>
              </a:spcBef>
            </a:pPr>
            <a:r>
              <a:rPr lang="en-US" sz="40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CONTENT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698808" y="2119370"/>
            <a:ext cx="264686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195971" y="1499578"/>
            <a:ext cx="5324759" cy="6989194"/>
          </a:xfrm>
          <a:custGeom>
            <a:avLst/>
            <a:gdLst/>
            <a:ahLst/>
            <a:cxnLst/>
            <a:rect r="r" b="b" t="t" l="l"/>
            <a:pathLst>
              <a:path h="6989194" w="5324759">
                <a:moveTo>
                  <a:pt x="0" y="0"/>
                </a:moveTo>
                <a:lnTo>
                  <a:pt x="5324759" y="0"/>
                </a:lnTo>
                <a:lnTo>
                  <a:pt x="5324759" y="6989194"/>
                </a:lnTo>
                <a:lnTo>
                  <a:pt x="0" y="6989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332" t="-14749" r="-148627" b="-657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41264" y="1676124"/>
            <a:ext cx="8654707" cy="574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1"/>
              </a:lnSpc>
            </a:pPr>
          </a:p>
          <a:p>
            <a:pPr algn="l">
              <a:lnSpc>
                <a:spcPts val="5061"/>
              </a:lnSpc>
            </a:pPr>
          </a:p>
          <a:p>
            <a:pPr algn="l">
              <a:lnSpc>
                <a:spcPts val="5061"/>
              </a:lnSpc>
            </a:pPr>
          </a:p>
          <a:p>
            <a:pPr algn="l">
              <a:lnSpc>
                <a:spcPts val="5061"/>
              </a:lnSpc>
            </a:pPr>
            <a:r>
              <a:rPr lang="en-US" sz="33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Project Overview</a:t>
            </a:r>
          </a:p>
          <a:p>
            <a:pPr algn="l">
              <a:lnSpc>
                <a:spcPts val="5061"/>
              </a:lnSpc>
            </a:pPr>
          </a:p>
          <a:p>
            <a:pPr algn="l">
              <a:lnSpc>
                <a:spcPts val="5061"/>
              </a:lnSpc>
            </a:pPr>
            <a:r>
              <a:rPr lang="en-US" sz="33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Technical Implementation</a:t>
            </a:r>
          </a:p>
          <a:p>
            <a:pPr algn="l">
              <a:lnSpc>
                <a:spcPts val="5061"/>
              </a:lnSpc>
            </a:pPr>
          </a:p>
          <a:p>
            <a:pPr algn="l">
              <a:lnSpc>
                <a:spcPts val="5061"/>
              </a:lnSpc>
            </a:pPr>
            <a:r>
              <a:rPr lang="en-US" sz="33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Achievements and Future Roadmap</a:t>
            </a:r>
          </a:p>
          <a:p>
            <a:pPr algn="l">
              <a:lnSpc>
                <a:spcPts val="506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4111" y="614029"/>
            <a:ext cx="10279715" cy="7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  <a:spcBef>
                <a:spcPct val="0"/>
              </a:spcBef>
            </a:pPr>
            <a:r>
              <a:rPr lang="en-US" sz="40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680831" y="1319546"/>
            <a:ext cx="598562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54604" y="2246914"/>
            <a:ext cx="13704696" cy="686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487" indent="-324243" lvl="1">
              <a:lnSpc>
                <a:spcPts val="4505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Centralization and Intermediaries : </a:t>
            </a:r>
            <a:r>
              <a:rPr lang="en-US" sz="3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Dependence on intermediaries (faculty, administrators) for feedback collection and validation leads to delays, biases, and a lack of transparency.</a:t>
            </a:r>
          </a:p>
          <a:p>
            <a:pPr algn="just">
              <a:lnSpc>
                <a:spcPts val="4505"/>
              </a:lnSpc>
            </a:pPr>
          </a:p>
          <a:p>
            <a:pPr algn="l" marL="648487" indent="-324243" lvl="1">
              <a:lnSpc>
                <a:spcPts val="4505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Manipulation and Integrity : </a:t>
            </a:r>
            <a:r>
              <a:rPr lang="en-US" sz="3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Feedback records are vulnerable to alteration or loss due to manual handling or centralized storage, necessitating a secure solution to preserve data integrity.</a:t>
            </a:r>
          </a:p>
          <a:p>
            <a:pPr algn="l">
              <a:lnSpc>
                <a:spcPts val="4505"/>
              </a:lnSpc>
            </a:pPr>
          </a:p>
          <a:p>
            <a:pPr algn="l" marL="648487" indent="-324243" lvl="1">
              <a:lnSpc>
                <a:spcPts val="4505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Trust and Transparency : </a:t>
            </a:r>
            <a:r>
              <a:rPr lang="en-US" sz="3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 and faculty demand a system they can trust, with clear transparency in the processes of feedback collection, storage, and analysis.</a:t>
            </a:r>
          </a:p>
          <a:p>
            <a:pPr algn="l">
              <a:lnSpc>
                <a:spcPts val="450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0246" y="614029"/>
            <a:ext cx="14807754" cy="7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  <a:spcBef>
                <a:spcPct val="0"/>
              </a:spcBef>
            </a:pPr>
            <a:r>
              <a:rPr lang="en-US" sz="40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480391" y="1319546"/>
            <a:ext cx="2822620" cy="380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54549" y="1233820"/>
            <a:ext cx="9531743" cy="9151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8"/>
              </a:lnSpc>
            </a:pPr>
          </a:p>
          <a:p>
            <a:pPr algn="l" marL="657521" indent="-328760" lvl="1">
              <a:lnSpc>
                <a:spcPts val="4568"/>
              </a:lnSpc>
              <a:buFont typeface="Arial"/>
              <a:buChar char="•"/>
            </a:pPr>
            <a:r>
              <a:rPr lang="en-US" b="true" sz="30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 :</a:t>
            </a:r>
            <a:r>
              <a:rPr lang="en-US" sz="30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Centralized systems lead to delays, biases, and lack of trust, while feedback data is prone to due to manual handling and insecure storage.</a:t>
            </a:r>
          </a:p>
          <a:p>
            <a:pPr algn="l" marL="657521" indent="-328760" lvl="1">
              <a:lnSpc>
                <a:spcPts val="4568"/>
              </a:lnSpc>
              <a:buFont typeface="Arial"/>
              <a:buChar char="•"/>
            </a:pPr>
            <a:r>
              <a:rPr lang="en-US" b="true" sz="30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Core Objectives : </a:t>
            </a:r>
            <a:r>
              <a:rPr lang="en-US" sz="30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eliminate intermediaries, secure feedback data on the blockchain, and create a trustable, transparent feedback management system for students and faculty.</a:t>
            </a:r>
          </a:p>
          <a:p>
            <a:pPr algn="l" marL="657521" indent="-328760" lvl="1">
              <a:lnSpc>
                <a:spcPts val="4568"/>
              </a:lnSpc>
              <a:buFont typeface="Arial"/>
              <a:buChar char="•"/>
            </a:pPr>
            <a:r>
              <a:rPr lang="en-US" b="true" sz="30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Execution Steps : </a:t>
            </a:r>
            <a:r>
              <a:rPr lang="en-US" sz="30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project involves compiling and deploying smart contracts on Unichain Sepolia Testnet and setting up a React-based frontend for user interaction with the blockchain.</a:t>
            </a:r>
          </a:p>
          <a:p>
            <a:pPr algn="l">
              <a:lnSpc>
                <a:spcPts val="456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152992" y="2142406"/>
            <a:ext cx="4752124" cy="7458445"/>
          </a:xfrm>
          <a:custGeom>
            <a:avLst/>
            <a:gdLst/>
            <a:ahLst/>
            <a:cxnLst/>
            <a:rect r="r" b="b" t="t" l="l"/>
            <a:pathLst>
              <a:path h="7458445" w="4752124">
                <a:moveTo>
                  <a:pt x="0" y="0"/>
                </a:moveTo>
                <a:lnTo>
                  <a:pt x="4752123" y="0"/>
                </a:lnTo>
                <a:lnTo>
                  <a:pt x="4752123" y="7458445"/>
                </a:lnTo>
                <a:lnTo>
                  <a:pt x="0" y="7458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396" t="0" r="-149871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0246" y="614029"/>
            <a:ext cx="14807754" cy="7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  <a:spcBef>
                <a:spcPct val="0"/>
              </a:spcBef>
            </a:pPr>
            <a:r>
              <a:rPr lang="en-US" sz="40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TOOLS/TECHNOLOGIES USED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623310" y="1319546"/>
            <a:ext cx="781240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05127" y="1521239"/>
            <a:ext cx="8229170" cy="843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995" indent="-351997" lvl="1">
              <a:lnSpc>
                <a:spcPts val="4891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Unichain Sepolia Testnet: </a:t>
            </a: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decentralized and secure feedback storage and testing before mainnet deployment.</a:t>
            </a:r>
          </a:p>
          <a:p>
            <a:pPr algn="l" marL="703995" indent="-351997" lvl="1">
              <a:lnSpc>
                <a:spcPts val="4891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Solidity: </a:t>
            </a: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writing and managing smart contracts to handle feedback data.</a:t>
            </a:r>
          </a:p>
          <a:p>
            <a:pPr algn="l" marL="703995" indent="-351997" lvl="1">
              <a:lnSpc>
                <a:spcPts val="4891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Hardhat: </a:t>
            </a: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compiling, deploying, testing, and debugging smart contracts.</a:t>
            </a:r>
          </a:p>
          <a:p>
            <a:pPr algn="l" marL="639226" indent="-319613" lvl="1">
              <a:lnSpc>
                <a:spcPts val="4441"/>
              </a:lnSpc>
              <a:buFont typeface="Arial"/>
              <a:buChar char="•"/>
            </a:pPr>
            <a:r>
              <a:rPr lang="en-US" b="true" sz="29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Alchemy: </a:t>
            </a:r>
            <a:r>
              <a:rPr lang="en-US" sz="29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seamless blockchain API services and interaction with the Unichain Sepolia Testnet.</a:t>
            </a:r>
          </a:p>
          <a:p>
            <a:pPr algn="l" marL="639226" indent="-319613" lvl="1">
              <a:lnSpc>
                <a:spcPts val="4441"/>
              </a:lnSpc>
              <a:buFont typeface="Arial"/>
              <a:buChar char="•"/>
            </a:pPr>
            <a:r>
              <a:rPr lang="en-US" b="true" sz="29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React:</a:t>
            </a:r>
            <a:r>
              <a:rPr lang="en-US" sz="29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building the frontend.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753324" y="1926799"/>
            <a:ext cx="5812531" cy="7331501"/>
          </a:xfrm>
          <a:custGeom>
            <a:avLst/>
            <a:gdLst/>
            <a:ahLst/>
            <a:cxnLst/>
            <a:rect r="r" b="b" t="t" l="l"/>
            <a:pathLst>
              <a:path h="7331501" w="5812531">
                <a:moveTo>
                  <a:pt x="0" y="0"/>
                </a:moveTo>
                <a:lnTo>
                  <a:pt x="5812530" y="0"/>
                </a:lnTo>
                <a:lnTo>
                  <a:pt x="5812530" y="7331501"/>
                </a:lnTo>
                <a:lnTo>
                  <a:pt x="0" y="7331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59" t="0" r="-36533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0246" y="614029"/>
            <a:ext cx="14807754" cy="7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  <a:spcBef>
                <a:spcPct val="0"/>
              </a:spcBef>
            </a:pPr>
            <a:r>
              <a:rPr lang="en-US" sz="40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ACHIEVEMENTS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623310" y="1319546"/>
            <a:ext cx="428815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129231" y="1912535"/>
            <a:ext cx="5130069" cy="7345765"/>
          </a:xfrm>
          <a:custGeom>
            <a:avLst/>
            <a:gdLst/>
            <a:ahLst/>
            <a:cxnLst/>
            <a:rect r="r" b="b" t="t" l="l"/>
            <a:pathLst>
              <a:path h="7345765" w="5130069">
                <a:moveTo>
                  <a:pt x="0" y="0"/>
                </a:moveTo>
                <a:lnTo>
                  <a:pt x="5130069" y="0"/>
                </a:lnTo>
                <a:lnTo>
                  <a:pt x="5130069" y="7345765"/>
                </a:lnTo>
                <a:lnTo>
                  <a:pt x="0" y="7345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40" t="0" r="-193216" b="-1924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06545" y="1962094"/>
            <a:ext cx="8922686" cy="798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995" indent="-351997" lvl="1">
              <a:lnSpc>
                <a:spcPts val="4891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Deployed the smart contract on </a:t>
            </a:r>
            <a:r>
              <a:rPr lang="en-US" b="true" sz="32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Unichain Sepolia testnet</a:t>
            </a: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secure and immutable feedback storage.</a:t>
            </a:r>
          </a:p>
          <a:p>
            <a:pPr algn="l" marL="703995" indent="-351997" lvl="1">
              <a:lnSpc>
                <a:spcPts val="4891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Developed a </a:t>
            </a:r>
            <a:r>
              <a:rPr lang="en-US" b="true" sz="32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React</a:t>
            </a: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-based website allowing students to submit feedback using the faucet.</a:t>
            </a:r>
          </a:p>
          <a:p>
            <a:pPr algn="l" marL="703995" indent="-351997" lvl="1">
              <a:lnSpc>
                <a:spcPts val="4891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an </a:t>
            </a:r>
            <a:r>
              <a:rPr lang="en-US" b="true" sz="32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admin</a:t>
            </a: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dashboard to retrieve and view student feedback.</a:t>
            </a:r>
          </a:p>
          <a:p>
            <a:pPr algn="l" marL="703995" indent="-351997" lvl="1">
              <a:lnSpc>
                <a:spcPts val="4891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Displayed feedback alongside </a:t>
            </a:r>
            <a:r>
              <a:rPr lang="en-US" b="true" sz="32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timestamps</a:t>
            </a:r>
            <a:r>
              <a:rPr lang="en-US" sz="32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transparency and accountability.</a:t>
            </a:r>
          </a:p>
          <a:p>
            <a:pPr algn="l">
              <a:lnSpc>
                <a:spcPts val="4891"/>
              </a:lnSpc>
            </a:pPr>
          </a:p>
          <a:p>
            <a:pPr algn="l">
              <a:lnSpc>
                <a:spcPts val="444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41369" y="789658"/>
            <a:ext cx="14807754" cy="7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  <a:spcBef>
                <a:spcPct val="0"/>
              </a:spcBef>
            </a:pPr>
            <a:r>
              <a:rPr lang="en-US" sz="40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SCOPE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541559" y="1485649"/>
            <a:ext cx="40784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07924" y="2251966"/>
            <a:ext cx="14488385" cy="72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204" indent="-322102" lvl="1">
              <a:lnSpc>
                <a:spcPts val="4475"/>
              </a:lnSpc>
              <a:buFont typeface="Arial"/>
              <a:buChar char="•"/>
            </a:pPr>
            <a:r>
              <a:rPr lang="en-US" b="true" sz="298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Feedback Analysis with PySpark: </a:t>
            </a:r>
            <a:r>
              <a:rPr lang="en-US" sz="29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While blockchain handles decentralized storage, PySpark can still be useful for analyzing large amounts of feedback data off-chain, especially for generating reports and insights based on aggregated feedback over time.</a:t>
            </a:r>
          </a:p>
          <a:p>
            <a:pPr algn="l" marL="644204" indent="-322102" lvl="1">
              <a:lnSpc>
                <a:spcPts val="4475"/>
              </a:lnSpc>
              <a:buFont typeface="Arial"/>
              <a:buChar char="•"/>
            </a:pPr>
            <a:r>
              <a:rPr lang="en-US" b="true" sz="298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LLM for Feedback Summaries: </a:t>
            </a:r>
            <a:r>
              <a:rPr lang="en-US" sz="29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Utilize Large Language Models (LLM) to analyze and summarize feedback, extracting key themes and trends from the data stored on Unichain</a:t>
            </a:r>
            <a:r>
              <a:rPr lang="en-US" sz="29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644204" indent="-322102" lvl="1">
              <a:lnSpc>
                <a:spcPts val="4475"/>
              </a:lnSpc>
              <a:buFont typeface="Arial"/>
              <a:buChar char="•"/>
            </a:pPr>
            <a:r>
              <a:rPr lang="en-US" b="true" sz="298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Expanded Unichain Features: </a:t>
            </a:r>
            <a:r>
              <a:rPr lang="en-US" sz="29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Explore additional Unichain features like scalability improvements, advanced smart contract capabilities, or integrating oracles for external data input, which could enhance feedback collection and analysis without needing external cloud infrastructure.</a:t>
            </a:r>
            <a:r>
              <a:rPr lang="en-US" b="true" sz="298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>
              <a:lnSpc>
                <a:spcPts val="406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923442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62646" y="3421654"/>
            <a:ext cx="10143658" cy="137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AutoShape 6" id="6"/>
          <p:cNvSpPr/>
          <p:nvPr/>
        </p:nvSpPr>
        <p:spPr>
          <a:xfrm>
            <a:off x="5897880" y="4701559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29649" y="5225752"/>
            <a:ext cx="8628701" cy="191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Shivansh Gupta</a:t>
            </a:r>
          </a:p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Rahul Kumar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36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Shashank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DAGYHxCulhM</dc:identifier>
  <dcterms:modified xsi:type="dcterms:W3CDTF">2011-08-01T06:04:30Z</dcterms:modified>
  <cp:revision>1</cp:revision>
  <dc:title>Copy of Purple &amp;  white business profile presentation</dc:title>
</cp:coreProperties>
</file>