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123" d="100"/>
          <a:sy n="123" d="100"/>
        </p:scale>
        <p:origin x="2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992AA-4C1A-46F9-A03E-0207E25BF572}" type="datetimeFigureOut">
              <a:rPr lang="en-IN" smtClean="0"/>
              <a:t>06/12/24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4D87F-5BC9-42BF-8100-6A2D6FA1D7AE}" type="slidenum">
              <a:rPr lang="en-IN" smtClean="0"/>
              <a:t>‹#›</a:t>
            </a:fld>
            <a:endParaRPr lang="en-IN"/>
          </a:p>
        </p:txBody>
      </p:sp>
    </p:spTree>
    <p:extLst>
      <p:ext uri="{BB962C8B-B14F-4D97-AF65-F5344CB8AC3E}">
        <p14:creationId xmlns:p14="http://schemas.microsoft.com/office/powerpoint/2010/main" val="1212872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Globally linking students and instructors, </a:t>
            </a:r>
            <a:r>
              <a:rPr lang="en-US" dirty="0" err="1"/>
              <a:t>EduFlare</a:t>
            </a:r>
            <a:r>
              <a:rPr lang="en-US" dirty="0"/>
              <a:t> is an e-learning platform It offers courses in business, arts, and technology among other disciplines. The platform seeks to provide interactive and flexible possibilities for learning, therefore improving information exchange and skill development.</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2</a:t>
            </a:fld>
            <a:endParaRPr lang="en-IN"/>
          </a:p>
        </p:txBody>
      </p:sp>
    </p:spTree>
    <p:extLst>
      <p:ext uri="{BB962C8B-B14F-4D97-AF65-F5344CB8AC3E}">
        <p14:creationId xmlns:p14="http://schemas.microsoft.com/office/powerpoint/2010/main" val="326438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analytics, suggestions powered by artificial intelligence, and mobile app development are among future improvements. Including gamification and multimedia tools will improve user involvement, hence increasing the platform's attractiveness and </a:t>
            </a:r>
            <a:r>
              <a:rPr lang="en-US" dirty="0" err="1"/>
              <a:t>interactability</a:t>
            </a:r>
            <a:r>
              <a:rPr lang="en-US" dirty="0"/>
              <a:t>. </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11</a:t>
            </a:fld>
            <a:endParaRPr lang="en-IN"/>
          </a:p>
        </p:txBody>
      </p:sp>
    </p:spTree>
    <p:extLst>
      <p:ext uri="{BB962C8B-B14F-4D97-AF65-F5344CB8AC3E}">
        <p14:creationId xmlns:p14="http://schemas.microsoft.com/office/powerpoint/2010/main" val="159552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seeks instructors ready to offer knowledge and students who want to pick up new skills or follow personal interests. </a:t>
            </a:r>
            <a:r>
              <a:rPr lang="en-US" dirty="0" err="1"/>
              <a:t>EduFlare</a:t>
            </a:r>
            <a:r>
              <a:rPr lang="en-US" dirty="0"/>
              <a:t> provides easily available education that fits students' schedules, therefore encouraging career development and lifetime learning.</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3</a:t>
            </a:fld>
            <a:endParaRPr lang="en-IN"/>
          </a:p>
        </p:txBody>
      </p:sp>
    </p:spTree>
    <p:extLst>
      <p:ext uri="{BB962C8B-B14F-4D97-AF65-F5344CB8AC3E}">
        <p14:creationId xmlns:p14="http://schemas.microsoft.com/office/powerpoint/2010/main" val="162865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lays out the system's flow. Platform administration is under supervision by administrators; course development is handled by instructors; and students engage with the content. The feedback loop guarantees ongoing enhancement of delivery and content.</a:t>
            </a:r>
            <a:br>
              <a:rPr lang="en-US" dirty="0"/>
            </a:b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4</a:t>
            </a:fld>
            <a:endParaRPr lang="en-IN"/>
          </a:p>
        </p:txBody>
      </p:sp>
    </p:spTree>
    <p:extLst>
      <p:ext uri="{BB962C8B-B14F-4D97-AF65-F5344CB8AC3E}">
        <p14:creationId xmlns:p14="http://schemas.microsoft.com/office/powerpoint/2010/main" val="262961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Platform management depends critically on the administrative position, which also guarantees quality monitoring and user approval of courses. Administrators also maintain data integrity and check analytics to enhance platform performance.</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5</a:t>
            </a:fld>
            <a:endParaRPr lang="en-IN"/>
          </a:p>
        </p:txBody>
      </p:sp>
    </p:spTree>
    <p:extLst>
      <p:ext uri="{BB962C8B-B14F-4D97-AF65-F5344CB8AC3E}">
        <p14:creationId xmlns:p14="http://schemas.microsoft.com/office/powerpoint/2010/main" val="80801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Instructors focus on developing, organizing, and classifying their materials. They also interact with feedback from students to raise the level of quality and applicability of their materials, thereby enhancing the learning environment.</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6</a:t>
            </a:fld>
            <a:endParaRPr lang="en-IN"/>
          </a:p>
        </p:txBody>
      </p:sp>
    </p:spTree>
    <p:extLst>
      <p:ext uri="{BB962C8B-B14F-4D97-AF65-F5344CB8AC3E}">
        <p14:creationId xmlns:p14="http://schemas.microsoft.com/office/powerpoint/2010/main" val="1903637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browse the site and register for classes. Their learning path is both organized and fulfilling as they can monitor their development, provide evaluations, and get certificates.</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7</a:t>
            </a:fld>
            <a:endParaRPr lang="en-IN"/>
          </a:p>
        </p:txBody>
      </p:sp>
    </p:spTree>
    <p:extLst>
      <p:ext uri="{BB962C8B-B14F-4D97-AF65-F5344CB8AC3E}">
        <p14:creationId xmlns:p14="http://schemas.microsoft.com/office/powerpoint/2010/main" val="117634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technologies allow </a:t>
            </a:r>
            <a:r>
              <a:rPr lang="en-US" dirty="0" err="1"/>
              <a:t>EduFlare</a:t>
            </a:r>
            <a:r>
              <a:rPr lang="en-US" dirty="0"/>
              <a:t> to guarantee scalability and speed. MySQL manages backend data; PHP and CSS drive the frontend. This strong stack promises a flawless user interface.</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8</a:t>
            </a:fld>
            <a:endParaRPr lang="en-IN"/>
          </a:p>
        </p:txBody>
      </p:sp>
    </p:spTree>
    <p:extLst>
      <p:ext uri="{BB962C8B-B14F-4D97-AF65-F5344CB8AC3E}">
        <p14:creationId xmlns:p14="http://schemas.microsoft.com/office/powerpoint/2010/main" val="146082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is organized so that data integrity is maintained using standardized tables. </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9</a:t>
            </a:fld>
            <a:endParaRPr lang="en-IN"/>
          </a:p>
        </p:txBody>
      </p:sp>
    </p:spTree>
    <p:extLst>
      <p:ext uri="{BB962C8B-B14F-4D97-AF65-F5344CB8AC3E}">
        <p14:creationId xmlns:p14="http://schemas.microsoft.com/office/powerpoint/2010/main" val="3470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relationships link courses, reviews, users, and categories. Good data storage and retrieval made possible by this approach guarantees scalability.</a:t>
            </a:r>
            <a:endParaRPr lang="en-IN" dirty="0"/>
          </a:p>
        </p:txBody>
      </p:sp>
      <p:sp>
        <p:nvSpPr>
          <p:cNvPr id="4" name="Slide Number Placeholder 3"/>
          <p:cNvSpPr>
            <a:spLocks noGrp="1"/>
          </p:cNvSpPr>
          <p:nvPr>
            <p:ph type="sldNum" sz="quarter" idx="5"/>
          </p:nvPr>
        </p:nvSpPr>
        <p:spPr/>
        <p:txBody>
          <a:bodyPr/>
          <a:lstStyle/>
          <a:p>
            <a:fld id="{01F4D87F-5BC9-42BF-8100-6A2D6FA1D7AE}" type="slidenum">
              <a:rPr lang="en-IN" smtClean="0"/>
              <a:t>10</a:t>
            </a:fld>
            <a:endParaRPr lang="en-IN"/>
          </a:p>
        </p:txBody>
      </p:sp>
    </p:spTree>
    <p:extLst>
      <p:ext uri="{BB962C8B-B14F-4D97-AF65-F5344CB8AC3E}">
        <p14:creationId xmlns:p14="http://schemas.microsoft.com/office/powerpoint/2010/main" val="45640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414E-9BC2-4B4A-4C4E-A216EABAFB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239B07-BF32-D9E2-9AFE-01758ADBBC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DD72EB-92DB-AB1D-FDCF-9669989F51AB}"/>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5" name="Footer Placeholder 4">
            <a:extLst>
              <a:ext uri="{FF2B5EF4-FFF2-40B4-BE49-F238E27FC236}">
                <a16:creationId xmlns:a16="http://schemas.microsoft.com/office/drawing/2014/main" id="{3D38C3C8-1294-7B51-39FF-359F25F15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AD9C3-7D87-C18A-B845-F9D0B5E70454}"/>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10567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C32A-409F-2C12-EA0B-F172293BA5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149798-4916-4307-76BD-838D3644E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65D7C-CC16-77F4-B2BF-048E769C3314}"/>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5" name="Footer Placeholder 4">
            <a:extLst>
              <a:ext uri="{FF2B5EF4-FFF2-40B4-BE49-F238E27FC236}">
                <a16:creationId xmlns:a16="http://schemas.microsoft.com/office/drawing/2014/main" id="{B8D85EE8-7AF0-7C68-ACB2-74FD63B1A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A8915-64EC-B43C-0672-577BB7FC7D43}"/>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252138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CD479-514A-8A13-E912-FFC9EE9899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623ACC-0824-83F2-89D6-45B1DA184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1D7CE-2BB4-AC27-EF16-E68E281BA072}"/>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5" name="Footer Placeholder 4">
            <a:extLst>
              <a:ext uri="{FF2B5EF4-FFF2-40B4-BE49-F238E27FC236}">
                <a16:creationId xmlns:a16="http://schemas.microsoft.com/office/drawing/2014/main" id="{2E2C8D33-AA97-1443-C578-73B022C47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4BB8F-0350-8C2A-A25E-CFE2639984CF}"/>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264022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D4A6-69DD-C37F-8218-286ADC4ED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C43F59-2056-6764-74CD-3CA0E54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4BB58-A579-BB0C-2823-111935FF4807}"/>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5" name="Footer Placeholder 4">
            <a:extLst>
              <a:ext uri="{FF2B5EF4-FFF2-40B4-BE49-F238E27FC236}">
                <a16:creationId xmlns:a16="http://schemas.microsoft.com/office/drawing/2014/main" id="{4F21F4DB-7360-A01A-29D8-EA547F8D6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F1D01-846E-2CD0-511B-0AE69BCA4595}"/>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332965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6E5A-54A0-91BA-AB89-C150BA464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BA499F-8474-7D90-D7F1-00CC39CA35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90594-DF8D-9BFE-487F-D206D815A9F7}"/>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5" name="Footer Placeholder 4">
            <a:extLst>
              <a:ext uri="{FF2B5EF4-FFF2-40B4-BE49-F238E27FC236}">
                <a16:creationId xmlns:a16="http://schemas.microsoft.com/office/drawing/2014/main" id="{F92B6758-50CD-1819-CF88-02ECA7C2F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40FDA-B0D6-B361-3022-76F6D6AB4FBB}"/>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127859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382C-DF93-3C40-764F-AD85F4746F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6C522-C96C-B29D-67F3-C5E9A1FAFC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1C15A7-69CC-9093-6383-8CC0A20DB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5C50C0-85F8-E2A6-3205-004E4F309456}"/>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6" name="Footer Placeholder 5">
            <a:extLst>
              <a:ext uri="{FF2B5EF4-FFF2-40B4-BE49-F238E27FC236}">
                <a16:creationId xmlns:a16="http://schemas.microsoft.com/office/drawing/2014/main" id="{23BEE923-870A-7719-BCC5-4070557F4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1A3AD-BFC0-815E-990E-14E56E7CBCA8}"/>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46334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2ACD-2029-A73E-1B60-6850F99D63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199AA4-ADB4-18CF-4BCC-78F368394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AD73B-6B2A-4512-EA69-1688F34BC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87E82D-5151-3F17-84D0-D4DC4CFFE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A954B-BEE5-60AC-E14E-CF5078D42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BC3299-2B68-0BFD-6A3D-539E8C21EE83}"/>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8" name="Footer Placeholder 7">
            <a:extLst>
              <a:ext uri="{FF2B5EF4-FFF2-40B4-BE49-F238E27FC236}">
                <a16:creationId xmlns:a16="http://schemas.microsoft.com/office/drawing/2014/main" id="{F8C5F48F-E752-D13A-EA57-CC0A8C1266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B6ED91-0EAF-F863-829F-281BED0A1345}"/>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207738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FA24-FF7C-838A-29CD-BBAC1E07A8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4388ED-918B-9072-786A-B20933F0ED06}"/>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4" name="Footer Placeholder 3">
            <a:extLst>
              <a:ext uri="{FF2B5EF4-FFF2-40B4-BE49-F238E27FC236}">
                <a16:creationId xmlns:a16="http://schemas.microsoft.com/office/drawing/2014/main" id="{871B151C-480D-826F-4B82-6ECD525FD0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605ECE-4F1B-3E8C-58C5-8E068B63CAA0}"/>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182880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97F6D-B346-A687-A37D-35144E127DDD}"/>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3" name="Footer Placeholder 2">
            <a:extLst>
              <a:ext uri="{FF2B5EF4-FFF2-40B4-BE49-F238E27FC236}">
                <a16:creationId xmlns:a16="http://schemas.microsoft.com/office/drawing/2014/main" id="{8726F03F-9B3A-5F2F-B0C9-838A6D8DB0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5BFD82-38B0-A145-396D-8BF481D21FC2}"/>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361607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2DB4-F2F3-30ED-8B9C-2F3204EFB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F9132F-1E87-DA1E-7C28-69E1C91BA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F5E8F-4230-2575-BA89-2CB0904B2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00217-8460-2DA5-71AD-07FA0EB99944}"/>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6" name="Footer Placeholder 5">
            <a:extLst>
              <a:ext uri="{FF2B5EF4-FFF2-40B4-BE49-F238E27FC236}">
                <a16:creationId xmlns:a16="http://schemas.microsoft.com/office/drawing/2014/main" id="{E81F2213-5B09-CA21-B6DB-6CEDB6476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F0D6B-7E3C-B8A9-8ED7-6A3F8AF31F4D}"/>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3465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F2EA-00B4-2493-39A0-4D2C49E51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20FB8-4C3F-58BE-94FB-4E935C708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784E0B-611D-402D-67F0-44E4856BD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D4512-6B53-68C3-4E4C-8A50529D008E}"/>
              </a:ext>
            </a:extLst>
          </p:cNvPr>
          <p:cNvSpPr>
            <a:spLocks noGrp="1"/>
          </p:cNvSpPr>
          <p:nvPr>
            <p:ph type="dt" sz="half" idx="10"/>
          </p:nvPr>
        </p:nvSpPr>
        <p:spPr/>
        <p:txBody>
          <a:bodyPr/>
          <a:lstStyle/>
          <a:p>
            <a:fld id="{A167CAE1-D89E-4DAA-ACAA-765557D157A5}" type="datetimeFigureOut">
              <a:rPr lang="en-IN" smtClean="0"/>
              <a:t>06/12/24</a:t>
            </a:fld>
            <a:endParaRPr lang="en-IN"/>
          </a:p>
        </p:txBody>
      </p:sp>
      <p:sp>
        <p:nvSpPr>
          <p:cNvPr id="6" name="Footer Placeholder 5">
            <a:extLst>
              <a:ext uri="{FF2B5EF4-FFF2-40B4-BE49-F238E27FC236}">
                <a16:creationId xmlns:a16="http://schemas.microsoft.com/office/drawing/2014/main" id="{FEAECF3B-63BD-2D18-49CA-77563F1AB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C12A23-8747-5CD3-CF65-9B710EECB1F5}"/>
              </a:ext>
            </a:extLst>
          </p:cNvPr>
          <p:cNvSpPr>
            <a:spLocks noGrp="1"/>
          </p:cNvSpPr>
          <p:nvPr>
            <p:ph type="sldNum" sz="quarter" idx="12"/>
          </p:nvPr>
        </p:nvSpPr>
        <p:spPr/>
        <p:txBody>
          <a:bodyPr/>
          <a:lstStyle/>
          <a:p>
            <a:fld id="{745AABB6-DA16-4C55-B7DE-21C249C3A9B5}" type="slidenum">
              <a:rPr lang="en-IN" smtClean="0"/>
              <a:t>‹#›</a:t>
            </a:fld>
            <a:endParaRPr lang="en-IN"/>
          </a:p>
        </p:txBody>
      </p:sp>
    </p:spTree>
    <p:extLst>
      <p:ext uri="{BB962C8B-B14F-4D97-AF65-F5344CB8AC3E}">
        <p14:creationId xmlns:p14="http://schemas.microsoft.com/office/powerpoint/2010/main" val="181789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8843F-2585-6FA7-0E2A-1A7D80961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36F680-FAAB-911E-7D89-2E1C1E67E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CCB7ED-09B9-2B81-7B5B-D6778618D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67CAE1-D89E-4DAA-ACAA-765557D157A5}" type="datetimeFigureOut">
              <a:rPr lang="en-IN" smtClean="0"/>
              <a:t>06/12/24</a:t>
            </a:fld>
            <a:endParaRPr lang="en-IN"/>
          </a:p>
        </p:txBody>
      </p:sp>
      <p:sp>
        <p:nvSpPr>
          <p:cNvPr id="5" name="Footer Placeholder 4">
            <a:extLst>
              <a:ext uri="{FF2B5EF4-FFF2-40B4-BE49-F238E27FC236}">
                <a16:creationId xmlns:a16="http://schemas.microsoft.com/office/drawing/2014/main" id="{79ED1546-2B9E-93C4-8F0E-160DFDAFA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E1A49D2-A314-1C07-4765-1B7BC9CAC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5AABB6-DA16-4C55-B7DE-21C249C3A9B5}" type="slidenum">
              <a:rPr lang="en-IN" smtClean="0"/>
              <a:t>‹#›</a:t>
            </a:fld>
            <a:endParaRPr lang="en-IN"/>
          </a:p>
        </p:txBody>
      </p:sp>
    </p:spTree>
    <p:extLst>
      <p:ext uri="{BB962C8B-B14F-4D97-AF65-F5344CB8AC3E}">
        <p14:creationId xmlns:p14="http://schemas.microsoft.com/office/powerpoint/2010/main" val="301210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5.png">
            <a:extLst>
              <a:ext uri="{FF2B5EF4-FFF2-40B4-BE49-F238E27FC236}">
                <a16:creationId xmlns:a16="http://schemas.microsoft.com/office/drawing/2014/main" id="{5CC45582-4494-34F4-2E76-14E1CA5BC605}"/>
              </a:ext>
            </a:extLst>
          </p:cNvPr>
          <p:cNvPicPr/>
          <p:nvPr/>
        </p:nvPicPr>
        <p:blipFill>
          <a:blip r:embed="rId2"/>
          <a:srcRect l="13103" r="10758"/>
          <a:stretch/>
        </p:blipFill>
        <p:spPr>
          <a:xfrm>
            <a:off x="2522358" y="10"/>
            <a:ext cx="9669642" cy="6857990"/>
          </a:xfrm>
          <a:prstGeom prst="rect">
            <a:avLst/>
          </a:prstGeom>
        </p:spPr>
      </p:pic>
      <p:sp>
        <p:nvSpPr>
          <p:cNvPr id="35" name="Rectangle 3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9A0898-DCDF-CD02-ABB9-1442EDD7751D}"/>
              </a:ext>
            </a:extLst>
          </p:cNvPr>
          <p:cNvSpPr>
            <a:spLocks noGrp="1"/>
          </p:cNvSpPr>
          <p:nvPr>
            <p:ph type="ctrTitle"/>
          </p:nvPr>
        </p:nvSpPr>
        <p:spPr>
          <a:xfrm>
            <a:off x="952228" y="743447"/>
            <a:ext cx="3973385" cy="3692028"/>
          </a:xfrm>
          <a:noFill/>
        </p:spPr>
        <p:txBody>
          <a:bodyPr>
            <a:normAutofit/>
          </a:bodyPr>
          <a:lstStyle/>
          <a:p>
            <a:pPr algn="l"/>
            <a:r>
              <a:rPr lang="en-US" sz="4400"/>
              <a:t>EduFlare: A Comprehensive E-Learning Platform</a:t>
            </a:r>
            <a:endParaRPr lang="en-IN" sz="4400"/>
          </a:p>
        </p:txBody>
      </p:sp>
    </p:spTree>
    <p:extLst>
      <p:ext uri="{BB962C8B-B14F-4D97-AF65-F5344CB8AC3E}">
        <p14:creationId xmlns:p14="http://schemas.microsoft.com/office/powerpoint/2010/main" val="31363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0D16C-1863-FAAE-45FF-8239AF46A598}"/>
              </a:ext>
            </a:extLst>
          </p:cNvPr>
          <p:cNvSpPr>
            <a:spLocks noGrp="1"/>
          </p:cNvSpPr>
          <p:nvPr>
            <p:ph type="title"/>
          </p:nvPr>
        </p:nvSpPr>
        <p:spPr>
          <a:xfrm>
            <a:off x="808638" y="386930"/>
            <a:ext cx="9236700" cy="1188950"/>
          </a:xfrm>
        </p:spPr>
        <p:txBody>
          <a:bodyPr anchor="b">
            <a:normAutofit/>
          </a:bodyPr>
          <a:lstStyle/>
          <a:p>
            <a:r>
              <a:rPr lang="en-IN" sz="5400"/>
              <a:t>Foreign Key Relationships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C15883-52FE-1A35-454F-23A0E1DEDC1A}"/>
              </a:ext>
            </a:extLst>
          </p:cNvPr>
          <p:cNvSpPr>
            <a:spLocks noGrp="1"/>
          </p:cNvSpPr>
          <p:nvPr>
            <p:ph idx="1"/>
          </p:nvPr>
        </p:nvSpPr>
        <p:spPr>
          <a:xfrm>
            <a:off x="793660" y="2599509"/>
            <a:ext cx="10143668" cy="3435531"/>
          </a:xfrm>
        </p:spPr>
        <p:txBody>
          <a:bodyPr anchor="ctr">
            <a:normAutofit/>
          </a:bodyPr>
          <a:lstStyle/>
          <a:p>
            <a:r>
              <a:rPr lang="en-US" sz="2400"/>
              <a:t>Linking every course to its creator, the instructor_id in courses references user_id in users.</a:t>
            </a:r>
          </a:p>
          <a:p>
            <a:r>
              <a:rPr lang="en-US" sz="2400"/>
              <a:t>Review references match course_id in courses, therefore ensuring that reviews are related to existing courses.</a:t>
            </a:r>
          </a:p>
          <a:p>
            <a:r>
              <a:rPr lang="en-US" sz="2400"/>
              <a:t>The student_id in reviews references user_id in users, verifying valid student input.</a:t>
            </a:r>
            <a:endParaRPr lang="en-IN" sz="2400"/>
          </a:p>
        </p:txBody>
      </p:sp>
    </p:spTree>
    <p:extLst>
      <p:ext uri="{BB962C8B-B14F-4D97-AF65-F5344CB8AC3E}">
        <p14:creationId xmlns:p14="http://schemas.microsoft.com/office/powerpoint/2010/main" val="414072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26843-720C-F250-56BB-8A5D24F83512}"/>
              </a:ext>
            </a:extLst>
          </p:cNvPr>
          <p:cNvSpPr>
            <a:spLocks noGrp="1"/>
          </p:cNvSpPr>
          <p:nvPr>
            <p:ph type="title"/>
          </p:nvPr>
        </p:nvSpPr>
        <p:spPr>
          <a:xfrm>
            <a:off x="1043631" y="809898"/>
            <a:ext cx="9942716" cy="1554480"/>
          </a:xfrm>
        </p:spPr>
        <p:txBody>
          <a:bodyPr anchor="ctr">
            <a:normAutofit/>
          </a:bodyPr>
          <a:lstStyle/>
          <a:p>
            <a:r>
              <a:rPr lang="en-IN" sz="4800"/>
              <a:t>Future Improvements</a:t>
            </a:r>
          </a:p>
        </p:txBody>
      </p:sp>
      <p:sp>
        <p:nvSpPr>
          <p:cNvPr id="3" name="Content Placeholder 2">
            <a:extLst>
              <a:ext uri="{FF2B5EF4-FFF2-40B4-BE49-F238E27FC236}">
                <a16:creationId xmlns:a16="http://schemas.microsoft.com/office/drawing/2014/main" id="{A2EC47D6-1846-EA71-35A3-78F69A653230}"/>
              </a:ext>
            </a:extLst>
          </p:cNvPr>
          <p:cNvSpPr>
            <a:spLocks noGrp="1"/>
          </p:cNvSpPr>
          <p:nvPr>
            <p:ph idx="1"/>
          </p:nvPr>
        </p:nvSpPr>
        <p:spPr>
          <a:xfrm>
            <a:off x="1045028" y="3017522"/>
            <a:ext cx="9941319" cy="3124658"/>
          </a:xfrm>
        </p:spPr>
        <p:txBody>
          <a:bodyPr anchor="ctr">
            <a:normAutofit/>
          </a:bodyPr>
          <a:lstStyle/>
          <a:p>
            <a:r>
              <a:rPr lang="en-IN" sz="1700" dirty="0"/>
              <a:t>Make student registration only possible if it gets the instructor approval</a:t>
            </a:r>
          </a:p>
          <a:p>
            <a:r>
              <a:rPr lang="en-IN" sz="1700" dirty="0"/>
              <a:t>Make instructor to upload tests for the course and course certifications</a:t>
            </a:r>
          </a:p>
          <a:p>
            <a:r>
              <a:rPr lang="en-IN" sz="1700" dirty="0"/>
              <a:t>Live class tutoring and assignments for the courses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67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EBF594-9E37-B8C4-2324-3AEA0B6EEECD}"/>
              </a:ext>
            </a:extLst>
          </p:cNvPr>
          <p:cNvSpPr txBox="1"/>
          <p:nvPr/>
        </p:nvSpPr>
        <p:spPr>
          <a:xfrm>
            <a:off x="4833504" y="3075057"/>
            <a:ext cx="2524991" cy="707886"/>
          </a:xfrm>
          <a:prstGeom prst="rect">
            <a:avLst/>
          </a:prstGeom>
          <a:noFill/>
        </p:spPr>
        <p:txBody>
          <a:bodyPr wrap="square" rtlCol="0">
            <a:spAutoFit/>
          </a:bodyPr>
          <a:lstStyle/>
          <a:p>
            <a:r>
              <a:rPr lang="en-US" sz="4000" dirty="0"/>
              <a:t>Thank you</a:t>
            </a:r>
          </a:p>
        </p:txBody>
      </p:sp>
    </p:spTree>
    <p:extLst>
      <p:ext uri="{BB962C8B-B14F-4D97-AF65-F5344CB8AC3E}">
        <p14:creationId xmlns:p14="http://schemas.microsoft.com/office/powerpoint/2010/main" val="174693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30344-2D4F-1A7A-F468-ABD1E1AC4C68}"/>
              </a:ext>
            </a:extLst>
          </p:cNvPr>
          <p:cNvSpPr>
            <a:spLocks noGrp="1"/>
          </p:cNvSpPr>
          <p:nvPr>
            <p:ph type="title"/>
          </p:nvPr>
        </p:nvSpPr>
        <p:spPr>
          <a:xfrm>
            <a:off x="645065" y="1463040"/>
            <a:ext cx="3796306" cy="2690949"/>
          </a:xfrm>
        </p:spPr>
        <p:txBody>
          <a:bodyPr anchor="t">
            <a:normAutofit/>
          </a:bodyPr>
          <a:lstStyle/>
          <a:p>
            <a:r>
              <a:rPr lang="en-IN" sz="4800" dirty="0"/>
              <a:t>Introduction</a:t>
            </a:r>
          </a:p>
        </p:txBody>
      </p:sp>
      <p:grpSp>
        <p:nvGrpSpPr>
          <p:cNvPr id="35" name="Group 3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6" name="Rectangle 3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1ED382-746A-4D88-59FF-A82306EC33C7}"/>
              </a:ext>
            </a:extLst>
          </p:cNvPr>
          <p:cNvSpPr>
            <a:spLocks noGrp="1"/>
          </p:cNvSpPr>
          <p:nvPr>
            <p:ph idx="1"/>
          </p:nvPr>
        </p:nvSpPr>
        <p:spPr>
          <a:xfrm>
            <a:off x="5656218" y="1463039"/>
            <a:ext cx="5542387" cy="4300447"/>
          </a:xfrm>
        </p:spPr>
        <p:txBody>
          <a:bodyPr anchor="t">
            <a:normAutofit/>
          </a:bodyPr>
          <a:lstStyle/>
          <a:p>
            <a:pPr marL="0" indent="0">
              <a:buNone/>
            </a:pPr>
            <a:r>
              <a:rPr lang="en-US" sz="2200" dirty="0"/>
              <a:t>The dynamic e-learning platform </a:t>
            </a:r>
            <a:r>
              <a:rPr lang="en-US" sz="2200" dirty="0" err="1"/>
              <a:t>EduFlare</a:t>
            </a:r>
            <a:r>
              <a:rPr lang="en-US" sz="2200" dirty="0"/>
              <a:t> bridges the distance between instructors ready to offer their expertise and students eager to learn. It meets different preferences for learning by providing a large range of courses in fields by sorting them into different categories. </a:t>
            </a:r>
            <a:endParaRPr lang="en-IN" sz="2200" dirty="0"/>
          </a:p>
        </p:txBody>
      </p:sp>
    </p:spTree>
    <p:extLst>
      <p:ext uri="{BB962C8B-B14F-4D97-AF65-F5344CB8AC3E}">
        <p14:creationId xmlns:p14="http://schemas.microsoft.com/office/powerpoint/2010/main" val="63567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3" name="Rectangle 3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253-5495-61C2-2EF3-0E6D25906D06}"/>
              </a:ext>
            </a:extLst>
          </p:cNvPr>
          <p:cNvSpPr>
            <a:spLocks noGrp="1"/>
          </p:cNvSpPr>
          <p:nvPr>
            <p:ph type="title"/>
          </p:nvPr>
        </p:nvSpPr>
        <p:spPr>
          <a:xfrm>
            <a:off x="1153618" y="1239927"/>
            <a:ext cx="4008586" cy="4680583"/>
          </a:xfrm>
        </p:spPr>
        <p:txBody>
          <a:bodyPr anchor="ctr">
            <a:normAutofit/>
          </a:bodyPr>
          <a:lstStyle/>
          <a:p>
            <a:r>
              <a:rPr lang="en-IN" sz="5200"/>
              <a:t>Purpose and Target Audience</a:t>
            </a:r>
          </a:p>
        </p:txBody>
      </p:sp>
      <p:sp>
        <p:nvSpPr>
          <p:cNvPr id="3" name="Content Placeholder 2">
            <a:extLst>
              <a:ext uri="{FF2B5EF4-FFF2-40B4-BE49-F238E27FC236}">
                <a16:creationId xmlns:a16="http://schemas.microsoft.com/office/drawing/2014/main" id="{6B254DDE-9E9B-E045-3AF6-0B3828A06C93}"/>
              </a:ext>
            </a:extLst>
          </p:cNvPr>
          <p:cNvSpPr>
            <a:spLocks noGrp="1"/>
          </p:cNvSpPr>
          <p:nvPr>
            <p:ph idx="1"/>
          </p:nvPr>
        </p:nvSpPr>
        <p:spPr>
          <a:xfrm>
            <a:off x="6291923" y="1239927"/>
            <a:ext cx="4971824" cy="4680583"/>
          </a:xfrm>
        </p:spPr>
        <p:txBody>
          <a:bodyPr anchor="ctr">
            <a:normAutofit/>
          </a:bodyPr>
          <a:lstStyle/>
          <a:p>
            <a:pPr marL="0" indent="0">
              <a:buNone/>
            </a:pPr>
            <a:r>
              <a:rPr lang="en-US" sz="2000"/>
              <a:t>EduFlare's primary purpose is to provide an online environment platform that supports professional development, personal growth, and skill upgrading. Its adaptability lets students access materials whenever it would be most convenient and helps instructors impart their expert knowledge. The platform targets:</a:t>
            </a:r>
          </a:p>
          <a:p>
            <a:pPr>
              <a:buFont typeface="+mj-lt"/>
              <a:buAutoNum type="arabicPeriod"/>
            </a:pPr>
            <a:r>
              <a:rPr lang="en-US" sz="2000" b="1"/>
              <a:t>Students</a:t>
            </a:r>
            <a:r>
              <a:rPr lang="en-US" sz="2000"/>
              <a:t>: Professionals, lifelong learners, college students seeking fresh skills or exploration of interests.</a:t>
            </a:r>
          </a:p>
          <a:p>
            <a:pPr>
              <a:buFont typeface="+mj-lt"/>
              <a:buAutoNum type="arabicPeriod"/>
            </a:pPr>
            <a:r>
              <a:rPr lang="en-US" sz="2000" b="1"/>
              <a:t>Instructors</a:t>
            </a:r>
            <a:r>
              <a:rPr lang="en-US" sz="2000"/>
              <a:t>: Professionals from several fields want to sell their knowledge worldwide and profit from it.</a:t>
            </a:r>
          </a:p>
          <a:p>
            <a:endParaRPr lang="en-IN" sz="2000"/>
          </a:p>
        </p:txBody>
      </p:sp>
    </p:spTree>
    <p:extLst>
      <p:ext uri="{BB962C8B-B14F-4D97-AF65-F5344CB8AC3E}">
        <p14:creationId xmlns:p14="http://schemas.microsoft.com/office/powerpoint/2010/main" val="24451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B1409-FBE4-00A2-830A-177DF3C3C532}"/>
              </a:ext>
            </a:extLst>
          </p:cNvPr>
          <p:cNvSpPr>
            <a:spLocks noGrp="1"/>
          </p:cNvSpPr>
          <p:nvPr>
            <p:ph type="title"/>
          </p:nvPr>
        </p:nvSpPr>
        <p:spPr>
          <a:xfrm>
            <a:off x="645065" y="1165014"/>
            <a:ext cx="3796306" cy="4666206"/>
          </a:xfrm>
        </p:spPr>
        <p:txBody>
          <a:bodyPr anchor="ctr">
            <a:normAutofit/>
          </a:bodyPr>
          <a:lstStyle/>
          <a:p>
            <a:r>
              <a:rPr lang="en-IN" sz="4800"/>
              <a:t>Workflow of the Project</a:t>
            </a:r>
          </a:p>
        </p:txBody>
      </p:sp>
      <p:grpSp>
        <p:nvGrpSpPr>
          <p:cNvPr id="17" name="Group 1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8" name="Rectangle 1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DBD548-D05A-0F31-0578-38231B66C4E7}"/>
              </a:ext>
            </a:extLst>
          </p:cNvPr>
          <p:cNvSpPr>
            <a:spLocks noGrp="1"/>
          </p:cNvSpPr>
          <p:nvPr>
            <p:ph idx="1"/>
          </p:nvPr>
        </p:nvSpPr>
        <p:spPr>
          <a:xfrm>
            <a:off x="5577840" y="1165014"/>
            <a:ext cx="5625253" cy="4666206"/>
          </a:xfrm>
        </p:spPr>
        <p:txBody>
          <a:bodyPr anchor="ctr">
            <a:normAutofit/>
          </a:bodyPr>
          <a:lstStyle/>
          <a:p>
            <a:pPr marL="0" indent="0">
              <a:buNone/>
            </a:pPr>
            <a:r>
              <a:rPr lang="en-US" sz="1900" dirty="0" err="1"/>
              <a:t>EduFlare's</a:t>
            </a:r>
            <a:r>
              <a:rPr lang="en-US" sz="1900" dirty="0"/>
              <a:t> design is meant to guarantee a seamless interaction among its main users:</a:t>
            </a:r>
          </a:p>
          <a:p>
            <a:pPr>
              <a:buFont typeface="Arial" panose="020B0604020202020204" pitchFamily="34" charset="0"/>
              <a:buChar char="•"/>
            </a:pPr>
            <a:r>
              <a:rPr lang="en-US" sz="1900" b="1" dirty="0"/>
              <a:t>Admin</a:t>
            </a:r>
            <a:r>
              <a:rPr lang="en-US" sz="1900" dirty="0"/>
              <a:t>: Platform operations—including user accounts, course reviews, and category development—are handled by the administrator.</a:t>
            </a:r>
          </a:p>
          <a:p>
            <a:pPr>
              <a:buFont typeface="Arial" panose="020B0604020202020204" pitchFamily="34" charset="0"/>
              <a:buChar char="•"/>
            </a:pPr>
            <a:r>
              <a:rPr lang="en-US" sz="1900" b="1" dirty="0"/>
              <a:t>Instructor</a:t>
            </a:r>
            <a:r>
              <a:rPr lang="en-US" sz="1900" dirty="0"/>
              <a:t>: Instructors create and manage courses, properly classify them.</a:t>
            </a:r>
          </a:p>
          <a:p>
            <a:pPr>
              <a:buFont typeface="Arial" panose="020B0604020202020204" pitchFamily="34" charset="0"/>
              <a:buChar char="•"/>
            </a:pPr>
            <a:r>
              <a:rPr lang="en-US" sz="1900" b="1" dirty="0"/>
              <a:t>Student</a:t>
            </a:r>
            <a:r>
              <a:rPr lang="en-US" sz="1900" dirty="0"/>
              <a:t>: Students start the course and goes through the  course content and can rate the content and write their review for that.</a:t>
            </a:r>
            <a:endParaRPr lang="en-IN" sz="1900" dirty="0"/>
          </a:p>
        </p:txBody>
      </p:sp>
    </p:spTree>
    <p:extLst>
      <p:ext uri="{BB962C8B-B14F-4D97-AF65-F5344CB8AC3E}">
        <p14:creationId xmlns:p14="http://schemas.microsoft.com/office/powerpoint/2010/main" val="51846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3446-6839-5B2B-657E-4084888AD782}"/>
              </a:ext>
            </a:extLst>
          </p:cNvPr>
          <p:cNvSpPr>
            <a:spLocks noGrp="1"/>
          </p:cNvSpPr>
          <p:nvPr>
            <p:ph type="title"/>
          </p:nvPr>
        </p:nvSpPr>
        <p:spPr>
          <a:xfrm>
            <a:off x="1043631" y="873940"/>
            <a:ext cx="4928291" cy="1035781"/>
          </a:xfrm>
        </p:spPr>
        <p:txBody>
          <a:bodyPr anchor="ctr">
            <a:normAutofit/>
          </a:bodyPr>
          <a:lstStyle/>
          <a:p>
            <a:r>
              <a:rPr lang="en-IN" sz="3300"/>
              <a:t>System Roles and Responsibilities</a:t>
            </a:r>
          </a:p>
        </p:txBody>
      </p:sp>
      <p:sp>
        <p:nvSpPr>
          <p:cNvPr id="3" name="Content Placeholder 2">
            <a:extLst>
              <a:ext uri="{FF2B5EF4-FFF2-40B4-BE49-F238E27FC236}">
                <a16:creationId xmlns:a16="http://schemas.microsoft.com/office/drawing/2014/main" id="{7C2D07ED-7666-A86B-D27F-245FABF539F8}"/>
              </a:ext>
            </a:extLst>
          </p:cNvPr>
          <p:cNvSpPr>
            <a:spLocks noGrp="1"/>
          </p:cNvSpPr>
          <p:nvPr>
            <p:ph idx="1"/>
          </p:nvPr>
        </p:nvSpPr>
        <p:spPr>
          <a:xfrm>
            <a:off x="1045029" y="2524721"/>
            <a:ext cx="4991629" cy="3677123"/>
          </a:xfrm>
        </p:spPr>
        <p:txBody>
          <a:bodyPr anchor="ctr">
            <a:normAutofit/>
          </a:bodyPr>
          <a:lstStyle/>
          <a:p>
            <a:pPr marL="0" indent="0">
              <a:buNone/>
            </a:pPr>
            <a:r>
              <a:rPr lang="en-US" sz="1800" b="1" dirty="0"/>
              <a:t>Admin</a:t>
            </a:r>
            <a:r>
              <a:rPr lang="en-US" sz="1800" dirty="0"/>
              <a:t>:</a:t>
            </a:r>
          </a:p>
          <a:p>
            <a:r>
              <a:rPr lang="en-US" sz="1800" dirty="0"/>
              <a:t>Has access to look all the registered instructors and students</a:t>
            </a:r>
          </a:p>
          <a:p>
            <a:r>
              <a:rPr lang="en-US" sz="1800" dirty="0"/>
              <a:t>Can access the course feedback and avg rating for all the courses</a:t>
            </a:r>
          </a:p>
          <a:p>
            <a:r>
              <a:rPr lang="en-US" sz="1800" dirty="0"/>
              <a:t>Can add new categories and edit/ delete the existing ones</a:t>
            </a:r>
          </a:p>
        </p:txBody>
      </p:sp>
      <p:sp>
        <p:nvSpPr>
          <p:cNvPr id="34" name="Rectangle 33">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DE5284-EA11-BE9A-945D-71DDB517EF0F}"/>
              </a:ext>
            </a:extLst>
          </p:cNvPr>
          <p:cNvPicPr>
            <a:picLocks noChangeAspect="1"/>
          </p:cNvPicPr>
          <p:nvPr/>
        </p:nvPicPr>
        <p:blipFill>
          <a:blip r:embed="rId3"/>
          <a:srcRect r="1" b="551"/>
          <a:stretch/>
        </p:blipFill>
        <p:spPr>
          <a:xfrm>
            <a:off x="6841066" y="1170813"/>
            <a:ext cx="4305905" cy="1659361"/>
          </a:xfrm>
          <a:prstGeom prst="rect">
            <a:avLst/>
          </a:prstGeom>
        </p:spPr>
      </p:pic>
      <p:sp>
        <p:nvSpPr>
          <p:cNvPr id="36" name="Rectangle 35">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C9636D1-9E89-2306-EFE2-2B1C43363BB7}"/>
              </a:ext>
            </a:extLst>
          </p:cNvPr>
          <p:cNvPicPr>
            <a:picLocks noChangeAspect="1"/>
          </p:cNvPicPr>
          <p:nvPr/>
        </p:nvPicPr>
        <p:blipFill>
          <a:blip r:embed="rId4"/>
          <a:srcRect r="37569" b="-1"/>
          <a:stretch/>
        </p:blipFill>
        <p:spPr>
          <a:xfrm>
            <a:off x="6841066" y="3801814"/>
            <a:ext cx="4305905" cy="2120867"/>
          </a:xfrm>
          <a:prstGeom prst="rect">
            <a:avLst/>
          </a:prstGeom>
        </p:spPr>
      </p:pic>
      <p:cxnSp>
        <p:nvCxnSpPr>
          <p:cNvPr id="38" name="Straight Connector 3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73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7" name="Rectangle 6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15651-A368-7825-4CC8-A64D10611E06}"/>
              </a:ext>
            </a:extLst>
          </p:cNvPr>
          <p:cNvSpPr>
            <a:spLocks noGrp="1"/>
          </p:cNvSpPr>
          <p:nvPr>
            <p:ph type="title"/>
          </p:nvPr>
        </p:nvSpPr>
        <p:spPr>
          <a:xfrm>
            <a:off x="1057025" y="922644"/>
            <a:ext cx="5040285" cy="1169585"/>
          </a:xfrm>
        </p:spPr>
        <p:txBody>
          <a:bodyPr anchor="b">
            <a:normAutofit/>
          </a:bodyPr>
          <a:lstStyle/>
          <a:p>
            <a:r>
              <a:rPr lang="en-US" sz="4000"/>
              <a:t>Continue..</a:t>
            </a:r>
            <a:endParaRPr lang="en-IN" sz="4000"/>
          </a:p>
        </p:txBody>
      </p:sp>
      <p:sp>
        <p:nvSpPr>
          <p:cNvPr id="58" name="Rectangle 5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E03D7D-2CE1-F9A3-84C0-D89285D30A00}"/>
              </a:ext>
            </a:extLst>
          </p:cNvPr>
          <p:cNvSpPr>
            <a:spLocks noGrp="1"/>
          </p:cNvSpPr>
          <p:nvPr>
            <p:ph idx="1"/>
          </p:nvPr>
        </p:nvSpPr>
        <p:spPr>
          <a:xfrm>
            <a:off x="1055715" y="2508105"/>
            <a:ext cx="5040285" cy="3632493"/>
          </a:xfrm>
        </p:spPr>
        <p:txBody>
          <a:bodyPr anchor="ctr">
            <a:normAutofit/>
          </a:bodyPr>
          <a:lstStyle/>
          <a:p>
            <a:pPr marL="0" indent="0">
              <a:buNone/>
            </a:pPr>
            <a:r>
              <a:rPr lang="en-US" sz="2000" b="1" dirty="0"/>
              <a:t>Instructor</a:t>
            </a:r>
            <a:r>
              <a:rPr lang="en-US" sz="2000" dirty="0"/>
              <a:t>:</a:t>
            </a:r>
          </a:p>
          <a:p>
            <a:pPr>
              <a:buFont typeface="Arial" panose="020B0604020202020204" pitchFamily="34" charset="0"/>
              <a:buChar char="•"/>
            </a:pPr>
            <a:r>
              <a:rPr lang="en-US" sz="2000" dirty="0"/>
              <a:t>Design, upload, and manage courses with multimedia assistance.</a:t>
            </a:r>
          </a:p>
          <a:p>
            <a:pPr>
              <a:buFont typeface="Arial" panose="020B0604020202020204" pitchFamily="34" charset="0"/>
              <a:buChar char="•"/>
            </a:pPr>
            <a:r>
              <a:rPr lang="en-US" sz="2000" dirty="0"/>
              <a:t>Sort items into categories for simple student access.</a:t>
            </a:r>
          </a:p>
          <a:p>
            <a:pPr>
              <a:buFont typeface="Arial" panose="020B0604020202020204" pitchFamily="34" charset="0"/>
              <a:buChar char="•"/>
            </a:pPr>
            <a:r>
              <a:rPr lang="en-US" sz="2000" dirty="0"/>
              <a:t>Can update the course material based on the feedback </a:t>
            </a:r>
          </a:p>
        </p:txBody>
      </p:sp>
      <p:pic>
        <p:nvPicPr>
          <p:cNvPr id="5" name="Picture 4" descr="A screenshot of a computer&#10;&#10;Description automatically generated">
            <a:extLst>
              <a:ext uri="{FF2B5EF4-FFF2-40B4-BE49-F238E27FC236}">
                <a16:creationId xmlns:a16="http://schemas.microsoft.com/office/drawing/2014/main" id="{54C4DBC4-81C7-E2D9-FE8D-1BEF20E2C073}"/>
              </a:ext>
            </a:extLst>
          </p:cNvPr>
          <p:cNvPicPr>
            <a:picLocks noChangeAspect="1"/>
          </p:cNvPicPr>
          <p:nvPr/>
        </p:nvPicPr>
        <p:blipFill>
          <a:blip r:embed="rId3"/>
          <a:srcRect t="11363" r="1" b="7560"/>
          <a:stretch/>
        </p:blipFill>
        <p:spPr>
          <a:xfrm>
            <a:off x="6946667" y="983946"/>
            <a:ext cx="4389120" cy="2161851"/>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8052E4C5-4AE7-36F4-82B7-4363AB897642}"/>
              </a:ext>
            </a:extLst>
          </p:cNvPr>
          <p:cNvPicPr>
            <a:picLocks noChangeAspect="1"/>
          </p:cNvPicPr>
          <p:nvPr/>
        </p:nvPicPr>
        <p:blipFill>
          <a:blip r:embed="rId4"/>
          <a:srcRect r="31884"/>
          <a:stretch/>
        </p:blipFill>
        <p:spPr>
          <a:xfrm>
            <a:off x="6946667" y="4019938"/>
            <a:ext cx="4389120" cy="1691445"/>
          </a:xfrm>
          <a:prstGeom prst="rect">
            <a:avLst/>
          </a:prstGeom>
        </p:spPr>
      </p:pic>
    </p:spTree>
    <p:extLst>
      <p:ext uri="{BB962C8B-B14F-4D97-AF65-F5344CB8AC3E}">
        <p14:creationId xmlns:p14="http://schemas.microsoft.com/office/powerpoint/2010/main" val="383077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1" name="Rectangle 3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EE821-F728-C8A0-6C96-D2C5D9B24752}"/>
              </a:ext>
            </a:extLst>
          </p:cNvPr>
          <p:cNvSpPr>
            <a:spLocks noGrp="1"/>
          </p:cNvSpPr>
          <p:nvPr>
            <p:ph type="title"/>
          </p:nvPr>
        </p:nvSpPr>
        <p:spPr>
          <a:xfrm>
            <a:off x="1057025" y="922644"/>
            <a:ext cx="5040285" cy="1169585"/>
          </a:xfrm>
        </p:spPr>
        <p:txBody>
          <a:bodyPr anchor="b">
            <a:normAutofit/>
          </a:bodyPr>
          <a:lstStyle/>
          <a:p>
            <a:r>
              <a:rPr lang="en-US" sz="4000"/>
              <a:t>Continue..</a:t>
            </a:r>
            <a:endParaRPr lang="en-IN" sz="4000"/>
          </a:p>
        </p:txBody>
      </p:sp>
      <p:sp>
        <p:nvSpPr>
          <p:cNvPr id="36" name="Rectangle 3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97FEC5-FBDF-590A-5038-E7E107D427A1}"/>
              </a:ext>
            </a:extLst>
          </p:cNvPr>
          <p:cNvSpPr>
            <a:spLocks noGrp="1"/>
          </p:cNvSpPr>
          <p:nvPr>
            <p:ph idx="1"/>
          </p:nvPr>
        </p:nvSpPr>
        <p:spPr>
          <a:xfrm>
            <a:off x="1055715" y="2508105"/>
            <a:ext cx="5040285" cy="3632493"/>
          </a:xfrm>
        </p:spPr>
        <p:txBody>
          <a:bodyPr anchor="ctr">
            <a:normAutofit/>
          </a:bodyPr>
          <a:lstStyle/>
          <a:p>
            <a:pPr marL="0" indent="0">
              <a:buNone/>
            </a:pPr>
            <a:r>
              <a:rPr lang="en-US" sz="2000" b="1" dirty="0"/>
              <a:t>Student</a:t>
            </a:r>
            <a:r>
              <a:rPr lang="en-US" sz="2000" dirty="0"/>
              <a:t>:</a:t>
            </a:r>
          </a:p>
          <a:p>
            <a:pPr>
              <a:buFont typeface="Arial" panose="020B0604020202020204" pitchFamily="34" charset="0"/>
              <a:buChar char="•"/>
            </a:pPr>
            <a:r>
              <a:rPr lang="en-US" sz="2000" dirty="0"/>
              <a:t>Search a well-organized course catalog arranged for easy navigation.</a:t>
            </a:r>
          </a:p>
          <a:p>
            <a:pPr>
              <a:buFont typeface="Arial" panose="020B0604020202020204" pitchFamily="34" charset="0"/>
              <a:buChar char="•"/>
            </a:pPr>
            <a:r>
              <a:rPr lang="en-US" sz="2000" dirty="0"/>
              <a:t>Track progress, start courses.</a:t>
            </a:r>
          </a:p>
          <a:p>
            <a:pPr>
              <a:buFont typeface="Arial" panose="020B0604020202020204" pitchFamily="34" charset="0"/>
              <a:buChar char="•"/>
            </a:pPr>
            <a:r>
              <a:rPr lang="en-US" sz="2000" dirty="0"/>
              <a:t>Feedback and suggestions will help to enhance the course materials.</a:t>
            </a:r>
            <a:endParaRPr lang="en-IN" sz="2000" dirty="0"/>
          </a:p>
        </p:txBody>
      </p:sp>
      <p:pic>
        <p:nvPicPr>
          <p:cNvPr id="6" name="image3.png">
            <a:extLst>
              <a:ext uri="{FF2B5EF4-FFF2-40B4-BE49-F238E27FC236}">
                <a16:creationId xmlns:a16="http://schemas.microsoft.com/office/drawing/2014/main" id="{8DFA0731-8469-5CCA-83D6-54D6B2C9377D}"/>
              </a:ext>
            </a:extLst>
          </p:cNvPr>
          <p:cNvPicPr/>
          <p:nvPr/>
        </p:nvPicPr>
        <p:blipFill>
          <a:blip r:embed="rId3"/>
          <a:srcRect t="12141" r="-3" b="-3"/>
          <a:stretch/>
        </p:blipFill>
        <p:spPr>
          <a:xfrm>
            <a:off x="6946667" y="1023683"/>
            <a:ext cx="4389120" cy="2082376"/>
          </a:xfrm>
          <a:prstGeom prst="rect">
            <a:avLst/>
          </a:prstGeom>
        </p:spPr>
      </p:pic>
      <p:pic>
        <p:nvPicPr>
          <p:cNvPr id="5" name="Picture 4">
            <a:extLst>
              <a:ext uri="{FF2B5EF4-FFF2-40B4-BE49-F238E27FC236}">
                <a16:creationId xmlns:a16="http://schemas.microsoft.com/office/drawing/2014/main" id="{9266A5C3-21CC-B160-39A8-068CD013D2E5}"/>
              </a:ext>
            </a:extLst>
          </p:cNvPr>
          <p:cNvPicPr>
            <a:picLocks noChangeAspect="1"/>
          </p:cNvPicPr>
          <p:nvPr/>
        </p:nvPicPr>
        <p:blipFill>
          <a:blip r:embed="rId4"/>
          <a:srcRect t="7002"/>
          <a:stretch/>
        </p:blipFill>
        <p:spPr>
          <a:xfrm>
            <a:off x="6946667" y="3824803"/>
            <a:ext cx="4389120" cy="2081715"/>
          </a:xfrm>
          <a:prstGeom prst="rect">
            <a:avLst/>
          </a:prstGeom>
        </p:spPr>
      </p:pic>
    </p:spTree>
    <p:extLst>
      <p:ext uri="{BB962C8B-B14F-4D97-AF65-F5344CB8AC3E}">
        <p14:creationId xmlns:p14="http://schemas.microsoft.com/office/powerpoint/2010/main" val="8147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F3261-95DF-D6A2-54CA-6CA6A3111E14}"/>
              </a:ext>
            </a:extLst>
          </p:cNvPr>
          <p:cNvSpPr>
            <a:spLocks noGrp="1"/>
          </p:cNvSpPr>
          <p:nvPr>
            <p:ph type="title"/>
          </p:nvPr>
        </p:nvSpPr>
        <p:spPr>
          <a:xfrm>
            <a:off x="808638" y="386930"/>
            <a:ext cx="9236700" cy="1188950"/>
          </a:xfrm>
        </p:spPr>
        <p:txBody>
          <a:bodyPr anchor="b">
            <a:normAutofit/>
          </a:bodyPr>
          <a:lstStyle/>
          <a:p>
            <a:r>
              <a:rPr lang="en-IN" sz="5400"/>
              <a:t>Technologies Used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22E613-2172-7FF4-2290-224D27DCD98F}"/>
              </a:ext>
            </a:extLst>
          </p:cNvPr>
          <p:cNvSpPr>
            <a:spLocks noGrp="1"/>
          </p:cNvSpPr>
          <p:nvPr>
            <p:ph idx="1"/>
          </p:nvPr>
        </p:nvSpPr>
        <p:spPr>
          <a:xfrm>
            <a:off x="793660" y="2599509"/>
            <a:ext cx="10143668" cy="3435531"/>
          </a:xfrm>
        </p:spPr>
        <p:txBody>
          <a:bodyPr anchor="ctr">
            <a:normAutofit/>
          </a:bodyPr>
          <a:lstStyle/>
          <a:p>
            <a:pPr marL="0" indent="0">
              <a:buNone/>
            </a:pPr>
            <a:r>
              <a:rPr lang="en-US" sz="2200"/>
              <a:t>Modern and strong technology is the foundation of EduFlare to guarantee scalability, efficiency, and user satisfaction</a:t>
            </a:r>
            <a:r>
              <a:rPr lang="en-IN" sz="2200"/>
              <a:t>:</a:t>
            </a:r>
          </a:p>
          <a:p>
            <a:pPr>
              <a:buFont typeface="Arial" panose="020B0604020202020204" pitchFamily="34" charset="0"/>
              <a:buChar char="•"/>
            </a:pPr>
            <a:r>
              <a:rPr lang="en-IN" sz="2200" b="1"/>
              <a:t>Frontend Technologies</a:t>
            </a:r>
            <a:r>
              <a:rPr lang="en-IN" sz="2200"/>
              <a:t>:</a:t>
            </a:r>
          </a:p>
          <a:p>
            <a:pPr marL="742950" lvl="1" indent="-285750">
              <a:buFont typeface="Arial" panose="020B0604020202020204" pitchFamily="34" charset="0"/>
              <a:buChar char="•"/>
            </a:pPr>
            <a:r>
              <a:rPr lang="en-IN" sz="2200" i="1"/>
              <a:t>PHP</a:t>
            </a:r>
            <a:r>
              <a:rPr lang="en-IN" sz="2200"/>
              <a:t>: </a:t>
            </a:r>
            <a:r>
              <a:rPr lang="en-US" sz="2200"/>
              <a:t>For server-side scripting and dynamic content rendering</a:t>
            </a:r>
            <a:r>
              <a:rPr lang="en-IN" sz="2200"/>
              <a:t>.</a:t>
            </a:r>
          </a:p>
          <a:p>
            <a:pPr marL="742950" lvl="1" indent="-285750">
              <a:buFont typeface="Arial" panose="020B0604020202020204" pitchFamily="34" charset="0"/>
              <a:buChar char="•"/>
            </a:pPr>
            <a:r>
              <a:rPr lang="en-IN" sz="2200" i="1"/>
              <a:t>CSS</a:t>
            </a:r>
            <a:r>
              <a:rPr lang="en-IN" sz="2200"/>
              <a:t>: Provides a responsive and user-friendly interface.</a:t>
            </a:r>
          </a:p>
          <a:p>
            <a:pPr>
              <a:buFont typeface="Arial" panose="020B0604020202020204" pitchFamily="34" charset="0"/>
              <a:buChar char="•"/>
            </a:pPr>
            <a:r>
              <a:rPr lang="en-IN" sz="2200" b="1"/>
              <a:t>Backend Technologies</a:t>
            </a:r>
            <a:r>
              <a:rPr lang="en-IN" sz="2200"/>
              <a:t>:</a:t>
            </a:r>
          </a:p>
          <a:p>
            <a:pPr marL="742950" lvl="1" indent="-285750">
              <a:buFont typeface="Arial" panose="020B0604020202020204" pitchFamily="34" charset="0"/>
              <a:buChar char="•"/>
            </a:pPr>
            <a:r>
              <a:rPr lang="en-IN" sz="2200" i="1"/>
              <a:t>MySQL</a:t>
            </a:r>
            <a:r>
              <a:rPr lang="en-IN" sz="2200"/>
              <a:t>: </a:t>
            </a:r>
            <a:r>
              <a:rPr lang="en-US" sz="2200"/>
              <a:t>A relational database for organized retrieval and storing of structured data</a:t>
            </a:r>
            <a:r>
              <a:rPr lang="en-IN" sz="2200"/>
              <a:t>.</a:t>
            </a:r>
          </a:p>
          <a:p>
            <a:pPr marL="742950" lvl="1" indent="-285750">
              <a:buFont typeface="Arial" panose="020B0604020202020204" pitchFamily="34" charset="0"/>
              <a:buChar char="•"/>
            </a:pPr>
            <a:r>
              <a:rPr lang="en-US" sz="2200"/>
              <a:t>Applies dynamic query optimization and safe user authentication</a:t>
            </a:r>
            <a:r>
              <a:rPr lang="en-IN" sz="2200"/>
              <a:t>.</a:t>
            </a:r>
          </a:p>
          <a:p>
            <a:endParaRPr lang="en-IN" sz="2200"/>
          </a:p>
        </p:txBody>
      </p:sp>
    </p:spTree>
    <p:extLst>
      <p:ext uri="{BB962C8B-B14F-4D97-AF65-F5344CB8AC3E}">
        <p14:creationId xmlns:p14="http://schemas.microsoft.com/office/powerpoint/2010/main" val="401543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112B4A7-3559-4D03-BE94-7DA52DBD6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D2AA6-5E26-8751-2233-E324513E2927}"/>
              </a:ext>
            </a:extLst>
          </p:cNvPr>
          <p:cNvSpPr>
            <a:spLocks noGrp="1"/>
          </p:cNvSpPr>
          <p:nvPr>
            <p:ph type="title"/>
          </p:nvPr>
        </p:nvSpPr>
        <p:spPr>
          <a:xfrm>
            <a:off x="4485683" y="349664"/>
            <a:ext cx="7124671" cy="1638377"/>
          </a:xfrm>
        </p:spPr>
        <p:txBody>
          <a:bodyPr anchor="b">
            <a:normAutofit/>
          </a:bodyPr>
          <a:lstStyle/>
          <a:p>
            <a:r>
              <a:rPr lang="en-IN" sz="4800"/>
              <a:t>Database Structure</a:t>
            </a:r>
          </a:p>
        </p:txBody>
      </p:sp>
      <p:sp>
        <p:nvSpPr>
          <p:cNvPr id="37" name="Rectangle 36">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44BEDDB-1401-9889-98FE-6EBA53CFD0F0}"/>
              </a:ext>
            </a:extLst>
          </p:cNvPr>
          <p:cNvPicPr>
            <a:picLocks noChangeAspect="1"/>
          </p:cNvPicPr>
          <p:nvPr/>
        </p:nvPicPr>
        <p:blipFill>
          <a:blip r:embed="rId3"/>
          <a:stretch>
            <a:fillRect/>
          </a:stretch>
        </p:blipFill>
        <p:spPr>
          <a:xfrm>
            <a:off x="1035586" y="393681"/>
            <a:ext cx="2097284" cy="1374838"/>
          </a:xfrm>
          <a:prstGeom prst="rect">
            <a:avLst/>
          </a:prstGeom>
        </p:spPr>
      </p:pic>
      <p:pic>
        <p:nvPicPr>
          <p:cNvPr id="13" name="Picture 12">
            <a:extLst>
              <a:ext uri="{FF2B5EF4-FFF2-40B4-BE49-F238E27FC236}">
                <a16:creationId xmlns:a16="http://schemas.microsoft.com/office/drawing/2014/main" id="{207E6DC4-E177-242E-5E12-E9F10DDCAE14}"/>
              </a:ext>
            </a:extLst>
          </p:cNvPr>
          <p:cNvPicPr>
            <a:picLocks noChangeAspect="1"/>
          </p:cNvPicPr>
          <p:nvPr/>
        </p:nvPicPr>
        <p:blipFill>
          <a:blip r:embed="rId4"/>
          <a:stretch>
            <a:fillRect/>
          </a:stretch>
        </p:blipFill>
        <p:spPr>
          <a:xfrm>
            <a:off x="701366" y="1943317"/>
            <a:ext cx="2765724" cy="1374838"/>
          </a:xfrm>
          <a:prstGeom prst="rect">
            <a:avLst/>
          </a:prstGeom>
        </p:spPr>
      </p:pic>
      <p:pic>
        <p:nvPicPr>
          <p:cNvPr id="11" name="Picture 10">
            <a:extLst>
              <a:ext uri="{FF2B5EF4-FFF2-40B4-BE49-F238E27FC236}">
                <a16:creationId xmlns:a16="http://schemas.microsoft.com/office/drawing/2014/main" id="{03299AA7-6851-D3B8-4748-11214BFFBA30}"/>
              </a:ext>
            </a:extLst>
          </p:cNvPr>
          <p:cNvPicPr>
            <a:picLocks noChangeAspect="1"/>
          </p:cNvPicPr>
          <p:nvPr/>
        </p:nvPicPr>
        <p:blipFill>
          <a:blip r:embed="rId5"/>
          <a:stretch>
            <a:fillRect/>
          </a:stretch>
        </p:blipFill>
        <p:spPr>
          <a:xfrm>
            <a:off x="581648" y="3591309"/>
            <a:ext cx="3005162" cy="1178124"/>
          </a:xfrm>
          <a:prstGeom prst="rect">
            <a:avLst/>
          </a:prstGeom>
        </p:spPr>
      </p:pic>
      <p:pic>
        <p:nvPicPr>
          <p:cNvPr id="7" name="Picture 6">
            <a:extLst>
              <a:ext uri="{FF2B5EF4-FFF2-40B4-BE49-F238E27FC236}">
                <a16:creationId xmlns:a16="http://schemas.microsoft.com/office/drawing/2014/main" id="{A83F2A78-3961-15C6-1689-5C1E4C557C2E}"/>
              </a:ext>
            </a:extLst>
          </p:cNvPr>
          <p:cNvPicPr>
            <a:picLocks noChangeAspect="1"/>
          </p:cNvPicPr>
          <p:nvPr/>
        </p:nvPicPr>
        <p:blipFill>
          <a:blip r:embed="rId6"/>
          <a:stretch>
            <a:fillRect/>
          </a:stretch>
        </p:blipFill>
        <p:spPr>
          <a:xfrm>
            <a:off x="581648" y="5335289"/>
            <a:ext cx="3005162" cy="789435"/>
          </a:xfrm>
          <a:prstGeom prst="rect">
            <a:avLst/>
          </a:prstGeom>
        </p:spPr>
      </p:pic>
      <p:sp>
        <p:nvSpPr>
          <p:cNvPr id="3" name="Content Placeholder 2">
            <a:extLst>
              <a:ext uri="{FF2B5EF4-FFF2-40B4-BE49-F238E27FC236}">
                <a16:creationId xmlns:a16="http://schemas.microsoft.com/office/drawing/2014/main" id="{FF6E7D86-220D-D322-5BF7-09C247AFB6FE}"/>
              </a:ext>
            </a:extLst>
          </p:cNvPr>
          <p:cNvSpPr>
            <a:spLocks noGrp="1"/>
          </p:cNvSpPr>
          <p:nvPr>
            <p:ph idx="1"/>
          </p:nvPr>
        </p:nvSpPr>
        <p:spPr>
          <a:xfrm>
            <a:off x="4488873" y="2620641"/>
            <a:ext cx="7115139" cy="3023702"/>
          </a:xfrm>
        </p:spPr>
        <p:txBody>
          <a:bodyPr anchor="t">
            <a:normAutofit/>
          </a:bodyPr>
          <a:lstStyle/>
          <a:p>
            <a:pPr marL="0" indent="0">
              <a:buNone/>
            </a:pPr>
            <a:r>
              <a:rPr lang="en-US" sz="1700" dirty="0"/>
              <a:t>The way </a:t>
            </a:r>
            <a:r>
              <a:rPr lang="en-US" sz="1700" dirty="0" err="1"/>
              <a:t>EduFlare's</a:t>
            </a:r>
            <a:r>
              <a:rPr lang="en-US" sz="1700" dirty="0"/>
              <a:t> database is set ensures seamless interaction between courses, reviews, and users as well as data integrity. The following tables are included in the database:</a:t>
            </a:r>
          </a:p>
          <a:p>
            <a:pPr>
              <a:buFont typeface="Arial" panose="020B0604020202020204" pitchFamily="34" charset="0"/>
              <a:buChar char="•"/>
            </a:pPr>
            <a:r>
              <a:rPr lang="en-US" sz="1700" b="1" dirty="0"/>
              <a:t>Users Table</a:t>
            </a:r>
            <a:r>
              <a:rPr lang="en-US" sz="1700" dirty="0"/>
              <a:t>: Organizes data about instructors, administrators, and students. Each has a different role assigned to them.</a:t>
            </a:r>
          </a:p>
          <a:p>
            <a:pPr>
              <a:buFont typeface="Arial" panose="020B0604020202020204" pitchFamily="34" charset="0"/>
              <a:buChar char="•"/>
            </a:pPr>
            <a:r>
              <a:rPr lang="en-US" sz="1700" b="1" dirty="0"/>
              <a:t>Courses Table</a:t>
            </a:r>
            <a:r>
              <a:rPr lang="en-US" sz="1700" dirty="0"/>
              <a:t>: Manages course details in connection to instructors.</a:t>
            </a:r>
          </a:p>
          <a:p>
            <a:pPr>
              <a:buFont typeface="Arial" panose="020B0604020202020204" pitchFamily="34" charset="0"/>
              <a:buChar char="•"/>
            </a:pPr>
            <a:r>
              <a:rPr lang="en-US" sz="1700" b="1" dirty="0"/>
              <a:t>Reviews Table</a:t>
            </a:r>
            <a:r>
              <a:rPr lang="en-US" sz="1700" dirty="0"/>
              <a:t>: Stores feedback from students on courses.</a:t>
            </a:r>
          </a:p>
          <a:p>
            <a:pPr>
              <a:buFont typeface="Arial" panose="020B0604020202020204" pitchFamily="34" charset="0"/>
              <a:buChar char="•"/>
            </a:pPr>
            <a:r>
              <a:rPr lang="en-US" sz="1700" b="1" dirty="0"/>
              <a:t>Categories Table</a:t>
            </a:r>
            <a:r>
              <a:rPr lang="en-US" sz="1700" dirty="0"/>
              <a:t>: Maintaining course classification for simple browsing.</a:t>
            </a:r>
            <a:endParaRPr lang="en-IN" sz="1700" dirty="0"/>
          </a:p>
        </p:txBody>
      </p:sp>
    </p:spTree>
    <p:extLst>
      <p:ext uri="{BB962C8B-B14F-4D97-AF65-F5344CB8AC3E}">
        <p14:creationId xmlns:p14="http://schemas.microsoft.com/office/powerpoint/2010/main" val="125614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908</Words>
  <Application>Microsoft Macintosh PowerPoint</Application>
  <PresentationFormat>Widescreen</PresentationFormat>
  <Paragraphs>70</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EduFlare: A Comprehensive E-Learning Platform</vt:lpstr>
      <vt:lpstr>Introduction</vt:lpstr>
      <vt:lpstr>Purpose and Target Audience</vt:lpstr>
      <vt:lpstr>Workflow of the Project</vt:lpstr>
      <vt:lpstr>System Roles and Responsibilities</vt:lpstr>
      <vt:lpstr>Continue..</vt:lpstr>
      <vt:lpstr>Continue..</vt:lpstr>
      <vt:lpstr>Technologies Used</vt:lpstr>
      <vt:lpstr>Database Structure</vt:lpstr>
      <vt:lpstr>Foreign Key Relationships</vt:lpstr>
      <vt:lpstr>Future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Shashank Sai Meruga</cp:lastModifiedBy>
  <cp:revision>3</cp:revision>
  <dcterms:created xsi:type="dcterms:W3CDTF">2024-12-06T07:20:55Z</dcterms:created>
  <dcterms:modified xsi:type="dcterms:W3CDTF">2024-12-06T19:55:48Z</dcterms:modified>
</cp:coreProperties>
</file>