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6" r:id="rId8"/>
    <p:sldId id="264" r:id="rId9"/>
    <p:sldId id="265" r:id="rId10"/>
    <p:sldId id="269" r:id="rId11"/>
    <p:sldId id="267" r:id="rId12"/>
    <p:sldId id="268" r:id="rId13"/>
    <p:sldId id="270" r:id="rId14"/>
    <p:sldId id="272" r:id="rId15"/>
    <p:sldId id="271" r:id="rId16"/>
    <p:sldId id="26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initials="S" lastIdx="1" clrIdx="0">
    <p:extLst>
      <p:ext uri="{19B8F6BF-5375-455C-9EA6-DF929625EA0E}">
        <p15:presenceInfo xmlns:p15="http://schemas.microsoft.com/office/powerpoint/2012/main" userId="SHASHAN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A114-EE74-466A-B018-1C913FD35C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1744D5-B0B4-4C3F-9F44-73E73BD67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16E5B4-0AD2-4036-802D-3A0699C8410A}"/>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5" name="Footer Placeholder 4">
            <a:extLst>
              <a:ext uri="{FF2B5EF4-FFF2-40B4-BE49-F238E27FC236}">
                <a16:creationId xmlns:a16="http://schemas.microsoft.com/office/drawing/2014/main" id="{EFFB7E78-4FBD-428F-9614-09B1E92888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496CE-6825-42CC-85CE-71D8371AC612}"/>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330337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7F3D-4022-491B-8B59-DB9D4552E1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7AB9B4-1187-4D14-829E-EA5C91AD6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DFBBFE-A3CD-4966-92D8-D89260F7BDBE}"/>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5" name="Footer Placeholder 4">
            <a:extLst>
              <a:ext uri="{FF2B5EF4-FFF2-40B4-BE49-F238E27FC236}">
                <a16:creationId xmlns:a16="http://schemas.microsoft.com/office/drawing/2014/main" id="{2D0FE059-B075-47D3-B371-516C8FD30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E3AF8-9136-4AB5-85C4-14BFED5BFA85}"/>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2514066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92001-12AC-4CEB-B7C7-7A3A921682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A20F3-923A-410A-9C1A-5C2D90884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88C84-4397-4EB6-B855-14BC42FEF83F}"/>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5" name="Footer Placeholder 4">
            <a:extLst>
              <a:ext uri="{FF2B5EF4-FFF2-40B4-BE49-F238E27FC236}">
                <a16:creationId xmlns:a16="http://schemas.microsoft.com/office/drawing/2014/main" id="{94916BBD-BBAA-4061-BA7F-A3733C519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7DD13-4866-494A-9AFF-A05E72601CAD}"/>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13849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EE71-1731-4F5B-9621-B98C5CC3DC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C48F47-B5C2-4394-9E4A-84C7512B5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3FD17-D5BA-4B17-8E56-3959C91E5053}"/>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5" name="Footer Placeholder 4">
            <a:extLst>
              <a:ext uri="{FF2B5EF4-FFF2-40B4-BE49-F238E27FC236}">
                <a16:creationId xmlns:a16="http://schemas.microsoft.com/office/drawing/2014/main" id="{28F18424-2572-4AA2-B455-29E932A262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3A931-2FDE-44F0-9C36-2733A51B1F98}"/>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294963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7947-5FD7-40CB-AB85-3F92EB8D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00F98E-B31E-4967-8F79-AF435D280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A20D7-36DF-4813-9FAA-087C146EB680}"/>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5" name="Footer Placeholder 4">
            <a:extLst>
              <a:ext uri="{FF2B5EF4-FFF2-40B4-BE49-F238E27FC236}">
                <a16:creationId xmlns:a16="http://schemas.microsoft.com/office/drawing/2014/main" id="{A2FF8258-B3E6-464D-A6F6-5F3DDA7E2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3A997-11F6-43D7-AD33-A9F596F04F4C}"/>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312616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D0B0-7699-4CD7-B76A-0D8F1CBC66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8EB1B4-B663-4C0C-B49A-9996E4C8B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D85C04-8AFD-43DF-92E8-77B101934E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F3F2A9-1EE3-4C9C-9CDE-4967B6878C34}"/>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6" name="Footer Placeholder 5">
            <a:extLst>
              <a:ext uri="{FF2B5EF4-FFF2-40B4-BE49-F238E27FC236}">
                <a16:creationId xmlns:a16="http://schemas.microsoft.com/office/drawing/2014/main" id="{DD5CECC6-08C3-4EFA-889A-98FF00881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F56A67-56EA-4C3D-AE78-EE09EEA082D4}"/>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172139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3242-153D-4AE9-A81B-6ABB428B7E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FDCD45-5CE9-4BDB-90F6-D4751D5B8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1396F9-F7A3-4F26-B27C-9E64645FF2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20D88A-6976-45ED-9FFD-332659031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5F2E8-B0F4-461C-8588-7DC475C8C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A71CC3-F7D2-471C-A27C-842B7D584774}"/>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8" name="Footer Placeholder 7">
            <a:extLst>
              <a:ext uri="{FF2B5EF4-FFF2-40B4-BE49-F238E27FC236}">
                <a16:creationId xmlns:a16="http://schemas.microsoft.com/office/drawing/2014/main" id="{EB958BCE-65E1-4296-BBCA-A174E9F5A9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8E45FB-40E4-4EA9-82EE-4F6CCC255A49}"/>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1966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2203-0E28-4B8D-B071-E28524C498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00A90A-2B57-40DA-BD46-4D63E628ECA0}"/>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4" name="Footer Placeholder 3">
            <a:extLst>
              <a:ext uri="{FF2B5EF4-FFF2-40B4-BE49-F238E27FC236}">
                <a16:creationId xmlns:a16="http://schemas.microsoft.com/office/drawing/2014/main" id="{41EAAE64-C707-4703-B03F-4636FAFF88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288443-BC6F-4C00-A9CB-45B4739792E2}"/>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128580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52A13-EEDB-49BC-8B28-3933C1BB8473}"/>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3" name="Footer Placeholder 2">
            <a:extLst>
              <a:ext uri="{FF2B5EF4-FFF2-40B4-BE49-F238E27FC236}">
                <a16:creationId xmlns:a16="http://schemas.microsoft.com/office/drawing/2014/main" id="{D2FF1A12-AC68-42F0-B2E9-E3321CB199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3E0297-F7FA-46C2-A75C-88A3643F4A8B}"/>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173525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2269-23D5-4EFC-ADCE-5F9B53B5B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763E6E-5DB8-409A-8AC3-F4F770F35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03D25B-777B-4343-928F-7A6C9479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3A445-7504-4F97-8A64-EF68125369C8}"/>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6" name="Footer Placeholder 5">
            <a:extLst>
              <a:ext uri="{FF2B5EF4-FFF2-40B4-BE49-F238E27FC236}">
                <a16:creationId xmlns:a16="http://schemas.microsoft.com/office/drawing/2014/main" id="{93999964-4D4C-4AD1-A286-13EB3CF931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73304-C769-45D3-B4F3-0BE59E423CB5}"/>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328372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9B69-6D3B-4FDC-8D28-C4596CC66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35501D-F495-487F-983B-65329B7981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BDA29E-CB5F-46D0-B1ED-7EACBF792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ED7F3-B716-4203-90FF-6CB7F9F0FDD2}"/>
              </a:ext>
            </a:extLst>
          </p:cNvPr>
          <p:cNvSpPr>
            <a:spLocks noGrp="1"/>
          </p:cNvSpPr>
          <p:nvPr>
            <p:ph type="dt" sz="half" idx="10"/>
          </p:nvPr>
        </p:nvSpPr>
        <p:spPr/>
        <p:txBody>
          <a:bodyPr/>
          <a:lstStyle/>
          <a:p>
            <a:fld id="{DD53A212-9024-46A7-B273-AAB61C295D44}" type="datetimeFigureOut">
              <a:rPr lang="en-IN" smtClean="0"/>
              <a:t>18-01-2020</a:t>
            </a:fld>
            <a:endParaRPr lang="en-IN"/>
          </a:p>
        </p:txBody>
      </p:sp>
      <p:sp>
        <p:nvSpPr>
          <p:cNvPr id="6" name="Footer Placeholder 5">
            <a:extLst>
              <a:ext uri="{FF2B5EF4-FFF2-40B4-BE49-F238E27FC236}">
                <a16:creationId xmlns:a16="http://schemas.microsoft.com/office/drawing/2014/main" id="{F79FBD95-2DA8-448B-9193-01666D7B0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314480-CE9E-4A16-9EC2-44E21E6C9266}"/>
              </a:ext>
            </a:extLst>
          </p:cNvPr>
          <p:cNvSpPr>
            <a:spLocks noGrp="1"/>
          </p:cNvSpPr>
          <p:nvPr>
            <p:ph type="sldNum" sz="quarter" idx="12"/>
          </p:nvPr>
        </p:nvSpPr>
        <p:spPr/>
        <p:txBody>
          <a:bodyPr/>
          <a:lstStyle/>
          <a:p>
            <a:fld id="{A54A3842-A6A1-4A25-828D-FA7153EDC2D0}" type="slidenum">
              <a:rPr lang="en-IN" smtClean="0"/>
              <a:t>‹#›</a:t>
            </a:fld>
            <a:endParaRPr lang="en-IN"/>
          </a:p>
        </p:txBody>
      </p:sp>
    </p:spTree>
    <p:extLst>
      <p:ext uri="{BB962C8B-B14F-4D97-AF65-F5344CB8AC3E}">
        <p14:creationId xmlns:p14="http://schemas.microsoft.com/office/powerpoint/2010/main" val="216211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169E7B-6586-461C-8B89-B4103DAC8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57A01B-1215-4C8C-9959-447C9839B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A3C4E-F017-4D10-8C59-A75869693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3A212-9024-46A7-B273-AAB61C295D44}" type="datetimeFigureOut">
              <a:rPr lang="en-IN" smtClean="0"/>
              <a:t>18-01-2020</a:t>
            </a:fld>
            <a:endParaRPr lang="en-IN"/>
          </a:p>
        </p:txBody>
      </p:sp>
      <p:sp>
        <p:nvSpPr>
          <p:cNvPr id="5" name="Footer Placeholder 4">
            <a:extLst>
              <a:ext uri="{FF2B5EF4-FFF2-40B4-BE49-F238E27FC236}">
                <a16:creationId xmlns:a16="http://schemas.microsoft.com/office/drawing/2014/main" id="{966CC3E8-CEEE-4732-8405-CE185C436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36E6C0-8AA4-4DEB-8C4F-A2EE6BA59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A3842-A6A1-4A25-828D-FA7153EDC2D0}" type="slidenum">
              <a:rPr lang="en-IN" smtClean="0"/>
              <a:t>‹#›</a:t>
            </a:fld>
            <a:endParaRPr lang="en-IN"/>
          </a:p>
        </p:txBody>
      </p:sp>
    </p:spTree>
    <p:extLst>
      <p:ext uri="{BB962C8B-B14F-4D97-AF65-F5344CB8AC3E}">
        <p14:creationId xmlns:p14="http://schemas.microsoft.com/office/powerpoint/2010/main" val="3664045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25E6-1F0E-4188-AB39-6672EA805B73}"/>
              </a:ext>
            </a:extLst>
          </p:cNvPr>
          <p:cNvSpPr>
            <a:spLocks noGrp="1"/>
          </p:cNvSpPr>
          <p:nvPr>
            <p:ph type="ctrTitle"/>
          </p:nvPr>
        </p:nvSpPr>
        <p:spPr>
          <a:xfrm>
            <a:off x="1524000" y="1122363"/>
            <a:ext cx="9144000" cy="2387600"/>
          </a:xfrm>
        </p:spPr>
        <p:txBody>
          <a:bodyPr/>
          <a:lstStyle/>
          <a:p>
            <a:r>
              <a:rPr lang="en-IN" b="1" dirty="0"/>
              <a:t> </a:t>
            </a:r>
          </a:p>
        </p:txBody>
      </p:sp>
      <p:sp>
        <p:nvSpPr>
          <p:cNvPr id="3" name="Subtitle 2">
            <a:extLst>
              <a:ext uri="{FF2B5EF4-FFF2-40B4-BE49-F238E27FC236}">
                <a16:creationId xmlns:a16="http://schemas.microsoft.com/office/drawing/2014/main" id="{92D06EB4-E9C7-475A-B61B-4669137700A5}"/>
              </a:ext>
            </a:extLst>
          </p:cNvPr>
          <p:cNvSpPr>
            <a:spLocks noGrp="1"/>
          </p:cNvSpPr>
          <p:nvPr>
            <p:ph type="subTitle" idx="1"/>
          </p:nvPr>
        </p:nvSpPr>
        <p:spPr>
          <a:xfrm>
            <a:off x="1524000" y="2682082"/>
            <a:ext cx="9144000" cy="1655762"/>
          </a:xfrm>
        </p:spPr>
        <p:txBody>
          <a:bodyPr>
            <a:noAutofit/>
          </a:bodyPr>
          <a:lstStyle/>
          <a:p>
            <a:r>
              <a:rPr lang="en-US" sz="3200" b="1" dirty="0"/>
              <a:t>Data-Driven Marketing: Purchase Behavioral</a:t>
            </a:r>
          </a:p>
          <a:p>
            <a:r>
              <a:rPr lang="en-US" sz="3200" b="1" dirty="0"/>
              <a:t>Targeting in Travel Industry based on</a:t>
            </a:r>
          </a:p>
          <a:p>
            <a:r>
              <a:rPr lang="en-US" sz="3200" b="1" dirty="0"/>
              <a:t>Propensity Model</a:t>
            </a:r>
            <a:endParaRPr lang="en-IN" sz="3200" b="1" dirty="0"/>
          </a:p>
        </p:txBody>
      </p:sp>
      <p:sp>
        <p:nvSpPr>
          <p:cNvPr id="4" name="Rectangle 3">
            <a:extLst>
              <a:ext uri="{FF2B5EF4-FFF2-40B4-BE49-F238E27FC236}">
                <a16:creationId xmlns:a16="http://schemas.microsoft.com/office/drawing/2014/main" id="{9660E568-2FA1-421A-94AA-043F85C278A5}"/>
              </a:ext>
            </a:extLst>
          </p:cNvPr>
          <p:cNvSpPr/>
          <p:nvPr/>
        </p:nvSpPr>
        <p:spPr>
          <a:xfrm>
            <a:off x="4253948" y="1122363"/>
            <a:ext cx="3366052" cy="830997"/>
          </a:xfrm>
          <a:prstGeom prst="rect">
            <a:avLst/>
          </a:prstGeom>
        </p:spPr>
        <p:txBody>
          <a:bodyPr wrap="square">
            <a:spAutoFit/>
          </a:bodyPr>
          <a:lstStyle/>
          <a:p>
            <a:r>
              <a:rPr lang="en-IN" sz="4800" b="1" dirty="0">
                <a:latin typeface="Times New Roman" panose="02020603050405020304" pitchFamily="18" charset="0"/>
                <a:cs typeface="Times New Roman" panose="02020603050405020304" pitchFamily="18" charset="0"/>
              </a:rPr>
              <a:t> Case study</a:t>
            </a:r>
            <a:endParaRPr lang="en-US" sz="4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81EBD8-0C3D-4B3B-AF13-7B482E12F6EF}"/>
              </a:ext>
            </a:extLst>
          </p:cNvPr>
          <p:cNvSpPr txBox="1"/>
          <p:nvPr/>
        </p:nvSpPr>
        <p:spPr>
          <a:xfrm>
            <a:off x="9303026" y="5574397"/>
            <a:ext cx="272994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By : Shashank </a:t>
            </a:r>
            <a:r>
              <a:rPr lang="en-US" b="1" dirty="0" err="1">
                <a:latin typeface="Times New Roman" panose="02020603050405020304" pitchFamily="18" charset="0"/>
                <a:cs typeface="Times New Roman" panose="02020603050405020304" pitchFamily="18" charset="0"/>
              </a:rPr>
              <a:t>Shanu</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19125760086</a:t>
            </a:r>
          </a:p>
        </p:txBody>
      </p:sp>
    </p:spTree>
    <p:extLst>
      <p:ext uri="{BB962C8B-B14F-4D97-AF65-F5344CB8AC3E}">
        <p14:creationId xmlns:p14="http://schemas.microsoft.com/office/powerpoint/2010/main" val="275984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41E2-258A-4C57-9BF2-2847EF36B584}"/>
              </a:ext>
            </a:extLst>
          </p:cNvPr>
          <p:cNvSpPr>
            <a:spLocks noGrp="1"/>
          </p:cNvSpPr>
          <p:nvPr>
            <p:ph type="title"/>
          </p:nvPr>
        </p:nvSpPr>
        <p:spPr>
          <a:xfrm>
            <a:off x="838200" y="365125"/>
            <a:ext cx="10515600" cy="1609449"/>
          </a:xfrm>
        </p:spPr>
        <p:txBody>
          <a:bodyPr/>
          <a:lstStyle/>
          <a:p>
            <a:r>
              <a:rPr lang="en-US" sz="3600" b="1" dirty="0">
                <a:latin typeface="TimesNewRomanPS-BoldMT"/>
              </a:rPr>
              <a:t>1. Analysis of “What to buy”</a:t>
            </a:r>
            <a:br>
              <a:rPr lang="en-US" dirty="0"/>
            </a:br>
            <a:endParaRPr lang="en-US" dirty="0"/>
          </a:p>
        </p:txBody>
      </p:sp>
      <p:sp>
        <p:nvSpPr>
          <p:cNvPr id="3" name="Rectangle 2">
            <a:extLst>
              <a:ext uri="{FF2B5EF4-FFF2-40B4-BE49-F238E27FC236}">
                <a16:creationId xmlns:a16="http://schemas.microsoft.com/office/drawing/2014/main" id="{CFF782CC-4E0C-4073-A012-8AEFD633E9AE}"/>
              </a:ext>
            </a:extLst>
          </p:cNvPr>
          <p:cNvSpPr/>
          <p:nvPr/>
        </p:nvSpPr>
        <p:spPr>
          <a:xfrm>
            <a:off x="692427" y="1997839"/>
            <a:ext cx="10515600"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As said, we take “HotelFamily” as dependent variable for business model “What to buy” to run propensity model to predict if a customer is going to buy family hotel product. Load the training data set into R and run logistic regression. At the first run, we might come across the situation where there would be some independent variables that is not significant for predicting the appointed event, then we need to take way the insignificant variables and rerun the propensity model again until we get rid of all the insignificant variables. Thereafter, we get a proper propensity model with a summary that includes only significant predictors in below table 5.1.</a:t>
            </a:r>
          </a:p>
        </p:txBody>
      </p:sp>
    </p:spTree>
    <p:extLst>
      <p:ext uri="{BB962C8B-B14F-4D97-AF65-F5344CB8AC3E}">
        <p14:creationId xmlns:p14="http://schemas.microsoft.com/office/powerpoint/2010/main" val="3591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43A84-218D-4279-9318-6CE1F7943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3"/>
            <a:ext cx="9038656" cy="6481637"/>
          </a:xfrm>
          <a:prstGeom prst="rect">
            <a:avLst/>
          </a:prstGeom>
        </p:spPr>
      </p:pic>
      <p:pic>
        <p:nvPicPr>
          <p:cNvPr id="5" name="Picture 4">
            <a:extLst>
              <a:ext uri="{FF2B5EF4-FFF2-40B4-BE49-F238E27FC236}">
                <a16:creationId xmlns:a16="http://schemas.microsoft.com/office/drawing/2014/main" id="{BD4A7DA5-DA92-4F52-A7D1-EADE398AD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817" y="371061"/>
            <a:ext cx="3896139" cy="2835965"/>
          </a:xfrm>
          <a:prstGeom prst="rect">
            <a:avLst/>
          </a:prstGeom>
        </p:spPr>
      </p:pic>
      <p:sp>
        <p:nvSpPr>
          <p:cNvPr id="6" name="Rectangle 5">
            <a:extLst>
              <a:ext uri="{FF2B5EF4-FFF2-40B4-BE49-F238E27FC236}">
                <a16:creationId xmlns:a16="http://schemas.microsoft.com/office/drawing/2014/main" id="{B7FB6536-97DB-47EA-9DF2-A57F177468BF}"/>
              </a:ext>
            </a:extLst>
          </p:cNvPr>
          <p:cNvSpPr/>
          <p:nvPr/>
        </p:nvSpPr>
        <p:spPr>
          <a:xfrm>
            <a:off x="8135336" y="3650975"/>
            <a:ext cx="3896138" cy="1384995"/>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Accuracy of  Propensity Model “</a:t>
            </a:r>
            <a:r>
              <a:rPr lang="en-IN" sz="2800" b="1" dirty="0" err="1">
                <a:latin typeface="Times New Roman" panose="02020603050405020304" pitchFamily="18" charset="0"/>
                <a:cs typeface="Times New Roman" panose="02020603050405020304" pitchFamily="18" charset="0"/>
              </a:rPr>
              <a:t>HotelFamily</a:t>
            </a:r>
            <a:r>
              <a:rPr lang="en-IN" sz="2800" b="1" dirty="0">
                <a:latin typeface="Times New Roman" panose="02020603050405020304" pitchFamily="18" charset="0"/>
                <a:cs typeface="Times New Roman" panose="02020603050405020304" pitchFamily="18" charset="0"/>
              </a:rPr>
              <a:t>”: 92.23 %</a:t>
            </a:r>
          </a:p>
        </p:txBody>
      </p:sp>
    </p:spTree>
    <p:extLst>
      <p:ext uri="{BB962C8B-B14F-4D97-AF65-F5344CB8AC3E}">
        <p14:creationId xmlns:p14="http://schemas.microsoft.com/office/powerpoint/2010/main" val="114400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C66A-50A7-4B27-892F-0D162FF8525B}"/>
              </a:ext>
            </a:extLst>
          </p:cNvPr>
          <p:cNvSpPr>
            <a:spLocks noGrp="1"/>
          </p:cNvSpPr>
          <p:nvPr>
            <p:ph type="title"/>
          </p:nvPr>
        </p:nvSpPr>
        <p:spPr>
          <a:xfrm>
            <a:off x="477078" y="365126"/>
            <a:ext cx="10876722" cy="893832"/>
          </a:xfrm>
        </p:spPr>
        <p:txBody>
          <a:bodyPr>
            <a:normAutofit/>
          </a:bodyPr>
          <a:lstStyle/>
          <a:p>
            <a:r>
              <a:rPr lang="en-US" sz="3600" b="1" dirty="0">
                <a:latin typeface="Times New Roman" panose="02020603050405020304" pitchFamily="18" charset="0"/>
                <a:cs typeface="Times New Roman" panose="02020603050405020304" pitchFamily="18" charset="0"/>
              </a:rPr>
              <a:t>2. Analysis of “When to buy”</a:t>
            </a:r>
            <a:endParaRPr lang="en-US" sz="3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FFA03FA-050F-491B-8F07-723CA8149790}"/>
              </a:ext>
            </a:extLst>
          </p:cNvPr>
          <p:cNvSpPr/>
          <p:nvPr/>
        </p:nvSpPr>
        <p:spPr>
          <a:xfrm>
            <a:off x="477078" y="1599227"/>
            <a:ext cx="10310191"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For business model “When to buy”, we take </a:t>
            </a:r>
            <a:r>
              <a:rPr lang="en-US" sz="2400" b="1" dirty="0">
                <a:latin typeface="Times New Roman" panose="02020603050405020304" pitchFamily="18" charset="0"/>
                <a:cs typeface="Times New Roman" panose="02020603050405020304" pitchFamily="18" charset="0"/>
              </a:rPr>
              <a:t>“Buy2MonthsAhead” </a:t>
            </a:r>
            <a:r>
              <a:rPr lang="en-US" sz="2400" dirty="0">
                <a:latin typeface="Times New Roman" panose="02020603050405020304" pitchFamily="18" charset="0"/>
                <a:cs typeface="Times New Roman" panose="02020603050405020304" pitchFamily="18" charset="0"/>
              </a:rPr>
              <a:t>as dependent valuable, which we want to predict if a customer is going to purchase next trip 2 months before departure. Load the data into RStudio, and apply logistic regression.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summary of model_Buy2MonthsAhead at first run of </a:t>
            </a:r>
            <a:r>
              <a:rPr lang="en-US" sz="2400" dirty="0" err="1">
                <a:latin typeface="Times New Roman" panose="02020603050405020304" pitchFamily="18" charset="0"/>
                <a:cs typeface="Times New Roman" panose="02020603050405020304" pitchFamily="18" charset="0"/>
              </a:rPr>
              <a:t>glm</a:t>
            </a:r>
            <a:r>
              <a:rPr lang="en-US" sz="2400" dirty="0">
                <a:latin typeface="Times New Roman" panose="02020603050405020304" pitchFamily="18" charset="0"/>
                <a:cs typeface="Times New Roman" panose="02020603050405020304" pitchFamily="18" charset="0"/>
              </a:rPr>
              <a:t>() propensity model is shown in Table 5.2. From the summary, we can see that some of the independent variables are not significant to predict if a customer is going to purchase next trip 2 months before departure. So, we need to take those insignificant variables away and rerun the model again until all the predictors are significant, then we get the proper propensity model for “Buy2MonthAhead”.</a:t>
            </a:r>
          </a:p>
        </p:txBody>
      </p:sp>
    </p:spTree>
    <p:extLst>
      <p:ext uri="{BB962C8B-B14F-4D97-AF65-F5344CB8AC3E}">
        <p14:creationId xmlns:p14="http://schemas.microsoft.com/office/powerpoint/2010/main" val="334347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6AA2B9-0D72-4F90-9FC5-2FCE904A0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374" y="418955"/>
            <a:ext cx="3948177" cy="3110948"/>
          </a:xfrm>
          <a:prstGeom prst="rect">
            <a:avLst/>
          </a:prstGeom>
        </p:spPr>
      </p:pic>
      <p:pic>
        <p:nvPicPr>
          <p:cNvPr id="6" name="Picture 5">
            <a:extLst>
              <a:ext uri="{FF2B5EF4-FFF2-40B4-BE49-F238E27FC236}">
                <a16:creationId xmlns:a16="http://schemas.microsoft.com/office/drawing/2014/main" id="{A8D27591-FA04-430C-92EA-2AD82576C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49" y="132522"/>
            <a:ext cx="8255133" cy="6725478"/>
          </a:xfrm>
          <a:prstGeom prst="rect">
            <a:avLst/>
          </a:prstGeom>
        </p:spPr>
      </p:pic>
      <p:sp>
        <p:nvSpPr>
          <p:cNvPr id="7" name="Rectangle 6">
            <a:extLst>
              <a:ext uri="{FF2B5EF4-FFF2-40B4-BE49-F238E27FC236}">
                <a16:creationId xmlns:a16="http://schemas.microsoft.com/office/drawing/2014/main" id="{D94B6981-1442-4A72-9228-5E62D82FCBB5}"/>
              </a:ext>
            </a:extLst>
          </p:cNvPr>
          <p:cNvSpPr/>
          <p:nvPr/>
        </p:nvSpPr>
        <p:spPr>
          <a:xfrm>
            <a:off x="7616926" y="3574484"/>
            <a:ext cx="4575074" cy="1815882"/>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Accuracy of Propensity Model “Buy2MonthsAhead”:94.99%</a:t>
            </a:r>
          </a:p>
        </p:txBody>
      </p:sp>
    </p:spTree>
    <p:extLst>
      <p:ext uri="{BB962C8B-B14F-4D97-AF65-F5344CB8AC3E}">
        <p14:creationId xmlns:p14="http://schemas.microsoft.com/office/powerpoint/2010/main" val="328185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5919-4FAF-4F3D-86CB-DBED6AAA8A9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3. Analysis of “How to buy”</a:t>
            </a:r>
            <a:endParaRPr lang="en-US" sz="3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DB45248-7F45-4F58-BD60-34E0FDFD3A71}"/>
              </a:ext>
            </a:extLst>
          </p:cNvPr>
          <p:cNvSpPr/>
          <p:nvPr/>
        </p:nvSpPr>
        <p:spPr>
          <a:xfrm>
            <a:off x="838200" y="2075001"/>
            <a:ext cx="10098157"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For business model </a:t>
            </a:r>
            <a:r>
              <a:rPr lang="en-US" sz="2400" b="1" dirty="0">
                <a:latin typeface="Times New Roman" panose="02020603050405020304" pitchFamily="18" charset="0"/>
                <a:cs typeface="Times New Roman" panose="02020603050405020304" pitchFamily="18" charset="0"/>
              </a:rPr>
              <a:t>“How to buy”, </a:t>
            </a:r>
            <a:r>
              <a:rPr lang="en-US" sz="2400" dirty="0">
                <a:latin typeface="Times New Roman" panose="02020603050405020304" pitchFamily="18" charset="0"/>
                <a:cs typeface="Times New Roman" panose="02020603050405020304" pitchFamily="18" charset="0"/>
              </a:rPr>
              <a:t>we will take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BuyOnline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an example to run propensity model to predict if a customer is going to purchase next trip online. And the forecast for other two channels “</a:t>
            </a:r>
            <a:r>
              <a:rPr lang="en-US" sz="2400" dirty="0" err="1">
                <a:latin typeface="Times New Roman" panose="02020603050405020304" pitchFamily="18" charset="0"/>
                <a:cs typeface="Times New Roman" panose="02020603050405020304" pitchFamily="18" charset="0"/>
              </a:rPr>
              <a:t>BuyDirect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BuyAgent</a:t>
            </a:r>
            <a:r>
              <a:rPr lang="en-US" sz="2400" dirty="0">
                <a:latin typeface="Times New Roman" panose="02020603050405020304" pitchFamily="18" charset="0"/>
                <a:cs typeface="Times New Roman" panose="02020603050405020304" pitchFamily="18" charset="0"/>
              </a:rPr>
              <a:t>” can follow the same steps afterwards. Load both the training data and test into RStudio, and run logistic regression.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t>
            </a:r>
            <a:r>
              <a:rPr lang="en-US" sz="2400" dirty="0" err="1">
                <a:latin typeface="Times New Roman" panose="02020603050405020304" pitchFamily="18" charset="0"/>
                <a:cs typeface="Times New Roman" panose="02020603050405020304" pitchFamily="18" charset="0"/>
              </a:rPr>
              <a:t>first,we</a:t>
            </a:r>
            <a:r>
              <a:rPr lang="en-US" sz="2400" dirty="0">
                <a:latin typeface="Times New Roman" panose="02020603050405020304" pitchFamily="18" charset="0"/>
                <a:cs typeface="Times New Roman" panose="02020603050405020304" pitchFamily="18" charset="0"/>
              </a:rPr>
              <a:t> need to take out around ten independent variables due to the insignificance to the propensity model. After second and third rerunning of the propensity model, in total there are 19 insignificant variables that have been taken out. Thereafter, we get a proper propensity model with a summary that includes 45 significant predictors in below table 5.3.</a:t>
            </a:r>
          </a:p>
        </p:txBody>
      </p:sp>
    </p:spTree>
    <p:extLst>
      <p:ext uri="{BB962C8B-B14F-4D97-AF65-F5344CB8AC3E}">
        <p14:creationId xmlns:p14="http://schemas.microsoft.com/office/powerpoint/2010/main" val="72186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B7EF5C-941C-497C-8EE3-BEBBF2167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991" y="695464"/>
            <a:ext cx="4426225" cy="2733536"/>
          </a:xfrm>
          <a:prstGeom prst="rect">
            <a:avLst/>
          </a:prstGeom>
        </p:spPr>
      </p:pic>
      <p:pic>
        <p:nvPicPr>
          <p:cNvPr id="6" name="Picture 5">
            <a:extLst>
              <a:ext uri="{FF2B5EF4-FFF2-40B4-BE49-F238E27FC236}">
                <a16:creationId xmlns:a16="http://schemas.microsoft.com/office/drawing/2014/main" id="{AD17B34E-6B7B-40CC-8A8E-2678E3D5A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618"/>
            <a:ext cx="7566992" cy="6574233"/>
          </a:xfrm>
          <a:prstGeom prst="rect">
            <a:avLst/>
          </a:prstGeom>
        </p:spPr>
      </p:pic>
      <p:sp>
        <p:nvSpPr>
          <p:cNvPr id="7" name="Rectangle 6">
            <a:extLst>
              <a:ext uri="{FF2B5EF4-FFF2-40B4-BE49-F238E27FC236}">
                <a16:creationId xmlns:a16="http://schemas.microsoft.com/office/drawing/2014/main" id="{BDF0712B-3BCB-429C-9A03-F775993481DC}"/>
              </a:ext>
            </a:extLst>
          </p:cNvPr>
          <p:cNvSpPr/>
          <p:nvPr/>
        </p:nvSpPr>
        <p:spPr>
          <a:xfrm>
            <a:off x="7566991" y="3794948"/>
            <a:ext cx="4293705" cy="1384995"/>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Accuracy of Propensity Model “BuyOnline” : 90.90%</a:t>
            </a:r>
          </a:p>
        </p:txBody>
      </p:sp>
    </p:spTree>
    <p:extLst>
      <p:ext uri="{BB962C8B-B14F-4D97-AF65-F5344CB8AC3E}">
        <p14:creationId xmlns:p14="http://schemas.microsoft.com/office/powerpoint/2010/main" val="54861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613B-0A89-4E49-A3EB-C0CBC58B44A5}"/>
              </a:ext>
            </a:extLst>
          </p:cNvPr>
          <p:cNvSpPr>
            <a:spLocks noGrp="1"/>
          </p:cNvSpPr>
          <p:nvPr>
            <p:ph type="title"/>
          </p:nvPr>
        </p:nvSpPr>
        <p:spPr>
          <a:xfrm>
            <a:off x="649357" y="365126"/>
            <a:ext cx="10704443" cy="665476"/>
          </a:xfrm>
        </p:spPr>
        <p:txBody>
          <a:bodyPr>
            <a:normAutofit fontScale="90000"/>
          </a:bodyPr>
          <a:lstStyle/>
          <a:p>
            <a:r>
              <a:rPr lang="en-IN" dirty="0"/>
              <a:t>I - Insights</a:t>
            </a:r>
          </a:p>
        </p:txBody>
      </p:sp>
      <p:sp>
        <p:nvSpPr>
          <p:cNvPr id="3" name="TextBox 2">
            <a:extLst>
              <a:ext uri="{FF2B5EF4-FFF2-40B4-BE49-F238E27FC236}">
                <a16:creationId xmlns:a16="http://schemas.microsoft.com/office/drawing/2014/main" id="{E8C1E21D-9C02-4863-86DD-DAEA2B31CBFF}"/>
              </a:ext>
            </a:extLst>
          </p:cNvPr>
          <p:cNvSpPr txBox="1"/>
          <p:nvPr/>
        </p:nvSpPr>
        <p:spPr>
          <a:xfrm>
            <a:off x="649357" y="4283318"/>
            <a:ext cx="11131825" cy="2092881"/>
          </a:xfrm>
          <a:prstGeom prst="rect">
            <a:avLst/>
          </a:prstGeom>
          <a:noFill/>
        </p:spPr>
        <p:txBody>
          <a:bodyPr wrap="square" rtlCol="0">
            <a:spAutoFit/>
          </a:bodyPr>
          <a:lstStyle/>
          <a:p>
            <a:pPr marL="342900" indent="-342900">
              <a:buAutoNum type="arabicPeriod"/>
            </a:pPr>
            <a:r>
              <a:rPr lang="en-IN" sz="2000" b="1" dirty="0"/>
              <a:t>Options: </a:t>
            </a:r>
            <a:r>
              <a:rPr lang="en-IN" dirty="0"/>
              <a:t>This paper discusses two validation ways of the performance of propensity model, it would be valuable and recommended to also track and follow up on customer retention rate, repeater ratio, customer satisfaction scores, and NPS (Net Promoter Scores) and see what the effect will be when implementing purchasing behavioural targeting in tourism marketing. </a:t>
            </a:r>
          </a:p>
          <a:p>
            <a:endParaRPr lang="en-IN" dirty="0"/>
          </a:p>
          <a:p>
            <a:r>
              <a:rPr lang="en-IN" sz="2000" b="1" dirty="0"/>
              <a:t>2. The best way : </a:t>
            </a:r>
            <a:r>
              <a:rPr lang="en-IN" dirty="0"/>
              <a:t>To stand out in the competitive travel business, </a:t>
            </a:r>
            <a:r>
              <a:rPr lang="en-IN" b="1" dirty="0"/>
              <a:t>it’s important for the marketers to establish data-     driven and big data marketing mindset. </a:t>
            </a:r>
          </a:p>
        </p:txBody>
      </p:sp>
      <p:sp>
        <p:nvSpPr>
          <p:cNvPr id="4" name="Rectangle 3">
            <a:extLst>
              <a:ext uri="{FF2B5EF4-FFF2-40B4-BE49-F238E27FC236}">
                <a16:creationId xmlns:a16="http://schemas.microsoft.com/office/drawing/2014/main" id="{86CDA009-AA62-49C8-8876-1344915AF64D}"/>
              </a:ext>
            </a:extLst>
          </p:cNvPr>
          <p:cNvSpPr/>
          <p:nvPr/>
        </p:nvSpPr>
        <p:spPr>
          <a:xfrm>
            <a:off x="702366" y="1125834"/>
            <a:ext cx="11131825" cy="2862322"/>
          </a:xfrm>
          <a:prstGeom prst="rect">
            <a:avLst/>
          </a:prstGeom>
        </p:spPr>
        <p:txBody>
          <a:bodyPr wrap="square">
            <a:spAutoFit/>
          </a:bodyPr>
          <a:lstStyle/>
          <a:p>
            <a:r>
              <a:rPr lang="en-US" dirty="0">
                <a:latin typeface="TimesNewRomanPSMT"/>
              </a:rPr>
              <a:t>By analyzing the business model </a:t>
            </a:r>
            <a:r>
              <a:rPr lang="en-US" b="1" dirty="0">
                <a:latin typeface="TimesNewRomanPSMT"/>
              </a:rPr>
              <a:t>“2W1H” </a:t>
            </a:r>
            <a:r>
              <a:rPr lang="en-US" dirty="0">
                <a:latin typeface="TimesNewRomanPSMT"/>
              </a:rPr>
              <a:t>and the </a:t>
            </a:r>
            <a:r>
              <a:rPr lang="en-US" b="1" dirty="0">
                <a:latin typeface="TimesNewRomanPSMT"/>
              </a:rPr>
              <a:t>propensity model </a:t>
            </a:r>
            <a:r>
              <a:rPr lang="en-US" dirty="0">
                <a:latin typeface="TimesNewRomanPSMT"/>
              </a:rPr>
              <a:t>on each business model, both the validation of the model based on training model and test data set, and the validation of actual marketing activities, </a:t>
            </a:r>
            <a:r>
              <a:rPr lang="en-US" b="1" dirty="0">
                <a:latin typeface="TimesNewRomanPSMT"/>
              </a:rPr>
              <a:t>it has been proven that predictive analytics plays a vital role in the implementation of travelers’ purchasing behavioral targeting in marketing.</a:t>
            </a:r>
          </a:p>
          <a:p>
            <a:endParaRPr lang="en-US" b="1" dirty="0">
              <a:latin typeface="TimesNewRomanPSMT"/>
            </a:endParaRPr>
          </a:p>
          <a:p>
            <a:r>
              <a:rPr lang="en-US" dirty="0">
                <a:latin typeface="Times New Roman" panose="02020603050405020304" pitchFamily="18" charset="0"/>
                <a:cs typeface="Times New Roman" panose="02020603050405020304" pitchFamily="18" charset="0"/>
              </a:rPr>
              <a:t>Through investigating the procedures and implementation of big data and data-driven marketing by applying</a:t>
            </a:r>
          </a:p>
          <a:p>
            <a:r>
              <a:rPr lang="en-US" dirty="0">
                <a:latin typeface="Times New Roman" panose="02020603050405020304" pitchFamily="18" charset="0"/>
                <a:cs typeface="Times New Roman" panose="02020603050405020304" pitchFamily="18" charset="0"/>
              </a:rPr>
              <a:t>propensity models to predict traveler’s purchasing behavior at Tour Operator Company A, a cost-effective and reliable targeting approach was demonstrated. </a:t>
            </a:r>
            <a:r>
              <a:rPr lang="en-US" b="1" dirty="0">
                <a:latin typeface="Times New Roman" panose="02020603050405020304" pitchFamily="18" charset="0"/>
                <a:cs typeface="Times New Roman" panose="02020603050405020304" pitchFamily="18" charset="0"/>
              </a:rPr>
              <a:t>The evidence suggests that implementing personalized targeting in marketing increases sales and conversion rate.</a:t>
            </a:r>
          </a:p>
          <a:p>
            <a:endParaRPr lang="en-US" dirty="0"/>
          </a:p>
        </p:txBody>
      </p:sp>
    </p:spTree>
    <p:extLst>
      <p:ext uri="{BB962C8B-B14F-4D97-AF65-F5344CB8AC3E}">
        <p14:creationId xmlns:p14="http://schemas.microsoft.com/office/powerpoint/2010/main" val="364637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FC84-5B45-4B70-BC7E-B400B760EA4A}"/>
              </a:ext>
            </a:extLst>
          </p:cNvPr>
          <p:cNvSpPr>
            <a:spLocks noGrp="1"/>
          </p:cNvSpPr>
          <p:nvPr>
            <p:ph type="title"/>
          </p:nvPr>
        </p:nvSpPr>
        <p:spPr>
          <a:xfrm>
            <a:off x="838200" y="2766218"/>
            <a:ext cx="10515600" cy="1325563"/>
          </a:xfrm>
        </p:spPr>
        <p:txBody>
          <a:bodyPr>
            <a:normAutofit/>
          </a:bodyPr>
          <a:lstStyle/>
          <a:p>
            <a:pPr algn="ctr"/>
            <a:r>
              <a:rPr lang="en-US"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3132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9B61-28C0-48B8-8B67-391C4846B859}"/>
              </a:ext>
            </a:extLst>
          </p:cNvPr>
          <p:cNvSpPr>
            <a:spLocks noGrp="1"/>
          </p:cNvSpPr>
          <p:nvPr>
            <p:ph type="title"/>
          </p:nvPr>
        </p:nvSpPr>
        <p:spPr>
          <a:xfrm>
            <a:off x="278296" y="365125"/>
            <a:ext cx="11075504" cy="562527"/>
          </a:xfrm>
        </p:spPr>
        <p:txBody>
          <a:bodyPr>
            <a:normAutofit fontScale="90000"/>
          </a:bodyPr>
          <a:lstStyle/>
          <a:p>
            <a:r>
              <a:rPr lang="en-IN" dirty="0"/>
              <a:t>D – define the biz problem</a:t>
            </a:r>
          </a:p>
        </p:txBody>
      </p:sp>
      <p:sp>
        <p:nvSpPr>
          <p:cNvPr id="3" name="TextBox 2">
            <a:extLst>
              <a:ext uri="{FF2B5EF4-FFF2-40B4-BE49-F238E27FC236}">
                <a16:creationId xmlns:a16="http://schemas.microsoft.com/office/drawing/2014/main" id="{BDA5888B-84F9-4871-93D9-49512AEFB2AB}"/>
              </a:ext>
            </a:extLst>
          </p:cNvPr>
          <p:cNvSpPr txBox="1"/>
          <p:nvPr/>
        </p:nvSpPr>
        <p:spPr>
          <a:xfrm flipH="1">
            <a:off x="508552" y="2212236"/>
            <a:ext cx="10614991" cy="264687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Business language : </a:t>
            </a:r>
            <a:r>
              <a:rPr lang="en-US" dirty="0">
                <a:latin typeface="Times New Roman" panose="02020603050405020304" pitchFamily="18" charset="0"/>
                <a:cs typeface="Times New Roman" panose="02020603050405020304" pitchFamily="18" charset="0"/>
              </a:rPr>
              <a:t>To explore techniques of big data marketing and purchasing behavioral targeting, and to apply them in marketing for travel agents and tour operators. So that the overall Business can be can be improve.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Analytics language (Y) : </a:t>
            </a:r>
            <a:r>
              <a:rPr lang="en-US" dirty="0">
                <a:latin typeface="Times New Roman" panose="02020603050405020304" pitchFamily="18" charset="0"/>
                <a:cs typeface="Times New Roman" panose="02020603050405020304" pitchFamily="18" charset="0"/>
              </a:rPr>
              <a:t>To build tourist purchasing propensity models, and to evaluate propensity model accuracy with the test data set and to provide marketing recommendations based on the propensity models, that is, to discuss how to use the results of propensity models to propose marketing strategy guidance.</a:t>
            </a:r>
          </a:p>
        </p:txBody>
      </p:sp>
    </p:spTree>
    <p:extLst>
      <p:ext uri="{BB962C8B-B14F-4D97-AF65-F5344CB8AC3E}">
        <p14:creationId xmlns:p14="http://schemas.microsoft.com/office/powerpoint/2010/main" val="378021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3913-5711-4764-B97D-7ACFABED8061}"/>
              </a:ext>
            </a:extLst>
          </p:cNvPr>
          <p:cNvSpPr>
            <a:spLocks noGrp="1"/>
          </p:cNvSpPr>
          <p:nvPr>
            <p:ph type="title"/>
          </p:nvPr>
        </p:nvSpPr>
        <p:spPr>
          <a:xfrm>
            <a:off x="838200" y="192847"/>
            <a:ext cx="10515600" cy="734805"/>
          </a:xfrm>
        </p:spPr>
        <p:txBody>
          <a:bodyPr/>
          <a:lstStyle/>
          <a:p>
            <a:r>
              <a:rPr lang="en-IN" dirty="0"/>
              <a:t>C – collect the data</a:t>
            </a:r>
          </a:p>
        </p:txBody>
      </p:sp>
      <p:sp>
        <p:nvSpPr>
          <p:cNvPr id="3" name="TextBox 2">
            <a:extLst>
              <a:ext uri="{FF2B5EF4-FFF2-40B4-BE49-F238E27FC236}">
                <a16:creationId xmlns:a16="http://schemas.microsoft.com/office/drawing/2014/main" id="{6EBA6902-2358-46F2-8434-2E31371E8C4F}"/>
              </a:ext>
            </a:extLst>
          </p:cNvPr>
          <p:cNvSpPr txBox="1"/>
          <p:nvPr/>
        </p:nvSpPr>
        <p:spPr>
          <a:xfrm>
            <a:off x="690769" y="1616764"/>
            <a:ext cx="10810461" cy="430887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Sources of data </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we discussing the research method, in this paper, data collection sources would focus on individual behavior and customer historical bookings, since this is a case study at an individual level . Thus, the data was collected from the organizational CRM database, archival records, and marketing activities at company 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Sampling </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purpose is to withdraw 100,000 customer historical booking records in order to better explain the propensity models. Because we need to use 40% of the customer records to test and validate the accuracy of the propensity model, therefore, 60%, that is 60,000, of the customer booking records would be used to build the propensity model in terms of logistic regression.</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spTree>
    <p:extLst>
      <p:ext uri="{BB962C8B-B14F-4D97-AF65-F5344CB8AC3E}">
        <p14:creationId xmlns:p14="http://schemas.microsoft.com/office/powerpoint/2010/main" val="164107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A4EF-F0C7-4DF0-85A1-7DB6AF347C04}"/>
              </a:ext>
            </a:extLst>
          </p:cNvPr>
          <p:cNvSpPr>
            <a:spLocks noGrp="1"/>
          </p:cNvSpPr>
          <p:nvPr>
            <p:ph type="title"/>
          </p:nvPr>
        </p:nvSpPr>
        <p:spPr/>
        <p:txBody>
          <a:bodyPr/>
          <a:lstStyle/>
          <a:p>
            <a:r>
              <a:rPr lang="en-IN" dirty="0"/>
              <a:t>O- organise the data </a:t>
            </a:r>
          </a:p>
        </p:txBody>
      </p:sp>
      <p:sp>
        <p:nvSpPr>
          <p:cNvPr id="3" name="TextBox 2">
            <a:extLst>
              <a:ext uri="{FF2B5EF4-FFF2-40B4-BE49-F238E27FC236}">
                <a16:creationId xmlns:a16="http://schemas.microsoft.com/office/drawing/2014/main" id="{CB2402C0-BAF9-4E47-8BCD-85C553AB8C5D}"/>
              </a:ext>
            </a:extLst>
          </p:cNvPr>
          <p:cNvSpPr txBox="1"/>
          <p:nvPr/>
        </p:nvSpPr>
        <p:spPr>
          <a:xfrm flipH="1">
            <a:off x="838199" y="2146852"/>
            <a:ext cx="10399643" cy="341632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 Missing values :</a:t>
            </a:r>
            <a:r>
              <a:rPr lang="en-IN" dirty="0">
                <a:latin typeface="Times New Roman" panose="02020603050405020304" pitchFamily="18" charset="0"/>
                <a:cs typeface="Times New Roman" panose="02020603050405020304" pitchFamily="18" charset="0"/>
              </a:rPr>
              <a:t>  Needs to be treated as per the requirement.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Outliers : </a:t>
            </a:r>
            <a:r>
              <a:rPr lang="en-IN" dirty="0">
                <a:latin typeface="Times New Roman" panose="02020603050405020304" pitchFamily="18" charset="0"/>
                <a:cs typeface="Times New Roman" panose="02020603050405020304" pitchFamily="18" charset="0"/>
              </a:rPr>
              <a:t>Needs to be treated as per the requirement.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Dummy variables </a:t>
            </a:r>
            <a:r>
              <a:rPr lang="en-IN" dirty="0">
                <a:latin typeface="Times New Roman" panose="02020603050405020304" pitchFamily="18" charset="0"/>
                <a:cs typeface="Times New Roman" panose="02020603050405020304" pitchFamily="18" charset="0"/>
              </a:rPr>
              <a:t>: Buy2MonthsAhead, Buy3to6MonthsAhead, Buy7to9MonthsAhead, BuyAgent</a:t>
            </a:r>
          </a:p>
          <a:p>
            <a:r>
              <a:rPr lang="en-IN" dirty="0">
                <a:latin typeface="Times New Roman" panose="02020603050405020304" pitchFamily="18" charset="0"/>
                <a:cs typeface="Times New Roman" panose="02020603050405020304" pitchFamily="18" charset="0"/>
              </a:rPr>
              <a:t>                                       Buy10orMoreMonthsAhead, BuyDirect, BuyOnline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4. Derived variables: </a:t>
            </a:r>
            <a:r>
              <a:rPr lang="en-IN" dirty="0">
                <a:latin typeface="Times New Roman" panose="02020603050405020304" pitchFamily="18" charset="0"/>
                <a:cs typeface="Times New Roman" panose="02020603050405020304" pitchFamily="18" charset="0"/>
              </a:rPr>
              <a:t>Dep1to2, Dep3to6, Dep7to9, Dep10to12, GenderF or GenderM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5. Combine data : </a:t>
            </a:r>
            <a:r>
              <a:rPr lang="en-IN" dirty="0">
                <a:latin typeface="Times New Roman" panose="02020603050405020304" pitchFamily="18" charset="0"/>
                <a:cs typeface="Times New Roman" panose="02020603050405020304" pitchFamily="18" charset="0"/>
              </a:rPr>
              <a:t>HotelOther</a:t>
            </a:r>
          </a:p>
          <a:p>
            <a:endParaRPr lang="en-IN" dirty="0"/>
          </a:p>
          <a:p>
            <a:endParaRPr lang="en-IN" dirty="0"/>
          </a:p>
        </p:txBody>
      </p:sp>
    </p:spTree>
    <p:extLst>
      <p:ext uri="{BB962C8B-B14F-4D97-AF65-F5344CB8AC3E}">
        <p14:creationId xmlns:p14="http://schemas.microsoft.com/office/powerpoint/2010/main" val="325106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C567-BA8A-4BCC-A2EC-587AB4DFC8C5}"/>
              </a:ext>
            </a:extLst>
          </p:cNvPr>
          <p:cNvSpPr>
            <a:spLocks noGrp="1"/>
          </p:cNvSpPr>
          <p:nvPr>
            <p:ph type="title"/>
          </p:nvPr>
        </p:nvSpPr>
        <p:spPr>
          <a:xfrm>
            <a:off x="533400" y="217985"/>
            <a:ext cx="10515600" cy="562527"/>
          </a:xfrm>
        </p:spPr>
        <p:txBody>
          <a:bodyPr>
            <a:normAutofit fontScale="90000"/>
          </a:bodyPr>
          <a:lstStyle/>
          <a:p>
            <a:r>
              <a:rPr lang="en-IN" dirty="0"/>
              <a:t>V – Visualise </a:t>
            </a:r>
          </a:p>
        </p:txBody>
      </p:sp>
      <p:sp>
        <p:nvSpPr>
          <p:cNvPr id="3" name="TextBox 2">
            <a:extLst>
              <a:ext uri="{FF2B5EF4-FFF2-40B4-BE49-F238E27FC236}">
                <a16:creationId xmlns:a16="http://schemas.microsoft.com/office/drawing/2014/main" id="{362298A7-9634-4BDE-95D7-88019C52A587}"/>
              </a:ext>
            </a:extLst>
          </p:cNvPr>
          <p:cNvSpPr txBox="1"/>
          <p:nvPr/>
        </p:nvSpPr>
        <p:spPr>
          <a:xfrm>
            <a:off x="838200" y="858188"/>
            <a:ext cx="10515600" cy="181588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 Dependent variable (Y) </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travelers’ purchasing behavior</a:t>
            </a: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Independent variable’s(X) </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total</a:t>
            </a:r>
            <a:r>
              <a:rPr lang="en-US" b="1" dirty="0">
                <a:latin typeface="Times New Roman" panose="02020603050405020304" pitchFamily="18" charset="0"/>
                <a:cs typeface="Times New Roman" panose="02020603050405020304" pitchFamily="18" charset="0"/>
              </a:rPr>
              <a:t>, 64 independent variables </a:t>
            </a:r>
            <a:r>
              <a:rPr lang="en-US" dirty="0">
                <a:latin typeface="Times New Roman" panose="02020603050405020304" pitchFamily="18" charset="0"/>
                <a:cs typeface="Times New Roman" panose="02020603050405020304" pitchFamily="18" charset="0"/>
              </a:rPr>
              <a:t>are selected for propensity modeling</a:t>
            </a:r>
            <a:r>
              <a:rPr lang="en-IN" dirty="0">
                <a:latin typeface="Times New Roman" panose="02020603050405020304" pitchFamily="18" charset="0"/>
                <a:cs typeface="Times New Roman" panose="02020603050405020304" pitchFamily="18" charset="0"/>
              </a:rPr>
              <a:t>. All of the variable’s are shown </a:t>
            </a:r>
            <a:r>
              <a:rPr lang="en-US" dirty="0">
                <a:latin typeface="Times New Roman" panose="02020603050405020304" pitchFamily="18" charset="0"/>
                <a:cs typeface="Times New Roman" panose="02020603050405020304" pitchFamily="18" charset="0"/>
              </a:rPr>
              <a:t>, see table 4.1</a:t>
            </a:r>
            <a:r>
              <a:rPr lang="en-IN" b="1"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CustomerNumber</a:t>
            </a:r>
            <a:r>
              <a:rPr lang="en-US" dirty="0">
                <a:latin typeface="Times New Roman" panose="02020603050405020304" pitchFamily="18" charset="0"/>
                <a:cs typeface="Times New Roman" panose="02020603050405020304" pitchFamily="18" charset="0"/>
              </a:rPr>
              <a:t> does not belong to independent variable it’s just a foreign key to identify each customer record.</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EC83901-C856-45EC-B4DB-5495CC1F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321" y="2625296"/>
            <a:ext cx="4611757" cy="4014719"/>
          </a:xfrm>
          <a:prstGeom prst="rect">
            <a:avLst/>
          </a:prstGeom>
        </p:spPr>
      </p:pic>
    </p:spTree>
    <p:extLst>
      <p:ext uri="{BB962C8B-B14F-4D97-AF65-F5344CB8AC3E}">
        <p14:creationId xmlns:p14="http://schemas.microsoft.com/office/powerpoint/2010/main" val="241974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315D-FBA8-41E0-8C05-0F3A3D1740EA}"/>
              </a:ext>
            </a:extLst>
          </p:cNvPr>
          <p:cNvSpPr>
            <a:spLocks noGrp="1"/>
          </p:cNvSpPr>
          <p:nvPr>
            <p:ph type="title"/>
          </p:nvPr>
        </p:nvSpPr>
        <p:spPr>
          <a:xfrm>
            <a:off x="838200" y="365126"/>
            <a:ext cx="10515600" cy="509518"/>
          </a:xfrm>
        </p:spPr>
        <p:txBody>
          <a:bodyPr>
            <a:normAutofit fontScale="90000"/>
          </a:bodyPr>
          <a:lstStyle/>
          <a:p>
            <a:r>
              <a:rPr lang="en-IN" b="1" dirty="0"/>
              <a:t>Independent variable’s(X)</a:t>
            </a:r>
            <a:endParaRPr lang="en-US" dirty="0"/>
          </a:p>
        </p:txBody>
      </p:sp>
      <p:pic>
        <p:nvPicPr>
          <p:cNvPr id="3" name="Picture 2">
            <a:extLst>
              <a:ext uri="{FF2B5EF4-FFF2-40B4-BE49-F238E27FC236}">
                <a16:creationId xmlns:a16="http://schemas.microsoft.com/office/drawing/2014/main" id="{9C0C30DC-24D9-458A-A0C2-20EA4C6C3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3" y="1421639"/>
            <a:ext cx="6334539" cy="5177943"/>
          </a:xfrm>
          <a:prstGeom prst="rect">
            <a:avLst/>
          </a:prstGeom>
        </p:spPr>
      </p:pic>
      <p:pic>
        <p:nvPicPr>
          <p:cNvPr id="4" name="Picture 3">
            <a:extLst>
              <a:ext uri="{FF2B5EF4-FFF2-40B4-BE49-F238E27FC236}">
                <a16:creationId xmlns:a16="http://schemas.microsoft.com/office/drawing/2014/main" id="{37F8E386-856C-4E83-973D-F077A32F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843" y="1421640"/>
            <a:ext cx="4886338" cy="5177942"/>
          </a:xfrm>
          <a:prstGeom prst="rect">
            <a:avLst/>
          </a:prstGeom>
        </p:spPr>
      </p:pic>
    </p:spTree>
    <p:extLst>
      <p:ext uri="{BB962C8B-B14F-4D97-AF65-F5344CB8AC3E}">
        <p14:creationId xmlns:p14="http://schemas.microsoft.com/office/powerpoint/2010/main" val="157329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B9F0-A1A1-420B-88F1-0B2DB98E682C}"/>
              </a:ext>
            </a:extLst>
          </p:cNvPr>
          <p:cNvSpPr>
            <a:spLocks noGrp="1"/>
          </p:cNvSpPr>
          <p:nvPr>
            <p:ph type="title"/>
          </p:nvPr>
        </p:nvSpPr>
        <p:spPr>
          <a:xfrm>
            <a:off x="980660" y="365126"/>
            <a:ext cx="10373140" cy="628787"/>
          </a:xfrm>
        </p:spPr>
        <p:txBody>
          <a:bodyPr>
            <a:normAutofit fontScale="90000"/>
          </a:bodyPr>
          <a:lstStyle/>
          <a:p>
            <a:r>
              <a:rPr lang="en-US" b="1" dirty="0"/>
              <a:t>Sample Dataset</a:t>
            </a:r>
          </a:p>
        </p:txBody>
      </p:sp>
      <p:pic>
        <p:nvPicPr>
          <p:cNvPr id="3" name="Picture 2">
            <a:extLst>
              <a:ext uri="{FF2B5EF4-FFF2-40B4-BE49-F238E27FC236}">
                <a16:creationId xmlns:a16="http://schemas.microsoft.com/office/drawing/2014/main" id="{F1218276-C322-4B42-B515-57EA514D3B9F}"/>
              </a:ext>
            </a:extLst>
          </p:cNvPr>
          <p:cNvPicPr>
            <a:picLocks noChangeAspect="1"/>
          </p:cNvPicPr>
          <p:nvPr/>
        </p:nvPicPr>
        <p:blipFill>
          <a:blip r:embed="rId2"/>
          <a:stretch>
            <a:fillRect/>
          </a:stretch>
        </p:blipFill>
        <p:spPr>
          <a:xfrm>
            <a:off x="980661" y="1696279"/>
            <a:ext cx="10373139" cy="4214192"/>
          </a:xfrm>
          <a:prstGeom prst="rect">
            <a:avLst/>
          </a:prstGeom>
        </p:spPr>
      </p:pic>
      <p:sp>
        <p:nvSpPr>
          <p:cNvPr id="4" name="Rectangle 3">
            <a:extLst>
              <a:ext uri="{FF2B5EF4-FFF2-40B4-BE49-F238E27FC236}">
                <a16:creationId xmlns:a16="http://schemas.microsoft.com/office/drawing/2014/main" id="{6E0959F1-978E-4F35-9101-E29F29BA4998}"/>
              </a:ext>
            </a:extLst>
          </p:cNvPr>
          <p:cNvSpPr/>
          <p:nvPr/>
        </p:nvSpPr>
        <p:spPr>
          <a:xfrm>
            <a:off x="4880432" y="6243505"/>
            <a:ext cx="2855205" cy="369332"/>
          </a:xfrm>
          <a:prstGeom prst="rect">
            <a:avLst/>
          </a:prstGeom>
        </p:spPr>
        <p:txBody>
          <a:bodyPr wrap="none">
            <a:spAutoFit/>
          </a:bodyPr>
          <a:lstStyle/>
          <a:p>
            <a:r>
              <a:rPr lang="en-US" dirty="0">
                <a:latin typeface="TimesNewRomanPSMT"/>
              </a:rPr>
              <a:t>Table 4.2: Sample Case Data</a:t>
            </a:r>
            <a:endParaRPr lang="en-US" dirty="0"/>
          </a:p>
        </p:txBody>
      </p:sp>
    </p:spTree>
    <p:extLst>
      <p:ext uri="{BB962C8B-B14F-4D97-AF65-F5344CB8AC3E}">
        <p14:creationId xmlns:p14="http://schemas.microsoft.com/office/powerpoint/2010/main" val="322970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F923-E20A-4FFB-8491-D8CEF2AA582A}"/>
              </a:ext>
            </a:extLst>
          </p:cNvPr>
          <p:cNvSpPr>
            <a:spLocks noGrp="1"/>
          </p:cNvSpPr>
          <p:nvPr>
            <p:ph type="title"/>
          </p:nvPr>
        </p:nvSpPr>
        <p:spPr>
          <a:xfrm>
            <a:off x="838200" y="484394"/>
            <a:ext cx="10515600" cy="986597"/>
          </a:xfrm>
        </p:spPr>
        <p:txBody>
          <a:bodyPr/>
          <a:lstStyle/>
          <a:p>
            <a:r>
              <a:rPr lang="en-US" b="1" dirty="0"/>
              <a:t>                     Business Case Analysis</a:t>
            </a:r>
            <a:endParaRPr lang="en-US" dirty="0"/>
          </a:p>
        </p:txBody>
      </p:sp>
      <p:sp>
        <p:nvSpPr>
          <p:cNvPr id="3" name="Rectangle 2">
            <a:extLst>
              <a:ext uri="{FF2B5EF4-FFF2-40B4-BE49-F238E27FC236}">
                <a16:creationId xmlns:a16="http://schemas.microsoft.com/office/drawing/2014/main" id="{7DF59C48-BA79-48E3-8DA2-443EC665989D}"/>
              </a:ext>
            </a:extLst>
          </p:cNvPr>
          <p:cNvSpPr/>
          <p:nvPr/>
        </p:nvSpPr>
        <p:spPr>
          <a:xfrm>
            <a:off x="838200" y="1826438"/>
            <a:ext cx="10515600"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Business Case Analysis  is </a:t>
            </a:r>
            <a:r>
              <a:rPr lang="en-US" dirty="0">
                <a:latin typeface="Times New Roman" panose="02020603050405020304" pitchFamily="18" charset="0"/>
                <a:cs typeface="Times New Roman" panose="02020603050405020304" pitchFamily="18" charset="0"/>
              </a:rPr>
              <a:t>prepared to discuss and analyze the business case with the collected customer historical data from a tour operator company A. Propensity model and logistic regression techniques will be conducted to build predictive model for behavioral targeting.</a:t>
            </a:r>
          </a:p>
        </p:txBody>
      </p:sp>
      <p:pic>
        <p:nvPicPr>
          <p:cNvPr id="8" name="Picture 7">
            <a:extLst>
              <a:ext uri="{FF2B5EF4-FFF2-40B4-BE49-F238E27FC236}">
                <a16:creationId xmlns:a16="http://schemas.microsoft.com/office/drawing/2014/main" id="{6A5639FC-591D-4237-86ED-F000E19DC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48" y="3105215"/>
            <a:ext cx="6082748" cy="3534124"/>
          </a:xfrm>
          <a:prstGeom prst="rect">
            <a:avLst/>
          </a:prstGeom>
        </p:spPr>
      </p:pic>
    </p:spTree>
    <p:extLst>
      <p:ext uri="{BB962C8B-B14F-4D97-AF65-F5344CB8AC3E}">
        <p14:creationId xmlns:p14="http://schemas.microsoft.com/office/powerpoint/2010/main" val="179484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9A5F-36F4-4B75-8DB8-680738BDCACF}"/>
              </a:ext>
            </a:extLst>
          </p:cNvPr>
          <p:cNvSpPr>
            <a:spLocks noGrp="1"/>
          </p:cNvSpPr>
          <p:nvPr>
            <p:ph type="title"/>
          </p:nvPr>
        </p:nvSpPr>
        <p:spPr>
          <a:xfrm>
            <a:off x="424069" y="669926"/>
            <a:ext cx="10783957" cy="1079362"/>
          </a:xfrm>
        </p:spPr>
        <p:txBody>
          <a:bodyPr>
            <a:normAutofit fontScale="90000"/>
          </a:bodyPr>
          <a:lstStyle/>
          <a:p>
            <a:br>
              <a:rPr lang="en-US" b="1" dirty="0">
                <a:latin typeface="TimesNewRomanPS-BoldMT"/>
              </a:rPr>
            </a:br>
            <a:r>
              <a:rPr lang="en-US" b="1" dirty="0">
                <a:latin typeface="TimesNewRomanPS-BoldMT"/>
              </a:rPr>
              <a:t>                      Analysis of 2W1H model</a:t>
            </a:r>
            <a:br>
              <a:rPr lang="en-US" dirty="0"/>
            </a:br>
            <a:endParaRPr lang="en-US" dirty="0"/>
          </a:p>
        </p:txBody>
      </p:sp>
      <p:sp>
        <p:nvSpPr>
          <p:cNvPr id="3" name="Rectangle 2">
            <a:extLst>
              <a:ext uri="{FF2B5EF4-FFF2-40B4-BE49-F238E27FC236}">
                <a16:creationId xmlns:a16="http://schemas.microsoft.com/office/drawing/2014/main" id="{6ACA1843-BBB7-41D2-AE15-7A993119BFC0}"/>
              </a:ext>
            </a:extLst>
          </p:cNvPr>
          <p:cNvSpPr/>
          <p:nvPr/>
        </p:nvSpPr>
        <p:spPr>
          <a:xfrm>
            <a:off x="801757" y="2800389"/>
            <a:ext cx="10588486" cy="2308324"/>
          </a:xfrm>
          <a:prstGeom prst="rect">
            <a:avLst/>
          </a:prstGeom>
        </p:spPr>
        <p:txBody>
          <a:bodyPr wrap="square">
            <a:spAutoFit/>
          </a:bodyPr>
          <a:lstStyle/>
          <a:p>
            <a:r>
              <a:rPr lang="en-US" sz="2400" dirty="0">
                <a:latin typeface="TimesNewRomanPSMT"/>
              </a:rPr>
              <a:t>The business model </a:t>
            </a:r>
            <a:r>
              <a:rPr lang="en-US" sz="2400" b="1" dirty="0">
                <a:latin typeface="TimesNewRomanPSMT"/>
              </a:rPr>
              <a:t>“2W1H”, </a:t>
            </a:r>
            <a:r>
              <a:rPr lang="en-US" sz="2400" dirty="0">
                <a:latin typeface="TimesNewRomanPSMT"/>
              </a:rPr>
              <a:t>it is shown that, there are three hotel products we can predict to see if a customer is going to buy one or not under the business model </a:t>
            </a:r>
            <a:r>
              <a:rPr lang="en-US" sz="2400" b="1" dirty="0">
                <a:latin typeface="TimesNewRomanPSMT"/>
              </a:rPr>
              <a:t>“What to buy”</a:t>
            </a:r>
            <a:r>
              <a:rPr lang="en-US" sz="2400" dirty="0">
                <a:latin typeface="TimesNewRomanPSMT"/>
              </a:rPr>
              <a:t>; there are four departure lead time periods we can forecast to check when the customer will make next booking under the business model </a:t>
            </a:r>
            <a:r>
              <a:rPr lang="en-US" sz="2400" b="1" dirty="0">
                <a:latin typeface="TimesNewRomanPSMT"/>
              </a:rPr>
              <a:t>“When to buy”</a:t>
            </a:r>
            <a:r>
              <a:rPr lang="en-US" sz="2400" dirty="0">
                <a:latin typeface="TimesNewRomanPSMT"/>
              </a:rPr>
              <a:t>; and under business model </a:t>
            </a:r>
            <a:r>
              <a:rPr lang="en-US" sz="2400" b="1" dirty="0">
                <a:latin typeface="TimesNewRomanPSMT"/>
              </a:rPr>
              <a:t>“How to buy”, </a:t>
            </a:r>
            <a:r>
              <a:rPr lang="en-US" sz="2400" dirty="0">
                <a:latin typeface="TimesNewRomanPSMT"/>
              </a:rPr>
              <a:t>there are also three channels we can predict which way a customer is going to purchase next trip.</a:t>
            </a:r>
            <a:endParaRPr lang="en-US" sz="2400" dirty="0"/>
          </a:p>
        </p:txBody>
      </p:sp>
    </p:spTree>
    <p:extLst>
      <p:ext uri="{BB962C8B-B14F-4D97-AF65-F5344CB8AC3E}">
        <p14:creationId xmlns:p14="http://schemas.microsoft.com/office/powerpoint/2010/main" val="4185733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1213</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Times New Roman</vt:lpstr>
      <vt:lpstr>TimesNewRomanPS-BoldMT</vt:lpstr>
      <vt:lpstr>TimesNewRomanPSMT</vt:lpstr>
      <vt:lpstr>Office Theme</vt:lpstr>
      <vt:lpstr> </vt:lpstr>
      <vt:lpstr>D – define the biz problem</vt:lpstr>
      <vt:lpstr>C – collect the data</vt:lpstr>
      <vt:lpstr>O- organise the data </vt:lpstr>
      <vt:lpstr>V – Visualise </vt:lpstr>
      <vt:lpstr>Independent variable’s(X)</vt:lpstr>
      <vt:lpstr>Sample Dataset</vt:lpstr>
      <vt:lpstr>                     Business Case Analysis</vt:lpstr>
      <vt:lpstr>                       Analysis of 2W1H model </vt:lpstr>
      <vt:lpstr>1. Analysis of “What to buy” </vt:lpstr>
      <vt:lpstr>PowerPoint Presentation</vt:lpstr>
      <vt:lpstr>2. Analysis of “When to buy”</vt:lpstr>
      <vt:lpstr>PowerPoint Presentation</vt:lpstr>
      <vt:lpstr>3. Analysis of “How to buy”</vt:lpstr>
      <vt:lpstr>PowerPoint Presentation</vt:lpstr>
      <vt:lpstr>I -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format</dc:title>
  <dc:creator>subhashini tripathi</dc:creator>
  <cp:lastModifiedBy>SHASHANK</cp:lastModifiedBy>
  <cp:revision>37</cp:revision>
  <dcterms:created xsi:type="dcterms:W3CDTF">2019-08-06T07:42:41Z</dcterms:created>
  <dcterms:modified xsi:type="dcterms:W3CDTF">2020-01-18T11:19:31Z</dcterms:modified>
</cp:coreProperties>
</file>