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71" r:id="rId9"/>
    <p:sldId id="264" r:id="rId10"/>
    <p:sldId id="266" r:id="rId11"/>
    <p:sldId id="265" r:id="rId12"/>
    <p:sldId id="270"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62" d="100"/>
          <a:sy n="62" d="100"/>
        </p:scale>
        <p:origin x="8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596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192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789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9715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4950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3734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286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6274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3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46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3192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9141575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2" y="1526699"/>
            <a:ext cx="12574921" cy="5880986"/>
          </a:xfrm>
        </p:spPr>
        <p:txBody>
          <a:bodyPr vert="horz" lIns="91440" tIns="45720" rIns="91440" bIns="45720" rtlCol="0" anchor="t">
            <a:noAutofit/>
          </a:bodyPr>
          <a:lstStyle/>
          <a:p>
            <a:pPr algn="l"/>
            <a:r>
              <a:rPr lang="en-US" sz="3600" b="1" dirty="0">
                <a:solidFill>
                  <a:schemeClr val="bg1">
                    <a:lumMod val="95000"/>
                  </a:schemeClr>
                </a:solidFill>
                <a:cs typeface="Calibri"/>
              </a:rPr>
              <a:t>The story of change</a:t>
            </a:r>
          </a:p>
          <a:p>
            <a:pPr algn="l"/>
            <a:endParaRPr lang="en-US" sz="3600" b="1" dirty="0">
              <a:solidFill>
                <a:schemeClr val="bg1">
                  <a:lumMod val="95000"/>
                </a:schemeClr>
              </a:solidFill>
              <a:cs typeface="Calibri"/>
            </a:endParaRPr>
          </a:p>
          <a:p>
            <a:pPr algn="l"/>
            <a:r>
              <a:rPr lang="en-US" sz="3600" b="1" dirty="0">
                <a:solidFill>
                  <a:schemeClr val="bg1">
                    <a:lumMod val="95000"/>
                  </a:schemeClr>
                </a:solidFill>
                <a:cs typeface="Calibri"/>
              </a:rPr>
              <a:t>                            </a:t>
            </a:r>
          </a:p>
          <a:p>
            <a:pPr algn="l"/>
            <a:endParaRPr lang="en-US" sz="3600" b="1" dirty="0">
              <a:solidFill>
                <a:schemeClr val="bg1">
                  <a:lumMod val="95000"/>
                </a:schemeClr>
              </a:solidFill>
              <a:cs typeface="Calibri"/>
            </a:endParaRPr>
          </a:p>
          <a:p>
            <a:pPr algn="l"/>
            <a:r>
              <a:rPr lang="en-US" sz="3600" b="1" dirty="0">
                <a:solidFill>
                  <a:schemeClr val="bg1">
                    <a:lumMod val="95000"/>
                  </a:schemeClr>
                </a:solidFill>
                <a:cs typeface="Calibri"/>
              </a:rPr>
              <a:t>                                           </a:t>
            </a:r>
            <a:endParaRPr lang="en-US" dirty="0">
              <a:solidFill>
                <a:schemeClr val="bg1">
                  <a:lumMod val="95000"/>
                </a:schemeClr>
              </a:solidFill>
              <a:cs typeface="Calibri"/>
            </a:endParaRPr>
          </a:p>
          <a:p>
            <a:pPr algn="l"/>
            <a:endParaRPr lang="en-US" sz="3600" b="1" dirty="0">
              <a:solidFill>
                <a:schemeClr val="bg1">
                  <a:lumMod val="95000"/>
                </a:schemeClr>
              </a:solidFill>
              <a:cs typeface="Calibri"/>
            </a:endParaRPr>
          </a:p>
          <a:p>
            <a:pPr algn="l"/>
            <a:r>
              <a:rPr lang="en-US" sz="3600" b="1" dirty="0">
                <a:solidFill>
                  <a:schemeClr val="bg1">
                    <a:lumMod val="95000"/>
                  </a:schemeClr>
                </a:solidFill>
                <a:cs typeface="Calibri"/>
              </a:rPr>
              <a:t>                                                         Hello we are FIN WOLVES!!</a:t>
            </a:r>
            <a:endParaRPr lang="en-US" dirty="0">
              <a:solidFill>
                <a:schemeClr val="bg1">
                  <a:lumMod val="95000"/>
                </a:schemeClr>
              </a:solidFill>
              <a:cs typeface="Calibri"/>
            </a:endParaRPr>
          </a:p>
          <a:p>
            <a:pPr algn="l"/>
            <a:endParaRPr lang="en-US" sz="3600" b="1" dirty="0">
              <a:solidFill>
                <a:schemeClr val="bg1">
                  <a:lumMod val="95000"/>
                </a:schemeClr>
              </a:solidFill>
              <a:cs typeface="Calibri"/>
            </a:endParaRPr>
          </a:p>
        </p:txBody>
      </p:sp>
      <p:pic>
        <p:nvPicPr>
          <p:cNvPr id="5" name="Picture 5" descr="Logo&#10;&#10;Description automatically generated">
            <a:extLst>
              <a:ext uri="{FF2B5EF4-FFF2-40B4-BE49-F238E27FC236}">
                <a16:creationId xmlns:a16="http://schemas.microsoft.com/office/drawing/2014/main" id="{3DF1DE8C-6E25-30F3-D4BA-20FC0D0BA6A6}"/>
              </a:ext>
            </a:extLst>
          </p:cNvPr>
          <p:cNvPicPr>
            <a:picLocks noChangeAspect="1"/>
          </p:cNvPicPr>
          <p:nvPr/>
        </p:nvPicPr>
        <p:blipFill>
          <a:blip r:embed="rId2"/>
          <a:stretch>
            <a:fillRect/>
          </a:stretch>
        </p:blipFill>
        <p:spPr>
          <a:xfrm>
            <a:off x="702782" y="2321887"/>
            <a:ext cx="4481511" cy="3694423"/>
          </a:xfrm>
          <a:prstGeom prst="rect">
            <a:avLst/>
          </a:prstGeom>
        </p:spPr>
      </p:pic>
      <p:pic>
        <p:nvPicPr>
          <p:cNvPr id="4" name="Picture 5">
            <a:extLst>
              <a:ext uri="{FF2B5EF4-FFF2-40B4-BE49-F238E27FC236}">
                <a16:creationId xmlns:a16="http://schemas.microsoft.com/office/drawing/2014/main" id="{531D398C-0EE1-5B12-DEAB-261E6FAAE54D}"/>
              </a:ext>
            </a:extLst>
          </p:cNvPr>
          <p:cNvPicPr>
            <a:picLocks noChangeAspect="1"/>
          </p:cNvPicPr>
          <p:nvPr/>
        </p:nvPicPr>
        <p:blipFill>
          <a:blip r:embed="rId3"/>
          <a:stretch>
            <a:fillRect/>
          </a:stretch>
        </p:blipFill>
        <p:spPr>
          <a:xfrm>
            <a:off x="5320882" y="463853"/>
            <a:ext cx="6277242" cy="4537041"/>
          </a:xfrm>
          <a:prstGeom prst="rect">
            <a:avLst/>
          </a:prstGeom>
        </p:spPr>
      </p:pic>
      <p:sp>
        <p:nvSpPr>
          <p:cNvPr id="8" name="Title 7">
            <a:extLst>
              <a:ext uri="{FF2B5EF4-FFF2-40B4-BE49-F238E27FC236}">
                <a16:creationId xmlns:a16="http://schemas.microsoft.com/office/drawing/2014/main" id="{F62D436A-5F59-3750-3650-CCCB04D7DD15}"/>
              </a:ext>
            </a:extLst>
          </p:cNvPr>
          <p:cNvSpPr>
            <a:spLocks noGrp="1"/>
          </p:cNvSpPr>
          <p:nvPr>
            <p:ph type="ctrTitle"/>
          </p:nvPr>
        </p:nvSpPr>
        <p:spPr>
          <a:xfrm>
            <a:off x="702469" y="300832"/>
            <a:ext cx="9965531" cy="1208883"/>
          </a:xfrm>
        </p:spPr>
        <p:txBody>
          <a:bodyPr>
            <a:normAutofit/>
          </a:bodyPr>
          <a:lstStyle/>
          <a:p>
            <a:pPr algn="l"/>
            <a:r>
              <a:rPr lang="en-US" sz="6600" dirty="0">
                <a:solidFill>
                  <a:schemeClr val="bg2"/>
                </a:solidFill>
                <a:cs typeface="Calibri Light"/>
              </a:rPr>
              <a:t>MARKDHA</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ppt_w</p:attrName>
                                        </p:attrNameLst>
                                      </p:cBhvr>
                                      <p:tavLst>
                                        <p:tav tm="0" fmla="#ppt_w*sin(2.5*pi*$)">
                                          <p:val>
                                            <p:fltVal val="0"/>
                                          </p:val>
                                        </p:tav>
                                        <p:tav tm="100000">
                                          <p:val>
                                            <p:fltVal val="1"/>
                                          </p:val>
                                        </p:tav>
                                      </p:tavLst>
                                    </p:anim>
                                    <p:anim calcmode="lin" valueType="num">
                                      <p:cBhvr>
                                        <p:cTn id="9" dur="250" fill="hold"/>
                                        <p:tgtEl>
                                          <p:spTgt spid="8"/>
                                        </p:tgtEl>
                                        <p:attrNameLst>
                                          <p:attrName>ppt_h</p:attrName>
                                        </p:attrNameLst>
                                      </p:cBhvr>
                                      <p:tavLst>
                                        <p:tav tm="0">
                                          <p:val>
                                            <p:strVal val="#ppt_h"/>
                                          </p:val>
                                        </p:tav>
                                        <p:tav tm="100000">
                                          <p:val>
                                            <p:strVal val="#ppt_h"/>
                                          </p:val>
                                        </p:tav>
                                      </p:tavLst>
                                    </p:anim>
                                  </p:childTnLst>
                                </p:cTn>
                              </p:par>
                              <p:par>
                                <p:cTn id="10" presetID="16" presetClass="entr" presetSubtype="21"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25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25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B654E-D728-2F5E-F54C-48DEC96197DD}"/>
              </a:ext>
            </a:extLst>
          </p:cNvPr>
          <p:cNvSpPr>
            <a:spLocks noGrp="1"/>
          </p:cNvSpPr>
          <p:nvPr>
            <p:ph sz="half" idx="1"/>
          </p:nvPr>
        </p:nvSpPr>
        <p:spPr>
          <a:xfrm>
            <a:off x="838200" y="200984"/>
            <a:ext cx="6763109" cy="6464809"/>
          </a:xfrm>
        </p:spPr>
        <p:txBody>
          <a:bodyPr vert="horz" lIns="91440" tIns="45720" rIns="91440" bIns="45720" rtlCol="0" anchor="t">
            <a:normAutofit fontScale="92500" lnSpcReduction="10000"/>
          </a:bodyPr>
          <a:lstStyle/>
          <a:p>
            <a:r>
              <a:rPr lang="en-US" dirty="0">
                <a:solidFill>
                  <a:schemeClr val="bg1"/>
                </a:solidFill>
                <a:ea typeface="+mn-lt"/>
                <a:cs typeface="+mn-lt"/>
              </a:rPr>
              <a:t>The strongest pillar of Zerodha marketing is the referral and affiliate programs. Rather than investing in an advertisement, they came up with the idea of giving commission to their referrals. Many bloggers and YouTubers promote the services through affiliate programs on their platform, and in return, they earn commission on every purchase. The referral program helped Zerodha to discover thousands of leads that too without zero upfront cost.</a:t>
            </a:r>
          </a:p>
          <a:p>
            <a:r>
              <a:rPr lang="en-US" dirty="0">
                <a:solidFill>
                  <a:schemeClr val="bg1"/>
                </a:solidFill>
                <a:ea typeface="+mn-lt"/>
                <a:cs typeface="+mn-lt"/>
              </a:rPr>
              <a:t>The company started shifting their focus to word to mouth marketing. Most of the users on Zerodha are recommended by another. Such users won't lose interest in trading because they really want to make the best out of it. So, rather than focusing on an advertisement, they start investing in customers.</a:t>
            </a:r>
            <a:endParaRPr lang="en-US">
              <a:solidFill>
                <a:schemeClr val="bg1"/>
              </a:solidFill>
              <a:cs typeface="Calibri"/>
            </a:endParaRPr>
          </a:p>
        </p:txBody>
      </p:sp>
      <p:pic>
        <p:nvPicPr>
          <p:cNvPr id="5" name="Picture 5">
            <a:extLst>
              <a:ext uri="{FF2B5EF4-FFF2-40B4-BE49-F238E27FC236}">
                <a16:creationId xmlns:a16="http://schemas.microsoft.com/office/drawing/2014/main" id="{CCFB5087-8AB9-5870-CE6B-A51FD1A46A9C}"/>
              </a:ext>
            </a:extLst>
          </p:cNvPr>
          <p:cNvPicPr>
            <a:picLocks noGrp="1" noChangeAspect="1"/>
          </p:cNvPicPr>
          <p:nvPr>
            <p:ph sz="half" idx="2"/>
          </p:nvPr>
        </p:nvPicPr>
        <p:blipFill>
          <a:blip r:embed="rId2"/>
          <a:stretch>
            <a:fillRect/>
          </a:stretch>
        </p:blipFill>
        <p:spPr>
          <a:xfrm>
            <a:off x="8251925" y="1071914"/>
            <a:ext cx="3039374" cy="1710264"/>
          </a:xfrm>
        </p:spPr>
      </p:pic>
      <p:pic>
        <p:nvPicPr>
          <p:cNvPr id="6" name="Picture 6">
            <a:extLst>
              <a:ext uri="{FF2B5EF4-FFF2-40B4-BE49-F238E27FC236}">
                <a16:creationId xmlns:a16="http://schemas.microsoft.com/office/drawing/2014/main" id="{B9FD83B6-6AE2-F789-BDB4-E584B604D7A1}"/>
              </a:ext>
            </a:extLst>
          </p:cNvPr>
          <p:cNvPicPr>
            <a:picLocks noChangeAspect="1"/>
          </p:cNvPicPr>
          <p:nvPr/>
        </p:nvPicPr>
        <p:blipFill>
          <a:blip r:embed="rId3"/>
          <a:stretch>
            <a:fillRect/>
          </a:stretch>
        </p:blipFill>
        <p:spPr>
          <a:xfrm>
            <a:off x="8522854" y="3047551"/>
            <a:ext cx="2143125" cy="2143125"/>
          </a:xfrm>
          <a:prstGeom prst="rect">
            <a:avLst/>
          </a:prstGeom>
        </p:spPr>
      </p:pic>
      <p:pic>
        <p:nvPicPr>
          <p:cNvPr id="7" name="Picture 6">
            <a:extLst>
              <a:ext uri="{FF2B5EF4-FFF2-40B4-BE49-F238E27FC236}">
                <a16:creationId xmlns:a16="http://schemas.microsoft.com/office/drawing/2014/main" id="{B3E297B1-4D77-4BE4-A4E4-0920BF4EB6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48818" y="46132"/>
            <a:ext cx="1684962" cy="760409"/>
          </a:xfrm>
          <a:prstGeom prst="rect">
            <a:avLst/>
          </a:prstGeom>
        </p:spPr>
      </p:pic>
    </p:spTree>
    <p:extLst>
      <p:ext uri="{BB962C8B-B14F-4D97-AF65-F5344CB8AC3E}">
        <p14:creationId xmlns:p14="http://schemas.microsoft.com/office/powerpoint/2010/main" val="123798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2314-E3EE-C73F-000D-F6CFB17C66B9}"/>
              </a:ext>
            </a:extLst>
          </p:cNvPr>
          <p:cNvSpPr>
            <a:spLocks noGrp="1"/>
          </p:cNvSpPr>
          <p:nvPr>
            <p:ph type="title"/>
          </p:nvPr>
        </p:nvSpPr>
        <p:spPr>
          <a:xfrm>
            <a:off x="8031743" y="884902"/>
            <a:ext cx="3537717" cy="1181790"/>
          </a:xfrm>
        </p:spPr>
        <p:txBody>
          <a:bodyPr/>
          <a:lstStyle/>
          <a:p>
            <a:endParaRPr lang="en-US" dirty="0">
              <a:solidFill>
                <a:schemeClr val="accent2">
                  <a:lumMod val="60000"/>
                  <a:lumOff val="40000"/>
                </a:schemeClr>
              </a:solidFill>
              <a:cs typeface="Calibri Light"/>
            </a:endParaRPr>
          </a:p>
        </p:txBody>
      </p:sp>
      <p:sp>
        <p:nvSpPr>
          <p:cNvPr id="3" name="Content Placeholder 2">
            <a:extLst>
              <a:ext uri="{FF2B5EF4-FFF2-40B4-BE49-F238E27FC236}">
                <a16:creationId xmlns:a16="http://schemas.microsoft.com/office/drawing/2014/main" id="{7D04C447-6432-FFAA-82F1-217A342F697E}"/>
              </a:ext>
            </a:extLst>
          </p:cNvPr>
          <p:cNvSpPr>
            <a:spLocks noGrp="1"/>
          </p:cNvSpPr>
          <p:nvPr>
            <p:ph sz="half" idx="1"/>
          </p:nvPr>
        </p:nvSpPr>
        <p:spPr>
          <a:xfrm>
            <a:off x="622540" y="172230"/>
            <a:ext cx="7098654" cy="7083035"/>
          </a:xfrm>
        </p:spPr>
        <p:txBody>
          <a:bodyPr vert="horz" lIns="91440" tIns="45720" rIns="91440" bIns="45720" rtlCol="0" anchor="t">
            <a:normAutofit fontScale="85000" lnSpcReduction="20000"/>
          </a:bodyPr>
          <a:lstStyle/>
          <a:p>
            <a:pPr marL="0" indent="0">
              <a:buNone/>
            </a:pPr>
            <a:r>
              <a:rPr lang="en-US" dirty="0">
                <a:solidFill>
                  <a:schemeClr val="bg1"/>
                </a:solidFill>
                <a:ea typeface="+mn-lt"/>
                <a:cs typeface="+mn-lt"/>
              </a:rPr>
              <a:t>Zerodha is the </a:t>
            </a:r>
            <a:r>
              <a:rPr lang="en-US" b="1" dirty="0">
                <a:solidFill>
                  <a:schemeClr val="bg1"/>
                </a:solidFill>
                <a:ea typeface="+mn-lt"/>
                <a:cs typeface="+mn-lt"/>
              </a:rPr>
              <a:t>best stock broker</a:t>
            </a:r>
            <a:r>
              <a:rPr lang="en-US" dirty="0">
                <a:solidFill>
                  <a:schemeClr val="bg1"/>
                </a:solidFill>
                <a:ea typeface="+mn-lt"/>
                <a:cs typeface="+mn-lt"/>
              </a:rPr>
              <a:t> at this time. They offer an excellent online trading platform, charge a low brokerage fee, and are the most transparent stock broker. Continuous improvement and innovation made them the fastest-growing fintech company in India. Here are the key strengths of Zerodha:</a:t>
            </a:r>
            <a:endParaRPr lang="en-US" dirty="0">
              <a:solidFill>
                <a:schemeClr val="bg1"/>
              </a:solidFill>
              <a:cs typeface="Calibri" panose="020F0502020204030204"/>
            </a:endParaRPr>
          </a:p>
          <a:p>
            <a:r>
              <a:rPr lang="en-US" dirty="0">
                <a:solidFill>
                  <a:schemeClr val="bg1"/>
                </a:solidFill>
                <a:ea typeface="+mn-lt"/>
                <a:cs typeface="+mn-lt"/>
              </a:rPr>
              <a:t>The largest stockbroker by active clients, market volume and new customer acquisition.</a:t>
            </a:r>
            <a:endParaRPr lang="en-US" dirty="0">
              <a:solidFill>
                <a:schemeClr val="bg1"/>
              </a:solidFill>
              <a:cs typeface="Calibri"/>
            </a:endParaRPr>
          </a:p>
          <a:p>
            <a:r>
              <a:rPr lang="en-US" dirty="0">
                <a:solidFill>
                  <a:schemeClr val="bg1"/>
                </a:solidFill>
                <a:ea typeface="+mn-lt"/>
                <a:cs typeface="+mn-lt"/>
              </a:rPr>
              <a:t>One of the</a:t>
            </a:r>
            <a:r>
              <a:rPr lang="en-US" u="sng" dirty="0">
                <a:solidFill>
                  <a:schemeClr val="accent6">
                    <a:lumMod val="40000"/>
                    <a:lumOff val="60000"/>
                  </a:schemeClr>
                </a:solidFill>
                <a:ea typeface="+mn-lt"/>
                <a:cs typeface="+mn-lt"/>
              </a:rPr>
              <a:t> </a:t>
            </a:r>
            <a:r>
              <a:rPr lang="en-US" dirty="0">
                <a:solidFill>
                  <a:schemeClr val="bg1"/>
                </a:solidFill>
                <a:ea typeface="+mn-lt"/>
                <a:cs typeface="+mn-lt"/>
              </a:rPr>
              <a:t>safest, most reliable &amp; trustworthy brokers.</a:t>
            </a:r>
            <a:endParaRPr lang="en-US" dirty="0">
              <a:solidFill>
                <a:schemeClr val="bg1"/>
              </a:solidFill>
              <a:cs typeface="Calibri"/>
            </a:endParaRPr>
          </a:p>
          <a:p>
            <a:r>
              <a:rPr lang="en-US" dirty="0">
                <a:solidFill>
                  <a:schemeClr val="bg1"/>
                </a:solidFill>
                <a:ea typeface="+mn-lt"/>
                <a:cs typeface="+mn-lt"/>
              </a:rPr>
              <a:t>Offers the most advanced online trading tools.</a:t>
            </a:r>
            <a:endParaRPr lang="en-US" dirty="0">
              <a:solidFill>
                <a:schemeClr val="bg1"/>
              </a:solidFill>
              <a:cs typeface="Calibri"/>
            </a:endParaRPr>
          </a:p>
          <a:p>
            <a:r>
              <a:rPr lang="en-US" dirty="0">
                <a:solidFill>
                  <a:schemeClr val="bg1"/>
                </a:solidFill>
                <a:ea typeface="+mn-lt"/>
                <a:cs typeface="+mn-lt"/>
              </a:rPr>
              <a:t>Charges zero brokerage fees for Equity Delivery and Mutual Funds.</a:t>
            </a:r>
            <a:endParaRPr lang="en-US" dirty="0">
              <a:solidFill>
                <a:schemeClr val="bg1"/>
              </a:solidFill>
              <a:cs typeface="Calibri"/>
            </a:endParaRPr>
          </a:p>
          <a:p>
            <a:r>
              <a:rPr lang="en-US" dirty="0">
                <a:solidFill>
                  <a:schemeClr val="bg1"/>
                </a:solidFill>
                <a:ea typeface="+mn-lt"/>
                <a:cs typeface="+mn-lt"/>
              </a:rPr>
              <a:t>The maximum brokerage charged is Rs 20 per trade. You save 60% to 90% on brokerage in comparison to traditional brokers.</a:t>
            </a:r>
            <a:endParaRPr lang="en-US" dirty="0">
              <a:solidFill>
                <a:schemeClr val="bg1"/>
              </a:solidFill>
              <a:cs typeface="Calibri"/>
            </a:endParaRPr>
          </a:p>
          <a:p>
            <a:r>
              <a:rPr lang="en-US" dirty="0">
                <a:solidFill>
                  <a:schemeClr val="bg1"/>
                </a:solidFill>
                <a:ea typeface="+mn-lt"/>
                <a:cs typeface="+mn-lt"/>
              </a:rPr>
              <a:t>Offers up to 20x leverage on intraday trading.</a:t>
            </a:r>
            <a:endParaRPr lang="en-US" dirty="0">
              <a:solidFill>
                <a:schemeClr val="bg1"/>
              </a:solidFill>
              <a:cs typeface="Calibri"/>
            </a:endParaRPr>
          </a:p>
          <a:p>
            <a:r>
              <a:rPr lang="en-US" dirty="0">
                <a:solidFill>
                  <a:schemeClr val="bg1"/>
                </a:solidFill>
                <a:ea typeface="+mn-lt"/>
                <a:cs typeface="+mn-lt"/>
              </a:rPr>
              <a:t>Offers Zero Commission </a:t>
            </a:r>
            <a:r>
              <a:rPr lang="en-US" b="1" dirty="0">
                <a:solidFill>
                  <a:schemeClr val="bg1"/>
                </a:solidFill>
                <a:ea typeface="+mn-lt"/>
                <a:cs typeface="+mn-lt"/>
              </a:rPr>
              <a:t>Direct Mutual Funds.</a:t>
            </a:r>
            <a:endParaRPr lang="en-US" dirty="0">
              <a:solidFill>
                <a:schemeClr val="bg1"/>
              </a:solidFill>
              <a:cs typeface="Calibri"/>
            </a:endParaRPr>
          </a:p>
          <a:p>
            <a:r>
              <a:rPr lang="en-US" dirty="0">
                <a:solidFill>
                  <a:schemeClr val="bg1"/>
                </a:solidFill>
                <a:ea typeface="+mn-lt"/>
                <a:cs typeface="+mn-lt"/>
              </a:rPr>
              <a:t>Suitable for all kinds of investors including active and passive investors, beginners, active traders and algo traders.</a:t>
            </a:r>
            <a:endParaRPr lang="en-US" dirty="0">
              <a:solidFill>
                <a:schemeClr val="bg1"/>
              </a:solidFill>
              <a:cs typeface="Calibri"/>
            </a:endParaRPr>
          </a:p>
          <a:p>
            <a:endParaRPr lang="en-US" dirty="0">
              <a:cs typeface="Calibri"/>
            </a:endParaRPr>
          </a:p>
        </p:txBody>
      </p:sp>
      <p:pic>
        <p:nvPicPr>
          <p:cNvPr id="6" name="Picture 6" descr="A picture containing diagram&#10;&#10;Description automatically generated">
            <a:extLst>
              <a:ext uri="{FF2B5EF4-FFF2-40B4-BE49-F238E27FC236}">
                <a16:creationId xmlns:a16="http://schemas.microsoft.com/office/drawing/2014/main" id="{55A1139E-B2E4-9B84-0A35-9889069BE5D5}"/>
              </a:ext>
            </a:extLst>
          </p:cNvPr>
          <p:cNvPicPr>
            <a:picLocks noGrp="1" noChangeAspect="1"/>
          </p:cNvPicPr>
          <p:nvPr>
            <p:ph sz="half" idx="2"/>
          </p:nvPr>
        </p:nvPicPr>
        <p:blipFill>
          <a:blip r:embed="rId2"/>
          <a:stretch>
            <a:fillRect/>
          </a:stretch>
        </p:blipFill>
        <p:spPr>
          <a:xfrm>
            <a:off x="7862977" y="2272006"/>
            <a:ext cx="3795623" cy="3456365"/>
          </a:xfrm>
        </p:spPr>
      </p:pic>
      <p:sp>
        <p:nvSpPr>
          <p:cNvPr id="5" name="TextBox 4">
            <a:extLst>
              <a:ext uri="{FF2B5EF4-FFF2-40B4-BE49-F238E27FC236}">
                <a16:creationId xmlns:a16="http://schemas.microsoft.com/office/drawing/2014/main" id="{A5614F53-49DD-6A4B-4163-CCE71EFA50B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7" name="Picture 7" descr="A picture containing vector graphics&#10;&#10;Description automatically generated">
            <a:extLst>
              <a:ext uri="{FF2B5EF4-FFF2-40B4-BE49-F238E27FC236}">
                <a16:creationId xmlns:a16="http://schemas.microsoft.com/office/drawing/2014/main" id="{FEE7E2BD-85B4-E4C7-B023-3B01E808DC6D}"/>
              </a:ext>
            </a:extLst>
          </p:cNvPr>
          <p:cNvPicPr>
            <a:picLocks noChangeAspect="1"/>
          </p:cNvPicPr>
          <p:nvPr/>
        </p:nvPicPr>
        <p:blipFill>
          <a:blip r:embed="rId3"/>
          <a:stretch>
            <a:fillRect/>
          </a:stretch>
        </p:blipFill>
        <p:spPr>
          <a:xfrm>
            <a:off x="7862977" y="884902"/>
            <a:ext cx="3795623" cy="1188490"/>
          </a:xfrm>
          <a:prstGeom prst="rect">
            <a:avLst/>
          </a:prstGeom>
        </p:spPr>
      </p:pic>
      <p:pic>
        <p:nvPicPr>
          <p:cNvPr id="8" name="Picture 7">
            <a:extLst>
              <a:ext uri="{FF2B5EF4-FFF2-40B4-BE49-F238E27FC236}">
                <a16:creationId xmlns:a16="http://schemas.microsoft.com/office/drawing/2014/main" id="{41CBA2E4-1BE6-458F-BFF9-75F2D78B5E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86489" y="66680"/>
            <a:ext cx="1705511" cy="678992"/>
          </a:xfrm>
          <a:prstGeom prst="rect">
            <a:avLst/>
          </a:prstGeom>
        </p:spPr>
      </p:pic>
    </p:spTree>
    <p:extLst>
      <p:ext uri="{BB962C8B-B14F-4D97-AF65-F5344CB8AC3E}">
        <p14:creationId xmlns:p14="http://schemas.microsoft.com/office/powerpoint/2010/main" val="25526027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79C0-5E78-85F9-9242-46EE8D002248}"/>
              </a:ext>
            </a:extLst>
          </p:cNvPr>
          <p:cNvSpPr>
            <a:spLocks noGrp="1"/>
          </p:cNvSpPr>
          <p:nvPr>
            <p:ph type="title"/>
          </p:nvPr>
        </p:nvSpPr>
        <p:spPr/>
        <p:txBody>
          <a:bodyPr/>
          <a:lstStyle/>
          <a:p>
            <a:r>
              <a:rPr lang="en-US">
                <a:cs typeface="Calibri Light"/>
              </a:rPr>
              <a:t>s</a:t>
            </a:r>
          </a:p>
        </p:txBody>
      </p:sp>
      <p:sp>
        <p:nvSpPr>
          <p:cNvPr id="3" name="Content Placeholder 2">
            <a:extLst>
              <a:ext uri="{FF2B5EF4-FFF2-40B4-BE49-F238E27FC236}">
                <a16:creationId xmlns:a16="http://schemas.microsoft.com/office/drawing/2014/main" id="{0FC97D71-0C89-1778-D282-77E59BDB034B}"/>
              </a:ext>
            </a:extLst>
          </p:cNvPr>
          <p:cNvSpPr>
            <a:spLocks noGrp="1"/>
          </p:cNvSpPr>
          <p:nvPr>
            <p:ph sz="half" idx="1"/>
          </p:nvPr>
        </p:nvSpPr>
        <p:spPr>
          <a:xfrm>
            <a:off x="1065093" y="1718020"/>
            <a:ext cx="9439769" cy="4686509"/>
          </a:xfrm>
        </p:spPr>
        <p:txBody>
          <a:bodyPr vert="horz" lIns="91440" tIns="45720" rIns="91440" bIns="45720" rtlCol="0" anchor="t">
            <a:normAutofit fontScale="92500" lnSpcReduction="10000"/>
          </a:bodyPr>
          <a:lstStyle/>
          <a:p>
            <a:r>
              <a:rPr lang="en-US" dirty="0">
                <a:solidFill>
                  <a:schemeClr val="bg2"/>
                </a:solidFill>
                <a:ea typeface="+mn-lt"/>
                <a:cs typeface="+mn-lt"/>
              </a:rPr>
              <a:t> Currently, </a:t>
            </a:r>
            <a:r>
              <a:rPr lang="en-US" dirty="0" err="1">
                <a:solidFill>
                  <a:schemeClr val="bg2"/>
                </a:solidFill>
                <a:ea typeface="+mn-lt"/>
                <a:cs typeface="+mn-lt"/>
              </a:rPr>
              <a:t>Zerodha</a:t>
            </a:r>
            <a:r>
              <a:rPr lang="en-US" dirty="0">
                <a:solidFill>
                  <a:schemeClr val="bg2"/>
                </a:solidFill>
                <a:ea typeface="+mn-lt"/>
                <a:cs typeface="+mn-lt"/>
              </a:rPr>
              <a:t> facilitates over 5 million orders daily, which accounts for about 10-15% of the daily equity volume in India, according to the platform.</a:t>
            </a:r>
            <a:endParaRPr lang="en-US" dirty="0">
              <a:solidFill>
                <a:schemeClr val="bg2"/>
              </a:solidFill>
              <a:cs typeface="Calibri" panose="020F0502020204030204"/>
            </a:endParaRPr>
          </a:p>
          <a:p>
            <a:r>
              <a:rPr lang="en-US" dirty="0">
                <a:solidFill>
                  <a:schemeClr val="bg2"/>
                </a:solidFill>
                <a:ea typeface="+mn-lt"/>
                <a:cs typeface="+mn-lt"/>
              </a:rPr>
              <a:t> </a:t>
            </a:r>
            <a:r>
              <a:rPr lang="en-US" dirty="0" err="1">
                <a:solidFill>
                  <a:schemeClr val="bg2"/>
                </a:solidFill>
                <a:ea typeface="+mn-lt"/>
                <a:cs typeface="+mn-lt"/>
              </a:rPr>
              <a:t>Zerodha</a:t>
            </a:r>
            <a:r>
              <a:rPr lang="en-US" dirty="0">
                <a:solidFill>
                  <a:schemeClr val="bg2"/>
                </a:solidFill>
                <a:ea typeface="+mn-lt"/>
                <a:cs typeface="+mn-lt"/>
              </a:rPr>
              <a:t> had great traction with Varsity since its inception and more so during the lockdown. They had over 8 million page views and over 9 lakh app install since March 23, 2020. The number of user-submitted queries have crossed 8,000. Karthik </a:t>
            </a:r>
            <a:r>
              <a:rPr lang="en-US" dirty="0" err="1">
                <a:solidFill>
                  <a:schemeClr val="bg2"/>
                </a:solidFill>
                <a:ea typeface="+mn-lt"/>
                <a:cs typeface="+mn-lt"/>
              </a:rPr>
              <a:t>Rangappa</a:t>
            </a:r>
            <a:r>
              <a:rPr lang="en-US" dirty="0">
                <a:solidFill>
                  <a:schemeClr val="bg2"/>
                </a:solidFill>
                <a:ea typeface="+mn-lt"/>
                <a:cs typeface="+mn-lt"/>
              </a:rPr>
              <a:t>, Head of Varsity at </a:t>
            </a:r>
            <a:r>
              <a:rPr lang="en-US" dirty="0" err="1">
                <a:solidFill>
                  <a:schemeClr val="bg2"/>
                </a:solidFill>
                <a:ea typeface="+mn-lt"/>
                <a:cs typeface="+mn-lt"/>
              </a:rPr>
              <a:t>Zerodha’s</a:t>
            </a:r>
            <a:r>
              <a:rPr lang="en-US" dirty="0">
                <a:solidFill>
                  <a:schemeClr val="bg2"/>
                </a:solidFill>
                <a:ea typeface="+mn-lt"/>
                <a:cs typeface="+mn-lt"/>
              </a:rPr>
              <a:t> current focus is to continue adding more quality content and cover a wider variety of topics related to capital markets. The slightly longer-term focus is to create a series of high-quality certificate </a:t>
            </a:r>
            <a:r>
              <a:rPr lang="en-US" dirty="0" err="1">
                <a:solidFill>
                  <a:schemeClr val="bg2"/>
                </a:solidFill>
                <a:ea typeface="+mn-lt"/>
                <a:cs typeface="+mn-lt"/>
              </a:rPr>
              <a:t>programs.They</a:t>
            </a:r>
            <a:r>
              <a:rPr lang="en-US" dirty="0">
                <a:solidFill>
                  <a:schemeClr val="bg2"/>
                </a:solidFill>
                <a:ea typeface="+mn-lt"/>
                <a:cs typeface="+mn-lt"/>
              </a:rPr>
              <a:t> are even open to the idea of collaborating with the academia (Domestic or International) for accreditation.</a:t>
            </a:r>
            <a:endParaRPr lang="en-US" dirty="0">
              <a:solidFill>
                <a:schemeClr val="bg2"/>
              </a:solidFill>
              <a:cs typeface="Calibri"/>
            </a:endParaRPr>
          </a:p>
          <a:p>
            <a:endParaRPr lang="en-US">
              <a:solidFill>
                <a:schemeClr val="bg2"/>
              </a:solidFill>
              <a:cs typeface="Calibri"/>
            </a:endParaRPr>
          </a:p>
        </p:txBody>
      </p:sp>
      <p:pic>
        <p:nvPicPr>
          <p:cNvPr id="8" name="Picture 8" descr="A picture containing text&#10;&#10;Description automatically generated">
            <a:extLst>
              <a:ext uri="{FF2B5EF4-FFF2-40B4-BE49-F238E27FC236}">
                <a16:creationId xmlns:a16="http://schemas.microsoft.com/office/drawing/2014/main" id="{3CF0F4B9-F0E5-1AAD-57F4-B2257C61F250}"/>
              </a:ext>
            </a:extLst>
          </p:cNvPr>
          <p:cNvPicPr>
            <a:picLocks noGrp="1" noChangeAspect="1"/>
          </p:cNvPicPr>
          <p:nvPr>
            <p:ph sz="half" idx="2"/>
          </p:nvPr>
        </p:nvPicPr>
        <p:blipFill>
          <a:blip r:embed="rId2"/>
          <a:stretch>
            <a:fillRect/>
          </a:stretch>
        </p:blipFill>
        <p:spPr>
          <a:xfrm>
            <a:off x="3496123" y="164652"/>
            <a:ext cx="4486275" cy="1362075"/>
          </a:xfrm>
        </p:spPr>
      </p:pic>
      <p:pic>
        <p:nvPicPr>
          <p:cNvPr id="5" name="Picture 4">
            <a:extLst>
              <a:ext uri="{FF2B5EF4-FFF2-40B4-BE49-F238E27FC236}">
                <a16:creationId xmlns:a16="http://schemas.microsoft.com/office/drawing/2014/main" id="{39EBD380-290F-459C-BF2A-1E79BADDA3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1127" y="66680"/>
            <a:ext cx="2258815" cy="925224"/>
          </a:xfrm>
          <a:prstGeom prst="rect">
            <a:avLst/>
          </a:prstGeom>
        </p:spPr>
      </p:pic>
    </p:spTree>
    <p:extLst>
      <p:ext uri="{BB962C8B-B14F-4D97-AF65-F5344CB8AC3E}">
        <p14:creationId xmlns:p14="http://schemas.microsoft.com/office/powerpoint/2010/main" val="25263820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A8DE-0C87-01F3-592F-3D2E7EE12F14}"/>
              </a:ext>
            </a:extLst>
          </p:cNvPr>
          <p:cNvSpPr>
            <a:spLocks noGrp="1"/>
          </p:cNvSpPr>
          <p:nvPr>
            <p:ph type="title"/>
          </p:nvPr>
        </p:nvSpPr>
        <p:spPr/>
        <p:txBody>
          <a:bodyPr>
            <a:normAutofit/>
          </a:bodyPr>
          <a:lstStyle/>
          <a:p>
            <a:endParaRPr lang="en-US">
              <a:cs typeface="Calibri Light"/>
            </a:endParaRPr>
          </a:p>
        </p:txBody>
      </p:sp>
      <p:sp>
        <p:nvSpPr>
          <p:cNvPr id="6" name="Content Placeholder 5">
            <a:extLst>
              <a:ext uri="{FF2B5EF4-FFF2-40B4-BE49-F238E27FC236}">
                <a16:creationId xmlns:a16="http://schemas.microsoft.com/office/drawing/2014/main" id="{881284A9-D906-36C8-B7D2-35D8A24959AE}"/>
              </a:ext>
            </a:extLst>
          </p:cNvPr>
          <p:cNvSpPr>
            <a:spLocks noGrp="1"/>
          </p:cNvSpPr>
          <p:nvPr>
            <p:ph idx="1"/>
          </p:nvPr>
        </p:nvSpPr>
        <p:spPr/>
        <p:txBody>
          <a:bodyPr vert="horz" lIns="91440" tIns="45720" rIns="91440" bIns="45720" rtlCol="0" anchor="t">
            <a:normAutofit fontScale="85000" lnSpcReduction="20000"/>
          </a:bodyPr>
          <a:lstStyle/>
          <a:p>
            <a:r>
              <a:rPr lang="en-US" dirty="0">
                <a:solidFill>
                  <a:schemeClr val="bg2"/>
                </a:solidFill>
                <a:ea typeface="+mn-lt"/>
                <a:cs typeface="+mn-lt"/>
              </a:rPr>
              <a:t> Competing with big players like HDFC and ICICI is indeed a daunting task that the genius was able to cope up. However, there are other competitors too such as Upstox, </a:t>
            </a:r>
            <a:r>
              <a:rPr lang="en-US" dirty="0" err="1">
                <a:solidFill>
                  <a:schemeClr val="bg2"/>
                </a:solidFill>
                <a:ea typeface="+mn-lt"/>
                <a:cs typeface="+mn-lt"/>
              </a:rPr>
              <a:t>Groww</a:t>
            </a:r>
            <a:r>
              <a:rPr lang="en-US" dirty="0">
                <a:solidFill>
                  <a:schemeClr val="bg2"/>
                </a:solidFill>
                <a:ea typeface="+mn-lt"/>
                <a:cs typeface="+mn-lt"/>
              </a:rPr>
              <a:t>, SAS Online, Angle Broking, </a:t>
            </a:r>
            <a:r>
              <a:rPr lang="en-US" dirty="0" err="1">
                <a:solidFill>
                  <a:schemeClr val="bg2"/>
                </a:solidFill>
                <a:ea typeface="+mn-lt"/>
                <a:cs typeface="+mn-lt"/>
              </a:rPr>
              <a:t>TradingBells</a:t>
            </a:r>
            <a:r>
              <a:rPr lang="en-US" dirty="0">
                <a:solidFill>
                  <a:schemeClr val="bg2"/>
                </a:solidFill>
                <a:ea typeface="+mn-lt"/>
                <a:cs typeface="+mn-lt"/>
              </a:rPr>
              <a:t>, etc. However, the founder wishes to continue with his low-margin strategy.</a:t>
            </a:r>
            <a:endParaRPr lang="en-US" dirty="0">
              <a:solidFill>
                <a:schemeClr val="bg2"/>
              </a:solidFill>
              <a:cs typeface="Calibri" panose="020F0502020204030204"/>
            </a:endParaRPr>
          </a:p>
          <a:p>
            <a:r>
              <a:rPr lang="en-US" dirty="0">
                <a:solidFill>
                  <a:schemeClr val="bg2"/>
                </a:solidFill>
                <a:ea typeface="+mn-lt"/>
                <a:cs typeface="+mn-lt"/>
              </a:rPr>
              <a:t>This firm also developed a strategy to start selling Treasury bills, Government Securities, and Sovereign Gold Bonds which is everyone’s preference while the markets are facing a downfall.</a:t>
            </a:r>
            <a:endParaRPr lang="en-US" dirty="0">
              <a:solidFill>
                <a:schemeClr val="bg2"/>
              </a:solidFill>
              <a:cs typeface="Calibri"/>
            </a:endParaRPr>
          </a:p>
          <a:p>
            <a:r>
              <a:rPr lang="en-US" dirty="0" err="1">
                <a:solidFill>
                  <a:schemeClr val="bg2"/>
                </a:solidFill>
                <a:ea typeface="+mn-lt"/>
                <a:cs typeface="+mn-lt"/>
              </a:rPr>
              <a:t>Nithin</a:t>
            </a:r>
            <a:r>
              <a:rPr lang="en-US" dirty="0">
                <a:solidFill>
                  <a:schemeClr val="bg2"/>
                </a:solidFill>
                <a:ea typeface="+mn-lt"/>
                <a:cs typeface="+mn-lt"/>
              </a:rPr>
              <a:t> Kamath strongly believes in not running after the money but doing the right things for a long period of time. This is what is the reason his firm has become one of the top-most broking firms in the country over the eight to nine years of time.</a:t>
            </a:r>
            <a:endParaRPr lang="en-US" dirty="0">
              <a:solidFill>
                <a:schemeClr val="bg2"/>
              </a:solidFill>
              <a:cs typeface="Calibri"/>
            </a:endParaRPr>
          </a:p>
          <a:p>
            <a:r>
              <a:rPr lang="en-US" dirty="0">
                <a:solidFill>
                  <a:schemeClr val="bg2"/>
                </a:solidFill>
                <a:ea typeface="+mn-lt"/>
                <a:cs typeface="+mn-lt"/>
              </a:rPr>
              <a:t>To add to that, after facing so many challenges, the firm has made its way to persistently increase its customer base year by year. To get more insights you can read </a:t>
            </a:r>
            <a:r>
              <a:rPr lang="en-US" dirty="0" err="1">
                <a:solidFill>
                  <a:schemeClr val="bg2"/>
                </a:solidFill>
                <a:ea typeface="+mn-lt"/>
                <a:cs typeface="+mn-lt"/>
              </a:rPr>
              <a:t>Zerodha</a:t>
            </a:r>
            <a:r>
              <a:rPr lang="en-US" dirty="0">
                <a:solidFill>
                  <a:schemeClr val="bg2"/>
                </a:solidFill>
                <a:ea typeface="+mn-lt"/>
                <a:cs typeface="+mn-lt"/>
              </a:rPr>
              <a:t> review 2021.</a:t>
            </a:r>
            <a:endParaRPr lang="en-US" dirty="0">
              <a:solidFill>
                <a:schemeClr val="bg2"/>
              </a:solidFill>
              <a:cs typeface="Calibri"/>
            </a:endParaRPr>
          </a:p>
          <a:p>
            <a:endParaRPr lang="en-US" dirty="0">
              <a:solidFill>
                <a:schemeClr val="bg2"/>
              </a:solidFill>
              <a:cs typeface="Calibri"/>
            </a:endParaRPr>
          </a:p>
        </p:txBody>
      </p:sp>
      <p:pic>
        <p:nvPicPr>
          <p:cNvPr id="9" name="Picture 9" descr="Shape, circle&#10;&#10;Description automatically generated">
            <a:extLst>
              <a:ext uri="{FF2B5EF4-FFF2-40B4-BE49-F238E27FC236}">
                <a16:creationId xmlns:a16="http://schemas.microsoft.com/office/drawing/2014/main" id="{A9743FFD-9835-8411-8073-DAA22B9404BE}"/>
              </a:ext>
            </a:extLst>
          </p:cNvPr>
          <p:cNvPicPr>
            <a:picLocks noChangeAspect="1"/>
          </p:cNvPicPr>
          <p:nvPr/>
        </p:nvPicPr>
        <p:blipFill>
          <a:blip r:embed="rId2"/>
          <a:stretch>
            <a:fillRect/>
          </a:stretch>
        </p:blipFill>
        <p:spPr>
          <a:xfrm>
            <a:off x="1081087" y="185136"/>
            <a:ext cx="3445668" cy="1534727"/>
          </a:xfrm>
          <a:prstGeom prst="rect">
            <a:avLst/>
          </a:prstGeom>
        </p:spPr>
      </p:pic>
      <p:pic>
        <p:nvPicPr>
          <p:cNvPr id="5" name="Picture 4">
            <a:extLst>
              <a:ext uri="{FF2B5EF4-FFF2-40B4-BE49-F238E27FC236}">
                <a16:creationId xmlns:a16="http://schemas.microsoft.com/office/drawing/2014/main" id="{4790E327-E588-443C-BFA4-6DEDF4BB0E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1127" y="66680"/>
            <a:ext cx="2258815" cy="925224"/>
          </a:xfrm>
          <a:prstGeom prst="rect">
            <a:avLst/>
          </a:prstGeom>
        </p:spPr>
      </p:pic>
    </p:spTree>
    <p:extLst>
      <p:ext uri="{BB962C8B-B14F-4D97-AF65-F5344CB8AC3E}">
        <p14:creationId xmlns:p14="http://schemas.microsoft.com/office/powerpoint/2010/main" val="3384180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6D78-FB21-31EA-B299-3BB86756C792}"/>
              </a:ext>
            </a:extLst>
          </p:cNvPr>
          <p:cNvSpPr>
            <a:spLocks noGrp="1"/>
          </p:cNvSpPr>
          <p:nvPr>
            <p:ph type="title"/>
          </p:nvPr>
        </p:nvSpPr>
        <p:spPr/>
        <p:txBody>
          <a:bodyPr/>
          <a:lstStyle/>
          <a:p>
            <a:r>
              <a:rPr lang="en-US" dirty="0">
                <a:solidFill>
                  <a:schemeClr val="bg2"/>
                </a:solidFill>
              </a:rPr>
              <a:t>The end……</a:t>
            </a:r>
          </a:p>
        </p:txBody>
      </p:sp>
      <p:pic>
        <p:nvPicPr>
          <p:cNvPr id="9" name="Content Placeholder 8">
            <a:extLst>
              <a:ext uri="{FF2B5EF4-FFF2-40B4-BE49-F238E27FC236}">
                <a16:creationId xmlns:a16="http://schemas.microsoft.com/office/drawing/2014/main" id="{EE811D1F-4091-4538-A4A5-999B11B8CF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34821" y="1989133"/>
            <a:ext cx="5706271" cy="3639058"/>
          </a:xfrm>
        </p:spPr>
      </p:pic>
      <p:pic>
        <p:nvPicPr>
          <p:cNvPr id="5" name="Picture 4">
            <a:extLst>
              <a:ext uri="{FF2B5EF4-FFF2-40B4-BE49-F238E27FC236}">
                <a16:creationId xmlns:a16="http://schemas.microsoft.com/office/drawing/2014/main" id="{483129AA-A1E5-424D-9322-07719C8F0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1127" y="66680"/>
            <a:ext cx="2258815" cy="925224"/>
          </a:xfrm>
          <a:prstGeom prst="rect">
            <a:avLst/>
          </a:prstGeom>
        </p:spPr>
      </p:pic>
    </p:spTree>
    <p:extLst>
      <p:ext uri="{BB962C8B-B14F-4D97-AF65-F5344CB8AC3E}">
        <p14:creationId xmlns:p14="http://schemas.microsoft.com/office/powerpoint/2010/main" val="4764474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4771-B0E8-A354-BD15-FB097438D1D6}"/>
              </a:ext>
            </a:extLst>
          </p:cNvPr>
          <p:cNvSpPr>
            <a:spLocks noGrp="1"/>
          </p:cNvSpPr>
          <p:nvPr>
            <p:ph type="title"/>
          </p:nvPr>
        </p:nvSpPr>
        <p:spPr>
          <a:xfrm>
            <a:off x="123468" y="-44925"/>
            <a:ext cx="6101751" cy="879865"/>
          </a:xfrm>
        </p:spPr>
        <p:txBody>
          <a:bodyPr vert="horz" lIns="91440" tIns="45720" rIns="91440" bIns="45720" rtlCol="0" anchor="b">
            <a:normAutofit/>
          </a:bodyPr>
          <a:lstStyle/>
          <a:p>
            <a:r>
              <a:rPr lang="en-US" sz="4800" b="1">
                <a:solidFill>
                  <a:schemeClr val="accent4">
                    <a:lumMod val="20000"/>
                    <a:lumOff val="80000"/>
                  </a:schemeClr>
                </a:solidFill>
              </a:rPr>
              <a:t>INDUSTRIAL OVERVIEW</a:t>
            </a:r>
          </a:p>
        </p:txBody>
      </p:sp>
      <p:sp>
        <p:nvSpPr>
          <p:cNvPr id="3" name="Content Placeholder 2">
            <a:extLst>
              <a:ext uri="{FF2B5EF4-FFF2-40B4-BE49-F238E27FC236}">
                <a16:creationId xmlns:a16="http://schemas.microsoft.com/office/drawing/2014/main" id="{4663341C-34CE-0A67-AE1B-6FD5E7141D7B}"/>
              </a:ext>
            </a:extLst>
          </p:cNvPr>
          <p:cNvSpPr>
            <a:spLocks noGrp="1"/>
          </p:cNvSpPr>
          <p:nvPr>
            <p:ph idx="1"/>
          </p:nvPr>
        </p:nvSpPr>
        <p:spPr>
          <a:xfrm>
            <a:off x="118545" y="1085150"/>
            <a:ext cx="7184435" cy="5940666"/>
          </a:xfrm>
        </p:spPr>
        <p:txBody>
          <a:bodyPr vert="horz" lIns="91440" tIns="45720" rIns="91440" bIns="45720" rtlCol="0" anchor="t">
            <a:noAutofit/>
          </a:bodyPr>
          <a:lstStyle/>
          <a:p>
            <a:pPr>
              <a:buNone/>
            </a:pPr>
            <a:r>
              <a:rPr lang="en-US" sz="2000" dirty="0">
                <a:ea typeface="+mn-lt"/>
                <a:cs typeface="+mn-lt"/>
              </a:rPr>
              <a:t>    In the financial year that ended on March 31, 2021, the stock brokerage industry in India clocked an income of Rs 27,500-28,500 crore ($3.6 billion), which is around 30-35% higher year-on-year, according to rating agency ICRA. This growth is the result of millions of Indians entering the stock market for the first time, lured by the record highs that both the BSE’s benchmark index Sensex and the National Stock Exchange’s Nifty touched during the last 12 months. In addition, as the Reserve Bank of India drastically slashed interest rates to arrest the economic slump, traditional saving instruments such as bank fixed deposits became less lucrative. And with thousands of Indians locked indoors through most of 2020, many took interest in the stock market, trying to learn about investing on platforms such as YouTube and Instagram.</a:t>
            </a:r>
          </a:p>
          <a:p>
            <a:pPr>
              <a:buNone/>
            </a:pPr>
            <a:r>
              <a:rPr lang="en-US" sz="2000" b="1" dirty="0">
                <a:ea typeface="+mn-lt"/>
                <a:cs typeface="+mn-lt"/>
              </a:rPr>
              <a:t>    </a:t>
            </a:r>
            <a:r>
              <a:rPr lang="en-US" sz="2000" dirty="0">
                <a:ea typeface="+mn-lt"/>
                <a:cs typeface="+mn-lt"/>
              </a:rPr>
              <a:t>    </a:t>
            </a:r>
            <a:endParaRPr lang="en-US" sz="2000" dirty="0"/>
          </a:p>
        </p:txBody>
      </p:sp>
      <p:pic>
        <p:nvPicPr>
          <p:cNvPr id="4" name="Picture 4">
            <a:extLst>
              <a:ext uri="{FF2B5EF4-FFF2-40B4-BE49-F238E27FC236}">
                <a16:creationId xmlns:a16="http://schemas.microsoft.com/office/drawing/2014/main" id="{2A286950-7BEB-1D99-188F-31EA3FFE046B}"/>
              </a:ext>
            </a:extLst>
          </p:cNvPr>
          <p:cNvPicPr>
            <a:picLocks noChangeAspect="1"/>
          </p:cNvPicPr>
          <p:nvPr/>
        </p:nvPicPr>
        <p:blipFill>
          <a:blip r:embed="rId2"/>
          <a:stretch>
            <a:fillRect/>
          </a:stretch>
        </p:blipFill>
        <p:spPr>
          <a:xfrm>
            <a:off x="9781130" y="91894"/>
            <a:ext cx="2273475" cy="596742"/>
          </a:xfrm>
          <a:prstGeom prst="rect">
            <a:avLst/>
          </a:prstGeom>
        </p:spPr>
      </p:pic>
      <p:pic>
        <p:nvPicPr>
          <p:cNvPr id="5" name="Picture 6">
            <a:extLst>
              <a:ext uri="{FF2B5EF4-FFF2-40B4-BE49-F238E27FC236}">
                <a16:creationId xmlns:a16="http://schemas.microsoft.com/office/drawing/2014/main" id="{E24BE15D-46AD-4CB9-FB25-061C4305958C}"/>
              </a:ext>
            </a:extLst>
          </p:cNvPr>
          <p:cNvPicPr>
            <a:picLocks noChangeAspect="1"/>
          </p:cNvPicPr>
          <p:nvPr/>
        </p:nvPicPr>
        <p:blipFill>
          <a:blip r:embed="rId3"/>
          <a:stretch>
            <a:fillRect/>
          </a:stretch>
        </p:blipFill>
        <p:spPr>
          <a:xfrm>
            <a:off x="7412292" y="1211946"/>
            <a:ext cx="4198007" cy="4060747"/>
          </a:xfrm>
          <a:prstGeom prst="rect">
            <a:avLst/>
          </a:prstGeom>
        </p:spPr>
      </p:pic>
    </p:spTree>
    <p:extLst>
      <p:ext uri="{BB962C8B-B14F-4D97-AF65-F5344CB8AC3E}">
        <p14:creationId xmlns:p14="http://schemas.microsoft.com/office/powerpoint/2010/main" val="479626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2BD1EA7-531F-1543-9254-89EFD5B4C29E}"/>
              </a:ext>
            </a:extLst>
          </p:cNvPr>
          <p:cNvSpPr>
            <a:spLocks noGrp="1"/>
          </p:cNvSpPr>
          <p:nvPr>
            <p:ph idx="1"/>
          </p:nvPr>
        </p:nvSpPr>
        <p:spPr>
          <a:xfrm>
            <a:off x="306238" y="229738"/>
            <a:ext cx="11593902" cy="6115550"/>
          </a:xfrm>
        </p:spPr>
        <p:txBody>
          <a:bodyPr vert="horz" lIns="91440" tIns="45720" rIns="91440" bIns="45720" rtlCol="0" anchor="t">
            <a:normAutofit/>
          </a:bodyPr>
          <a:lstStyle/>
          <a:p>
            <a:pPr marL="0" indent="0">
              <a:buNone/>
            </a:pPr>
            <a:r>
              <a:rPr lang="en-US" sz="2400" b="1">
                <a:solidFill>
                  <a:schemeClr val="bg1"/>
                </a:solidFill>
                <a:ea typeface="Calibri"/>
                <a:cs typeface="Calibri"/>
              </a:rPr>
              <a:t>In 2020, a record 14.2 million new </a:t>
            </a:r>
            <a:r>
              <a:rPr lang="en-US" sz="2400" b="1" err="1">
                <a:solidFill>
                  <a:schemeClr val="bg1"/>
                </a:solidFill>
                <a:ea typeface="Calibri"/>
                <a:cs typeface="Calibri"/>
              </a:rPr>
              <a:t>demat</a:t>
            </a:r>
            <a:r>
              <a:rPr lang="en-US" sz="2400" b="1">
                <a:solidFill>
                  <a:schemeClr val="bg1"/>
                </a:solidFill>
                <a:ea typeface="Calibri"/>
                <a:cs typeface="Calibri"/>
              </a:rPr>
              <a:t> accounts were opened in India.</a:t>
            </a:r>
            <a:endParaRPr lang="en-US" sz="2400">
              <a:solidFill>
                <a:schemeClr val="bg1"/>
              </a:solidFill>
              <a:ea typeface="+mn-lt"/>
              <a:cs typeface="+mn-lt"/>
            </a:endParaRPr>
          </a:p>
          <a:p>
            <a:pPr marL="0" indent="0">
              <a:buNone/>
            </a:pPr>
            <a:r>
              <a:rPr lang="en-US" sz="2400">
                <a:solidFill>
                  <a:schemeClr val="bg1"/>
                </a:solidFill>
                <a:ea typeface="Calibri"/>
                <a:cs typeface="Calibri"/>
              </a:rPr>
              <a:t>In April, the Central Depository Services (CDSL), where assets like stock, bond, and ETF are stored, said it had become the first depository in India to have over 3 crore </a:t>
            </a:r>
            <a:r>
              <a:rPr lang="en-US" sz="2400" err="1">
                <a:solidFill>
                  <a:schemeClr val="bg1"/>
                </a:solidFill>
                <a:ea typeface="Calibri"/>
                <a:cs typeface="Calibri"/>
              </a:rPr>
              <a:t>demat</a:t>
            </a:r>
            <a:r>
              <a:rPr lang="en-US" sz="2400">
                <a:solidFill>
                  <a:schemeClr val="bg1"/>
                </a:solidFill>
                <a:ea typeface="Calibri"/>
                <a:cs typeface="Calibri"/>
              </a:rPr>
              <a:t> accounts. Meanwhile, trading turnover on Indian stock markets has risen by around 300% since March 2020.</a:t>
            </a:r>
            <a:endParaRPr lang="en-US" sz="2400">
              <a:solidFill>
                <a:schemeClr val="bg1"/>
              </a:solidFill>
              <a:ea typeface="+mn-lt"/>
              <a:cs typeface="+mn-lt"/>
            </a:endParaRPr>
          </a:p>
          <a:p>
            <a:endParaRPr lang="en-US">
              <a:ea typeface="Calibri"/>
              <a:cs typeface="Calibri"/>
            </a:endParaRPr>
          </a:p>
        </p:txBody>
      </p:sp>
      <p:pic>
        <p:nvPicPr>
          <p:cNvPr id="2" name="Picture 2">
            <a:extLst>
              <a:ext uri="{FF2B5EF4-FFF2-40B4-BE49-F238E27FC236}">
                <a16:creationId xmlns:a16="http://schemas.microsoft.com/office/drawing/2014/main" id="{A6FD381E-8B31-78DE-EC3F-5C8B73761398}"/>
              </a:ext>
            </a:extLst>
          </p:cNvPr>
          <p:cNvPicPr>
            <a:picLocks noChangeAspect="1"/>
          </p:cNvPicPr>
          <p:nvPr/>
        </p:nvPicPr>
        <p:blipFill>
          <a:blip r:embed="rId2"/>
          <a:stretch>
            <a:fillRect/>
          </a:stretch>
        </p:blipFill>
        <p:spPr>
          <a:xfrm>
            <a:off x="6104057" y="2292011"/>
            <a:ext cx="5886449" cy="3831243"/>
          </a:xfrm>
          <a:prstGeom prst="rect">
            <a:avLst/>
          </a:prstGeom>
        </p:spPr>
      </p:pic>
      <p:pic>
        <p:nvPicPr>
          <p:cNvPr id="3" name="Picture 3" descr="Chart, line chart&#10;&#10;Description automatically generated">
            <a:extLst>
              <a:ext uri="{FF2B5EF4-FFF2-40B4-BE49-F238E27FC236}">
                <a16:creationId xmlns:a16="http://schemas.microsoft.com/office/drawing/2014/main" id="{6AF80FB7-35BE-6790-F41D-3E18B1CED1F9}"/>
              </a:ext>
            </a:extLst>
          </p:cNvPr>
          <p:cNvPicPr>
            <a:picLocks noChangeAspect="1"/>
          </p:cNvPicPr>
          <p:nvPr/>
        </p:nvPicPr>
        <p:blipFill>
          <a:blip r:embed="rId3"/>
          <a:stretch>
            <a:fillRect/>
          </a:stretch>
        </p:blipFill>
        <p:spPr>
          <a:xfrm>
            <a:off x="366549" y="2294796"/>
            <a:ext cx="5303042" cy="3870368"/>
          </a:xfrm>
          <a:prstGeom prst="rect">
            <a:avLst/>
          </a:prstGeom>
        </p:spPr>
      </p:pic>
      <p:pic>
        <p:nvPicPr>
          <p:cNvPr id="4" name="Picture 4">
            <a:extLst>
              <a:ext uri="{FF2B5EF4-FFF2-40B4-BE49-F238E27FC236}">
                <a16:creationId xmlns:a16="http://schemas.microsoft.com/office/drawing/2014/main" id="{21131E2A-F9C9-D865-16FB-FF9F3536D8FB}"/>
              </a:ext>
            </a:extLst>
          </p:cNvPr>
          <p:cNvPicPr>
            <a:picLocks noChangeAspect="1"/>
          </p:cNvPicPr>
          <p:nvPr/>
        </p:nvPicPr>
        <p:blipFill>
          <a:blip r:embed="rId4"/>
          <a:stretch>
            <a:fillRect/>
          </a:stretch>
        </p:blipFill>
        <p:spPr>
          <a:xfrm>
            <a:off x="10167349" y="71016"/>
            <a:ext cx="1824627" cy="586303"/>
          </a:xfrm>
          <a:prstGeom prst="rect">
            <a:avLst/>
          </a:prstGeom>
        </p:spPr>
      </p:pic>
    </p:spTree>
    <p:extLst>
      <p:ext uri="{BB962C8B-B14F-4D97-AF65-F5344CB8AC3E}">
        <p14:creationId xmlns:p14="http://schemas.microsoft.com/office/powerpoint/2010/main" val="2349576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9606-6607-4617-5D9A-886F012DCE6E}"/>
              </a:ext>
            </a:extLst>
          </p:cNvPr>
          <p:cNvSpPr>
            <a:spLocks noGrp="1"/>
          </p:cNvSpPr>
          <p:nvPr>
            <p:ph type="title"/>
          </p:nvPr>
        </p:nvSpPr>
        <p:spPr>
          <a:xfrm>
            <a:off x="838200" y="365125"/>
            <a:ext cx="4405223" cy="707338"/>
          </a:xfrm>
        </p:spPr>
        <p:txBody>
          <a:bodyPr/>
          <a:lstStyle/>
          <a:p>
            <a:r>
              <a:rPr lang="en-US" b="1">
                <a:solidFill>
                  <a:schemeClr val="accent5">
                    <a:lumMod val="20000"/>
                    <a:lumOff val="80000"/>
                  </a:schemeClr>
                </a:solidFill>
                <a:ea typeface="Calibri Light"/>
                <a:cs typeface="Calibri Light"/>
              </a:rPr>
              <a:t>ABOUT ZERODHA</a:t>
            </a:r>
            <a:endParaRPr lang="en-US" b="1">
              <a:solidFill>
                <a:schemeClr val="accent5">
                  <a:lumMod val="20000"/>
                  <a:lumOff val="80000"/>
                </a:schemeClr>
              </a:solidFill>
              <a:cs typeface="Calibri Light"/>
            </a:endParaRPr>
          </a:p>
        </p:txBody>
      </p:sp>
      <p:sp>
        <p:nvSpPr>
          <p:cNvPr id="3" name="Content Placeholder 2">
            <a:extLst>
              <a:ext uri="{FF2B5EF4-FFF2-40B4-BE49-F238E27FC236}">
                <a16:creationId xmlns:a16="http://schemas.microsoft.com/office/drawing/2014/main" id="{C5C457A5-725D-7391-8CB6-7951656B4632}"/>
              </a:ext>
            </a:extLst>
          </p:cNvPr>
          <p:cNvSpPr>
            <a:spLocks noGrp="1"/>
          </p:cNvSpPr>
          <p:nvPr>
            <p:ph idx="1"/>
          </p:nvPr>
        </p:nvSpPr>
        <p:spPr>
          <a:xfrm>
            <a:off x="780691" y="1149889"/>
            <a:ext cx="10688128" cy="5645299"/>
          </a:xfrm>
        </p:spPr>
        <p:txBody>
          <a:bodyPr vert="horz" lIns="91440" tIns="45720" rIns="91440" bIns="45720" rtlCol="0" anchor="t">
            <a:normAutofit fontScale="92500" lnSpcReduction="10000"/>
          </a:bodyPr>
          <a:lstStyle/>
          <a:p>
            <a:r>
              <a:rPr lang="en-US" dirty="0" err="1">
                <a:solidFill>
                  <a:schemeClr val="bg1"/>
                </a:solidFill>
                <a:ea typeface="+mn-lt"/>
                <a:cs typeface="+mn-lt"/>
              </a:rPr>
              <a:t>Zerodha</a:t>
            </a:r>
            <a:r>
              <a:rPr lang="en-US" dirty="0">
                <a:solidFill>
                  <a:schemeClr val="bg1"/>
                </a:solidFill>
                <a:ea typeface="+mn-lt"/>
                <a:cs typeface="+mn-lt"/>
              </a:rPr>
              <a:t> is a company that has made trading barrier-free possible. It is India's first discount brokerage company.</a:t>
            </a:r>
            <a:endParaRPr lang="en-US" dirty="0">
              <a:solidFill>
                <a:schemeClr val="bg1"/>
              </a:solidFill>
              <a:ea typeface="Calibri"/>
              <a:cs typeface="Calibri"/>
            </a:endParaRPr>
          </a:p>
          <a:p>
            <a:r>
              <a:rPr lang="en-US" dirty="0">
                <a:solidFill>
                  <a:schemeClr val="bg1"/>
                </a:solidFill>
                <a:ea typeface="+mn-lt"/>
                <a:cs typeface="+mn-lt"/>
              </a:rPr>
              <a:t>The company  headquartered in Bangalore, earned a great customer base as they were the first discount broker in the country when they started their operation.</a:t>
            </a:r>
            <a:endParaRPr lang="en-US" dirty="0">
              <a:solidFill>
                <a:schemeClr val="bg1"/>
              </a:solidFill>
              <a:ea typeface="Calibri"/>
              <a:cs typeface="Calibri"/>
            </a:endParaRPr>
          </a:p>
          <a:p>
            <a:r>
              <a:rPr lang="en-US" dirty="0">
                <a:solidFill>
                  <a:schemeClr val="bg1"/>
                </a:solidFill>
                <a:ea typeface="+mn-lt"/>
                <a:cs typeface="+mn-lt"/>
              </a:rPr>
              <a:t>In this digital world, </a:t>
            </a:r>
            <a:r>
              <a:rPr lang="en-US" dirty="0" err="1">
                <a:solidFill>
                  <a:schemeClr val="bg1"/>
                </a:solidFill>
                <a:ea typeface="+mn-lt"/>
                <a:cs typeface="+mn-lt"/>
              </a:rPr>
              <a:t>Zerodha</a:t>
            </a:r>
            <a:r>
              <a:rPr lang="en-US" dirty="0">
                <a:solidFill>
                  <a:schemeClr val="bg1"/>
                </a:solidFill>
                <a:ea typeface="+mn-lt"/>
                <a:cs typeface="+mn-lt"/>
              </a:rPr>
              <a:t> has established itself in the stockbroking industry. The company has grown purely on the principle of technology via giving valuable services to its customers.</a:t>
            </a:r>
            <a:endParaRPr lang="en-US" dirty="0">
              <a:solidFill>
                <a:schemeClr val="bg1"/>
              </a:solidFill>
              <a:ea typeface="Calibri" panose="020F0502020204030204"/>
              <a:cs typeface="Calibri" panose="020F0502020204030204"/>
            </a:endParaRPr>
          </a:p>
          <a:p>
            <a:r>
              <a:rPr lang="en-US" dirty="0" err="1">
                <a:solidFill>
                  <a:schemeClr val="bg1"/>
                </a:solidFill>
                <a:ea typeface="+mn-lt"/>
                <a:cs typeface="+mn-lt"/>
              </a:rPr>
              <a:t>Zerodha</a:t>
            </a:r>
            <a:r>
              <a:rPr lang="en-US" dirty="0">
                <a:solidFill>
                  <a:schemeClr val="bg1"/>
                </a:solidFill>
                <a:ea typeface="+mn-lt"/>
                <a:cs typeface="+mn-lt"/>
              </a:rPr>
              <a:t> initiated its journey on 15 August 2010 with a team of merely five people and now it employs more than 1,200 people. The unique idea of the Kamath brothers, along with great use of technology has taken this startup to the level we see it today. </a:t>
            </a:r>
            <a:endParaRPr lang="en-US" dirty="0">
              <a:solidFill>
                <a:schemeClr val="bg1"/>
              </a:solidFill>
              <a:cs typeface="Calibri"/>
            </a:endParaRPr>
          </a:p>
          <a:p>
            <a:r>
              <a:rPr lang="en-US" dirty="0">
                <a:solidFill>
                  <a:schemeClr val="bg1"/>
                </a:solidFill>
                <a:ea typeface="+mn-lt"/>
                <a:cs typeface="+mn-lt"/>
              </a:rPr>
              <a:t>It is India’s number 1 stockbroker, it is the most popular and largest online broker that offers services to invest in equity, currency, commodity, IPO and direct mutual bonds.</a:t>
            </a:r>
            <a:endParaRPr lang="en-US" b="1" u="sng" dirty="0">
              <a:solidFill>
                <a:schemeClr val="bg1"/>
              </a:solidFill>
              <a:ea typeface="Calibri"/>
              <a:cs typeface="Calibri"/>
            </a:endParaRPr>
          </a:p>
          <a:p>
            <a:endParaRPr lang="en-US"/>
          </a:p>
          <a:p>
            <a:endParaRPr lang="en-US">
              <a:ea typeface="Calibri"/>
              <a:cs typeface="Calibri"/>
            </a:endParaRPr>
          </a:p>
        </p:txBody>
      </p:sp>
      <p:pic>
        <p:nvPicPr>
          <p:cNvPr id="5" name="Picture 4">
            <a:extLst>
              <a:ext uri="{FF2B5EF4-FFF2-40B4-BE49-F238E27FC236}">
                <a16:creationId xmlns:a16="http://schemas.microsoft.com/office/drawing/2014/main" id="{052EB83C-AAFF-1631-5C21-0D49B01702C1}"/>
              </a:ext>
            </a:extLst>
          </p:cNvPr>
          <p:cNvPicPr>
            <a:picLocks noChangeAspect="1"/>
          </p:cNvPicPr>
          <p:nvPr/>
        </p:nvPicPr>
        <p:blipFill>
          <a:blip r:embed="rId2"/>
          <a:stretch>
            <a:fillRect/>
          </a:stretch>
        </p:blipFill>
        <p:spPr>
          <a:xfrm>
            <a:off x="9864636" y="91894"/>
            <a:ext cx="2189969" cy="513236"/>
          </a:xfrm>
          <a:prstGeom prst="rect">
            <a:avLst/>
          </a:prstGeom>
        </p:spPr>
      </p:pic>
    </p:spTree>
    <p:extLst>
      <p:ext uri="{BB962C8B-B14F-4D97-AF65-F5344CB8AC3E}">
        <p14:creationId xmlns:p14="http://schemas.microsoft.com/office/powerpoint/2010/main" val="212229069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8A7D-46D5-8F07-5A67-5F98209A142F}"/>
              </a:ext>
            </a:extLst>
          </p:cNvPr>
          <p:cNvSpPr>
            <a:spLocks noGrp="1"/>
          </p:cNvSpPr>
          <p:nvPr>
            <p:ph type="title"/>
          </p:nvPr>
        </p:nvSpPr>
        <p:spPr>
          <a:xfrm>
            <a:off x="149269" y="135481"/>
            <a:ext cx="5253487" cy="764847"/>
          </a:xfrm>
        </p:spPr>
        <p:txBody>
          <a:bodyPr/>
          <a:lstStyle/>
          <a:p>
            <a:r>
              <a:rPr lang="en-US" b="1">
                <a:solidFill>
                  <a:schemeClr val="bg1"/>
                </a:solidFill>
                <a:ea typeface="Calibri Light"/>
                <a:cs typeface="Calibri Light"/>
              </a:rPr>
              <a:t>The Story of ZERODHA</a:t>
            </a:r>
          </a:p>
        </p:txBody>
      </p:sp>
      <p:sp>
        <p:nvSpPr>
          <p:cNvPr id="3" name="Content Placeholder 2">
            <a:extLst>
              <a:ext uri="{FF2B5EF4-FFF2-40B4-BE49-F238E27FC236}">
                <a16:creationId xmlns:a16="http://schemas.microsoft.com/office/drawing/2014/main" id="{878A2154-2FF6-5EFD-2AA8-A95920FAC463}"/>
              </a:ext>
            </a:extLst>
          </p:cNvPr>
          <p:cNvSpPr>
            <a:spLocks noGrp="1"/>
          </p:cNvSpPr>
          <p:nvPr>
            <p:ph idx="1"/>
          </p:nvPr>
        </p:nvSpPr>
        <p:spPr>
          <a:xfrm>
            <a:off x="149269" y="871600"/>
            <a:ext cx="6847407" cy="5645298"/>
          </a:xfrm>
        </p:spPr>
        <p:txBody>
          <a:bodyPr vert="horz" lIns="91440" tIns="45720" rIns="91440" bIns="45720" rtlCol="0" anchor="t">
            <a:normAutofit fontScale="92500" lnSpcReduction="10000"/>
          </a:bodyPr>
          <a:lstStyle/>
          <a:p>
            <a:pPr marL="0" indent="0">
              <a:buNone/>
            </a:pPr>
            <a:r>
              <a:rPr lang="en-US">
                <a:solidFill>
                  <a:schemeClr val="bg1"/>
                </a:solidFill>
                <a:ea typeface="Calibri"/>
                <a:cs typeface="Calibri"/>
              </a:rPr>
              <a:t>Nikhil Kamath observed that there were 3 major hurdles that were troubling the existing investors and were also preventing common people of India from investing into the stock market.</a:t>
            </a:r>
          </a:p>
          <a:p>
            <a:pPr marL="0" indent="0">
              <a:buNone/>
            </a:pPr>
            <a:r>
              <a:rPr lang="en-US">
                <a:solidFill>
                  <a:schemeClr val="bg1"/>
                </a:solidFill>
                <a:ea typeface="Calibri"/>
                <a:cs typeface="Calibri"/>
              </a:rPr>
              <a:t>And these 3 hurdles were:</a:t>
            </a:r>
          </a:p>
          <a:p>
            <a:pPr marL="514350" indent="-514350">
              <a:buAutoNum type="arabicPeriod"/>
            </a:pPr>
            <a:r>
              <a:rPr lang="en-US">
                <a:solidFill>
                  <a:schemeClr val="bg1"/>
                </a:solidFill>
                <a:ea typeface="Calibri"/>
                <a:cs typeface="Calibri"/>
              </a:rPr>
              <a:t>Lack of knowledge and awareness</a:t>
            </a:r>
          </a:p>
          <a:p>
            <a:pPr marL="514350" indent="-514350">
              <a:buAutoNum type="arabicPeriod"/>
            </a:pPr>
            <a:r>
              <a:rPr lang="en-US">
                <a:solidFill>
                  <a:schemeClr val="bg1"/>
                </a:solidFill>
                <a:ea typeface="Calibri"/>
                <a:cs typeface="Calibri"/>
              </a:rPr>
              <a:t>High brokerage fees</a:t>
            </a:r>
          </a:p>
          <a:p>
            <a:pPr marL="514350" indent="-514350">
              <a:buAutoNum type="arabicPeriod"/>
            </a:pPr>
            <a:r>
              <a:rPr lang="en-US">
                <a:solidFill>
                  <a:schemeClr val="bg1"/>
                </a:solidFill>
                <a:ea typeface="Calibri"/>
                <a:cs typeface="Calibri"/>
              </a:rPr>
              <a:t>The entire process of investment was very tedious and very complex for a common man to understand.</a:t>
            </a:r>
          </a:p>
          <a:p>
            <a:pPr marL="0" indent="0">
              <a:buNone/>
            </a:pPr>
            <a:r>
              <a:rPr lang="en-US">
                <a:solidFill>
                  <a:schemeClr val="bg1"/>
                </a:solidFill>
                <a:ea typeface="Calibri"/>
                <a:cs typeface="Calibri"/>
              </a:rPr>
              <a:t>And that is the reason </a:t>
            </a:r>
            <a:r>
              <a:rPr lang="en-US">
                <a:solidFill>
                  <a:schemeClr val="bg1"/>
                </a:solidFill>
                <a:ea typeface="+mn-lt"/>
                <a:cs typeface="+mn-lt"/>
              </a:rPr>
              <a:t>the company always comes up with innovative ideas backed with different strategies and regular efforts to overcome these hurdles.</a:t>
            </a:r>
          </a:p>
        </p:txBody>
      </p:sp>
      <p:pic>
        <p:nvPicPr>
          <p:cNvPr id="5" name="Picture 4">
            <a:extLst>
              <a:ext uri="{FF2B5EF4-FFF2-40B4-BE49-F238E27FC236}">
                <a16:creationId xmlns:a16="http://schemas.microsoft.com/office/drawing/2014/main" id="{FC97B9BD-0E16-95E5-AB29-E85FD510D0BA}"/>
              </a:ext>
            </a:extLst>
          </p:cNvPr>
          <p:cNvPicPr>
            <a:picLocks noChangeAspect="1"/>
          </p:cNvPicPr>
          <p:nvPr/>
        </p:nvPicPr>
        <p:blipFill>
          <a:blip r:embed="rId2"/>
          <a:stretch>
            <a:fillRect/>
          </a:stretch>
        </p:blipFill>
        <p:spPr>
          <a:xfrm>
            <a:off x="9875075" y="91894"/>
            <a:ext cx="2179530" cy="596742"/>
          </a:xfrm>
          <a:prstGeom prst="rect">
            <a:avLst/>
          </a:prstGeom>
        </p:spPr>
      </p:pic>
      <p:pic>
        <p:nvPicPr>
          <p:cNvPr id="4" name="Picture 5" descr="Chart&#10;&#10;Description automatically generated">
            <a:extLst>
              <a:ext uri="{FF2B5EF4-FFF2-40B4-BE49-F238E27FC236}">
                <a16:creationId xmlns:a16="http://schemas.microsoft.com/office/drawing/2014/main" id="{A95BDD71-F14C-0C78-57A3-B300FF062BBE}"/>
              </a:ext>
            </a:extLst>
          </p:cNvPr>
          <p:cNvPicPr>
            <a:picLocks noChangeAspect="1"/>
          </p:cNvPicPr>
          <p:nvPr/>
        </p:nvPicPr>
        <p:blipFill>
          <a:blip r:embed="rId3"/>
          <a:stretch>
            <a:fillRect/>
          </a:stretch>
        </p:blipFill>
        <p:spPr>
          <a:xfrm>
            <a:off x="6945002" y="1188359"/>
            <a:ext cx="5177942" cy="3966833"/>
          </a:xfrm>
          <a:prstGeom prst="rect">
            <a:avLst/>
          </a:prstGeom>
        </p:spPr>
      </p:pic>
    </p:spTree>
    <p:extLst>
      <p:ext uri="{BB962C8B-B14F-4D97-AF65-F5344CB8AC3E}">
        <p14:creationId xmlns:p14="http://schemas.microsoft.com/office/powerpoint/2010/main" val="215597113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2149-951F-5206-81DB-4FD82E701EC9}"/>
              </a:ext>
            </a:extLst>
          </p:cNvPr>
          <p:cNvSpPr>
            <a:spLocks noGrp="1"/>
          </p:cNvSpPr>
          <p:nvPr>
            <p:ph type="title"/>
          </p:nvPr>
        </p:nvSpPr>
        <p:spPr>
          <a:xfrm>
            <a:off x="796656" y="241539"/>
            <a:ext cx="4464200" cy="680050"/>
          </a:xfrm>
        </p:spPr>
        <p:txBody>
          <a:bodyPr>
            <a:normAutofit/>
          </a:bodyPr>
          <a:lstStyle/>
          <a:p>
            <a:r>
              <a:rPr lang="en-US" sz="3600" b="1" dirty="0">
                <a:solidFill>
                  <a:schemeClr val="bg2"/>
                </a:solidFill>
                <a:ea typeface="+mj-lt"/>
                <a:cs typeface="+mj-lt"/>
              </a:rPr>
              <a:t>“The Free Trade Zone”</a:t>
            </a:r>
            <a:endParaRPr lang="en-US" sz="3600" dirty="0">
              <a:solidFill>
                <a:schemeClr val="bg2"/>
              </a:solidFill>
              <a:cs typeface="Calibri Light"/>
            </a:endParaRPr>
          </a:p>
        </p:txBody>
      </p:sp>
      <p:sp>
        <p:nvSpPr>
          <p:cNvPr id="6" name="Content Placeholder 5">
            <a:extLst>
              <a:ext uri="{FF2B5EF4-FFF2-40B4-BE49-F238E27FC236}">
                <a16:creationId xmlns:a16="http://schemas.microsoft.com/office/drawing/2014/main" id="{E9113251-27A9-C30B-DC76-C195E3E1D310}"/>
              </a:ext>
            </a:extLst>
          </p:cNvPr>
          <p:cNvSpPr>
            <a:spLocks noGrp="1"/>
          </p:cNvSpPr>
          <p:nvPr>
            <p:ph type="body" sz="half" idx="2"/>
          </p:nvPr>
        </p:nvSpPr>
        <p:spPr>
          <a:xfrm>
            <a:off x="585939" y="4098985"/>
            <a:ext cx="11190106" cy="2963324"/>
          </a:xfrm>
        </p:spPr>
        <p:txBody>
          <a:bodyPr vert="horz" lIns="91440" tIns="45720" rIns="91440" bIns="45720" rtlCol="0" anchor="t">
            <a:normAutofit lnSpcReduction="10000"/>
          </a:bodyPr>
          <a:lstStyle/>
          <a:p>
            <a:r>
              <a:rPr lang="en-US" sz="2400" dirty="0">
                <a:solidFill>
                  <a:schemeClr val="bg1"/>
                </a:solidFill>
                <a:ea typeface="+mn-lt"/>
                <a:cs typeface="+mn-lt"/>
              </a:rPr>
              <a:t>The company charges ₹20 or 0.03%, whichever is lower, for each F&amp;O and intraday equity trade. Since a large volume of transactions takes place on the platform, it generates revenue. Other than this, the company charges ₹300 annually for account maintenance. </a:t>
            </a:r>
            <a:endParaRPr lang="en-US" sz="2400" dirty="0">
              <a:solidFill>
                <a:schemeClr val="bg1"/>
              </a:solidFill>
              <a:ea typeface="Calibri" panose="020F0502020204030204"/>
              <a:cs typeface="Calibri" panose="020F0502020204030204"/>
            </a:endParaRPr>
          </a:p>
          <a:p>
            <a:r>
              <a:rPr lang="en-US" sz="2400" dirty="0">
                <a:solidFill>
                  <a:schemeClr val="bg1"/>
                </a:solidFill>
                <a:ea typeface="+mn-lt"/>
                <a:cs typeface="+mn-lt"/>
              </a:rPr>
              <a:t>The company has seen a rapid increase in its user base in the past few years. Nevertheless, this contributes to more than 2% of investors in the stock exchange from its platform that would eventually increase the revenue of </a:t>
            </a:r>
            <a:r>
              <a:rPr lang="en-US" sz="2400" dirty="0" err="1">
                <a:solidFill>
                  <a:schemeClr val="bg1"/>
                </a:solidFill>
                <a:ea typeface="+mn-lt"/>
                <a:cs typeface="+mn-lt"/>
              </a:rPr>
              <a:t>Zerodha</a:t>
            </a:r>
            <a:r>
              <a:rPr lang="en-US" sz="2400" dirty="0">
                <a:solidFill>
                  <a:schemeClr val="bg1"/>
                </a:solidFill>
                <a:ea typeface="+mn-lt"/>
                <a:cs typeface="+mn-lt"/>
              </a:rPr>
              <a:t>.</a:t>
            </a:r>
            <a:endParaRPr lang="en-US" sz="2400" dirty="0">
              <a:solidFill>
                <a:schemeClr val="bg1"/>
              </a:solidFill>
              <a:cs typeface="Calibri"/>
            </a:endParaRPr>
          </a:p>
          <a:p>
            <a:br>
              <a:rPr lang="en-US"/>
            </a:br>
            <a:endParaRPr lang="en-US">
              <a:solidFill>
                <a:schemeClr val="accent2">
                  <a:lumMod val="20000"/>
                  <a:lumOff val="80000"/>
                </a:schemeClr>
              </a:solidFill>
              <a:cs typeface="Calibri"/>
            </a:endParaRPr>
          </a:p>
        </p:txBody>
      </p:sp>
      <p:pic>
        <p:nvPicPr>
          <p:cNvPr id="3" name="Picture 3">
            <a:extLst>
              <a:ext uri="{FF2B5EF4-FFF2-40B4-BE49-F238E27FC236}">
                <a16:creationId xmlns:a16="http://schemas.microsoft.com/office/drawing/2014/main" id="{6255BF7E-5285-114B-C5D9-341234637367}"/>
              </a:ext>
            </a:extLst>
          </p:cNvPr>
          <p:cNvPicPr>
            <a:picLocks noChangeAspect="1"/>
          </p:cNvPicPr>
          <p:nvPr/>
        </p:nvPicPr>
        <p:blipFill>
          <a:blip r:embed="rId2"/>
          <a:stretch>
            <a:fillRect/>
          </a:stretch>
        </p:blipFill>
        <p:spPr>
          <a:xfrm>
            <a:off x="890363" y="1062219"/>
            <a:ext cx="10411274" cy="2905394"/>
          </a:xfrm>
          <a:prstGeom prst="rect">
            <a:avLst/>
          </a:prstGeom>
        </p:spPr>
      </p:pic>
      <p:pic>
        <p:nvPicPr>
          <p:cNvPr id="5" name="Picture 4">
            <a:extLst>
              <a:ext uri="{FF2B5EF4-FFF2-40B4-BE49-F238E27FC236}">
                <a16:creationId xmlns:a16="http://schemas.microsoft.com/office/drawing/2014/main" id="{D0F6429B-B9D9-4059-8BFC-3F2B2595ED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1127" y="66680"/>
            <a:ext cx="2258815" cy="925224"/>
          </a:xfrm>
          <a:prstGeom prst="rect">
            <a:avLst/>
          </a:prstGeom>
        </p:spPr>
      </p:pic>
    </p:spTree>
    <p:extLst>
      <p:ext uri="{BB962C8B-B14F-4D97-AF65-F5344CB8AC3E}">
        <p14:creationId xmlns:p14="http://schemas.microsoft.com/office/powerpoint/2010/main" val="344502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B613-C7EC-C36B-0FF2-6982340CC4BD}"/>
              </a:ext>
            </a:extLst>
          </p:cNvPr>
          <p:cNvSpPr>
            <a:spLocks noGrp="1"/>
          </p:cNvSpPr>
          <p:nvPr>
            <p:ph type="title"/>
          </p:nvPr>
        </p:nvSpPr>
        <p:spPr>
          <a:xfrm>
            <a:off x="234351" y="120710"/>
            <a:ext cx="7884544" cy="908620"/>
          </a:xfrm>
        </p:spPr>
        <p:txBody>
          <a:bodyPr/>
          <a:lstStyle/>
          <a:p>
            <a:r>
              <a:rPr lang="en-US" b="1">
                <a:solidFill>
                  <a:schemeClr val="bg1"/>
                </a:solidFill>
                <a:ea typeface="Calibri Light"/>
                <a:cs typeface="Calibri Light"/>
              </a:rPr>
              <a:t>"For Zerodha, Covid was a ladder"</a:t>
            </a:r>
          </a:p>
        </p:txBody>
      </p:sp>
      <p:sp>
        <p:nvSpPr>
          <p:cNvPr id="12" name="Content Placeholder 11">
            <a:extLst>
              <a:ext uri="{FF2B5EF4-FFF2-40B4-BE49-F238E27FC236}">
                <a16:creationId xmlns:a16="http://schemas.microsoft.com/office/drawing/2014/main" id="{0E7D89E4-63C9-7FC0-86E0-C2D63745ED0E}"/>
              </a:ext>
            </a:extLst>
          </p:cNvPr>
          <p:cNvSpPr>
            <a:spLocks noGrp="1"/>
          </p:cNvSpPr>
          <p:nvPr>
            <p:ph idx="1"/>
          </p:nvPr>
        </p:nvSpPr>
        <p:spPr>
          <a:xfrm>
            <a:off x="392502" y="1034870"/>
            <a:ext cx="7682812" cy="5285865"/>
          </a:xfrm>
        </p:spPr>
        <p:txBody>
          <a:bodyPr vert="horz" lIns="91440" tIns="45720" rIns="91440" bIns="45720" rtlCol="0" anchor="t">
            <a:normAutofit fontScale="92500" lnSpcReduction="20000"/>
          </a:bodyPr>
          <a:lstStyle/>
          <a:p>
            <a:endParaRPr lang="en-US" dirty="0">
              <a:solidFill>
                <a:schemeClr val="bg2"/>
              </a:solidFill>
              <a:ea typeface="+mn-lt"/>
              <a:cs typeface="+mn-lt"/>
            </a:endParaRPr>
          </a:p>
          <a:p>
            <a:r>
              <a:rPr lang="en-US" dirty="0">
                <a:solidFill>
                  <a:schemeClr val="bg1"/>
                </a:solidFill>
                <a:ea typeface="+mn-lt"/>
                <a:cs typeface="+mn-lt"/>
              </a:rPr>
              <a:t>They had incredible growth during the COVID- 19 lockdowns period, that time acts as the catalysts for its development as new retail investors rushed to the share market. </a:t>
            </a:r>
          </a:p>
          <a:p>
            <a:r>
              <a:rPr lang="en-US" dirty="0">
                <a:solidFill>
                  <a:schemeClr val="bg2"/>
                </a:solidFill>
                <a:ea typeface="+mn-lt"/>
                <a:cs typeface="+mn-lt"/>
              </a:rPr>
              <a:t>It took them six years to get the first 100,000 customers and nine months for the next 100,000. It took us eight years to reach 1 million customers and only 1.5 years for the next 1 million. It took them almost ten years to get to 2 million customers, which was around the time COVID hit, and then they added their next ~6 million customers in just 18 months. Just for added context, we added 400,000 customers in October 2021, while it took them seven years to add their first 400,000. So yes, the last 18 months have been spectacular, not just for </a:t>
            </a:r>
            <a:r>
              <a:rPr lang="en-US" dirty="0" err="1">
                <a:solidFill>
                  <a:schemeClr val="bg2"/>
                </a:solidFill>
                <a:ea typeface="+mn-lt"/>
                <a:cs typeface="+mn-lt"/>
              </a:rPr>
              <a:t>zerodha</a:t>
            </a:r>
            <a:r>
              <a:rPr lang="en-US" dirty="0">
                <a:solidFill>
                  <a:schemeClr val="bg2"/>
                </a:solidFill>
                <a:ea typeface="+mn-lt"/>
                <a:cs typeface="+mn-lt"/>
              </a:rPr>
              <a:t>, but broking businesses around the world.</a:t>
            </a:r>
            <a:endParaRPr lang="en-US" dirty="0">
              <a:solidFill>
                <a:schemeClr val="bg2"/>
              </a:solidFill>
              <a:ea typeface="Calibri"/>
              <a:cs typeface="Calibri"/>
            </a:endParaRPr>
          </a:p>
        </p:txBody>
      </p:sp>
      <p:pic>
        <p:nvPicPr>
          <p:cNvPr id="13" name="Picture 13">
            <a:extLst>
              <a:ext uri="{FF2B5EF4-FFF2-40B4-BE49-F238E27FC236}">
                <a16:creationId xmlns:a16="http://schemas.microsoft.com/office/drawing/2014/main" id="{B4B42D10-520E-6ECD-19C2-DF8ABDE3EF9C}"/>
              </a:ext>
            </a:extLst>
          </p:cNvPr>
          <p:cNvPicPr>
            <a:picLocks noChangeAspect="1"/>
          </p:cNvPicPr>
          <p:nvPr/>
        </p:nvPicPr>
        <p:blipFill>
          <a:blip r:embed="rId2"/>
          <a:stretch>
            <a:fillRect/>
          </a:stretch>
        </p:blipFill>
        <p:spPr>
          <a:xfrm>
            <a:off x="8331994" y="1419566"/>
            <a:ext cx="3290887" cy="3590244"/>
          </a:xfrm>
          <a:prstGeom prst="rect">
            <a:avLst/>
          </a:prstGeom>
        </p:spPr>
      </p:pic>
      <p:pic>
        <p:nvPicPr>
          <p:cNvPr id="5" name="Picture 4">
            <a:extLst>
              <a:ext uri="{FF2B5EF4-FFF2-40B4-BE49-F238E27FC236}">
                <a16:creationId xmlns:a16="http://schemas.microsoft.com/office/drawing/2014/main" id="{1042016A-CC3E-49E7-B9F1-393DCC5303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1127" y="66680"/>
            <a:ext cx="2258815" cy="925224"/>
          </a:xfrm>
          <a:prstGeom prst="rect">
            <a:avLst/>
          </a:prstGeom>
        </p:spPr>
      </p:pic>
    </p:spTree>
    <p:extLst>
      <p:ext uri="{BB962C8B-B14F-4D97-AF65-F5344CB8AC3E}">
        <p14:creationId xmlns:p14="http://schemas.microsoft.com/office/powerpoint/2010/main" val="1882034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82B6-348D-BBA7-0731-E1BDA239FD29}"/>
              </a:ext>
            </a:extLst>
          </p:cNvPr>
          <p:cNvSpPr>
            <a:spLocks noGrp="1"/>
          </p:cNvSpPr>
          <p:nvPr>
            <p:ph type="title"/>
          </p:nvPr>
        </p:nvSpPr>
        <p:spPr>
          <a:xfrm>
            <a:off x="5522789" y="715041"/>
            <a:ext cx="6460982" cy="2108017"/>
          </a:xfrm>
        </p:spPr>
        <p:txBody>
          <a:bodyPr>
            <a:normAutofit/>
          </a:bodyPr>
          <a:lstStyle/>
          <a:p>
            <a:endParaRPr lang="en-US">
              <a:solidFill>
                <a:schemeClr val="bg2"/>
              </a:solidFill>
              <a:cs typeface="Calibri Light"/>
            </a:endParaRPr>
          </a:p>
          <a:p>
            <a:r>
              <a:rPr lang="en-US" b="1" dirty="0">
                <a:solidFill>
                  <a:schemeClr val="bg2"/>
                </a:solidFill>
              </a:rPr>
              <a:t>"A Unicorn which took off without wings- </a:t>
            </a:r>
            <a:r>
              <a:rPr lang="en-US" b="1" err="1">
                <a:solidFill>
                  <a:schemeClr val="bg2"/>
                </a:solidFill>
              </a:rPr>
              <a:t>Zerodha</a:t>
            </a:r>
            <a:r>
              <a:rPr lang="en-US" b="1" dirty="0">
                <a:solidFill>
                  <a:schemeClr val="bg2"/>
                </a:solidFill>
              </a:rPr>
              <a:t>"</a:t>
            </a:r>
            <a:endParaRPr lang="en-US" b="1" dirty="0">
              <a:solidFill>
                <a:schemeClr val="bg2"/>
              </a:solidFill>
              <a:cs typeface="Calibri Light"/>
            </a:endParaRPr>
          </a:p>
          <a:p>
            <a:endParaRPr lang="en-US" b="1" dirty="0">
              <a:cs typeface="Calibri Light"/>
            </a:endParaRPr>
          </a:p>
        </p:txBody>
      </p:sp>
      <p:sp>
        <p:nvSpPr>
          <p:cNvPr id="3" name="Content Placeholder 2">
            <a:extLst>
              <a:ext uri="{FF2B5EF4-FFF2-40B4-BE49-F238E27FC236}">
                <a16:creationId xmlns:a16="http://schemas.microsoft.com/office/drawing/2014/main" id="{A514FF75-0F66-9560-9110-850F49B2F566}"/>
              </a:ext>
            </a:extLst>
          </p:cNvPr>
          <p:cNvSpPr>
            <a:spLocks noGrp="1"/>
          </p:cNvSpPr>
          <p:nvPr>
            <p:ph idx="1"/>
          </p:nvPr>
        </p:nvSpPr>
        <p:spPr>
          <a:xfrm>
            <a:off x="5163355" y="3038384"/>
            <a:ext cx="6415624" cy="3161866"/>
          </a:xfrm>
        </p:spPr>
        <p:txBody>
          <a:bodyPr vert="horz" lIns="91440" tIns="45720" rIns="91440" bIns="45720" rtlCol="0" anchor="t">
            <a:normAutofit fontScale="92500" lnSpcReduction="20000"/>
          </a:bodyPr>
          <a:lstStyle/>
          <a:p>
            <a:r>
              <a:rPr lang="en-US" dirty="0">
                <a:solidFill>
                  <a:schemeClr val="bg2"/>
                </a:solidFill>
                <a:ea typeface="+mn-lt"/>
                <a:cs typeface="+mn-lt"/>
              </a:rPr>
              <a:t>There is a unicorn that has been able to fly even without these two wings of venture capital funding and advertisement. It goes by the name of </a:t>
            </a:r>
            <a:r>
              <a:rPr lang="en-US" dirty="0" err="1">
                <a:solidFill>
                  <a:schemeClr val="bg2"/>
                </a:solidFill>
                <a:ea typeface="+mn-lt"/>
                <a:cs typeface="+mn-lt"/>
              </a:rPr>
              <a:t>Zerodha</a:t>
            </a:r>
            <a:r>
              <a:rPr lang="en-US" dirty="0">
                <a:solidFill>
                  <a:schemeClr val="bg2"/>
                </a:solidFill>
                <a:ea typeface="+mn-lt"/>
                <a:cs typeface="+mn-lt"/>
              </a:rPr>
              <a:t>, which is actually a portmanteau between two words ‘Zero’ meaning 0 and ‘</a:t>
            </a:r>
            <a:r>
              <a:rPr lang="en-US" dirty="0" err="1">
                <a:solidFill>
                  <a:schemeClr val="bg2"/>
                </a:solidFill>
                <a:ea typeface="+mn-lt"/>
                <a:cs typeface="+mn-lt"/>
              </a:rPr>
              <a:t>Rodha</a:t>
            </a:r>
            <a:r>
              <a:rPr lang="en-US" dirty="0">
                <a:solidFill>
                  <a:schemeClr val="bg2"/>
                </a:solidFill>
                <a:ea typeface="+mn-lt"/>
                <a:cs typeface="+mn-lt"/>
              </a:rPr>
              <a:t>’ in Sanskrit meaning barrier. </a:t>
            </a:r>
            <a:r>
              <a:rPr lang="en-US" dirty="0" err="1">
                <a:solidFill>
                  <a:schemeClr val="bg2"/>
                </a:solidFill>
                <a:ea typeface="+mn-lt"/>
                <a:cs typeface="+mn-lt"/>
              </a:rPr>
              <a:t>Zerodha</a:t>
            </a:r>
            <a:r>
              <a:rPr lang="en-US" dirty="0">
                <a:solidFill>
                  <a:schemeClr val="bg2"/>
                </a:solidFill>
                <a:ea typeface="+mn-lt"/>
                <a:cs typeface="+mn-lt"/>
              </a:rPr>
              <a:t>, in June 2020, became a 1 billion dollar company in less than 10 years of its existence when it bought back ESOPs (Employee Stock Ownership Plan) at 4 times its book value. </a:t>
            </a:r>
            <a:endParaRPr lang="en-US" dirty="0">
              <a:solidFill>
                <a:schemeClr val="bg2"/>
              </a:solidFill>
              <a:cs typeface="Calibri"/>
            </a:endParaRPr>
          </a:p>
          <a:p>
            <a:endParaRPr lang="en-US" dirty="0">
              <a:solidFill>
                <a:schemeClr val="bg2"/>
              </a:solidFill>
              <a:cs typeface="Calibri"/>
            </a:endParaRPr>
          </a:p>
        </p:txBody>
      </p:sp>
      <p:pic>
        <p:nvPicPr>
          <p:cNvPr id="4" name="Picture 4">
            <a:extLst>
              <a:ext uri="{FF2B5EF4-FFF2-40B4-BE49-F238E27FC236}">
                <a16:creationId xmlns:a16="http://schemas.microsoft.com/office/drawing/2014/main" id="{2DC2A332-CFEC-79D2-4C75-7327EFB4FF38}"/>
              </a:ext>
            </a:extLst>
          </p:cNvPr>
          <p:cNvPicPr>
            <a:picLocks noChangeAspect="1"/>
          </p:cNvPicPr>
          <p:nvPr/>
        </p:nvPicPr>
        <p:blipFill>
          <a:blip r:embed="rId2"/>
          <a:stretch>
            <a:fillRect/>
          </a:stretch>
        </p:blipFill>
        <p:spPr>
          <a:xfrm>
            <a:off x="400942" y="191038"/>
            <a:ext cx="4102819" cy="6486657"/>
          </a:xfrm>
          <a:prstGeom prst="rect">
            <a:avLst/>
          </a:prstGeom>
        </p:spPr>
      </p:pic>
      <p:pic>
        <p:nvPicPr>
          <p:cNvPr id="6" name="Picture 5" descr="Logo&#10;&#10;Description automatically generated">
            <a:extLst>
              <a:ext uri="{FF2B5EF4-FFF2-40B4-BE49-F238E27FC236}">
                <a16:creationId xmlns:a16="http://schemas.microsoft.com/office/drawing/2014/main" id="{B2279C33-40A4-06E7-F179-13B9CB980D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9916" y="66680"/>
            <a:ext cx="2258815" cy="925224"/>
          </a:xfrm>
          <a:prstGeom prst="rect">
            <a:avLst/>
          </a:prstGeom>
        </p:spPr>
      </p:pic>
    </p:spTree>
    <p:extLst>
      <p:ext uri="{BB962C8B-B14F-4D97-AF65-F5344CB8AC3E}">
        <p14:creationId xmlns:p14="http://schemas.microsoft.com/office/powerpoint/2010/main" val="4212717221"/>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A45-1073-9D73-5F68-47616A29B50E}"/>
              </a:ext>
            </a:extLst>
          </p:cNvPr>
          <p:cNvSpPr>
            <a:spLocks noGrp="1"/>
          </p:cNvSpPr>
          <p:nvPr>
            <p:ph type="title"/>
          </p:nvPr>
        </p:nvSpPr>
        <p:spPr>
          <a:xfrm>
            <a:off x="8156275" y="221351"/>
            <a:ext cx="3715110" cy="1138658"/>
          </a:xfrm>
        </p:spPr>
        <p:txBody>
          <a:bodyPr>
            <a:normAutofit fontScale="90000"/>
          </a:bodyPr>
          <a:lstStyle/>
          <a:p>
            <a:r>
              <a:rPr lang="en-US" b="1" dirty="0">
                <a:solidFill>
                  <a:schemeClr val="accent6">
                    <a:lumMod val="40000"/>
                    <a:lumOff val="60000"/>
                  </a:schemeClr>
                </a:solidFill>
                <a:cs typeface="Calibri Light"/>
              </a:rPr>
              <a:t>Marketing strategy</a:t>
            </a:r>
          </a:p>
        </p:txBody>
      </p:sp>
      <p:sp>
        <p:nvSpPr>
          <p:cNvPr id="3" name="Content Placeholder 2">
            <a:extLst>
              <a:ext uri="{FF2B5EF4-FFF2-40B4-BE49-F238E27FC236}">
                <a16:creationId xmlns:a16="http://schemas.microsoft.com/office/drawing/2014/main" id="{0D084ABA-BBD4-E038-33CD-0EA138D10281}"/>
              </a:ext>
            </a:extLst>
          </p:cNvPr>
          <p:cNvSpPr>
            <a:spLocks noGrp="1"/>
          </p:cNvSpPr>
          <p:nvPr>
            <p:ph sz="half" idx="1"/>
          </p:nvPr>
        </p:nvSpPr>
        <p:spPr>
          <a:xfrm>
            <a:off x="838200" y="157852"/>
            <a:ext cx="6802038" cy="6019111"/>
          </a:xfrm>
        </p:spPr>
        <p:txBody>
          <a:bodyPr vert="horz" lIns="91440" tIns="45720" rIns="91440" bIns="45720" rtlCol="0" anchor="t">
            <a:normAutofit fontScale="92500" lnSpcReduction="20000"/>
          </a:bodyPr>
          <a:lstStyle/>
          <a:p>
            <a:r>
              <a:rPr lang="en-US" dirty="0" err="1">
                <a:solidFill>
                  <a:schemeClr val="bg1"/>
                </a:solidFill>
                <a:ea typeface="+mn-lt"/>
                <a:cs typeface="+mn-lt"/>
              </a:rPr>
              <a:t>Zerodha</a:t>
            </a:r>
            <a:r>
              <a:rPr lang="en-US" dirty="0">
                <a:solidFill>
                  <a:schemeClr val="bg1"/>
                </a:solidFill>
                <a:ea typeface="+mn-lt"/>
                <a:cs typeface="+mn-lt"/>
              </a:rPr>
              <a:t> operates on a B2B business model.</a:t>
            </a:r>
            <a:endParaRPr lang="en-US" dirty="0">
              <a:solidFill>
                <a:schemeClr val="bg1"/>
              </a:solidFill>
              <a:cs typeface="Calibri"/>
            </a:endParaRPr>
          </a:p>
          <a:p>
            <a:r>
              <a:rPr lang="en-US" dirty="0" err="1">
                <a:solidFill>
                  <a:schemeClr val="bg1"/>
                </a:solidFill>
                <a:ea typeface="+mn-lt"/>
                <a:cs typeface="+mn-lt"/>
              </a:rPr>
              <a:t>Zerodha</a:t>
            </a:r>
            <a:r>
              <a:rPr lang="en-US" dirty="0">
                <a:solidFill>
                  <a:schemeClr val="bg1"/>
                </a:solidFill>
                <a:ea typeface="+mn-lt"/>
                <a:cs typeface="+mn-lt"/>
              </a:rPr>
              <a:t> has a low-margin and high volume business model.</a:t>
            </a:r>
          </a:p>
          <a:p>
            <a:r>
              <a:rPr lang="en-US" dirty="0">
                <a:solidFill>
                  <a:schemeClr val="bg1"/>
                </a:solidFill>
                <a:ea typeface="+mn-lt"/>
                <a:cs typeface="+mn-lt"/>
              </a:rPr>
              <a:t>Without any direct marketing and advertising costs, the platform has been investing on creating awareness about itself through knowledge sharing platforms like Varsity.</a:t>
            </a:r>
          </a:p>
          <a:p>
            <a:r>
              <a:rPr lang="en-US" dirty="0" err="1">
                <a:solidFill>
                  <a:schemeClr val="bg1"/>
                </a:solidFill>
                <a:ea typeface="+mn-lt"/>
                <a:cs typeface="+mn-lt"/>
              </a:rPr>
              <a:t>Zerodha</a:t>
            </a:r>
            <a:r>
              <a:rPr lang="en-US" dirty="0">
                <a:solidFill>
                  <a:schemeClr val="bg1"/>
                </a:solidFill>
                <a:ea typeface="+mn-lt"/>
                <a:cs typeface="+mn-lt"/>
              </a:rPr>
              <a:t> thinks differently than other companies , as it has agents to promote this.</a:t>
            </a:r>
          </a:p>
          <a:p>
            <a:r>
              <a:rPr lang="en-US" dirty="0">
                <a:solidFill>
                  <a:schemeClr val="bg1"/>
                </a:solidFill>
                <a:ea typeface="+mn-lt"/>
                <a:cs typeface="+mn-lt"/>
              </a:rPr>
              <a:t>In order to stay competitive, the firm launched many products to expand its reach and to overcome some challenges they were facing. The products launched includes Console, Kite, Kite Connect API, Sentinel, Z-Connect, Varsity, Coin, </a:t>
            </a:r>
            <a:r>
              <a:rPr lang="en-US" dirty="0" err="1">
                <a:solidFill>
                  <a:schemeClr val="bg1"/>
                </a:solidFill>
                <a:ea typeface="+mn-lt"/>
                <a:cs typeface="+mn-lt"/>
              </a:rPr>
              <a:t>Rainmatter</a:t>
            </a:r>
            <a:r>
              <a:rPr lang="en-US" dirty="0">
                <a:solidFill>
                  <a:schemeClr val="bg1"/>
                </a:solidFill>
                <a:ea typeface="+mn-lt"/>
                <a:cs typeface="+mn-lt"/>
              </a:rPr>
              <a:t>.</a:t>
            </a:r>
            <a:endParaRPr lang="en-US" dirty="0">
              <a:solidFill>
                <a:schemeClr val="bg1"/>
              </a:solidFill>
              <a:cs typeface="Calibri" panose="020F0502020204030204"/>
            </a:endParaRPr>
          </a:p>
          <a:p>
            <a:br>
              <a:rPr lang="en-US" dirty="0"/>
            </a:br>
            <a:endParaRPr lang="en-US" dirty="0"/>
          </a:p>
        </p:txBody>
      </p:sp>
      <p:sp>
        <p:nvSpPr>
          <p:cNvPr id="4" name="Content Placeholder 3">
            <a:extLst>
              <a:ext uri="{FF2B5EF4-FFF2-40B4-BE49-F238E27FC236}">
                <a16:creationId xmlns:a16="http://schemas.microsoft.com/office/drawing/2014/main" id="{F945F4E0-697D-09FC-6B6A-5F928E8596BA}"/>
              </a:ext>
            </a:extLst>
          </p:cNvPr>
          <p:cNvSpPr>
            <a:spLocks noGrp="1"/>
          </p:cNvSpPr>
          <p:nvPr>
            <p:ph sz="half" idx="2"/>
          </p:nvPr>
        </p:nvSpPr>
        <p:spPr>
          <a:xfrm>
            <a:off x="8153399" y="1649779"/>
            <a:ext cx="3716216" cy="4527184"/>
          </a:xfrm>
        </p:spPr>
        <p:txBody>
          <a:bodyPr vert="horz" lIns="91440" tIns="45720" rIns="91440" bIns="45720" rtlCol="0" anchor="t">
            <a:normAutofit fontScale="92500" lnSpcReduction="20000"/>
          </a:bodyPr>
          <a:lstStyle/>
          <a:p>
            <a:r>
              <a:rPr lang="en-US" dirty="0">
                <a:solidFill>
                  <a:schemeClr val="bg1"/>
                </a:solidFill>
                <a:cs typeface="Calibri"/>
              </a:rPr>
              <a:t>"In marketing I've seen only one strategy that can't miss - to market to your best customers first." - John Romero</a:t>
            </a:r>
            <a:endParaRPr lang="en-US" dirty="0">
              <a:solidFill>
                <a:schemeClr val="bg1"/>
              </a:solidFill>
              <a:ea typeface="+mn-lt"/>
              <a:cs typeface="+mn-lt"/>
            </a:endParaRPr>
          </a:p>
          <a:p>
            <a:endParaRPr lang="en-US" dirty="0">
              <a:cs typeface="Calibri"/>
            </a:endParaRPr>
          </a:p>
        </p:txBody>
      </p:sp>
      <p:pic>
        <p:nvPicPr>
          <p:cNvPr id="5" name="Picture 5" descr="Text, whiteboard&#10;&#10;Description automatically generated">
            <a:extLst>
              <a:ext uri="{FF2B5EF4-FFF2-40B4-BE49-F238E27FC236}">
                <a16:creationId xmlns:a16="http://schemas.microsoft.com/office/drawing/2014/main" id="{0CA154AE-1BB6-2BE7-DBF0-9E0564D78227}"/>
              </a:ext>
            </a:extLst>
          </p:cNvPr>
          <p:cNvPicPr>
            <a:picLocks noChangeAspect="1"/>
          </p:cNvPicPr>
          <p:nvPr/>
        </p:nvPicPr>
        <p:blipFill>
          <a:blip r:embed="rId2"/>
          <a:stretch>
            <a:fillRect/>
          </a:stretch>
        </p:blipFill>
        <p:spPr>
          <a:xfrm>
            <a:off x="8253047" y="4045421"/>
            <a:ext cx="3610707" cy="2483374"/>
          </a:xfrm>
          <a:prstGeom prst="rect">
            <a:avLst/>
          </a:prstGeom>
        </p:spPr>
      </p:pic>
      <p:pic>
        <p:nvPicPr>
          <p:cNvPr id="6" name="Picture 5">
            <a:extLst>
              <a:ext uri="{FF2B5EF4-FFF2-40B4-BE49-F238E27FC236}">
                <a16:creationId xmlns:a16="http://schemas.microsoft.com/office/drawing/2014/main" id="{C78FF2D3-F062-4DF5-ADCC-008978B28F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9640" y="100017"/>
            <a:ext cx="1602769" cy="703882"/>
          </a:xfrm>
          <a:prstGeom prst="rect">
            <a:avLst/>
          </a:prstGeom>
        </p:spPr>
      </p:pic>
    </p:spTree>
    <p:extLst>
      <p:ext uri="{BB962C8B-B14F-4D97-AF65-F5344CB8AC3E}">
        <p14:creationId xmlns:p14="http://schemas.microsoft.com/office/powerpoint/2010/main" val="22137967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TotalTime>
  <Words>1603</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MARKDHA</vt:lpstr>
      <vt:lpstr>INDUSTRIAL OVERVIEW</vt:lpstr>
      <vt:lpstr>PowerPoint Presentation</vt:lpstr>
      <vt:lpstr>ABOUT ZERODHA</vt:lpstr>
      <vt:lpstr>The Story of ZERODHA</vt:lpstr>
      <vt:lpstr>“The Free Trade Zone”</vt:lpstr>
      <vt:lpstr>"For Zerodha, Covid was a ladder"</vt:lpstr>
      <vt:lpstr> "A Unicorn which took off without wings- Zerodha" </vt:lpstr>
      <vt:lpstr>Marketing strategy</vt:lpstr>
      <vt:lpstr>PowerPoint Presentation</vt:lpstr>
      <vt:lpstr>PowerPoint Presentation</vt:lpstr>
      <vt:lpstr>s</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Shreyash</dc:creator>
  <cp:lastModifiedBy>karanu1004@gmail.com</cp:lastModifiedBy>
  <cp:revision>425</cp:revision>
  <dcterms:created xsi:type="dcterms:W3CDTF">2022-03-30T11:50:33Z</dcterms:created>
  <dcterms:modified xsi:type="dcterms:W3CDTF">2022-04-02T15:03:23Z</dcterms:modified>
</cp:coreProperties>
</file>