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2" r:id="rId6"/>
    <p:sldId id="268" r:id="rId7"/>
    <p:sldId id="269" r:id="rId8"/>
    <p:sldId id="270" r:id="rId9"/>
    <p:sldId id="271" r:id="rId10"/>
    <p:sldId id="272" r:id="rId11"/>
    <p:sldId id="273" r:id="rId12"/>
    <p:sldId id="274" r:id="rId13"/>
    <p:sldId id="275" r:id="rId14"/>
    <p:sldId id="276" r:id="rId15"/>
    <p:sldId id="278" r:id="rId16"/>
    <p:sldId id="279" r:id="rId17"/>
    <p:sldId id="277"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80" autoAdjust="0"/>
  </p:normalViewPr>
  <p:slideViewPr>
    <p:cSldViewPr snapToGrid="0">
      <p:cViewPr varScale="1">
        <p:scale>
          <a:sx n="65" d="100"/>
          <a:sy n="65" d="100"/>
        </p:scale>
        <p:origin x="48"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C91BE-80C1-47AC-859C-B020635E1D8A}"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20951-A72F-4B85-9736-DC4D7314303F}" type="slidenum">
              <a:rPr lang="en-US" smtClean="0"/>
              <a:t>‹#›</a:t>
            </a:fld>
            <a:endParaRPr lang="en-US"/>
          </a:p>
        </p:txBody>
      </p:sp>
    </p:spTree>
    <p:extLst>
      <p:ext uri="{BB962C8B-B14F-4D97-AF65-F5344CB8AC3E}">
        <p14:creationId xmlns:p14="http://schemas.microsoft.com/office/powerpoint/2010/main" val="405485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session was about what is </a:t>
            </a:r>
            <a:r>
              <a:rPr lang="en-US" dirty="0" err="1"/>
              <a:t>nueral</a:t>
            </a:r>
            <a:r>
              <a:rPr lang="en-US" dirty="0"/>
              <a:t> network , today we will investigate how neural network work.</a:t>
            </a:r>
          </a:p>
          <a:p>
            <a:endParaRPr lang="en-US" dirty="0"/>
          </a:p>
          <a:p>
            <a:r>
              <a:rPr lang="en-US" dirty="0"/>
              <a:t>We pass the data to the input layer then do a weighted sum by multiplying the weights with the neurons, then pass it thru the activation function . This defines the neurons for the next  layer.</a:t>
            </a:r>
          </a:p>
          <a:p>
            <a:endParaRPr lang="en-US" dirty="0"/>
          </a:p>
          <a:p>
            <a:r>
              <a:rPr lang="en-US" dirty="0"/>
              <a:t>Every neuron is represented as a1[0] , where the superscript in bracket represent the layer, input layer is 0 and first hidden layer as 1 the first layer and so on. So we can represent the neuron with A.</a:t>
            </a:r>
          </a:p>
          <a:p>
            <a:endParaRPr lang="en-US" dirty="0"/>
          </a:p>
          <a:p>
            <a:r>
              <a:rPr lang="en-US" dirty="0"/>
              <a:t>Every interaction between the neuron is assigned Weight, which means position of the weight between W11 is the weight between a1[1] and a1[0], W12 is the weight between a1[1] and a2[0], and so on.</a:t>
            </a:r>
          </a:p>
          <a:p>
            <a:endParaRPr lang="en-US" dirty="0"/>
          </a:p>
          <a:p>
            <a:r>
              <a:rPr lang="en-US" dirty="0"/>
              <a:t>Now the value of a1[1] can be calculated by these weights with the neurons in the input layer and then doing the sum and then passing it thru the activation function. </a:t>
            </a:r>
          </a:p>
          <a:p>
            <a:endParaRPr lang="en-US" dirty="0"/>
          </a:p>
          <a:p>
            <a:r>
              <a:rPr lang="en-US" dirty="0"/>
              <a:t>So to make the computation easy we will look at the matrix representation of the weights and the activations .	 	</a:t>
            </a:r>
          </a:p>
        </p:txBody>
      </p:sp>
      <p:sp>
        <p:nvSpPr>
          <p:cNvPr id="4" name="Slide Number Placeholder 3"/>
          <p:cNvSpPr>
            <a:spLocks noGrp="1"/>
          </p:cNvSpPr>
          <p:nvPr>
            <p:ph type="sldNum" sz="quarter" idx="5"/>
          </p:nvPr>
        </p:nvSpPr>
        <p:spPr/>
        <p:txBody>
          <a:bodyPr/>
          <a:lstStyle/>
          <a:p>
            <a:fld id="{38E20951-A72F-4B85-9736-DC4D7314303F}" type="slidenum">
              <a:rPr lang="en-US" smtClean="0"/>
              <a:t>3</a:t>
            </a:fld>
            <a:endParaRPr lang="en-US"/>
          </a:p>
        </p:txBody>
      </p:sp>
    </p:spTree>
    <p:extLst>
      <p:ext uri="{BB962C8B-B14F-4D97-AF65-F5344CB8AC3E}">
        <p14:creationId xmlns:p14="http://schemas.microsoft.com/office/powerpoint/2010/main" val="23891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how to derive these </a:t>
            </a:r>
            <a:r>
              <a:rPr lang="en-US" dirty="0" err="1"/>
              <a:t>dCost</a:t>
            </a:r>
            <a:r>
              <a:rPr lang="en-US" dirty="0"/>
              <a:t>/</a:t>
            </a:r>
            <a:r>
              <a:rPr lang="en-US" dirty="0" err="1"/>
              <a:t>dW</a:t>
            </a:r>
            <a:r>
              <a:rPr lang="en-US" dirty="0"/>
              <a:t> and </a:t>
            </a:r>
            <a:r>
              <a:rPr lang="en-US" dirty="0" err="1"/>
              <a:t>dCost</a:t>
            </a:r>
            <a:r>
              <a:rPr lang="en-US" dirty="0"/>
              <a:t>/dB </a:t>
            </a:r>
          </a:p>
        </p:txBody>
      </p:sp>
      <p:sp>
        <p:nvSpPr>
          <p:cNvPr id="4" name="Slide Number Placeholder 3"/>
          <p:cNvSpPr>
            <a:spLocks noGrp="1"/>
          </p:cNvSpPr>
          <p:nvPr>
            <p:ph type="sldNum" sz="quarter" idx="5"/>
          </p:nvPr>
        </p:nvSpPr>
        <p:spPr/>
        <p:txBody>
          <a:bodyPr/>
          <a:lstStyle/>
          <a:p>
            <a:fld id="{38E20951-A72F-4B85-9736-DC4D7314303F}" type="slidenum">
              <a:rPr lang="en-US" smtClean="0"/>
              <a:t>12</a:t>
            </a:fld>
            <a:endParaRPr lang="en-US"/>
          </a:p>
        </p:txBody>
      </p:sp>
    </p:spTree>
    <p:extLst>
      <p:ext uri="{BB962C8B-B14F-4D97-AF65-F5344CB8AC3E}">
        <p14:creationId xmlns:p14="http://schemas.microsoft.com/office/powerpoint/2010/main" val="3091630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13</a:t>
            </a:fld>
            <a:endParaRPr lang="en-US"/>
          </a:p>
        </p:txBody>
      </p:sp>
    </p:spTree>
    <p:extLst>
      <p:ext uri="{BB962C8B-B14F-4D97-AF65-F5344CB8AC3E}">
        <p14:creationId xmlns:p14="http://schemas.microsoft.com/office/powerpoint/2010/main" val="27677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14</a:t>
            </a:fld>
            <a:endParaRPr lang="en-US"/>
          </a:p>
        </p:txBody>
      </p:sp>
    </p:spTree>
    <p:extLst>
      <p:ext uri="{BB962C8B-B14F-4D97-AF65-F5344CB8AC3E}">
        <p14:creationId xmlns:p14="http://schemas.microsoft.com/office/powerpoint/2010/main" val="337691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or the error for one observation is given by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15</a:t>
            </a:fld>
            <a:endParaRPr lang="en-US"/>
          </a:p>
        </p:txBody>
      </p:sp>
    </p:spTree>
    <p:extLst>
      <p:ext uri="{BB962C8B-B14F-4D97-AF65-F5344CB8AC3E}">
        <p14:creationId xmlns:p14="http://schemas.microsoft.com/office/powerpoint/2010/main" val="223899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16</a:t>
            </a:fld>
            <a:endParaRPr lang="en-US"/>
          </a:p>
        </p:txBody>
      </p:sp>
    </p:spTree>
    <p:extLst>
      <p:ext uri="{BB962C8B-B14F-4D97-AF65-F5344CB8AC3E}">
        <p14:creationId xmlns:p14="http://schemas.microsoft.com/office/powerpoint/2010/main" val="339906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19</a:t>
            </a:fld>
            <a:endParaRPr lang="en-US"/>
          </a:p>
        </p:txBody>
      </p:sp>
    </p:spTree>
    <p:extLst>
      <p:ext uri="{BB962C8B-B14F-4D97-AF65-F5344CB8AC3E}">
        <p14:creationId xmlns:p14="http://schemas.microsoft.com/office/powerpoint/2010/main" val="324474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For example, matrix of all the weights W will be given as … where </a:t>
            </a:r>
            <a:r>
              <a:rPr lang="en-US" dirty="0" err="1"/>
              <a:t>n_h</a:t>
            </a:r>
            <a:r>
              <a:rPr lang="en-US" dirty="0"/>
              <a:t> is the number of neurons in the hidden layer, while </a:t>
            </a:r>
            <a:r>
              <a:rPr lang="en-US" dirty="0" err="1"/>
              <a:t>n_x</a:t>
            </a:r>
            <a:r>
              <a:rPr lang="en-US" dirty="0"/>
              <a:t> is the number of neurons in the input layer given as …(2)</a:t>
            </a:r>
          </a:p>
          <a:p>
            <a:endParaRPr lang="en-US" dirty="0"/>
          </a:p>
          <a:p>
            <a:r>
              <a:rPr lang="en-US" dirty="0"/>
              <a:t>3) When we multiply the W and the input matrix, we get the resultant matrix , which can be used to add the Bias (4) and applying the activation function f (5). To get the activation of the next hidden layer.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4</a:t>
            </a:fld>
            <a:endParaRPr lang="en-US"/>
          </a:p>
        </p:txBody>
      </p:sp>
    </p:spTree>
    <p:extLst>
      <p:ext uri="{BB962C8B-B14F-4D97-AF65-F5344CB8AC3E}">
        <p14:creationId xmlns:p14="http://schemas.microsoft.com/office/powerpoint/2010/main" val="184074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point to note here is activation function is dependent on the input passed, so for different input different neurons are activated and these activated affect the neuron in the next layer and generate the output.</a:t>
            </a:r>
          </a:p>
          <a:p>
            <a:endParaRPr lang="en-US" dirty="0"/>
          </a:p>
          <a:p>
            <a:r>
              <a:rPr lang="en-US" dirty="0"/>
              <a:t>So we obtain the final output by propagating the information from the input layer to the final output layer, as we are moving in the forward direction this step is called FORWARD propagation. </a:t>
            </a:r>
          </a:p>
        </p:txBody>
      </p:sp>
      <p:sp>
        <p:nvSpPr>
          <p:cNvPr id="4" name="Slide Number Placeholder 3"/>
          <p:cNvSpPr>
            <a:spLocks noGrp="1"/>
          </p:cNvSpPr>
          <p:nvPr>
            <p:ph type="sldNum" sz="quarter" idx="5"/>
          </p:nvPr>
        </p:nvSpPr>
        <p:spPr/>
        <p:txBody>
          <a:bodyPr/>
          <a:lstStyle/>
          <a:p>
            <a:fld id="{38E20951-A72F-4B85-9736-DC4D7314303F}" type="slidenum">
              <a:rPr lang="en-US" smtClean="0"/>
              <a:t>5</a:t>
            </a:fld>
            <a:endParaRPr lang="en-US"/>
          </a:p>
        </p:txBody>
      </p:sp>
    </p:spTree>
    <p:extLst>
      <p:ext uri="{BB962C8B-B14F-4D97-AF65-F5344CB8AC3E}">
        <p14:creationId xmlns:p14="http://schemas.microsoft.com/office/powerpoint/2010/main" val="365379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forward propagation equation are given as: </a:t>
            </a:r>
          </a:p>
          <a:p>
            <a:endParaRPr lang="en-US" dirty="0"/>
          </a:p>
          <a:p>
            <a:r>
              <a:rPr lang="en-US" dirty="0"/>
              <a:t>To ease we divide the equation into two steps, where we compute Z1 and then pass it thru activation function to obtain A1, </a:t>
            </a:r>
          </a:p>
          <a:p>
            <a:endParaRPr lang="en-US" dirty="0"/>
          </a:p>
          <a:p>
            <a:r>
              <a:rPr lang="en-US" dirty="0"/>
              <a:t>A0 is our input layer, which is used to calculate A1, A1 is further passed to compute Z2 and the passed through the activation function to compute A2. and so on to get the output prediction.</a:t>
            </a:r>
          </a:p>
          <a:p>
            <a:endParaRPr lang="en-US" dirty="0"/>
          </a:p>
          <a:p>
            <a:r>
              <a:rPr lang="en-US" dirty="0"/>
              <a:t>What values should the weights be initialized with, so that it can generate proper output Predictions . Manual assignment is not feasible due to large number of layers and </a:t>
            </a:r>
            <a:r>
              <a:rPr lang="en-US" dirty="0" err="1"/>
              <a:t>nuerons</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fld id="{38E20951-A72F-4B85-9736-DC4D7314303F}" type="slidenum">
              <a:rPr lang="en-US" smtClean="0"/>
              <a:t>6</a:t>
            </a:fld>
            <a:endParaRPr lang="en-US"/>
          </a:p>
        </p:txBody>
      </p:sp>
    </p:spTree>
    <p:extLst>
      <p:ext uri="{BB962C8B-B14F-4D97-AF65-F5344CB8AC3E}">
        <p14:creationId xmlns:p14="http://schemas.microsoft.com/office/powerpoint/2010/main" val="150843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assign random weights, then train the model and after training the value of these weights will be changed in such a way that the network produces correct output.</a:t>
            </a:r>
          </a:p>
          <a:p>
            <a:endParaRPr lang="en-US" dirty="0"/>
          </a:p>
          <a:p>
            <a:r>
              <a:rPr lang="en-US" dirty="0"/>
              <a:t>To do this we need to understand Cost function, which is nothing but error representation.</a:t>
            </a:r>
          </a:p>
          <a:p>
            <a:r>
              <a:rPr lang="en-US" dirty="0"/>
              <a:t>Cost function computes the error of predictions compared to the actual label, it depends on our output A2 and hence the weights.  </a:t>
            </a:r>
          </a:p>
          <a:p>
            <a:endParaRPr lang="en-US" dirty="0"/>
          </a:p>
          <a:p>
            <a:r>
              <a:rPr lang="en-US" dirty="0"/>
              <a:t>So we need to tweak the weights such that the cost can be minimized and hence the improve the accuracy of the network.  </a:t>
            </a:r>
          </a:p>
        </p:txBody>
      </p:sp>
      <p:sp>
        <p:nvSpPr>
          <p:cNvPr id="4" name="Slide Number Placeholder 3"/>
          <p:cNvSpPr>
            <a:spLocks noGrp="1"/>
          </p:cNvSpPr>
          <p:nvPr>
            <p:ph type="sldNum" sz="quarter" idx="5"/>
          </p:nvPr>
        </p:nvSpPr>
        <p:spPr/>
        <p:txBody>
          <a:bodyPr/>
          <a:lstStyle/>
          <a:p>
            <a:fld id="{38E20951-A72F-4B85-9736-DC4D7314303F}" type="slidenum">
              <a:rPr lang="en-US" smtClean="0"/>
              <a:t>7</a:t>
            </a:fld>
            <a:endParaRPr lang="en-US"/>
          </a:p>
        </p:txBody>
      </p:sp>
    </p:spTree>
    <p:extLst>
      <p:ext uri="{BB962C8B-B14F-4D97-AF65-F5344CB8AC3E}">
        <p14:creationId xmlns:p14="http://schemas.microsoft.com/office/powerpoint/2010/main" val="56938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 cost function and one of the weight parameter, the graph would look something like this. </a:t>
            </a:r>
          </a:p>
          <a:p>
            <a:r>
              <a:rPr lang="en-US" dirty="0"/>
              <a:t>The local minima will lie somewhere here. Assuming the cost function value lies here, so we need to reach from there to the local minima. To do so we will iterate through these steps until we reach the local minima. </a:t>
            </a:r>
          </a:p>
          <a:p>
            <a:endParaRPr lang="en-US" dirty="0"/>
          </a:p>
          <a:p>
            <a:r>
              <a:rPr lang="en-US" dirty="0"/>
              <a:t>Initially starting from the left side of the graph, the slope is going to be –</a:t>
            </a:r>
            <a:r>
              <a:rPr lang="en-US" dirty="0" err="1"/>
              <a:t>ve</a:t>
            </a:r>
            <a:r>
              <a:rPr lang="en-US" dirty="0"/>
              <a:t> and so we will be adding a small value to weight, there by reducing the cost moving closer to the minima. This continues until we overshoot on the other side of the graph. </a:t>
            </a:r>
          </a:p>
          <a:p>
            <a:endParaRPr lang="en-US" dirty="0"/>
          </a:p>
          <a:p>
            <a:r>
              <a:rPr lang="en-US" dirty="0"/>
              <a:t>On the right side the slope will be +</a:t>
            </a:r>
            <a:r>
              <a:rPr lang="en-US" dirty="0" err="1"/>
              <a:t>ve</a:t>
            </a:r>
            <a:r>
              <a:rPr lang="en-US" dirty="0"/>
              <a:t> and reduce W, thus moving towards the local minima. This entire process is called  Gradient Descent. </a:t>
            </a:r>
          </a:p>
          <a:p>
            <a:endParaRPr lang="en-US" dirty="0"/>
          </a:p>
          <a:p>
            <a:r>
              <a:rPr lang="en-US" dirty="0"/>
              <a:t>Remember this is wrt to just one of the weights, but we will have to repeat this for all the weights. And the gradient descent equation will look like this.</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8</a:t>
            </a:fld>
            <a:endParaRPr lang="en-US"/>
          </a:p>
        </p:txBody>
      </p:sp>
    </p:spTree>
    <p:extLst>
      <p:ext uri="{BB962C8B-B14F-4D97-AF65-F5344CB8AC3E}">
        <p14:creationId xmlns:p14="http://schemas.microsoft.com/office/powerpoint/2010/main" val="148481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a:t>
            </a:r>
            <a:r>
              <a:rPr lang="en-US" dirty="0" err="1"/>
              <a:t>dcost</a:t>
            </a:r>
            <a:r>
              <a:rPr lang="en-US" dirty="0"/>
              <a:t>/</a:t>
            </a:r>
            <a:r>
              <a:rPr lang="en-US" dirty="0" err="1"/>
              <a:t>dW</a:t>
            </a:r>
            <a:r>
              <a:rPr lang="en-US" dirty="0"/>
              <a:t>, we need to use cost which depends on A3, which further depends on W3 and A2 … </a:t>
            </a:r>
          </a:p>
          <a:p>
            <a:endParaRPr lang="en-US" dirty="0"/>
          </a:p>
          <a:p>
            <a:r>
              <a:rPr lang="en-US" dirty="0"/>
              <a:t>As we need to move backward from the output to the input layer, this process is called Backward propagation. With this we will be able to update all our weights and biases thus training the model. </a:t>
            </a:r>
          </a:p>
        </p:txBody>
      </p:sp>
      <p:sp>
        <p:nvSpPr>
          <p:cNvPr id="4" name="Slide Number Placeholder 3"/>
          <p:cNvSpPr>
            <a:spLocks noGrp="1"/>
          </p:cNvSpPr>
          <p:nvPr>
            <p:ph type="sldNum" sz="quarter" idx="5"/>
          </p:nvPr>
        </p:nvSpPr>
        <p:spPr/>
        <p:txBody>
          <a:bodyPr/>
          <a:lstStyle/>
          <a:p>
            <a:fld id="{38E20951-A72F-4B85-9736-DC4D7314303F}" type="slidenum">
              <a:rPr lang="en-US" smtClean="0"/>
              <a:t>9</a:t>
            </a:fld>
            <a:endParaRPr lang="en-US"/>
          </a:p>
        </p:txBody>
      </p:sp>
    </p:spTree>
    <p:extLst>
      <p:ext uri="{BB962C8B-B14F-4D97-AF65-F5344CB8AC3E}">
        <p14:creationId xmlns:p14="http://schemas.microsoft.com/office/powerpoint/2010/main" val="8520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10</a:t>
            </a:fld>
            <a:endParaRPr lang="en-US"/>
          </a:p>
        </p:txBody>
      </p:sp>
    </p:spTree>
    <p:extLst>
      <p:ext uri="{BB962C8B-B14F-4D97-AF65-F5344CB8AC3E}">
        <p14:creationId xmlns:p14="http://schemas.microsoft.com/office/powerpoint/2010/main" val="386833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learning rates affect the performance of a neural network significantly. </a:t>
            </a:r>
          </a:p>
          <a:p>
            <a:endParaRPr lang="en-US" dirty="0"/>
          </a:p>
          <a:p>
            <a:pPr marL="228600" indent="-228600">
              <a:buAutoNum type="arabicParenR"/>
            </a:pPr>
            <a:r>
              <a:rPr lang="en-US" dirty="0"/>
              <a:t>Convergence is assured, but training is very slow</a:t>
            </a:r>
          </a:p>
          <a:p>
            <a:pPr marL="228600" indent="-228600">
              <a:buAutoNum type="arabicParenR"/>
            </a:pPr>
            <a:r>
              <a:rPr lang="en-US" dirty="0"/>
              <a:t>Single learning step suffices to find the minimum error. </a:t>
            </a:r>
          </a:p>
          <a:p>
            <a:pPr marL="228600" indent="-228600">
              <a:buAutoNum type="arabicParenR"/>
            </a:pPr>
            <a:r>
              <a:rPr lang="en-US" dirty="0"/>
              <a:t>The system will oscillate but will converge with very slow training</a:t>
            </a:r>
          </a:p>
          <a:p>
            <a:pPr marL="228600" indent="-228600">
              <a:buAutoNum type="arabicParenR"/>
            </a:pPr>
            <a:r>
              <a:rPr lang="en-US" dirty="0"/>
              <a:t>The system diverges.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11</a:t>
            </a:fld>
            <a:endParaRPr lang="en-US"/>
          </a:p>
        </p:txBody>
      </p:sp>
    </p:spTree>
    <p:extLst>
      <p:ext uri="{BB962C8B-B14F-4D97-AF65-F5344CB8AC3E}">
        <p14:creationId xmlns:p14="http://schemas.microsoft.com/office/powerpoint/2010/main" val="3215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5D92-3ACF-961B-CBC2-541FA5634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98C1D-ACB6-405A-CE68-F1328487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A5DAA-9750-6F7C-7F5D-FAC8641EC952}"/>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696127EA-A2EB-E3C0-548A-33A1A6415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FFDE-0FDF-5B3E-FADE-543D4CA6D6D4}"/>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1431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094F-8D2A-9791-33A3-FD3C38450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0073A8-B1A6-AAB3-EEE5-DE5514E9D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31B4E-BD1B-2D13-3317-C6839E144D8E}"/>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00B93B65-1D97-2CD7-E240-6E17CC2B0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F52D7-68AE-EAF7-A2B6-F68ADCDF2790}"/>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6200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3D5CC-E6B1-98EB-5B24-6EB8294A2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1BC80F-F9A3-D7E9-8591-1ED8CB460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7728F-369D-C4C6-6561-C966BC64B687}"/>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0F1A1D60-BCE6-D033-3E24-A0959C7C1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D2ABD-0CA2-A2A0-C4FA-C42559A5E2C2}"/>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7650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1AC5-83F1-6C0B-C404-632BE65FF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F6D24-FE4C-3E09-6EB1-DC8AE887C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843C-D1EE-64DD-E69D-115F097A3532}"/>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BD1042FC-CB2E-58AF-778F-F3B59114C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8F00-36C0-439F-FD09-746DB700FD02}"/>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15184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2291-138C-0D5F-6866-F24E22B90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DBACAF-021C-CB4B-E315-100990E73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BECB6-5695-3DA3-4195-6A8F8B1AF882}"/>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E4A3A18A-7312-3B01-31D2-21CA9AFA3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76728-D085-7014-DB88-C87FD371C1F8}"/>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4797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2BD-D12B-ED00-607F-0D9B528FD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488D4-9F9A-3FB0-011D-4DB488686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72834-603B-FAE5-CC48-9BF5A1E8A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3F53B-CF23-61D1-4932-BF4273F6D28A}"/>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6" name="Footer Placeholder 5">
            <a:extLst>
              <a:ext uri="{FF2B5EF4-FFF2-40B4-BE49-F238E27FC236}">
                <a16:creationId xmlns:a16="http://schemas.microsoft.com/office/drawing/2014/main" id="{D22D727C-7708-9BB9-86E5-88654E3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259CB-B182-00D1-7947-85D9AE89843D}"/>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55004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AE94-FB2D-5F7F-1509-0177ACED6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7782A-42A8-57F4-1B1D-DFA6807D7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070A3-1EC7-E5B3-E54E-50191B21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32B55E-2717-70A9-3225-13395E0D5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39C85-D9FA-88E9-9245-F52C4C8D6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198A07-BF00-7F3A-3BD6-D85A4F3B592C}"/>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8" name="Footer Placeholder 7">
            <a:extLst>
              <a:ext uri="{FF2B5EF4-FFF2-40B4-BE49-F238E27FC236}">
                <a16:creationId xmlns:a16="http://schemas.microsoft.com/office/drawing/2014/main" id="{1D32B4FE-4649-7D0B-CC6C-3F53C792E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71F68-61B4-C854-8608-7FEE34EE1C04}"/>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51204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DF6C-4801-A87B-012C-4AD3DBD6A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ED86B2-FC24-07FC-72A8-DCF1A8471870}"/>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4" name="Footer Placeholder 3">
            <a:extLst>
              <a:ext uri="{FF2B5EF4-FFF2-40B4-BE49-F238E27FC236}">
                <a16:creationId xmlns:a16="http://schemas.microsoft.com/office/drawing/2014/main" id="{0FF54646-6109-4918-75D8-FDB685FB1A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5DE8C-44A0-EA2E-BDC3-26DDC67BF073}"/>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42599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739FD-6D95-BAAC-807E-92CA780FFFAA}"/>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3" name="Footer Placeholder 2">
            <a:extLst>
              <a:ext uri="{FF2B5EF4-FFF2-40B4-BE49-F238E27FC236}">
                <a16:creationId xmlns:a16="http://schemas.microsoft.com/office/drawing/2014/main" id="{3F4BD7E0-0BA6-BFA5-F151-F8E28261B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9ACB96-46BA-725F-00F8-A9FEF817E1D1}"/>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177078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2EE-5B32-495A-0516-FB415DCE2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FB19C-08FD-DE19-1855-EE71EA54D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934A1-2808-1F76-9C9B-1192A4917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E174D-8C90-CF53-EB28-65F3FE014ABE}"/>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6" name="Footer Placeholder 5">
            <a:extLst>
              <a:ext uri="{FF2B5EF4-FFF2-40B4-BE49-F238E27FC236}">
                <a16:creationId xmlns:a16="http://schemas.microsoft.com/office/drawing/2014/main" id="{B05A9B49-74B6-EEB9-65BB-DA67D6D09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CC2CD-67AA-E483-A9DA-7890D5719F8F}"/>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04574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4A1-FC21-3391-A784-326862202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FD9E1-91EE-B717-5584-7923A0CC7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DBFD68-CF3E-1610-85FB-A781DDC35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F33E9-104D-A4E1-C940-9F9CFDE7C57D}"/>
              </a:ext>
            </a:extLst>
          </p:cNvPr>
          <p:cNvSpPr>
            <a:spLocks noGrp="1"/>
          </p:cNvSpPr>
          <p:nvPr>
            <p:ph type="dt" sz="half" idx="10"/>
          </p:nvPr>
        </p:nvSpPr>
        <p:spPr/>
        <p:txBody>
          <a:bodyPr/>
          <a:lstStyle/>
          <a:p>
            <a:fld id="{2550B336-A4FB-48B1-B47D-C2E1727B3854}" type="datetimeFigureOut">
              <a:rPr lang="en-US" smtClean="0"/>
              <a:t>2/6/2023</a:t>
            </a:fld>
            <a:endParaRPr lang="en-US"/>
          </a:p>
        </p:txBody>
      </p:sp>
      <p:sp>
        <p:nvSpPr>
          <p:cNvPr id="6" name="Footer Placeholder 5">
            <a:extLst>
              <a:ext uri="{FF2B5EF4-FFF2-40B4-BE49-F238E27FC236}">
                <a16:creationId xmlns:a16="http://schemas.microsoft.com/office/drawing/2014/main" id="{1513AC9F-2606-9BB0-1BB8-B758F5543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A3EE7-460B-75BB-F21E-F15117523B57}"/>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70908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8ED83-4382-9694-C2DA-6AE3424B6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B9042-88C6-7F37-9945-BA37768EC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9C739-26CE-F849-7BC7-8112C6028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0B336-A4FB-48B1-B47D-C2E1727B3854}" type="datetimeFigureOut">
              <a:rPr lang="en-US" smtClean="0"/>
              <a:t>2/6/2023</a:t>
            </a:fld>
            <a:endParaRPr lang="en-US"/>
          </a:p>
        </p:txBody>
      </p:sp>
      <p:sp>
        <p:nvSpPr>
          <p:cNvPr id="5" name="Footer Placeholder 4">
            <a:extLst>
              <a:ext uri="{FF2B5EF4-FFF2-40B4-BE49-F238E27FC236}">
                <a16:creationId xmlns:a16="http://schemas.microsoft.com/office/drawing/2014/main" id="{2A52559E-A14F-D6BC-4F35-AD6F13262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E905F1-C96E-75EC-42DC-CCB01CAFE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01715-DD90-48A0-AF05-1FA1D50E1FE0}" type="slidenum">
              <a:rPr lang="en-US" smtClean="0"/>
              <a:t>‹#›</a:t>
            </a:fld>
            <a:endParaRPr lang="en-US"/>
          </a:p>
        </p:txBody>
      </p:sp>
    </p:spTree>
    <p:extLst>
      <p:ext uri="{BB962C8B-B14F-4D97-AF65-F5344CB8AC3E}">
        <p14:creationId xmlns:p14="http://schemas.microsoft.com/office/powerpoint/2010/main" val="187015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intel-my.sharepoint.com/personal/vasundhara_s_kolkoor_intel_com/Documents/Datascience/Incident_Cleaned_data.csv?web=1"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4030-F3B3-A7BF-0ECF-4D422148C227}"/>
              </a:ext>
            </a:extLst>
          </p:cNvPr>
          <p:cNvSpPr>
            <a:spLocks noGrp="1"/>
          </p:cNvSpPr>
          <p:nvPr>
            <p:ph type="ctrTitle"/>
          </p:nvPr>
        </p:nvSpPr>
        <p:spPr/>
        <p:txBody>
          <a:bodyPr>
            <a:normAutofit fontScale="90000"/>
          </a:bodyPr>
          <a:lstStyle/>
          <a:p>
            <a:r>
              <a:rPr lang="en-US" dirty="0"/>
              <a:t>Forward &amp; Backward Propagation in Neural Networks</a:t>
            </a:r>
          </a:p>
        </p:txBody>
      </p:sp>
    </p:spTree>
    <p:extLst>
      <p:ext uri="{BB962C8B-B14F-4D97-AF65-F5344CB8AC3E}">
        <p14:creationId xmlns:p14="http://schemas.microsoft.com/office/powerpoint/2010/main" val="81022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E7E0-4311-F5A6-0976-30A8BC29D917}"/>
              </a:ext>
            </a:extLst>
          </p:cNvPr>
          <p:cNvSpPr>
            <a:spLocks noGrp="1"/>
          </p:cNvSpPr>
          <p:nvPr>
            <p:ph type="title"/>
          </p:nvPr>
        </p:nvSpPr>
        <p:spPr/>
        <p:txBody>
          <a:bodyPr/>
          <a:lstStyle/>
          <a:p>
            <a:r>
              <a:rPr lang="en-US" dirty="0"/>
              <a:t>How a NN is trained : E2E</a:t>
            </a:r>
          </a:p>
        </p:txBody>
      </p:sp>
      <p:sp>
        <p:nvSpPr>
          <p:cNvPr id="4" name="Content Placeholder 3">
            <a:extLst>
              <a:ext uri="{FF2B5EF4-FFF2-40B4-BE49-F238E27FC236}">
                <a16:creationId xmlns:a16="http://schemas.microsoft.com/office/drawing/2014/main" id="{25CA3471-900E-1570-73BB-3AD70D026C63}"/>
              </a:ext>
            </a:extLst>
          </p:cNvPr>
          <p:cNvSpPr>
            <a:spLocks noGrp="1"/>
          </p:cNvSpPr>
          <p:nvPr>
            <p:ph idx="1"/>
          </p:nvPr>
        </p:nvSpPr>
        <p:spPr>
          <a:xfrm>
            <a:off x="259080" y="1690688"/>
            <a:ext cx="5836920" cy="4351338"/>
          </a:xfrm>
        </p:spPr>
        <p:txBody>
          <a:bodyPr>
            <a:normAutofit lnSpcReduction="10000"/>
          </a:bodyPr>
          <a:lstStyle/>
          <a:p>
            <a:pPr marL="0" indent="0">
              <a:buNone/>
            </a:pPr>
            <a:r>
              <a:rPr lang="en-US" dirty="0">
                <a:solidFill>
                  <a:srgbClr val="00B0F0"/>
                </a:solidFill>
              </a:rPr>
              <a:t>Step1 : </a:t>
            </a:r>
            <a:r>
              <a:rPr lang="en-US" dirty="0"/>
              <a:t>Initialize the weights </a:t>
            </a:r>
            <a:r>
              <a:rPr lang="en-US" dirty="0">
                <a:solidFill>
                  <a:srgbClr val="00B050"/>
                </a:solidFill>
              </a:rPr>
              <a:t>Randomly</a:t>
            </a:r>
          </a:p>
          <a:p>
            <a:pPr marL="0" indent="0">
              <a:buNone/>
            </a:pPr>
            <a:r>
              <a:rPr lang="en-US" dirty="0">
                <a:solidFill>
                  <a:srgbClr val="00B0F0"/>
                </a:solidFill>
              </a:rPr>
              <a:t>Step2 : </a:t>
            </a:r>
            <a:r>
              <a:rPr lang="en-US" dirty="0">
                <a:solidFill>
                  <a:srgbClr val="00B050"/>
                </a:solidFill>
              </a:rPr>
              <a:t>Forward Propagation</a:t>
            </a:r>
          </a:p>
          <a:p>
            <a:pPr marL="0" indent="0">
              <a:buNone/>
            </a:pPr>
            <a:r>
              <a:rPr lang="en-US" dirty="0">
                <a:solidFill>
                  <a:srgbClr val="00B050"/>
                </a:solidFill>
              </a:rPr>
              <a:t>	</a:t>
            </a:r>
            <a:r>
              <a:rPr lang="en-US" dirty="0"/>
              <a:t>Z1  = W1  *  A0 + B1</a:t>
            </a:r>
          </a:p>
          <a:p>
            <a:pPr marL="0" indent="0">
              <a:buNone/>
            </a:pPr>
            <a:r>
              <a:rPr lang="en-US" dirty="0"/>
              <a:t>	A1 = f ( Z1 )</a:t>
            </a:r>
          </a:p>
          <a:p>
            <a:pPr marL="0" indent="0">
              <a:buNone/>
            </a:pPr>
            <a:r>
              <a:rPr lang="en-US" dirty="0"/>
              <a:t>	Z2  = W1  *  A1 + B1</a:t>
            </a:r>
          </a:p>
          <a:p>
            <a:pPr marL="0" indent="0">
              <a:buNone/>
            </a:pPr>
            <a:r>
              <a:rPr lang="en-US" dirty="0"/>
              <a:t>	A2 = f ( Z2 )</a:t>
            </a:r>
          </a:p>
          <a:p>
            <a:pPr marL="0" indent="0">
              <a:buNone/>
            </a:pPr>
            <a:r>
              <a:rPr lang="en-US" dirty="0"/>
              <a:t>	Z3  = W1  *  A2 + B1</a:t>
            </a:r>
          </a:p>
          <a:p>
            <a:pPr marL="0" indent="0">
              <a:buNone/>
            </a:pPr>
            <a:r>
              <a:rPr lang="en-US" dirty="0"/>
              <a:t>	A3 = f ( Z3 )</a:t>
            </a:r>
          </a:p>
          <a:p>
            <a:pPr marL="0" indent="0">
              <a:buNone/>
            </a:pPr>
            <a:r>
              <a:rPr lang="en-US" dirty="0"/>
              <a:t>Step3 : Find value of </a:t>
            </a:r>
            <a:r>
              <a:rPr lang="en-US" dirty="0">
                <a:solidFill>
                  <a:srgbClr val="00B050"/>
                </a:solidFill>
              </a:rPr>
              <a:t>Cost Function</a:t>
            </a:r>
          </a:p>
          <a:p>
            <a:pPr marL="0" indent="0">
              <a:buNone/>
            </a:pPr>
            <a:endParaRPr lang="en-US" dirty="0"/>
          </a:p>
        </p:txBody>
      </p:sp>
      <p:sp>
        <p:nvSpPr>
          <p:cNvPr id="5" name="Content Placeholder 3">
            <a:extLst>
              <a:ext uri="{FF2B5EF4-FFF2-40B4-BE49-F238E27FC236}">
                <a16:creationId xmlns:a16="http://schemas.microsoft.com/office/drawing/2014/main" id="{864F882A-AE85-577B-A29B-8A7E2AB00462}"/>
              </a:ext>
            </a:extLst>
          </p:cNvPr>
          <p:cNvSpPr txBox="1">
            <a:spLocks/>
          </p:cNvSpPr>
          <p:nvPr/>
        </p:nvSpPr>
        <p:spPr>
          <a:xfrm>
            <a:off x="6355080" y="1690688"/>
            <a:ext cx="58369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B0F0"/>
                </a:solidFill>
              </a:rPr>
              <a:t>Step4 : </a:t>
            </a:r>
            <a:r>
              <a:rPr lang="en-US" dirty="0">
                <a:solidFill>
                  <a:srgbClr val="00B050"/>
                </a:solidFill>
              </a:rPr>
              <a:t>Backward Propagation</a:t>
            </a:r>
          </a:p>
          <a:p>
            <a:pPr marL="0" indent="0">
              <a:buNone/>
            </a:pPr>
            <a:r>
              <a:rPr lang="en-US" dirty="0">
                <a:solidFill>
                  <a:srgbClr val="00B050"/>
                </a:solidFill>
              </a:rPr>
              <a:t>	</a:t>
            </a:r>
            <a:r>
              <a:rPr lang="en-US" dirty="0"/>
              <a:t>W3 = W3 – </a:t>
            </a:r>
            <a:r>
              <a:rPr lang="el-GR" dirty="0"/>
              <a:t>α</a:t>
            </a:r>
            <a:r>
              <a:rPr lang="en-US" dirty="0"/>
              <a:t> *  </a:t>
            </a:r>
            <a:r>
              <a:rPr lang="en-US" dirty="0" err="1"/>
              <a:t>dCost</a:t>
            </a:r>
            <a:r>
              <a:rPr lang="en-US" dirty="0"/>
              <a:t>/DW3</a:t>
            </a:r>
          </a:p>
          <a:p>
            <a:pPr marL="0" indent="0">
              <a:buNone/>
            </a:pPr>
            <a:r>
              <a:rPr lang="en-US" dirty="0"/>
              <a:t>	B3 = B3 – </a:t>
            </a:r>
            <a:r>
              <a:rPr lang="el-GR" dirty="0"/>
              <a:t>α</a:t>
            </a:r>
            <a:r>
              <a:rPr lang="en-US" dirty="0"/>
              <a:t>  *  </a:t>
            </a:r>
            <a:r>
              <a:rPr lang="en-US" dirty="0" err="1"/>
              <a:t>dCost</a:t>
            </a:r>
            <a:r>
              <a:rPr lang="en-US" dirty="0"/>
              <a:t>/DB3</a:t>
            </a:r>
          </a:p>
          <a:p>
            <a:pPr marL="0" indent="0">
              <a:buNone/>
            </a:pPr>
            <a:endParaRPr lang="en-US" dirty="0"/>
          </a:p>
          <a:p>
            <a:pPr marL="0" indent="0">
              <a:buNone/>
            </a:pPr>
            <a:r>
              <a:rPr lang="en-US" dirty="0"/>
              <a:t>	W2 = W2 – </a:t>
            </a:r>
            <a:r>
              <a:rPr lang="el-GR" dirty="0"/>
              <a:t>α</a:t>
            </a:r>
            <a:r>
              <a:rPr lang="en-US" dirty="0"/>
              <a:t>  *  </a:t>
            </a:r>
            <a:r>
              <a:rPr lang="en-US" dirty="0" err="1"/>
              <a:t>dCost</a:t>
            </a:r>
            <a:r>
              <a:rPr lang="en-US" dirty="0"/>
              <a:t>/DW2</a:t>
            </a:r>
          </a:p>
          <a:p>
            <a:pPr marL="0" indent="0">
              <a:buNone/>
            </a:pPr>
            <a:r>
              <a:rPr lang="en-US" dirty="0"/>
              <a:t>	B2 = B2 – </a:t>
            </a:r>
            <a:r>
              <a:rPr lang="el-GR" dirty="0"/>
              <a:t>α</a:t>
            </a:r>
            <a:r>
              <a:rPr lang="en-US" dirty="0"/>
              <a:t>  *  </a:t>
            </a:r>
            <a:r>
              <a:rPr lang="en-US" dirty="0" err="1"/>
              <a:t>dCost</a:t>
            </a:r>
            <a:r>
              <a:rPr lang="en-US" dirty="0"/>
              <a:t>/DB2</a:t>
            </a:r>
          </a:p>
          <a:p>
            <a:pPr marL="0" indent="0">
              <a:buNone/>
            </a:pPr>
            <a:endParaRPr lang="en-US" dirty="0"/>
          </a:p>
          <a:p>
            <a:pPr marL="0" indent="0">
              <a:buNone/>
            </a:pPr>
            <a:r>
              <a:rPr lang="en-US" dirty="0"/>
              <a:t>	W1 = W1 – </a:t>
            </a:r>
            <a:r>
              <a:rPr lang="el-GR" dirty="0"/>
              <a:t>α</a:t>
            </a:r>
            <a:r>
              <a:rPr lang="en-US" dirty="0"/>
              <a:t>  *  </a:t>
            </a:r>
            <a:r>
              <a:rPr lang="en-US" dirty="0" err="1"/>
              <a:t>dCost</a:t>
            </a:r>
            <a:r>
              <a:rPr lang="en-US" dirty="0"/>
              <a:t>/DW1</a:t>
            </a:r>
          </a:p>
          <a:p>
            <a:pPr marL="0" indent="0">
              <a:buNone/>
            </a:pPr>
            <a:r>
              <a:rPr lang="en-US" dirty="0"/>
              <a:t>	B1 = B1 – </a:t>
            </a:r>
            <a:r>
              <a:rPr lang="el-GR" dirty="0"/>
              <a:t>α</a:t>
            </a:r>
            <a:r>
              <a:rPr lang="en-US" dirty="0"/>
              <a:t>  *  </a:t>
            </a:r>
            <a:r>
              <a:rPr lang="en-US" dirty="0" err="1"/>
              <a:t>dCost</a:t>
            </a:r>
            <a:r>
              <a:rPr lang="en-US" dirty="0"/>
              <a:t>/DB1</a:t>
            </a:r>
          </a:p>
          <a:p>
            <a:pPr marL="0" indent="0">
              <a:buNone/>
            </a:pPr>
            <a:r>
              <a:rPr lang="en-US" dirty="0"/>
              <a:t>W3 – </a:t>
            </a:r>
            <a:r>
              <a:rPr lang="el-GR" dirty="0"/>
              <a:t>α</a:t>
            </a:r>
            <a:r>
              <a:rPr lang="en-US" dirty="0"/>
              <a:t>  </a:t>
            </a:r>
            <a:r>
              <a:rPr lang="en-US" dirty="0">
                <a:solidFill>
                  <a:srgbClr val="00B0F0"/>
                </a:solidFill>
              </a:rPr>
              <a:t>Step5 :</a:t>
            </a:r>
            <a:r>
              <a:rPr lang="en-US" dirty="0"/>
              <a:t> Repeat steps 2- 4 until we </a:t>
            </a:r>
            <a:r>
              <a:rPr lang="en-US" dirty="0">
                <a:solidFill>
                  <a:srgbClr val="00B050"/>
                </a:solidFill>
              </a:rPr>
              <a:t>local minima</a:t>
            </a:r>
            <a:r>
              <a:rPr lang="en-US" dirty="0"/>
              <a:t> is reached. </a:t>
            </a:r>
          </a:p>
        </p:txBody>
      </p:sp>
    </p:spTree>
    <p:extLst>
      <p:ext uri="{BB962C8B-B14F-4D97-AF65-F5344CB8AC3E}">
        <p14:creationId xmlns:p14="http://schemas.microsoft.com/office/powerpoint/2010/main" val="10753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A4415-CA11-DFE8-8936-0E24769736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929"/>
          <a:stretch/>
        </p:blipFill>
        <p:spPr bwMode="auto">
          <a:xfrm>
            <a:off x="1219200" y="1719439"/>
            <a:ext cx="9753600" cy="29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a:extLst>
              <a:ext uri="{FF2B5EF4-FFF2-40B4-BE49-F238E27FC236}">
                <a16:creationId xmlns:a16="http://schemas.microsoft.com/office/drawing/2014/main" id="{8E2F2507-436C-2BA6-875B-2AF0695D8696}"/>
              </a:ext>
            </a:extLst>
          </p:cNvPr>
          <p:cNvSpPr>
            <a:spLocks noGrp="1"/>
          </p:cNvSpPr>
          <p:nvPr>
            <p:ph type="title"/>
          </p:nvPr>
        </p:nvSpPr>
        <p:spPr/>
        <p:txBody>
          <a:bodyPr/>
          <a:lstStyle/>
          <a:p>
            <a:r>
              <a:rPr lang="en-US" dirty="0"/>
              <a:t>Learning Rate ( </a:t>
            </a:r>
            <a:r>
              <a:rPr lang="el-GR" dirty="0"/>
              <a:t>α</a:t>
            </a:r>
            <a:r>
              <a:rPr lang="en-US" dirty="0"/>
              <a:t> )</a:t>
            </a:r>
          </a:p>
        </p:txBody>
      </p:sp>
      <p:sp>
        <p:nvSpPr>
          <p:cNvPr id="15" name="TextBox 14">
            <a:extLst>
              <a:ext uri="{FF2B5EF4-FFF2-40B4-BE49-F238E27FC236}">
                <a16:creationId xmlns:a16="http://schemas.microsoft.com/office/drawing/2014/main" id="{97BC99AB-90AF-9FF9-E232-170A0B315928}"/>
              </a:ext>
            </a:extLst>
          </p:cNvPr>
          <p:cNvSpPr txBox="1"/>
          <p:nvPr/>
        </p:nvSpPr>
        <p:spPr>
          <a:xfrm>
            <a:off x="191911" y="6579676"/>
            <a:ext cx="6841067" cy="246221"/>
          </a:xfrm>
          <a:prstGeom prst="rect">
            <a:avLst/>
          </a:prstGeom>
          <a:noFill/>
        </p:spPr>
        <p:txBody>
          <a:bodyPr wrap="square" rtlCol="0">
            <a:spAutoFit/>
          </a:bodyPr>
          <a:lstStyle/>
          <a:p>
            <a:r>
              <a:rPr lang="en-US" sz="1000" dirty="0">
                <a:solidFill>
                  <a:srgbClr val="FF0000"/>
                </a:solidFill>
              </a:rPr>
              <a:t>From: Pattern Classification </a:t>
            </a:r>
            <a:r>
              <a:rPr lang="en-US" sz="1000" dirty="0" err="1">
                <a:solidFill>
                  <a:srgbClr val="FF0000"/>
                </a:solidFill>
              </a:rPr>
              <a:t>Duda</a:t>
            </a:r>
            <a:r>
              <a:rPr lang="en-US" sz="1000" dirty="0">
                <a:solidFill>
                  <a:srgbClr val="FF0000"/>
                </a:solidFill>
              </a:rPr>
              <a:t> &amp; Hart</a:t>
            </a:r>
          </a:p>
        </p:txBody>
      </p:sp>
    </p:spTree>
    <p:extLst>
      <p:ext uri="{BB962C8B-B14F-4D97-AF65-F5344CB8AC3E}">
        <p14:creationId xmlns:p14="http://schemas.microsoft.com/office/powerpoint/2010/main" val="38197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D7A6-593D-A399-B17D-67E2F6F8C198}"/>
              </a:ext>
            </a:extLst>
          </p:cNvPr>
          <p:cNvSpPr>
            <a:spLocks noGrp="1"/>
          </p:cNvSpPr>
          <p:nvPr>
            <p:ph type="title"/>
          </p:nvPr>
        </p:nvSpPr>
        <p:spPr/>
        <p:txBody>
          <a:bodyPr/>
          <a:lstStyle/>
          <a:p>
            <a:r>
              <a:rPr lang="en-US" dirty="0"/>
              <a:t>Back-Propagation Derivation </a:t>
            </a:r>
          </a:p>
        </p:txBody>
      </p:sp>
      <p:sp>
        <p:nvSpPr>
          <p:cNvPr id="4" name="TextBox 3">
            <a:extLst>
              <a:ext uri="{FF2B5EF4-FFF2-40B4-BE49-F238E27FC236}">
                <a16:creationId xmlns:a16="http://schemas.microsoft.com/office/drawing/2014/main" id="{92DD29F1-9579-4C31-D67F-9BE1459F858A}"/>
              </a:ext>
            </a:extLst>
          </p:cNvPr>
          <p:cNvSpPr txBox="1"/>
          <p:nvPr/>
        </p:nvSpPr>
        <p:spPr>
          <a:xfrm>
            <a:off x="838200" y="1992407"/>
            <a:ext cx="3914422" cy="3122393"/>
          </a:xfrm>
          <a:prstGeom prst="rect">
            <a:avLst/>
          </a:prstGeom>
          <a:noFill/>
        </p:spPr>
        <p:txBody>
          <a:bodyPr wrap="square">
            <a:spAutoFit/>
          </a:bodyPr>
          <a:lstStyle/>
          <a:p>
            <a:pPr marL="0" indent="0">
              <a:buFont typeface="Arial" panose="020B0604020202020204" pitchFamily="34" charset="0"/>
              <a:buNone/>
            </a:pPr>
            <a:r>
              <a:rPr lang="en-US" sz="2000" dirty="0">
                <a:solidFill>
                  <a:srgbClr val="00B050"/>
                </a:solidFill>
              </a:rPr>
              <a:t>Backward Propagation</a:t>
            </a:r>
          </a:p>
          <a:p>
            <a:pPr>
              <a:lnSpc>
                <a:spcPct val="150000"/>
              </a:lnSpc>
            </a:pPr>
            <a:r>
              <a:rPr lang="en-US" sz="2000" dirty="0"/>
              <a:t>W3 = W3 – </a:t>
            </a:r>
            <a:r>
              <a:rPr lang="el-GR" sz="2000" dirty="0"/>
              <a:t>α</a:t>
            </a:r>
            <a:r>
              <a:rPr lang="en-US" sz="2000" dirty="0"/>
              <a:t> *  </a:t>
            </a:r>
            <a:r>
              <a:rPr lang="en-US" sz="2000" dirty="0" err="1"/>
              <a:t>dCost</a:t>
            </a:r>
            <a:r>
              <a:rPr lang="en-US" sz="2000" dirty="0"/>
              <a:t>/DW3</a:t>
            </a:r>
          </a:p>
          <a:p>
            <a:pPr>
              <a:lnSpc>
                <a:spcPct val="150000"/>
              </a:lnSpc>
            </a:pPr>
            <a:r>
              <a:rPr lang="en-US" sz="2000" dirty="0"/>
              <a:t>B3 = B3 – </a:t>
            </a:r>
            <a:r>
              <a:rPr lang="el-GR" sz="2000" dirty="0"/>
              <a:t>α</a:t>
            </a:r>
            <a:r>
              <a:rPr lang="en-US" sz="2000" dirty="0"/>
              <a:t>  *  </a:t>
            </a:r>
            <a:r>
              <a:rPr lang="en-US" sz="2000" dirty="0" err="1"/>
              <a:t>dCost</a:t>
            </a:r>
            <a:r>
              <a:rPr lang="en-US" sz="2000" dirty="0"/>
              <a:t>/DB3</a:t>
            </a:r>
          </a:p>
          <a:p>
            <a:pPr>
              <a:lnSpc>
                <a:spcPct val="150000"/>
              </a:lnSpc>
            </a:pPr>
            <a:r>
              <a:rPr lang="en-US" sz="2000" dirty="0"/>
              <a:t>W2 = W2 – </a:t>
            </a:r>
            <a:r>
              <a:rPr lang="el-GR" sz="2000" dirty="0"/>
              <a:t>α</a:t>
            </a:r>
            <a:r>
              <a:rPr lang="en-US" sz="2000" dirty="0"/>
              <a:t>  *  </a:t>
            </a:r>
            <a:r>
              <a:rPr lang="en-US" sz="2000" dirty="0" err="1"/>
              <a:t>dCost</a:t>
            </a:r>
            <a:r>
              <a:rPr lang="en-US" sz="2000" dirty="0"/>
              <a:t>/DW2</a:t>
            </a:r>
          </a:p>
          <a:p>
            <a:pPr>
              <a:lnSpc>
                <a:spcPct val="150000"/>
              </a:lnSpc>
            </a:pPr>
            <a:r>
              <a:rPr lang="en-US" sz="2000" dirty="0"/>
              <a:t>B2 = B2 – </a:t>
            </a:r>
            <a:r>
              <a:rPr lang="el-GR" sz="2000" dirty="0"/>
              <a:t>α</a:t>
            </a:r>
            <a:r>
              <a:rPr lang="en-US" sz="2000" dirty="0"/>
              <a:t>  *  </a:t>
            </a:r>
            <a:r>
              <a:rPr lang="en-US" sz="2000" dirty="0" err="1"/>
              <a:t>dCost</a:t>
            </a:r>
            <a:r>
              <a:rPr lang="en-US" sz="2000" dirty="0"/>
              <a:t>/DB2</a:t>
            </a:r>
          </a:p>
          <a:p>
            <a:pPr>
              <a:lnSpc>
                <a:spcPct val="150000"/>
              </a:lnSpc>
            </a:pPr>
            <a:r>
              <a:rPr lang="en-US" sz="2000" dirty="0"/>
              <a:t>W1 = W1 – </a:t>
            </a:r>
            <a:r>
              <a:rPr lang="el-GR" sz="2000" dirty="0"/>
              <a:t>α</a:t>
            </a:r>
            <a:r>
              <a:rPr lang="en-US" sz="2000" dirty="0"/>
              <a:t>  *  </a:t>
            </a:r>
            <a:r>
              <a:rPr lang="en-US" sz="2000" dirty="0" err="1"/>
              <a:t>dCost</a:t>
            </a:r>
            <a:r>
              <a:rPr lang="en-US" sz="2000" dirty="0"/>
              <a:t>/DW1</a:t>
            </a:r>
          </a:p>
          <a:p>
            <a:pPr>
              <a:lnSpc>
                <a:spcPct val="150000"/>
              </a:lnSpc>
            </a:pPr>
            <a:r>
              <a:rPr lang="en-US" sz="2000" dirty="0"/>
              <a:t>B1 = B1 – </a:t>
            </a:r>
            <a:r>
              <a:rPr lang="el-GR" sz="2000" dirty="0"/>
              <a:t>α</a:t>
            </a:r>
            <a:r>
              <a:rPr lang="en-US" sz="2000" dirty="0"/>
              <a:t>  *  </a:t>
            </a:r>
            <a:r>
              <a:rPr lang="en-US" sz="2000" dirty="0" err="1"/>
              <a:t>dCost</a:t>
            </a:r>
            <a:r>
              <a:rPr lang="en-US" sz="2000" dirty="0"/>
              <a:t>/DB1</a:t>
            </a:r>
            <a:endParaRPr lang="en-US" sz="1600" dirty="0"/>
          </a:p>
        </p:txBody>
      </p:sp>
      <p:sp>
        <p:nvSpPr>
          <p:cNvPr id="6" name="Rectangle 5">
            <a:extLst>
              <a:ext uri="{FF2B5EF4-FFF2-40B4-BE49-F238E27FC236}">
                <a16:creationId xmlns:a16="http://schemas.microsoft.com/office/drawing/2014/main" id="{9C51D551-343D-5CF5-10A9-6CC2A607B713}"/>
              </a:ext>
            </a:extLst>
          </p:cNvPr>
          <p:cNvSpPr/>
          <p:nvPr/>
        </p:nvSpPr>
        <p:spPr>
          <a:xfrm>
            <a:off x="2452512" y="2389423"/>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EF607B-C862-C5AE-5F42-5699479300CA}"/>
              </a:ext>
            </a:extLst>
          </p:cNvPr>
          <p:cNvSpPr/>
          <p:nvPr/>
        </p:nvSpPr>
        <p:spPr>
          <a:xfrm>
            <a:off x="2507171" y="3303501"/>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573C23-8296-E627-093D-F461DBD1AE60}"/>
              </a:ext>
            </a:extLst>
          </p:cNvPr>
          <p:cNvSpPr/>
          <p:nvPr/>
        </p:nvSpPr>
        <p:spPr>
          <a:xfrm>
            <a:off x="2568222" y="4273758"/>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05F08F-BE83-09B2-694E-E7279B75FDFD}"/>
              </a:ext>
            </a:extLst>
          </p:cNvPr>
          <p:cNvSpPr/>
          <p:nvPr/>
        </p:nvSpPr>
        <p:spPr>
          <a:xfrm>
            <a:off x="2408682" y="2863477"/>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5E6C06-988A-08E9-56C6-1B34DEA960F5}"/>
              </a:ext>
            </a:extLst>
          </p:cNvPr>
          <p:cNvSpPr/>
          <p:nvPr/>
        </p:nvSpPr>
        <p:spPr>
          <a:xfrm>
            <a:off x="2415822" y="3865062"/>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42C509-65EF-8EF2-8489-00A519E5D3EE}"/>
              </a:ext>
            </a:extLst>
          </p:cNvPr>
          <p:cNvSpPr/>
          <p:nvPr/>
        </p:nvSpPr>
        <p:spPr>
          <a:xfrm>
            <a:off x="2394572" y="4741782"/>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0E560A3D-E145-137B-1A72-3A0B15362CCD}"/>
              </a:ext>
            </a:extLst>
          </p:cNvPr>
          <p:cNvGrpSpPr/>
          <p:nvPr/>
        </p:nvGrpSpPr>
        <p:grpSpPr>
          <a:xfrm>
            <a:off x="4912989" y="2443403"/>
            <a:ext cx="7382102" cy="3152009"/>
            <a:chOff x="4912989" y="2443403"/>
            <a:chExt cx="7382102" cy="3152009"/>
          </a:xfrm>
        </p:grpSpPr>
        <p:grpSp>
          <p:nvGrpSpPr>
            <p:cNvPr id="12" name="Group 11">
              <a:extLst>
                <a:ext uri="{FF2B5EF4-FFF2-40B4-BE49-F238E27FC236}">
                  <a16:creationId xmlns:a16="http://schemas.microsoft.com/office/drawing/2014/main" id="{5A03070D-B56C-9146-1161-5A3D3D41C0FC}"/>
                </a:ext>
              </a:extLst>
            </p:cNvPr>
            <p:cNvGrpSpPr/>
            <p:nvPr/>
          </p:nvGrpSpPr>
          <p:grpSpPr>
            <a:xfrm>
              <a:off x="6035819" y="2839745"/>
              <a:ext cx="5248836" cy="2755667"/>
              <a:chOff x="2399459" y="2234872"/>
              <a:chExt cx="5248836" cy="2755667"/>
            </a:xfrm>
          </p:grpSpPr>
          <p:sp>
            <p:nvSpPr>
              <p:cNvPr id="13" name="Oval 12">
                <a:extLst>
                  <a:ext uri="{FF2B5EF4-FFF2-40B4-BE49-F238E27FC236}">
                    <a16:creationId xmlns:a16="http://schemas.microsoft.com/office/drawing/2014/main" id="{74C91289-AC16-0E50-870B-FD0C4060734F}"/>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2B29EFB-A8CE-754A-4CF2-FA2EBA46E2D1}"/>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C9ED90-0B6D-E90A-300B-CCBDDEC5A83E}"/>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E10C945-25A6-BE9F-2938-4B74E438892E}"/>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AE53520-560E-BFD8-17D8-62A3A8A39506}"/>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F5B809-D617-D824-0394-92E64A9A0D52}"/>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71A32A-5E9D-DF1E-169B-59C3962A3F0A}"/>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4205F09-C9A4-85F6-2A84-761F8D6563C0}"/>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66F9878-927D-D43E-782C-C064EBE9C35F}"/>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74CB240-72D8-540F-F047-B3BDAE9A2229}"/>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9D138B6-F65C-8F0D-70A3-6982F96F23A0}"/>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87A902D-146A-8DAA-4E0B-92FA790F0EF0}"/>
                  </a:ext>
                </a:extLst>
              </p:cNvPr>
              <p:cNvSpPr/>
              <p:nvPr/>
            </p:nvSpPr>
            <p:spPr>
              <a:xfrm>
                <a:off x="7217989" y="3341651"/>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2A975D7F-2742-B086-E8E9-8F7715676B33}"/>
                  </a:ext>
                </a:extLst>
              </p:cNvPr>
              <p:cNvCxnSpPr>
                <a:cxnSpLocks/>
                <a:stCxn id="13" idx="6"/>
                <a:endCxn id="16"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89695DA-FD67-0F79-0643-DEB62AE1A911}"/>
                  </a:ext>
                </a:extLst>
              </p:cNvPr>
              <p:cNvCxnSpPr>
                <a:cxnSpLocks/>
                <a:stCxn id="13" idx="6"/>
                <a:endCxn id="17"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000FA2E-43BE-4519-99E5-F4F9A538EDF6}"/>
                  </a:ext>
                </a:extLst>
              </p:cNvPr>
              <p:cNvCxnSpPr>
                <a:cxnSpLocks/>
                <a:stCxn id="13" idx="6"/>
                <a:endCxn id="18"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316E711-57C9-AD3F-4C47-CD61AB8B698A}"/>
                  </a:ext>
                </a:extLst>
              </p:cNvPr>
              <p:cNvCxnSpPr>
                <a:cxnSpLocks/>
                <a:stCxn id="13" idx="6"/>
                <a:endCxn id="22"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8CF8DDE-2665-0562-E759-27CCF9C28F3B}"/>
                  </a:ext>
                </a:extLst>
              </p:cNvPr>
              <p:cNvCxnSpPr>
                <a:cxnSpLocks/>
                <a:stCxn id="14" idx="6"/>
                <a:endCxn id="16"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9FFE17D-A046-2517-ED9C-BFF6D4559694}"/>
                  </a:ext>
                </a:extLst>
              </p:cNvPr>
              <p:cNvCxnSpPr>
                <a:cxnSpLocks/>
                <a:stCxn id="14" idx="6"/>
                <a:endCxn id="17"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C0751AF-0F74-3123-09A9-A3FD0104AB6F}"/>
                  </a:ext>
                </a:extLst>
              </p:cNvPr>
              <p:cNvCxnSpPr>
                <a:cxnSpLocks/>
                <a:stCxn id="14" idx="6"/>
                <a:endCxn id="18"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2FCBA2-63AB-340B-5172-B254B0CFF0B4}"/>
                  </a:ext>
                </a:extLst>
              </p:cNvPr>
              <p:cNvCxnSpPr>
                <a:cxnSpLocks/>
                <a:stCxn id="14" idx="6"/>
                <a:endCxn id="22"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FDA8AEC-E4FF-2EB3-4A94-1B21E2C6ADA7}"/>
                  </a:ext>
                </a:extLst>
              </p:cNvPr>
              <p:cNvCxnSpPr>
                <a:cxnSpLocks/>
                <a:stCxn id="15" idx="6"/>
                <a:endCxn id="16"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78271CE-36BE-4C3B-C702-C4FF47F8C948}"/>
                  </a:ext>
                </a:extLst>
              </p:cNvPr>
              <p:cNvCxnSpPr>
                <a:cxnSpLocks/>
                <a:stCxn id="15" idx="6"/>
                <a:endCxn id="17"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5193600-A05C-AECF-9153-6FD61867D68E}"/>
                  </a:ext>
                </a:extLst>
              </p:cNvPr>
              <p:cNvCxnSpPr>
                <a:cxnSpLocks/>
                <a:stCxn id="15" idx="6"/>
                <a:endCxn id="18"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8DFF190-29FE-C03E-2107-6AAE148F5EA3}"/>
                  </a:ext>
                </a:extLst>
              </p:cNvPr>
              <p:cNvCxnSpPr>
                <a:cxnSpLocks/>
                <a:stCxn id="15" idx="6"/>
                <a:endCxn id="22"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D1B2DDD-5090-01D1-F73B-5C71E508B656}"/>
                  </a:ext>
                </a:extLst>
              </p:cNvPr>
              <p:cNvCxnSpPr>
                <a:cxnSpLocks/>
                <a:stCxn id="16" idx="6"/>
                <a:endCxn id="19"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6764928-1095-C799-7CD0-F6B672070340}"/>
                  </a:ext>
                </a:extLst>
              </p:cNvPr>
              <p:cNvCxnSpPr>
                <a:cxnSpLocks/>
                <a:stCxn id="16" idx="6"/>
                <a:endCxn id="21"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B62B59-D273-7F3F-B9A9-D2760315FA47}"/>
                  </a:ext>
                </a:extLst>
              </p:cNvPr>
              <p:cNvCxnSpPr>
                <a:cxnSpLocks/>
                <a:stCxn id="16" idx="6"/>
                <a:endCxn id="20"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AE26239-81B4-B956-12B7-D02D2A1E525C}"/>
                  </a:ext>
                </a:extLst>
              </p:cNvPr>
              <p:cNvCxnSpPr>
                <a:cxnSpLocks/>
                <a:stCxn id="16" idx="6"/>
                <a:endCxn id="23"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2CD5C3B-FE40-8D06-1B27-255389E3E224}"/>
                  </a:ext>
                </a:extLst>
              </p:cNvPr>
              <p:cNvCxnSpPr>
                <a:cxnSpLocks/>
                <a:stCxn id="17" idx="6"/>
                <a:endCxn id="19"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46A598F-3F48-4F3E-CA2F-86F227C6629E}"/>
                  </a:ext>
                </a:extLst>
              </p:cNvPr>
              <p:cNvCxnSpPr>
                <a:cxnSpLocks/>
                <a:stCxn id="17" idx="6"/>
                <a:endCxn id="21"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53AC569-E0AE-BAD3-D7BF-5327F6CC2E08}"/>
                  </a:ext>
                </a:extLst>
              </p:cNvPr>
              <p:cNvCxnSpPr>
                <a:cxnSpLocks/>
                <a:stCxn id="17" idx="6"/>
                <a:endCxn id="20"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7CEA209-9EEB-24F6-6034-C108AD7B884F}"/>
                  </a:ext>
                </a:extLst>
              </p:cNvPr>
              <p:cNvCxnSpPr>
                <a:cxnSpLocks/>
                <a:stCxn id="17" idx="6"/>
                <a:endCxn id="23"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9E243AE-C5F2-14CF-F776-4EF801198BBC}"/>
                  </a:ext>
                </a:extLst>
              </p:cNvPr>
              <p:cNvCxnSpPr>
                <a:cxnSpLocks/>
                <a:stCxn id="18" idx="6"/>
                <a:endCxn id="19"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99911A5-6458-7CA7-FBCF-F92CD3A2FF2F}"/>
                  </a:ext>
                </a:extLst>
              </p:cNvPr>
              <p:cNvCxnSpPr>
                <a:cxnSpLocks/>
                <a:stCxn id="18" idx="6"/>
                <a:endCxn id="21"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A1BF3AC-0308-1F8C-392D-E073DE4F14B3}"/>
                  </a:ext>
                </a:extLst>
              </p:cNvPr>
              <p:cNvCxnSpPr>
                <a:cxnSpLocks/>
                <a:stCxn id="18" idx="6"/>
                <a:endCxn id="20"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0C8C0ED-6169-2C54-A6EF-96A424D4E5D8}"/>
                  </a:ext>
                </a:extLst>
              </p:cNvPr>
              <p:cNvCxnSpPr>
                <a:cxnSpLocks/>
                <a:stCxn id="18" idx="6"/>
                <a:endCxn id="23"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9FD793B-CB11-47F4-1D2B-DB5EEE74ECB9}"/>
                  </a:ext>
                </a:extLst>
              </p:cNvPr>
              <p:cNvCxnSpPr>
                <a:cxnSpLocks/>
                <a:stCxn id="22" idx="6"/>
                <a:endCxn id="19"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52BFF96-FDA2-3B29-5C8D-F7DC6AC867A9}"/>
                  </a:ext>
                </a:extLst>
              </p:cNvPr>
              <p:cNvCxnSpPr>
                <a:cxnSpLocks/>
                <a:stCxn id="22" idx="6"/>
                <a:endCxn id="21"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06D3F9E-DDC4-5342-C583-72DB160347DF}"/>
                  </a:ext>
                </a:extLst>
              </p:cNvPr>
              <p:cNvCxnSpPr>
                <a:cxnSpLocks/>
                <a:stCxn id="22" idx="6"/>
                <a:endCxn id="20"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3F2CECA-3396-8621-8267-1DA673CBD83A}"/>
                  </a:ext>
                </a:extLst>
              </p:cNvPr>
              <p:cNvCxnSpPr>
                <a:cxnSpLocks/>
                <a:stCxn id="22" idx="6"/>
                <a:endCxn id="23"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EA5D5B7-30A7-E38E-E170-AA46F06B7121}"/>
                  </a:ext>
                </a:extLst>
              </p:cNvPr>
              <p:cNvCxnSpPr>
                <a:cxnSpLocks/>
                <a:stCxn id="19" idx="6"/>
                <a:endCxn id="24"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FFD5C90-5F02-E725-D327-E94E5D819240}"/>
                  </a:ext>
                </a:extLst>
              </p:cNvPr>
              <p:cNvCxnSpPr>
                <a:cxnSpLocks/>
                <a:stCxn id="21" idx="6"/>
                <a:endCxn id="24"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35E9011-93CE-D16D-CF58-1DC749F899C2}"/>
                  </a:ext>
                </a:extLst>
              </p:cNvPr>
              <p:cNvCxnSpPr>
                <a:cxnSpLocks/>
                <a:stCxn id="20" idx="6"/>
                <a:endCxn id="24"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032559E-ABCF-06FD-A4A4-12E1A2DEA09E}"/>
                  </a:ext>
                </a:extLst>
              </p:cNvPr>
              <p:cNvCxnSpPr>
                <a:cxnSpLocks/>
                <a:stCxn id="23" idx="6"/>
                <a:endCxn id="24"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629807FD-1F4D-7446-5C99-0B22C7750523}"/>
                </a:ext>
              </a:extLst>
            </p:cNvPr>
            <p:cNvSpPr txBox="1"/>
            <p:nvPr/>
          </p:nvSpPr>
          <p:spPr>
            <a:xfrm>
              <a:off x="4912989" y="4048514"/>
              <a:ext cx="912078" cy="400110"/>
            </a:xfrm>
            <a:prstGeom prst="rect">
              <a:avLst/>
            </a:prstGeom>
            <a:noFill/>
          </p:spPr>
          <p:txBody>
            <a:bodyPr wrap="square" rtlCol="0">
              <a:spAutoFit/>
            </a:bodyPr>
            <a:lstStyle/>
            <a:p>
              <a:pPr algn="ctr"/>
              <a:r>
                <a:rPr lang="en-US" sz="2000" b="1" dirty="0"/>
                <a:t>Input</a:t>
              </a:r>
              <a:endParaRPr lang="en-US" b="1" dirty="0"/>
            </a:p>
          </p:txBody>
        </p:sp>
        <p:sp>
          <p:nvSpPr>
            <p:cNvPr id="58" name="TextBox 57">
              <a:extLst>
                <a:ext uri="{FF2B5EF4-FFF2-40B4-BE49-F238E27FC236}">
                  <a16:creationId xmlns:a16="http://schemas.microsoft.com/office/drawing/2014/main" id="{BC344EB0-B66B-7545-FC9C-1775591CB62F}"/>
                </a:ext>
              </a:extLst>
            </p:cNvPr>
            <p:cNvSpPr txBox="1"/>
            <p:nvPr/>
          </p:nvSpPr>
          <p:spPr>
            <a:xfrm>
              <a:off x="11228291" y="3953200"/>
              <a:ext cx="1066800" cy="400110"/>
            </a:xfrm>
            <a:prstGeom prst="rect">
              <a:avLst/>
            </a:prstGeom>
            <a:noFill/>
          </p:spPr>
          <p:txBody>
            <a:bodyPr wrap="square" rtlCol="0">
              <a:spAutoFit/>
            </a:bodyPr>
            <a:lstStyle/>
            <a:p>
              <a:pPr algn="ctr"/>
              <a:r>
                <a:rPr lang="en-US" sz="2000" b="1" dirty="0"/>
                <a:t>Output</a:t>
              </a:r>
              <a:endParaRPr lang="en-US" b="1" dirty="0"/>
            </a:p>
          </p:txBody>
        </p:sp>
        <p:sp>
          <p:nvSpPr>
            <p:cNvPr id="59" name="TextBox 58">
              <a:extLst>
                <a:ext uri="{FF2B5EF4-FFF2-40B4-BE49-F238E27FC236}">
                  <a16:creationId xmlns:a16="http://schemas.microsoft.com/office/drawing/2014/main" id="{4838A023-6822-ABAE-E819-A3A0631306A5}"/>
                </a:ext>
              </a:extLst>
            </p:cNvPr>
            <p:cNvSpPr txBox="1"/>
            <p:nvPr/>
          </p:nvSpPr>
          <p:spPr>
            <a:xfrm>
              <a:off x="10536102" y="3589782"/>
              <a:ext cx="1066800" cy="400110"/>
            </a:xfrm>
            <a:prstGeom prst="rect">
              <a:avLst/>
            </a:prstGeom>
            <a:noFill/>
          </p:spPr>
          <p:txBody>
            <a:bodyPr wrap="square" rtlCol="0">
              <a:spAutoFit/>
            </a:bodyPr>
            <a:lstStyle/>
            <a:p>
              <a:pPr algn="ctr"/>
              <a:r>
                <a:rPr lang="en-US" sz="2000" b="1" dirty="0"/>
                <a:t>A3</a:t>
              </a:r>
              <a:endParaRPr lang="en-US" b="1" dirty="0"/>
            </a:p>
          </p:txBody>
        </p:sp>
        <p:sp>
          <p:nvSpPr>
            <p:cNvPr id="60" name="TextBox 59">
              <a:extLst>
                <a:ext uri="{FF2B5EF4-FFF2-40B4-BE49-F238E27FC236}">
                  <a16:creationId xmlns:a16="http://schemas.microsoft.com/office/drawing/2014/main" id="{732C5D65-903F-5FBA-E863-FA5244FA2E00}"/>
                </a:ext>
              </a:extLst>
            </p:cNvPr>
            <p:cNvSpPr txBox="1"/>
            <p:nvPr/>
          </p:nvSpPr>
          <p:spPr>
            <a:xfrm>
              <a:off x="9038996" y="2443403"/>
              <a:ext cx="1066800" cy="400110"/>
            </a:xfrm>
            <a:prstGeom prst="rect">
              <a:avLst/>
            </a:prstGeom>
            <a:noFill/>
          </p:spPr>
          <p:txBody>
            <a:bodyPr wrap="square" rtlCol="0">
              <a:spAutoFit/>
            </a:bodyPr>
            <a:lstStyle/>
            <a:p>
              <a:pPr algn="ctr"/>
              <a:r>
                <a:rPr lang="en-US" sz="2000" b="1" dirty="0"/>
                <a:t>A2</a:t>
              </a:r>
              <a:endParaRPr lang="en-US" b="1" dirty="0"/>
            </a:p>
          </p:txBody>
        </p:sp>
        <p:sp>
          <p:nvSpPr>
            <p:cNvPr id="61" name="TextBox 60">
              <a:extLst>
                <a:ext uri="{FF2B5EF4-FFF2-40B4-BE49-F238E27FC236}">
                  <a16:creationId xmlns:a16="http://schemas.microsoft.com/office/drawing/2014/main" id="{3CE6196E-A8D9-FBB4-CCCD-9AB195636DF2}"/>
                </a:ext>
              </a:extLst>
            </p:cNvPr>
            <p:cNvSpPr txBox="1"/>
            <p:nvPr/>
          </p:nvSpPr>
          <p:spPr>
            <a:xfrm>
              <a:off x="7481377" y="2447085"/>
              <a:ext cx="1066800" cy="400110"/>
            </a:xfrm>
            <a:prstGeom prst="rect">
              <a:avLst/>
            </a:prstGeom>
            <a:noFill/>
          </p:spPr>
          <p:txBody>
            <a:bodyPr wrap="square" rtlCol="0">
              <a:spAutoFit/>
            </a:bodyPr>
            <a:lstStyle/>
            <a:p>
              <a:pPr algn="ctr"/>
              <a:r>
                <a:rPr lang="en-US" sz="2000" b="1" dirty="0"/>
                <a:t>A1</a:t>
              </a:r>
              <a:endParaRPr lang="en-US" b="1" dirty="0"/>
            </a:p>
          </p:txBody>
        </p:sp>
        <p:sp>
          <p:nvSpPr>
            <p:cNvPr id="62" name="TextBox 61">
              <a:extLst>
                <a:ext uri="{FF2B5EF4-FFF2-40B4-BE49-F238E27FC236}">
                  <a16:creationId xmlns:a16="http://schemas.microsoft.com/office/drawing/2014/main" id="{9BD62417-302C-82D9-7FC1-FDFAD8C131A4}"/>
                </a:ext>
              </a:extLst>
            </p:cNvPr>
            <p:cNvSpPr txBox="1"/>
            <p:nvPr/>
          </p:nvSpPr>
          <p:spPr>
            <a:xfrm>
              <a:off x="5717572" y="2859700"/>
              <a:ext cx="1066800" cy="400110"/>
            </a:xfrm>
            <a:prstGeom prst="rect">
              <a:avLst/>
            </a:prstGeom>
            <a:noFill/>
          </p:spPr>
          <p:txBody>
            <a:bodyPr wrap="square" rtlCol="0">
              <a:spAutoFit/>
            </a:bodyPr>
            <a:lstStyle/>
            <a:p>
              <a:pPr algn="ctr"/>
              <a:r>
                <a:rPr lang="en-US" sz="2000" b="1" dirty="0"/>
                <a:t>A0</a:t>
              </a:r>
              <a:endParaRPr lang="en-US" b="1" dirty="0"/>
            </a:p>
          </p:txBody>
        </p:sp>
        <p:sp>
          <p:nvSpPr>
            <p:cNvPr id="63" name="TextBox 62">
              <a:extLst>
                <a:ext uri="{FF2B5EF4-FFF2-40B4-BE49-F238E27FC236}">
                  <a16:creationId xmlns:a16="http://schemas.microsoft.com/office/drawing/2014/main" id="{53726E9A-D86A-E451-FE2D-7BEA2E10452E}"/>
                </a:ext>
              </a:extLst>
            </p:cNvPr>
            <p:cNvSpPr txBox="1"/>
            <p:nvPr/>
          </p:nvSpPr>
          <p:spPr>
            <a:xfrm>
              <a:off x="6840067" y="4094659"/>
              <a:ext cx="641310" cy="400110"/>
            </a:xfrm>
            <a:prstGeom prst="rect">
              <a:avLst/>
            </a:prstGeom>
            <a:solidFill>
              <a:schemeClr val="bg1"/>
            </a:solidFill>
          </p:spPr>
          <p:txBody>
            <a:bodyPr wrap="square" rtlCol="0">
              <a:spAutoFit/>
            </a:bodyPr>
            <a:lstStyle/>
            <a:p>
              <a:pPr algn="ctr"/>
              <a:r>
                <a:rPr lang="en-US" sz="2000" b="1" dirty="0">
                  <a:solidFill>
                    <a:srgbClr val="FF0000"/>
                  </a:solidFill>
                </a:rPr>
                <a:t>W1</a:t>
              </a:r>
              <a:endParaRPr lang="en-US" b="1" dirty="0">
                <a:solidFill>
                  <a:srgbClr val="FF0000"/>
                </a:solidFill>
              </a:endParaRPr>
            </a:p>
          </p:txBody>
        </p:sp>
        <p:sp>
          <p:nvSpPr>
            <p:cNvPr id="64" name="TextBox 63">
              <a:extLst>
                <a:ext uri="{FF2B5EF4-FFF2-40B4-BE49-F238E27FC236}">
                  <a16:creationId xmlns:a16="http://schemas.microsoft.com/office/drawing/2014/main" id="{1F87FFDC-EE52-602F-6673-FF859DF7E883}"/>
                </a:ext>
              </a:extLst>
            </p:cNvPr>
            <p:cNvSpPr txBox="1"/>
            <p:nvPr/>
          </p:nvSpPr>
          <p:spPr>
            <a:xfrm>
              <a:off x="8483306" y="4073703"/>
              <a:ext cx="641310" cy="400110"/>
            </a:xfrm>
            <a:prstGeom prst="rect">
              <a:avLst/>
            </a:prstGeom>
            <a:solidFill>
              <a:schemeClr val="bg1"/>
            </a:solidFill>
          </p:spPr>
          <p:txBody>
            <a:bodyPr wrap="square" rtlCol="0">
              <a:spAutoFit/>
            </a:bodyPr>
            <a:lstStyle/>
            <a:p>
              <a:pPr algn="ctr"/>
              <a:r>
                <a:rPr lang="en-US" sz="2000" b="1" dirty="0">
                  <a:solidFill>
                    <a:srgbClr val="FF0000"/>
                  </a:solidFill>
                </a:rPr>
                <a:t>W2</a:t>
              </a:r>
              <a:endParaRPr lang="en-US" b="1" dirty="0">
                <a:solidFill>
                  <a:srgbClr val="FF0000"/>
                </a:solidFill>
              </a:endParaRPr>
            </a:p>
          </p:txBody>
        </p:sp>
        <p:sp>
          <p:nvSpPr>
            <p:cNvPr id="65" name="TextBox 64">
              <a:extLst>
                <a:ext uri="{FF2B5EF4-FFF2-40B4-BE49-F238E27FC236}">
                  <a16:creationId xmlns:a16="http://schemas.microsoft.com/office/drawing/2014/main" id="{B73F19FE-27BC-4D7A-791D-1C49D51059CE}"/>
                </a:ext>
              </a:extLst>
            </p:cNvPr>
            <p:cNvSpPr txBox="1"/>
            <p:nvPr/>
          </p:nvSpPr>
          <p:spPr>
            <a:xfrm>
              <a:off x="9897199" y="4048514"/>
              <a:ext cx="641310" cy="400110"/>
            </a:xfrm>
            <a:prstGeom prst="rect">
              <a:avLst/>
            </a:prstGeom>
            <a:solidFill>
              <a:schemeClr val="bg1"/>
            </a:solidFill>
          </p:spPr>
          <p:txBody>
            <a:bodyPr wrap="square" rtlCol="0">
              <a:spAutoFit/>
            </a:bodyPr>
            <a:lstStyle/>
            <a:p>
              <a:pPr algn="ctr"/>
              <a:r>
                <a:rPr lang="en-US" sz="2000" b="1" dirty="0">
                  <a:solidFill>
                    <a:srgbClr val="FF0000"/>
                  </a:solidFill>
                </a:rPr>
                <a:t>W3</a:t>
              </a:r>
              <a:endParaRPr lang="en-US" b="1" dirty="0">
                <a:solidFill>
                  <a:srgbClr val="FF0000"/>
                </a:solidFill>
              </a:endParaRPr>
            </a:p>
          </p:txBody>
        </p:sp>
      </p:grpSp>
    </p:spTree>
    <p:extLst>
      <p:ext uri="{BB962C8B-B14F-4D97-AF65-F5344CB8AC3E}">
        <p14:creationId xmlns:p14="http://schemas.microsoft.com/office/powerpoint/2010/main" val="405483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9BE5-B0A5-29B1-AFEF-D15B30D4F2B5}"/>
              </a:ext>
            </a:extLst>
          </p:cNvPr>
          <p:cNvSpPr>
            <a:spLocks noGrp="1"/>
          </p:cNvSpPr>
          <p:nvPr>
            <p:ph type="title"/>
          </p:nvPr>
        </p:nvSpPr>
        <p:spPr/>
        <p:txBody>
          <a:bodyPr/>
          <a:lstStyle/>
          <a:p>
            <a:r>
              <a:rPr lang="en-US" dirty="0"/>
              <a:t>NN Equation and Shapes : Matrix Representation </a:t>
            </a:r>
          </a:p>
        </p:txBody>
      </p:sp>
      <p:grpSp>
        <p:nvGrpSpPr>
          <p:cNvPr id="4" name="Group 3">
            <a:extLst>
              <a:ext uri="{FF2B5EF4-FFF2-40B4-BE49-F238E27FC236}">
                <a16:creationId xmlns:a16="http://schemas.microsoft.com/office/drawing/2014/main" id="{D98455B0-C913-8557-A79C-236947ADC7CA}"/>
              </a:ext>
            </a:extLst>
          </p:cNvPr>
          <p:cNvGrpSpPr/>
          <p:nvPr/>
        </p:nvGrpSpPr>
        <p:grpSpPr>
          <a:xfrm>
            <a:off x="377283" y="2229853"/>
            <a:ext cx="4522095" cy="1838326"/>
            <a:chOff x="377283" y="2229853"/>
            <a:chExt cx="4522095" cy="1838326"/>
          </a:xfrm>
        </p:grpSpPr>
        <p:grpSp>
          <p:nvGrpSpPr>
            <p:cNvPr id="5" name="Group 4">
              <a:extLst>
                <a:ext uri="{FF2B5EF4-FFF2-40B4-BE49-F238E27FC236}">
                  <a16:creationId xmlns:a16="http://schemas.microsoft.com/office/drawing/2014/main" id="{25AF2B1E-E334-9810-C67F-233534E09763}"/>
                </a:ext>
              </a:extLst>
            </p:cNvPr>
            <p:cNvGrpSpPr/>
            <p:nvPr/>
          </p:nvGrpSpPr>
          <p:grpSpPr>
            <a:xfrm>
              <a:off x="377283" y="2229853"/>
              <a:ext cx="4522095" cy="1838326"/>
              <a:chOff x="377283" y="2229853"/>
              <a:chExt cx="4522095" cy="1838326"/>
            </a:xfrm>
          </p:grpSpPr>
          <p:sp>
            <p:nvSpPr>
              <p:cNvPr id="7" name="TextBox 6">
                <a:extLst>
                  <a:ext uri="{FF2B5EF4-FFF2-40B4-BE49-F238E27FC236}">
                    <a16:creationId xmlns:a16="http://schemas.microsoft.com/office/drawing/2014/main" id="{2350759B-6A7F-13AF-2FD0-07BDBC945264}"/>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8" name="Double Bracket 7">
                <a:extLst>
                  <a:ext uri="{FF2B5EF4-FFF2-40B4-BE49-F238E27FC236}">
                    <a16:creationId xmlns:a16="http://schemas.microsoft.com/office/drawing/2014/main" id="{F21C5C86-0F55-13BB-E967-189E9460CB96}"/>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58B32EE-128D-EFC7-3DD4-AA05592CB177}"/>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sp>
            <p:nvSpPr>
              <p:cNvPr id="10" name="TextBox 9">
                <a:extLst>
                  <a:ext uri="{FF2B5EF4-FFF2-40B4-BE49-F238E27FC236}">
                    <a16:creationId xmlns:a16="http://schemas.microsoft.com/office/drawing/2014/main" id="{1D8D2BC9-FECF-FDFD-AD31-100302C653E1}"/>
                  </a:ext>
                </a:extLst>
              </p:cNvPr>
              <p:cNvSpPr txBox="1"/>
              <p:nvPr/>
            </p:nvSpPr>
            <p:spPr>
              <a:xfrm>
                <a:off x="3606503" y="3668069"/>
                <a:ext cx="1292875" cy="400110"/>
              </a:xfrm>
              <a:prstGeom prst="rect">
                <a:avLst/>
              </a:prstGeom>
              <a:noFill/>
            </p:spPr>
            <p:txBody>
              <a:bodyPr wrap="square" rtlCol="0">
                <a:spAutoFit/>
              </a:bodyPr>
              <a:lstStyle/>
              <a:p>
                <a:r>
                  <a:rPr lang="en-US" sz="2000" b="1" dirty="0" err="1"/>
                  <a:t>n_h</a:t>
                </a:r>
                <a:r>
                  <a:rPr lang="en-US" sz="2000" b="1" dirty="0"/>
                  <a:t> x </a:t>
                </a:r>
                <a:r>
                  <a:rPr lang="en-US" sz="2000" b="1" dirty="0" err="1"/>
                  <a:t>n_x</a:t>
                </a:r>
                <a:endParaRPr lang="en-US" sz="2000" b="1" dirty="0"/>
              </a:p>
            </p:txBody>
          </p:sp>
        </p:grpSp>
        <p:sp>
          <p:nvSpPr>
            <p:cNvPr id="6" name="Rectangle 5">
              <a:extLst>
                <a:ext uri="{FF2B5EF4-FFF2-40B4-BE49-F238E27FC236}">
                  <a16:creationId xmlns:a16="http://schemas.microsoft.com/office/drawing/2014/main" id="{939F0A72-BA97-BE7C-D70E-C83ED2DE9D57}"/>
                </a:ext>
              </a:extLst>
            </p:cNvPr>
            <p:cNvSpPr/>
            <p:nvPr/>
          </p:nvSpPr>
          <p:spPr>
            <a:xfrm>
              <a:off x="1203158" y="2304322"/>
              <a:ext cx="2403345" cy="400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6EA0FF7-ECA4-68D3-A57F-9E62DC779DBA}"/>
              </a:ext>
            </a:extLst>
          </p:cNvPr>
          <p:cNvGrpSpPr/>
          <p:nvPr/>
        </p:nvGrpSpPr>
        <p:grpSpPr>
          <a:xfrm>
            <a:off x="5218141" y="2229853"/>
            <a:ext cx="2793703" cy="1463002"/>
            <a:chOff x="5218141" y="2229853"/>
            <a:chExt cx="2793703" cy="1463002"/>
          </a:xfrm>
        </p:grpSpPr>
        <p:grpSp>
          <p:nvGrpSpPr>
            <p:cNvPr id="12" name="Group 11">
              <a:extLst>
                <a:ext uri="{FF2B5EF4-FFF2-40B4-BE49-F238E27FC236}">
                  <a16:creationId xmlns:a16="http://schemas.microsoft.com/office/drawing/2014/main" id="{A632EC6C-6E7B-B022-2E28-C4F95A8D1DB2}"/>
                </a:ext>
              </a:extLst>
            </p:cNvPr>
            <p:cNvGrpSpPr/>
            <p:nvPr/>
          </p:nvGrpSpPr>
          <p:grpSpPr>
            <a:xfrm>
              <a:off x="5218141" y="2229853"/>
              <a:ext cx="2793703" cy="1463002"/>
              <a:chOff x="1072444" y="2229853"/>
              <a:chExt cx="2793703" cy="1463002"/>
            </a:xfrm>
          </p:grpSpPr>
          <p:sp>
            <p:nvSpPr>
              <p:cNvPr id="14" name="TextBox 13">
                <a:extLst>
                  <a:ext uri="{FF2B5EF4-FFF2-40B4-BE49-F238E27FC236}">
                    <a16:creationId xmlns:a16="http://schemas.microsoft.com/office/drawing/2014/main" id="{AFB7E635-D0B8-ABB4-53DA-362B6FE66E6A}"/>
                  </a:ext>
                </a:extLst>
              </p:cNvPr>
              <p:cNvSpPr txBox="1"/>
              <p:nvPr/>
            </p:nvSpPr>
            <p:spPr>
              <a:xfrm>
                <a:off x="1203158" y="2229853"/>
                <a:ext cx="2662989" cy="1200329"/>
              </a:xfrm>
              <a:prstGeom prst="rect">
                <a:avLst/>
              </a:prstGeom>
              <a:noFill/>
            </p:spPr>
            <p:txBody>
              <a:bodyPr wrap="square" rtlCol="0">
                <a:spAutoFit/>
              </a:bodyPr>
              <a:lstStyle/>
              <a:p>
                <a:r>
                  <a:rPr lang="en-US" sz="2400" b="1" dirty="0"/>
                  <a:t>a</a:t>
                </a:r>
                <a:r>
                  <a:rPr lang="en-US" sz="2400" b="1" baseline="-25000" dirty="0"/>
                  <a:t>1</a:t>
                </a:r>
                <a:r>
                  <a:rPr lang="en-US" sz="2400" b="1" baseline="30000" dirty="0"/>
                  <a:t>[0]</a:t>
                </a:r>
                <a:endParaRPr lang="en-US" sz="2400" b="1" baseline="-25000" dirty="0"/>
              </a:p>
              <a:p>
                <a:r>
                  <a:rPr lang="en-US" sz="2400" b="1" dirty="0"/>
                  <a:t>a</a:t>
                </a:r>
                <a:r>
                  <a:rPr lang="en-US" sz="2400" b="1" baseline="-25000" dirty="0"/>
                  <a:t>2</a:t>
                </a:r>
                <a:r>
                  <a:rPr lang="en-US" sz="2400" b="1" baseline="30000" dirty="0"/>
                  <a:t>[0]</a:t>
                </a:r>
                <a:endParaRPr lang="en-US" sz="2400" b="1" baseline="-25000" dirty="0"/>
              </a:p>
              <a:p>
                <a:r>
                  <a:rPr lang="en-US" sz="2400" b="1" dirty="0"/>
                  <a:t>a</a:t>
                </a:r>
                <a:r>
                  <a:rPr lang="en-US" sz="2400" b="1" baseline="-25000" dirty="0"/>
                  <a:t>3</a:t>
                </a:r>
                <a:r>
                  <a:rPr lang="en-US" sz="2400" b="1" baseline="30000" dirty="0"/>
                  <a:t>[0]</a:t>
                </a:r>
                <a:r>
                  <a:rPr lang="en-US" sz="2400" b="1" dirty="0"/>
                  <a:t>		</a:t>
                </a:r>
                <a:endParaRPr lang="en-US" sz="2400" b="1" baseline="-25000" dirty="0"/>
              </a:p>
            </p:txBody>
          </p:sp>
          <p:sp>
            <p:nvSpPr>
              <p:cNvPr id="15" name="Double Bracket 14">
                <a:extLst>
                  <a:ext uri="{FF2B5EF4-FFF2-40B4-BE49-F238E27FC236}">
                    <a16:creationId xmlns:a16="http://schemas.microsoft.com/office/drawing/2014/main" id="{A0DFCF31-1D24-01DF-830A-053481F4670A}"/>
                  </a:ext>
                </a:extLst>
              </p:cNvPr>
              <p:cNvSpPr/>
              <p:nvPr/>
            </p:nvSpPr>
            <p:spPr>
              <a:xfrm>
                <a:off x="1072444" y="2229854"/>
                <a:ext cx="899249" cy="1325564"/>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3A9645-55EB-295F-72AD-30AB281A99CF}"/>
                  </a:ext>
                </a:extLst>
              </p:cNvPr>
              <p:cNvSpPr txBox="1"/>
              <p:nvPr/>
            </p:nvSpPr>
            <p:spPr>
              <a:xfrm>
                <a:off x="1978970" y="3292745"/>
                <a:ext cx="1292875" cy="400110"/>
              </a:xfrm>
              <a:prstGeom prst="rect">
                <a:avLst/>
              </a:prstGeom>
              <a:noFill/>
            </p:spPr>
            <p:txBody>
              <a:bodyPr wrap="square" rtlCol="0">
                <a:spAutoFit/>
              </a:bodyPr>
              <a:lstStyle/>
              <a:p>
                <a:r>
                  <a:rPr lang="en-US" sz="2000" b="1" dirty="0" err="1"/>
                  <a:t>n_x</a:t>
                </a:r>
                <a:r>
                  <a:rPr lang="en-US" sz="2000" b="1" dirty="0"/>
                  <a:t> x 1</a:t>
                </a:r>
              </a:p>
            </p:txBody>
          </p:sp>
        </p:grpSp>
        <p:sp>
          <p:nvSpPr>
            <p:cNvPr id="13" name="Rectangle 12">
              <a:extLst>
                <a:ext uri="{FF2B5EF4-FFF2-40B4-BE49-F238E27FC236}">
                  <a16:creationId xmlns:a16="http://schemas.microsoft.com/office/drawing/2014/main" id="{6823FEF9-200B-75F7-6A30-059C3AD0C245}"/>
                </a:ext>
              </a:extLst>
            </p:cNvPr>
            <p:cNvSpPr/>
            <p:nvPr/>
          </p:nvSpPr>
          <p:spPr>
            <a:xfrm>
              <a:off x="5420001" y="2304322"/>
              <a:ext cx="535928" cy="112467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44D7751-3DDF-3626-E534-FD63F29466AC}"/>
              </a:ext>
            </a:extLst>
          </p:cNvPr>
          <p:cNvGrpSpPr/>
          <p:nvPr/>
        </p:nvGrpSpPr>
        <p:grpSpPr>
          <a:xfrm>
            <a:off x="1603017" y="4491892"/>
            <a:ext cx="8432805" cy="1782050"/>
            <a:chOff x="1603017" y="4491892"/>
            <a:chExt cx="8432805" cy="1782050"/>
          </a:xfrm>
        </p:grpSpPr>
        <p:grpSp>
          <p:nvGrpSpPr>
            <p:cNvPr id="18" name="Group 17">
              <a:extLst>
                <a:ext uri="{FF2B5EF4-FFF2-40B4-BE49-F238E27FC236}">
                  <a16:creationId xmlns:a16="http://schemas.microsoft.com/office/drawing/2014/main" id="{32CC8E60-1886-2121-E4FF-D0EA9256D9CF}"/>
                </a:ext>
              </a:extLst>
            </p:cNvPr>
            <p:cNvGrpSpPr/>
            <p:nvPr/>
          </p:nvGrpSpPr>
          <p:grpSpPr>
            <a:xfrm>
              <a:off x="1603017" y="4491892"/>
              <a:ext cx="8432805" cy="1782050"/>
              <a:chOff x="1603017" y="4491892"/>
              <a:chExt cx="8432805" cy="1782050"/>
            </a:xfrm>
          </p:grpSpPr>
          <p:sp>
            <p:nvSpPr>
              <p:cNvPr id="20" name="TextBox 19">
                <a:extLst>
                  <a:ext uri="{FF2B5EF4-FFF2-40B4-BE49-F238E27FC236}">
                    <a16:creationId xmlns:a16="http://schemas.microsoft.com/office/drawing/2014/main" id="{DB168530-B967-60A0-0101-85ED8031FC44}"/>
                  </a:ext>
                </a:extLst>
              </p:cNvPr>
              <p:cNvSpPr txBox="1"/>
              <p:nvPr/>
            </p:nvSpPr>
            <p:spPr>
              <a:xfrm>
                <a:off x="2578023" y="4493073"/>
                <a:ext cx="7457799" cy="1569660"/>
              </a:xfrm>
              <a:prstGeom prst="rect">
                <a:avLst/>
              </a:prstGeom>
              <a:noFill/>
            </p:spPr>
            <p:txBody>
              <a:bodyPr wrap="square" rtlCol="0">
                <a:spAutoFit/>
              </a:bodyPr>
              <a:lstStyle/>
              <a:p>
                <a:r>
                  <a:rPr lang="en-US" sz="2400" dirty="0"/>
                  <a:t>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23</a:t>
                </a:r>
                <a:r>
                  <a:rPr lang="en-US" sz="2400" baseline="30000" dirty="0"/>
                  <a:t>[1]</a:t>
                </a:r>
                <a:r>
                  <a:rPr lang="en-US" sz="2400" dirty="0"/>
                  <a:t> *a</a:t>
                </a:r>
                <a:r>
                  <a:rPr lang="en-US" sz="2400" baseline="-25000" dirty="0"/>
                  <a:t>3</a:t>
                </a:r>
                <a:r>
                  <a:rPr lang="en-US" sz="2400" baseline="30000" dirty="0"/>
                  <a:t>[0] </a:t>
                </a:r>
                <a:r>
                  <a:rPr lang="en-US" sz="2400" dirty="0"/>
                  <a:t>		</a:t>
                </a:r>
              </a:p>
              <a:p>
                <a:r>
                  <a:rPr lang="en-US" sz="2400" dirty="0"/>
                  <a:t>W</a:t>
                </a:r>
                <a:r>
                  <a:rPr lang="en-US" sz="2400" baseline="-25000" dirty="0"/>
                  <a:t>31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32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33</a:t>
                </a:r>
                <a:r>
                  <a:rPr lang="en-US" sz="2400" baseline="30000" dirty="0"/>
                  <a:t>[1]</a:t>
                </a:r>
                <a:r>
                  <a:rPr lang="en-US" sz="2400" dirty="0"/>
                  <a:t> *a</a:t>
                </a:r>
                <a:r>
                  <a:rPr lang="en-US" sz="2400" baseline="-25000" dirty="0"/>
                  <a:t>3</a:t>
                </a:r>
                <a:r>
                  <a:rPr lang="en-US" sz="2400" baseline="30000" dirty="0"/>
                  <a:t>[0]</a:t>
                </a:r>
                <a:endParaRPr lang="en-US" sz="2400" dirty="0"/>
              </a:p>
              <a:p>
                <a:r>
                  <a:rPr lang="en-US" sz="2400" dirty="0"/>
                  <a:t>W</a:t>
                </a:r>
                <a:r>
                  <a:rPr lang="en-US" sz="2400" baseline="-25000" dirty="0"/>
                  <a:t>41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42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43</a:t>
                </a:r>
                <a:r>
                  <a:rPr lang="en-US" sz="2400" baseline="30000" dirty="0"/>
                  <a:t>[1]</a:t>
                </a:r>
                <a:r>
                  <a:rPr lang="en-US" sz="2400" dirty="0"/>
                  <a:t> *a</a:t>
                </a:r>
                <a:r>
                  <a:rPr lang="en-US" sz="2400" baseline="-25000" dirty="0"/>
                  <a:t>3</a:t>
                </a:r>
                <a:r>
                  <a:rPr lang="en-US" sz="2400" baseline="30000" dirty="0"/>
                  <a:t>[0]</a:t>
                </a:r>
                <a:endParaRPr lang="en-US" sz="2400" dirty="0"/>
              </a:p>
            </p:txBody>
          </p:sp>
          <p:sp>
            <p:nvSpPr>
              <p:cNvPr id="21" name="Double Bracket 20">
                <a:extLst>
                  <a:ext uri="{FF2B5EF4-FFF2-40B4-BE49-F238E27FC236}">
                    <a16:creationId xmlns:a16="http://schemas.microsoft.com/office/drawing/2014/main" id="{F4460895-4833-D235-27AA-897BB64D80E7}"/>
                  </a:ext>
                </a:extLst>
              </p:cNvPr>
              <p:cNvSpPr/>
              <p:nvPr/>
            </p:nvSpPr>
            <p:spPr>
              <a:xfrm>
                <a:off x="2422354" y="4491892"/>
                <a:ext cx="5274291"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833E535-E33F-3FA2-9D29-D3D6F086C482}"/>
                  </a:ext>
                </a:extLst>
              </p:cNvPr>
              <p:cNvSpPr txBox="1"/>
              <p:nvPr/>
            </p:nvSpPr>
            <p:spPr>
              <a:xfrm>
                <a:off x="1603017" y="4989419"/>
                <a:ext cx="819337" cy="461665"/>
              </a:xfrm>
              <a:prstGeom prst="rect">
                <a:avLst/>
              </a:prstGeom>
              <a:noFill/>
            </p:spPr>
            <p:txBody>
              <a:bodyPr wrap="square" rtlCol="0">
                <a:spAutoFit/>
              </a:bodyPr>
              <a:lstStyle/>
              <a:p>
                <a:pPr algn="ctr"/>
                <a:r>
                  <a:rPr lang="en-US" sz="2400" b="1" dirty="0"/>
                  <a:t>=</a:t>
                </a:r>
              </a:p>
            </p:txBody>
          </p:sp>
          <p:sp>
            <p:nvSpPr>
              <p:cNvPr id="23" name="TextBox 22">
                <a:extLst>
                  <a:ext uri="{FF2B5EF4-FFF2-40B4-BE49-F238E27FC236}">
                    <a16:creationId xmlns:a16="http://schemas.microsoft.com/office/drawing/2014/main" id="{985B2DED-1C36-FB46-F9A4-FCA0B8E1545E}"/>
                  </a:ext>
                </a:extLst>
              </p:cNvPr>
              <p:cNvSpPr txBox="1"/>
              <p:nvPr/>
            </p:nvSpPr>
            <p:spPr>
              <a:xfrm>
                <a:off x="7721599" y="5873832"/>
                <a:ext cx="1292875" cy="400110"/>
              </a:xfrm>
              <a:prstGeom prst="rect">
                <a:avLst/>
              </a:prstGeom>
              <a:noFill/>
            </p:spPr>
            <p:txBody>
              <a:bodyPr wrap="square" rtlCol="0">
                <a:spAutoFit/>
              </a:bodyPr>
              <a:lstStyle/>
              <a:p>
                <a:r>
                  <a:rPr lang="en-US" sz="2000" b="1" dirty="0" err="1"/>
                  <a:t>n_h</a:t>
                </a:r>
                <a:r>
                  <a:rPr lang="en-US" sz="2000" b="1" dirty="0"/>
                  <a:t> x 1</a:t>
                </a:r>
              </a:p>
            </p:txBody>
          </p:sp>
        </p:grpSp>
        <p:sp>
          <p:nvSpPr>
            <p:cNvPr id="19" name="Rectangle 18">
              <a:extLst>
                <a:ext uri="{FF2B5EF4-FFF2-40B4-BE49-F238E27FC236}">
                  <a16:creationId xmlns:a16="http://schemas.microsoft.com/office/drawing/2014/main" id="{2EF4E6FF-8F46-7453-3D24-0696C68E4622}"/>
                </a:ext>
              </a:extLst>
            </p:cNvPr>
            <p:cNvSpPr/>
            <p:nvPr/>
          </p:nvSpPr>
          <p:spPr>
            <a:xfrm>
              <a:off x="2578023" y="4493073"/>
              <a:ext cx="4962955" cy="44310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50C2EB08-1912-77B4-885F-15670AB9057B}"/>
              </a:ext>
            </a:extLst>
          </p:cNvPr>
          <p:cNvSpPr txBox="1"/>
          <p:nvPr/>
        </p:nvSpPr>
        <p:spPr>
          <a:xfrm>
            <a:off x="7852314" y="4989419"/>
            <a:ext cx="1292876" cy="461665"/>
          </a:xfrm>
          <a:prstGeom prst="rect">
            <a:avLst/>
          </a:prstGeom>
          <a:noFill/>
        </p:spPr>
        <p:txBody>
          <a:bodyPr wrap="square" rtlCol="0">
            <a:spAutoFit/>
          </a:bodyPr>
          <a:lstStyle/>
          <a:p>
            <a:pPr algn="ctr"/>
            <a:r>
              <a:rPr lang="en-US" sz="2400" dirty="0"/>
              <a:t>+  B1</a:t>
            </a:r>
          </a:p>
        </p:txBody>
      </p:sp>
      <p:grpSp>
        <p:nvGrpSpPr>
          <p:cNvPr id="25" name="Group 24">
            <a:extLst>
              <a:ext uri="{FF2B5EF4-FFF2-40B4-BE49-F238E27FC236}">
                <a16:creationId xmlns:a16="http://schemas.microsoft.com/office/drawing/2014/main" id="{230D270E-90D9-3AC7-73F5-1F7C8F28A8D4}"/>
              </a:ext>
            </a:extLst>
          </p:cNvPr>
          <p:cNvGrpSpPr/>
          <p:nvPr/>
        </p:nvGrpSpPr>
        <p:grpSpPr>
          <a:xfrm>
            <a:off x="699910" y="4238841"/>
            <a:ext cx="8816623" cy="2254034"/>
            <a:chOff x="699910" y="4238841"/>
            <a:chExt cx="8816623" cy="2254034"/>
          </a:xfrm>
        </p:grpSpPr>
        <p:grpSp>
          <p:nvGrpSpPr>
            <p:cNvPr id="26" name="Group 25">
              <a:extLst>
                <a:ext uri="{FF2B5EF4-FFF2-40B4-BE49-F238E27FC236}">
                  <a16:creationId xmlns:a16="http://schemas.microsoft.com/office/drawing/2014/main" id="{3357E321-5C17-7047-23A9-6F476F9AA26A}"/>
                </a:ext>
              </a:extLst>
            </p:cNvPr>
            <p:cNvGrpSpPr/>
            <p:nvPr/>
          </p:nvGrpSpPr>
          <p:grpSpPr>
            <a:xfrm>
              <a:off x="699910" y="4238841"/>
              <a:ext cx="8816623" cy="2254034"/>
              <a:chOff x="699909" y="4254812"/>
              <a:chExt cx="8816623" cy="2254034"/>
            </a:xfrm>
          </p:grpSpPr>
          <p:sp>
            <p:nvSpPr>
              <p:cNvPr id="28" name="TextBox 27">
                <a:extLst>
                  <a:ext uri="{FF2B5EF4-FFF2-40B4-BE49-F238E27FC236}">
                    <a16:creationId xmlns:a16="http://schemas.microsoft.com/office/drawing/2014/main" id="{75B2C6D3-0A7C-3F27-A2D6-1E9F643A97FD}"/>
                  </a:ext>
                </a:extLst>
              </p:cNvPr>
              <p:cNvSpPr txBox="1"/>
              <p:nvPr/>
            </p:nvSpPr>
            <p:spPr>
              <a:xfrm>
                <a:off x="699909" y="4707869"/>
                <a:ext cx="1292876" cy="1015663"/>
              </a:xfrm>
              <a:prstGeom prst="rect">
                <a:avLst/>
              </a:prstGeom>
              <a:noFill/>
            </p:spPr>
            <p:txBody>
              <a:bodyPr wrap="square" rtlCol="0">
                <a:spAutoFit/>
              </a:bodyPr>
              <a:lstStyle/>
              <a:p>
                <a:pPr algn="ctr"/>
                <a:r>
                  <a:rPr lang="en-US" sz="6000" dirty="0">
                    <a:latin typeface="Blackadder ITC" panose="04020505051007020D02" pitchFamily="82" charset="0"/>
                  </a:rPr>
                  <a:t>= f</a:t>
                </a:r>
              </a:p>
            </p:txBody>
          </p:sp>
          <p:sp>
            <p:nvSpPr>
              <p:cNvPr id="29" name="Double Bracket 28">
                <a:extLst>
                  <a:ext uri="{FF2B5EF4-FFF2-40B4-BE49-F238E27FC236}">
                    <a16:creationId xmlns:a16="http://schemas.microsoft.com/office/drawing/2014/main" id="{E3CAF4DE-888D-3032-9209-7ABB78DE5206}"/>
                  </a:ext>
                </a:extLst>
              </p:cNvPr>
              <p:cNvSpPr/>
              <p:nvPr/>
            </p:nvSpPr>
            <p:spPr>
              <a:xfrm>
                <a:off x="2316592" y="4254812"/>
                <a:ext cx="7199940" cy="2254034"/>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4AD7CE1-D811-F5A9-E1D0-64CD92EF8DFE}"/>
                </a:ext>
              </a:extLst>
            </p:cNvPr>
            <p:cNvSpPr/>
            <p:nvPr/>
          </p:nvSpPr>
          <p:spPr>
            <a:xfrm>
              <a:off x="1840089" y="5031816"/>
              <a:ext cx="316089" cy="41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174D4711-419A-788B-B800-3351492CCF5D}"/>
              </a:ext>
            </a:extLst>
          </p:cNvPr>
          <p:cNvGrpSpPr/>
          <p:nvPr/>
        </p:nvGrpSpPr>
        <p:grpSpPr>
          <a:xfrm>
            <a:off x="9320463" y="4452273"/>
            <a:ext cx="3565509" cy="1810515"/>
            <a:chOff x="9320463" y="4452273"/>
            <a:chExt cx="3565509" cy="1810515"/>
          </a:xfrm>
        </p:grpSpPr>
        <p:sp>
          <p:nvSpPr>
            <p:cNvPr id="31" name="TextBox 30">
              <a:extLst>
                <a:ext uri="{FF2B5EF4-FFF2-40B4-BE49-F238E27FC236}">
                  <a16:creationId xmlns:a16="http://schemas.microsoft.com/office/drawing/2014/main" id="{1F576A7D-A042-905A-446D-A1C8DCBD3BB9}"/>
                </a:ext>
              </a:extLst>
            </p:cNvPr>
            <p:cNvSpPr txBox="1"/>
            <p:nvPr/>
          </p:nvSpPr>
          <p:spPr>
            <a:xfrm>
              <a:off x="10222983" y="4452274"/>
              <a:ext cx="2662989" cy="1569660"/>
            </a:xfrm>
            <a:prstGeom prst="rect">
              <a:avLst/>
            </a:prstGeom>
            <a:noFill/>
          </p:spPr>
          <p:txBody>
            <a:bodyPr wrap="square" rtlCol="0">
              <a:spAutoFit/>
            </a:bodyPr>
            <a:lstStyle/>
            <a:p>
              <a:r>
                <a:rPr lang="en-US" sz="2400" b="1" dirty="0"/>
                <a:t>a</a:t>
              </a:r>
              <a:r>
                <a:rPr lang="en-US" sz="2400" b="1" baseline="-25000" dirty="0"/>
                <a:t>1</a:t>
              </a:r>
              <a:r>
                <a:rPr lang="en-US" sz="2400" b="1" baseline="30000" dirty="0"/>
                <a:t>[1]</a:t>
              </a:r>
              <a:endParaRPr lang="en-US" sz="2400" b="1" baseline="-25000" dirty="0"/>
            </a:p>
            <a:p>
              <a:r>
                <a:rPr lang="en-US" sz="2400" b="1" dirty="0"/>
                <a:t>a</a:t>
              </a:r>
              <a:r>
                <a:rPr lang="en-US" sz="2400" b="1" baseline="-25000" dirty="0"/>
                <a:t>2</a:t>
              </a:r>
              <a:r>
                <a:rPr lang="en-US" sz="2400" b="1" baseline="30000" dirty="0"/>
                <a:t>[1]</a:t>
              </a:r>
              <a:endParaRPr lang="en-US" sz="2400" b="1" baseline="-25000" dirty="0"/>
            </a:p>
            <a:p>
              <a:r>
                <a:rPr lang="en-US" sz="2400" b="1" dirty="0"/>
                <a:t>a</a:t>
              </a:r>
              <a:r>
                <a:rPr lang="en-US" sz="2400" b="1" baseline="-25000" dirty="0"/>
                <a:t>3</a:t>
              </a:r>
              <a:r>
                <a:rPr lang="en-US" sz="2400" b="1" baseline="30000" dirty="0"/>
                <a:t>[1]</a:t>
              </a:r>
              <a:r>
                <a:rPr lang="en-US" sz="2400" b="1" dirty="0"/>
                <a:t> </a:t>
              </a:r>
            </a:p>
            <a:p>
              <a:r>
                <a:rPr lang="en-US" sz="2400" b="1" dirty="0"/>
                <a:t>a</a:t>
              </a:r>
              <a:r>
                <a:rPr lang="en-US" sz="2400" b="1" baseline="-25000" dirty="0"/>
                <a:t>4</a:t>
              </a:r>
              <a:r>
                <a:rPr lang="en-US" sz="2400" b="1" baseline="30000" dirty="0"/>
                <a:t>[1] </a:t>
              </a:r>
              <a:r>
                <a:rPr lang="en-US" sz="2400" b="1" dirty="0"/>
                <a:t>		</a:t>
              </a:r>
              <a:endParaRPr lang="en-US" sz="2400" b="1" baseline="-25000" dirty="0"/>
            </a:p>
          </p:txBody>
        </p:sp>
        <p:sp>
          <p:nvSpPr>
            <p:cNvPr id="32" name="Rectangle 31">
              <a:extLst>
                <a:ext uri="{FF2B5EF4-FFF2-40B4-BE49-F238E27FC236}">
                  <a16:creationId xmlns:a16="http://schemas.microsoft.com/office/drawing/2014/main" id="{FEEB77D2-AA9A-45A0-8570-D4B31CA92F02}"/>
                </a:ext>
              </a:extLst>
            </p:cNvPr>
            <p:cNvSpPr/>
            <p:nvPr/>
          </p:nvSpPr>
          <p:spPr>
            <a:xfrm>
              <a:off x="10338244" y="4520139"/>
              <a:ext cx="535928" cy="154259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3" name="Double Bracket 32">
              <a:extLst>
                <a:ext uri="{FF2B5EF4-FFF2-40B4-BE49-F238E27FC236}">
                  <a16:creationId xmlns:a16="http://schemas.microsoft.com/office/drawing/2014/main" id="{30A469E9-4153-85E4-729F-0216FE1A632A}"/>
                </a:ext>
              </a:extLst>
            </p:cNvPr>
            <p:cNvSpPr/>
            <p:nvPr/>
          </p:nvSpPr>
          <p:spPr>
            <a:xfrm>
              <a:off x="10095238" y="4452273"/>
              <a:ext cx="1021941" cy="1693143"/>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7734BCD6-D906-B964-A672-7FC94B27A508}"/>
                </a:ext>
              </a:extLst>
            </p:cNvPr>
            <p:cNvSpPr txBox="1"/>
            <p:nvPr/>
          </p:nvSpPr>
          <p:spPr>
            <a:xfrm>
              <a:off x="11161592" y="5862678"/>
              <a:ext cx="1292875" cy="400110"/>
            </a:xfrm>
            <a:prstGeom prst="rect">
              <a:avLst/>
            </a:prstGeom>
            <a:noFill/>
          </p:spPr>
          <p:txBody>
            <a:bodyPr wrap="square" rtlCol="0">
              <a:spAutoFit/>
            </a:bodyPr>
            <a:lstStyle/>
            <a:p>
              <a:r>
                <a:rPr lang="en-US" sz="2000" b="1" dirty="0" err="1"/>
                <a:t>n_x</a:t>
              </a:r>
              <a:r>
                <a:rPr lang="en-US" sz="2000" b="1" dirty="0"/>
                <a:t> x 1</a:t>
              </a:r>
            </a:p>
          </p:txBody>
        </p:sp>
        <p:sp>
          <p:nvSpPr>
            <p:cNvPr id="35" name="TextBox 34">
              <a:extLst>
                <a:ext uri="{FF2B5EF4-FFF2-40B4-BE49-F238E27FC236}">
                  <a16:creationId xmlns:a16="http://schemas.microsoft.com/office/drawing/2014/main" id="{7E98C3D8-5A3A-4BA4-FC6B-5E65DB075CC1}"/>
                </a:ext>
              </a:extLst>
            </p:cNvPr>
            <p:cNvSpPr txBox="1"/>
            <p:nvPr/>
          </p:nvSpPr>
          <p:spPr>
            <a:xfrm>
              <a:off x="9320463" y="5149516"/>
              <a:ext cx="715359" cy="523220"/>
            </a:xfrm>
            <a:prstGeom prst="rect">
              <a:avLst/>
            </a:prstGeom>
            <a:noFill/>
          </p:spPr>
          <p:txBody>
            <a:bodyPr wrap="square" rtlCol="0">
              <a:spAutoFit/>
            </a:bodyPr>
            <a:lstStyle/>
            <a:p>
              <a:pPr algn="ctr"/>
              <a:r>
                <a:rPr lang="en-US" sz="2800" dirty="0"/>
                <a:t>=</a:t>
              </a:r>
              <a:endParaRPr lang="en-US" dirty="0"/>
            </a:p>
          </p:txBody>
        </p:sp>
      </p:grpSp>
      <p:sp>
        <p:nvSpPr>
          <p:cNvPr id="37" name="TextBox 36">
            <a:extLst>
              <a:ext uri="{FF2B5EF4-FFF2-40B4-BE49-F238E27FC236}">
                <a16:creationId xmlns:a16="http://schemas.microsoft.com/office/drawing/2014/main" id="{23237DEF-A983-40AA-8602-1D72B7D97521}"/>
              </a:ext>
            </a:extLst>
          </p:cNvPr>
          <p:cNvSpPr txBox="1"/>
          <p:nvPr/>
        </p:nvSpPr>
        <p:spPr>
          <a:xfrm>
            <a:off x="4286656" y="2525719"/>
            <a:ext cx="553156" cy="646331"/>
          </a:xfrm>
          <a:prstGeom prst="rect">
            <a:avLst/>
          </a:prstGeom>
          <a:noFill/>
        </p:spPr>
        <p:txBody>
          <a:bodyPr wrap="square" rtlCol="0">
            <a:spAutoFit/>
          </a:bodyPr>
          <a:lstStyle/>
          <a:p>
            <a:pPr algn="ctr"/>
            <a:r>
              <a:rPr lang="en-US" sz="3600" dirty="0"/>
              <a:t>*</a:t>
            </a:r>
          </a:p>
        </p:txBody>
      </p:sp>
      <p:sp>
        <p:nvSpPr>
          <p:cNvPr id="38" name="TextBox 37">
            <a:extLst>
              <a:ext uri="{FF2B5EF4-FFF2-40B4-BE49-F238E27FC236}">
                <a16:creationId xmlns:a16="http://schemas.microsoft.com/office/drawing/2014/main" id="{B7839D65-FFF6-FDFE-9813-9C718647DAC1}"/>
              </a:ext>
            </a:extLst>
          </p:cNvPr>
          <p:cNvSpPr txBox="1"/>
          <p:nvPr/>
        </p:nvSpPr>
        <p:spPr>
          <a:xfrm>
            <a:off x="8253366" y="5291175"/>
            <a:ext cx="1292875" cy="369332"/>
          </a:xfrm>
          <a:prstGeom prst="rect">
            <a:avLst/>
          </a:prstGeom>
          <a:noFill/>
        </p:spPr>
        <p:txBody>
          <a:bodyPr wrap="square" rtlCol="0">
            <a:spAutoFit/>
          </a:bodyPr>
          <a:lstStyle/>
          <a:p>
            <a:r>
              <a:rPr lang="en-US" b="1" dirty="0" err="1"/>
              <a:t>n_h</a:t>
            </a:r>
            <a:r>
              <a:rPr lang="en-US" b="1" dirty="0"/>
              <a:t> x 1</a:t>
            </a:r>
          </a:p>
        </p:txBody>
      </p:sp>
      <p:sp>
        <p:nvSpPr>
          <p:cNvPr id="39" name="TextBox 38">
            <a:extLst>
              <a:ext uri="{FF2B5EF4-FFF2-40B4-BE49-F238E27FC236}">
                <a16:creationId xmlns:a16="http://schemas.microsoft.com/office/drawing/2014/main" id="{02E3BE05-468D-53DE-C9E3-F5AF40E5FE4F}"/>
              </a:ext>
            </a:extLst>
          </p:cNvPr>
          <p:cNvSpPr txBox="1"/>
          <p:nvPr/>
        </p:nvSpPr>
        <p:spPr>
          <a:xfrm>
            <a:off x="7852314" y="1501422"/>
            <a:ext cx="3402708" cy="2031325"/>
          </a:xfrm>
          <a:prstGeom prst="rect">
            <a:avLst/>
          </a:prstGeom>
          <a:noFill/>
        </p:spPr>
        <p:txBody>
          <a:bodyPr wrap="square" rtlCol="0">
            <a:spAutoFit/>
          </a:bodyPr>
          <a:lstStyle/>
          <a:p>
            <a:r>
              <a:rPr lang="en-US" dirty="0"/>
              <a:t>Shape of W1 = (n</a:t>
            </a:r>
            <a:r>
              <a:rPr lang="en-US" baseline="-25000" dirty="0"/>
              <a:t>1</a:t>
            </a:r>
            <a:r>
              <a:rPr lang="en-US" dirty="0"/>
              <a:t>, n</a:t>
            </a:r>
            <a:r>
              <a:rPr lang="en-US" baseline="-25000" dirty="0"/>
              <a:t>0</a:t>
            </a:r>
            <a:r>
              <a:rPr lang="en-US" dirty="0"/>
              <a:t>)</a:t>
            </a:r>
          </a:p>
          <a:p>
            <a:r>
              <a:rPr lang="en-US" dirty="0"/>
              <a:t>Shape of W2 = (n</a:t>
            </a:r>
            <a:r>
              <a:rPr lang="en-US" baseline="-25000" dirty="0"/>
              <a:t>2</a:t>
            </a:r>
            <a:r>
              <a:rPr lang="en-US" dirty="0"/>
              <a:t>, n</a:t>
            </a:r>
            <a:r>
              <a:rPr lang="en-US" baseline="-25000" dirty="0"/>
              <a:t>1</a:t>
            </a:r>
            <a:r>
              <a:rPr lang="en-US" dirty="0"/>
              <a:t>)</a:t>
            </a:r>
          </a:p>
          <a:p>
            <a:r>
              <a:rPr lang="en-US" dirty="0"/>
              <a:t>Shape of W3 = (n</a:t>
            </a:r>
            <a:r>
              <a:rPr lang="en-US" baseline="-25000" dirty="0"/>
              <a:t>3</a:t>
            </a:r>
            <a:r>
              <a:rPr lang="en-US" dirty="0"/>
              <a:t>, n</a:t>
            </a:r>
            <a:r>
              <a:rPr lang="en-US" baseline="-25000" dirty="0"/>
              <a:t>2</a:t>
            </a:r>
            <a:r>
              <a:rPr lang="en-US" dirty="0"/>
              <a:t>)</a:t>
            </a:r>
          </a:p>
          <a:p>
            <a:endParaRPr lang="en-US" dirty="0"/>
          </a:p>
          <a:p>
            <a:r>
              <a:rPr lang="en-US" dirty="0"/>
              <a:t>Shape of B1 = (n</a:t>
            </a:r>
            <a:r>
              <a:rPr lang="en-US" baseline="-25000" dirty="0"/>
              <a:t>1</a:t>
            </a:r>
            <a:r>
              <a:rPr lang="en-US" dirty="0"/>
              <a:t>, 1)</a:t>
            </a:r>
          </a:p>
          <a:p>
            <a:r>
              <a:rPr lang="en-US" dirty="0"/>
              <a:t>Shape of B2 = (n</a:t>
            </a:r>
            <a:r>
              <a:rPr lang="en-US" baseline="-25000" dirty="0"/>
              <a:t>2</a:t>
            </a:r>
            <a:r>
              <a:rPr lang="en-US" dirty="0"/>
              <a:t>, 1)</a:t>
            </a:r>
          </a:p>
          <a:p>
            <a:r>
              <a:rPr lang="en-US" dirty="0"/>
              <a:t>Shape of B3 = (n</a:t>
            </a:r>
            <a:r>
              <a:rPr lang="en-US" baseline="-25000" dirty="0"/>
              <a:t>3</a:t>
            </a:r>
            <a:r>
              <a:rPr lang="en-US" dirty="0"/>
              <a:t>, 1)</a:t>
            </a:r>
          </a:p>
        </p:txBody>
      </p:sp>
    </p:spTree>
    <p:extLst>
      <p:ext uri="{BB962C8B-B14F-4D97-AF65-F5344CB8AC3E}">
        <p14:creationId xmlns:p14="http://schemas.microsoft.com/office/powerpoint/2010/main" val="38542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8CCC-C1A7-24BB-9A33-EF1EEC59139A}"/>
              </a:ext>
            </a:extLst>
          </p:cNvPr>
          <p:cNvSpPr>
            <a:spLocks noGrp="1"/>
          </p:cNvSpPr>
          <p:nvPr>
            <p:ph type="title"/>
          </p:nvPr>
        </p:nvSpPr>
        <p:spPr/>
        <p:txBody>
          <a:bodyPr/>
          <a:lstStyle/>
          <a:p>
            <a:r>
              <a:rPr lang="en-US" dirty="0"/>
              <a:t>NN Equation and Shapes</a:t>
            </a:r>
          </a:p>
        </p:txBody>
      </p:sp>
      <p:sp>
        <p:nvSpPr>
          <p:cNvPr id="5" name="Content Placeholder 4">
            <a:extLst>
              <a:ext uri="{FF2B5EF4-FFF2-40B4-BE49-F238E27FC236}">
                <a16:creationId xmlns:a16="http://schemas.microsoft.com/office/drawing/2014/main" id="{EFE3062A-846B-7C6A-00D7-B777B323AFAC}"/>
              </a:ext>
            </a:extLst>
          </p:cNvPr>
          <p:cNvSpPr>
            <a:spLocks noGrp="1"/>
          </p:cNvSpPr>
          <p:nvPr>
            <p:ph idx="1"/>
          </p:nvPr>
        </p:nvSpPr>
        <p:spPr/>
        <p:txBody>
          <a:bodyPr/>
          <a:lstStyle/>
          <a:p>
            <a:r>
              <a:rPr lang="en-US" dirty="0"/>
              <a:t>If m is the total number of observations/samples in the dataset.</a:t>
            </a:r>
          </a:p>
          <a:p>
            <a:r>
              <a:rPr lang="en-US" dirty="0"/>
              <a:t>Shape of input = (n</a:t>
            </a:r>
            <a:r>
              <a:rPr lang="en-US" baseline="-25000" dirty="0"/>
              <a:t>0</a:t>
            </a:r>
            <a:r>
              <a:rPr lang="en-US" dirty="0"/>
              <a:t>, m) , where n</a:t>
            </a:r>
            <a:r>
              <a:rPr lang="en-US" baseline="-25000" dirty="0"/>
              <a:t>0  </a:t>
            </a:r>
            <a:r>
              <a:rPr lang="en-US" dirty="0"/>
              <a:t>is the features.</a:t>
            </a:r>
          </a:p>
          <a:p>
            <a:r>
              <a:rPr lang="en-US" dirty="0"/>
              <a:t>Shape of A</a:t>
            </a:r>
            <a:r>
              <a:rPr lang="en-US" baseline="-25000" dirty="0"/>
              <a:t>1</a:t>
            </a:r>
            <a:r>
              <a:rPr lang="en-US" dirty="0"/>
              <a:t> = (n</a:t>
            </a:r>
            <a:r>
              <a:rPr lang="en-US" baseline="-25000" dirty="0"/>
              <a:t>1</a:t>
            </a:r>
            <a:r>
              <a:rPr lang="en-US" dirty="0"/>
              <a:t>, m)</a:t>
            </a:r>
          </a:p>
          <a:p>
            <a:r>
              <a:rPr lang="en-US" dirty="0"/>
              <a:t>Shape of A</a:t>
            </a:r>
            <a:r>
              <a:rPr lang="en-US" baseline="-25000" dirty="0"/>
              <a:t>2</a:t>
            </a:r>
            <a:r>
              <a:rPr lang="en-US" dirty="0"/>
              <a:t> = (n</a:t>
            </a:r>
            <a:r>
              <a:rPr lang="en-US" baseline="-25000" dirty="0"/>
              <a:t>2</a:t>
            </a:r>
            <a:r>
              <a:rPr lang="en-US" dirty="0"/>
              <a:t>, m)</a:t>
            </a:r>
          </a:p>
          <a:p>
            <a:r>
              <a:rPr lang="en-US" dirty="0"/>
              <a:t>Shape of A</a:t>
            </a:r>
            <a:r>
              <a:rPr lang="en-US" baseline="-25000" dirty="0"/>
              <a:t>3</a:t>
            </a:r>
            <a:r>
              <a:rPr lang="en-US" dirty="0"/>
              <a:t> = (n</a:t>
            </a:r>
            <a:r>
              <a:rPr lang="en-US" baseline="-25000" dirty="0"/>
              <a:t>3</a:t>
            </a:r>
            <a:r>
              <a:rPr lang="en-US" dirty="0"/>
              <a:t>, m) = Y (output prediction)</a:t>
            </a:r>
          </a:p>
          <a:p>
            <a:r>
              <a:rPr lang="en-US" dirty="0"/>
              <a:t>Activation Function : A</a:t>
            </a:r>
            <a:r>
              <a:rPr lang="en-US" baseline="-25000" dirty="0"/>
              <a:t>1</a:t>
            </a:r>
            <a:r>
              <a:rPr lang="en-US" dirty="0"/>
              <a:t> = f(Z</a:t>
            </a:r>
            <a:r>
              <a:rPr lang="en-US" baseline="-25000" dirty="0"/>
              <a:t>1</a:t>
            </a:r>
            <a:r>
              <a:rPr lang="en-US" dirty="0"/>
              <a:t>), A</a:t>
            </a:r>
            <a:r>
              <a:rPr lang="en-US" baseline="-25000" dirty="0"/>
              <a:t>2</a:t>
            </a:r>
            <a:r>
              <a:rPr lang="en-US" dirty="0"/>
              <a:t> = f(Z</a:t>
            </a:r>
            <a:r>
              <a:rPr lang="en-US" baseline="-25000" dirty="0"/>
              <a:t>2</a:t>
            </a:r>
            <a:r>
              <a:rPr lang="en-US" dirty="0"/>
              <a:t>)  </a:t>
            </a:r>
            <a:r>
              <a:rPr lang="en-US" dirty="0">
                <a:solidFill>
                  <a:srgbClr val="00B050"/>
                </a:solidFill>
              </a:rPr>
              <a:t>[</a:t>
            </a:r>
            <a:r>
              <a:rPr lang="en-US" dirty="0" err="1">
                <a:solidFill>
                  <a:srgbClr val="00B050"/>
                </a:solidFill>
              </a:rPr>
              <a:t>Relu</a:t>
            </a:r>
            <a:r>
              <a:rPr lang="en-US" dirty="0">
                <a:solidFill>
                  <a:srgbClr val="00B050"/>
                </a:solidFill>
              </a:rPr>
              <a:t>/tanh]</a:t>
            </a:r>
          </a:p>
          <a:p>
            <a:r>
              <a:rPr lang="en-US" dirty="0"/>
              <a:t>Output layer : A</a:t>
            </a:r>
            <a:r>
              <a:rPr lang="en-US" baseline="-25000" dirty="0"/>
              <a:t>3</a:t>
            </a:r>
            <a:r>
              <a:rPr lang="en-US" dirty="0"/>
              <a:t> = Sigmoid(Z</a:t>
            </a:r>
            <a:r>
              <a:rPr lang="en-US" baseline="-25000" dirty="0"/>
              <a:t>3</a:t>
            </a:r>
            <a:r>
              <a:rPr lang="en-US" dirty="0"/>
              <a:t>)  </a:t>
            </a:r>
            <a:r>
              <a:rPr lang="en-US" dirty="0">
                <a:solidFill>
                  <a:srgbClr val="00B050"/>
                </a:solidFill>
              </a:rPr>
              <a:t>Sigmoid / </a:t>
            </a:r>
            <a:r>
              <a:rPr lang="en-US" dirty="0" err="1">
                <a:solidFill>
                  <a:srgbClr val="00B050"/>
                </a:solidFill>
              </a:rPr>
              <a:t>Softmax</a:t>
            </a:r>
            <a:endParaRPr lang="en-US" dirty="0">
              <a:solidFill>
                <a:srgbClr val="00B050"/>
              </a:solidFill>
            </a:endParaRPr>
          </a:p>
          <a:p>
            <a:r>
              <a:rPr lang="en-US" dirty="0" err="1"/>
              <a:t>Z</a:t>
            </a:r>
            <a:r>
              <a:rPr lang="en-US" baseline="-25000" dirty="0" err="1"/>
              <a:t>k</a:t>
            </a:r>
            <a:r>
              <a:rPr lang="en-US" dirty="0"/>
              <a:t> = </a:t>
            </a:r>
            <a:r>
              <a:rPr lang="en-US" dirty="0" err="1"/>
              <a:t>W</a:t>
            </a:r>
            <a:r>
              <a:rPr lang="en-US" baseline="-25000" dirty="0" err="1"/>
              <a:t>k</a:t>
            </a:r>
            <a:r>
              <a:rPr lang="en-US" dirty="0"/>
              <a:t> * A</a:t>
            </a:r>
            <a:r>
              <a:rPr lang="en-US" baseline="-25000" dirty="0"/>
              <a:t>k-1</a:t>
            </a:r>
            <a:r>
              <a:rPr lang="en-US" dirty="0"/>
              <a:t> + B</a:t>
            </a:r>
            <a:r>
              <a:rPr lang="en-US" baseline="-25000" dirty="0"/>
              <a:t>k</a:t>
            </a:r>
          </a:p>
          <a:p>
            <a:pPr marL="0" indent="0">
              <a:buNone/>
            </a:pPr>
            <a:endParaRPr lang="en-US" dirty="0"/>
          </a:p>
        </p:txBody>
      </p:sp>
    </p:spTree>
    <p:extLst>
      <p:ext uri="{BB962C8B-B14F-4D97-AF65-F5344CB8AC3E}">
        <p14:creationId xmlns:p14="http://schemas.microsoft.com/office/powerpoint/2010/main" val="1450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18F9-F642-ECDA-4972-1386BDFEE612}"/>
              </a:ext>
            </a:extLst>
          </p:cNvPr>
          <p:cNvSpPr>
            <a:spLocks noGrp="1"/>
          </p:cNvSpPr>
          <p:nvPr>
            <p:ph type="title"/>
          </p:nvPr>
        </p:nvSpPr>
        <p:spPr/>
        <p:txBody>
          <a:bodyPr/>
          <a:lstStyle/>
          <a:p>
            <a:r>
              <a:rPr lang="en-US" dirty="0"/>
              <a:t>Logistic Regression Cost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1EF47D-215E-0A3A-7AC7-FEC267028330}"/>
                  </a:ext>
                </a:extLst>
              </p:cNvPr>
              <p:cNvSpPr>
                <a:spLocks noGrp="1"/>
              </p:cNvSpPr>
              <p:nvPr>
                <p:ph idx="1"/>
              </p:nvPr>
            </p:nvSpPr>
            <p:spPr>
              <a:xfrm>
                <a:off x="838200" y="1464380"/>
                <a:ext cx="10515600" cy="4667250"/>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𝐶𝑜𝑠𝑡</m:t>
                      </m:r>
                      <m:r>
                        <a:rPr lang="pt-BR" sz="2600" i="1" smtClean="0">
                          <a:latin typeface="Cambria Math" panose="02040503050406030204" pitchFamily="18" charset="0"/>
                        </a:rPr>
                        <m:t>=</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𝑚</m:t>
                          </m:r>
                        </m:den>
                      </m:f>
                      <m:nary>
                        <m:naryPr>
                          <m:chr m:val="∑"/>
                          <m:ctrlPr>
                            <a:rPr lang="pt-BR"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pt-BR" sz="260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𝑚</m:t>
                          </m:r>
                        </m:sup>
                        <m:e>
                          <m:r>
                            <a:rPr lang="en-US" sz="2600" b="0" i="1" smtClean="0">
                              <a:latin typeface="Cambria Math" panose="02040503050406030204" pitchFamily="18" charset="0"/>
                            </a:rPr>
                            <m:t>[</m:t>
                          </m:r>
                          <m:r>
                            <a:rPr lang="en-US" sz="2600" b="0" i="1" smtClean="0">
                              <a:latin typeface="Cambria Math" panose="02040503050406030204" pitchFamily="18" charset="0"/>
                            </a:rPr>
                            <m:t>𝑦𝑖</m:t>
                          </m:r>
                          <m:r>
                            <a:rPr lang="en-US" sz="2600" b="0" i="1" smtClean="0">
                              <a:latin typeface="Cambria Math" panose="02040503050406030204" pitchFamily="18" charset="0"/>
                            </a:rPr>
                            <m:t> ∗</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e>
                              </m:d>
                            </m:e>
                          </m:func>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𝑦𝑖</m:t>
                              </m:r>
                            </m:e>
                          </m:d>
                          <m:r>
                            <a:rPr lang="en-US" sz="2600" b="0" i="1" smtClean="0">
                              <a:latin typeface="Cambria Math" panose="02040503050406030204" pitchFamily="18" charset="0"/>
                            </a:rPr>
                            <m:t>∗</m:t>
                          </m:r>
                          <m:r>
                            <m:rPr>
                              <m:sty m:val="p"/>
                            </m:rPr>
                            <a:rPr lang="en-US" sz="2600" b="0" i="0" smtClean="0">
                              <a:latin typeface="Cambria Math" panose="02040503050406030204" pitchFamily="18" charset="0"/>
                            </a:rPr>
                            <m:t>log</m:t>
                          </m:r>
                          <m:r>
                            <a:rPr lang="en-US" sz="2600" b="0" i="1" smtClean="0">
                              <a:latin typeface="Cambria Math" panose="02040503050406030204" pitchFamily="18" charset="0"/>
                            </a:rPr>
                            <m:t>⁡(1−</m:t>
                          </m:r>
                          <m:r>
                            <a:rPr lang="en-US" sz="2600" b="0" i="1" smtClean="0">
                              <a:latin typeface="Cambria Math" panose="02040503050406030204" pitchFamily="18" charset="0"/>
                            </a:rPr>
                            <m:t>𝑎𝑖</m:t>
                          </m:r>
                          <m:r>
                            <a:rPr lang="en-US" sz="2600" b="0" i="1" smtClean="0">
                              <a:latin typeface="Cambria Math" panose="02040503050406030204" pitchFamily="18" charset="0"/>
                            </a:rPr>
                            <m:t>)]</m:t>
                          </m:r>
                        </m:e>
                      </m:nary>
                    </m:oMath>
                  </m:oMathPara>
                </a14:m>
                <a:endParaRPr lang="en-US" sz="2600" dirty="0"/>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𝐿𝑜𝑠𝑠</m:t>
                      </m:r>
                      <m:r>
                        <a:rPr lang="en-US" sz="2600" b="0" i="1" baseline="-25000" smtClean="0">
                          <a:latin typeface="Cambria Math" panose="02040503050406030204" pitchFamily="18" charset="0"/>
                        </a:rPr>
                        <m:t>𝑖</m:t>
                      </m:r>
                      <m:r>
                        <a:rPr lang="pt-BR" sz="2600" i="1" smtClean="0">
                          <a:latin typeface="Cambria Math" panose="02040503050406030204" pitchFamily="18" charset="0"/>
                        </a:rPr>
                        <m:t>=</m:t>
                      </m:r>
                      <m:r>
                        <a:rPr lang="en-US" sz="2600" b="0" i="1" smtClean="0">
                          <a:latin typeface="Cambria Math" panose="02040503050406030204" pitchFamily="18" charset="0"/>
                        </a:rPr>
                        <m:t>−</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𝑦𝑖</m:t>
                          </m:r>
                          <m:r>
                            <a:rPr lang="en-US" sz="2600" b="0" i="1" smtClean="0">
                              <a:latin typeface="Cambria Math" panose="02040503050406030204" pitchFamily="18" charset="0"/>
                            </a:rPr>
                            <m:t> ∗</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e>
                              </m:d>
                            </m:e>
                          </m:func>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𝑦𝑖</m:t>
                              </m:r>
                            </m:e>
                          </m:d>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𝑎𝑖</m:t>
                                  </m:r>
                                </m:e>
                              </m:d>
                            </m:e>
                          </m:func>
                        </m:e>
                      </m:d>
                    </m:oMath>
                  </m:oMathPara>
                </a14:m>
                <a:endParaRPr lang="en-US" sz="2600" b="0" dirty="0"/>
              </a:p>
              <a:p>
                <a:pPr marL="0" indent="0">
                  <a:buNone/>
                </a:pPr>
                <a:endParaRPr lang="en-US" sz="2600" dirty="0"/>
              </a:p>
              <a:p>
                <a:pPr marL="0" indent="0" algn="ctr">
                  <a:buNone/>
                </a:pP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oMath>
                </a14:m>
                <a:r>
                  <a:rPr lang="en-US" sz="2600" dirty="0"/>
                  <a:t> = </a:t>
                </a: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3</m:t>
                    </m:r>
                    <m:r>
                      <a:rPr lang="en-US" sz="2600" b="0" i="1" smtClean="0">
                        <a:latin typeface="Cambria Math" panose="02040503050406030204" pitchFamily="18" charset="0"/>
                      </a:rPr>
                      <m:t>=</m:t>
                    </m:r>
                    <m:r>
                      <a:rPr lang="en-US" sz="2600" b="0" i="1" smtClean="0">
                        <a:latin typeface="Cambria Math" panose="02040503050406030204" pitchFamily="18" charset="0"/>
                      </a:rPr>
                      <m:t>𝑆𝑖𝑔𝑚𝑜𝑖𝑑</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𝑍</m:t>
                        </m:r>
                        <m:r>
                          <a:rPr lang="en-US" sz="2600" b="0" i="1" baseline="-25000" smtClean="0">
                            <a:latin typeface="Cambria Math" panose="02040503050406030204" pitchFamily="18" charset="0"/>
                          </a:rPr>
                          <m:t>3</m:t>
                        </m:r>
                      </m:e>
                    </m:d>
                    <m:r>
                      <a:rPr lang="en-US" sz="2600" b="0" i="1" smtClean="0">
                        <a:latin typeface="Cambria Math" panose="02040503050406030204" pitchFamily="18" charset="0"/>
                      </a:rPr>
                      <m:t>=</m:t>
                    </m:r>
                    <m:r>
                      <a:rPr lang="en-US" sz="2600" b="0" i="1" smtClean="0">
                        <a:latin typeface="Cambria Math" panose="02040503050406030204" pitchFamily="18" charset="0"/>
                      </a:rPr>
                      <m:t>𝑆𝑖𝑔𝑚𝑜𝑖𝑑</m:t>
                    </m:r>
                    <m:r>
                      <a:rPr lang="en-US" sz="2600" b="0" i="1" smtClean="0">
                        <a:latin typeface="Cambria Math" panose="02040503050406030204" pitchFamily="18" charset="0"/>
                      </a:rPr>
                      <m:t>(</m:t>
                    </m:r>
                    <m:r>
                      <a:rPr lang="en-US" sz="2600" b="0" i="1" smtClean="0">
                        <a:latin typeface="Cambria Math" panose="02040503050406030204" pitchFamily="18" charset="0"/>
                      </a:rPr>
                      <m:t>𝑊</m:t>
                    </m:r>
                    <m:r>
                      <a:rPr lang="en-US" sz="2600" b="0" i="1" baseline="-25000" smtClean="0">
                        <a:latin typeface="Cambria Math" panose="02040503050406030204" pitchFamily="18" charset="0"/>
                      </a:rPr>
                      <m:t>3</m:t>
                    </m:r>
                    <m:r>
                      <a:rPr lang="en-US" sz="2600" b="0" i="1" smtClean="0">
                        <a:latin typeface="Cambria Math" panose="02040503050406030204" pitchFamily="18" charset="0"/>
                      </a:rPr>
                      <m:t> ∗</m:t>
                    </m:r>
                    <m:r>
                      <a:rPr lang="en-US" sz="2600" b="0" i="1" smtClean="0">
                        <a:latin typeface="Cambria Math" panose="02040503050406030204" pitchFamily="18" charset="0"/>
                      </a:rPr>
                      <m:t>𝐴</m:t>
                    </m:r>
                    <m:r>
                      <a:rPr lang="en-US" sz="2600" b="0" i="1" baseline="-25000" smtClean="0">
                        <a:latin typeface="Cambria Math" panose="02040503050406030204" pitchFamily="18" charset="0"/>
                      </a:rPr>
                      <m:t>2</m:t>
                    </m:r>
                    <m:r>
                      <a:rPr lang="en-US" sz="2600" b="0" i="1" smtClean="0">
                        <a:latin typeface="Cambria Math" panose="02040503050406030204" pitchFamily="18" charset="0"/>
                      </a:rPr>
                      <m:t>+</m:t>
                    </m:r>
                    <m:r>
                      <a:rPr lang="en-US" sz="2600" b="0" i="1" smtClean="0">
                        <a:latin typeface="Cambria Math" panose="02040503050406030204" pitchFamily="18" charset="0"/>
                      </a:rPr>
                      <m:t>𝐵</m:t>
                    </m:r>
                    <m:r>
                      <a:rPr lang="en-US" sz="2600" b="0" i="1" baseline="-25000" smtClean="0">
                        <a:latin typeface="Cambria Math" panose="02040503050406030204" pitchFamily="18" charset="0"/>
                      </a:rPr>
                      <m:t>3</m:t>
                    </m:r>
                    <m:r>
                      <a:rPr lang="en-US" sz="2600" b="0" i="1" smtClean="0">
                        <a:latin typeface="Cambria Math" panose="02040503050406030204" pitchFamily="18" charset="0"/>
                      </a:rPr>
                      <m:t>)</m:t>
                    </m:r>
                  </m:oMath>
                </a14:m>
                <a:endParaRPr lang="en-US" sz="2600" dirty="0"/>
              </a:p>
              <a:p>
                <a:pPr marL="0" indent="0" algn="ctr">
                  <a:buNone/>
                </a:pPr>
                <a:endParaRPr lang="en-US" sz="2600" dirty="0"/>
              </a:p>
              <a:p>
                <a:pPr marL="0" indent="0" algn="ctr">
                  <a:buNone/>
                </a:pPr>
                <a:r>
                  <a:rPr lang="en-US" sz="2600" dirty="0"/>
                  <a:t>Sigmoid f(x ) =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1+ </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r>
                              <a:rPr lang="en-US" sz="2600" b="0" i="1" smtClean="0">
                                <a:latin typeface="Cambria Math" panose="02040503050406030204" pitchFamily="18" charset="0"/>
                              </a:rPr>
                              <m:t>−</m:t>
                            </m:r>
                            <m:r>
                              <a:rPr lang="en-US" sz="2600" b="0" i="1" smtClean="0">
                                <a:latin typeface="Cambria Math" panose="02040503050406030204" pitchFamily="18" charset="0"/>
                              </a:rPr>
                              <m:t>𝑥</m:t>
                            </m:r>
                          </m:sup>
                        </m:sSup>
                      </m:den>
                    </m:f>
                  </m:oMath>
                </a14:m>
                <a:endParaRPr lang="en-US" sz="2600" dirty="0"/>
              </a:p>
              <a:p>
                <a:pPr marL="0" indent="0" algn="ctr">
                  <a:buNone/>
                </a:pPr>
                <a:endParaRPr lang="en-US" sz="2600" dirty="0"/>
              </a:p>
              <a:p>
                <a:pPr marL="0" indent="0" algn="ctr">
                  <a:buNone/>
                </a:pPr>
                <a14:m>
                  <m:oMath xmlns:m="http://schemas.openxmlformats.org/officeDocument/2006/math">
                    <m:r>
                      <a:rPr lang="en-US" sz="2600" b="0" i="1" smtClean="0">
                        <a:latin typeface="Cambria Math" panose="02040503050406030204" pitchFamily="18" charset="0"/>
                      </a:rPr>
                      <m:t>𝐿𝑜𝑠𝑠</m:t>
                    </m:r>
                    <m:r>
                      <a:rPr lang="en-US" sz="2600" b="0" i="1" baseline="-25000" smtClean="0">
                        <a:latin typeface="Cambria Math" panose="02040503050406030204" pitchFamily="18" charset="0"/>
                      </a:rPr>
                      <m:t>𝑖</m:t>
                    </m:r>
                  </m:oMath>
                </a14:m>
                <a:r>
                  <a:rPr lang="en-US" sz="2600" dirty="0"/>
                  <a:t> -&gt; </a:t>
                </a: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3</m:t>
                    </m:r>
                  </m:oMath>
                </a14:m>
                <a:r>
                  <a:rPr lang="en-US" sz="2600" dirty="0"/>
                  <a:t> -&gt; </a:t>
                </a:r>
                <a14:m>
                  <m:oMath xmlns:m="http://schemas.openxmlformats.org/officeDocument/2006/math">
                    <m:r>
                      <a:rPr lang="en-US" sz="2600" b="0" i="1" smtClean="0">
                        <a:latin typeface="Cambria Math" panose="02040503050406030204" pitchFamily="18" charset="0"/>
                      </a:rPr>
                      <m:t>𝑍</m:t>
                    </m:r>
                    <m:r>
                      <a:rPr lang="en-US" sz="2600" b="0" i="1" baseline="-25000" smtClean="0">
                        <a:latin typeface="Cambria Math" panose="02040503050406030204" pitchFamily="18" charset="0"/>
                      </a:rPr>
                      <m:t>3</m:t>
                    </m:r>
                  </m:oMath>
                </a14:m>
                <a:r>
                  <a:rPr lang="en-US" sz="2600" dirty="0"/>
                  <a:t> -&gt; </a:t>
                </a:r>
                <a14:m>
                  <m:oMath xmlns:m="http://schemas.openxmlformats.org/officeDocument/2006/math">
                    <m:r>
                      <a:rPr lang="en-US" sz="2600" b="0" i="1" smtClean="0">
                        <a:latin typeface="Cambria Math" panose="02040503050406030204" pitchFamily="18" charset="0"/>
                      </a:rPr>
                      <m:t>𝑊</m:t>
                    </m:r>
                    <m:r>
                      <a:rPr lang="en-US" sz="2600" b="0" i="1" baseline="-25000" smtClean="0">
                        <a:latin typeface="Cambria Math" panose="02040503050406030204" pitchFamily="18" charset="0"/>
                      </a:rPr>
                      <m:t>3</m:t>
                    </m:r>
                  </m:oMath>
                </a14:m>
                <a:r>
                  <a:rPr lang="en-US" sz="2600" dirty="0"/>
                  <a:t> </a:t>
                </a:r>
              </a:p>
            </p:txBody>
          </p:sp>
        </mc:Choice>
        <mc:Fallback xmlns="">
          <p:sp>
            <p:nvSpPr>
              <p:cNvPr id="3" name="Content Placeholder 2">
                <a:extLst>
                  <a:ext uri="{FF2B5EF4-FFF2-40B4-BE49-F238E27FC236}">
                    <a16:creationId xmlns:a16="http://schemas.microsoft.com/office/drawing/2014/main" id="{171EF47D-215E-0A3A-7AC7-FEC267028330}"/>
                  </a:ext>
                </a:extLst>
              </p:cNvPr>
              <p:cNvSpPr>
                <a:spLocks noGrp="1" noRot="1" noChangeAspect="1" noMove="1" noResize="1" noEditPoints="1" noAdjustHandles="1" noChangeArrowheads="1" noChangeShapeType="1" noTextEdit="1"/>
              </p:cNvSpPr>
              <p:nvPr>
                <p:ph idx="1"/>
              </p:nvPr>
            </p:nvSpPr>
            <p:spPr>
              <a:xfrm>
                <a:off x="838200" y="1464380"/>
                <a:ext cx="10515600" cy="4667250"/>
              </a:xfrm>
              <a:blipFill>
                <a:blip r:embed="rId3"/>
                <a:stretch>
                  <a:fillRect b="-9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7DDA673-0B36-AAE8-EC5E-C1222146EA01}"/>
              </a:ext>
            </a:extLst>
          </p:cNvPr>
          <p:cNvSpPr txBox="1"/>
          <p:nvPr/>
        </p:nvSpPr>
        <p:spPr>
          <a:xfrm flipH="1">
            <a:off x="9268740" y="2789943"/>
            <a:ext cx="3205482" cy="923330"/>
          </a:xfrm>
          <a:prstGeom prst="rect">
            <a:avLst/>
          </a:prstGeom>
          <a:noFill/>
        </p:spPr>
        <p:txBody>
          <a:bodyPr wrap="square" rtlCol="0" anchor="ctr">
            <a:spAutoFit/>
          </a:bodyPr>
          <a:lstStyle/>
          <a:p>
            <a:pPr algn="ctr"/>
            <a:r>
              <a:rPr lang="en-US" dirty="0">
                <a:solidFill>
                  <a:srgbClr val="FF0000"/>
                </a:solidFill>
              </a:rPr>
              <a:t>Loss or the error for one observation is given by </a:t>
            </a:r>
          </a:p>
          <a:p>
            <a:endParaRPr lang="en-US" dirty="0"/>
          </a:p>
        </p:txBody>
      </p:sp>
    </p:spTree>
    <p:extLst>
      <p:ext uri="{BB962C8B-B14F-4D97-AF65-F5344CB8AC3E}">
        <p14:creationId xmlns:p14="http://schemas.microsoft.com/office/powerpoint/2010/main" val="10405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7F0FAB-F321-7024-3442-3FC9553265D5}"/>
                  </a:ext>
                </a:extLst>
              </p:cNvPr>
              <p:cNvSpPr>
                <a:spLocks noGrp="1"/>
              </p:cNvSpPr>
              <p:nvPr>
                <p:ph idx="1"/>
              </p:nvPr>
            </p:nvSpPr>
            <p:spPr>
              <a:xfrm>
                <a:off x="397934" y="184666"/>
                <a:ext cx="10515600" cy="6441912"/>
              </a:xfrm>
            </p:spPr>
            <p:txBody>
              <a:bodyPr>
                <a:normAutofit/>
              </a:bodyPr>
              <a:lstStyle/>
              <a:p>
                <a:pPr marL="0" indent="0">
                  <a:buNone/>
                </a:pPr>
                <a:r>
                  <a:rPr lang="en-US" dirty="0"/>
                  <a:t>Chain Rule:</a:t>
                </a:r>
              </a:p>
              <a:p>
                <a:pPr marL="0" indent="0">
                  <a:buNone/>
                </a:pPr>
                <a:endParaRPr lang="en-US" dirty="0"/>
              </a:p>
              <a:p>
                <a:pPr marL="0" indent="0">
                  <a:buNone/>
                </a:pPr>
                <a:endParaRPr lang="en-US" dirty="0"/>
              </a:p>
              <a:p>
                <a:pPr marL="0" indent="0">
                  <a:buNone/>
                </a:pPr>
                <a:r>
                  <a:rPr lang="en-US" dirty="0"/>
                  <a:t> </a:t>
                </a:r>
                <a14:m>
                  <m:oMath xmlns:m="http://schemas.openxmlformats.org/officeDocument/2006/math">
                    <m:f>
                      <m:fPr>
                        <m:ctrlPr>
                          <a:rPr lang="en-US" i="1" smtClean="0">
                            <a:solidFill>
                              <a:srgbClr val="00B0F0"/>
                            </a:solidFill>
                            <a:latin typeface="Cambria Math" panose="02040503050406030204" pitchFamily="18" charset="0"/>
                          </a:rPr>
                        </m:ctrlPr>
                      </m:fPr>
                      <m:num>
                        <m:r>
                          <a:rPr lang="en-US" i="1" smtClean="0">
                            <a:solidFill>
                              <a:srgbClr val="00B0F0"/>
                            </a:solidFill>
                            <a:latin typeface="Cambria Math" panose="02040503050406030204" pitchFamily="18" charset="0"/>
                          </a:rPr>
                          <m:t>𝑑</m:t>
                        </m:r>
                        <m:r>
                          <a:rPr lang="en-US" b="0" i="1" smtClean="0">
                            <a:solidFill>
                              <a:srgbClr val="00B0F0"/>
                            </a:solidFill>
                            <a:latin typeface="Cambria Math" panose="02040503050406030204" pitchFamily="18" charset="0"/>
                          </a:rPr>
                          <m:t>𝐿</m:t>
                        </m:r>
                      </m:num>
                      <m:den>
                        <m:r>
                          <a:rPr lang="en-US" i="1" smtClean="0">
                            <a:solidFill>
                              <a:srgbClr val="00B0F0"/>
                            </a:solidFill>
                            <a:latin typeface="Cambria Math" panose="02040503050406030204" pitchFamily="18" charset="0"/>
                          </a:rPr>
                          <m:t>𝑑</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r>
                      <a:rPr lang="en-US" b="0" i="1" baseline="-25000" smtClean="0">
                        <a:solidFill>
                          <a:srgbClr val="00B0F0"/>
                        </a:solidFill>
                        <a:latin typeface="Cambria Math" panose="02040503050406030204" pitchFamily="18" charset="0"/>
                      </a:rPr>
                      <m:t> </m:t>
                    </m:r>
                  </m:oMath>
                </a14:m>
                <a:r>
                  <a:rPr lang="en-US" dirty="0">
                    <a:solidFill>
                      <a:srgbClr val="00B0F0"/>
                    </a:solidFill>
                  </a:rPr>
                  <a:t> </a:t>
                </a:r>
                <a14:m>
                  <m:oMath xmlns:m="http://schemas.openxmlformats.org/officeDocument/2006/math">
                    <m:d>
                      <m:dPr>
                        <m:ctrlPr>
                          <a:rPr lang="en-US" i="1" dirty="0" smtClean="0">
                            <a:solidFill>
                              <a:srgbClr val="00B0F0"/>
                            </a:solidFill>
                            <a:latin typeface="Cambria Math" panose="02040503050406030204" pitchFamily="18" charset="0"/>
                          </a:rPr>
                        </m:ctrlPr>
                      </m:dPr>
                      <m:e>
                        <m:r>
                          <a:rPr lang="en-US" b="0" i="1" dirty="0" smtClean="0">
                            <a:solidFill>
                              <a:srgbClr val="00B0F0"/>
                            </a:solidFill>
                            <a:latin typeface="Cambria Math" panose="02040503050406030204" pitchFamily="18" charset="0"/>
                          </a:rPr>
                          <m:t>−1</m:t>
                        </m:r>
                      </m:e>
                    </m:d>
                  </m:oMath>
                </a14:m>
                <a:r>
                  <a:rPr lang="en-US" dirty="0">
                    <a:solidFill>
                      <a:srgbClr val="00B0F0"/>
                    </a:solidFill>
                  </a:rPr>
                  <a:t> = </a:t>
                </a:r>
                <a14:m>
                  <m:oMath xmlns:m="http://schemas.openxmlformats.org/officeDocument/2006/math">
                    <m:f>
                      <m:fPr>
                        <m:ctrlPr>
                          <a:rPr lang="en-US" b="0"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m:t>
                        </m:r>
                        <m:r>
                          <a:rPr lang="en-US" b="0" i="1" smtClean="0">
                            <a:solidFill>
                              <a:srgbClr val="00B0F0"/>
                            </a:solidFill>
                            <a:latin typeface="Cambria Math" panose="02040503050406030204" pitchFamily="18" charset="0"/>
                          </a:rPr>
                          <m:t>𝑦𝑎</m:t>
                        </m:r>
                        <m:r>
                          <a:rPr lang="en-US" b="0" i="1" baseline="-25000" smtClean="0">
                            <a:solidFill>
                              <a:srgbClr val="00B0F0"/>
                            </a:solidFill>
                            <a:latin typeface="Cambria Math" panose="02040503050406030204" pitchFamily="18" charset="0"/>
                          </a:rPr>
                          <m:t>3</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oMath>
                </a14:m>
                <a:endParaRPr lang="en-US" dirty="0"/>
              </a:p>
              <a:p>
                <a:pPr marL="0" indent="0">
                  <a:buNone/>
                </a:pPr>
                <a:endParaRPr lang="en-US" dirty="0"/>
              </a:p>
              <a:p>
                <a:pPr marL="0" indent="0">
                  <a:buNone/>
                </a:pPr>
                <a14:m>
                  <m:oMath xmlns:m="http://schemas.openxmlformats.org/officeDocument/2006/math">
                    <m:f>
                      <m:fPr>
                        <m:ctrlPr>
                          <a:rPr lang="en-US" i="1" smtClean="0">
                            <a:solidFill>
                              <a:srgbClr val="00B050"/>
                            </a:solidFill>
                            <a:latin typeface="Cambria Math" panose="02040503050406030204" pitchFamily="18" charset="0"/>
                          </a:rPr>
                        </m:ctrlPr>
                      </m:fPr>
                      <m:num>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num>
                      <m:den>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𝑍</m:t>
                        </m:r>
                        <m:r>
                          <a:rPr lang="en-US" b="0" i="1" baseline="-25000" smtClean="0">
                            <a:solidFill>
                              <a:srgbClr val="00B050"/>
                            </a:solidFill>
                            <a:latin typeface="Cambria Math" panose="02040503050406030204" pitchFamily="18" charset="0"/>
                          </a:rPr>
                          <m:t>3</m:t>
                        </m:r>
                      </m:den>
                    </m:f>
                  </m:oMath>
                </a14:m>
                <a:r>
                  <a:rPr lang="en-US" dirty="0">
                    <a:solidFill>
                      <a:srgbClr val="00B050"/>
                    </a:solidFill>
                  </a:rPr>
                  <a:t> = </a:t>
                </a:r>
                <a14:m>
                  <m:oMath xmlns:m="http://schemas.openxmlformats.org/officeDocument/2006/math">
                    <m:f>
                      <m:fPr>
                        <m:ctrlPr>
                          <a:rPr lang="en-US" i="1" smtClean="0">
                            <a:solidFill>
                              <a:srgbClr val="00B050"/>
                            </a:solidFill>
                            <a:latin typeface="Cambria Math" panose="02040503050406030204" pitchFamily="18" charset="0"/>
                          </a:rPr>
                        </m:ctrlPr>
                      </m:fPr>
                      <m:num>
                        <m:r>
                          <a:rPr lang="en-US" i="1" smtClean="0">
                            <a:solidFill>
                              <a:srgbClr val="00B050"/>
                            </a:solidFill>
                            <a:latin typeface="Cambria Math" panose="02040503050406030204" pitchFamily="18" charset="0"/>
                          </a:rPr>
                          <m:t>𝑑</m:t>
                        </m:r>
                        <m:sSup>
                          <m:sSupPr>
                            <m:ctrlPr>
                              <a:rPr lang="en-US" i="1" dirty="0"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dirty="0" smtClean="0">
                                <a:solidFill>
                                  <a:srgbClr val="00B050"/>
                                </a:solidFill>
                                <a:latin typeface="Cambria Math" panose="02040503050406030204" pitchFamily="18" charset="0"/>
                              </a:rPr>
                              <m:t>−1</m:t>
                            </m:r>
                          </m:sup>
                        </m:sSup>
                      </m:num>
                      <m:den>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𝑍</m:t>
                        </m:r>
                        <m:r>
                          <a:rPr lang="en-US" b="0" i="1" baseline="-25000" smtClean="0">
                            <a:solidFill>
                              <a:srgbClr val="00B050"/>
                            </a:solidFill>
                            <a:latin typeface="Cambria Math" panose="02040503050406030204" pitchFamily="18" charset="0"/>
                          </a:rPr>
                          <m:t>3</m:t>
                        </m:r>
                      </m:den>
                    </m:f>
                  </m:oMath>
                </a14:m>
                <a:r>
                  <a:rPr lang="en-US" dirty="0">
                    <a:solidFill>
                      <a:srgbClr val="00B050"/>
                    </a:solidFill>
                  </a:rPr>
                  <a:t> =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−1</m:t>
                        </m:r>
                      </m:e>
                    </m:d>
                    <m:r>
                      <a:rPr lang="en-US" b="0" i="1" smtClean="0">
                        <a:solidFill>
                          <a:srgbClr val="00B050"/>
                        </a:solidFill>
                        <a:latin typeface="Cambria Math" panose="02040503050406030204" pitchFamily="18" charset="0"/>
                      </a:rPr>
                      <m:t> </m:t>
                    </m:r>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smtClean="0">
                            <a:solidFill>
                              <a:srgbClr val="00B050"/>
                            </a:solidFill>
                            <a:latin typeface="Cambria Math" panose="02040503050406030204" pitchFamily="18" charset="0"/>
                          </a:rPr>
                          <m:t>−2</m:t>
                        </m:r>
                      </m:sup>
                    </m:sSup>
                  </m:oMath>
                </a14:m>
                <a:r>
                  <a:rPr lang="en-US" dirty="0">
                    <a:solidFill>
                      <a:srgbClr val="00B050"/>
                    </a:solidFill>
                  </a:rPr>
                  <a:t> </a:t>
                </a:r>
                <a14:m>
                  <m:oMath xmlns:m="http://schemas.openxmlformats.org/officeDocument/2006/math">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oMath>
                </a14:m>
                <a:r>
                  <a:rPr lang="en-US" dirty="0">
                    <a:solidFill>
                      <a:srgbClr val="00B050"/>
                    </a:solidFill>
                  </a:rPr>
                  <a:t> = </a:t>
                </a:r>
                <a14:m>
                  <m:oMath xmlns:m="http://schemas.openxmlformats.org/officeDocument/2006/math">
                    <m:f>
                      <m:fPr>
                        <m:ctrlPr>
                          <a:rPr lang="en-US" i="1" smtClean="0">
                            <a:solidFill>
                              <a:srgbClr val="00B050"/>
                            </a:solidFill>
                            <a:latin typeface="Cambria Math" panose="02040503050406030204" pitchFamily="18" charset="0"/>
                          </a:rPr>
                        </m:ctrlPr>
                      </m:fPr>
                      <m:num>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num>
                      <m:den>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smtClean="0">
                                <a:solidFill>
                                  <a:srgbClr val="00B050"/>
                                </a:solidFill>
                                <a:latin typeface="Cambria Math" panose="02040503050406030204" pitchFamily="18" charset="0"/>
                              </a:rPr>
                              <m:t>2</m:t>
                            </m:r>
                          </m:sup>
                        </m:sSup>
                      </m:den>
                    </m:f>
                  </m:oMath>
                </a14:m>
                <a:r>
                  <a:rPr lang="en-US" dirty="0">
                    <a:solidFill>
                      <a:srgbClr val="00B050"/>
                    </a:solidFill>
                  </a:rPr>
                  <a:t> = </a:t>
                </a:r>
                <a14:m>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e>
                      <m:sup>
                        <m:r>
                          <a:rPr lang="en-US" b="0" i="1" smtClean="0">
                            <a:solidFill>
                              <a:srgbClr val="00B050"/>
                            </a:solidFill>
                            <a:latin typeface="Cambria Math" panose="02040503050406030204" pitchFamily="18" charset="0"/>
                          </a:rPr>
                          <m:t>2</m:t>
                        </m:r>
                      </m:sup>
                    </m:sSup>
                  </m:oMath>
                </a14:m>
                <a:r>
                  <a:rPr lang="en-US" dirty="0">
                    <a:solidFill>
                      <a:srgbClr val="00B050"/>
                    </a:solidFill>
                  </a:rPr>
                  <a:t> </a:t>
                </a:r>
                <a14:m>
                  <m:oMath xmlns:m="http://schemas.openxmlformats.org/officeDocument/2006/math">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oMath>
                </a14:m>
                <a:r>
                  <a:rPr lang="en-US" dirty="0">
                    <a:solidFill>
                      <a:srgbClr val="00B050"/>
                    </a:solidFill>
                  </a:rPr>
                  <a:t> </a:t>
                </a:r>
              </a:p>
              <a:p>
                <a:pPr marL="0" indent="0">
                  <a:buNone/>
                </a:pPr>
                <a:r>
                  <a:rPr lang="en-US" dirty="0">
                    <a:solidFill>
                      <a:srgbClr val="00B050"/>
                    </a:solidFill>
                  </a:rPr>
                  <a:t>		        </a:t>
                </a:r>
                <a14:m>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e>
                      <m:sup>
                        <m:r>
                          <a:rPr lang="en-US" b="0" i="1" smtClean="0">
                            <a:solidFill>
                              <a:srgbClr val="00B050"/>
                            </a:solidFill>
                            <a:latin typeface="Cambria Math" panose="02040503050406030204" pitchFamily="18" charset="0"/>
                          </a:rPr>
                          <m:t>2</m:t>
                        </m:r>
                      </m:sup>
                    </m:sSup>
                    <m:r>
                      <a:rPr lang="en-US" b="0" i="0" smtClean="0">
                        <a:solidFill>
                          <a:srgbClr val="00B050"/>
                        </a:solidFill>
                        <a:latin typeface="Cambria Math" panose="02040503050406030204" pitchFamily="18" charset="0"/>
                      </a:rPr>
                      <m:t> ∗</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(1−</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r>
                          <a:rPr lang="en-US" b="0" i="1" smtClean="0">
                            <a:solidFill>
                              <a:srgbClr val="00B050"/>
                            </a:solidFill>
                            <a:latin typeface="Cambria Math" panose="02040503050406030204" pitchFamily="18" charset="0"/>
                          </a:rPr>
                          <m:t>)</m:t>
                        </m:r>
                      </m:num>
                      <m:den>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den>
                    </m:f>
                  </m:oMath>
                </a14:m>
                <a:r>
                  <a:rPr lang="en-US" dirty="0">
                    <a:solidFill>
                      <a:srgbClr val="00B050"/>
                    </a:solidFill>
                  </a:rPr>
                  <a:t> </a:t>
                </a:r>
                <a14:m>
                  <m:oMath xmlns:m="http://schemas.openxmlformats.org/officeDocument/2006/math">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 (1−</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m:t>
                    </m:r>
                  </m:oMath>
                </a14:m>
                <a:endParaRPr lang="en-US" dirty="0">
                  <a:solidFill>
                    <a:srgbClr val="00B050"/>
                  </a:solidFill>
                </a:endParaRPr>
              </a:p>
              <a:p>
                <a:pPr marL="0" indent="0">
                  <a:buNone/>
                </a:pPr>
                <a14:m>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𝑍</m:t>
                        </m:r>
                        <m:r>
                          <a:rPr lang="en-US" b="0" i="1" baseline="-25000" smtClean="0">
                            <a:solidFill>
                              <a:srgbClr val="FF0000"/>
                            </a:solidFill>
                            <a:latin typeface="Cambria Math" panose="02040503050406030204" pitchFamily="18" charset="0"/>
                          </a:rPr>
                          <m:t>3</m:t>
                        </m:r>
                      </m:num>
                      <m:den>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𝑊</m:t>
                        </m:r>
                        <m:r>
                          <a:rPr lang="en-US" b="0" i="1" baseline="-25000" smtClean="0">
                            <a:solidFill>
                              <a:srgbClr val="FF0000"/>
                            </a:solidFill>
                            <a:latin typeface="Cambria Math" panose="02040503050406030204" pitchFamily="18" charset="0"/>
                          </a:rPr>
                          <m:t>3</m:t>
                        </m:r>
                      </m:den>
                    </m:f>
                  </m:oMath>
                </a14:m>
                <a:r>
                  <a:rPr lang="en-US" dirty="0">
                    <a:solidFill>
                      <a:srgbClr val="FF0000"/>
                    </a:solidFill>
                  </a:rPr>
                  <a:t> </a:t>
                </a:r>
                <a14:m>
                  <m:oMath xmlns:m="http://schemas.openxmlformats.org/officeDocument/2006/math">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m:t>
                    </m:r>
                    <m:r>
                      <a:rPr lang="en-US" b="0" i="1" baseline="-25000" dirty="0" smtClean="0">
                        <a:solidFill>
                          <a:srgbClr val="FF0000"/>
                        </a:solidFill>
                        <a:latin typeface="Cambria Math" panose="02040503050406030204" pitchFamily="18" charset="0"/>
                      </a:rPr>
                      <m:t>2</m:t>
                    </m:r>
                  </m:oMath>
                </a14:m>
                <a:endParaRPr lang="en-US" dirty="0">
                  <a:solidFill>
                    <a:srgbClr val="00B050"/>
                  </a:solidFill>
                </a:endParaRPr>
              </a:p>
              <a:p>
                <a:pPr marL="0" indent="0">
                  <a:buNone/>
                </a:pPr>
                <a:endParaRPr lang="en-US" dirty="0">
                  <a:solidFill>
                    <a:srgbClr val="00B050"/>
                  </a:solidFill>
                </a:endParaRPr>
              </a:p>
              <a:p>
                <a:pPr marL="0" indent="0">
                  <a:buNone/>
                </a:pP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dirty="0">
                    <a:solidFill>
                      <a:srgbClr val="00B050"/>
                    </a:solidFill>
                  </a:rPr>
                  <a:t> </a:t>
                </a:r>
                <a:r>
                  <a:rPr lang="en-US" dirty="0"/>
                  <a:t>=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r>
                      <a:rPr lang="en-US" b="0" i="0" smtClean="0">
                        <a:solidFill>
                          <a:srgbClr val="00B0F0"/>
                        </a:solidFill>
                        <a:latin typeface="Cambria Math" panose="02040503050406030204" pitchFamily="18" charset="0"/>
                      </a:rPr>
                      <m:t> </m:t>
                    </m:r>
                    <m:r>
                      <a:rPr lang="en-US" b="0" i="0" smtClean="0">
                        <a:solidFill>
                          <a:schemeClr val="tx1"/>
                        </a:solidFill>
                        <a:latin typeface="Cambria Math" panose="02040503050406030204" pitchFamily="18" charset="0"/>
                      </a:rPr>
                      <m:t>∗</m:t>
                    </m:r>
                  </m:oMath>
                </a14:m>
                <a:r>
                  <a:rPr lang="en-US" dirty="0"/>
                  <a:t> </a:t>
                </a:r>
                <a14:m>
                  <m:oMath xmlns:m="http://schemas.openxmlformats.org/officeDocument/2006/math">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 (1−</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m:t>
                    </m:r>
                  </m:oMath>
                </a14:m>
                <a:r>
                  <a:rPr lang="en-US" dirty="0">
                    <a:solidFill>
                      <a:srgbClr val="00B050"/>
                    </a:solidFill>
                  </a:rPr>
                  <a:t> </a:t>
                </a:r>
                <a14:m>
                  <m:oMath xmlns:m="http://schemas.openxmlformats.org/officeDocument/2006/math">
                    <m:r>
                      <a:rPr lang="en-US" b="0" i="0" smtClean="0">
                        <a:solidFill>
                          <a:schemeClr val="tx1"/>
                        </a:solidFill>
                        <a:latin typeface="Cambria Math" panose="02040503050406030204" pitchFamily="18" charset="0"/>
                      </a:rPr>
                      <m:t>∗</m:t>
                    </m:r>
                  </m:oMath>
                </a14:m>
                <a:r>
                  <a:rPr lang="en-US" dirty="0"/>
                  <a:t> </a:t>
                </a:r>
                <a14:m>
                  <m:oMath xmlns:m="http://schemas.openxmlformats.org/officeDocument/2006/math">
                    <m:r>
                      <a:rPr lang="en-US" b="0" i="1" dirty="0" smtClean="0">
                        <a:solidFill>
                          <a:srgbClr val="FF0000"/>
                        </a:solidFill>
                        <a:latin typeface="Cambria Math" panose="02040503050406030204" pitchFamily="18" charset="0"/>
                      </a:rPr>
                      <m:t>𝑎</m:t>
                    </m:r>
                    <m:r>
                      <a:rPr lang="en-US" b="0" i="1" baseline="-25000" dirty="0" smtClean="0">
                        <a:solidFill>
                          <a:srgbClr val="FF0000"/>
                        </a:solidFill>
                        <a:latin typeface="Cambria Math" panose="02040503050406030204" pitchFamily="18" charset="0"/>
                      </a:rPr>
                      <m:t>2</m:t>
                    </m:r>
                  </m:oMath>
                </a14:m>
                <a:r>
                  <a:rPr lang="en-US" dirty="0">
                    <a:solidFill>
                      <a:srgbClr val="00B050"/>
                    </a:solidFill>
                  </a:rPr>
                  <a:t>  </a:t>
                </a:r>
                <a14:m>
                  <m:oMath xmlns:m="http://schemas.openxmlformats.org/officeDocument/2006/math">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𝑎</m:t>
                    </m:r>
                    <m:r>
                      <a:rPr lang="en-US" b="0" i="1" baseline="-25000" dirty="0" smtClean="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𝑎</m:t>
                    </m:r>
                    <m:r>
                      <a:rPr lang="en-US" b="0" i="1" baseline="-25000" dirty="0" smtClean="0">
                        <a:solidFill>
                          <a:schemeClr val="tx1"/>
                        </a:solidFill>
                        <a:latin typeface="Cambria Math" panose="02040503050406030204" pitchFamily="18" charset="0"/>
                      </a:rPr>
                      <m:t>3</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𝑦</m:t>
                    </m:r>
                    <m:r>
                      <a:rPr lang="en-US" b="0" i="1" dirty="0" smtClean="0">
                        <a:solidFill>
                          <a:schemeClr val="tx1"/>
                        </a:solidFill>
                        <a:latin typeface="Cambria Math" panose="02040503050406030204" pitchFamily="18" charset="0"/>
                      </a:rPr>
                      <m:t>)</m:t>
                    </m:r>
                  </m:oMath>
                </a14:m>
                <a:endParaRPr lang="en-US" dirty="0">
                  <a:solidFill>
                    <a:schemeClr val="tx1"/>
                  </a:solidFill>
                </a:endParaRPr>
              </a:p>
              <a:p>
                <a:pPr marL="0" indent="0">
                  <a:buNone/>
                </a:pPr>
                <a:endParaRPr lang="en-US" dirty="0"/>
              </a:p>
              <a:p>
                <a:pPr marL="0" indent="0">
                  <a:buNone/>
                </a:pPr>
                <a:endParaRPr lang="en-US" baseline="-25000" dirty="0">
                  <a:solidFill>
                    <a:srgbClr val="00B050"/>
                  </a:solidFill>
                </a:endParaRPr>
              </a:p>
            </p:txBody>
          </p:sp>
        </mc:Choice>
        <mc:Fallback xmlns="">
          <p:sp>
            <p:nvSpPr>
              <p:cNvPr id="3" name="Content Placeholder 2">
                <a:extLst>
                  <a:ext uri="{FF2B5EF4-FFF2-40B4-BE49-F238E27FC236}">
                    <a16:creationId xmlns:a16="http://schemas.microsoft.com/office/drawing/2014/main" id="{477F0FAB-F321-7024-3442-3FC9553265D5}"/>
                  </a:ext>
                </a:extLst>
              </p:cNvPr>
              <p:cNvSpPr>
                <a:spLocks noGrp="1" noRot="1" noChangeAspect="1" noMove="1" noResize="1" noEditPoints="1" noAdjustHandles="1" noChangeArrowheads="1" noChangeShapeType="1" noTextEdit="1"/>
              </p:cNvSpPr>
              <p:nvPr>
                <p:ph idx="1"/>
              </p:nvPr>
            </p:nvSpPr>
            <p:spPr>
              <a:xfrm>
                <a:off x="397934" y="184666"/>
                <a:ext cx="10515600" cy="6441912"/>
              </a:xfrm>
              <a:blipFill>
                <a:blip r:embed="rId3"/>
                <a:stretch>
                  <a:fillRect l="-1159" t="-1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755421-3F1B-4B40-8612-635B6130066C}"/>
                  </a:ext>
                </a:extLst>
              </p:cNvPr>
              <p:cNvSpPr txBox="1"/>
              <p:nvPr/>
            </p:nvSpPr>
            <p:spPr>
              <a:xfrm>
                <a:off x="2147007" y="553998"/>
                <a:ext cx="6096000"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𝑧</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a:t>
                </a:r>
                <a:endParaRPr lang="en-US" sz="2400" dirty="0">
                  <a:latin typeface="Aharoni" panose="02010803020104030203" pitchFamily="2" charset="-79"/>
                  <a:cs typeface="Aharoni" panose="02010803020104030203" pitchFamily="2" charset="-79"/>
                </a:endParaRPr>
              </a:p>
            </p:txBody>
          </p:sp>
        </mc:Choice>
        <mc:Fallback xmlns="">
          <p:sp>
            <p:nvSpPr>
              <p:cNvPr id="5" name="TextBox 4">
                <a:extLst>
                  <a:ext uri="{FF2B5EF4-FFF2-40B4-BE49-F238E27FC236}">
                    <a16:creationId xmlns:a16="http://schemas.microsoft.com/office/drawing/2014/main" id="{BC755421-3F1B-4B40-8612-635B6130066C}"/>
                  </a:ext>
                </a:extLst>
              </p:cNvPr>
              <p:cNvSpPr txBox="1">
                <a:spLocks noRot="1" noChangeAspect="1" noMove="1" noResize="1" noEditPoints="1" noAdjustHandles="1" noChangeArrowheads="1" noChangeShapeType="1" noTextEdit="1"/>
              </p:cNvSpPr>
              <p:nvPr/>
            </p:nvSpPr>
            <p:spPr>
              <a:xfrm>
                <a:off x="2147007" y="553998"/>
                <a:ext cx="6096000" cy="712887"/>
              </a:xfrm>
              <a:prstGeom prst="rect">
                <a:avLst/>
              </a:prstGeom>
              <a:blipFill>
                <a:blip r:embed="rId4"/>
                <a:stretch>
                  <a:fillRect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5F2B24-BCB6-53DB-1D28-C1BFB55390C0}"/>
                  </a:ext>
                </a:extLst>
              </p:cNvPr>
              <p:cNvSpPr txBox="1"/>
              <p:nvPr/>
            </p:nvSpPr>
            <p:spPr>
              <a:xfrm>
                <a:off x="7303911" y="0"/>
                <a:ext cx="488808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𝐿𝑜𝑠𝑠</m:t>
                      </m:r>
                      <m:r>
                        <a:rPr lang="en-US" sz="1800" b="0" i="1" baseline="-25000" smtClean="0">
                          <a:latin typeface="Cambria Math" panose="02040503050406030204" pitchFamily="18" charset="0"/>
                        </a:rPr>
                        <m:t>𝑖</m:t>
                      </m:r>
                      <m:r>
                        <a:rPr lang="pt-BR" sz="1800" i="1" smtClean="0">
                          <a:latin typeface="Cambria Math" panose="02040503050406030204" pitchFamily="18" charset="0"/>
                        </a:rPr>
                        <m:t>=</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𝑦𝑖</m:t>
                          </m:r>
                          <m:r>
                            <a:rPr lang="en-US" sz="1800" b="0" i="1" smtClean="0">
                              <a:latin typeface="Cambria Math" panose="02040503050406030204" pitchFamily="18" charset="0"/>
                            </a:rPr>
                            <m:t>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baseline="-25000" smtClean="0">
                                      <a:latin typeface="Cambria Math" panose="02040503050406030204" pitchFamily="18" charset="0"/>
                                    </a:rPr>
                                    <m:t>𝑖</m:t>
                                  </m:r>
                                </m:e>
                              </m:d>
                            </m:e>
                          </m:func>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𝑦𝑖</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𝑎𝑖</m:t>
                                  </m:r>
                                </m:e>
                              </m:d>
                            </m:e>
                          </m:func>
                        </m:e>
                      </m:d>
                    </m:oMath>
                  </m:oMathPara>
                </a14:m>
                <a:endParaRPr lang="en-US" dirty="0"/>
              </a:p>
            </p:txBody>
          </p:sp>
        </mc:Choice>
        <mc:Fallback xmlns="">
          <p:sp>
            <p:nvSpPr>
              <p:cNvPr id="7" name="TextBox 6">
                <a:extLst>
                  <a:ext uri="{FF2B5EF4-FFF2-40B4-BE49-F238E27FC236}">
                    <a16:creationId xmlns:a16="http://schemas.microsoft.com/office/drawing/2014/main" id="{E25F2B24-BCB6-53DB-1D28-C1BFB55390C0}"/>
                  </a:ext>
                </a:extLst>
              </p:cNvPr>
              <p:cNvSpPr txBox="1">
                <a:spLocks noRot="1" noChangeAspect="1" noMove="1" noResize="1" noEditPoints="1" noAdjustHandles="1" noChangeArrowheads="1" noChangeShapeType="1" noTextEdit="1"/>
              </p:cNvSpPr>
              <p:nvPr/>
            </p:nvSpPr>
            <p:spPr>
              <a:xfrm>
                <a:off x="7303911" y="0"/>
                <a:ext cx="4888089"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C86F6F-C97B-744A-D6C6-7E68A6EFD2D8}"/>
                  </a:ext>
                </a:extLst>
              </p:cNvPr>
              <p:cNvSpPr txBox="1"/>
              <p:nvPr/>
            </p:nvSpPr>
            <p:spPr>
              <a:xfrm>
                <a:off x="9992079" y="417940"/>
                <a:ext cx="2199922" cy="76194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𝑎</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𝑆𝑖𝑔𝑚𝑜𝑖𝑑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e>
                      </m:d>
                    </m:oMath>
                  </m:oMathPara>
                </a14:m>
                <a:endParaRPr lang="en-US" sz="1800" b="0" dirty="0"/>
              </a:p>
              <a:p>
                <a:r>
                  <a:rPr lang="en-US" sz="1800" dirty="0"/>
                  <a:t>Sigmoid f(x )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𝑥</m:t>
                            </m:r>
                          </m:sup>
                        </m:sSup>
                      </m:den>
                    </m:f>
                  </m:oMath>
                </a14:m>
                <a:endParaRPr lang="en-US" dirty="0"/>
              </a:p>
            </p:txBody>
          </p:sp>
        </mc:Choice>
        <mc:Fallback xmlns="">
          <p:sp>
            <p:nvSpPr>
              <p:cNvPr id="9" name="TextBox 8">
                <a:extLst>
                  <a:ext uri="{FF2B5EF4-FFF2-40B4-BE49-F238E27FC236}">
                    <a16:creationId xmlns:a16="http://schemas.microsoft.com/office/drawing/2014/main" id="{FDC86F6F-C97B-744A-D6C6-7E68A6EFD2D8}"/>
                  </a:ext>
                </a:extLst>
              </p:cNvPr>
              <p:cNvSpPr txBox="1">
                <a:spLocks noRot="1" noChangeAspect="1" noMove="1" noResize="1" noEditPoints="1" noAdjustHandles="1" noChangeArrowheads="1" noChangeShapeType="1" noTextEdit="1"/>
              </p:cNvSpPr>
              <p:nvPr/>
            </p:nvSpPr>
            <p:spPr>
              <a:xfrm>
                <a:off x="9992079" y="417940"/>
                <a:ext cx="2199922" cy="761940"/>
              </a:xfrm>
              <a:prstGeom prst="rect">
                <a:avLst/>
              </a:prstGeom>
              <a:blipFill>
                <a:blip r:embed="rId6"/>
                <a:stretch>
                  <a:fillRect l="-2216" b="-4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3C8570-D8DC-1BBE-8B16-CCD77556D192}"/>
                  </a:ext>
                </a:extLst>
              </p:cNvPr>
              <p:cNvSpPr txBox="1"/>
              <p:nvPr/>
            </p:nvSpPr>
            <p:spPr>
              <a:xfrm>
                <a:off x="9819922" y="1268847"/>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xmlns="">
          <p:sp>
            <p:nvSpPr>
              <p:cNvPr id="11" name="TextBox 10">
                <a:extLst>
                  <a:ext uri="{FF2B5EF4-FFF2-40B4-BE49-F238E27FC236}">
                    <a16:creationId xmlns:a16="http://schemas.microsoft.com/office/drawing/2014/main" id="{E13C8570-D8DC-1BBE-8B16-CCD77556D192}"/>
                  </a:ext>
                </a:extLst>
              </p:cNvPr>
              <p:cNvSpPr txBox="1">
                <a:spLocks noRot="1" noChangeAspect="1" noMove="1" noResize="1" noEditPoints="1" noAdjustHandles="1" noChangeArrowheads="1" noChangeShapeType="1" noTextEdit="1"/>
              </p:cNvSpPr>
              <p:nvPr/>
            </p:nvSpPr>
            <p:spPr>
              <a:xfrm>
                <a:off x="9819922" y="1268847"/>
                <a:ext cx="2199922" cy="369332"/>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50830B6-6608-D309-A384-1903E7EE85C7}"/>
              </a:ext>
            </a:extLst>
          </p:cNvPr>
          <p:cNvSpPr txBox="1"/>
          <p:nvPr/>
        </p:nvSpPr>
        <p:spPr>
          <a:xfrm>
            <a:off x="6288035" y="6281424"/>
            <a:ext cx="5264732" cy="369332"/>
          </a:xfrm>
          <a:prstGeom prst="rect">
            <a:avLst/>
          </a:prstGeom>
          <a:noFill/>
        </p:spPr>
        <p:txBody>
          <a:bodyPr wrap="square" rtlCol="0">
            <a:spAutoFit/>
          </a:bodyPr>
          <a:lstStyle/>
          <a:p>
            <a:r>
              <a:rPr lang="en-US" dirty="0">
                <a:solidFill>
                  <a:srgbClr val="FF0000"/>
                </a:solidFill>
              </a:rPr>
              <a:t>This Loss computation is just for one observation</a:t>
            </a:r>
          </a:p>
        </p:txBody>
      </p:sp>
    </p:spTree>
    <p:extLst>
      <p:ext uri="{BB962C8B-B14F-4D97-AF65-F5344CB8AC3E}">
        <p14:creationId xmlns:p14="http://schemas.microsoft.com/office/powerpoint/2010/main" val="175068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22FC36-88FA-A450-28AE-42191D4E4901}"/>
                  </a:ext>
                </a:extLst>
              </p:cNvPr>
              <p:cNvSpPr txBox="1"/>
              <p:nvPr/>
            </p:nvSpPr>
            <p:spPr>
              <a:xfrm>
                <a:off x="6096000" y="151450"/>
                <a:ext cx="6096000" cy="84856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𝐶𝑜𝑠𝑡</m:t>
                      </m:r>
                      <m:r>
                        <a:rPr lang="pt-BR" sz="1800" i="1" smtClean="0">
                          <a:latin typeface="Cambria Math" panose="02040503050406030204" pitchFamily="18" charset="0"/>
                        </a:rPr>
                        <m:t>=</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nary>
                        <m:naryPr>
                          <m:chr m:val="∑"/>
                          <m:ctrlPr>
                            <a:rPr lang="pt-BR"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pt-BR" sz="1800" i="1" smtClean="0">
                              <a:latin typeface="Cambria Math" panose="02040503050406030204" pitchFamily="18" charset="0"/>
                            </a:rPr>
                            <m:t>=</m:t>
                          </m:r>
                          <m:r>
                            <a:rPr lang="en-US" sz="1800" b="0" i="1" smtClean="0">
                              <a:latin typeface="Cambria Math" panose="02040503050406030204" pitchFamily="18" charset="0"/>
                            </a:rPr>
                            <m:t>1</m:t>
                          </m:r>
                        </m:sub>
                        <m:sup>
                          <m:r>
                            <a:rPr lang="en-US" sz="1800" b="0" i="1" smtClean="0">
                              <a:latin typeface="Cambria Math" panose="02040503050406030204" pitchFamily="18" charset="0"/>
                            </a:rPr>
                            <m:t>𝑚</m:t>
                          </m:r>
                        </m:sup>
                        <m:e>
                          <m:r>
                            <a:rPr lang="en-US" sz="1800" b="0" i="1" smtClean="0">
                              <a:latin typeface="Cambria Math" panose="02040503050406030204" pitchFamily="18" charset="0"/>
                            </a:rPr>
                            <m:t>[</m:t>
                          </m:r>
                          <m:r>
                            <a:rPr lang="en-US" sz="1800" b="0" i="1" smtClean="0">
                              <a:latin typeface="Cambria Math" panose="02040503050406030204" pitchFamily="18" charset="0"/>
                            </a:rPr>
                            <m:t>𝑦𝑖</m:t>
                          </m:r>
                          <m:r>
                            <a:rPr lang="en-US" sz="1800" b="0" i="1" smtClean="0">
                              <a:latin typeface="Cambria Math" panose="02040503050406030204" pitchFamily="18" charset="0"/>
                            </a:rPr>
                            <m:t>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baseline="-25000" smtClean="0">
                                      <a:latin typeface="Cambria Math" panose="02040503050406030204" pitchFamily="18" charset="0"/>
                                    </a:rPr>
                                    <m:t>𝑖</m:t>
                                  </m:r>
                                </m:e>
                              </m:d>
                            </m:e>
                          </m:func>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𝑦𝑖</m:t>
                              </m:r>
                            </m:e>
                          </m:d>
                          <m:r>
                            <a:rPr lang="en-US" sz="1800" b="0" i="1" smtClean="0">
                              <a:latin typeface="Cambria Math" panose="02040503050406030204" pitchFamily="18" charset="0"/>
                            </a:rPr>
                            <m:t>∗</m:t>
                          </m:r>
                          <m:r>
                            <m:rPr>
                              <m:sty m:val="p"/>
                            </m:rPr>
                            <a:rPr lang="en-US" sz="1800" b="0" i="0" smtClean="0">
                              <a:latin typeface="Cambria Math" panose="02040503050406030204" pitchFamily="18" charset="0"/>
                            </a:rPr>
                            <m:t>log</m:t>
                          </m:r>
                          <m:r>
                            <a:rPr lang="en-US" sz="1800" b="0" i="1" smtClean="0">
                              <a:latin typeface="Cambria Math" panose="02040503050406030204" pitchFamily="18" charset="0"/>
                            </a:rPr>
                            <m:t>⁡(1−</m:t>
                          </m:r>
                          <m:r>
                            <a:rPr lang="en-US" sz="1800" b="0" i="1" smtClean="0">
                              <a:latin typeface="Cambria Math" panose="02040503050406030204" pitchFamily="18" charset="0"/>
                            </a:rPr>
                            <m:t>𝑎𝑖</m:t>
                          </m:r>
                          <m:r>
                            <a:rPr lang="en-US" sz="1800" b="0" i="1" smtClean="0">
                              <a:latin typeface="Cambria Math" panose="02040503050406030204" pitchFamily="18" charset="0"/>
                            </a:rPr>
                            <m:t>)]</m:t>
                          </m:r>
                        </m:e>
                      </m:nary>
                    </m:oMath>
                  </m:oMathPara>
                </a14:m>
                <a:endParaRPr lang="en-US" sz="1800" dirty="0"/>
              </a:p>
            </p:txBody>
          </p:sp>
        </mc:Choice>
        <mc:Fallback xmlns="">
          <p:sp>
            <p:nvSpPr>
              <p:cNvPr id="5" name="TextBox 4">
                <a:extLst>
                  <a:ext uri="{FF2B5EF4-FFF2-40B4-BE49-F238E27FC236}">
                    <a16:creationId xmlns:a16="http://schemas.microsoft.com/office/drawing/2014/main" id="{7822FC36-88FA-A450-28AE-42191D4E4901}"/>
                  </a:ext>
                </a:extLst>
              </p:cNvPr>
              <p:cNvSpPr txBox="1">
                <a:spLocks noRot="1" noChangeAspect="1" noMove="1" noResize="1" noEditPoints="1" noAdjustHandles="1" noChangeArrowheads="1" noChangeShapeType="1" noTextEdit="1"/>
              </p:cNvSpPr>
              <p:nvPr/>
            </p:nvSpPr>
            <p:spPr>
              <a:xfrm>
                <a:off x="6096000" y="151450"/>
                <a:ext cx="6096000" cy="848566"/>
              </a:xfrm>
              <a:prstGeom prst="rect">
                <a:avLst/>
              </a:prstGeom>
              <a:blipFill>
                <a:blip r:embed="rId2"/>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073BCE93-95C3-4FE5-5002-4D5CAE402854}"/>
              </a:ext>
            </a:extLst>
          </p:cNvPr>
          <p:cNvGrpSpPr/>
          <p:nvPr/>
        </p:nvGrpSpPr>
        <p:grpSpPr>
          <a:xfrm>
            <a:off x="1394178" y="835377"/>
            <a:ext cx="4543411" cy="1187376"/>
            <a:chOff x="1394178" y="835377"/>
            <a:chExt cx="4543411" cy="118737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871CF7-A2F8-02C3-0E88-5FC748C3F334}"/>
                    </a:ext>
                  </a:extLst>
                </p:cNvPr>
                <p:cNvSpPr txBox="1"/>
                <p:nvPr/>
              </p:nvSpPr>
              <p:spPr>
                <a:xfrm>
                  <a:off x="1394178" y="835377"/>
                  <a:ext cx="4334007"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𝐶𝑜𝑠𝑡</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𝑚</m:t>
                            </m:r>
                          </m:den>
                        </m:f>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solidFill>
                                  <a:srgbClr val="00B050"/>
                                </a:solidFill>
                                <a:latin typeface="Cambria Math" panose="02040503050406030204" pitchFamily="18" charset="0"/>
                              </a:rPr>
                              <m:t>𝐴</m:t>
                            </m:r>
                            <m:r>
                              <a:rPr lang="en-US" sz="2800" b="0" i="1" baseline="-25000" smtClean="0">
                                <a:solidFill>
                                  <a:srgbClr val="00B050"/>
                                </a:solidFill>
                                <a:latin typeface="Cambria Math" panose="02040503050406030204" pitchFamily="18" charset="0"/>
                              </a:rPr>
                              <m:t>3</m:t>
                            </m:r>
                            <m:r>
                              <a:rPr lang="en-US" sz="2800" b="0" i="1" smtClean="0">
                                <a:latin typeface="Cambria Math" panose="02040503050406030204" pitchFamily="18" charset="0"/>
                              </a:rPr>
                              <m:t> −</m:t>
                            </m:r>
                            <m:r>
                              <a:rPr lang="en-US" sz="2800" b="0" i="1" smtClean="0">
                                <a:latin typeface="Cambria Math" panose="02040503050406030204" pitchFamily="18" charset="0"/>
                              </a:rPr>
                              <m:t>𝑌</m:t>
                            </m:r>
                          </m:e>
                        </m:d>
                        <m:r>
                          <a:rPr lang="en-US" sz="2800" b="0" i="1" smtClean="0">
                            <a:latin typeface="Cambria Math" panose="02040503050406030204" pitchFamily="18" charset="0"/>
                          </a:rPr>
                          <m:t> ∗ </m:t>
                        </m:r>
                        <m:sSubSup>
                          <m:sSubSupPr>
                            <m:ctrlPr>
                              <a:rPr lang="en-US" sz="2800" b="0" i="1" smtClean="0">
                                <a:solidFill>
                                  <a:srgbClr val="00B050"/>
                                </a:solidFill>
                                <a:latin typeface="Cambria Math" panose="02040503050406030204" pitchFamily="18" charset="0"/>
                              </a:rPr>
                            </m:ctrlPr>
                          </m:sSubSupPr>
                          <m:e>
                            <m:r>
                              <a:rPr lang="en-US" sz="2800" b="0" i="1" smtClean="0">
                                <a:solidFill>
                                  <a:srgbClr val="00B050"/>
                                </a:solidFill>
                                <a:latin typeface="Cambria Math" panose="02040503050406030204" pitchFamily="18" charset="0"/>
                              </a:rPr>
                              <m:t>𝐴</m:t>
                            </m:r>
                          </m:e>
                          <m:sub>
                            <m:r>
                              <a:rPr lang="en-US" sz="2800" b="0" i="1" smtClean="0">
                                <a:solidFill>
                                  <a:srgbClr val="00B050"/>
                                </a:solidFill>
                                <a:latin typeface="Cambria Math" panose="02040503050406030204" pitchFamily="18" charset="0"/>
                              </a:rPr>
                              <m:t>2</m:t>
                            </m:r>
                          </m:sub>
                          <m:sup>
                            <m:r>
                              <a:rPr lang="en-US" sz="2800" b="0" i="1" smtClean="0">
                                <a:solidFill>
                                  <a:srgbClr val="FF0000"/>
                                </a:solidFill>
                                <a:latin typeface="Cambria Math" panose="02040503050406030204" pitchFamily="18" charset="0"/>
                              </a:rPr>
                              <m:t>𝑇</m:t>
                            </m:r>
                          </m:sup>
                        </m:sSubSup>
                      </m:oMath>
                    </m:oMathPara>
                  </a14:m>
                  <a:endParaRPr lang="en-US" sz="2800" baseline="-25000" dirty="0"/>
                </a:p>
              </p:txBody>
            </p:sp>
          </mc:Choice>
          <mc:Fallback xmlns="">
            <p:sp>
              <p:nvSpPr>
                <p:cNvPr id="6" name="TextBox 5">
                  <a:extLst>
                    <a:ext uri="{FF2B5EF4-FFF2-40B4-BE49-F238E27FC236}">
                      <a16:creationId xmlns:a16="http://schemas.microsoft.com/office/drawing/2014/main" id="{C2871CF7-A2F8-02C3-0E88-5FC748C3F334}"/>
                    </a:ext>
                  </a:extLst>
                </p:cNvPr>
                <p:cNvSpPr txBox="1">
                  <a:spLocks noRot="1" noChangeAspect="1" noMove="1" noResize="1" noEditPoints="1" noAdjustHandles="1" noChangeArrowheads="1" noChangeShapeType="1" noTextEdit="1"/>
                </p:cNvSpPr>
                <p:nvPr/>
              </p:nvSpPr>
              <p:spPr>
                <a:xfrm>
                  <a:off x="1394178" y="835377"/>
                  <a:ext cx="4334007" cy="818044"/>
                </a:xfrm>
                <a:prstGeom prst="rect">
                  <a:avLst/>
                </a:prstGeom>
                <a:blipFill>
                  <a:blip r:embed="rId3"/>
                  <a:stretch>
                    <a:fillRect b="-970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9F4AD7E-DFC3-A17B-6A06-5077EC708713}"/>
                </a:ext>
              </a:extLst>
            </p:cNvPr>
            <p:cNvSpPr txBox="1"/>
            <p:nvPr/>
          </p:nvSpPr>
          <p:spPr>
            <a:xfrm>
              <a:off x="3251200" y="1468755"/>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r>
                <a:rPr lang="en-US" dirty="0"/>
                <a:t>)</a:t>
              </a:r>
            </a:p>
          </p:txBody>
        </p:sp>
        <p:sp>
          <p:nvSpPr>
            <p:cNvPr id="8" name="TextBox 7">
              <a:extLst>
                <a:ext uri="{FF2B5EF4-FFF2-40B4-BE49-F238E27FC236}">
                  <a16:creationId xmlns:a16="http://schemas.microsoft.com/office/drawing/2014/main" id="{7B3480BB-A0F7-0233-FBA5-850E388BD921}"/>
                </a:ext>
              </a:extLst>
            </p:cNvPr>
            <p:cNvSpPr txBox="1"/>
            <p:nvPr/>
          </p:nvSpPr>
          <p:spPr>
            <a:xfrm>
              <a:off x="5045767" y="1492532"/>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9" name="TextBox 8">
              <a:extLst>
                <a:ext uri="{FF2B5EF4-FFF2-40B4-BE49-F238E27FC236}">
                  <a16:creationId xmlns:a16="http://schemas.microsoft.com/office/drawing/2014/main" id="{42FC3D1F-B799-D7E9-9726-FF90C2742686}"/>
                </a:ext>
              </a:extLst>
            </p:cNvPr>
            <p:cNvSpPr txBox="1"/>
            <p:nvPr/>
          </p:nvSpPr>
          <p:spPr>
            <a:xfrm>
              <a:off x="1430867" y="165342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n</a:t>
              </a:r>
              <a:r>
                <a:rPr lang="en-US" baseline="-25000" dirty="0">
                  <a:solidFill>
                    <a:srgbClr val="00B050"/>
                  </a:solidFill>
                </a:rPr>
                <a:t>2</a:t>
              </a:r>
              <a:r>
                <a:rPr lang="en-US" dirty="0">
                  <a:solidFill>
                    <a:srgbClr val="00B050"/>
                  </a:solidFill>
                </a:rPr>
                <a:t>)</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61A3DC3-F5F5-0ECC-0EAB-A5555723A2C7}"/>
                  </a:ext>
                </a:extLst>
              </p:cNvPr>
              <p:cNvSpPr txBox="1"/>
              <p:nvPr/>
            </p:nvSpPr>
            <p:spPr>
              <a:xfrm>
                <a:off x="1430867" y="2410487"/>
                <a:ext cx="6096000" cy="712887"/>
              </a:xfrm>
              <a:prstGeom prst="rect">
                <a:avLst/>
              </a:prstGeom>
              <a:noFill/>
            </p:spPr>
            <p:txBody>
              <a:bodyPr wrap="square">
                <a:spAutoFit/>
              </a:bodyPr>
              <a:lstStyle/>
              <a:p>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𝑑𝐿</m:t>
                        </m:r>
                      </m:num>
                      <m:den>
                        <m:r>
                          <a:rPr lang="en-US" sz="2800" i="1">
                            <a:latin typeface="Cambria Math" panose="02040503050406030204" pitchFamily="18" charset="0"/>
                          </a:rPr>
                          <m:t>𝑑𝐵</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𝑑𝐿</m:t>
                        </m:r>
                      </m:num>
                      <m:den>
                        <m:r>
                          <a:rPr lang="en-US" sz="2800" i="1">
                            <a:latin typeface="Cambria Math" panose="02040503050406030204" pitchFamily="18" charset="0"/>
                          </a:rPr>
                          <m:t>𝑑𝑎</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𝑑𝑎</m:t>
                        </m:r>
                        <m:r>
                          <a:rPr lang="en-US" sz="2800" i="1">
                            <a:latin typeface="Cambria Math" panose="02040503050406030204" pitchFamily="18" charset="0"/>
                          </a:rPr>
                          <m:t>3</m:t>
                        </m:r>
                      </m:num>
                      <m:den>
                        <m:r>
                          <a:rPr lang="en-US" sz="2800" i="1">
                            <a:latin typeface="Cambria Math" panose="02040503050406030204" pitchFamily="18" charset="0"/>
                          </a:rPr>
                          <m:t>𝑑𝑧</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𝑑𝑍</m:t>
                        </m:r>
                        <m:r>
                          <a:rPr lang="en-US" sz="2800" i="1">
                            <a:latin typeface="Cambria Math" panose="02040503050406030204" pitchFamily="18" charset="0"/>
                          </a:rPr>
                          <m:t>3</m:t>
                        </m:r>
                      </m:num>
                      <m:den>
                        <m:r>
                          <a:rPr lang="en-US" sz="2800" i="1">
                            <a:latin typeface="Cambria Math" panose="02040503050406030204" pitchFamily="18" charset="0"/>
                          </a:rPr>
                          <m:t>𝑑𝐵</m:t>
                        </m:r>
                        <m:r>
                          <a:rPr lang="en-US" sz="2800" i="1">
                            <a:latin typeface="Cambria Math" panose="02040503050406030204" pitchFamily="18" charset="0"/>
                          </a:rPr>
                          <m:t>3</m:t>
                        </m:r>
                      </m:den>
                    </m:f>
                  </m:oMath>
                </a14:m>
                <a:r>
                  <a:rPr lang="en-US" sz="2800" i="1" dirty="0">
                    <a:latin typeface="Cambria Math" panose="02040503050406030204" pitchFamily="18" charset="0"/>
                  </a:rPr>
                  <a:t> </a:t>
                </a:r>
              </a:p>
            </p:txBody>
          </p:sp>
        </mc:Choice>
        <mc:Fallback xmlns="">
          <p:sp>
            <p:nvSpPr>
              <p:cNvPr id="11" name="TextBox 10">
                <a:extLst>
                  <a:ext uri="{FF2B5EF4-FFF2-40B4-BE49-F238E27FC236}">
                    <a16:creationId xmlns:a16="http://schemas.microsoft.com/office/drawing/2014/main" id="{661A3DC3-F5F5-0ECC-0EAB-A5555723A2C7}"/>
                  </a:ext>
                </a:extLst>
              </p:cNvPr>
              <p:cNvSpPr txBox="1">
                <a:spLocks noRot="1" noChangeAspect="1" noMove="1" noResize="1" noEditPoints="1" noAdjustHandles="1" noChangeArrowheads="1" noChangeShapeType="1" noTextEdit="1"/>
              </p:cNvSpPr>
              <p:nvPr/>
            </p:nvSpPr>
            <p:spPr>
              <a:xfrm>
                <a:off x="1430867" y="2410487"/>
                <a:ext cx="6096000" cy="712887"/>
              </a:xfrm>
              <a:prstGeom prst="rect">
                <a:avLst/>
              </a:prstGeom>
              <a:blipFill>
                <a:blip r:embed="rId4"/>
                <a:stretch>
                  <a:fillRect b="-8547"/>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B83867E5-2AA5-F4AA-EA96-4B1D3A6C702C}"/>
              </a:ext>
            </a:extLst>
          </p:cNvPr>
          <p:cNvSpPr/>
          <p:nvPr/>
        </p:nvSpPr>
        <p:spPr>
          <a:xfrm rot="5400000">
            <a:off x="2928961" y="2842508"/>
            <a:ext cx="383823" cy="1225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5C01A8E-F029-8A7B-94BB-B92B058DB6D7}"/>
                  </a:ext>
                </a:extLst>
              </p:cNvPr>
              <p:cNvSpPr txBox="1"/>
              <p:nvPr/>
            </p:nvSpPr>
            <p:spPr>
              <a:xfrm>
                <a:off x="2306661" y="3593204"/>
                <a:ext cx="162842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𝑎</m:t>
                      </m:r>
                      <m:r>
                        <a:rPr lang="en-US" sz="2800" b="0" i="1" baseline="-25000" dirty="0" smtClean="0">
                          <a:solidFill>
                            <a:schemeClr val="tx1"/>
                          </a:solidFill>
                          <a:latin typeface="Cambria Math" panose="02040503050406030204" pitchFamily="18" charset="0"/>
                        </a:rPr>
                        <m:t>3</m:t>
                      </m:r>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14" name="TextBox 13">
                <a:extLst>
                  <a:ext uri="{FF2B5EF4-FFF2-40B4-BE49-F238E27FC236}">
                    <a16:creationId xmlns:a16="http://schemas.microsoft.com/office/drawing/2014/main" id="{35C01A8E-F029-8A7B-94BB-B92B058DB6D7}"/>
                  </a:ext>
                </a:extLst>
              </p:cNvPr>
              <p:cNvSpPr txBox="1">
                <a:spLocks noRot="1" noChangeAspect="1" noMove="1" noResize="1" noEditPoints="1" noAdjustHandles="1" noChangeArrowheads="1" noChangeShapeType="1" noTextEdit="1"/>
              </p:cNvSpPr>
              <p:nvPr/>
            </p:nvSpPr>
            <p:spPr>
              <a:xfrm>
                <a:off x="2306661" y="3593204"/>
                <a:ext cx="162842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176F4E6-9438-9204-5753-513BAECABE4E}"/>
                  </a:ext>
                </a:extLst>
              </p:cNvPr>
              <p:cNvSpPr txBox="1"/>
              <p:nvPr/>
            </p:nvSpPr>
            <p:spPr>
              <a:xfrm>
                <a:off x="3876314" y="3659083"/>
                <a:ext cx="5334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m:t>
                      </m:r>
                    </m:oMath>
                  </m:oMathPara>
                </a14:m>
                <a:endParaRPr lang="en-US" sz="2800" dirty="0"/>
              </a:p>
            </p:txBody>
          </p:sp>
        </mc:Choice>
        <mc:Fallback xmlns="">
          <p:sp>
            <p:nvSpPr>
              <p:cNvPr id="17" name="TextBox 16">
                <a:extLst>
                  <a:ext uri="{FF2B5EF4-FFF2-40B4-BE49-F238E27FC236}">
                    <a16:creationId xmlns:a16="http://schemas.microsoft.com/office/drawing/2014/main" id="{F176F4E6-9438-9204-5753-513BAECABE4E}"/>
                  </a:ext>
                </a:extLst>
              </p:cNvPr>
              <p:cNvSpPr txBox="1">
                <a:spLocks noRot="1" noChangeAspect="1" noMove="1" noResize="1" noEditPoints="1" noAdjustHandles="1" noChangeArrowheads="1" noChangeShapeType="1" noTextEdit="1"/>
              </p:cNvSpPr>
              <p:nvPr/>
            </p:nvSpPr>
            <p:spPr>
              <a:xfrm>
                <a:off x="3876314" y="3659083"/>
                <a:ext cx="533415"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E1013D-BE49-AFE5-0BF5-C62C9DF60761}"/>
                  </a:ext>
                </a:extLst>
              </p:cNvPr>
              <p:cNvSpPr txBox="1"/>
              <p:nvPr/>
            </p:nvSpPr>
            <p:spPr>
              <a:xfrm>
                <a:off x="9300633" y="1000016"/>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xmlns="">
          <p:sp>
            <p:nvSpPr>
              <p:cNvPr id="18" name="TextBox 17">
                <a:extLst>
                  <a:ext uri="{FF2B5EF4-FFF2-40B4-BE49-F238E27FC236}">
                    <a16:creationId xmlns:a16="http://schemas.microsoft.com/office/drawing/2014/main" id="{4CE1013D-BE49-AFE5-0BF5-C62C9DF60761}"/>
                  </a:ext>
                </a:extLst>
              </p:cNvPr>
              <p:cNvSpPr txBox="1">
                <a:spLocks noRot="1" noChangeAspect="1" noMove="1" noResize="1" noEditPoints="1" noAdjustHandles="1" noChangeArrowheads="1" noChangeShapeType="1" noTextEdit="1"/>
              </p:cNvSpPr>
              <p:nvPr/>
            </p:nvSpPr>
            <p:spPr>
              <a:xfrm>
                <a:off x="9300633" y="1000016"/>
                <a:ext cx="2199922" cy="369332"/>
              </a:xfrm>
              <a:prstGeom prst="rect">
                <a:avLst/>
              </a:prstGeom>
              <a:blipFill>
                <a:blip r:embed="rId7"/>
                <a:stretch>
                  <a:fillRect/>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DD7533C4-2CF2-859D-755A-F8B1D4DF3BC6}"/>
              </a:ext>
            </a:extLst>
          </p:cNvPr>
          <p:cNvGrpSpPr/>
          <p:nvPr/>
        </p:nvGrpSpPr>
        <p:grpSpPr>
          <a:xfrm>
            <a:off x="1422766" y="4288201"/>
            <a:ext cx="3345370" cy="1051852"/>
            <a:chOff x="1422766" y="4288201"/>
            <a:chExt cx="3345370" cy="1051852"/>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D5721A-C5FE-11ED-DA12-15BC2CE79D8A}"/>
                    </a:ext>
                  </a:extLst>
                </p:cNvPr>
                <p:cNvSpPr txBox="1"/>
                <p:nvPr/>
              </p:nvSpPr>
              <p:spPr>
                <a:xfrm>
                  <a:off x="2519556" y="4288201"/>
                  <a:ext cx="672615"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den>
                      </m:f>
                      <m:r>
                        <a:rPr lang="en-US" sz="2800" b="0" i="1" baseline="-25000" smtClean="0">
                          <a:latin typeface="Cambria Math" panose="02040503050406030204" pitchFamily="18" charset="0"/>
                        </a:rPr>
                        <m:t>  </m:t>
                      </m:r>
                    </m:oMath>
                  </a14:m>
                  <a:r>
                    <a:rPr lang="en-US" sz="2800" dirty="0">
                      <a:latin typeface="Aharoni" panose="02010803020104030203" pitchFamily="2" charset="-79"/>
                      <a:cs typeface="Aharoni" panose="02010803020104030203" pitchFamily="2" charset="-79"/>
                    </a:rPr>
                    <a:t> </a:t>
                  </a:r>
                  <a:endParaRPr lang="en-US" sz="2800" dirty="0"/>
                </a:p>
              </p:txBody>
            </p:sp>
          </mc:Choice>
          <mc:Fallback xmlns="">
            <p:sp>
              <p:nvSpPr>
                <p:cNvPr id="20" name="TextBox 19">
                  <a:extLst>
                    <a:ext uri="{FF2B5EF4-FFF2-40B4-BE49-F238E27FC236}">
                      <a16:creationId xmlns:a16="http://schemas.microsoft.com/office/drawing/2014/main" id="{4BD5721A-C5FE-11ED-DA12-15BC2CE79D8A}"/>
                    </a:ext>
                  </a:extLst>
                </p:cNvPr>
                <p:cNvSpPr txBox="1">
                  <a:spLocks noRot="1" noChangeAspect="1" noMove="1" noResize="1" noEditPoints="1" noAdjustHandles="1" noChangeArrowheads="1" noChangeShapeType="1" noTextEdit="1"/>
                </p:cNvSpPr>
                <p:nvPr/>
              </p:nvSpPr>
              <p:spPr>
                <a:xfrm>
                  <a:off x="2519556" y="4288201"/>
                  <a:ext cx="672615" cy="712887"/>
                </a:xfrm>
                <a:prstGeom prst="rect">
                  <a:avLst/>
                </a:prstGeom>
                <a:blipFill>
                  <a:blip r:embed="rId8"/>
                  <a:stretch>
                    <a:fillRect b="-512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0BF55BEB-C5A4-45F2-6161-55B7DA46CE14}"/>
                </a:ext>
              </a:extLst>
            </p:cNvPr>
            <p:cNvSpPr txBox="1"/>
            <p:nvPr/>
          </p:nvSpPr>
          <p:spPr>
            <a:xfrm>
              <a:off x="3697111" y="4429200"/>
              <a:ext cx="524182" cy="430887"/>
            </a:xfrm>
            <a:prstGeom prst="rect">
              <a:avLst/>
            </a:prstGeom>
            <a:noFill/>
          </p:spPr>
          <p:txBody>
            <a:bodyPr wrap="none" lIns="0" tIns="0" rIns="0" bIns="0" rtlCol="0">
              <a:spAutoFit/>
            </a:bodyPr>
            <a:lstStyle/>
            <a:p>
              <a:r>
                <a:rPr lang="en-US" sz="2800" i="1" dirty="0">
                  <a:latin typeface="Cambria Math" panose="02040503050406030204" pitchFamily="18" charset="0"/>
                </a:rPr>
                <a:t>dZ</a:t>
              </a:r>
              <a:r>
                <a:rPr lang="en-US" sz="2800" i="1" baseline="-25000" dirty="0">
                  <a:latin typeface="Cambria Math" panose="02040503050406030204" pitchFamily="18" charset="0"/>
                </a:rPr>
                <a:t>3</a:t>
              </a:r>
            </a:p>
          </p:txBody>
        </p:sp>
        <p:cxnSp>
          <p:nvCxnSpPr>
            <p:cNvPr id="23" name="Straight Arrow Connector 22">
              <a:extLst>
                <a:ext uri="{FF2B5EF4-FFF2-40B4-BE49-F238E27FC236}">
                  <a16:creationId xmlns:a16="http://schemas.microsoft.com/office/drawing/2014/main" id="{83DC5864-BD9E-CE7E-7501-98090D89E855}"/>
                </a:ext>
              </a:extLst>
            </p:cNvPr>
            <p:cNvCxnSpPr>
              <a:stCxn id="20" idx="3"/>
              <a:endCxn id="21" idx="1"/>
            </p:cNvCxnSpPr>
            <p:nvPr/>
          </p:nvCxnSpPr>
          <p:spPr>
            <a:xfrm flipV="1">
              <a:off x="3192171" y="4644644"/>
              <a:ext cx="5049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CCB19216-6390-355E-1EFC-9C74591924C6}"/>
                </a:ext>
              </a:extLst>
            </p:cNvPr>
            <p:cNvSpPr txBox="1"/>
            <p:nvPr/>
          </p:nvSpPr>
          <p:spPr>
            <a:xfrm>
              <a:off x="3876314" y="479433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DD361A7-C218-A9C2-00D0-ABB042EC8126}"/>
                    </a:ext>
                  </a:extLst>
                </p:cNvPr>
                <p:cNvSpPr txBox="1"/>
                <p:nvPr/>
              </p:nvSpPr>
              <p:spPr>
                <a:xfrm>
                  <a:off x="1547980" y="4288201"/>
                  <a:ext cx="960049"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𝐵</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endParaRPr lang="en-US" sz="2800" dirty="0"/>
                </a:p>
              </p:txBody>
            </p:sp>
          </mc:Choice>
          <mc:Fallback xmlns="">
            <p:sp>
              <p:nvSpPr>
                <p:cNvPr id="26" name="TextBox 25">
                  <a:extLst>
                    <a:ext uri="{FF2B5EF4-FFF2-40B4-BE49-F238E27FC236}">
                      <a16:creationId xmlns:a16="http://schemas.microsoft.com/office/drawing/2014/main" id="{7DD361A7-C218-A9C2-00D0-ABB042EC8126}"/>
                    </a:ext>
                  </a:extLst>
                </p:cNvPr>
                <p:cNvSpPr txBox="1">
                  <a:spLocks noRot="1" noChangeAspect="1" noMove="1" noResize="1" noEditPoints="1" noAdjustHandles="1" noChangeArrowheads="1" noChangeShapeType="1" noTextEdit="1"/>
                </p:cNvSpPr>
                <p:nvPr/>
              </p:nvSpPr>
              <p:spPr>
                <a:xfrm>
                  <a:off x="1547980" y="4288201"/>
                  <a:ext cx="960049" cy="712887"/>
                </a:xfrm>
                <a:prstGeom prst="rect">
                  <a:avLst/>
                </a:prstGeom>
                <a:blipFill>
                  <a:blip r:embed="rId9"/>
                  <a:stretch>
                    <a:fillRect r="-21656" b="-1282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4D5095A-469D-EE8D-982D-BC682F5CF28C}"/>
                </a:ext>
              </a:extLst>
            </p:cNvPr>
            <p:cNvSpPr txBox="1"/>
            <p:nvPr/>
          </p:nvSpPr>
          <p:spPr>
            <a:xfrm>
              <a:off x="1422766" y="497072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1)</a:t>
              </a:r>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23643B5-A780-B0B7-1184-9D2D4455A03E}"/>
                  </a:ext>
                </a:extLst>
              </p:cNvPr>
              <p:cNvSpPr txBox="1"/>
              <p:nvPr/>
            </p:nvSpPr>
            <p:spPr>
              <a:xfrm>
                <a:off x="1173293" y="5683608"/>
                <a:ext cx="6096000" cy="739754"/>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𝐶𝑜𝑠𝑡</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𝑚</m:t>
                        </m:r>
                        <m:r>
                          <a:rPr lang="en-US" sz="2800" b="0" i="1" smtClean="0">
                            <a:latin typeface="Cambria Math" panose="02040503050406030204" pitchFamily="18" charset="0"/>
                          </a:rPr>
                          <m:t> </m:t>
                        </m:r>
                      </m:den>
                    </m:f>
                  </m:oMath>
                </a14:m>
                <a:r>
                  <a:rPr lang="en-US" sz="2800" dirty="0"/>
                  <a:t> </a:t>
                </a:r>
                <a14:m>
                  <m:oMath xmlns:m="http://schemas.openxmlformats.org/officeDocument/2006/math">
                    <m:r>
                      <a:rPr lang="en-US" sz="2800" b="0" i="1" dirty="0" smtClean="0">
                        <a:latin typeface="Cambria Math" panose="02040503050406030204" pitchFamily="18" charset="0"/>
                      </a:rPr>
                      <m:t>𝑆𝑢𝑚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𝑑𝑍</m:t>
                    </m:r>
                    <m:r>
                      <a:rPr lang="en-US" sz="2800" b="0" i="1" baseline="-25000" dirty="0" smtClean="0">
                        <a:latin typeface="Cambria Math" panose="02040503050406030204" pitchFamily="18" charset="0"/>
                      </a:rPr>
                      <m:t>3</m:t>
                    </m:r>
                    <m:r>
                      <a:rPr lang="en-US" sz="2800" b="0" i="1" dirty="0" smtClean="0">
                        <a:latin typeface="Cambria Math" panose="02040503050406030204" pitchFamily="18" charset="0"/>
                      </a:rPr>
                      <m:t>, 1)</m:t>
                    </m:r>
                  </m:oMath>
                </a14:m>
                <a:endParaRPr lang="en-US" sz="2800" baseline="-25000" dirty="0"/>
              </a:p>
            </p:txBody>
          </p:sp>
        </mc:Choice>
        <mc:Fallback xmlns="">
          <p:sp>
            <p:nvSpPr>
              <p:cNvPr id="30" name="TextBox 29">
                <a:extLst>
                  <a:ext uri="{FF2B5EF4-FFF2-40B4-BE49-F238E27FC236}">
                    <a16:creationId xmlns:a16="http://schemas.microsoft.com/office/drawing/2014/main" id="{E23643B5-A780-B0B7-1184-9D2D4455A03E}"/>
                  </a:ext>
                </a:extLst>
              </p:cNvPr>
              <p:cNvSpPr txBox="1">
                <a:spLocks noRot="1" noChangeAspect="1" noMove="1" noResize="1" noEditPoints="1" noAdjustHandles="1" noChangeArrowheads="1" noChangeShapeType="1" noTextEdit="1"/>
              </p:cNvSpPr>
              <p:nvPr/>
            </p:nvSpPr>
            <p:spPr>
              <a:xfrm>
                <a:off x="1173293" y="5683608"/>
                <a:ext cx="6096000" cy="739754"/>
              </a:xfrm>
              <a:prstGeom prst="rect">
                <a:avLst/>
              </a:prstGeom>
              <a:blipFill>
                <a:blip r:embed="rId10"/>
                <a:stretch>
                  <a:fillRect b="-6557"/>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30948F36-1CB8-8A93-8AA7-A877000AE87B}"/>
              </a:ext>
            </a:extLst>
          </p:cNvPr>
          <p:cNvSpPr txBox="1"/>
          <p:nvPr/>
        </p:nvSpPr>
        <p:spPr>
          <a:xfrm>
            <a:off x="3775381" y="6280872"/>
            <a:ext cx="3268885" cy="369332"/>
          </a:xfrm>
          <a:prstGeom prst="rect">
            <a:avLst/>
          </a:prstGeom>
          <a:noFill/>
        </p:spPr>
        <p:txBody>
          <a:bodyPr wrap="square" rtlCol="0">
            <a:spAutoFit/>
          </a:bodyPr>
          <a:lstStyle/>
          <a:p>
            <a:pPr algn="ctr"/>
            <a:r>
              <a:rPr lang="en-US" dirty="0"/>
              <a:t>Column wise summation</a:t>
            </a:r>
          </a:p>
        </p:txBody>
      </p:sp>
    </p:spTree>
    <p:extLst>
      <p:ext uri="{BB962C8B-B14F-4D97-AF65-F5344CB8AC3E}">
        <p14:creationId xmlns:p14="http://schemas.microsoft.com/office/powerpoint/2010/main" val="235338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animBg="1"/>
      <p:bldP spid="14" grpId="0"/>
      <p:bldP spid="17" grpId="0"/>
      <p:bldP spid="18"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520B7F3-B120-29E1-6A3D-31F93F8A2828}"/>
              </a:ext>
            </a:extLst>
          </p:cNvPr>
          <p:cNvSpPr/>
          <p:nvPr/>
        </p:nvSpPr>
        <p:spPr>
          <a:xfrm>
            <a:off x="899909" y="5450363"/>
            <a:ext cx="2917248" cy="7823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19230A-FFFA-3ED3-DD4A-5DE7931704C1}"/>
                  </a:ext>
                </a:extLst>
              </p:cNvPr>
              <p:cNvSpPr txBox="1"/>
              <p:nvPr/>
            </p:nvSpPr>
            <p:spPr>
              <a:xfrm>
                <a:off x="1029407" y="1378087"/>
                <a:ext cx="6096000"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2</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a:t>
                </a:r>
                <a:r>
                  <a:rPr lang="en-US" sz="2400" dirty="0">
                    <a:latin typeface="Aharoni" panose="02010803020104030203" pitchFamily="2" charset="-79"/>
                    <a:cs typeface="Aharoni" panose="02010803020104030203" pitchFamily="2" charset="-79"/>
                  </a:rPr>
                  <a:t>*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num>
                      <m:den>
                        <m:r>
                          <a:rPr lang="en-US" sz="2400" i="1" smtClean="0">
                            <a:latin typeface="Cambria Math" panose="02040503050406030204" pitchFamily="18" charset="0"/>
                          </a:rPr>
                          <m:t>𝑑</m:t>
                        </m:r>
                        <m:r>
                          <a:rPr lang="en-US" sz="2400" b="0" i="1" smtClean="0">
                            <a:latin typeface="Cambria Math" panose="02040503050406030204" pitchFamily="18" charset="0"/>
                          </a:rPr>
                          <m:t>𝑊</m:t>
                        </m:r>
                        <m:r>
                          <a:rPr lang="en-US" sz="2400" b="0" i="1" baseline="-25000" smtClean="0">
                            <a:latin typeface="Cambria Math" panose="02040503050406030204" pitchFamily="18" charset="0"/>
                          </a:rPr>
                          <m:t>2</m:t>
                        </m:r>
                      </m:den>
                    </m:f>
                  </m:oMath>
                </a14:m>
                <a:r>
                  <a:rPr lang="en-US" sz="2400" dirty="0">
                    <a:latin typeface="Aharoni" panose="02010803020104030203" pitchFamily="2" charset="-79"/>
                    <a:cs typeface="Aharoni" panose="02010803020104030203" pitchFamily="2" charset="-79"/>
                  </a:rPr>
                  <a:t> </a:t>
                </a:r>
              </a:p>
            </p:txBody>
          </p:sp>
        </mc:Choice>
        <mc:Fallback xmlns="">
          <p:sp>
            <p:nvSpPr>
              <p:cNvPr id="2" name="TextBox 1">
                <a:extLst>
                  <a:ext uri="{FF2B5EF4-FFF2-40B4-BE49-F238E27FC236}">
                    <a16:creationId xmlns:a16="http://schemas.microsoft.com/office/drawing/2014/main" id="{1419230A-FFFA-3ED3-DD4A-5DE7931704C1}"/>
                  </a:ext>
                </a:extLst>
              </p:cNvPr>
              <p:cNvSpPr txBox="1">
                <a:spLocks noRot="1" noChangeAspect="1" noMove="1" noResize="1" noEditPoints="1" noAdjustHandles="1" noChangeArrowheads="1" noChangeShapeType="1" noTextEdit="1"/>
              </p:cNvSpPr>
              <p:nvPr/>
            </p:nvSpPr>
            <p:spPr>
              <a:xfrm>
                <a:off x="1029407" y="1378087"/>
                <a:ext cx="6096000" cy="712887"/>
              </a:xfrm>
              <a:prstGeom prst="rect">
                <a:avLst/>
              </a:prstGeom>
              <a:blipFill>
                <a:blip r:embed="rId2"/>
                <a:stretch>
                  <a:fillRect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B91F40-B1E0-976E-7DA5-8B15856A04A2}"/>
                  </a:ext>
                </a:extLst>
              </p:cNvPr>
              <p:cNvSpPr txBox="1"/>
              <p:nvPr/>
            </p:nvSpPr>
            <p:spPr>
              <a:xfrm>
                <a:off x="3725333" y="428978"/>
                <a:ext cx="5689600" cy="712887"/>
              </a:xfrm>
              <a:prstGeom prst="rect">
                <a:avLst/>
              </a:prstGeom>
              <a:noFill/>
            </p:spPr>
            <p:txBody>
              <a:bodyPr wrap="square" rtlCol="0">
                <a:spAutoFit/>
              </a:bodyPr>
              <a:lstStyle/>
              <a:p>
                <a:pPr algn="ct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2</m:t>
                        </m:r>
                      </m:den>
                    </m:f>
                    <m:r>
                      <a:rPr lang="en-US" sz="2800" b="0" i="1" baseline="-25000" smtClean="0">
                        <a:latin typeface="Cambria Math" panose="02040503050406030204" pitchFamily="18" charset="0"/>
                      </a:rPr>
                      <m:t> </m:t>
                    </m:r>
                  </m:oMath>
                </a14:m>
                <a:r>
                  <a:rPr lang="en-US" sz="2800" dirty="0"/>
                  <a:t>       L -&gt; a</a:t>
                </a:r>
                <a:r>
                  <a:rPr lang="en-US" sz="2800" baseline="-25000" dirty="0"/>
                  <a:t>3</a:t>
                </a:r>
                <a:r>
                  <a:rPr lang="en-US" sz="2800" dirty="0"/>
                  <a:t> -&gt; Z</a:t>
                </a:r>
                <a:r>
                  <a:rPr lang="en-US" sz="2800" baseline="-25000" dirty="0"/>
                  <a:t>3</a:t>
                </a:r>
                <a:r>
                  <a:rPr lang="en-US" sz="2800" dirty="0"/>
                  <a:t> -&gt; a</a:t>
                </a:r>
                <a:r>
                  <a:rPr lang="en-US" sz="2800" baseline="-25000" dirty="0"/>
                  <a:t>2</a:t>
                </a:r>
                <a:r>
                  <a:rPr lang="en-US" sz="2800" dirty="0"/>
                  <a:t> -&gt; Z</a:t>
                </a:r>
                <a:r>
                  <a:rPr lang="en-US" sz="2800" baseline="-25000" dirty="0"/>
                  <a:t>2</a:t>
                </a:r>
                <a:r>
                  <a:rPr lang="en-US" sz="2800" dirty="0"/>
                  <a:t> -&gt; W</a:t>
                </a:r>
                <a:r>
                  <a:rPr lang="en-US" sz="2800" baseline="-25000" dirty="0"/>
                  <a:t>2</a:t>
                </a:r>
              </a:p>
            </p:txBody>
          </p:sp>
        </mc:Choice>
        <mc:Fallback xmlns="">
          <p:sp>
            <p:nvSpPr>
              <p:cNvPr id="3" name="TextBox 2">
                <a:extLst>
                  <a:ext uri="{FF2B5EF4-FFF2-40B4-BE49-F238E27FC236}">
                    <a16:creationId xmlns:a16="http://schemas.microsoft.com/office/drawing/2014/main" id="{27B91F40-B1E0-976E-7DA5-8B15856A04A2}"/>
                  </a:ext>
                </a:extLst>
              </p:cNvPr>
              <p:cNvSpPr txBox="1">
                <a:spLocks noRot="1" noChangeAspect="1" noMove="1" noResize="1" noEditPoints="1" noAdjustHandles="1" noChangeArrowheads="1" noChangeShapeType="1" noTextEdit="1"/>
              </p:cNvSpPr>
              <p:nvPr/>
            </p:nvSpPr>
            <p:spPr>
              <a:xfrm>
                <a:off x="3725333" y="428978"/>
                <a:ext cx="5689600" cy="712887"/>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444443-1C94-F5F5-2E7F-73A84EF8CDD6}"/>
                  </a:ext>
                </a:extLst>
              </p:cNvPr>
              <p:cNvSpPr txBox="1"/>
              <p:nvPr/>
            </p:nvSpPr>
            <p:spPr>
              <a:xfrm>
                <a:off x="9819922" y="1268847"/>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xmlns="">
          <p:sp>
            <p:nvSpPr>
              <p:cNvPr id="4" name="TextBox 3">
                <a:extLst>
                  <a:ext uri="{FF2B5EF4-FFF2-40B4-BE49-F238E27FC236}">
                    <a16:creationId xmlns:a16="http://schemas.microsoft.com/office/drawing/2014/main" id="{26444443-1C94-F5F5-2E7F-73A84EF8CDD6}"/>
                  </a:ext>
                </a:extLst>
              </p:cNvPr>
              <p:cNvSpPr txBox="1">
                <a:spLocks noRot="1" noChangeAspect="1" noMove="1" noResize="1" noEditPoints="1" noAdjustHandles="1" noChangeArrowheads="1" noChangeShapeType="1" noTextEdit="1"/>
              </p:cNvSpPr>
              <p:nvPr/>
            </p:nvSpPr>
            <p:spPr>
              <a:xfrm>
                <a:off x="9819922" y="1268847"/>
                <a:ext cx="2199922" cy="369332"/>
              </a:xfrm>
              <a:prstGeom prst="rect">
                <a:avLst/>
              </a:prstGeom>
              <a:blipFill>
                <a:blip r:embed="rId4"/>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E111CE87-751F-8097-26FF-8A9EBF466F9D}"/>
              </a:ext>
            </a:extLst>
          </p:cNvPr>
          <p:cNvSpPr/>
          <p:nvPr/>
        </p:nvSpPr>
        <p:spPr>
          <a:xfrm rot="16200000">
            <a:off x="2518053" y="1693965"/>
            <a:ext cx="247093" cy="12643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BC5D684-37CC-1DC0-CBDD-21E41C0E2ADF}"/>
              </a:ext>
            </a:extLst>
          </p:cNvPr>
          <p:cNvSpPr txBox="1"/>
          <p:nvPr/>
        </p:nvSpPr>
        <p:spPr>
          <a:xfrm>
            <a:off x="2379508" y="2449689"/>
            <a:ext cx="524182" cy="430887"/>
          </a:xfrm>
          <a:prstGeom prst="rect">
            <a:avLst/>
          </a:prstGeom>
          <a:noFill/>
        </p:spPr>
        <p:txBody>
          <a:bodyPr wrap="square" lIns="0" tIns="0" rIns="0" bIns="0" rtlCol="0">
            <a:spAutoFit/>
          </a:bodyPr>
          <a:lstStyle/>
          <a:p>
            <a:r>
              <a:rPr lang="en-US" sz="2800" i="1" dirty="0">
                <a:latin typeface="Cambria Math" panose="02040503050406030204" pitchFamily="18" charset="0"/>
              </a:rPr>
              <a:t>dZ</a:t>
            </a:r>
            <a:r>
              <a:rPr lang="en-US" sz="2800" i="1" baseline="-25000" dirty="0">
                <a:latin typeface="Cambria Math" panose="02040503050406030204" pitchFamily="18" charset="0"/>
              </a:rPr>
              <a:t>3</a:t>
            </a:r>
          </a:p>
        </p:txBody>
      </p:sp>
      <p:cxnSp>
        <p:nvCxnSpPr>
          <p:cNvPr id="8" name="Straight Arrow Connector 7">
            <a:extLst>
              <a:ext uri="{FF2B5EF4-FFF2-40B4-BE49-F238E27FC236}">
                <a16:creationId xmlns:a16="http://schemas.microsoft.com/office/drawing/2014/main" id="{6D74F74F-532A-219A-1BBB-12E00AD98726}"/>
              </a:ext>
            </a:extLst>
          </p:cNvPr>
          <p:cNvCxnSpPr/>
          <p:nvPr/>
        </p:nvCxnSpPr>
        <p:spPr>
          <a:xfrm>
            <a:off x="3849511" y="2090974"/>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522DB5D-B11B-CA43-B7AB-CF1565028967}"/>
              </a:ext>
            </a:extLst>
          </p:cNvPr>
          <p:cNvSpPr txBox="1"/>
          <p:nvPr/>
        </p:nvSpPr>
        <p:spPr>
          <a:xfrm>
            <a:off x="3643863" y="2449689"/>
            <a:ext cx="575733" cy="369332"/>
          </a:xfrm>
          <a:prstGeom prst="rect">
            <a:avLst/>
          </a:prstGeom>
          <a:noFill/>
        </p:spPr>
        <p:txBody>
          <a:bodyPr wrap="square">
            <a:spAutoFit/>
          </a:bodyPr>
          <a:lstStyle/>
          <a:p>
            <a:r>
              <a:rPr lang="en-US" sz="1800" dirty="0"/>
              <a:t>W</a:t>
            </a:r>
            <a:r>
              <a:rPr lang="en-US" baseline="-25000" dirty="0"/>
              <a:t>3</a:t>
            </a:r>
            <a:endParaRPr lang="en-US" dirty="0"/>
          </a:p>
        </p:txBody>
      </p:sp>
      <p:sp>
        <p:nvSpPr>
          <p:cNvPr id="12" name="TextBox 11">
            <a:extLst>
              <a:ext uri="{FF2B5EF4-FFF2-40B4-BE49-F238E27FC236}">
                <a16:creationId xmlns:a16="http://schemas.microsoft.com/office/drawing/2014/main" id="{A8E701B2-B940-DC58-6610-8064B9961859}"/>
              </a:ext>
            </a:extLst>
          </p:cNvPr>
          <p:cNvSpPr txBox="1"/>
          <p:nvPr/>
        </p:nvSpPr>
        <p:spPr>
          <a:xfrm>
            <a:off x="9945511" y="1764353"/>
            <a:ext cx="1049867" cy="369332"/>
          </a:xfrm>
          <a:prstGeom prst="rect">
            <a:avLst/>
          </a:prstGeom>
          <a:noFill/>
        </p:spPr>
        <p:txBody>
          <a:bodyPr wrap="square">
            <a:spAutoFit/>
          </a:bodyPr>
          <a:lstStyle/>
          <a:p>
            <a:r>
              <a:rPr lang="en-US" dirty="0"/>
              <a:t>A</a:t>
            </a:r>
            <a:r>
              <a:rPr lang="en-US" baseline="-25000" dirty="0"/>
              <a:t>2</a:t>
            </a:r>
            <a:r>
              <a:rPr lang="en-US" dirty="0"/>
              <a:t> = f(Z</a:t>
            </a:r>
            <a:r>
              <a:rPr lang="en-US" baseline="-25000" dirty="0"/>
              <a:t>2</a:t>
            </a:r>
            <a:r>
              <a:rPr lang="en-US" dirty="0"/>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4EC85B-50BB-B362-8B0A-98F764CA9558}"/>
                  </a:ext>
                </a:extLst>
              </p:cNvPr>
              <p:cNvSpPr txBox="1"/>
              <p:nvPr/>
            </p:nvSpPr>
            <p:spPr>
              <a:xfrm>
                <a:off x="4230886" y="2449689"/>
                <a:ext cx="728884" cy="378180"/>
              </a:xfrm>
              <a:prstGeom prst="rect">
                <a:avLst/>
              </a:prstGeom>
              <a:noFill/>
            </p:spPr>
            <p:txBody>
              <a:bodyPr wrap="square">
                <a:spAutoFit/>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a:t>(Z</a:t>
                </a:r>
                <a:r>
                  <a:rPr lang="en-US" baseline="-25000" dirty="0"/>
                  <a:t>2</a:t>
                </a:r>
                <a:r>
                  <a:rPr lang="en-US" dirty="0"/>
                  <a:t>)</a:t>
                </a:r>
              </a:p>
            </p:txBody>
          </p:sp>
        </mc:Choice>
        <mc:Fallback xmlns="">
          <p:sp>
            <p:nvSpPr>
              <p:cNvPr id="13" name="TextBox 12">
                <a:extLst>
                  <a:ext uri="{FF2B5EF4-FFF2-40B4-BE49-F238E27FC236}">
                    <a16:creationId xmlns:a16="http://schemas.microsoft.com/office/drawing/2014/main" id="{E74EC85B-50BB-B362-8B0A-98F764CA9558}"/>
                  </a:ext>
                </a:extLst>
              </p:cNvPr>
              <p:cNvSpPr txBox="1">
                <a:spLocks noRot="1" noChangeAspect="1" noMove="1" noResize="1" noEditPoints="1" noAdjustHandles="1" noChangeArrowheads="1" noChangeShapeType="1" noTextEdit="1"/>
              </p:cNvSpPr>
              <p:nvPr/>
            </p:nvSpPr>
            <p:spPr>
              <a:xfrm>
                <a:off x="4230886" y="2449689"/>
                <a:ext cx="728884" cy="378180"/>
              </a:xfrm>
              <a:prstGeom prst="rect">
                <a:avLst/>
              </a:prstGeom>
              <a:blipFill>
                <a:blip r:embed="rId5"/>
                <a:stretch>
                  <a:fillRect l="-2500" t="-9677" r="-6667" b="-22581"/>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95081040-AED7-D675-9CAA-2BF7FB48E84B}"/>
              </a:ext>
            </a:extLst>
          </p:cNvPr>
          <p:cNvCxnSpPr/>
          <p:nvPr/>
        </p:nvCxnSpPr>
        <p:spPr>
          <a:xfrm>
            <a:off x="4588933" y="2090974"/>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C9BFEDF-2C32-E0CF-B971-6F16D01224C6}"/>
              </a:ext>
            </a:extLst>
          </p:cNvPr>
          <p:cNvCxnSpPr/>
          <p:nvPr/>
        </p:nvCxnSpPr>
        <p:spPr>
          <a:xfrm>
            <a:off x="5280752" y="2090973"/>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FB14B16-8C0C-D1C5-C341-5763D1E39D0C}"/>
              </a:ext>
            </a:extLst>
          </p:cNvPr>
          <p:cNvSpPr txBox="1"/>
          <p:nvPr/>
        </p:nvSpPr>
        <p:spPr>
          <a:xfrm>
            <a:off x="5125155" y="2431826"/>
            <a:ext cx="406400" cy="376577"/>
          </a:xfrm>
          <a:prstGeom prst="rect">
            <a:avLst/>
          </a:prstGeom>
          <a:noFill/>
        </p:spPr>
        <p:txBody>
          <a:bodyPr wrap="square">
            <a:spAutoFit/>
          </a:bodyPr>
          <a:lstStyle/>
          <a:p>
            <a:r>
              <a:rPr lang="en-US" dirty="0"/>
              <a:t>a</a:t>
            </a:r>
            <a:r>
              <a:rPr lang="en-US" baseline="-25000" dirty="0"/>
              <a:t>1</a:t>
            </a:r>
            <a:endParaRPr lang="en-US" dirty="0"/>
          </a:p>
        </p:txBody>
      </p:sp>
      <p:grpSp>
        <p:nvGrpSpPr>
          <p:cNvPr id="28" name="Group 27">
            <a:extLst>
              <a:ext uri="{FF2B5EF4-FFF2-40B4-BE49-F238E27FC236}">
                <a16:creationId xmlns:a16="http://schemas.microsoft.com/office/drawing/2014/main" id="{6D55F819-D8BC-A8F6-6BA8-8EA46079453E}"/>
              </a:ext>
            </a:extLst>
          </p:cNvPr>
          <p:cNvGrpSpPr/>
          <p:nvPr/>
        </p:nvGrpSpPr>
        <p:grpSpPr>
          <a:xfrm>
            <a:off x="899909" y="3473863"/>
            <a:ext cx="4874357" cy="945067"/>
            <a:chOff x="899909" y="3473863"/>
            <a:chExt cx="4874357" cy="945067"/>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36D23F-72C9-5454-3CC1-4AB6DE4D6664}"/>
                    </a:ext>
                  </a:extLst>
                </p:cNvPr>
                <p:cNvSpPr txBox="1"/>
                <p:nvPr/>
              </p:nvSpPr>
              <p:spPr>
                <a:xfrm>
                  <a:off x="1029407" y="3473863"/>
                  <a:ext cx="4671482" cy="590739"/>
                </a:xfrm>
                <a:prstGeom prst="rect">
                  <a:avLst/>
                </a:prstGeom>
                <a:noFill/>
              </p:spPr>
              <p:txBody>
                <a:bodyPr wrap="square" lIns="0" tIns="0" rIns="0" bIns="0"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𝑊</m:t>
                          </m:r>
                        </m:e>
                        <m:sub>
                          <m:r>
                            <a:rPr lang="en-US" sz="2400" b="0" i="1" smtClean="0">
                              <a:latin typeface="Cambria Math" panose="02040503050406030204" pitchFamily="18" charset="0"/>
                            </a:rPr>
                            <m:t>3</m:t>
                          </m:r>
                        </m:sub>
                        <m:sup>
                          <m:r>
                            <a:rPr lang="en-US" sz="2400" b="0" i="1" smtClean="0">
                              <a:solidFill>
                                <a:srgbClr val="FF0000"/>
                              </a:solidFill>
                              <a:latin typeface="Cambria Math" panose="02040503050406030204" pitchFamily="18" charset="0"/>
                            </a:rPr>
                            <m:t>𝑇</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     </m:t>
                          </m:r>
                          <m:r>
                            <a:rPr lang="en-US" sz="2400" b="0" i="1" smtClean="0">
                              <a:latin typeface="Cambria Math" panose="02040503050406030204" pitchFamily="18" charset="0"/>
                            </a:rPr>
                            <m:t>𝑓</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2 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a14:m>
                  <a:r>
                    <a:rPr lang="en-US" sz="2400" dirty="0"/>
                    <a:t> </a:t>
                  </a:r>
                </a:p>
              </p:txBody>
            </p:sp>
          </mc:Choice>
          <mc:Fallback xmlns="">
            <p:sp>
              <p:nvSpPr>
                <p:cNvPr id="20" name="TextBox 19">
                  <a:extLst>
                    <a:ext uri="{FF2B5EF4-FFF2-40B4-BE49-F238E27FC236}">
                      <a16:creationId xmlns:a16="http://schemas.microsoft.com/office/drawing/2014/main" id="{C036D23F-72C9-5454-3CC1-4AB6DE4D6664}"/>
                    </a:ext>
                  </a:extLst>
                </p:cNvPr>
                <p:cNvSpPr txBox="1">
                  <a:spLocks noRot="1" noChangeAspect="1" noMove="1" noResize="1" noEditPoints="1" noAdjustHandles="1" noChangeArrowheads="1" noChangeShapeType="1" noTextEdit="1"/>
                </p:cNvSpPr>
                <p:nvPr/>
              </p:nvSpPr>
              <p:spPr>
                <a:xfrm>
                  <a:off x="1029407" y="3473863"/>
                  <a:ext cx="4671482" cy="590739"/>
                </a:xfrm>
                <a:prstGeom prst="rect">
                  <a:avLst/>
                </a:prstGeom>
                <a:blipFill>
                  <a:blip r:embed="rId6"/>
                  <a:stretch>
                    <a:fillRect l="-13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96569FE-E938-EBCF-C854-3D19085F237E}"/>
                </a:ext>
              </a:extLst>
            </p:cNvPr>
            <p:cNvSpPr txBox="1"/>
            <p:nvPr/>
          </p:nvSpPr>
          <p:spPr>
            <a:xfrm>
              <a:off x="2457779" y="390475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p>
          </p:txBody>
        </p:sp>
        <p:sp>
          <p:nvSpPr>
            <p:cNvPr id="24" name="TextBox 23">
              <a:extLst>
                <a:ext uri="{FF2B5EF4-FFF2-40B4-BE49-F238E27FC236}">
                  <a16:creationId xmlns:a16="http://schemas.microsoft.com/office/drawing/2014/main" id="{E64BF307-D1D5-E1AD-8167-2FAF69D68AF6}"/>
                </a:ext>
              </a:extLst>
            </p:cNvPr>
            <p:cNvSpPr txBox="1"/>
            <p:nvPr/>
          </p:nvSpPr>
          <p:spPr>
            <a:xfrm>
              <a:off x="3293907" y="390475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n</a:t>
              </a:r>
              <a:r>
                <a:rPr lang="en-US" baseline="-25000" dirty="0">
                  <a:solidFill>
                    <a:srgbClr val="00B050"/>
                  </a:solidFill>
                </a:rPr>
                <a:t>2</a:t>
              </a:r>
              <a:r>
                <a:rPr lang="en-US" dirty="0">
                  <a:solidFill>
                    <a:srgbClr val="00B050"/>
                  </a:solidFill>
                </a:rPr>
                <a:t>)</a:t>
              </a:r>
            </a:p>
          </p:txBody>
        </p:sp>
        <p:sp>
          <p:nvSpPr>
            <p:cNvPr id="25" name="TextBox 24">
              <a:extLst>
                <a:ext uri="{FF2B5EF4-FFF2-40B4-BE49-F238E27FC236}">
                  <a16:creationId xmlns:a16="http://schemas.microsoft.com/office/drawing/2014/main" id="{9C1065C7-BF27-C0F0-8EDF-BAE779AFD1B7}"/>
                </a:ext>
              </a:extLst>
            </p:cNvPr>
            <p:cNvSpPr txBox="1"/>
            <p:nvPr/>
          </p:nvSpPr>
          <p:spPr>
            <a:xfrm>
              <a:off x="4151862" y="388001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26" name="TextBox 25">
              <a:extLst>
                <a:ext uri="{FF2B5EF4-FFF2-40B4-BE49-F238E27FC236}">
                  <a16:creationId xmlns:a16="http://schemas.microsoft.com/office/drawing/2014/main" id="{C7B5E98D-5840-78B9-798D-986634B90A5F}"/>
                </a:ext>
              </a:extLst>
            </p:cNvPr>
            <p:cNvSpPr txBox="1"/>
            <p:nvPr/>
          </p:nvSpPr>
          <p:spPr>
            <a:xfrm>
              <a:off x="4882444" y="3864932"/>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1</a:t>
              </a:r>
              <a:r>
                <a:rPr lang="en-US" dirty="0">
                  <a:solidFill>
                    <a:srgbClr val="00B050"/>
                  </a:solidFill>
                </a:rPr>
                <a:t>, m)</a:t>
              </a:r>
            </a:p>
          </p:txBody>
        </p:sp>
        <p:sp>
          <p:nvSpPr>
            <p:cNvPr id="27" name="TextBox 26">
              <a:extLst>
                <a:ext uri="{FF2B5EF4-FFF2-40B4-BE49-F238E27FC236}">
                  <a16:creationId xmlns:a16="http://schemas.microsoft.com/office/drawing/2014/main" id="{4F666CDC-3F7B-C2D4-750D-EFC2B86303C9}"/>
                </a:ext>
              </a:extLst>
            </p:cNvPr>
            <p:cNvSpPr txBox="1"/>
            <p:nvPr/>
          </p:nvSpPr>
          <p:spPr>
            <a:xfrm>
              <a:off x="899909" y="4049598"/>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n</a:t>
              </a:r>
              <a:r>
                <a:rPr lang="en-US" baseline="-25000" dirty="0">
                  <a:solidFill>
                    <a:srgbClr val="00B050"/>
                  </a:solidFill>
                </a:rPr>
                <a:t>1</a:t>
              </a:r>
              <a:r>
                <a:rPr lang="en-US" dirty="0">
                  <a:solidFill>
                    <a:srgbClr val="00B050"/>
                  </a:solidFill>
                </a:rPr>
                <a:t>)</a:t>
              </a:r>
            </a:p>
          </p:txBody>
        </p:sp>
      </p:grpSp>
      <p:sp>
        <p:nvSpPr>
          <p:cNvPr id="29" name="TextBox 28">
            <a:extLst>
              <a:ext uri="{FF2B5EF4-FFF2-40B4-BE49-F238E27FC236}">
                <a16:creationId xmlns:a16="http://schemas.microsoft.com/office/drawing/2014/main" id="{5944EC18-514C-004F-2CF2-36BE4B17C9C1}"/>
              </a:ext>
            </a:extLst>
          </p:cNvPr>
          <p:cNvSpPr txBox="1"/>
          <p:nvPr/>
        </p:nvSpPr>
        <p:spPr>
          <a:xfrm>
            <a:off x="2847996" y="4495489"/>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30" name="Left Brace 29">
            <a:extLst>
              <a:ext uri="{FF2B5EF4-FFF2-40B4-BE49-F238E27FC236}">
                <a16:creationId xmlns:a16="http://schemas.microsoft.com/office/drawing/2014/main" id="{1B7D95DA-8ABB-74E9-6603-F9D1F674D836}"/>
              </a:ext>
            </a:extLst>
          </p:cNvPr>
          <p:cNvSpPr/>
          <p:nvPr/>
        </p:nvSpPr>
        <p:spPr>
          <a:xfrm rot="16200000">
            <a:off x="3142731" y="3875453"/>
            <a:ext cx="262091" cy="1086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2BA329F-E829-3C45-D97D-95051C5ED7D6}"/>
              </a:ext>
            </a:extLst>
          </p:cNvPr>
          <p:cNvSpPr txBox="1"/>
          <p:nvPr/>
        </p:nvSpPr>
        <p:spPr>
          <a:xfrm>
            <a:off x="4185729" y="4495489"/>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32" name="TextBox 31">
            <a:extLst>
              <a:ext uri="{FF2B5EF4-FFF2-40B4-BE49-F238E27FC236}">
                <a16:creationId xmlns:a16="http://schemas.microsoft.com/office/drawing/2014/main" id="{8975D1EF-14D1-9964-CCCB-A2A1F3BAD00F}"/>
              </a:ext>
            </a:extLst>
          </p:cNvPr>
          <p:cNvSpPr txBox="1"/>
          <p:nvPr/>
        </p:nvSpPr>
        <p:spPr>
          <a:xfrm>
            <a:off x="3903506" y="4520228"/>
            <a:ext cx="496711" cy="461665"/>
          </a:xfrm>
          <a:prstGeom prst="rect">
            <a:avLst/>
          </a:prstGeom>
          <a:noFill/>
        </p:spPr>
        <p:txBody>
          <a:bodyPr wrap="square" rtlCol="0">
            <a:spAutoFit/>
          </a:bodyPr>
          <a:lstStyle/>
          <a:p>
            <a:r>
              <a:rPr lang="en-US" sz="2400" dirty="0"/>
              <a:t>*</a:t>
            </a:r>
            <a:endParaRPr lang="en-US" dirty="0"/>
          </a:p>
        </p:txBody>
      </p:sp>
      <p:sp>
        <p:nvSpPr>
          <p:cNvPr id="33" name="TextBox 32">
            <a:extLst>
              <a:ext uri="{FF2B5EF4-FFF2-40B4-BE49-F238E27FC236}">
                <a16:creationId xmlns:a16="http://schemas.microsoft.com/office/drawing/2014/main" id="{2C91EEF8-D9E9-04DB-D7F5-24FA297BB03F}"/>
              </a:ext>
            </a:extLst>
          </p:cNvPr>
          <p:cNvSpPr txBox="1"/>
          <p:nvPr/>
        </p:nvSpPr>
        <p:spPr>
          <a:xfrm>
            <a:off x="2847996" y="4887856"/>
            <a:ext cx="3035652" cy="369332"/>
          </a:xfrm>
          <a:prstGeom prst="rect">
            <a:avLst/>
          </a:prstGeom>
          <a:noFill/>
        </p:spPr>
        <p:txBody>
          <a:bodyPr wrap="square" rtlCol="0">
            <a:spAutoFit/>
          </a:bodyPr>
          <a:lstStyle/>
          <a:p>
            <a:r>
              <a:rPr lang="en-US" dirty="0"/>
              <a:t>Elementwise multiplication</a:t>
            </a:r>
          </a:p>
        </p:txBody>
      </p:sp>
      <p:sp>
        <p:nvSpPr>
          <p:cNvPr id="35" name="TextBox 34">
            <a:extLst>
              <a:ext uri="{FF2B5EF4-FFF2-40B4-BE49-F238E27FC236}">
                <a16:creationId xmlns:a16="http://schemas.microsoft.com/office/drawing/2014/main" id="{B1DDE095-4F74-C9E1-E268-E9A65FAB3B19}"/>
              </a:ext>
            </a:extLst>
          </p:cNvPr>
          <p:cNvSpPr txBox="1"/>
          <p:nvPr/>
        </p:nvSpPr>
        <p:spPr>
          <a:xfrm>
            <a:off x="5085644" y="4499293"/>
            <a:ext cx="1222710"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1</a:t>
            </a:r>
            <a:r>
              <a:rPr lang="en-US" dirty="0">
                <a:solidFill>
                  <a:srgbClr val="00B050"/>
                </a:solidFill>
              </a:rPr>
              <a:t>, m)</a:t>
            </a:r>
            <a:r>
              <a:rPr lang="en-US" b="1" baseline="30000" dirty="0">
                <a:solidFill>
                  <a:srgbClr val="FF0000"/>
                </a:solidFill>
              </a:rPr>
              <a:t>T</a:t>
            </a:r>
          </a:p>
        </p:txBody>
      </p:sp>
      <p:cxnSp>
        <p:nvCxnSpPr>
          <p:cNvPr id="37" name="Straight Arrow Connector 36">
            <a:extLst>
              <a:ext uri="{FF2B5EF4-FFF2-40B4-BE49-F238E27FC236}">
                <a16:creationId xmlns:a16="http://schemas.microsoft.com/office/drawing/2014/main" id="{D908CCF4-75D8-1F23-FEBA-9D573B5C12A4}"/>
              </a:ext>
            </a:extLst>
          </p:cNvPr>
          <p:cNvCxnSpPr>
            <a:stCxn id="26" idx="2"/>
          </p:cNvCxnSpPr>
          <p:nvPr/>
        </p:nvCxnSpPr>
        <p:spPr>
          <a:xfrm>
            <a:off x="5328355" y="4234264"/>
            <a:ext cx="0" cy="299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C41773F5-8DAC-99F2-2DCB-B40DA4A2064A}"/>
              </a:ext>
            </a:extLst>
          </p:cNvPr>
          <p:cNvSpPr/>
          <p:nvPr/>
        </p:nvSpPr>
        <p:spPr>
          <a:xfrm>
            <a:off x="2573867" y="3473863"/>
            <a:ext cx="2385903" cy="53863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B897AE7-4B59-CF95-7884-A5949480CA18}"/>
              </a:ext>
            </a:extLst>
          </p:cNvPr>
          <p:cNvSpPr/>
          <p:nvPr/>
        </p:nvSpPr>
        <p:spPr>
          <a:xfrm>
            <a:off x="1979919" y="1480150"/>
            <a:ext cx="2902525" cy="67033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4E5BE0A-E0DF-8017-0455-D2028CD4FB15}"/>
                  </a:ext>
                </a:extLst>
              </p:cNvPr>
              <p:cNvSpPr txBox="1"/>
              <p:nvPr/>
            </p:nvSpPr>
            <p:spPr>
              <a:xfrm>
                <a:off x="5638800" y="2974622"/>
                <a:ext cx="6599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𝑑𝑍</m:t>
                          </m:r>
                        </m:e>
                        <m:sub>
                          <m:r>
                            <a:rPr lang="en-US" sz="2800" b="0" i="1" smtClean="0">
                              <a:latin typeface="Cambria Math" panose="02040503050406030204" pitchFamily="18" charset="0"/>
                            </a:rPr>
                            <m:t>2</m:t>
                          </m:r>
                        </m:sub>
                      </m:sSub>
                    </m:oMath>
                  </m:oMathPara>
                </a14:m>
                <a:endParaRPr lang="en-US" sz="2800" dirty="0"/>
              </a:p>
            </p:txBody>
          </p:sp>
        </mc:Choice>
        <mc:Fallback xmlns="">
          <p:sp>
            <p:nvSpPr>
              <p:cNvPr id="41" name="TextBox 40">
                <a:extLst>
                  <a:ext uri="{FF2B5EF4-FFF2-40B4-BE49-F238E27FC236}">
                    <a16:creationId xmlns:a16="http://schemas.microsoft.com/office/drawing/2014/main" id="{74E5BE0A-E0DF-8017-0455-D2028CD4FB15}"/>
                  </a:ext>
                </a:extLst>
              </p:cNvPr>
              <p:cNvSpPr txBox="1">
                <a:spLocks noRot="1" noChangeAspect="1" noMove="1" noResize="1" noEditPoints="1" noAdjustHandles="1" noChangeArrowheads="1" noChangeShapeType="1" noTextEdit="1"/>
              </p:cNvSpPr>
              <p:nvPr/>
            </p:nvSpPr>
            <p:spPr>
              <a:xfrm>
                <a:off x="5638800" y="2974622"/>
                <a:ext cx="659989" cy="430887"/>
              </a:xfrm>
              <a:prstGeom prst="rect">
                <a:avLst/>
              </a:prstGeom>
              <a:blipFill>
                <a:blip r:embed="rId7"/>
                <a:stretch>
                  <a:fillRect/>
                </a:stretch>
              </a:blipFill>
            </p:spPr>
            <p:txBody>
              <a:bodyPr/>
              <a:lstStyle/>
              <a:p>
                <a:r>
                  <a:rPr lang="en-US">
                    <a:noFill/>
                  </a:rPr>
                  <a:t> </a:t>
                </a:r>
              </a:p>
            </p:txBody>
          </p:sp>
        </mc:Fallback>
      </mc:AlternateContent>
      <p:cxnSp>
        <p:nvCxnSpPr>
          <p:cNvPr id="43" name="Connector: Elbow 42">
            <a:extLst>
              <a:ext uri="{FF2B5EF4-FFF2-40B4-BE49-F238E27FC236}">
                <a16:creationId xmlns:a16="http://schemas.microsoft.com/office/drawing/2014/main" id="{64C8699D-9BE2-CEBA-1F44-CA913A139467}"/>
              </a:ext>
            </a:extLst>
          </p:cNvPr>
          <p:cNvCxnSpPr>
            <a:stCxn id="38" idx="0"/>
            <a:endCxn id="41" idx="1"/>
          </p:cNvCxnSpPr>
          <p:nvPr/>
        </p:nvCxnSpPr>
        <p:spPr>
          <a:xfrm rot="5400000" flipH="1" flipV="1">
            <a:off x="4560911" y="2395975"/>
            <a:ext cx="283797" cy="1871981"/>
          </a:xfrm>
          <a:prstGeom prst="bent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13BB3AB-4A38-61BD-BD6B-3C309C972D1C}"/>
                  </a:ext>
                </a:extLst>
              </p:cNvPr>
              <p:cNvSpPr txBox="1"/>
              <p:nvPr/>
            </p:nvSpPr>
            <p:spPr>
              <a:xfrm>
                <a:off x="899909" y="5450363"/>
                <a:ext cx="2917248" cy="683072"/>
              </a:xfrm>
              <a:prstGeom prst="rect">
                <a:avLst/>
              </a:prstGeom>
              <a:noFill/>
            </p:spPr>
            <p:txBody>
              <a:bodyPr wrap="square">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2</m:t>
                        </m:r>
                      </m:sub>
                    </m:sSub>
                  </m:oMath>
                </a14:m>
                <a:r>
                  <a:rPr lang="en-US" sz="2400" b="0" dirty="0"/>
                  <a:t>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oMath>
                </a14:m>
                <a:r>
                  <a:rPr lang="en-US" sz="2400" dirty="0"/>
                  <a:t> </a:t>
                </a:r>
              </a:p>
            </p:txBody>
          </p:sp>
        </mc:Choice>
        <mc:Fallback xmlns="">
          <p:sp>
            <p:nvSpPr>
              <p:cNvPr id="45" name="TextBox 44">
                <a:extLst>
                  <a:ext uri="{FF2B5EF4-FFF2-40B4-BE49-F238E27FC236}">
                    <a16:creationId xmlns:a16="http://schemas.microsoft.com/office/drawing/2014/main" id="{C13BB3AB-4A38-61BD-BD6B-3C309C972D1C}"/>
                  </a:ext>
                </a:extLst>
              </p:cNvPr>
              <p:cNvSpPr txBox="1">
                <a:spLocks noRot="1" noChangeAspect="1" noMove="1" noResize="1" noEditPoints="1" noAdjustHandles="1" noChangeArrowheads="1" noChangeShapeType="1" noTextEdit="1"/>
              </p:cNvSpPr>
              <p:nvPr/>
            </p:nvSpPr>
            <p:spPr>
              <a:xfrm>
                <a:off x="899909" y="5450363"/>
                <a:ext cx="2917248" cy="683072"/>
              </a:xfrm>
              <a:prstGeom prst="rect">
                <a:avLst/>
              </a:prstGeom>
              <a:blipFill>
                <a:blip r:embed="rId8"/>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1775EFF7-D736-349A-C252-114CF2002FA6}"/>
              </a:ext>
            </a:extLst>
          </p:cNvPr>
          <p:cNvSpPr/>
          <p:nvPr/>
        </p:nvSpPr>
        <p:spPr>
          <a:xfrm>
            <a:off x="5125155" y="5470342"/>
            <a:ext cx="3905956" cy="85401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375A33B-8530-1D46-63C4-79D68FD69C91}"/>
                  </a:ext>
                </a:extLst>
              </p:cNvPr>
              <p:cNvSpPr txBox="1"/>
              <p:nvPr/>
            </p:nvSpPr>
            <p:spPr>
              <a:xfrm>
                <a:off x="5162217" y="5538338"/>
                <a:ext cx="4188183" cy="854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𝑆𝑢𝑚</m:t>
                          </m:r>
                          <m:r>
                            <a:rPr lang="en-US" sz="2400" b="0" i="1" smtClean="0">
                              <a:latin typeface="Cambria Math" panose="02040503050406030204" pitchFamily="18" charset="0"/>
                            </a:rPr>
                            <m:t>(</m:t>
                          </m:r>
                          <m:r>
                            <a:rPr lang="en-US" sz="2400" b="0" i="1" smtClean="0">
                              <a:latin typeface="Cambria Math" panose="02040503050406030204" pitchFamily="18" charset="0"/>
                            </a:rPr>
                            <m:t>𝑑𝑍</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1)</m:t>
                      </m:r>
                    </m:oMath>
                  </m:oMathPara>
                </a14:m>
                <a:endParaRPr lang="en-US" sz="2400" dirty="0"/>
              </a:p>
            </p:txBody>
          </p:sp>
        </mc:Choice>
        <mc:Fallback xmlns="">
          <p:sp>
            <p:nvSpPr>
              <p:cNvPr id="48" name="TextBox 47">
                <a:extLst>
                  <a:ext uri="{FF2B5EF4-FFF2-40B4-BE49-F238E27FC236}">
                    <a16:creationId xmlns:a16="http://schemas.microsoft.com/office/drawing/2014/main" id="{0375A33B-8530-1D46-63C4-79D68FD69C91}"/>
                  </a:ext>
                </a:extLst>
              </p:cNvPr>
              <p:cNvSpPr txBox="1">
                <a:spLocks noRot="1" noChangeAspect="1" noMove="1" noResize="1" noEditPoints="1" noAdjustHandles="1" noChangeArrowheads="1" noChangeShapeType="1" noTextEdit="1"/>
              </p:cNvSpPr>
              <p:nvPr/>
            </p:nvSpPr>
            <p:spPr>
              <a:xfrm>
                <a:off x="5162217" y="5538338"/>
                <a:ext cx="4188183" cy="85401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61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p:bldP spid="3" grpId="0"/>
      <p:bldP spid="4" grpId="0"/>
      <p:bldP spid="5" grpId="0" animBg="1"/>
      <p:bldP spid="6" grpId="0"/>
      <p:bldP spid="10" grpId="0"/>
      <p:bldP spid="12" grpId="0"/>
      <p:bldP spid="13" grpId="0"/>
      <p:bldP spid="17" grpId="0"/>
      <p:bldP spid="29" grpId="0"/>
      <p:bldP spid="30" grpId="0" animBg="1"/>
      <p:bldP spid="31" grpId="0"/>
      <p:bldP spid="32" grpId="0"/>
      <p:bldP spid="33" grpId="0"/>
      <p:bldP spid="35" grpId="0"/>
      <p:bldP spid="38" grpId="0" animBg="1"/>
      <p:bldP spid="39" grpId="0" animBg="1"/>
      <p:bldP spid="41" grpId="0"/>
      <p:bldP spid="45" grpId="0"/>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ECF4576-B437-4D20-CDEC-EF0451499477}"/>
              </a:ext>
            </a:extLst>
          </p:cNvPr>
          <p:cNvGrpSpPr/>
          <p:nvPr/>
        </p:nvGrpSpPr>
        <p:grpSpPr>
          <a:xfrm>
            <a:off x="1275644" y="365878"/>
            <a:ext cx="4188183" cy="2473409"/>
            <a:chOff x="485422" y="772277"/>
            <a:chExt cx="4188183" cy="2473409"/>
          </a:xfrm>
        </p:grpSpPr>
        <p:sp>
          <p:nvSpPr>
            <p:cNvPr id="2" name="Rectangle 1">
              <a:extLst>
                <a:ext uri="{FF2B5EF4-FFF2-40B4-BE49-F238E27FC236}">
                  <a16:creationId xmlns:a16="http://schemas.microsoft.com/office/drawing/2014/main" id="{B5B1B606-3577-E791-E7A5-C9348CCEF1F9}"/>
                </a:ext>
              </a:extLst>
            </p:cNvPr>
            <p:cNvSpPr/>
            <p:nvPr/>
          </p:nvSpPr>
          <p:spPr>
            <a:xfrm>
              <a:off x="899909" y="772277"/>
              <a:ext cx="2917248" cy="7823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BD5051-49D7-3173-23E9-2D2E866B97C6}"/>
                    </a:ext>
                  </a:extLst>
                </p:cNvPr>
                <p:cNvSpPr txBox="1"/>
                <p:nvPr/>
              </p:nvSpPr>
              <p:spPr>
                <a:xfrm>
                  <a:off x="899909" y="821913"/>
                  <a:ext cx="2917248" cy="683072"/>
                </a:xfrm>
                <a:prstGeom prst="rect">
                  <a:avLst/>
                </a:prstGeom>
                <a:noFill/>
              </p:spPr>
              <p:txBody>
                <a:bodyPr wrap="square">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1</m:t>
                          </m:r>
                        </m:sub>
                      </m:sSub>
                    </m:oMath>
                  </a14:m>
                  <a:r>
                    <a:rPr lang="en-US" sz="2400" b="0" dirty="0"/>
                    <a:t>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𝑇</m:t>
                          </m:r>
                        </m:sup>
                      </m:sSubSup>
                    </m:oMath>
                  </a14:m>
                  <a:r>
                    <a:rPr lang="en-US" sz="2400" dirty="0"/>
                    <a:t> </a:t>
                  </a:r>
                </a:p>
              </p:txBody>
            </p:sp>
          </mc:Choice>
          <mc:Fallback xmlns="">
            <p:sp>
              <p:nvSpPr>
                <p:cNvPr id="3" name="TextBox 2">
                  <a:extLst>
                    <a:ext uri="{FF2B5EF4-FFF2-40B4-BE49-F238E27FC236}">
                      <a16:creationId xmlns:a16="http://schemas.microsoft.com/office/drawing/2014/main" id="{E9BD5051-49D7-3173-23E9-2D2E866B97C6}"/>
                    </a:ext>
                  </a:extLst>
                </p:cNvPr>
                <p:cNvSpPr txBox="1">
                  <a:spLocks noRot="1" noChangeAspect="1" noMove="1" noResize="1" noEditPoints="1" noAdjustHandles="1" noChangeArrowheads="1" noChangeShapeType="1" noTextEdit="1"/>
                </p:cNvSpPr>
                <p:nvPr/>
              </p:nvSpPr>
              <p:spPr>
                <a:xfrm>
                  <a:off x="899909" y="821913"/>
                  <a:ext cx="2917248" cy="683072"/>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1CEAC7B-4D82-577D-2487-F65AB2D4B57D}"/>
                </a:ext>
              </a:extLst>
            </p:cNvPr>
            <p:cNvSpPr/>
            <p:nvPr/>
          </p:nvSpPr>
          <p:spPr>
            <a:xfrm>
              <a:off x="626535" y="2391670"/>
              <a:ext cx="3905956" cy="85401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55BEB7-CB27-5DE6-1960-AE8E642FC869}"/>
                    </a:ext>
                  </a:extLst>
                </p:cNvPr>
                <p:cNvSpPr txBox="1"/>
                <p:nvPr/>
              </p:nvSpPr>
              <p:spPr>
                <a:xfrm>
                  <a:off x="485422" y="2391670"/>
                  <a:ext cx="4188183" cy="854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𝑆𝑢𝑚</m:t>
                            </m:r>
                            <m:r>
                              <a:rPr lang="en-US" sz="2400" b="0" i="1" smtClean="0">
                                <a:latin typeface="Cambria Math" panose="02040503050406030204" pitchFamily="18" charset="0"/>
                              </a:rPr>
                              <m:t>(</m:t>
                            </m:r>
                            <m:r>
                              <a:rPr lang="en-US" sz="2400" b="0" i="1" smtClean="0">
                                <a:latin typeface="Cambria Math" panose="02040503050406030204" pitchFamily="18" charset="0"/>
                              </a:rPr>
                              <m:t>𝑑𝑍</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1)</m:t>
                        </m:r>
                      </m:oMath>
                    </m:oMathPara>
                  </a14:m>
                  <a:endParaRPr lang="en-US" sz="2400" dirty="0"/>
                </a:p>
              </p:txBody>
            </p:sp>
          </mc:Choice>
          <mc:Fallback xmlns="">
            <p:sp>
              <p:nvSpPr>
                <p:cNvPr id="5" name="TextBox 4">
                  <a:extLst>
                    <a:ext uri="{FF2B5EF4-FFF2-40B4-BE49-F238E27FC236}">
                      <a16:creationId xmlns:a16="http://schemas.microsoft.com/office/drawing/2014/main" id="{0B55BEB7-CB27-5DE6-1960-AE8E642FC869}"/>
                    </a:ext>
                  </a:extLst>
                </p:cNvPr>
                <p:cNvSpPr txBox="1">
                  <a:spLocks noRot="1" noChangeAspect="1" noMove="1" noResize="1" noEditPoints="1" noAdjustHandles="1" noChangeArrowheads="1" noChangeShapeType="1" noTextEdit="1"/>
                </p:cNvSpPr>
                <p:nvPr/>
              </p:nvSpPr>
              <p:spPr>
                <a:xfrm>
                  <a:off x="485422" y="2391670"/>
                  <a:ext cx="4188183" cy="85401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05E484-7D75-903E-E9F2-071F91E63D41}"/>
                  </a:ext>
                </a:extLst>
              </p:cNvPr>
              <p:cNvSpPr txBox="1"/>
              <p:nvPr/>
            </p:nvSpPr>
            <p:spPr>
              <a:xfrm>
                <a:off x="3059289" y="1289509"/>
                <a:ext cx="1851378" cy="374911"/>
              </a:xfrm>
              <a:prstGeom prst="rect">
                <a:avLst/>
              </a:prstGeom>
              <a:noFill/>
            </p:spPr>
            <p:txBody>
              <a:bodyPr wrap="square">
                <a:spAutoFit/>
              </a:bodyPr>
              <a:lstStyle/>
              <a:p>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𝐴</m:t>
                        </m:r>
                      </m:e>
                      <m:sub>
                        <m:r>
                          <a:rPr lang="en-US" sz="1800" b="0" i="1" smtClean="0">
                            <a:latin typeface="Cambria Math" panose="02040503050406030204" pitchFamily="18" charset="0"/>
                          </a:rPr>
                          <m:t>0</m:t>
                        </m:r>
                      </m:sub>
                      <m:sup>
                        <m:r>
                          <a:rPr lang="en-US" sz="1800" b="0" i="1" smtClean="0">
                            <a:latin typeface="Cambria Math" panose="02040503050406030204" pitchFamily="18" charset="0"/>
                          </a:rPr>
                          <m:t>𝑇</m:t>
                        </m:r>
                      </m:sup>
                    </m:sSubSup>
                  </m:oMath>
                </a14:m>
                <a:r>
                  <a:rPr lang="en-US" sz="1800" dirty="0"/>
                  <a:t>  = X (Input)</a:t>
                </a:r>
                <a:endParaRPr lang="en-US" dirty="0"/>
              </a:p>
            </p:txBody>
          </p:sp>
        </mc:Choice>
        <mc:Fallback xmlns="">
          <p:sp>
            <p:nvSpPr>
              <p:cNvPr id="9" name="TextBox 8">
                <a:extLst>
                  <a:ext uri="{FF2B5EF4-FFF2-40B4-BE49-F238E27FC236}">
                    <a16:creationId xmlns:a16="http://schemas.microsoft.com/office/drawing/2014/main" id="{7205E484-7D75-903E-E9F2-071F91E63D41}"/>
                  </a:ext>
                </a:extLst>
              </p:cNvPr>
              <p:cNvSpPr txBox="1">
                <a:spLocks noRot="1" noChangeAspect="1" noMove="1" noResize="1" noEditPoints="1" noAdjustHandles="1" noChangeArrowheads="1" noChangeShapeType="1" noTextEdit="1"/>
              </p:cNvSpPr>
              <p:nvPr/>
            </p:nvSpPr>
            <p:spPr>
              <a:xfrm>
                <a:off x="3059289" y="1289509"/>
                <a:ext cx="1851378" cy="374911"/>
              </a:xfrm>
              <a:prstGeom prst="rect">
                <a:avLst/>
              </a:prstGeom>
              <a:blipFill>
                <a:blip r:embed="rId5"/>
                <a:stretch>
                  <a:fillRect t="-8197" b="-2623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FC14981-C009-0AD5-7830-1D487ACC494C}"/>
              </a:ext>
            </a:extLst>
          </p:cNvPr>
          <p:cNvPicPr>
            <a:picLocks noChangeAspect="1"/>
          </p:cNvPicPr>
          <p:nvPr/>
        </p:nvPicPr>
        <p:blipFill>
          <a:blip r:embed="rId6"/>
          <a:stretch>
            <a:fillRect/>
          </a:stretch>
        </p:blipFill>
        <p:spPr>
          <a:xfrm>
            <a:off x="7281335" y="1148221"/>
            <a:ext cx="3905956" cy="5599645"/>
          </a:xfrm>
          <a:prstGeom prst="rect">
            <a:avLst/>
          </a:prstGeom>
        </p:spPr>
      </p:pic>
      <p:sp>
        <p:nvSpPr>
          <p:cNvPr id="12" name="TextBox 11">
            <a:extLst>
              <a:ext uri="{FF2B5EF4-FFF2-40B4-BE49-F238E27FC236}">
                <a16:creationId xmlns:a16="http://schemas.microsoft.com/office/drawing/2014/main" id="{B8289566-F95C-D47C-B200-0793FEBF7FF5}"/>
              </a:ext>
            </a:extLst>
          </p:cNvPr>
          <p:cNvSpPr txBox="1"/>
          <p:nvPr/>
        </p:nvSpPr>
        <p:spPr>
          <a:xfrm>
            <a:off x="5875873" y="526216"/>
            <a:ext cx="5875860" cy="461665"/>
          </a:xfrm>
          <a:prstGeom prst="rect">
            <a:avLst/>
          </a:prstGeom>
          <a:noFill/>
        </p:spPr>
        <p:txBody>
          <a:bodyPr wrap="square" rtlCol="0">
            <a:spAutoFit/>
          </a:bodyPr>
          <a:lstStyle/>
          <a:p>
            <a:pPr algn="ctr"/>
            <a:r>
              <a:rPr lang="en-US" sz="2400" dirty="0"/>
              <a:t>Back-Propagation Steps : Summarized</a:t>
            </a:r>
          </a:p>
        </p:txBody>
      </p:sp>
      <p:grpSp>
        <p:nvGrpSpPr>
          <p:cNvPr id="22" name="Group 21">
            <a:extLst>
              <a:ext uri="{FF2B5EF4-FFF2-40B4-BE49-F238E27FC236}">
                <a16:creationId xmlns:a16="http://schemas.microsoft.com/office/drawing/2014/main" id="{C85D2A8E-8A11-9070-4987-F5CB1899DA05}"/>
              </a:ext>
            </a:extLst>
          </p:cNvPr>
          <p:cNvGrpSpPr/>
          <p:nvPr/>
        </p:nvGrpSpPr>
        <p:grpSpPr>
          <a:xfrm>
            <a:off x="655883" y="3838412"/>
            <a:ext cx="6156669" cy="2993156"/>
            <a:chOff x="655883" y="3838412"/>
            <a:chExt cx="6156669" cy="2993156"/>
          </a:xfrm>
        </p:grpSpPr>
        <p:sp>
          <p:nvSpPr>
            <p:cNvPr id="13" name="TextBox 12">
              <a:extLst>
                <a:ext uri="{FF2B5EF4-FFF2-40B4-BE49-F238E27FC236}">
                  <a16:creationId xmlns:a16="http://schemas.microsoft.com/office/drawing/2014/main" id="{19F941EC-94F0-1488-5FBE-DAB99B4316A2}"/>
                </a:ext>
              </a:extLst>
            </p:cNvPr>
            <p:cNvSpPr txBox="1"/>
            <p:nvPr/>
          </p:nvSpPr>
          <p:spPr>
            <a:xfrm>
              <a:off x="655883" y="3838412"/>
              <a:ext cx="5427704" cy="923330"/>
            </a:xfrm>
            <a:prstGeom prst="rect">
              <a:avLst/>
            </a:prstGeom>
            <a:noFill/>
          </p:spPr>
          <p:txBody>
            <a:bodyPr wrap="none" rtlCol="0">
              <a:spAutoFit/>
            </a:bodyPr>
            <a:lstStyle/>
            <a:p>
              <a:r>
                <a:rPr lang="en-US" dirty="0"/>
                <a:t>For </a:t>
              </a:r>
              <a:r>
                <a:rPr lang="en-US" dirty="0" err="1"/>
                <a:t>Practise</a:t>
              </a:r>
              <a:r>
                <a:rPr lang="en-US" dirty="0"/>
                <a:t>:</a:t>
              </a:r>
            </a:p>
            <a:p>
              <a:pPr marL="342900" indent="-342900">
                <a:buFont typeface="+mj-lt"/>
                <a:buAutoNum type="arabicPeriod"/>
              </a:pPr>
              <a:r>
                <a:rPr lang="en-US" dirty="0"/>
                <a:t>Derive the </a:t>
              </a:r>
              <a:r>
                <a:rPr lang="en-US" dirty="0" err="1"/>
                <a:t>dCost</a:t>
              </a:r>
              <a:r>
                <a:rPr lang="en-US" dirty="0"/>
                <a:t>/dW</a:t>
              </a:r>
              <a:r>
                <a:rPr lang="en-US" baseline="-25000" dirty="0"/>
                <a:t>1</a:t>
              </a:r>
            </a:p>
            <a:p>
              <a:pPr marL="342900" indent="-342900">
                <a:buFont typeface="+mj-lt"/>
                <a:buAutoNum type="arabicPeriod"/>
              </a:pPr>
              <a:r>
                <a:rPr lang="en-US" dirty="0"/>
                <a:t>Derivative of activation function can be </a:t>
              </a:r>
              <a:r>
                <a:rPr lang="en-US" dirty="0" err="1"/>
                <a:t>Relu</a:t>
              </a:r>
              <a:r>
                <a:rPr lang="en-US" dirty="0"/>
                <a:t> or Tanh</a:t>
              </a:r>
            </a:p>
          </p:txBody>
        </p:sp>
        <p:pic>
          <p:nvPicPr>
            <p:cNvPr id="15" name="Picture 14">
              <a:extLst>
                <a:ext uri="{FF2B5EF4-FFF2-40B4-BE49-F238E27FC236}">
                  <a16:creationId xmlns:a16="http://schemas.microsoft.com/office/drawing/2014/main" id="{74D3137C-6245-D9BC-7C0E-7D4BFB500F49}"/>
                </a:ext>
              </a:extLst>
            </p:cNvPr>
            <p:cNvPicPr>
              <a:picLocks noChangeAspect="1"/>
            </p:cNvPicPr>
            <p:nvPr/>
          </p:nvPicPr>
          <p:blipFill>
            <a:blip r:embed="rId7"/>
            <a:stretch>
              <a:fillRect/>
            </a:stretch>
          </p:blipFill>
          <p:spPr>
            <a:xfrm>
              <a:off x="866630" y="5939951"/>
              <a:ext cx="2286198" cy="891617"/>
            </a:xfrm>
            <a:prstGeom prst="rect">
              <a:avLst/>
            </a:prstGeom>
          </p:spPr>
        </p:pic>
        <p:pic>
          <p:nvPicPr>
            <p:cNvPr id="17" name="Picture 16">
              <a:extLst>
                <a:ext uri="{FF2B5EF4-FFF2-40B4-BE49-F238E27FC236}">
                  <a16:creationId xmlns:a16="http://schemas.microsoft.com/office/drawing/2014/main" id="{96FE716C-91ED-1BB5-972F-5B04E556A585}"/>
                </a:ext>
              </a:extLst>
            </p:cNvPr>
            <p:cNvPicPr>
              <a:picLocks noChangeAspect="1"/>
            </p:cNvPicPr>
            <p:nvPr/>
          </p:nvPicPr>
          <p:blipFill>
            <a:blip r:embed="rId8"/>
            <a:stretch>
              <a:fillRect/>
            </a:stretch>
          </p:blipFill>
          <p:spPr>
            <a:xfrm>
              <a:off x="3754972" y="6119036"/>
              <a:ext cx="2712955" cy="533446"/>
            </a:xfrm>
            <a:prstGeom prst="rect">
              <a:avLst/>
            </a:prstGeom>
          </p:spPr>
        </p:pic>
        <p:pic>
          <p:nvPicPr>
            <p:cNvPr id="19" name="Picture 18">
              <a:extLst>
                <a:ext uri="{FF2B5EF4-FFF2-40B4-BE49-F238E27FC236}">
                  <a16:creationId xmlns:a16="http://schemas.microsoft.com/office/drawing/2014/main" id="{DFA90986-8E4D-3849-DC1F-0D2E8B85AD7E}"/>
                </a:ext>
              </a:extLst>
            </p:cNvPr>
            <p:cNvPicPr>
              <a:picLocks noChangeAspect="1"/>
            </p:cNvPicPr>
            <p:nvPr/>
          </p:nvPicPr>
          <p:blipFill>
            <a:blip r:embed="rId9"/>
            <a:stretch>
              <a:fillRect/>
            </a:stretch>
          </p:blipFill>
          <p:spPr>
            <a:xfrm>
              <a:off x="758071" y="4948343"/>
              <a:ext cx="2751058" cy="967824"/>
            </a:xfrm>
            <a:prstGeom prst="rect">
              <a:avLst/>
            </a:prstGeom>
          </p:spPr>
        </p:pic>
        <p:pic>
          <p:nvPicPr>
            <p:cNvPr id="21" name="Picture 20">
              <a:extLst>
                <a:ext uri="{FF2B5EF4-FFF2-40B4-BE49-F238E27FC236}">
                  <a16:creationId xmlns:a16="http://schemas.microsoft.com/office/drawing/2014/main" id="{769BE719-A184-FF0B-3EB0-C349E1B1081F}"/>
                </a:ext>
              </a:extLst>
            </p:cNvPr>
            <p:cNvPicPr>
              <a:picLocks noChangeAspect="1"/>
            </p:cNvPicPr>
            <p:nvPr/>
          </p:nvPicPr>
          <p:blipFill>
            <a:blip r:embed="rId10"/>
            <a:stretch>
              <a:fillRect/>
            </a:stretch>
          </p:blipFill>
          <p:spPr>
            <a:xfrm>
              <a:off x="3832874" y="4936912"/>
              <a:ext cx="2979678" cy="990686"/>
            </a:xfrm>
            <a:prstGeom prst="rect">
              <a:avLst/>
            </a:prstGeom>
          </p:spPr>
        </p:pic>
      </p:grpSp>
    </p:spTree>
    <p:extLst>
      <p:ext uri="{BB962C8B-B14F-4D97-AF65-F5344CB8AC3E}">
        <p14:creationId xmlns:p14="http://schemas.microsoft.com/office/powerpoint/2010/main" val="5884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0B11-D2BD-7D7B-79DE-F2C3514A76F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D391EB-FC17-B7B2-EB1C-BBC89C5EE0A4}"/>
              </a:ext>
            </a:extLst>
          </p:cNvPr>
          <p:cNvSpPr>
            <a:spLocks noGrp="1"/>
          </p:cNvSpPr>
          <p:nvPr>
            <p:ph idx="1"/>
          </p:nvPr>
        </p:nvSpPr>
        <p:spPr/>
        <p:txBody>
          <a:bodyPr>
            <a:normAutofit lnSpcReduction="10000"/>
          </a:bodyPr>
          <a:lstStyle/>
          <a:p>
            <a:r>
              <a:rPr lang="en-US" dirty="0"/>
              <a:t>Important Notations</a:t>
            </a:r>
          </a:p>
          <a:p>
            <a:r>
              <a:rPr lang="en-US" dirty="0"/>
              <a:t>Matrix Representation</a:t>
            </a:r>
          </a:p>
          <a:p>
            <a:r>
              <a:rPr lang="en-US" dirty="0"/>
              <a:t>Forward propagation</a:t>
            </a:r>
          </a:p>
          <a:p>
            <a:r>
              <a:rPr lang="en-US" dirty="0"/>
              <a:t>Random Weight Initialization</a:t>
            </a:r>
          </a:p>
          <a:p>
            <a:r>
              <a:rPr lang="en-US" b="0" i="0" dirty="0">
                <a:solidFill>
                  <a:srgbClr val="0F0F0F"/>
                </a:solidFill>
                <a:effectLst/>
                <a:latin typeface="Roboto" panose="02000000000000000000" pitchFamily="2" charset="0"/>
              </a:rPr>
              <a:t>Gradient Descent in Neural Network </a:t>
            </a:r>
          </a:p>
          <a:p>
            <a:r>
              <a:rPr lang="en-US" b="0" i="0" dirty="0">
                <a:solidFill>
                  <a:srgbClr val="0F0F0F"/>
                </a:solidFill>
                <a:effectLst/>
                <a:latin typeface="Roboto" panose="02000000000000000000" pitchFamily="2" charset="0"/>
              </a:rPr>
              <a:t>Backward Propagation in Neural Network</a:t>
            </a:r>
          </a:p>
          <a:p>
            <a:r>
              <a:rPr lang="en-US" dirty="0">
                <a:solidFill>
                  <a:srgbClr val="0F0F0F"/>
                </a:solidFill>
                <a:latin typeface="Roboto" panose="02000000000000000000" pitchFamily="2" charset="0"/>
              </a:rPr>
              <a:t>End-to-End process.</a:t>
            </a:r>
          </a:p>
          <a:p>
            <a:r>
              <a:rPr lang="en-US" dirty="0">
                <a:solidFill>
                  <a:srgbClr val="0F0F0F"/>
                </a:solidFill>
                <a:latin typeface="Roboto" panose="02000000000000000000" pitchFamily="2" charset="0"/>
              </a:rPr>
              <a:t>NN equations and Shapes. </a:t>
            </a:r>
          </a:p>
          <a:p>
            <a:r>
              <a:rPr lang="en-US" dirty="0">
                <a:solidFill>
                  <a:srgbClr val="0F0F0F"/>
                </a:solidFill>
                <a:latin typeface="Roboto" panose="02000000000000000000" pitchFamily="2" charset="0"/>
              </a:rPr>
              <a:t>Derivation of loss function w.r.t weights.</a:t>
            </a:r>
            <a:endParaRPr lang="en-US" dirty="0"/>
          </a:p>
        </p:txBody>
      </p:sp>
    </p:spTree>
    <p:extLst>
      <p:ext uri="{BB962C8B-B14F-4D97-AF65-F5344CB8AC3E}">
        <p14:creationId xmlns:p14="http://schemas.microsoft.com/office/powerpoint/2010/main" val="400265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38E5-B503-E4F7-C267-99E648B1AC04}"/>
              </a:ext>
            </a:extLst>
          </p:cNvPr>
          <p:cNvSpPr>
            <a:spLocks noGrp="1"/>
          </p:cNvSpPr>
          <p:nvPr>
            <p:ph type="title"/>
          </p:nvPr>
        </p:nvSpPr>
        <p:spPr>
          <a:xfrm>
            <a:off x="838200" y="2306814"/>
            <a:ext cx="10515600" cy="1325563"/>
          </a:xfrm>
        </p:spPr>
        <p:txBody>
          <a:bodyPr/>
          <a:lstStyle/>
          <a:p>
            <a:pPr algn="ctr"/>
            <a:r>
              <a:rPr lang="en-US" dirty="0"/>
              <a:t>Thanks</a:t>
            </a:r>
          </a:p>
        </p:txBody>
      </p:sp>
    </p:spTree>
    <p:extLst>
      <p:ext uri="{BB962C8B-B14F-4D97-AF65-F5344CB8AC3E}">
        <p14:creationId xmlns:p14="http://schemas.microsoft.com/office/powerpoint/2010/main" val="249261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76B944A-64FD-5C67-8AE8-1DC53934E39A}"/>
              </a:ext>
            </a:extLst>
          </p:cNvPr>
          <p:cNvSpPr>
            <a:spLocks noGrp="1"/>
          </p:cNvSpPr>
          <p:nvPr>
            <p:ph type="title"/>
          </p:nvPr>
        </p:nvSpPr>
        <p:spPr/>
        <p:txBody>
          <a:bodyPr/>
          <a:lstStyle/>
          <a:p>
            <a:r>
              <a:rPr lang="en-US" dirty="0"/>
              <a:t>Notations</a:t>
            </a:r>
          </a:p>
        </p:txBody>
      </p:sp>
      <p:sp>
        <p:nvSpPr>
          <p:cNvPr id="4" name="Oval 3">
            <a:extLst>
              <a:ext uri="{FF2B5EF4-FFF2-40B4-BE49-F238E27FC236}">
                <a16:creationId xmlns:a16="http://schemas.microsoft.com/office/drawing/2014/main" id="{4C4B8F3C-8991-CB57-2A06-B97ED9ECA967}"/>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987093B-F392-770A-3FA1-CAA77A59B399}"/>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76326F4-152B-D3E5-FC90-F71A1A34EFE0}"/>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1CD129B-A0BB-9434-4EBA-2FADD35397E1}"/>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DEDC5-875D-BAC4-257D-2E030F3C4C2A}"/>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90FFABB-B276-09FB-DB6C-DFD1A4DC8CB0}"/>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93B89F4-C299-DD81-987B-A16F82F22EDC}"/>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551A231-ABF0-30F4-BA14-5078EE22D67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BBC2BCC-E394-20E2-87AF-E92A5F3E4BF9}"/>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6E1D65-2A5B-3DC8-9D0D-BD0405548930}"/>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ECA6191-3623-4432-57A7-DE9571A864A7}"/>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2756F3-C2D9-B328-1C7C-558C92438157}"/>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66453BC9-C5D5-412D-D365-4CEDA537CF51}"/>
              </a:ext>
            </a:extLst>
          </p:cNvPr>
          <p:cNvCxnSpPr>
            <a:stCxn id="4" idx="6"/>
            <a:endCxn id="7"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FB0E6AA-3E39-C248-227C-A77CE33C7C16}"/>
              </a:ext>
            </a:extLst>
          </p:cNvPr>
          <p:cNvCxnSpPr>
            <a:stCxn id="4" idx="6"/>
            <a:endCxn id="8"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13AE3F2-98E3-51E7-B789-C45A68982086}"/>
              </a:ext>
            </a:extLst>
          </p:cNvPr>
          <p:cNvCxnSpPr>
            <a:cxnSpLocks/>
            <a:stCxn id="4" idx="6"/>
            <a:endCxn id="9"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266B831-23A8-512F-208E-EFF42AF47EF8}"/>
              </a:ext>
            </a:extLst>
          </p:cNvPr>
          <p:cNvCxnSpPr>
            <a:cxnSpLocks/>
            <a:stCxn id="4" idx="6"/>
            <a:endCxn id="13"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7D6F283-F7C7-EF98-F77B-6301881BBD35}"/>
              </a:ext>
            </a:extLst>
          </p:cNvPr>
          <p:cNvCxnSpPr>
            <a:stCxn id="5" idx="6"/>
            <a:endCxn id="7"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859B5EB-41AF-7496-C5A6-7CF22E681434}"/>
              </a:ext>
            </a:extLst>
          </p:cNvPr>
          <p:cNvCxnSpPr>
            <a:stCxn id="5" idx="6"/>
            <a:endCxn id="8"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FBF774B-B340-BE08-E535-50064C27FE5F}"/>
              </a:ext>
            </a:extLst>
          </p:cNvPr>
          <p:cNvCxnSpPr>
            <a:stCxn id="5" idx="6"/>
            <a:endCxn id="9"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01EE8FA-CFC7-5FDC-FC3D-B63CC3107315}"/>
              </a:ext>
            </a:extLst>
          </p:cNvPr>
          <p:cNvCxnSpPr>
            <a:stCxn id="5" idx="6"/>
            <a:endCxn id="13"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D9CA3D7-27D9-5E7B-778F-551E21E6797D}"/>
              </a:ext>
            </a:extLst>
          </p:cNvPr>
          <p:cNvCxnSpPr>
            <a:cxnSpLocks/>
            <a:stCxn id="6" idx="6"/>
            <a:endCxn id="7"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17572A9-D686-A889-6AB7-166C3C7C7AB2}"/>
              </a:ext>
            </a:extLst>
          </p:cNvPr>
          <p:cNvCxnSpPr>
            <a:cxnSpLocks/>
            <a:stCxn id="6" idx="6"/>
            <a:endCxn id="8"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CE644B8-62F7-C89E-57F8-3D8A7C5CD8CD}"/>
              </a:ext>
            </a:extLst>
          </p:cNvPr>
          <p:cNvCxnSpPr>
            <a:stCxn id="6" idx="6"/>
            <a:endCxn id="9"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B66AF59-9366-6C11-1196-E52433E6CCF4}"/>
              </a:ext>
            </a:extLst>
          </p:cNvPr>
          <p:cNvCxnSpPr>
            <a:stCxn id="6" idx="6"/>
            <a:endCxn id="13"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DD959FF-2D8E-B56A-3C8C-1E70F2B9F2D3}"/>
              </a:ext>
            </a:extLst>
          </p:cNvPr>
          <p:cNvCxnSpPr>
            <a:stCxn id="7" idx="6"/>
            <a:endCxn id="10"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5969E2B-9E57-F5A9-AE57-11E0E9F7D9C2}"/>
              </a:ext>
            </a:extLst>
          </p:cNvPr>
          <p:cNvCxnSpPr>
            <a:stCxn id="7" idx="6"/>
            <a:endCxn id="12"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1A59E44-87D0-D9FB-3895-88B59E11F2A9}"/>
              </a:ext>
            </a:extLst>
          </p:cNvPr>
          <p:cNvCxnSpPr>
            <a:stCxn id="7" idx="6"/>
            <a:endCxn id="11"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D40F89A-8E02-E731-26AB-D9CBCE4D4CB1}"/>
              </a:ext>
            </a:extLst>
          </p:cNvPr>
          <p:cNvCxnSpPr>
            <a:stCxn id="7" idx="6"/>
            <a:endCxn id="14"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ADB89EA2-6924-DE31-5F9B-785AE028DC62}"/>
              </a:ext>
            </a:extLst>
          </p:cNvPr>
          <p:cNvCxnSpPr>
            <a:stCxn id="8" idx="6"/>
            <a:endCxn id="10"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BF657BF-28C7-FDDD-6DBB-512790433237}"/>
              </a:ext>
            </a:extLst>
          </p:cNvPr>
          <p:cNvCxnSpPr>
            <a:stCxn id="8" idx="6"/>
            <a:endCxn id="12"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9B30587-6C99-B059-5192-605204A9ADC6}"/>
              </a:ext>
            </a:extLst>
          </p:cNvPr>
          <p:cNvCxnSpPr>
            <a:stCxn id="8" idx="6"/>
            <a:endCxn id="11"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D66E9FE-F5D0-661F-05A3-B74650C0D27B}"/>
              </a:ext>
            </a:extLst>
          </p:cNvPr>
          <p:cNvCxnSpPr>
            <a:stCxn id="8" idx="6"/>
            <a:endCxn id="14"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9A153C-4BCB-A8BA-A0C9-03596419D864}"/>
              </a:ext>
            </a:extLst>
          </p:cNvPr>
          <p:cNvCxnSpPr>
            <a:stCxn id="9" idx="6"/>
            <a:endCxn id="10"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D6DFCFE1-C68E-C421-985D-A08E56E0918B}"/>
              </a:ext>
            </a:extLst>
          </p:cNvPr>
          <p:cNvCxnSpPr>
            <a:stCxn id="9" idx="6"/>
            <a:endCxn id="12"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E007A00-D69F-C44B-CF41-B580F81445D6}"/>
              </a:ext>
            </a:extLst>
          </p:cNvPr>
          <p:cNvCxnSpPr>
            <a:stCxn id="9" idx="6"/>
            <a:endCxn id="11"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98FA22B-912C-496A-BE25-8832184D27C8}"/>
              </a:ext>
            </a:extLst>
          </p:cNvPr>
          <p:cNvCxnSpPr>
            <a:stCxn id="9" idx="6"/>
            <a:endCxn id="14"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22C3AED-9142-21CA-01BE-9BE1C2DE5332}"/>
              </a:ext>
            </a:extLst>
          </p:cNvPr>
          <p:cNvCxnSpPr>
            <a:stCxn id="13" idx="6"/>
            <a:endCxn id="10"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C08BCEA9-C036-9D4E-218C-2F53A00CA379}"/>
              </a:ext>
            </a:extLst>
          </p:cNvPr>
          <p:cNvCxnSpPr>
            <a:stCxn id="13" idx="6"/>
            <a:endCxn id="12"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FB73AAF-B573-32EE-B505-A2C816C42B27}"/>
              </a:ext>
            </a:extLst>
          </p:cNvPr>
          <p:cNvCxnSpPr>
            <a:stCxn id="13" idx="6"/>
            <a:endCxn id="11"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5589004-74FD-8109-B82F-C4E72D58C638}"/>
              </a:ext>
            </a:extLst>
          </p:cNvPr>
          <p:cNvCxnSpPr>
            <a:stCxn id="13" idx="6"/>
            <a:endCxn id="14"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45574B00-B698-A477-4949-B19132B4AB10}"/>
              </a:ext>
            </a:extLst>
          </p:cNvPr>
          <p:cNvCxnSpPr>
            <a:stCxn id="10" idx="6"/>
            <a:endCxn id="17"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97C39180-B530-6C7B-7458-12D68F5C0D51}"/>
              </a:ext>
            </a:extLst>
          </p:cNvPr>
          <p:cNvCxnSpPr>
            <a:stCxn id="12" idx="6"/>
            <a:endCxn id="17"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0071DA93-9339-5387-EE69-F997D352930C}"/>
              </a:ext>
            </a:extLst>
          </p:cNvPr>
          <p:cNvCxnSpPr>
            <a:stCxn id="11" idx="6"/>
            <a:endCxn id="17"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5C5F622-EADC-8F17-5E04-18C3C544F14D}"/>
              </a:ext>
            </a:extLst>
          </p:cNvPr>
          <p:cNvCxnSpPr>
            <a:stCxn id="14" idx="6"/>
            <a:endCxn id="17"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Graphic 90" descr="Database with solid fill">
            <a:extLst>
              <a:ext uri="{FF2B5EF4-FFF2-40B4-BE49-F238E27FC236}">
                <a16:creationId xmlns:a16="http://schemas.microsoft.com/office/drawing/2014/main" id="{F063C210-35FE-C017-FFFD-D25276DA8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760" y="3234029"/>
            <a:ext cx="914400" cy="914400"/>
          </a:xfrm>
          <a:prstGeom prst="rect">
            <a:avLst/>
          </a:prstGeom>
        </p:spPr>
      </p:pic>
      <p:sp>
        <p:nvSpPr>
          <p:cNvPr id="93" name="Arrow: Right 92">
            <a:extLst>
              <a:ext uri="{FF2B5EF4-FFF2-40B4-BE49-F238E27FC236}">
                <a16:creationId xmlns:a16="http://schemas.microsoft.com/office/drawing/2014/main" id="{656725A4-229E-4242-FC46-44089DD43D00}"/>
              </a:ext>
            </a:extLst>
          </p:cNvPr>
          <p:cNvSpPr/>
          <p:nvPr/>
        </p:nvSpPr>
        <p:spPr>
          <a:xfrm>
            <a:off x="1632417" y="3542949"/>
            <a:ext cx="542925" cy="2389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B7F56FF-FF83-3120-23D0-71046B4B70E0}"/>
              </a:ext>
            </a:extLst>
          </p:cNvPr>
          <p:cNvSpPr txBox="1"/>
          <p:nvPr/>
        </p:nvSpPr>
        <p:spPr>
          <a:xfrm>
            <a:off x="327772" y="4107651"/>
            <a:ext cx="1476375" cy="369332"/>
          </a:xfrm>
          <a:prstGeom prst="rect">
            <a:avLst/>
          </a:prstGeom>
          <a:noFill/>
        </p:spPr>
        <p:txBody>
          <a:bodyPr wrap="square" rtlCol="0">
            <a:spAutoFit/>
          </a:bodyPr>
          <a:lstStyle/>
          <a:p>
            <a:pPr algn="ctr"/>
            <a:r>
              <a:rPr lang="en-US" b="1" dirty="0"/>
              <a:t>Input Data</a:t>
            </a:r>
          </a:p>
        </p:txBody>
      </p:sp>
      <p:grpSp>
        <p:nvGrpSpPr>
          <p:cNvPr id="117" name="Group 116">
            <a:extLst>
              <a:ext uri="{FF2B5EF4-FFF2-40B4-BE49-F238E27FC236}">
                <a16:creationId xmlns:a16="http://schemas.microsoft.com/office/drawing/2014/main" id="{B3DAB64A-E04B-B328-A18E-63850478E9BF}"/>
              </a:ext>
            </a:extLst>
          </p:cNvPr>
          <p:cNvGrpSpPr/>
          <p:nvPr/>
        </p:nvGrpSpPr>
        <p:grpSpPr>
          <a:xfrm>
            <a:off x="2403942" y="2300883"/>
            <a:ext cx="5262422" cy="2650635"/>
            <a:chOff x="2403942" y="2300883"/>
            <a:chExt cx="5262422" cy="2650635"/>
          </a:xfrm>
        </p:grpSpPr>
        <p:sp>
          <p:nvSpPr>
            <p:cNvPr id="103" name="TextBox 102">
              <a:extLst>
                <a:ext uri="{FF2B5EF4-FFF2-40B4-BE49-F238E27FC236}">
                  <a16:creationId xmlns:a16="http://schemas.microsoft.com/office/drawing/2014/main" id="{971CA097-F7AC-4A96-9DB8-A6FB2DB05402}"/>
                </a:ext>
              </a:extLst>
            </p:cNvPr>
            <p:cNvSpPr txBox="1"/>
            <p:nvPr/>
          </p:nvSpPr>
          <p:spPr>
            <a:xfrm>
              <a:off x="2403942" y="2684339"/>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[0]</a:t>
              </a:r>
              <a:endParaRPr lang="en-US" sz="1200" b="1" dirty="0"/>
            </a:p>
          </p:txBody>
        </p:sp>
        <p:sp>
          <p:nvSpPr>
            <p:cNvPr id="104" name="TextBox 103">
              <a:extLst>
                <a:ext uri="{FF2B5EF4-FFF2-40B4-BE49-F238E27FC236}">
                  <a16:creationId xmlns:a16="http://schemas.microsoft.com/office/drawing/2014/main" id="{779E8E3C-6019-0C4B-7A1F-7ED94EDA0CFE}"/>
                </a:ext>
              </a:extLst>
            </p:cNvPr>
            <p:cNvSpPr txBox="1"/>
            <p:nvPr/>
          </p:nvSpPr>
          <p:spPr>
            <a:xfrm>
              <a:off x="2403942" y="3418318"/>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[0]</a:t>
              </a:r>
              <a:endParaRPr lang="en-US" sz="1200" b="1" dirty="0"/>
            </a:p>
          </p:txBody>
        </p:sp>
        <p:sp>
          <p:nvSpPr>
            <p:cNvPr id="105" name="TextBox 104">
              <a:extLst>
                <a:ext uri="{FF2B5EF4-FFF2-40B4-BE49-F238E27FC236}">
                  <a16:creationId xmlns:a16="http://schemas.microsoft.com/office/drawing/2014/main" id="{FB995593-C8F0-5918-0007-B40A509427AA}"/>
                </a:ext>
              </a:extLst>
            </p:cNvPr>
            <p:cNvSpPr txBox="1"/>
            <p:nvPr/>
          </p:nvSpPr>
          <p:spPr>
            <a:xfrm>
              <a:off x="2404781" y="4122398"/>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[0]</a:t>
              </a:r>
              <a:endParaRPr lang="en-US" sz="1200" b="1" dirty="0"/>
            </a:p>
          </p:txBody>
        </p:sp>
        <p:sp>
          <p:nvSpPr>
            <p:cNvPr id="106" name="TextBox 105">
              <a:extLst>
                <a:ext uri="{FF2B5EF4-FFF2-40B4-BE49-F238E27FC236}">
                  <a16:creationId xmlns:a16="http://schemas.microsoft.com/office/drawing/2014/main" id="{A3A32021-A5DD-51FB-F319-ED12EC52C9C6}"/>
                </a:ext>
              </a:extLst>
            </p:cNvPr>
            <p:cNvSpPr txBox="1"/>
            <p:nvPr/>
          </p:nvSpPr>
          <p:spPr>
            <a:xfrm>
              <a:off x="4215374" y="2330434"/>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[1]</a:t>
              </a:r>
              <a:endParaRPr lang="en-US" sz="1200" b="1" dirty="0"/>
            </a:p>
          </p:txBody>
        </p:sp>
        <p:sp>
          <p:nvSpPr>
            <p:cNvPr id="107" name="TextBox 106">
              <a:extLst>
                <a:ext uri="{FF2B5EF4-FFF2-40B4-BE49-F238E27FC236}">
                  <a16:creationId xmlns:a16="http://schemas.microsoft.com/office/drawing/2014/main" id="{FE76E15C-A8EF-3F2D-D72E-11152A106CBE}"/>
                </a:ext>
              </a:extLst>
            </p:cNvPr>
            <p:cNvSpPr txBox="1"/>
            <p:nvPr/>
          </p:nvSpPr>
          <p:spPr>
            <a:xfrm>
              <a:off x="4164102" y="3101620"/>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[1]</a:t>
              </a:r>
              <a:endParaRPr lang="en-US" sz="1200" b="1" dirty="0"/>
            </a:p>
          </p:txBody>
        </p:sp>
        <p:sp>
          <p:nvSpPr>
            <p:cNvPr id="108" name="TextBox 107">
              <a:extLst>
                <a:ext uri="{FF2B5EF4-FFF2-40B4-BE49-F238E27FC236}">
                  <a16:creationId xmlns:a16="http://schemas.microsoft.com/office/drawing/2014/main" id="{2CC73BD8-6F53-34BA-D9E2-D3F81A53CDE1}"/>
                </a:ext>
              </a:extLst>
            </p:cNvPr>
            <p:cNvSpPr txBox="1"/>
            <p:nvPr/>
          </p:nvSpPr>
          <p:spPr>
            <a:xfrm>
              <a:off x="4187777" y="3892289"/>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[1]</a:t>
              </a:r>
              <a:endParaRPr lang="en-US" sz="1200" b="1" dirty="0"/>
            </a:p>
          </p:txBody>
        </p:sp>
        <p:sp>
          <p:nvSpPr>
            <p:cNvPr id="109" name="TextBox 108">
              <a:extLst>
                <a:ext uri="{FF2B5EF4-FFF2-40B4-BE49-F238E27FC236}">
                  <a16:creationId xmlns:a16="http://schemas.microsoft.com/office/drawing/2014/main" id="{989C0BCE-1068-62AB-F5F2-E2F4F7540FD7}"/>
                </a:ext>
              </a:extLst>
            </p:cNvPr>
            <p:cNvSpPr txBox="1"/>
            <p:nvPr/>
          </p:nvSpPr>
          <p:spPr>
            <a:xfrm>
              <a:off x="4178389" y="4674519"/>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[1]</a:t>
              </a:r>
              <a:endParaRPr lang="en-US" sz="1200" b="1" dirty="0"/>
            </a:p>
          </p:txBody>
        </p:sp>
        <p:sp>
          <p:nvSpPr>
            <p:cNvPr id="110" name="TextBox 109">
              <a:extLst>
                <a:ext uri="{FF2B5EF4-FFF2-40B4-BE49-F238E27FC236}">
                  <a16:creationId xmlns:a16="http://schemas.microsoft.com/office/drawing/2014/main" id="{7096F428-B880-A0C6-DA1B-AB0A2DD01EDC}"/>
                </a:ext>
              </a:extLst>
            </p:cNvPr>
            <p:cNvSpPr txBox="1"/>
            <p:nvPr/>
          </p:nvSpPr>
          <p:spPr>
            <a:xfrm>
              <a:off x="5720185" y="2300883"/>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[2]</a:t>
              </a:r>
              <a:endParaRPr lang="en-US" sz="1200" b="1" dirty="0"/>
            </a:p>
          </p:txBody>
        </p:sp>
        <p:sp>
          <p:nvSpPr>
            <p:cNvPr id="111" name="TextBox 110">
              <a:extLst>
                <a:ext uri="{FF2B5EF4-FFF2-40B4-BE49-F238E27FC236}">
                  <a16:creationId xmlns:a16="http://schemas.microsoft.com/office/drawing/2014/main" id="{5728FB01-4477-73FC-6DCA-924947A33BCB}"/>
                </a:ext>
              </a:extLst>
            </p:cNvPr>
            <p:cNvSpPr txBox="1"/>
            <p:nvPr/>
          </p:nvSpPr>
          <p:spPr>
            <a:xfrm>
              <a:off x="5720185" y="3061815"/>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[2]</a:t>
              </a:r>
              <a:endParaRPr lang="en-US" sz="1200" b="1" dirty="0"/>
            </a:p>
          </p:txBody>
        </p:sp>
        <p:sp>
          <p:nvSpPr>
            <p:cNvPr id="112" name="TextBox 111">
              <a:extLst>
                <a:ext uri="{FF2B5EF4-FFF2-40B4-BE49-F238E27FC236}">
                  <a16:creationId xmlns:a16="http://schemas.microsoft.com/office/drawing/2014/main" id="{7E3CD6B2-1A5F-7679-D7A4-E3080C44D5F7}"/>
                </a:ext>
              </a:extLst>
            </p:cNvPr>
            <p:cNvSpPr txBox="1"/>
            <p:nvPr/>
          </p:nvSpPr>
          <p:spPr>
            <a:xfrm>
              <a:off x="5720185" y="3844624"/>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[2]</a:t>
              </a:r>
              <a:endParaRPr lang="en-US" sz="1200" b="1" dirty="0"/>
            </a:p>
          </p:txBody>
        </p:sp>
        <p:sp>
          <p:nvSpPr>
            <p:cNvPr id="113" name="TextBox 112">
              <a:extLst>
                <a:ext uri="{FF2B5EF4-FFF2-40B4-BE49-F238E27FC236}">
                  <a16:creationId xmlns:a16="http://schemas.microsoft.com/office/drawing/2014/main" id="{6051AC78-5495-8B52-1C06-2FAC78F76599}"/>
                </a:ext>
              </a:extLst>
            </p:cNvPr>
            <p:cNvSpPr txBox="1"/>
            <p:nvPr/>
          </p:nvSpPr>
          <p:spPr>
            <a:xfrm>
              <a:off x="5721164" y="4627195"/>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[2]</a:t>
              </a:r>
              <a:endParaRPr lang="en-US" sz="1200" b="1" dirty="0"/>
            </a:p>
          </p:txBody>
        </p:sp>
        <p:sp>
          <p:nvSpPr>
            <p:cNvPr id="114" name="TextBox 113">
              <a:extLst>
                <a:ext uri="{FF2B5EF4-FFF2-40B4-BE49-F238E27FC236}">
                  <a16:creationId xmlns:a16="http://schemas.microsoft.com/office/drawing/2014/main" id="{52A24BF6-4B72-FF42-A885-4049DC89C26E}"/>
                </a:ext>
              </a:extLst>
            </p:cNvPr>
            <p:cNvSpPr txBox="1"/>
            <p:nvPr/>
          </p:nvSpPr>
          <p:spPr>
            <a:xfrm>
              <a:off x="7232414" y="3429000"/>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[4]</a:t>
              </a:r>
              <a:endParaRPr lang="en-US" sz="1200" b="1" dirty="0"/>
            </a:p>
          </p:txBody>
        </p:sp>
      </p:grpSp>
      <p:grpSp>
        <p:nvGrpSpPr>
          <p:cNvPr id="123" name="Group 122">
            <a:extLst>
              <a:ext uri="{FF2B5EF4-FFF2-40B4-BE49-F238E27FC236}">
                <a16:creationId xmlns:a16="http://schemas.microsoft.com/office/drawing/2014/main" id="{B66FDCA6-9A12-B4E2-F942-3031550B4D81}"/>
              </a:ext>
            </a:extLst>
          </p:cNvPr>
          <p:cNvGrpSpPr/>
          <p:nvPr/>
        </p:nvGrpSpPr>
        <p:grpSpPr>
          <a:xfrm>
            <a:off x="2020139" y="5582124"/>
            <a:ext cx="6167438" cy="842889"/>
            <a:chOff x="2020139" y="5582124"/>
            <a:chExt cx="6167438" cy="842889"/>
          </a:xfrm>
        </p:grpSpPr>
        <p:grpSp>
          <p:nvGrpSpPr>
            <p:cNvPr id="121" name="Group 120">
              <a:extLst>
                <a:ext uri="{FF2B5EF4-FFF2-40B4-BE49-F238E27FC236}">
                  <a16:creationId xmlns:a16="http://schemas.microsoft.com/office/drawing/2014/main" id="{FC15EB6C-EA34-296C-8951-E49C2E002452}"/>
                </a:ext>
              </a:extLst>
            </p:cNvPr>
            <p:cNvGrpSpPr/>
            <p:nvPr/>
          </p:nvGrpSpPr>
          <p:grpSpPr>
            <a:xfrm>
              <a:off x="2020139" y="6054699"/>
              <a:ext cx="6167438" cy="370314"/>
              <a:chOff x="2020139" y="6054699"/>
              <a:chExt cx="6167438" cy="370314"/>
            </a:xfrm>
          </p:grpSpPr>
          <p:sp>
            <p:nvSpPr>
              <p:cNvPr id="87" name="TextBox 86">
                <a:extLst>
                  <a:ext uri="{FF2B5EF4-FFF2-40B4-BE49-F238E27FC236}">
                    <a16:creationId xmlns:a16="http://schemas.microsoft.com/office/drawing/2014/main" id="{40BB777A-4332-0E37-34AC-874069CB911D}"/>
                  </a:ext>
                </a:extLst>
              </p:cNvPr>
              <p:cNvSpPr txBox="1"/>
              <p:nvPr/>
            </p:nvSpPr>
            <p:spPr>
              <a:xfrm>
                <a:off x="2020139" y="6055681"/>
                <a:ext cx="1476375" cy="369332"/>
              </a:xfrm>
              <a:prstGeom prst="rect">
                <a:avLst/>
              </a:prstGeom>
              <a:noFill/>
            </p:spPr>
            <p:txBody>
              <a:bodyPr wrap="square" rtlCol="0">
                <a:spAutoFit/>
              </a:bodyPr>
              <a:lstStyle/>
              <a:p>
                <a:pPr algn="ctr"/>
                <a:r>
                  <a:rPr lang="en-US" b="1" dirty="0"/>
                  <a:t>Input Layer</a:t>
                </a:r>
              </a:p>
            </p:txBody>
          </p:sp>
          <p:sp>
            <p:nvSpPr>
              <p:cNvPr id="88" name="TextBox 87">
                <a:extLst>
                  <a:ext uri="{FF2B5EF4-FFF2-40B4-BE49-F238E27FC236}">
                    <a16:creationId xmlns:a16="http://schemas.microsoft.com/office/drawing/2014/main" id="{216CD430-2E89-F300-F899-F19EB4339AC1}"/>
                  </a:ext>
                </a:extLst>
              </p:cNvPr>
              <p:cNvSpPr txBox="1"/>
              <p:nvPr/>
            </p:nvSpPr>
            <p:spPr>
              <a:xfrm>
                <a:off x="4435286" y="6054699"/>
                <a:ext cx="1476375" cy="369332"/>
              </a:xfrm>
              <a:prstGeom prst="rect">
                <a:avLst/>
              </a:prstGeom>
              <a:noFill/>
            </p:spPr>
            <p:txBody>
              <a:bodyPr wrap="square" rtlCol="0">
                <a:spAutoFit/>
              </a:bodyPr>
              <a:lstStyle/>
              <a:p>
                <a:pPr algn="ctr"/>
                <a:r>
                  <a:rPr lang="en-US" b="1" dirty="0"/>
                  <a:t>Hidden Layer</a:t>
                </a:r>
              </a:p>
            </p:txBody>
          </p:sp>
          <p:sp>
            <p:nvSpPr>
              <p:cNvPr id="89" name="TextBox 88">
                <a:extLst>
                  <a:ext uri="{FF2B5EF4-FFF2-40B4-BE49-F238E27FC236}">
                    <a16:creationId xmlns:a16="http://schemas.microsoft.com/office/drawing/2014/main" id="{CF308681-F250-CE2E-EC47-BC78FD618993}"/>
                  </a:ext>
                </a:extLst>
              </p:cNvPr>
              <p:cNvSpPr txBox="1"/>
              <p:nvPr/>
            </p:nvSpPr>
            <p:spPr>
              <a:xfrm>
                <a:off x="6711202" y="6054699"/>
                <a:ext cx="1476375" cy="369332"/>
              </a:xfrm>
              <a:prstGeom prst="rect">
                <a:avLst/>
              </a:prstGeom>
              <a:noFill/>
            </p:spPr>
            <p:txBody>
              <a:bodyPr wrap="square" rtlCol="0">
                <a:spAutoFit/>
              </a:bodyPr>
              <a:lstStyle/>
              <a:p>
                <a:pPr algn="ctr"/>
                <a:r>
                  <a:rPr lang="en-US" b="1" dirty="0"/>
                  <a:t>Output Layer</a:t>
                </a:r>
              </a:p>
            </p:txBody>
          </p:sp>
        </p:grpSp>
        <p:sp>
          <p:nvSpPr>
            <p:cNvPr id="122" name="Right Brace 121">
              <a:extLst>
                <a:ext uri="{FF2B5EF4-FFF2-40B4-BE49-F238E27FC236}">
                  <a16:creationId xmlns:a16="http://schemas.microsoft.com/office/drawing/2014/main" id="{967ABB0C-6BE5-7222-BED9-FE3D872B8D79}"/>
                </a:ext>
              </a:extLst>
            </p:cNvPr>
            <p:cNvSpPr/>
            <p:nvPr/>
          </p:nvSpPr>
          <p:spPr>
            <a:xfrm rot="5400000">
              <a:off x="4925487" y="4819901"/>
              <a:ext cx="463479" cy="1987925"/>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C999F41-624A-8CF4-81B8-7475A34CFC74}"/>
              </a:ext>
            </a:extLst>
          </p:cNvPr>
          <p:cNvGrpSpPr/>
          <p:nvPr/>
        </p:nvGrpSpPr>
        <p:grpSpPr>
          <a:xfrm>
            <a:off x="8086768" y="1336503"/>
            <a:ext cx="4442106" cy="1938992"/>
            <a:chOff x="7648294" y="1323975"/>
            <a:chExt cx="4442106" cy="1938992"/>
          </a:xfrm>
        </p:grpSpPr>
        <p:sp>
          <p:nvSpPr>
            <p:cNvPr id="124" name="Rectangle 123">
              <a:extLst>
                <a:ext uri="{FF2B5EF4-FFF2-40B4-BE49-F238E27FC236}">
                  <a16:creationId xmlns:a16="http://schemas.microsoft.com/office/drawing/2014/main" id="{2CFBFC39-AD40-75B5-7064-D8E30C244212}"/>
                </a:ext>
              </a:extLst>
            </p:cNvPr>
            <p:cNvSpPr/>
            <p:nvPr/>
          </p:nvSpPr>
          <p:spPr>
            <a:xfrm>
              <a:off x="8599950" y="1652544"/>
              <a:ext cx="810469" cy="11739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392E595-48B1-03DA-FCE0-1F533E748C36}"/>
                </a:ext>
              </a:extLst>
            </p:cNvPr>
            <p:cNvSpPr/>
            <p:nvPr/>
          </p:nvSpPr>
          <p:spPr>
            <a:xfrm>
              <a:off x="9545987" y="1701649"/>
              <a:ext cx="589839" cy="112489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78C432-A9A4-8903-CEB1-F76E921B6A4C}"/>
                </a:ext>
              </a:extLst>
            </p:cNvPr>
            <p:cNvSpPr txBox="1"/>
            <p:nvPr/>
          </p:nvSpPr>
          <p:spPr>
            <a:xfrm>
              <a:off x="7648294" y="1323975"/>
              <a:ext cx="4442106" cy="1938992"/>
            </a:xfrm>
            <a:prstGeom prst="rect">
              <a:avLst/>
            </a:prstGeom>
            <a:noFill/>
          </p:spPr>
          <p:txBody>
            <a:bodyPr wrap="square" rtlCol="0">
              <a:spAutoFit/>
            </a:bodyPr>
            <a:lstStyle/>
            <a:p>
              <a:r>
                <a:rPr lang="en-US" dirty="0"/>
                <a:t> </a:t>
              </a:r>
              <a:r>
                <a:rPr lang="en-US" sz="2400" dirty="0"/>
                <a:t>a</a:t>
              </a:r>
              <a:r>
                <a:rPr lang="en-US" sz="2400" baseline="-25000" dirty="0"/>
                <a:t>1</a:t>
              </a:r>
              <a:r>
                <a:rPr lang="en-US" sz="2400" baseline="30000" dirty="0"/>
                <a:t>[1]</a:t>
              </a:r>
              <a:r>
                <a:rPr lang="en-US" sz="2400" dirty="0"/>
                <a:t> = </a:t>
              </a:r>
              <a:r>
                <a:rPr lang="en-US" sz="2400" dirty="0" err="1"/>
                <a:t>activation_function</a:t>
              </a:r>
              <a:r>
                <a:rPr lang="en-US" sz="2400" dirty="0"/>
                <a:t>(</a:t>
              </a:r>
            </a:p>
            <a:p>
              <a:r>
                <a:rPr lang="en-US" sz="2400" dirty="0"/>
                <a:t>	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a:t>
              </a:r>
            </a:p>
            <a:p>
              <a:r>
                <a:rPr lang="en-US" sz="2400" dirty="0"/>
                <a:t>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a:t>
              </a:r>
            </a:p>
            <a:p>
              <a:r>
                <a:rPr lang="en-US" sz="2400" dirty="0"/>
                <a:t>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	B1)</a:t>
              </a:r>
            </a:p>
          </p:txBody>
        </p:sp>
      </p:grpSp>
      <p:grpSp>
        <p:nvGrpSpPr>
          <p:cNvPr id="131" name="Group 130">
            <a:extLst>
              <a:ext uri="{FF2B5EF4-FFF2-40B4-BE49-F238E27FC236}">
                <a16:creationId xmlns:a16="http://schemas.microsoft.com/office/drawing/2014/main" id="{763295AB-8DC8-E5D5-B505-6E1FDEBF0A76}"/>
              </a:ext>
            </a:extLst>
          </p:cNvPr>
          <p:cNvGrpSpPr/>
          <p:nvPr/>
        </p:nvGrpSpPr>
        <p:grpSpPr>
          <a:xfrm>
            <a:off x="8086768" y="3740173"/>
            <a:ext cx="3665195" cy="1938992"/>
            <a:chOff x="7918045" y="3920169"/>
            <a:chExt cx="3665195" cy="1938992"/>
          </a:xfrm>
        </p:grpSpPr>
        <p:sp>
          <p:nvSpPr>
            <p:cNvPr id="127" name="Rectangle 126">
              <a:extLst>
                <a:ext uri="{FF2B5EF4-FFF2-40B4-BE49-F238E27FC236}">
                  <a16:creationId xmlns:a16="http://schemas.microsoft.com/office/drawing/2014/main" id="{05AD8CD9-5A59-856D-38A5-2C87D460A240}"/>
                </a:ext>
              </a:extLst>
            </p:cNvPr>
            <p:cNvSpPr/>
            <p:nvPr/>
          </p:nvSpPr>
          <p:spPr>
            <a:xfrm>
              <a:off x="8879232" y="4302665"/>
              <a:ext cx="810469" cy="11739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C0D3BD9-4A81-2F2C-A42F-BAA4A5FC740A}"/>
                </a:ext>
              </a:extLst>
            </p:cNvPr>
            <p:cNvSpPr/>
            <p:nvPr/>
          </p:nvSpPr>
          <p:spPr>
            <a:xfrm>
              <a:off x="9799918" y="4269588"/>
              <a:ext cx="589839" cy="112489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C5B36389-E110-04B4-63F2-01EAFD74B9D6}"/>
                </a:ext>
              </a:extLst>
            </p:cNvPr>
            <p:cNvSpPr txBox="1"/>
            <p:nvPr/>
          </p:nvSpPr>
          <p:spPr>
            <a:xfrm>
              <a:off x="7918045" y="3920169"/>
              <a:ext cx="3665195" cy="1938992"/>
            </a:xfrm>
            <a:prstGeom prst="rect">
              <a:avLst/>
            </a:prstGeom>
            <a:noFill/>
          </p:spPr>
          <p:txBody>
            <a:bodyPr wrap="square">
              <a:spAutoFit/>
            </a:bodyPr>
            <a:lstStyle/>
            <a:p>
              <a:r>
                <a:rPr lang="en-US" sz="2400" dirty="0"/>
                <a:t>a</a:t>
              </a:r>
              <a:r>
                <a:rPr lang="en-US" sz="2400" baseline="-25000" dirty="0"/>
                <a:t>2</a:t>
              </a:r>
              <a:r>
                <a:rPr lang="en-US" sz="2400" baseline="30000" dirty="0"/>
                <a:t>[1]</a:t>
              </a:r>
              <a:r>
                <a:rPr lang="en-US" sz="2400" dirty="0"/>
                <a:t> = </a:t>
              </a:r>
              <a:r>
                <a:rPr lang="en-US" sz="2400" dirty="0" err="1"/>
                <a:t>activation_function</a:t>
              </a:r>
              <a:r>
                <a:rPr lang="en-US" sz="2400" dirty="0"/>
                <a:t>(</a:t>
              </a:r>
            </a:p>
            <a:p>
              <a:r>
                <a:rPr lang="en-US" sz="2400" dirty="0"/>
                <a:t>	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a:t>
              </a:r>
            </a:p>
            <a:p>
              <a:r>
                <a:rPr lang="en-US" sz="2400" dirty="0"/>
                <a:t>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a:t>
              </a:r>
            </a:p>
            <a:p>
              <a:r>
                <a:rPr lang="en-US" sz="2400" dirty="0"/>
                <a:t>	W</a:t>
              </a:r>
              <a:r>
                <a:rPr lang="en-US" sz="2400" baseline="-25000" dirty="0"/>
                <a:t>23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	B2)</a:t>
              </a:r>
            </a:p>
          </p:txBody>
        </p:sp>
      </p:grpSp>
      <p:grpSp>
        <p:nvGrpSpPr>
          <p:cNvPr id="133" name="Group 132">
            <a:extLst>
              <a:ext uri="{FF2B5EF4-FFF2-40B4-BE49-F238E27FC236}">
                <a16:creationId xmlns:a16="http://schemas.microsoft.com/office/drawing/2014/main" id="{D1EAC279-A246-C07F-95CE-D9B3728F3AD9}"/>
              </a:ext>
            </a:extLst>
          </p:cNvPr>
          <p:cNvGrpSpPr/>
          <p:nvPr/>
        </p:nvGrpSpPr>
        <p:grpSpPr>
          <a:xfrm>
            <a:off x="2686889" y="5005211"/>
            <a:ext cx="5149257" cy="530543"/>
            <a:chOff x="2686889" y="5005211"/>
            <a:chExt cx="5149257" cy="530543"/>
          </a:xfrm>
        </p:grpSpPr>
        <p:grpSp>
          <p:nvGrpSpPr>
            <p:cNvPr id="119" name="Group 118">
              <a:extLst>
                <a:ext uri="{FF2B5EF4-FFF2-40B4-BE49-F238E27FC236}">
                  <a16:creationId xmlns:a16="http://schemas.microsoft.com/office/drawing/2014/main" id="{D8913578-FEA1-B28B-80BA-8DB7530849B9}"/>
                </a:ext>
              </a:extLst>
            </p:cNvPr>
            <p:cNvGrpSpPr/>
            <p:nvPr/>
          </p:nvGrpSpPr>
          <p:grpSpPr>
            <a:xfrm>
              <a:off x="2686889" y="5005211"/>
              <a:ext cx="3224772" cy="530543"/>
              <a:chOff x="2686889" y="5096162"/>
              <a:chExt cx="3224772" cy="530543"/>
            </a:xfrm>
          </p:grpSpPr>
          <p:sp>
            <p:nvSpPr>
              <p:cNvPr id="98" name="TextBox 97">
                <a:extLst>
                  <a:ext uri="{FF2B5EF4-FFF2-40B4-BE49-F238E27FC236}">
                    <a16:creationId xmlns:a16="http://schemas.microsoft.com/office/drawing/2014/main" id="{AA705576-F6F8-D68B-8C70-9A1CF2C03F00}"/>
                  </a:ext>
                </a:extLst>
              </p:cNvPr>
              <p:cNvSpPr txBox="1"/>
              <p:nvPr/>
            </p:nvSpPr>
            <p:spPr>
              <a:xfrm>
                <a:off x="2686889" y="5103485"/>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[1]</a:t>
                </a:r>
              </a:p>
            </p:txBody>
          </p:sp>
          <p:sp>
            <p:nvSpPr>
              <p:cNvPr id="99" name="TextBox 98">
                <a:extLst>
                  <a:ext uri="{FF2B5EF4-FFF2-40B4-BE49-F238E27FC236}">
                    <a16:creationId xmlns:a16="http://schemas.microsoft.com/office/drawing/2014/main" id="{D641827B-B5F2-FBE5-A818-6A0D73EAAB65}"/>
                  </a:ext>
                </a:extLst>
              </p:cNvPr>
              <p:cNvSpPr txBox="1"/>
              <p:nvPr/>
            </p:nvSpPr>
            <p:spPr>
              <a:xfrm>
                <a:off x="4435286" y="5096162"/>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[2]</a:t>
                </a:r>
              </a:p>
            </p:txBody>
          </p:sp>
        </p:grpSp>
        <p:sp>
          <p:nvSpPr>
            <p:cNvPr id="132" name="TextBox 131">
              <a:extLst>
                <a:ext uri="{FF2B5EF4-FFF2-40B4-BE49-F238E27FC236}">
                  <a16:creationId xmlns:a16="http://schemas.microsoft.com/office/drawing/2014/main" id="{FE04DCE7-5A9D-C54C-2D5E-11055AC7B1DB}"/>
                </a:ext>
              </a:extLst>
            </p:cNvPr>
            <p:cNvSpPr txBox="1"/>
            <p:nvPr/>
          </p:nvSpPr>
          <p:spPr>
            <a:xfrm>
              <a:off x="6359771" y="5012534"/>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[3]</a:t>
              </a:r>
            </a:p>
          </p:txBody>
        </p:sp>
      </p:grpSp>
      <p:grpSp>
        <p:nvGrpSpPr>
          <p:cNvPr id="135" name="Group 134">
            <a:extLst>
              <a:ext uri="{FF2B5EF4-FFF2-40B4-BE49-F238E27FC236}">
                <a16:creationId xmlns:a16="http://schemas.microsoft.com/office/drawing/2014/main" id="{A6835CFA-16E3-ADCC-16A2-7B083E9B6DB3}"/>
              </a:ext>
            </a:extLst>
          </p:cNvPr>
          <p:cNvGrpSpPr/>
          <p:nvPr/>
        </p:nvGrpSpPr>
        <p:grpSpPr>
          <a:xfrm>
            <a:off x="1876424" y="1602138"/>
            <a:ext cx="6210344" cy="548502"/>
            <a:chOff x="1876424" y="1602138"/>
            <a:chExt cx="6210344" cy="548502"/>
          </a:xfrm>
        </p:grpSpPr>
        <p:grpSp>
          <p:nvGrpSpPr>
            <p:cNvPr id="118" name="Group 117">
              <a:extLst>
                <a:ext uri="{FF2B5EF4-FFF2-40B4-BE49-F238E27FC236}">
                  <a16:creationId xmlns:a16="http://schemas.microsoft.com/office/drawing/2014/main" id="{08678C12-5BF7-2939-EAEC-D796F18AC8E4}"/>
                </a:ext>
              </a:extLst>
            </p:cNvPr>
            <p:cNvGrpSpPr/>
            <p:nvPr/>
          </p:nvGrpSpPr>
          <p:grpSpPr>
            <a:xfrm>
              <a:off x="1876424" y="1602138"/>
              <a:ext cx="4870354" cy="548502"/>
              <a:chOff x="1876424" y="1602138"/>
              <a:chExt cx="4870354" cy="548502"/>
            </a:xfrm>
          </p:grpSpPr>
          <p:sp>
            <p:nvSpPr>
              <p:cNvPr id="95" name="TextBox 94">
                <a:extLst>
                  <a:ext uri="{FF2B5EF4-FFF2-40B4-BE49-F238E27FC236}">
                    <a16:creationId xmlns:a16="http://schemas.microsoft.com/office/drawing/2014/main" id="{5D04DE12-97DF-0298-90CF-F8C9B02BEF50}"/>
                  </a:ext>
                </a:extLst>
              </p:cNvPr>
              <p:cNvSpPr txBox="1"/>
              <p:nvPr/>
            </p:nvSpPr>
            <p:spPr>
              <a:xfrm>
                <a:off x="1876424" y="1627420"/>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[0]</a:t>
                </a:r>
              </a:p>
            </p:txBody>
          </p:sp>
          <p:sp>
            <p:nvSpPr>
              <p:cNvPr id="96" name="TextBox 95">
                <a:extLst>
                  <a:ext uri="{FF2B5EF4-FFF2-40B4-BE49-F238E27FC236}">
                    <a16:creationId xmlns:a16="http://schemas.microsoft.com/office/drawing/2014/main" id="{0D3C5552-4368-AF5E-07D7-0AA174985E7A}"/>
                  </a:ext>
                </a:extLst>
              </p:cNvPr>
              <p:cNvSpPr txBox="1"/>
              <p:nvPr/>
            </p:nvSpPr>
            <p:spPr>
              <a:xfrm>
                <a:off x="3638549" y="1627420"/>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[1]</a:t>
                </a:r>
              </a:p>
            </p:txBody>
          </p:sp>
          <p:sp>
            <p:nvSpPr>
              <p:cNvPr id="97" name="TextBox 96">
                <a:extLst>
                  <a:ext uri="{FF2B5EF4-FFF2-40B4-BE49-F238E27FC236}">
                    <a16:creationId xmlns:a16="http://schemas.microsoft.com/office/drawing/2014/main" id="{136E6C07-9071-089D-5968-FB229F4826B8}"/>
                  </a:ext>
                </a:extLst>
              </p:cNvPr>
              <p:cNvSpPr txBox="1"/>
              <p:nvPr/>
            </p:nvSpPr>
            <p:spPr>
              <a:xfrm>
                <a:off x="5270403" y="1602138"/>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[2]</a:t>
                </a:r>
              </a:p>
            </p:txBody>
          </p:sp>
        </p:grpSp>
        <p:sp>
          <p:nvSpPr>
            <p:cNvPr id="134" name="TextBox 133">
              <a:extLst>
                <a:ext uri="{FF2B5EF4-FFF2-40B4-BE49-F238E27FC236}">
                  <a16:creationId xmlns:a16="http://schemas.microsoft.com/office/drawing/2014/main" id="{66C988FF-2C0E-8BC8-0886-003EDCDE5AFE}"/>
                </a:ext>
              </a:extLst>
            </p:cNvPr>
            <p:cNvSpPr txBox="1"/>
            <p:nvPr/>
          </p:nvSpPr>
          <p:spPr>
            <a:xfrm>
              <a:off x="6610393" y="1626302"/>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[3]</a:t>
              </a:r>
            </a:p>
          </p:txBody>
        </p:sp>
      </p:grpSp>
    </p:spTree>
    <p:extLst>
      <p:ext uri="{BB962C8B-B14F-4D97-AF65-F5344CB8AC3E}">
        <p14:creationId xmlns:p14="http://schemas.microsoft.com/office/powerpoint/2010/main" val="216102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BFAE-AA25-C7ED-B014-695FE7AA7442}"/>
              </a:ext>
            </a:extLst>
          </p:cNvPr>
          <p:cNvSpPr>
            <a:spLocks noGrp="1"/>
          </p:cNvSpPr>
          <p:nvPr>
            <p:ph type="title"/>
          </p:nvPr>
        </p:nvSpPr>
        <p:spPr/>
        <p:txBody>
          <a:bodyPr/>
          <a:lstStyle/>
          <a:p>
            <a:r>
              <a:rPr lang="en-US" dirty="0"/>
              <a:t>Matrix Representation</a:t>
            </a:r>
          </a:p>
        </p:txBody>
      </p:sp>
      <p:grpSp>
        <p:nvGrpSpPr>
          <p:cNvPr id="28" name="Group 27">
            <a:extLst>
              <a:ext uri="{FF2B5EF4-FFF2-40B4-BE49-F238E27FC236}">
                <a16:creationId xmlns:a16="http://schemas.microsoft.com/office/drawing/2014/main" id="{E51A8173-5CA3-2B78-2CE2-D3AC6BFEECD4}"/>
              </a:ext>
            </a:extLst>
          </p:cNvPr>
          <p:cNvGrpSpPr/>
          <p:nvPr/>
        </p:nvGrpSpPr>
        <p:grpSpPr>
          <a:xfrm>
            <a:off x="377283" y="2229853"/>
            <a:ext cx="4522095" cy="1838326"/>
            <a:chOff x="377283" y="2229853"/>
            <a:chExt cx="4522095" cy="1838326"/>
          </a:xfrm>
        </p:grpSpPr>
        <p:grpSp>
          <p:nvGrpSpPr>
            <p:cNvPr id="10" name="Group 9">
              <a:extLst>
                <a:ext uri="{FF2B5EF4-FFF2-40B4-BE49-F238E27FC236}">
                  <a16:creationId xmlns:a16="http://schemas.microsoft.com/office/drawing/2014/main" id="{7E6834F4-F51A-B1AD-08F0-38B225BE2B69}"/>
                </a:ext>
              </a:extLst>
            </p:cNvPr>
            <p:cNvGrpSpPr/>
            <p:nvPr/>
          </p:nvGrpSpPr>
          <p:grpSpPr>
            <a:xfrm>
              <a:off x="377283" y="2229853"/>
              <a:ext cx="4522095" cy="1838326"/>
              <a:chOff x="377283" y="2229853"/>
              <a:chExt cx="4522095" cy="1838326"/>
            </a:xfrm>
          </p:grpSpPr>
          <p:sp>
            <p:nvSpPr>
              <p:cNvPr id="4" name="TextBox 3">
                <a:extLst>
                  <a:ext uri="{FF2B5EF4-FFF2-40B4-BE49-F238E27FC236}">
                    <a16:creationId xmlns:a16="http://schemas.microsoft.com/office/drawing/2014/main" id="{23C1BB48-D3AB-171E-86BF-3B3F7E78DCB1}"/>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5" name="Double Bracket 4">
                <a:extLst>
                  <a:ext uri="{FF2B5EF4-FFF2-40B4-BE49-F238E27FC236}">
                    <a16:creationId xmlns:a16="http://schemas.microsoft.com/office/drawing/2014/main" id="{BD36C6B3-C457-081A-6A02-B5F10D1BC4FD}"/>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AF7E2FF-5AEF-B74B-A3E4-527BFD5D588C}"/>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sp>
            <p:nvSpPr>
              <p:cNvPr id="9" name="TextBox 8">
                <a:extLst>
                  <a:ext uri="{FF2B5EF4-FFF2-40B4-BE49-F238E27FC236}">
                    <a16:creationId xmlns:a16="http://schemas.microsoft.com/office/drawing/2014/main" id="{4D8B5A16-3C12-72EF-5A80-A1BFBD63C547}"/>
                  </a:ext>
                </a:extLst>
              </p:cNvPr>
              <p:cNvSpPr txBox="1"/>
              <p:nvPr/>
            </p:nvSpPr>
            <p:spPr>
              <a:xfrm>
                <a:off x="3606503" y="3668069"/>
                <a:ext cx="1292875" cy="400110"/>
              </a:xfrm>
              <a:prstGeom prst="rect">
                <a:avLst/>
              </a:prstGeom>
              <a:noFill/>
            </p:spPr>
            <p:txBody>
              <a:bodyPr wrap="square" rtlCol="0">
                <a:spAutoFit/>
              </a:bodyPr>
              <a:lstStyle/>
              <a:p>
                <a:r>
                  <a:rPr lang="en-US" sz="2000" b="1" dirty="0" err="1"/>
                  <a:t>n_h</a:t>
                </a:r>
                <a:r>
                  <a:rPr lang="en-US" sz="2000" b="1" dirty="0"/>
                  <a:t> x </a:t>
                </a:r>
                <a:r>
                  <a:rPr lang="en-US" sz="2000" b="1" dirty="0" err="1"/>
                  <a:t>n_x</a:t>
                </a:r>
                <a:endParaRPr lang="en-US" sz="2000" b="1" dirty="0"/>
              </a:p>
            </p:txBody>
          </p:sp>
        </p:grpSp>
        <p:sp>
          <p:nvSpPr>
            <p:cNvPr id="21" name="Rectangle 20">
              <a:extLst>
                <a:ext uri="{FF2B5EF4-FFF2-40B4-BE49-F238E27FC236}">
                  <a16:creationId xmlns:a16="http://schemas.microsoft.com/office/drawing/2014/main" id="{8A3AB6EF-3046-4838-8193-EF07A6B7FB5E}"/>
                </a:ext>
              </a:extLst>
            </p:cNvPr>
            <p:cNvSpPr/>
            <p:nvPr/>
          </p:nvSpPr>
          <p:spPr>
            <a:xfrm>
              <a:off x="1203158" y="2304322"/>
              <a:ext cx="2403345" cy="400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1F1B47FF-7382-FB8F-43AA-61F7A60A5F83}"/>
              </a:ext>
            </a:extLst>
          </p:cNvPr>
          <p:cNvGrpSpPr/>
          <p:nvPr/>
        </p:nvGrpSpPr>
        <p:grpSpPr>
          <a:xfrm>
            <a:off x="5218141" y="2229853"/>
            <a:ext cx="2793703" cy="1463002"/>
            <a:chOff x="5218141" y="2229853"/>
            <a:chExt cx="2793703" cy="1463002"/>
          </a:xfrm>
        </p:grpSpPr>
        <p:grpSp>
          <p:nvGrpSpPr>
            <p:cNvPr id="11" name="Group 10">
              <a:extLst>
                <a:ext uri="{FF2B5EF4-FFF2-40B4-BE49-F238E27FC236}">
                  <a16:creationId xmlns:a16="http://schemas.microsoft.com/office/drawing/2014/main" id="{ABC1642E-C6F9-1945-BF89-A9727E1C62D7}"/>
                </a:ext>
              </a:extLst>
            </p:cNvPr>
            <p:cNvGrpSpPr/>
            <p:nvPr/>
          </p:nvGrpSpPr>
          <p:grpSpPr>
            <a:xfrm>
              <a:off x="5218141" y="2229853"/>
              <a:ext cx="2793703" cy="1463002"/>
              <a:chOff x="1072444" y="2229853"/>
              <a:chExt cx="2793703" cy="1463002"/>
            </a:xfrm>
          </p:grpSpPr>
          <p:sp>
            <p:nvSpPr>
              <p:cNvPr id="12" name="TextBox 11">
                <a:extLst>
                  <a:ext uri="{FF2B5EF4-FFF2-40B4-BE49-F238E27FC236}">
                    <a16:creationId xmlns:a16="http://schemas.microsoft.com/office/drawing/2014/main" id="{15798A62-A3BF-55EC-9578-C4557BB1F7D2}"/>
                  </a:ext>
                </a:extLst>
              </p:cNvPr>
              <p:cNvSpPr txBox="1"/>
              <p:nvPr/>
            </p:nvSpPr>
            <p:spPr>
              <a:xfrm>
                <a:off x="1203158" y="2229853"/>
                <a:ext cx="2662989" cy="1200329"/>
              </a:xfrm>
              <a:prstGeom prst="rect">
                <a:avLst/>
              </a:prstGeom>
              <a:noFill/>
            </p:spPr>
            <p:txBody>
              <a:bodyPr wrap="square" rtlCol="0">
                <a:spAutoFit/>
              </a:bodyPr>
              <a:lstStyle/>
              <a:p>
                <a:r>
                  <a:rPr lang="en-US" sz="2400" b="1" dirty="0"/>
                  <a:t>a</a:t>
                </a:r>
                <a:r>
                  <a:rPr lang="en-US" sz="2400" b="1" baseline="-25000" dirty="0"/>
                  <a:t>1</a:t>
                </a:r>
                <a:r>
                  <a:rPr lang="en-US" sz="2400" b="1" baseline="30000" dirty="0"/>
                  <a:t>[0]</a:t>
                </a:r>
                <a:endParaRPr lang="en-US" sz="2400" b="1" baseline="-25000" dirty="0"/>
              </a:p>
              <a:p>
                <a:r>
                  <a:rPr lang="en-US" sz="2400" b="1" dirty="0"/>
                  <a:t>a</a:t>
                </a:r>
                <a:r>
                  <a:rPr lang="en-US" sz="2400" b="1" baseline="-25000" dirty="0"/>
                  <a:t>2</a:t>
                </a:r>
                <a:r>
                  <a:rPr lang="en-US" sz="2400" b="1" baseline="30000" dirty="0"/>
                  <a:t>[0]</a:t>
                </a:r>
                <a:endParaRPr lang="en-US" sz="2400" b="1" baseline="-25000" dirty="0"/>
              </a:p>
              <a:p>
                <a:r>
                  <a:rPr lang="en-US" sz="2400" b="1" dirty="0"/>
                  <a:t>a</a:t>
                </a:r>
                <a:r>
                  <a:rPr lang="en-US" sz="2400" b="1" baseline="-25000" dirty="0"/>
                  <a:t>3</a:t>
                </a:r>
                <a:r>
                  <a:rPr lang="en-US" sz="2400" b="1" baseline="30000" dirty="0"/>
                  <a:t>[0]</a:t>
                </a:r>
                <a:r>
                  <a:rPr lang="en-US" sz="2400" b="1" dirty="0"/>
                  <a:t>		</a:t>
                </a:r>
                <a:endParaRPr lang="en-US" sz="2400" b="1" baseline="-25000" dirty="0"/>
              </a:p>
            </p:txBody>
          </p:sp>
          <p:sp>
            <p:nvSpPr>
              <p:cNvPr id="13" name="Double Bracket 12">
                <a:extLst>
                  <a:ext uri="{FF2B5EF4-FFF2-40B4-BE49-F238E27FC236}">
                    <a16:creationId xmlns:a16="http://schemas.microsoft.com/office/drawing/2014/main" id="{DB44D8C1-3F78-F5AF-4B64-60CC8E37BEF2}"/>
                  </a:ext>
                </a:extLst>
              </p:cNvPr>
              <p:cNvSpPr/>
              <p:nvPr/>
            </p:nvSpPr>
            <p:spPr>
              <a:xfrm>
                <a:off x="1072444" y="2229854"/>
                <a:ext cx="899249" cy="1325564"/>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97822E5F-4308-400E-027C-9BF845FFABB4}"/>
                  </a:ext>
                </a:extLst>
              </p:cNvPr>
              <p:cNvSpPr txBox="1"/>
              <p:nvPr/>
            </p:nvSpPr>
            <p:spPr>
              <a:xfrm>
                <a:off x="1978970" y="3292745"/>
                <a:ext cx="1292875" cy="400110"/>
              </a:xfrm>
              <a:prstGeom prst="rect">
                <a:avLst/>
              </a:prstGeom>
              <a:noFill/>
            </p:spPr>
            <p:txBody>
              <a:bodyPr wrap="square" rtlCol="0">
                <a:spAutoFit/>
              </a:bodyPr>
              <a:lstStyle/>
              <a:p>
                <a:r>
                  <a:rPr lang="en-US" sz="2000" b="1" dirty="0" err="1"/>
                  <a:t>n_x</a:t>
                </a:r>
                <a:r>
                  <a:rPr lang="en-US" sz="2000" b="1" dirty="0"/>
                  <a:t> x 1</a:t>
                </a:r>
              </a:p>
            </p:txBody>
          </p:sp>
        </p:grpSp>
        <p:sp>
          <p:nvSpPr>
            <p:cNvPr id="22" name="Rectangle 21">
              <a:extLst>
                <a:ext uri="{FF2B5EF4-FFF2-40B4-BE49-F238E27FC236}">
                  <a16:creationId xmlns:a16="http://schemas.microsoft.com/office/drawing/2014/main" id="{06BD1536-81CF-9442-82C0-A17E3AAAF166}"/>
                </a:ext>
              </a:extLst>
            </p:cNvPr>
            <p:cNvSpPr/>
            <p:nvPr/>
          </p:nvSpPr>
          <p:spPr>
            <a:xfrm>
              <a:off x="5420001" y="2304322"/>
              <a:ext cx="535928" cy="112467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C9EEC78-8BB9-B24C-EBA9-DA48C1D44E29}"/>
              </a:ext>
            </a:extLst>
          </p:cNvPr>
          <p:cNvGrpSpPr/>
          <p:nvPr/>
        </p:nvGrpSpPr>
        <p:grpSpPr>
          <a:xfrm>
            <a:off x="1603017" y="4491892"/>
            <a:ext cx="8432805" cy="1782050"/>
            <a:chOff x="1603017" y="4491892"/>
            <a:chExt cx="8432805" cy="1782050"/>
          </a:xfrm>
        </p:grpSpPr>
        <p:grpSp>
          <p:nvGrpSpPr>
            <p:cNvPr id="30" name="Group 29">
              <a:extLst>
                <a:ext uri="{FF2B5EF4-FFF2-40B4-BE49-F238E27FC236}">
                  <a16:creationId xmlns:a16="http://schemas.microsoft.com/office/drawing/2014/main" id="{FCC212C7-4660-1213-CB41-607B9AE915AA}"/>
                </a:ext>
              </a:extLst>
            </p:cNvPr>
            <p:cNvGrpSpPr/>
            <p:nvPr/>
          </p:nvGrpSpPr>
          <p:grpSpPr>
            <a:xfrm>
              <a:off x="1603017" y="4491892"/>
              <a:ext cx="8432805" cy="1782050"/>
              <a:chOff x="1603017" y="4491892"/>
              <a:chExt cx="8432805" cy="1782050"/>
            </a:xfrm>
          </p:grpSpPr>
          <p:sp>
            <p:nvSpPr>
              <p:cNvPr id="17" name="TextBox 16">
                <a:extLst>
                  <a:ext uri="{FF2B5EF4-FFF2-40B4-BE49-F238E27FC236}">
                    <a16:creationId xmlns:a16="http://schemas.microsoft.com/office/drawing/2014/main" id="{210477E5-3098-7D03-2797-434DB36D5D6B}"/>
                  </a:ext>
                </a:extLst>
              </p:cNvPr>
              <p:cNvSpPr txBox="1"/>
              <p:nvPr/>
            </p:nvSpPr>
            <p:spPr>
              <a:xfrm>
                <a:off x="2578023" y="4493073"/>
                <a:ext cx="7457799" cy="1569660"/>
              </a:xfrm>
              <a:prstGeom prst="rect">
                <a:avLst/>
              </a:prstGeom>
              <a:noFill/>
            </p:spPr>
            <p:txBody>
              <a:bodyPr wrap="square" rtlCol="0">
                <a:spAutoFit/>
              </a:bodyPr>
              <a:lstStyle/>
              <a:p>
                <a:r>
                  <a:rPr lang="en-US" sz="2400" dirty="0"/>
                  <a:t>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23</a:t>
                </a:r>
                <a:r>
                  <a:rPr lang="en-US" sz="2400" baseline="30000" dirty="0"/>
                  <a:t>[1]</a:t>
                </a:r>
                <a:r>
                  <a:rPr lang="en-US" sz="2400" dirty="0"/>
                  <a:t> *a</a:t>
                </a:r>
                <a:r>
                  <a:rPr lang="en-US" sz="2400" baseline="-25000" dirty="0"/>
                  <a:t>3</a:t>
                </a:r>
                <a:r>
                  <a:rPr lang="en-US" sz="2400" baseline="30000" dirty="0"/>
                  <a:t>[0] </a:t>
                </a:r>
                <a:r>
                  <a:rPr lang="en-US" sz="2400" dirty="0"/>
                  <a:t>		</a:t>
                </a:r>
              </a:p>
              <a:p>
                <a:r>
                  <a:rPr lang="en-US" sz="2400" dirty="0"/>
                  <a:t>W</a:t>
                </a:r>
                <a:r>
                  <a:rPr lang="en-US" sz="2400" baseline="-25000" dirty="0"/>
                  <a:t>31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32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33</a:t>
                </a:r>
                <a:r>
                  <a:rPr lang="en-US" sz="2400" baseline="30000" dirty="0"/>
                  <a:t>[1]</a:t>
                </a:r>
                <a:r>
                  <a:rPr lang="en-US" sz="2400" dirty="0"/>
                  <a:t> *a</a:t>
                </a:r>
                <a:r>
                  <a:rPr lang="en-US" sz="2400" baseline="-25000" dirty="0"/>
                  <a:t>3</a:t>
                </a:r>
                <a:r>
                  <a:rPr lang="en-US" sz="2400" baseline="30000" dirty="0"/>
                  <a:t>[0]</a:t>
                </a:r>
                <a:endParaRPr lang="en-US" sz="2400" dirty="0"/>
              </a:p>
              <a:p>
                <a:r>
                  <a:rPr lang="en-US" sz="2400" dirty="0"/>
                  <a:t>W</a:t>
                </a:r>
                <a:r>
                  <a:rPr lang="en-US" sz="2400" baseline="-25000" dirty="0"/>
                  <a:t>41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42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43</a:t>
                </a:r>
                <a:r>
                  <a:rPr lang="en-US" sz="2400" baseline="30000" dirty="0"/>
                  <a:t>[1]</a:t>
                </a:r>
                <a:r>
                  <a:rPr lang="en-US" sz="2400" dirty="0"/>
                  <a:t> *a</a:t>
                </a:r>
                <a:r>
                  <a:rPr lang="en-US" sz="2400" baseline="-25000" dirty="0"/>
                  <a:t>3</a:t>
                </a:r>
                <a:r>
                  <a:rPr lang="en-US" sz="2400" baseline="30000" dirty="0"/>
                  <a:t>[0]</a:t>
                </a:r>
                <a:endParaRPr lang="en-US" sz="2400" dirty="0"/>
              </a:p>
            </p:txBody>
          </p:sp>
          <p:sp>
            <p:nvSpPr>
              <p:cNvPr id="18" name="Double Bracket 17">
                <a:extLst>
                  <a:ext uri="{FF2B5EF4-FFF2-40B4-BE49-F238E27FC236}">
                    <a16:creationId xmlns:a16="http://schemas.microsoft.com/office/drawing/2014/main" id="{843A2E7F-7F62-00AC-6860-EF97A4EE9628}"/>
                  </a:ext>
                </a:extLst>
              </p:cNvPr>
              <p:cNvSpPr/>
              <p:nvPr/>
            </p:nvSpPr>
            <p:spPr>
              <a:xfrm>
                <a:off x="2422354" y="4491892"/>
                <a:ext cx="5274291"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64DF563-7738-940C-9208-88DD7DCFC420}"/>
                  </a:ext>
                </a:extLst>
              </p:cNvPr>
              <p:cNvSpPr txBox="1"/>
              <p:nvPr/>
            </p:nvSpPr>
            <p:spPr>
              <a:xfrm>
                <a:off x="1603017" y="4989419"/>
                <a:ext cx="819337" cy="461665"/>
              </a:xfrm>
              <a:prstGeom prst="rect">
                <a:avLst/>
              </a:prstGeom>
              <a:noFill/>
            </p:spPr>
            <p:txBody>
              <a:bodyPr wrap="square" rtlCol="0">
                <a:spAutoFit/>
              </a:bodyPr>
              <a:lstStyle/>
              <a:p>
                <a:pPr algn="ctr"/>
                <a:r>
                  <a:rPr lang="en-US" sz="2400" b="1" dirty="0"/>
                  <a:t>=</a:t>
                </a:r>
              </a:p>
            </p:txBody>
          </p:sp>
          <p:sp>
            <p:nvSpPr>
              <p:cNvPr id="20" name="TextBox 19">
                <a:extLst>
                  <a:ext uri="{FF2B5EF4-FFF2-40B4-BE49-F238E27FC236}">
                    <a16:creationId xmlns:a16="http://schemas.microsoft.com/office/drawing/2014/main" id="{1EA20CF8-F556-0F05-2BC4-6E735A2A6801}"/>
                  </a:ext>
                </a:extLst>
              </p:cNvPr>
              <p:cNvSpPr txBox="1"/>
              <p:nvPr/>
            </p:nvSpPr>
            <p:spPr>
              <a:xfrm>
                <a:off x="7721599" y="5873832"/>
                <a:ext cx="1292875" cy="400110"/>
              </a:xfrm>
              <a:prstGeom prst="rect">
                <a:avLst/>
              </a:prstGeom>
              <a:noFill/>
            </p:spPr>
            <p:txBody>
              <a:bodyPr wrap="square" rtlCol="0">
                <a:spAutoFit/>
              </a:bodyPr>
              <a:lstStyle/>
              <a:p>
                <a:r>
                  <a:rPr lang="en-US" sz="2000" b="1" dirty="0" err="1"/>
                  <a:t>n_h</a:t>
                </a:r>
                <a:r>
                  <a:rPr lang="en-US" sz="2000" b="1" dirty="0"/>
                  <a:t> x 1</a:t>
                </a:r>
              </a:p>
            </p:txBody>
          </p:sp>
        </p:grpSp>
        <p:sp>
          <p:nvSpPr>
            <p:cNvPr id="23" name="Rectangle 22">
              <a:extLst>
                <a:ext uri="{FF2B5EF4-FFF2-40B4-BE49-F238E27FC236}">
                  <a16:creationId xmlns:a16="http://schemas.microsoft.com/office/drawing/2014/main" id="{E8C6D37E-B58C-2BA1-9217-7D477C22BFFE}"/>
                </a:ext>
              </a:extLst>
            </p:cNvPr>
            <p:cNvSpPr/>
            <p:nvPr/>
          </p:nvSpPr>
          <p:spPr>
            <a:xfrm>
              <a:off x="2578023" y="4493073"/>
              <a:ext cx="4962955" cy="44310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6EDA0A78-21EA-A778-8231-9A613AB812DF}"/>
              </a:ext>
            </a:extLst>
          </p:cNvPr>
          <p:cNvSpPr txBox="1"/>
          <p:nvPr/>
        </p:nvSpPr>
        <p:spPr>
          <a:xfrm>
            <a:off x="7852314" y="4989419"/>
            <a:ext cx="1292876" cy="461665"/>
          </a:xfrm>
          <a:prstGeom prst="rect">
            <a:avLst/>
          </a:prstGeom>
          <a:noFill/>
        </p:spPr>
        <p:txBody>
          <a:bodyPr wrap="square" rtlCol="0">
            <a:spAutoFit/>
          </a:bodyPr>
          <a:lstStyle/>
          <a:p>
            <a:pPr algn="ctr"/>
            <a:r>
              <a:rPr lang="en-US" sz="2400" dirty="0"/>
              <a:t>+  B1</a:t>
            </a:r>
          </a:p>
        </p:txBody>
      </p:sp>
      <p:grpSp>
        <p:nvGrpSpPr>
          <p:cNvPr id="32" name="Group 31">
            <a:extLst>
              <a:ext uri="{FF2B5EF4-FFF2-40B4-BE49-F238E27FC236}">
                <a16:creationId xmlns:a16="http://schemas.microsoft.com/office/drawing/2014/main" id="{EB5E14A2-D93C-0D9C-E88A-2DBEC4A66E8C}"/>
              </a:ext>
            </a:extLst>
          </p:cNvPr>
          <p:cNvGrpSpPr/>
          <p:nvPr/>
        </p:nvGrpSpPr>
        <p:grpSpPr>
          <a:xfrm>
            <a:off x="699910" y="4238841"/>
            <a:ext cx="8816623" cy="2254034"/>
            <a:chOff x="699910" y="4238841"/>
            <a:chExt cx="8816623" cy="2254034"/>
          </a:xfrm>
        </p:grpSpPr>
        <p:grpSp>
          <p:nvGrpSpPr>
            <p:cNvPr id="27" name="Group 26">
              <a:extLst>
                <a:ext uri="{FF2B5EF4-FFF2-40B4-BE49-F238E27FC236}">
                  <a16:creationId xmlns:a16="http://schemas.microsoft.com/office/drawing/2014/main" id="{DF637793-F6F0-BC7A-8122-1741A9D5B343}"/>
                </a:ext>
              </a:extLst>
            </p:cNvPr>
            <p:cNvGrpSpPr/>
            <p:nvPr/>
          </p:nvGrpSpPr>
          <p:grpSpPr>
            <a:xfrm>
              <a:off x="699910" y="4238841"/>
              <a:ext cx="8816623" cy="2254034"/>
              <a:chOff x="699909" y="4254812"/>
              <a:chExt cx="8816623" cy="2254034"/>
            </a:xfrm>
          </p:grpSpPr>
          <p:sp>
            <p:nvSpPr>
              <p:cNvPr id="25" name="TextBox 24">
                <a:extLst>
                  <a:ext uri="{FF2B5EF4-FFF2-40B4-BE49-F238E27FC236}">
                    <a16:creationId xmlns:a16="http://schemas.microsoft.com/office/drawing/2014/main" id="{F5EA4110-21E8-DD39-7827-8818F0D4E0AD}"/>
                  </a:ext>
                </a:extLst>
              </p:cNvPr>
              <p:cNvSpPr txBox="1"/>
              <p:nvPr/>
            </p:nvSpPr>
            <p:spPr>
              <a:xfrm>
                <a:off x="699909" y="4707869"/>
                <a:ext cx="1292876" cy="1015663"/>
              </a:xfrm>
              <a:prstGeom prst="rect">
                <a:avLst/>
              </a:prstGeom>
              <a:noFill/>
            </p:spPr>
            <p:txBody>
              <a:bodyPr wrap="square" rtlCol="0">
                <a:spAutoFit/>
              </a:bodyPr>
              <a:lstStyle/>
              <a:p>
                <a:pPr algn="ctr"/>
                <a:r>
                  <a:rPr lang="en-US" sz="6000" dirty="0">
                    <a:latin typeface="Blackadder ITC" panose="04020505051007020D02" pitchFamily="82" charset="0"/>
                  </a:rPr>
                  <a:t>= f</a:t>
                </a:r>
              </a:p>
            </p:txBody>
          </p:sp>
          <p:sp>
            <p:nvSpPr>
              <p:cNvPr id="26" name="Double Bracket 25">
                <a:extLst>
                  <a:ext uri="{FF2B5EF4-FFF2-40B4-BE49-F238E27FC236}">
                    <a16:creationId xmlns:a16="http://schemas.microsoft.com/office/drawing/2014/main" id="{41B6DD31-0BF6-ADE9-9C04-98C00BC86AB2}"/>
                  </a:ext>
                </a:extLst>
              </p:cNvPr>
              <p:cNvSpPr/>
              <p:nvPr/>
            </p:nvSpPr>
            <p:spPr>
              <a:xfrm>
                <a:off x="2316592" y="4254812"/>
                <a:ext cx="7199940" cy="2254034"/>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18B5B02-67B0-319C-7F61-7159992E1731}"/>
                </a:ext>
              </a:extLst>
            </p:cNvPr>
            <p:cNvSpPr/>
            <p:nvPr/>
          </p:nvSpPr>
          <p:spPr>
            <a:xfrm>
              <a:off x="1840089" y="5031816"/>
              <a:ext cx="316089" cy="41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B2B59001-2A3C-466E-BA96-E736E2F18484}"/>
              </a:ext>
            </a:extLst>
          </p:cNvPr>
          <p:cNvGrpSpPr/>
          <p:nvPr/>
        </p:nvGrpSpPr>
        <p:grpSpPr>
          <a:xfrm>
            <a:off x="9320463" y="4452273"/>
            <a:ext cx="3565509" cy="1810515"/>
            <a:chOff x="9320463" y="4452273"/>
            <a:chExt cx="3565509" cy="1810515"/>
          </a:xfrm>
        </p:grpSpPr>
        <p:sp>
          <p:nvSpPr>
            <p:cNvPr id="37" name="TextBox 36">
              <a:extLst>
                <a:ext uri="{FF2B5EF4-FFF2-40B4-BE49-F238E27FC236}">
                  <a16:creationId xmlns:a16="http://schemas.microsoft.com/office/drawing/2014/main" id="{67E8B28E-4746-1C68-7453-A96A4A4A675E}"/>
                </a:ext>
              </a:extLst>
            </p:cNvPr>
            <p:cNvSpPr txBox="1"/>
            <p:nvPr/>
          </p:nvSpPr>
          <p:spPr>
            <a:xfrm>
              <a:off x="10222983" y="4452274"/>
              <a:ext cx="2662989" cy="1569660"/>
            </a:xfrm>
            <a:prstGeom prst="rect">
              <a:avLst/>
            </a:prstGeom>
            <a:noFill/>
          </p:spPr>
          <p:txBody>
            <a:bodyPr wrap="square" rtlCol="0">
              <a:spAutoFit/>
            </a:bodyPr>
            <a:lstStyle/>
            <a:p>
              <a:r>
                <a:rPr lang="en-US" sz="2400" b="1" dirty="0"/>
                <a:t>a</a:t>
              </a:r>
              <a:r>
                <a:rPr lang="en-US" sz="2400" b="1" baseline="-25000" dirty="0"/>
                <a:t>1</a:t>
              </a:r>
              <a:r>
                <a:rPr lang="en-US" sz="2400" b="1" baseline="30000" dirty="0"/>
                <a:t>[1]</a:t>
              </a:r>
              <a:endParaRPr lang="en-US" sz="2400" b="1" baseline="-25000" dirty="0"/>
            </a:p>
            <a:p>
              <a:r>
                <a:rPr lang="en-US" sz="2400" b="1" dirty="0"/>
                <a:t>a</a:t>
              </a:r>
              <a:r>
                <a:rPr lang="en-US" sz="2400" b="1" baseline="-25000" dirty="0"/>
                <a:t>2</a:t>
              </a:r>
              <a:r>
                <a:rPr lang="en-US" sz="2400" b="1" baseline="30000" dirty="0"/>
                <a:t>[1]</a:t>
              </a:r>
              <a:endParaRPr lang="en-US" sz="2400" b="1" baseline="-25000" dirty="0"/>
            </a:p>
            <a:p>
              <a:r>
                <a:rPr lang="en-US" sz="2400" b="1" dirty="0"/>
                <a:t>a</a:t>
              </a:r>
              <a:r>
                <a:rPr lang="en-US" sz="2400" b="1" baseline="-25000" dirty="0"/>
                <a:t>3</a:t>
              </a:r>
              <a:r>
                <a:rPr lang="en-US" sz="2400" b="1" baseline="30000" dirty="0"/>
                <a:t>[1]</a:t>
              </a:r>
              <a:r>
                <a:rPr lang="en-US" sz="2400" b="1" dirty="0"/>
                <a:t> </a:t>
              </a:r>
            </a:p>
            <a:p>
              <a:r>
                <a:rPr lang="en-US" sz="2400" b="1" dirty="0"/>
                <a:t>a</a:t>
              </a:r>
              <a:r>
                <a:rPr lang="en-US" sz="2400" b="1" baseline="-25000" dirty="0"/>
                <a:t>4</a:t>
              </a:r>
              <a:r>
                <a:rPr lang="en-US" sz="2400" b="1" baseline="30000" dirty="0"/>
                <a:t>[1] </a:t>
              </a:r>
              <a:r>
                <a:rPr lang="en-US" sz="2400" b="1" dirty="0"/>
                <a:t>		</a:t>
              </a:r>
              <a:endParaRPr lang="en-US" sz="2400" b="1" baseline="-25000" dirty="0"/>
            </a:p>
          </p:txBody>
        </p:sp>
        <p:sp>
          <p:nvSpPr>
            <p:cNvPr id="36" name="Rectangle 35">
              <a:extLst>
                <a:ext uri="{FF2B5EF4-FFF2-40B4-BE49-F238E27FC236}">
                  <a16:creationId xmlns:a16="http://schemas.microsoft.com/office/drawing/2014/main" id="{E433219A-AA0E-0216-AD2E-F11F52059ACC}"/>
                </a:ext>
              </a:extLst>
            </p:cNvPr>
            <p:cNvSpPr/>
            <p:nvPr/>
          </p:nvSpPr>
          <p:spPr>
            <a:xfrm>
              <a:off x="10338244" y="4520139"/>
              <a:ext cx="535928" cy="154259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8" name="Double Bracket 37">
              <a:extLst>
                <a:ext uri="{FF2B5EF4-FFF2-40B4-BE49-F238E27FC236}">
                  <a16:creationId xmlns:a16="http://schemas.microsoft.com/office/drawing/2014/main" id="{A9A950F4-DBD8-3B5D-CF8A-F591C14E13AC}"/>
                </a:ext>
              </a:extLst>
            </p:cNvPr>
            <p:cNvSpPr/>
            <p:nvPr/>
          </p:nvSpPr>
          <p:spPr>
            <a:xfrm>
              <a:off x="10095238" y="4452273"/>
              <a:ext cx="1021941" cy="1693143"/>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E2C6414A-4F0D-ABB0-3130-BF8CDA646E27}"/>
                </a:ext>
              </a:extLst>
            </p:cNvPr>
            <p:cNvSpPr txBox="1"/>
            <p:nvPr/>
          </p:nvSpPr>
          <p:spPr>
            <a:xfrm>
              <a:off x="11161592" y="5862678"/>
              <a:ext cx="1292875" cy="400110"/>
            </a:xfrm>
            <a:prstGeom prst="rect">
              <a:avLst/>
            </a:prstGeom>
            <a:noFill/>
          </p:spPr>
          <p:txBody>
            <a:bodyPr wrap="square" rtlCol="0">
              <a:spAutoFit/>
            </a:bodyPr>
            <a:lstStyle/>
            <a:p>
              <a:r>
                <a:rPr lang="en-US" sz="2000" b="1" dirty="0" err="1"/>
                <a:t>n_x</a:t>
              </a:r>
              <a:r>
                <a:rPr lang="en-US" sz="2000" b="1" dirty="0"/>
                <a:t> x 1</a:t>
              </a:r>
            </a:p>
          </p:txBody>
        </p:sp>
        <p:sp>
          <p:nvSpPr>
            <p:cNvPr id="40" name="TextBox 39">
              <a:extLst>
                <a:ext uri="{FF2B5EF4-FFF2-40B4-BE49-F238E27FC236}">
                  <a16:creationId xmlns:a16="http://schemas.microsoft.com/office/drawing/2014/main" id="{58040ED5-8F1F-25A6-D7A3-E6D6E150AA0B}"/>
                </a:ext>
              </a:extLst>
            </p:cNvPr>
            <p:cNvSpPr txBox="1"/>
            <p:nvPr/>
          </p:nvSpPr>
          <p:spPr>
            <a:xfrm>
              <a:off x="9320463" y="5149516"/>
              <a:ext cx="715359" cy="523220"/>
            </a:xfrm>
            <a:prstGeom prst="rect">
              <a:avLst/>
            </a:prstGeom>
            <a:noFill/>
          </p:spPr>
          <p:txBody>
            <a:bodyPr wrap="square" rtlCol="0">
              <a:spAutoFit/>
            </a:bodyPr>
            <a:lstStyle/>
            <a:p>
              <a:pPr algn="ctr"/>
              <a:r>
                <a:rPr lang="en-US" sz="2800" dirty="0"/>
                <a:t>=</a:t>
              </a:r>
              <a:endParaRPr lang="en-US" dirty="0"/>
            </a:p>
          </p:txBody>
        </p:sp>
      </p:grpSp>
      <p:sp>
        <p:nvSpPr>
          <p:cNvPr id="47" name="TextBox 46">
            <a:extLst>
              <a:ext uri="{FF2B5EF4-FFF2-40B4-BE49-F238E27FC236}">
                <a16:creationId xmlns:a16="http://schemas.microsoft.com/office/drawing/2014/main" id="{D31A7931-31EF-14E6-ADE5-0181A5F18AB1}"/>
              </a:ext>
            </a:extLst>
          </p:cNvPr>
          <p:cNvSpPr txBox="1"/>
          <p:nvPr/>
        </p:nvSpPr>
        <p:spPr>
          <a:xfrm>
            <a:off x="7540978" y="1138989"/>
            <a:ext cx="3993296" cy="954107"/>
          </a:xfrm>
          <a:prstGeom prst="rect">
            <a:avLst/>
          </a:prstGeom>
          <a:noFill/>
        </p:spPr>
        <p:txBody>
          <a:bodyPr wrap="square" rtlCol="0">
            <a:spAutoFit/>
          </a:bodyPr>
          <a:lstStyle/>
          <a:p>
            <a:r>
              <a:rPr lang="en-US" sz="2800" dirty="0"/>
              <a:t>A1 = f(W1 * A0 + B1)</a:t>
            </a:r>
          </a:p>
          <a:p>
            <a:r>
              <a:rPr lang="en-US" sz="2800" dirty="0"/>
              <a:t>A2 = f(W2 * A1 + B2)</a:t>
            </a:r>
          </a:p>
        </p:txBody>
      </p:sp>
      <p:sp>
        <p:nvSpPr>
          <p:cNvPr id="48" name="TextBox 47">
            <a:extLst>
              <a:ext uri="{FF2B5EF4-FFF2-40B4-BE49-F238E27FC236}">
                <a16:creationId xmlns:a16="http://schemas.microsoft.com/office/drawing/2014/main" id="{8C443C9D-0A2A-E10D-CE44-1B3E55F00CAD}"/>
              </a:ext>
            </a:extLst>
          </p:cNvPr>
          <p:cNvSpPr txBox="1"/>
          <p:nvPr/>
        </p:nvSpPr>
        <p:spPr>
          <a:xfrm>
            <a:off x="4286656" y="2525719"/>
            <a:ext cx="553156" cy="646331"/>
          </a:xfrm>
          <a:prstGeom prst="rect">
            <a:avLst/>
          </a:prstGeom>
          <a:noFill/>
        </p:spPr>
        <p:txBody>
          <a:bodyPr wrap="square" rtlCol="0">
            <a:spAutoFit/>
          </a:bodyPr>
          <a:lstStyle/>
          <a:p>
            <a:pPr algn="ctr"/>
            <a:r>
              <a:rPr lang="en-US" sz="3600" dirty="0"/>
              <a:t>*</a:t>
            </a:r>
          </a:p>
        </p:txBody>
      </p:sp>
      <p:sp>
        <p:nvSpPr>
          <p:cNvPr id="49" name="TextBox 48">
            <a:extLst>
              <a:ext uri="{FF2B5EF4-FFF2-40B4-BE49-F238E27FC236}">
                <a16:creationId xmlns:a16="http://schemas.microsoft.com/office/drawing/2014/main" id="{5FF7041E-18E1-F60B-0814-2AF55A6D422C}"/>
              </a:ext>
            </a:extLst>
          </p:cNvPr>
          <p:cNvSpPr txBox="1"/>
          <p:nvPr/>
        </p:nvSpPr>
        <p:spPr>
          <a:xfrm>
            <a:off x="8253366" y="5291175"/>
            <a:ext cx="1292875" cy="369332"/>
          </a:xfrm>
          <a:prstGeom prst="rect">
            <a:avLst/>
          </a:prstGeom>
          <a:noFill/>
        </p:spPr>
        <p:txBody>
          <a:bodyPr wrap="square" rtlCol="0">
            <a:spAutoFit/>
          </a:bodyPr>
          <a:lstStyle/>
          <a:p>
            <a:r>
              <a:rPr lang="en-US" b="1" dirty="0" err="1"/>
              <a:t>n_h</a:t>
            </a:r>
            <a:r>
              <a:rPr lang="en-US" b="1" dirty="0"/>
              <a:t> x 1</a:t>
            </a:r>
          </a:p>
        </p:txBody>
      </p:sp>
    </p:spTree>
    <p:extLst>
      <p:ext uri="{BB962C8B-B14F-4D97-AF65-F5344CB8AC3E}">
        <p14:creationId xmlns:p14="http://schemas.microsoft.com/office/powerpoint/2010/main" val="40230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3EA2F5-FC0A-740E-36FE-71972C7A2DEE}"/>
              </a:ext>
            </a:extLst>
          </p:cNvPr>
          <p:cNvGrpSpPr/>
          <p:nvPr/>
        </p:nvGrpSpPr>
        <p:grpSpPr>
          <a:xfrm>
            <a:off x="3729094" y="2051166"/>
            <a:ext cx="6015878" cy="2755667"/>
            <a:chOff x="1632417" y="2234872"/>
            <a:chExt cx="6015878" cy="2755667"/>
          </a:xfrm>
        </p:grpSpPr>
        <p:sp>
          <p:nvSpPr>
            <p:cNvPr id="6" name="Oval 5">
              <a:extLst>
                <a:ext uri="{FF2B5EF4-FFF2-40B4-BE49-F238E27FC236}">
                  <a16:creationId xmlns:a16="http://schemas.microsoft.com/office/drawing/2014/main" id="{D0A8DF8E-A508-074B-5C85-618D74D7820B}"/>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7FEB56C-A0BC-2976-F14C-0B33A201ED03}"/>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6E83A5-A72F-7F95-C2FA-F7883CFC90E3}"/>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87E3BA-FE2E-5D2C-C52C-A58C8C7F943E}"/>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A5AF5C9-C7B0-C37B-DCFD-4BF6F5DB3C39}"/>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4ACA31-5CDD-6BF6-CD4E-7F5082262CE2}"/>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0E31122-D6C8-5795-026A-5C7DE657EE4C}"/>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16F72D-E55E-025F-E8B3-E91F96EB10E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5AAD59A-A529-0393-9A39-DB71D7304841}"/>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D505C1-6DEE-F18E-EEAF-C20AE23A9B4A}"/>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0D77971-FD0F-3AA4-912D-2A96EB706EB6}"/>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92FF363-E481-6503-00A0-F1E22DC7AD1A}"/>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6C6465D-6871-8917-5938-1AEA563B26DF}"/>
                </a:ext>
              </a:extLst>
            </p:cNvPr>
            <p:cNvCxnSpPr>
              <a:cxnSpLocks/>
              <a:stCxn id="6" idx="6"/>
              <a:endCxn id="9"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2D51E7D-65A4-ECB7-9209-5F1B79639B0F}"/>
                </a:ext>
              </a:extLst>
            </p:cNvPr>
            <p:cNvCxnSpPr>
              <a:cxnSpLocks/>
              <a:stCxn id="6" idx="6"/>
              <a:endCxn id="10"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C65F122-92BB-E318-BA54-130507D12B48}"/>
                </a:ext>
              </a:extLst>
            </p:cNvPr>
            <p:cNvCxnSpPr>
              <a:cxnSpLocks/>
              <a:stCxn id="6" idx="6"/>
              <a:endCxn id="11"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3B4F69A-980C-D997-FAFE-8C1DE2B7C21B}"/>
                </a:ext>
              </a:extLst>
            </p:cNvPr>
            <p:cNvCxnSpPr>
              <a:cxnSpLocks/>
              <a:stCxn id="6" idx="6"/>
              <a:endCxn id="15"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3AFE074-C58F-A087-9433-75720D9D3C78}"/>
                </a:ext>
              </a:extLst>
            </p:cNvPr>
            <p:cNvCxnSpPr>
              <a:cxnSpLocks/>
              <a:stCxn id="7" idx="6"/>
              <a:endCxn id="9"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1EB521B-554A-5C06-9167-1070DAEC803A}"/>
                </a:ext>
              </a:extLst>
            </p:cNvPr>
            <p:cNvCxnSpPr>
              <a:cxnSpLocks/>
              <a:stCxn id="7" idx="6"/>
              <a:endCxn id="10"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D7AD2AD-B58D-274A-1DFB-E4C43733282A}"/>
                </a:ext>
              </a:extLst>
            </p:cNvPr>
            <p:cNvCxnSpPr>
              <a:cxnSpLocks/>
              <a:stCxn id="7" idx="6"/>
              <a:endCxn id="11"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2F46362-947B-53A0-0301-B15650467201}"/>
                </a:ext>
              </a:extLst>
            </p:cNvPr>
            <p:cNvCxnSpPr>
              <a:cxnSpLocks/>
              <a:stCxn id="7" idx="6"/>
              <a:endCxn id="15"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750DD73-2871-15D8-9A77-44E003FCD9CA}"/>
                </a:ext>
              </a:extLst>
            </p:cNvPr>
            <p:cNvCxnSpPr>
              <a:cxnSpLocks/>
              <a:stCxn id="8" idx="6"/>
              <a:endCxn id="9"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CE72AA7-41DB-B8DD-B540-EB8A7E1BAB57}"/>
                </a:ext>
              </a:extLst>
            </p:cNvPr>
            <p:cNvCxnSpPr>
              <a:cxnSpLocks/>
              <a:stCxn id="8" idx="6"/>
              <a:endCxn id="10"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06F2FA3-6503-45C9-0D51-510C4BB43C69}"/>
                </a:ext>
              </a:extLst>
            </p:cNvPr>
            <p:cNvCxnSpPr>
              <a:cxnSpLocks/>
              <a:stCxn id="8" idx="6"/>
              <a:endCxn id="11"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22B58BF-CF17-E8DC-6A64-C8ED8B873B85}"/>
                </a:ext>
              </a:extLst>
            </p:cNvPr>
            <p:cNvCxnSpPr>
              <a:cxnSpLocks/>
              <a:stCxn id="8" idx="6"/>
              <a:endCxn id="15"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71B3854-E408-8113-484F-886439EA2A7B}"/>
                </a:ext>
              </a:extLst>
            </p:cNvPr>
            <p:cNvCxnSpPr>
              <a:cxnSpLocks/>
              <a:stCxn id="9" idx="6"/>
              <a:endCxn id="12"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A4E33CA-9C3C-FF68-E1F5-C7A6A23E79CD}"/>
                </a:ext>
              </a:extLst>
            </p:cNvPr>
            <p:cNvCxnSpPr>
              <a:cxnSpLocks/>
              <a:stCxn id="9" idx="6"/>
              <a:endCxn id="14"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3FE3B09-9005-0E4B-B2EF-5E746A9598AA}"/>
                </a:ext>
              </a:extLst>
            </p:cNvPr>
            <p:cNvCxnSpPr>
              <a:cxnSpLocks/>
              <a:stCxn id="9" idx="6"/>
              <a:endCxn id="13"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584C0FD-E793-6773-512E-849EE371537E}"/>
                </a:ext>
              </a:extLst>
            </p:cNvPr>
            <p:cNvCxnSpPr>
              <a:cxnSpLocks/>
              <a:stCxn id="9" idx="6"/>
              <a:endCxn id="16"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869814A-23D8-D3E9-E6C9-B2D4DE1595E7}"/>
                </a:ext>
              </a:extLst>
            </p:cNvPr>
            <p:cNvCxnSpPr>
              <a:cxnSpLocks/>
              <a:stCxn id="10" idx="6"/>
              <a:endCxn id="12"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199D5DE-4866-B32F-E6F0-B8C383995AC3}"/>
                </a:ext>
              </a:extLst>
            </p:cNvPr>
            <p:cNvCxnSpPr>
              <a:cxnSpLocks/>
              <a:stCxn id="10" idx="6"/>
              <a:endCxn id="14"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697F8A6-8214-D396-49E5-AA44C005FF52}"/>
                </a:ext>
              </a:extLst>
            </p:cNvPr>
            <p:cNvCxnSpPr>
              <a:cxnSpLocks/>
              <a:stCxn id="10" idx="6"/>
              <a:endCxn id="13"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2D305D2-0A3D-3D06-6577-E30FE55F0FD9}"/>
                </a:ext>
              </a:extLst>
            </p:cNvPr>
            <p:cNvCxnSpPr>
              <a:cxnSpLocks/>
              <a:stCxn id="10" idx="6"/>
              <a:endCxn id="16"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865DF3B-E619-ECB5-D1ED-C48115ACBC70}"/>
                </a:ext>
              </a:extLst>
            </p:cNvPr>
            <p:cNvCxnSpPr>
              <a:cxnSpLocks/>
              <a:stCxn id="11" idx="6"/>
              <a:endCxn id="12"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7202C79-231D-1AC2-0C0F-53ED27A78F35}"/>
                </a:ext>
              </a:extLst>
            </p:cNvPr>
            <p:cNvCxnSpPr>
              <a:cxnSpLocks/>
              <a:stCxn id="11" idx="6"/>
              <a:endCxn id="14"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0AC76FD-8683-49EC-559F-CC85D12E1123}"/>
                </a:ext>
              </a:extLst>
            </p:cNvPr>
            <p:cNvCxnSpPr>
              <a:cxnSpLocks/>
              <a:stCxn id="11" idx="6"/>
              <a:endCxn id="13"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62BB954-314D-031C-AF68-511F96755380}"/>
                </a:ext>
              </a:extLst>
            </p:cNvPr>
            <p:cNvCxnSpPr>
              <a:cxnSpLocks/>
              <a:stCxn id="11" idx="6"/>
              <a:endCxn id="16"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53FFDCC-86BC-E958-B9C3-6711BC390C91}"/>
                </a:ext>
              </a:extLst>
            </p:cNvPr>
            <p:cNvCxnSpPr>
              <a:cxnSpLocks/>
              <a:stCxn id="15" idx="6"/>
              <a:endCxn id="12"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EA3A82F-AA7F-9926-249E-52F45E7C4757}"/>
                </a:ext>
              </a:extLst>
            </p:cNvPr>
            <p:cNvCxnSpPr>
              <a:cxnSpLocks/>
              <a:stCxn id="15" idx="6"/>
              <a:endCxn id="14"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2990872-504E-DF81-BBD4-D61DB2FA0F89}"/>
                </a:ext>
              </a:extLst>
            </p:cNvPr>
            <p:cNvCxnSpPr>
              <a:cxnSpLocks/>
              <a:stCxn id="15" idx="6"/>
              <a:endCxn id="13"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A99539-D596-ACC1-B17C-5DAA153FD78E}"/>
                </a:ext>
              </a:extLst>
            </p:cNvPr>
            <p:cNvCxnSpPr>
              <a:cxnSpLocks/>
              <a:stCxn id="15" idx="6"/>
              <a:endCxn id="16"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0EA9ADA-EE9C-B162-556A-D6D11FFDAE1A}"/>
                </a:ext>
              </a:extLst>
            </p:cNvPr>
            <p:cNvCxnSpPr>
              <a:cxnSpLocks/>
              <a:stCxn id="12" idx="6"/>
              <a:endCxn id="17"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13201DA-885E-12BE-77D2-6A6BC6DDD474}"/>
                </a:ext>
              </a:extLst>
            </p:cNvPr>
            <p:cNvCxnSpPr>
              <a:cxnSpLocks/>
              <a:stCxn id="14" idx="6"/>
              <a:endCxn id="17"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3D9F1EC-4F7D-3E38-3D77-C96E75CAD798}"/>
                </a:ext>
              </a:extLst>
            </p:cNvPr>
            <p:cNvCxnSpPr>
              <a:cxnSpLocks/>
              <a:stCxn id="13" idx="6"/>
              <a:endCxn id="17"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E9F9B3C-4D8F-E506-C678-36605CFB3789}"/>
                </a:ext>
              </a:extLst>
            </p:cNvPr>
            <p:cNvCxnSpPr>
              <a:cxnSpLocks/>
              <a:stCxn id="16" idx="6"/>
              <a:endCxn id="17"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Arrow: Right 49">
              <a:extLst>
                <a:ext uri="{FF2B5EF4-FFF2-40B4-BE49-F238E27FC236}">
                  <a16:creationId xmlns:a16="http://schemas.microsoft.com/office/drawing/2014/main" id="{14107D0F-7ADA-43FF-A407-878DDEE0ADCD}"/>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1" name="Picture 50">
            <a:extLst>
              <a:ext uri="{FF2B5EF4-FFF2-40B4-BE49-F238E27FC236}">
                <a16:creationId xmlns:a16="http://schemas.microsoft.com/office/drawing/2014/main" id="{9EC557AD-9F0B-7C75-2557-90BCB93CE278}"/>
              </a:ext>
            </a:extLst>
          </p:cNvPr>
          <p:cNvPicPr>
            <a:picLocks noChangeAspect="1"/>
          </p:cNvPicPr>
          <p:nvPr/>
        </p:nvPicPr>
        <p:blipFill>
          <a:blip r:embed="rId3"/>
          <a:stretch>
            <a:fillRect/>
          </a:stretch>
        </p:blipFill>
        <p:spPr>
          <a:xfrm>
            <a:off x="1878082" y="2575009"/>
            <a:ext cx="1684166" cy="1699407"/>
          </a:xfrm>
          <a:prstGeom prst="rect">
            <a:avLst/>
          </a:prstGeom>
        </p:spPr>
      </p:pic>
      <p:grpSp>
        <p:nvGrpSpPr>
          <p:cNvPr id="98" name="Group 97">
            <a:extLst>
              <a:ext uri="{FF2B5EF4-FFF2-40B4-BE49-F238E27FC236}">
                <a16:creationId xmlns:a16="http://schemas.microsoft.com/office/drawing/2014/main" id="{0E75D7ED-748D-A918-55C5-BB14A2DE55C0}"/>
              </a:ext>
            </a:extLst>
          </p:cNvPr>
          <p:cNvGrpSpPr/>
          <p:nvPr/>
        </p:nvGrpSpPr>
        <p:grpSpPr>
          <a:xfrm>
            <a:off x="1878082" y="2051166"/>
            <a:ext cx="7866890" cy="2755667"/>
            <a:chOff x="1878082" y="2051166"/>
            <a:chExt cx="7866890" cy="2755667"/>
          </a:xfrm>
        </p:grpSpPr>
        <p:grpSp>
          <p:nvGrpSpPr>
            <p:cNvPr id="99" name="Group 98">
              <a:extLst>
                <a:ext uri="{FF2B5EF4-FFF2-40B4-BE49-F238E27FC236}">
                  <a16:creationId xmlns:a16="http://schemas.microsoft.com/office/drawing/2014/main" id="{E1E99179-6C97-1DC6-EA67-626104FE29D6}"/>
                </a:ext>
              </a:extLst>
            </p:cNvPr>
            <p:cNvGrpSpPr/>
            <p:nvPr/>
          </p:nvGrpSpPr>
          <p:grpSpPr>
            <a:xfrm>
              <a:off x="3729094" y="2051166"/>
              <a:ext cx="6015878" cy="2755667"/>
              <a:chOff x="1632417" y="2234872"/>
              <a:chExt cx="6015878" cy="2755667"/>
            </a:xfrm>
          </p:grpSpPr>
          <p:sp>
            <p:nvSpPr>
              <p:cNvPr id="102" name="Oval 101">
                <a:extLst>
                  <a:ext uri="{FF2B5EF4-FFF2-40B4-BE49-F238E27FC236}">
                    <a16:creationId xmlns:a16="http://schemas.microsoft.com/office/drawing/2014/main" id="{5CA12F80-61A2-C57A-50F1-701917FC4C70}"/>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F06E8765-604B-D4CA-6702-ED486E6DCBD3}"/>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3E659A7-912E-FEAD-C9B8-602C8C7098EC}"/>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476A140-4D4F-83D8-8F53-3ED37A9B5BA9}"/>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18453C0-DB4C-C534-ACD5-B21F4FA5B2AB}"/>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120C457-8AB2-EA8B-8153-FD65109BED75}"/>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F4262FC-D9D4-A8F7-5150-97973AD46554}"/>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80EF3D9-8856-18E7-C8B9-0726E319E307}"/>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017B535-B33F-42D0-8ED3-5B099C263FF7}"/>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AFF2860F-8654-A8DA-DB8B-5B5E33F34828}"/>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F39F7FF-2083-1BF7-87B2-08BD99587225}"/>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62CED05-F0A9-5E71-F458-5922F718135A}"/>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4AE49597-81E1-8F27-797C-B9E9B8DCE772}"/>
                  </a:ext>
                </a:extLst>
              </p:cNvPr>
              <p:cNvCxnSpPr>
                <a:cxnSpLocks/>
                <a:stCxn id="102" idx="6"/>
                <a:endCxn id="105"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A5DCABDC-080A-E44C-BDC5-DE1EB0C9E68D}"/>
                  </a:ext>
                </a:extLst>
              </p:cNvPr>
              <p:cNvCxnSpPr>
                <a:cxnSpLocks/>
                <a:stCxn id="102" idx="6"/>
                <a:endCxn id="106"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0F9D4A36-203D-521D-1888-2A306D480AB9}"/>
                  </a:ext>
                </a:extLst>
              </p:cNvPr>
              <p:cNvCxnSpPr>
                <a:cxnSpLocks/>
                <a:stCxn id="102" idx="6"/>
                <a:endCxn id="107"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134EBAB1-161F-4409-29A2-761577BB7C18}"/>
                  </a:ext>
                </a:extLst>
              </p:cNvPr>
              <p:cNvCxnSpPr>
                <a:cxnSpLocks/>
                <a:stCxn id="102" idx="6"/>
                <a:endCxn id="111"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6E0A8AEA-BE65-708C-4E37-C650ABC5EEE3}"/>
                  </a:ext>
                </a:extLst>
              </p:cNvPr>
              <p:cNvCxnSpPr>
                <a:cxnSpLocks/>
                <a:stCxn id="103" idx="6"/>
                <a:endCxn id="105"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CD244308-6A7C-ECCC-3926-195EB72EAB5E}"/>
                  </a:ext>
                </a:extLst>
              </p:cNvPr>
              <p:cNvCxnSpPr>
                <a:cxnSpLocks/>
                <a:stCxn id="103" idx="6"/>
                <a:endCxn id="106"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38B3E563-1E1F-F151-5656-6D4F7CA04F73}"/>
                  </a:ext>
                </a:extLst>
              </p:cNvPr>
              <p:cNvCxnSpPr>
                <a:cxnSpLocks/>
                <a:stCxn id="103" idx="6"/>
                <a:endCxn id="107"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6A219B61-80F6-4591-B170-BAC84BB6333A}"/>
                  </a:ext>
                </a:extLst>
              </p:cNvPr>
              <p:cNvCxnSpPr>
                <a:cxnSpLocks/>
                <a:stCxn id="103" idx="6"/>
                <a:endCxn id="111"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36A9CF46-D98F-BFA7-BE96-E8C97C4FB833}"/>
                  </a:ext>
                </a:extLst>
              </p:cNvPr>
              <p:cNvCxnSpPr>
                <a:cxnSpLocks/>
                <a:stCxn id="104" idx="6"/>
                <a:endCxn id="105"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A650312F-A8A1-ACD6-7A93-A953F8688390}"/>
                  </a:ext>
                </a:extLst>
              </p:cNvPr>
              <p:cNvCxnSpPr>
                <a:cxnSpLocks/>
                <a:stCxn id="104" idx="6"/>
                <a:endCxn id="106"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AF8277CF-A84F-47F5-9709-D5C1F82FA966}"/>
                  </a:ext>
                </a:extLst>
              </p:cNvPr>
              <p:cNvCxnSpPr>
                <a:cxnSpLocks/>
                <a:stCxn id="104" idx="6"/>
                <a:endCxn id="107"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6300F1F2-AFD8-898D-1D47-2ED8A4DEADCA}"/>
                  </a:ext>
                </a:extLst>
              </p:cNvPr>
              <p:cNvCxnSpPr>
                <a:cxnSpLocks/>
                <a:stCxn id="104" idx="6"/>
                <a:endCxn id="111"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C0F7124E-3691-D81D-4C6A-07352B4CD745}"/>
                  </a:ext>
                </a:extLst>
              </p:cNvPr>
              <p:cNvCxnSpPr>
                <a:cxnSpLocks/>
                <a:stCxn id="105" idx="6"/>
                <a:endCxn id="108"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33F94185-4FDC-EC01-F66B-22E02B320055}"/>
                  </a:ext>
                </a:extLst>
              </p:cNvPr>
              <p:cNvCxnSpPr>
                <a:cxnSpLocks/>
                <a:stCxn id="105" idx="6"/>
                <a:endCxn id="110"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B21106A9-748C-EA74-AC35-E12539D3DE17}"/>
                  </a:ext>
                </a:extLst>
              </p:cNvPr>
              <p:cNvCxnSpPr>
                <a:cxnSpLocks/>
                <a:stCxn id="105" idx="6"/>
                <a:endCxn id="109"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404BFBCE-6CB7-9C6F-8AE0-16BD708E6377}"/>
                  </a:ext>
                </a:extLst>
              </p:cNvPr>
              <p:cNvCxnSpPr>
                <a:cxnSpLocks/>
                <a:stCxn id="105" idx="6"/>
                <a:endCxn id="112"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C04CE983-1483-9909-9F5C-C240DD862AAD}"/>
                  </a:ext>
                </a:extLst>
              </p:cNvPr>
              <p:cNvCxnSpPr>
                <a:cxnSpLocks/>
                <a:stCxn id="106" idx="6"/>
                <a:endCxn id="108"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E347CDC9-7879-07A6-B807-2E7E277A091F}"/>
                  </a:ext>
                </a:extLst>
              </p:cNvPr>
              <p:cNvCxnSpPr>
                <a:cxnSpLocks/>
                <a:stCxn id="106" idx="6"/>
                <a:endCxn id="110"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416A0D89-D39F-FC5C-B6E4-58DF58F9A13D}"/>
                  </a:ext>
                </a:extLst>
              </p:cNvPr>
              <p:cNvCxnSpPr>
                <a:cxnSpLocks/>
                <a:stCxn id="106" idx="6"/>
                <a:endCxn id="109"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917C9DA8-1812-80C4-E176-E257E0841621}"/>
                  </a:ext>
                </a:extLst>
              </p:cNvPr>
              <p:cNvCxnSpPr>
                <a:cxnSpLocks/>
                <a:stCxn id="106" idx="6"/>
                <a:endCxn id="112"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E4C45135-1FFC-C70A-156D-50500EC9821B}"/>
                  </a:ext>
                </a:extLst>
              </p:cNvPr>
              <p:cNvCxnSpPr>
                <a:cxnSpLocks/>
                <a:stCxn id="107" idx="6"/>
                <a:endCxn id="108"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901D593B-0220-2FB6-E323-136798125445}"/>
                  </a:ext>
                </a:extLst>
              </p:cNvPr>
              <p:cNvCxnSpPr>
                <a:cxnSpLocks/>
                <a:stCxn id="107" idx="6"/>
                <a:endCxn id="110"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B0F68615-76A3-B5B7-F73B-96414194706E}"/>
                  </a:ext>
                </a:extLst>
              </p:cNvPr>
              <p:cNvCxnSpPr>
                <a:cxnSpLocks/>
                <a:stCxn id="107" idx="6"/>
                <a:endCxn id="109"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2DF3DE02-DD79-14D4-CCA9-AAA7007EC22B}"/>
                  </a:ext>
                </a:extLst>
              </p:cNvPr>
              <p:cNvCxnSpPr>
                <a:cxnSpLocks/>
                <a:stCxn id="107" idx="6"/>
                <a:endCxn id="112"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21C9ECB6-C617-C523-6097-1849A8D43CB4}"/>
                  </a:ext>
                </a:extLst>
              </p:cNvPr>
              <p:cNvCxnSpPr>
                <a:cxnSpLocks/>
                <a:stCxn id="111" idx="6"/>
                <a:endCxn id="108"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0B4B7C1-58E5-6BE9-C214-0C0EE5D65D78}"/>
                  </a:ext>
                </a:extLst>
              </p:cNvPr>
              <p:cNvCxnSpPr>
                <a:cxnSpLocks/>
                <a:stCxn id="111" idx="6"/>
                <a:endCxn id="110"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820544A0-7BA6-0576-DCD8-FA98EFDE55C8}"/>
                  </a:ext>
                </a:extLst>
              </p:cNvPr>
              <p:cNvCxnSpPr>
                <a:cxnSpLocks/>
                <a:stCxn id="111" idx="6"/>
                <a:endCxn id="109"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DB7FF81E-BCFF-344A-9A06-D5B6642381EE}"/>
                  </a:ext>
                </a:extLst>
              </p:cNvPr>
              <p:cNvCxnSpPr>
                <a:cxnSpLocks/>
                <a:stCxn id="111" idx="6"/>
                <a:endCxn id="112"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B2062809-AED5-F798-F54A-46252F390765}"/>
                  </a:ext>
                </a:extLst>
              </p:cNvPr>
              <p:cNvCxnSpPr>
                <a:cxnSpLocks/>
                <a:stCxn id="108" idx="6"/>
                <a:endCxn id="113"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1F1BFEAB-97DB-F35E-B048-37B52B032AA9}"/>
                  </a:ext>
                </a:extLst>
              </p:cNvPr>
              <p:cNvCxnSpPr>
                <a:cxnSpLocks/>
                <a:stCxn id="110" idx="6"/>
                <a:endCxn id="113"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DB0D9E6-CFC4-50B1-7CD5-27B6F3A44AD7}"/>
                  </a:ext>
                </a:extLst>
              </p:cNvPr>
              <p:cNvCxnSpPr>
                <a:cxnSpLocks/>
                <a:stCxn id="109" idx="6"/>
                <a:endCxn id="113"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929AE228-05A6-46B2-E7E8-3E6824EA1599}"/>
                  </a:ext>
                </a:extLst>
              </p:cNvPr>
              <p:cNvCxnSpPr>
                <a:cxnSpLocks/>
                <a:stCxn id="112" idx="6"/>
                <a:endCxn id="113"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Arrow: Right 145">
                <a:extLst>
                  <a:ext uri="{FF2B5EF4-FFF2-40B4-BE49-F238E27FC236}">
                    <a16:creationId xmlns:a16="http://schemas.microsoft.com/office/drawing/2014/main" id="{E1C1B823-43AD-A8E2-B4CD-7F3595ABA9F1}"/>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pic>
          <p:nvPicPr>
            <p:cNvPr id="100" name="Picture 99">
              <a:extLst>
                <a:ext uri="{FF2B5EF4-FFF2-40B4-BE49-F238E27FC236}">
                  <a16:creationId xmlns:a16="http://schemas.microsoft.com/office/drawing/2014/main" id="{2020E1F9-2434-7F1C-DA6C-7D0CA8C28781}"/>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101" name="Arrow: Right 100">
              <a:extLst>
                <a:ext uri="{FF2B5EF4-FFF2-40B4-BE49-F238E27FC236}">
                  <a16:creationId xmlns:a16="http://schemas.microsoft.com/office/drawing/2014/main" id="{8D4F9CE2-EF9A-9EF0-B430-913243441B2A}"/>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FB4527D8-30DC-52E2-9EF3-E2C01C5096A6}"/>
              </a:ext>
            </a:extLst>
          </p:cNvPr>
          <p:cNvGrpSpPr/>
          <p:nvPr/>
        </p:nvGrpSpPr>
        <p:grpSpPr>
          <a:xfrm>
            <a:off x="1878082" y="1912326"/>
            <a:ext cx="7866890" cy="2894507"/>
            <a:chOff x="1878082" y="1912326"/>
            <a:chExt cx="7866890" cy="2894507"/>
          </a:xfrm>
        </p:grpSpPr>
        <p:grpSp>
          <p:nvGrpSpPr>
            <p:cNvPr id="148" name="Group 147">
              <a:extLst>
                <a:ext uri="{FF2B5EF4-FFF2-40B4-BE49-F238E27FC236}">
                  <a16:creationId xmlns:a16="http://schemas.microsoft.com/office/drawing/2014/main" id="{98891C4C-5A48-2683-4AF1-0E1AF839607F}"/>
                </a:ext>
              </a:extLst>
            </p:cNvPr>
            <p:cNvGrpSpPr/>
            <p:nvPr/>
          </p:nvGrpSpPr>
          <p:grpSpPr>
            <a:xfrm>
              <a:off x="3729094" y="2051166"/>
              <a:ext cx="6015878" cy="2755667"/>
              <a:chOff x="1632417" y="2234872"/>
              <a:chExt cx="6015878" cy="2755667"/>
            </a:xfrm>
          </p:grpSpPr>
          <p:sp>
            <p:nvSpPr>
              <p:cNvPr id="153" name="Oval 152">
                <a:extLst>
                  <a:ext uri="{FF2B5EF4-FFF2-40B4-BE49-F238E27FC236}">
                    <a16:creationId xmlns:a16="http://schemas.microsoft.com/office/drawing/2014/main" id="{70639CC5-FB2B-617F-F9CA-5A4F48882C52}"/>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F30DD1E4-AAA4-1709-4979-5D94A3913AFC}"/>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CD90C714-47CB-E902-0F77-1E80860C72E2}"/>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F9C249F-65F1-0A13-9CC7-552E38A8CC0D}"/>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A50A79A-5D58-FC5C-47A2-78AD4FE92FDF}"/>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527E68A-CFF4-6B05-7F3B-5667F3F5A91D}"/>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9FE44197-F91F-AF48-0E26-11F2522FA1EB}"/>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3D0B10C-6276-7BB1-324C-95A968AD90B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A8CCFC5-60E7-929B-B280-A3DA6F5BD438}"/>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F1C360F-2DDE-85EE-8DAE-8A0C76ECC3CD}"/>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FFBF9E4-E483-4EFF-3C2C-859D44C74560}"/>
                  </a:ext>
                </a:extLst>
              </p:cNvPr>
              <p:cNvSpPr/>
              <p:nvPr/>
            </p:nvSpPr>
            <p:spPr>
              <a:xfrm>
                <a:off x="5720883" y="455668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E8F09974-1456-73F3-36B2-C7F4914E5EB9}"/>
                  </a:ext>
                </a:extLst>
              </p:cNvPr>
              <p:cNvSpPr/>
              <p:nvPr/>
            </p:nvSpPr>
            <p:spPr>
              <a:xfrm>
                <a:off x="7217989" y="334572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5" name="Straight Arrow Connector 164">
                <a:extLst>
                  <a:ext uri="{FF2B5EF4-FFF2-40B4-BE49-F238E27FC236}">
                    <a16:creationId xmlns:a16="http://schemas.microsoft.com/office/drawing/2014/main" id="{23C3AFAF-912B-DC7E-5E99-42799D2F81A5}"/>
                  </a:ext>
                </a:extLst>
              </p:cNvPr>
              <p:cNvCxnSpPr>
                <a:cxnSpLocks/>
                <a:stCxn id="153" idx="6"/>
                <a:endCxn id="156"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ABAD8995-9627-399C-4C4B-3BB2DB7F9DED}"/>
                  </a:ext>
                </a:extLst>
              </p:cNvPr>
              <p:cNvCxnSpPr>
                <a:cxnSpLocks/>
                <a:stCxn id="153" idx="6"/>
                <a:endCxn id="157"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3F11F401-FBDF-07E4-4098-E2452D176D12}"/>
                  </a:ext>
                </a:extLst>
              </p:cNvPr>
              <p:cNvCxnSpPr>
                <a:cxnSpLocks/>
                <a:stCxn id="153" idx="6"/>
                <a:endCxn id="158"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E34C51FA-ACDC-7E7D-0DB8-33D878A682AC}"/>
                  </a:ext>
                </a:extLst>
              </p:cNvPr>
              <p:cNvCxnSpPr>
                <a:cxnSpLocks/>
                <a:stCxn id="153" idx="6"/>
                <a:endCxn id="162"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197BAAFA-F61B-6A4E-F9E7-CF47A770A585}"/>
                  </a:ext>
                </a:extLst>
              </p:cNvPr>
              <p:cNvCxnSpPr>
                <a:cxnSpLocks/>
                <a:stCxn id="154" idx="6"/>
                <a:endCxn id="156"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9DA1AC7C-6A03-F5FC-D66C-ED45AA4CB0A7}"/>
                  </a:ext>
                </a:extLst>
              </p:cNvPr>
              <p:cNvCxnSpPr>
                <a:cxnSpLocks/>
                <a:stCxn id="154" idx="6"/>
                <a:endCxn id="157"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4FC81714-9064-7191-0CA9-C738F4B4EDA4}"/>
                  </a:ext>
                </a:extLst>
              </p:cNvPr>
              <p:cNvCxnSpPr>
                <a:cxnSpLocks/>
                <a:stCxn id="154" idx="6"/>
                <a:endCxn id="158"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5D7BD5CD-51DE-BF51-86A6-AAA8EAC05142}"/>
                  </a:ext>
                </a:extLst>
              </p:cNvPr>
              <p:cNvCxnSpPr>
                <a:cxnSpLocks/>
                <a:stCxn id="154" idx="6"/>
                <a:endCxn id="162"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0806A1B5-68EC-9AA5-400A-0429AC88CEE9}"/>
                  </a:ext>
                </a:extLst>
              </p:cNvPr>
              <p:cNvCxnSpPr>
                <a:cxnSpLocks/>
                <a:stCxn id="155" idx="6"/>
                <a:endCxn id="156"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C0A1DDEF-5EB8-7212-D075-9876747D6513}"/>
                  </a:ext>
                </a:extLst>
              </p:cNvPr>
              <p:cNvCxnSpPr>
                <a:cxnSpLocks/>
                <a:stCxn id="155" idx="6"/>
                <a:endCxn id="157"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C4717321-3365-DA11-DBE2-2FFBCA1CB887}"/>
                  </a:ext>
                </a:extLst>
              </p:cNvPr>
              <p:cNvCxnSpPr>
                <a:cxnSpLocks/>
                <a:stCxn id="155" idx="6"/>
                <a:endCxn id="158"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B020FABA-904D-165C-970B-CAEB4870D17E}"/>
                  </a:ext>
                </a:extLst>
              </p:cNvPr>
              <p:cNvCxnSpPr>
                <a:cxnSpLocks/>
                <a:stCxn id="155" idx="6"/>
                <a:endCxn id="162"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B40063C8-E37C-B0BB-EFBA-DE3CA1EC513A}"/>
                  </a:ext>
                </a:extLst>
              </p:cNvPr>
              <p:cNvCxnSpPr>
                <a:cxnSpLocks/>
                <a:stCxn id="156" idx="6"/>
                <a:endCxn id="159"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533FF31D-02E5-4F75-31CC-851BF9C98E81}"/>
                  </a:ext>
                </a:extLst>
              </p:cNvPr>
              <p:cNvCxnSpPr>
                <a:cxnSpLocks/>
                <a:stCxn id="156" idx="6"/>
                <a:endCxn id="161"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3043F30A-A7D2-EA09-C82F-4AFCBBEBFC78}"/>
                  </a:ext>
                </a:extLst>
              </p:cNvPr>
              <p:cNvCxnSpPr>
                <a:cxnSpLocks/>
                <a:stCxn id="156" idx="6"/>
                <a:endCxn id="160"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1E439655-51B6-8341-DB3E-47D051C981BA}"/>
                  </a:ext>
                </a:extLst>
              </p:cNvPr>
              <p:cNvCxnSpPr>
                <a:cxnSpLocks/>
                <a:stCxn id="156" idx="6"/>
                <a:endCxn id="163"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7055B8FD-2C01-4383-3D2C-400ED2019380}"/>
                  </a:ext>
                </a:extLst>
              </p:cNvPr>
              <p:cNvCxnSpPr>
                <a:cxnSpLocks/>
                <a:stCxn id="157" idx="6"/>
                <a:endCxn id="159"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8D51B728-7C19-C9C6-95FA-0E6BD9A362E5}"/>
                  </a:ext>
                </a:extLst>
              </p:cNvPr>
              <p:cNvCxnSpPr>
                <a:cxnSpLocks/>
                <a:stCxn id="157" idx="6"/>
                <a:endCxn id="161"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A3CDDE36-2FB1-09E1-85A7-2C1A62E379FF}"/>
                  </a:ext>
                </a:extLst>
              </p:cNvPr>
              <p:cNvCxnSpPr>
                <a:cxnSpLocks/>
                <a:stCxn id="157" idx="6"/>
                <a:endCxn id="160"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2D9B5B41-5528-C3B9-0946-36F36F79B82E}"/>
                  </a:ext>
                </a:extLst>
              </p:cNvPr>
              <p:cNvCxnSpPr>
                <a:cxnSpLocks/>
                <a:stCxn id="157" idx="6"/>
                <a:endCxn id="163"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CFC61855-71CE-8BF3-54AE-A2A656D89A03}"/>
                  </a:ext>
                </a:extLst>
              </p:cNvPr>
              <p:cNvCxnSpPr>
                <a:cxnSpLocks/>
                <a:stCxn id="158" idx="6"/>
                <a:endCxn id="159"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E7D2AA3F-2462-418D-BF6F-CFBEE5D5EE60}"/>
                  </a:ext>
                </a:extLst>
              </p:cNvPr>
              <p:cNvCxnSpPr>
                <a:cxnSpLocks/>
                <a:stCxn id="158" idx="6"/>
                <a:endCxn id="161"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65ADD3D6-4A46-8112-877C-F22D5A9F3C95}"/>
                  </a:ext>
                </a:extLst>
              </p:cNvPr>
              <p:cNvCxnSpPr>
                <a:cxnSpLocks/>
                <a:stCxn id="158" idx="6"/>
                <a:endCxn id="160"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FAFD090A-6E92-F0C3-E3F6-D4B460BA6FC3}"/>
                  </a:ext>
                </a:extLst>
              </p:cNvPr>
              <p:cNvCxnSpPr>
                <a:cxnSpLocks/>
                <a:stCxn id="158" idx="6"/>
                <a:endCxn id="163"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DB4CE7F5-0FE4-332C-3F7D-F71BF38CE2FD}"/>
                  </a:ext>
                </a:extLst>
              </p:cNvPr>
              <p:cNvCxnSpPr>
                <a:cxnSpLocks/>
                <a:stCxn id="162" idx="6"/>
                <a:endCxn id="159"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FC4A4A19-6155-EC8E-FC04-FCBC7115DDE3}"/>
                  </a:ext>
                </a:extLst>
              </p:cNvPr>
              <p:cNvCxnSpPr>
                <a:cxnSpLocks/>
                <a:stCxn id="162" idx="6"/>
                <a:endCxn id="161"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2E9EE4DA-165D-030C-FE0F-609EC1253206}"/>
                  </a:ext>
                </a:extLst>
              </p:cNvPr>
              <p:cNvCxnSpPr>
                <a:cxnSpLocks/>
                <a:stCxn id="162" idx="6"/>
                <a:endCxn id="160"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41042446-AF93-4CBD-69AD-B85BFB759483}"/>
                  </a:ext>
                </a:extLst>
              </p:cNvPr>
              <p:cNvCxnSpPr>
                <a:cxnSpLocks/>
                <a:stCxn id="162" idx="6"/>
                <a:endCxn id="163"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C7628CF7-CFAC-4C4E-5D76-CFFC262189E7}"/>
                  </a:ext>
                </a:extLst>
              </p:cNvPr>
              <p:cNvCxnSpPr>
                <a:cxnSpLocks/>
                <a:stCxn id="159" idx="6"/>
                <a:endCxn id="164"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C65A7177-E82F-E428-34EC-89B5EA3466F4}"/>
                  </a:ext>
                </a:extLst>
              </p:cNvPr>
              <p:cNvCxnSpPr>
                <a:cxnSpLocks/>
                <a:stCxn id="161" idx="6"/>
                <a:endCxn id="164"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a:extLst>
                  <a:ext uri="{FF2B5EF4-FFF2-40B4-BE49-F238E27FC236}">
                    <a16:creationId xmlns:a16="http://schemas.microsoft.com/office/drawing/2014/main" id="{48CC6EC2-329F-CFBE-91D7-ECE2B224A1C4}"/>
                  </a:ext>
                </a:extLst>
              </p:cNvPr>
              <p:cNvCxnSpPr>
                <a:cxnSpLocks/>
                <a:stCxn id="160" idx="6"/>
                <a:endCxn id="164"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E948EAA2-E7BC-586E-F466-83A7AB6DC297}"/>
                  </a:ext>
                </a:extLst>
              </p:cNvPr>
              <p:cNvCxnSpPr>
                <a:cxnSpLocks/>
                <a:stCxn id="163" idx="6"/>
                <a:endCxn id="164"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7" name="Arrow: Right 196">
                <a:extLst>
                  <a:ext uri="{FF2B5EF4-FFF2-40B4-BE49-F238E27FC236}">
                    <a16:creationId xmlns:a16="http://schemas.microsoft.com/office/drawing/2014/main" id="{A191CA13-FCBA-E7C5-7849-13DC30C69AE0}"/>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49" name="Picture 148">
              <a:extLst>
                <a:ext uri="{FF2B5EF4-FFF2-40B4-BE49-F238E27FC236}">
                  <a16:creationId xmlns:a16="http://schemas.microsoft.com/office/drawing/2014/main" id="{BE2AD282-25F4-37F2-521C-3E481677E769}"/>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150" name="Arrow: Right 149">
              <a:extLst>
                <a:ext uri="{FF2B5EF4-FFF2-40B4-BE49-F238E27FC236}">
                  <a16:creationId xmlns:a16="http://schemas.microsoft.com/office/drawing/2014/main" id="{EDB991EA-C148-94DA-DD0F-73F2636F6E17}"/>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1" name="Arrow: Right 150">
              <a:extLst>
                <a:ext uri="{FF2B5EF4-FFF2-40B4-BE49-F238E27FC236}">
                  <a16:creationId xmlns:a16="http://schemas.microsoft.com/office/drawing/2014/main" id="{9BF155BD-098E-8F54-C9C2-C5678472E0A3}"/>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Arrow: Right 151">
              <a:extLst>
                <a:ext uri="{FF2B5EF4-FFF2-40B4-BE49-F238E27FC236}">
                  <a16:creationId xmlns:a16="http://schemas.microsoft.com/office/drawing/2014/main" id="{99DEB88D-6404-A365-9DD7-A2DAE448F766}"/>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E92228B5-D5CE-C114-EE88-0FF5380081DE}"/>
              </a:ext>
            </a:extLst>
          </p:cNvPr>
          <p:cNvGrpSpPr/>
          <p:nvPr/>
        </p:nvGrpSpPr>
        <p:grpSpPr>
          <a:xfrm>
            <a:off x="1883725" y="1906680"/>
            <a:ext cx="7866890" cy="2894507"/>
            <a:chOff x="1878082" y="1912326"/>
            <a:chExt cx="7866890" cy="2894507"/>
          </a:xfrm>
        </p:grpSpPr>
        <p:grpSp>
          <p:nvGrpSpPr>
            <p:cNvPr id="250" name="Group 249">
              <a:extLst>
                <a:ext uri="{FF2B5EF4-FFF2-40B4-BE49-F238E27FC236}">
                  <a16:creationId xmlns:a16="http://schemas.microsoft.com/office/drawing/2014/main" id="{8975FDED-1236-8419-4C36-22374B1030F4}"/>
                </a:ext>
              </a:extLst>
            </p:cNvPr>
            <p:cNvGrpSpPr/>
            <p:nvPr/>
          </p:nvGrpSpPr>
          <p:grpSpPr>
            <a:xfrm>
              <a:off x="3729094" y="2051166"/>
              <a:ext cx="6015878" cy="2755667"/>
              <a:chOff x="1632417" y="2234872"/>
              <a:chExt cx="6015878" cy="2755667"/>
            </a:xfrm>
          </p:grpSpPr>
          <p:sp>
            <p:nvSpPr>
              <p:cNvPr id="255" name="Oval 254">
                <a:extLst>
                  <a:ext uri="{FF2B5EF4-FFF2-40B4-BE49-F238E27FC236}">
                    <a16:creationId xmlns:a16="http://schemas.microsoft.com/office/drawing/2014/main" id="{A54E69C7-14E2-3E10-4C95-EF1D1F66BD3F}"/>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a:extLst>
                  <a:ext uri="{FF2B5EF4-FFF2-40B4-BE49-F238E27FC236}">
                    <a16:creationId xmlns:a16="http://schemas.microsoft.com/office/drawing/2014/main" id="{5DDABFF4-166F-9FAD-EACD-A7AA9CCE859B}"/>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71BC62E7-D032-DCC3-04F8-BB51E6E641A8}"/>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E96D1649-7E07-0AED-F552-A85EA0E35720}"/>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CE60B933-5A05-FE85-13DB-49630AAA30AF}"/>
                  </a:ext>
                </a:extLst>
              </p:cNvPr>
              <p:cNvSpPr/>
              <p:nvPr/>
            </p:nvSpPr>
            <p:spPr>
              <a:xfrm>
                <a:off x="4163264" y="3046504"/>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1A07C387-4061-ED5B-AB84-84A1E2305D66}"/>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3847A879-69B6-4F64-F68E-50CE1B23F004}"/>
                  </a:ext>
                </a:extLst>
              </p:cNvPr>
              <p:cNvSpPr/>
              <p:nvPr/>
            </p:nvSpPr>
            <p:spPr>
              <a:xfrm>
                <a:off x="5720884" y="223487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BD7E8D7C-A0E1-0FA5-5017-6AFFCEC4DA18}"/>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ED3B18FC-CF8B-A19B-DD9C-51889605777B}"/>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9DA2046C-876F-D417-7BBF-D7BE432E8301}"/>
                  </a:ext>
                </a:extLst>
              </p:cNvPr>
              <p:cNvSpPr/>
              <p:nvPr/>
            </p:nvSpPr>
            <p:spPr>
              <a:xfrm>
                <a:off x="4163264" y="459609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ACAA2491-A3DC-CC91-BC13-A11AA800B4A4}"/>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26153C63-0B49-F880-C382-80AA6706D4C2}"/>
                  </a:ext>
                </a:extLst>
              </p:cNvPr>
              <p:cNvSpPr/>
              <p:nvPr/>
            </p:nvSpPr>
            <p:spPr>
              <a:xfrm>
                <a:off x="7217989" y="334572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7" name="Straight Arrow Connector 266">
                <a:extLst>
                  <a:ext uri="{FF2B5EF4-FFF2-40B4-BE49-F238E27FC236}">
                    <a16:creationId xmlns:a16="http://schemas.microsoft.com/office/drawing/2014/main" id="{F3856D43-AA9E-5700-FDFD-C36E8733CF2B}"/>
                  </a:ext>
                </a:extLst>
              </p:cNvPr>
              <p:cNvCxnSpPr>
                <a:cxnSpLocks/>
                <a:stCxn id="255" idx="6"/>
                <a:endCxn id="258"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77C91E98-7464-B6C6-D04F-A27A181099EF}"/>
                  </a:ext>
                </a:extLst>
              </p:cNvPr>
              <p:cNvCxnSpPr>
                <a:cxnSpLocks/>
                <a:stCxn id="255" idx="6"/>
                <a:endCxn id="259"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Arrow Connector 268">
                <a:extLst>
                  <a:ext uri="{FF2B5EF4-FFF2-40B4-BE49-F238E27FC236}">
                    <a16:creationId xmlns:a16="http://schemas.microsoft.com/office/drawing/2014/main" id="{97BB1171-B374-2C51-AA2C-AA6AFE392C37}"/>
                  </a:ext>
                </a:extLst>
              </p:cNvPr>
              <p:cNvCxnSpPr>
                <a:cxnSpLocks/>
                <a:stCxn id="255" idx="6"/>
                <a:endCxn id="260"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0" name="Straight Arrow Connector 269">
                <a:extLst>
                  <a:ext uri="{FF2B5EF4-FFF2-40B4-BE49-F238E27FC236}">
                    <a16:creationId xmlns:a16="http://schemas.microsoft.com/office/drawing/2014/main" id="{7FD87692-733C-B619-20D0-248EC523446A}"/>
                  </a:ext>
                </a:extLst>
              </p:cNvPr>
              <p:cNvCxnSpPr>
                <a:cxnSpLocks/>
                <a:stCxn id="255" idx="6"/>
                <a:endCxn id="264"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a:extLst>
                  <a:ext uri="{FF2B5EF4-FFF2-40B4-BE49-F238E27FC236}">
                    <a16:creationId xmlns:a16="http://schemas.microsoft.com/office/drawing/2014/main" id="{B9C0B500-8801-2265-6652-AD31CDA596D6}"/>
                  </a:ext>
                </a:extLst>
              </p:cNvPr>
              <p:cNvCxnSpPr>
                <a:cxnSpLocks/>
                <a:stCxn id="256" idx="6"/>
                <a:endCxn id="258"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a:extLst>
                  <a:ext uri="{FF2B5EF4-FFF2-40B4-BE49-F238E27FC236}">
                    <a16:creationId xmlns:a16="http://schemas.microsoft.com/office/drawing/2014/main" id="{8E711129-84F3-086A-EA74-328303DB728D}"/>
                  </a:ext>
                </a:extLst>
              </p:cNvPr>
              <p:cNvCxnSpPr>
                <a:cxnSpLocks/>
                <a:stCxn id="256" idx="6"/>
                <a:endCxn id="259"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a:extLst>
                  <a:ext uri="{FF2B5EF4-FFF2-40B4-BE49-F238E27FC236}">
                    <a16:creationId xmlns:a16="http://schemas.microsoft.com/office/drawing/2014/main" id="{39993887-746C-937E-0109-0A40C3857AE0}"/>
                  </a:ext>
                </a:extLst>
              </p:cNvPr>
              <p:cNvCxnSpPr>
                <a:cxnSpLocks/>
                <a:stCxn id="256" idx="6"/>
                <a:endCxn id="260"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4" name="Straight Arrow Connector 273">
                <a:extLst>
                  <a:ext uri="{FF2B5EF4-FFF2-40B4-BE49-F238E27FC236}">
                    <a16:creationId xmlns:a16="http://schemas.microsoft.com/office/drawing/2014/main" id="{EF485260-1982-5ADC-EC71-E8DFC724B472}"/>
                  </a:ext>
                </a:extLst>
              </p:cNvPr>
              <p:cNvCxnSpPr>
                <a:cxnSpLocks/>
                <a:stCxn id="256" idx="6"/>
                <a:endCxn id="264"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5" name="Straight Arrow Connector 274">
                <a:extLst>
                  <a:ext uri="{FF2B5EF4-FFF2-40B4-BE49-F238E27FC236}">
                    <a16:creationId xmlns:a16="http://schemas.microsoft.com/office/drawing/2014/main" id="{4CDF1DD4-A919-C880-32E8-3EE1B568865E}"/>
                  </a:ext>
                </a:extLst>
              </p:cNvPr>
              <p:cNvCxnSpPr>
                <a:cxnSpLocks/>
                <a:stCxn id="257" idx="6"/>
                <a:endCxn id="258"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6" name="Straight Arrow Connector 275">
                <a:extLst>
                  <a:ext uri="{FF2B5EF4-FFF2-40B4-BE49-F238E27FC236}">
                    <a16:creationId xmlns:a16="http://schemas.microsoft.com/office/drawing/2014/main" id="{C164F93D-6284-68EF-98C4-2638F17D9EB1}"/>
                  </a:ext>
                </a:extLst>
              </p:cNvPr>
              <p:cNvCxnSpPr>
                <a:cxnSpLocks/>
                <a:stCxn id="257" idx="6"/>
                <a:endCxn id="259"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a:extLst>
                  <a:ext uri="{FF2B5EF4-FFF2-40B4-BE49-F238E27FC236}">
                    <a16:creationId xmlns:a16="http://schemas.microsoft.com/office/drawing/2014/main" id="{E41D02F1-C86C-2602-EA50-B285F5617766}"/>
                  </a:ext>
                </a:extLst>
              </p:cNvPr>
              <p:cNvCxnSpPr>
                <a:cxnSpLocks/>
                <a:stCxn id="257" idx="6"/>
                <a:endCxn id="260"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8" name="Straight Arrow Connector 277">
                <a:extLst>
                  <a:ext uri="{FF2B5EF4-FFF2-40B4-BE49-F238E27FC236}">
                    <a16:creationId xmlns:a16="http://schemas.microsoft.com/office/drawing/2014/main" id="{D7A32433-44AF-2D18-279B-DAA4456F9CA4}"/>
                  </a:ext>
                </a:extLst>
              </p:cNvPr>
              <p:cNvCxnSpPr>
                <a:cxnSpLocks/>
                <a:stCxn id="257" idx="6"/>
                <a:endCxn id="264"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E8B4FE70-74D2-D845-E3C2-24F001E2A702}"/>
                  </a:ext>
                </a:extLst>
              </p:cNvPr>
              <p:cNvCxnSpPr>
                <a:cxnSpLocks/>
                <a:stCxn id="258" idx="6"/>
                <a:endCxn id="261"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0ADEADEC-28DC-37C1-C789-7872B1BF7225}"/>
                  </a:ext>
                </a:extLst>
              </p:cNvPr>
              <p:cNvCxnSpPr>
                <a:cxnSpLocks/>
                <a:stCxn id="258" idx="6"/>
                <a:endCxn id="263"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D9F92544-BCB7-FDFA-B8D5-B61ED58EFA66}"/>
                  </a:ext>
                </a:extLst>
              </p:cNvPr>
              <p:cNvCxnSpPr>
                <a:cxnSpLocks/>
                <a:stCxn id="258" idx="6"/>
                <a:endCxn id="262"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2" name="Straight Arrow Connector 281">
                <a:extLst>
                  <a:ext uri="{FF2B5EF4-FFF2-40B4-BE49-F238E27FC236}">
                    <a16:creationId xmlns:a16="http://schemas.microsoft.com/office/drawing/2014/main" id="{BC0AB01D-ADAF-050C-54E3-ABB70E4893CE}"/>
                  </a:ext>
                </a:extLst>
              </p:cNvPr>
              <p:cNvCxnSpPr>
                <a:cxnSpLocks/>
                <a:stCxn id="258" idx="6"/>
                <a:endCxn id="265"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a:extLst>
                  <a:ext uri="{FF2B5EF4-FFF2-40B4-BE49-F238E27FC236}">
                    <a16:creationId xmlns:a16="http://schemas.microsoft.com/office/drawing/2014/main" id="{8619EEBC-8DFE-64EF-2E47-20C0C5802900}"/>
                  </a:ext>
                </a:extLst>
              </p:cNvPr>
              <p:cNvCxnSpPr>
                <a:cxnSpLocks/>
                <a:stCxn id="259" idx="6"/>
                <a:endCxn id="261"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72F9BAFB-0F1B-9ABB-2573-FE795C6BD39F}"/>
                  </a:ext>
                </a:extLst>
              </p:cNvPr>
              <p:cNvCxnSpPr>
                <a:cxnSpLocks/>
                <a:stCxn id="259" idx="6"/>
                <a:endCxn id="263"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9162D491-BEE7-7582-F339-B7D8274F369F}"/>
                  </a:ext>
                </a:extLst>
              </p:cNvPr>
              <p:cNvCxnSpPr>
                <a:cxnSpLocks/>
                <a:stCxn id="259" idx="6"/>
                <a:endCxn id="262"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DD2CD4DC-8971-2A5A-A286-793EE7CB6286}"/>
                  </a:ext>
                </a:extLst>
              </p:cNvPr>
              <p:cNvCxnSpPr>
                <a:cxnSpLocks/>
                <a:stCxn id="259" idx="6"/>
                <a:endCxn id="265"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0CEEE89A-B9CA-5A08-7EC6-A1BC113F5225}"/>
                  </a:ext>
                </a:extLst>
              </p:cNvPr>
              <p:cNvCxnSpPr>
                <a:cxnSpLocks/>
                <a:stCxn id="260" idx="6"/>
                <a:endCxn id="261"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8" name="Straight Arrow Connector 287">
                <a:extLst>
                  <a:ext uri="{FF2B5EF4-FFF2-40B4-BE49-F238E27FC236}">
                    <a16:creationId xmlns:a16="http://schemas.microsoft.com/office/drawing/2014/main" id="{18AF66A8-6268-AD7E-59B0-784774ED8C35}"/>
                  </a:ext>
                </a:extLst>
              </p:cNvPr>
              <p:cNvCxnSpPr>
                <a:cxnSpLocks/>
                <a:stCxn id="260" idx="6"/>
                <a:endCxn id="263"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9" name="Straight Arrow Connector 288">
                <a:extLst>
                  <a:ext uri="{FF2B5EF4-FFF2-40B4-BE49-F238E27FC236}">
                    <a16:creationId xmlns:a16="http://schemas.microsoft.com/office/drawing/2014/main" id="{0CF3AADB-7750-AF50-46B2-3B4D3B10B8A0}"/>
                  </a:ext>
                </a:extLst>
              </p:cNvPr>
              <p:cNvCxnSpPr>
                <a:cxnSpLocks/>
                <a:stCxn id="260" idx="6"/>
                <a:endCxn id="262"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Straight Arrow Connector 289">
                <a:extLst>
                  <a:ext uri="{FF2B5EF4-FFF2-40B4-BE49-F238E27FC236}">
                    <a16:creationId xmlns:a16="http://schemas.microsoft.com/office/drawing/2014/main" id="{A40C2745-0EDA-A0E2-E066-8FF9E2B90C03}"/>
                  </a:ext>
                </a:extLst>
              </p:cNvPr>
              <p:cNvCxnSpPr>
                <a:cxnSpLocks/>
                <a:stCxn id="260" idx="6"/>
                <a:endCxn id="265"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1" name="Straight Arrow Connector 290">
                <a:extLst>
                  <a:ext uri="{FF2B5EF4-FFF2-40B4-BE49-F238E27FC236}">
                    <a16:creationId xmlns:a16="http://schemas.microsoft.com/office/drawing/2014/main" id="{CF2D10EA-E6E5-4504-BC60-49153230B4AC}"/>
                  </a:ext>
                </a:extLst>
              </p:cNvPr>
              <p:cNvCxnSpPr>
                <a:cxnSpLocks/>
                <a:stCxn id="264" idx="6"/>
                <a:endCxn id="261"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2" name="Straight Arrow Connector 291">
                <a:extLst>
                  <a:ext uri="{FF2B5EF4-FFF2-40B4-BE49-F238E27FC236}">
                    <a16:creationId xmlns:a16="http://schemas.microsoft.com/office/drawing/2014/main" id="{560E3F1E-A7B8-19CC-2926-2BA2AB4D5126}"/>
                  </a:ext>
                </a:extLst>
              </p:cNvPr>
              <p:cNvCxnSpPr>
                <a:cxnSpLocks/>
                <a:stCxn id="264" idx="6"/>
                <a:endCxn id="263"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AEC72A7E-12D9-D596-2AB2-B5C21233B7A0}"/>
                  </a:ext>
                </a:extLst>
              </p:cNvPr>
              <p:cNvCxnSpPr>
                <a:cxnSpLocks/>
                <a:stCxn id="264" idx="6"/>
                <a:endCxn id="262"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Straight Arrow Connector 293">
                <a:extLst>
                  <a:ext uri="{FF2B5EF4-FFF2-40B4-BE49-F238E27FC236}">
                    <a16:creationId xmlns:a16="http://schemas.microsoft.com/office/drawing/2014/main" id="{9FD3A3DB-DF5F-A4D4-EC21-5CE714328203}"/>
                  </a:ext>
                </a:extLst>
              </p:cNvPr>
              <p:cNvCxnSpPr>
                <a:cxnSpLocks/>
                <a:stCxn id="264" idx="6"/>
                <a:endCxn id="265"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6C313F53-7817-857C-D56F-88CE4C622347}"/>
                  </a:ext>
                </a:extLst>
              </p:cNvPr>
              <p:cNvCxnSpPr>
                <a:cxnSpLocks/>
                <a:stCxn id="261" idx="6"/>
                <a:endCxn id="266"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6" name="Straight Arrow Connector 295">
                <a:extLst>
                  <a:ext uri="{FF2B5EF4-FFF2-40B4-BE49-F238E27FC236}">
                    <a16:creationId xmlns:a16="http://schemas.microsoft.com/office/drawing/2014/main" id="{B29009B1-E151-F0DB-64D2-632F061770D5}"/>
                  </a:ext>
                </a:extLst>
              </p:cNvPr>
              <p:cNvCxnSpPr>
                <a:cxnSpLocks/>
                <a:stCxn id="263" idx="6"/>
                <a:endCxn id="266"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7" name="Straight Arrow Connector 296">
                <a:extLst>
                  <a:ext uri="{FF2B5EF4-FFF2-40B4-BE49-F238E27FC236}">
                    <a16:creationId xmlns:a16="http://schemas.microsoft.com/office/drawing/2014/main" id="{DA4D51D3-816B-9326-3001-7075FF79E7A1}"/>
                  </a:ext>
                </a:extLst>
              </p:cNvPr>
              <p:cNvCxnSpPr>
                <a:cxnSpLocks/>
                <a:stCxn id="262" idx="6"/>
                <a:endCxn id="266"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BD92EAC6-6EA1-3845-FD06-7D1768806E42}"/>
                  </a:ext>
                </a:extLst>
              </p:cNvPr>
              <p:cNvCxnSpPr>
                <a:cxnSpLocks/>
                <a:stCxn id="265" idx="6"/>
                <a:endCxn id="266"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9" name="Arrow: Right 298">
                <a:extLst>
                  <a:ext uri="{FF2B5EF4-FFF2-40B4-BE49-F238E27FC236}">
                    <a16:creationId xmlns:a16="http://schemas.microsoft.com/office/drawing/2014/main" id="{3AC56ED3-83BC-B504-43B2-4AC5A48181DA}"/>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51" name="Picture 250">
              <a:extLst>
                <a:ext uri="{FF2B5EF4-FFF2-40B4-BE49-F238E27FC236}">
                  <a16:creationId xmlns:a16="http://schemas.microsoft.com/office/drawing/2014/main" id="{26C74090-E7CB-6245-4735-5CFC51ABBC58}"/>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252" name="Arrow: Right 251">
              <a:extLst>
                <a:ext uri="{FF2B5EF4-FFF2-40B4-BE49-F238E27FC236}">
                  <a16:creationId xmlns:a16="http://schemas.microsoft.com/office/drawing/2014/main" id="{441D93EE-3493-D1CF-A59D-6C278E691A1F}"/>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3" name="Arrow: Right 252">
              <a:extLst>
                <a:ext uri="{FF2B5EF4-FFF2-40B4-BE49-F238E27FC236}">
                  <a16:creationId xmlns:a16="http://schemas.microsoft.com/office/drawing/2014/main" id="{D135851B-620C-A25D-6F8B-0B392F214231}"/>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4" name="Arrow: Right 253">
              <a:extLst>
                <a:ext uri="{FF2B5EF4-FFF2-40B4-BE49-F238E27FC236}">
                  <a16:creationId xmlns:a16="http://schemas.microsoft.com/office/drawing/2014/main" id="{5D1B63DE-066A-8F11-61B0-A465334FEC5B}"/>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47F218FC-C40D-8711-E9B3-264669E72C61}"/>
              </a:ext>
            </a:extLst>
          </p:cNvPr>
          <p:cNvGrpSpPr/>
          <p:nvPr/>
        </p:nvGrpSpPr>
        <p:grpSpPr>
          <a:xfrm>
            <a:off x="1857593" y="1912326"/>
            <a:ext cx="7887379" cy="2894507"/>
            <a:chOff x="1857593" y="1912326"/>
            <a:chExt cx="7887379" cy="2894507"/>
          </a:xfrm>
        </p:grpSpPr>
        <p:grpSp>
          <p:nvGrpSpPr>
            <p:cNvPr id="453" name="Group 452">
              <a:extLst>
                <a:ext uri="{FF2B5EF4-FFF2-40B4-BE49-F238E27FC236}">
                  <a16:creationId xmlns:a16="http://schemas.microsoft.com/office/drawing/2014/main" id="{DF541864-0D3C-6A06-1DC6-734C2E2C22F5}"/>
                </a:ext>
              </a:extLst>
            </p:cNvPr>
            <p:cNvGrpSpPr/>
            <p:nvPr/>
          </p:nvGrpSpPr>
          <p:grpSpPr>
            <a:xfrm>
              <a:off x="3729094" y="2051166"/>
              <a:ext cx="6015878" cy="2755667"/>
              <a:chOff x="1632417" y="2234872"/>
              <a:chExt cx="6015878" cy="2755667"/>
            </a:xfrm>
          </p:grpSpPr>
          <p:sp>
            <p:nvSpPr>
              <p:cNvPr id="457" name="Oval 456">
                <a:extLst>
                  <a:ext uri="{FF2B5EF4-FFF2-40B4-BE49-F238E27FC236}">
                    <a16:creationId xmlns:a16="http://schemas.microsoft.com/office/drawing/2014/main" id="{39031A4C-8B0A-DDD2-B9A8-02DA1A388C38}"/>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a:extLst>
                  <a:ext uri="{FF2B5EF4-FFF2-40B4-BE49-F238E27FC236}">
                    <a16:creationId xmlns:a16="http://schemas.microsoft.com/office/drawing/2014/main" id="{35191844-BD35-31ED-A309-D40175120C4F}"/>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396B3316-5470-157A-5324-03A430F8511B}"/>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a:extLst>
                  <a:ext uri="{FF2B5EF4-FFF2-40B4-BE49-F238E27FC236}">
                    <a16:creationId xmlns:a16="http://schemas.microsoft.com/office/drawing/2014/main" id="{650ECB45-CA1A-12F2-CF73-1C5802A39364}"/>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a:extLst>
                  <a:ext uri="{FF2B5EF4-FFF2-40B4-BE49-F238E27FC236}">
                    <a16:creationId xmlns:a16="http://schemas.microsoft.com/office/drawing/2014/main" id="{46BE1D8E-2BCA-FEA4-CD3B-C24631695DD8}"/>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6AC53C9C-B711-FCCB-1B95-D0B70991BA9D}"/>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DAA1BB17-ADDA-4095-3B55-DA1DA50D4B94}"/>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40FDF7F8-05F3-9315-C9AB-A9AD066C449A}"/>
                  </a:ext>
                </a:extLst>
              </p:cNvPr>
              <p:cNvSpPr/>
              <p:nvPr/>
            </p:nvSpPr>
            <p:spPr>
              <a:xfrm>
                <a:off x="5720883" y="378189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a:extLst>
                  <a:ext uri="{FF2B5EF4-FFF2-40B4-BE49-F238E27FC236}">
                    <a16:creationId xmlns:a16="http://schemas.microsoft.com/office/drawing/2014/main" id="{63D1494F-A147-6738-6C36-C558F00995AD}"/>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65BBF77A-C186-EBCC-C137-5E34F568188C}"/>
                  </a:ext>
                </a:extLst>
              </p:cNvPr>
              <p:cNvSpPr/>
              <p:nvPr/>
            </p:nvSpPr>
            <p:spPr>
              <a:xfrm>
                <a:off x="4163264" y="459609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68636DF8-332D-9765-FB79-63447D987483}"/>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455633E5-E5F6-72C9-DEDF-481433CA7D74}"/>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9" name="Straight Arrow Connector 468">
                <a:extLst>
                  <a:ext uri="{FF2B5EF4-FFF2-40B4-BE49-F238E27FC236}">
                    <a16:creationId xmlns:a16="http://schemas.microsoft.com/office/drawing/2014/main" id="{EA09679C-7050-9499-8426-212FA2957FE5}"/>
                  </a:ext>
                </a:extLst>
              </p:cNvPr>
              <p:cNvCxnSpPr>
                <a:cxnSpLocks/>
                <a:stCxn id="457" idx="6"/>
                <a:endCxn id="460"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0" name="Straight Arrow Connector 469">
                <a:extLst>
                  <a:ext uri="{FF2B5EF4-FFF2-40B4-BE49-F238E27FC236}">
                    <a16:creationId xmlns:a16="http://schemas.microsoft.com/office/drawing/2014/main" id="{CEE92F5F-BDFB-2843-98E6-47A6CE5AEEC6}"/>
                  </a:ext>
                </a:extLst>
              </p:cNvPr>
              <p:cNvCxnSpPr>
                <a:cxnSpLocks/>
                <a:stCxn id="457" idx="6"/>
                <a:endCxn id="461"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Straight Arrow Connector 470">
                <a:extLst>
                  <a:ext uri="{FF2B5EF4-FFF2-40B4-BE49-F238E27FC236}">
                    <a16:creationId xmlns:a16="http://schemas.microsoft.com/office/drawing/2014/main" id="{64A87925-156B-3C46-952F-A76BFADE4AD0}"/>
                  </a:ext>
                </a:extLst>
              </p:cNvPr>
              <p:cNvCxnSpPr>
                <a:cxnSpLocks/>
                <a:stCxn id="457" idx="6"/>
                <a:endCxn id="462"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2" name="Straight Arrow Connector 471">
                <a:extLst>
                  <a:ext uri="{FF2B5EF4-FFF2-40B4-BE49-F238E27FC236}">
                    <a16:creationId xmlns:a16="http://schemas.microsoft.com/office/drawing/2014/main" id="{0109BCB7-55C8-4E6F-6E43-4474D3B1B754}"/>
                  </a:ext>
                </a:extLst>
              </p:cNvPr>
              <p:cNvCxnSpPr>
                <a:cxnSpLocks/>
                <a:stCxn id="457" idx="6"/>
                <a:endCxn id="466"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Straight Arrow Connector 472">
                <a:extLst>
                  <a:ext uri="{FF2B5EF4-FFF2-40B4-BE49-F238E27FC236}">
                    <a16:creationId xmlns:a16="http://schemas.microsoft.com/office/drawing/2014/main" id="{4CC18EE0-8701-D3EC-0989-D5C067795246}"/>
                  </a:ext>
                </a:extLst>
              </p:cNvPr>
              <p:cNvCxnSpPr>
                <a:cxnSpLocks/>
                <a:stCxn id="458" idx="6"/>
                <a:endCxn id="460"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4" name="Straight Arrow Connector 473">
                <a:extLst>
                  <a:ext uri="{FF2B5EF4-FFF2-40B4-BE49-F238E27FC236}">
                    <a16:creationId xmlns:a16="http://schemas.microsoft.com/office/drawing/2014/main" id="{1233CFC0-DC2E-F8DC-B688-075EE69AC751}"/>
                  </a:ext>
                </a:extLst>
              </p:cNvPr>
              <p:cNvCxnSpPr>
                <a:cxnSpLocks/>
                <a:stCxn id="458" idx="6"/>
                <a:endCxn id="461"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Straight Arrow Connector 474">
                <a:extLst>
                  <a:ext uri="{FF2B5EF4-FFF2-40B4-BE49-F238E27FC236}">
                    <a16:creationId xmlns:a16="http://schemas.microsoft.com/office/drawing/2014/main" id="{AE0CEA14-702A-2EA4-9A87-9B6D957FBF83}"/>
                  </a:ext>
                </a:extLst>
              </p:cNvPr>
              <p:cNvCxnSpPr>
                <a:cxnSpLocks/>
                <a:stCxn id="458" idx="6"/>
                <a:endCxn id="462"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6" name="Straight Arrow Connector 475">
                <a:extLst>
                  <a:ext uri="{FF2B5EF4-FFF2-40B4-BE49-F238E27FC236}">
                    <a16:creationId xmlns:a16="http://schemas.microsoft.com/office/drawing/2014/main" id="{9528776B-DA01-B938-E613-2F79AF5349CE}"/>
                  </a:ext>
                </a:extLst>
              </p:cNvPr>
              <p:cNvCxnSpPr>
                <a:cxnSpLocks/>
                <a:stCxn id="458" idx="6"/>
                <a:endCxn id="466"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7" name="Straight Arrow Connector 476">
                <a:extLst>
                  <a:ext uri="{FF2B5EF4-FFF2-40B4-BE49-F238E27FC236}">
                    <a16:creationId xmlns:a16="http://schemas.microsoft.com/office/drawing/2014/main" id="{0A532F82-11FD-20EB-025A-89EB30C010D8}"/>
                  </a:ext>
                </a:extLst>
              </p:cNvPr>
              <p:cNvCxnSpPr>
                <a:cxnSpLocks/>
                <a:stCxn id="459" idx="6"/>
                <a:endCxn id="460"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8" name="Straight Arrow Connector 477">
                <a:extLst>
                  <a:ext uri="{FF2B5EF4-FFF2-40B4-BE49-F238E27FC236}">
                    <a16:creationId xmlns:a16="http://schemas.microsoft.com/office/drawing/2014/main" id="{C2F23897-B174-4D93-F31A-2112BEFFA961}"/>
                  </a:ext>
                </a:extLst>
              </p:cNvPr>
              <p:cNvCxnSpPr>
                <a:cxnSpLocks/>
                <a:stCxn id="459" idx="6"/>
                <a:endCxn id="461"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9" name="Straight Arrow Connector 478">
                <a:extLst>
                  <a:ext uri="{FF2B5EF4-FFF2-40B4-BE49-F238E27FC236}">
                    <a16:creationId xmlns:a16="http://schemas.microsoft.com/office/drawing/2014/main" id="{535BFD29-B498-3C6E-4716-2F5E60C1FDD6}"/>
                  </a:ext>
                </a:extLst>
              </p:cNvPr>
              <p:cNvCxnSpPr>
                <a:cxnSpLocks/>
                <a:stCxn id="459" idx="6"/>
                <a:endCxn id="462"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0" name="Straight Arrow Connector 479">
                <a:extLst>
                  <a:ext uri="{FF2B5EF4-FFF2-40B4-BE49-F238E27FC236}">
                    <a16:creationId xmlns:a16="http://schemas.microsoft.com/office/drawing/2014/main" id="{DB0FA599-B396-3BF1-BD6F-813CF27136BA}"/>
                  </a:ext>
                </a:extLst>
              </p:cNvPr>
              <p:cNvCxnSpPr>
                <a:cxnSpLocks/>
                <a:stCxn id="459" idx="6"/>
                <a:endCxn id="466"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1" name="Straight Arrow Connector 480">
                <a:extLst>
                  <a:ext uri="{FF2B5EF4-FFF2-40B4-BE49-F238E27FC236}">
                    <a16:creationId xmlns:a16="http://schemas.microsoft.com/office/drawing/2014/main" id="{AB8DED90-CAEA-059F-9A9A-427DBE93AD7F}"/>
                  </a:ext>
                </a:extLst>
              </p:cNvPr>
              <p:cNvCxnSpPr>
                <a:cxnSpLocks/>
                <a:stCxn id="460" idx="6"/>
                <a:endCxn id="463"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2" name="Straight Arrow Connector 481">
                <a:extLst>
                  <a:ext uri="{FF2B5EF4-FFF2-40B4-BE49-F238E27FC236}">
                    <a16:creationId xmlns:a16="http://schemas.microsoft.com/office/drawing/2014/main" id="{040FC42F-A7AC-3B02-0D4E-DEC5AF47A3F5}"/>
                  </a:ext>
                </a:extLst>
              </p:cNvPr>
              <p:cNvCxnSpPr>
                <a:cxnSpLocks/>
                <a:stCxn id="460" idx="6"/>
                <a:endCxn id="465"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3" name="Straight Arrow Connector 482">
                <a:extLst>
                  <a:ext uri="{FF2B5EF4-FFF2-40B4-BE49-F238E27FC236}">
                    <a16:creationId xmlns:a16="http://schemas.microsoft.com/office/drawing/2014/main" id="{BB8BC75B-307C-3DA8-9C53-82D6A716B43F}"/>
                  </a:ext>
                </a:extLst>
              </p:cNvPr>
              <p:cNvCxnSpPr>
                <a:cxnSpLocks/>
                <a:stCxn id="460" idx="6"/>
                <a:endCxn id="464"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4" name="Straight Arrow Connector 483">
                <a:extLst>
                  <a:ext uri="{FF2B5EF4-FFF2-40B4-BE49-F238E27FC236}">
                    <a16:creationId xmlns:a16="http://schemas.microsoft.com/office/drawing/2014/main" id="{4B75DEF2-C6AE-004C-77F7-4362349FAE2E}"/>
                  </a:ext>
                </a:extLst>
              </p:cNvPr>
              <p:cNvCxnSpPr>
                <a:cxnSpLocks/>
                <a:stCxn id="460" idx="6"/>
                <a:endCxn id="467"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5" name="Straight Arrow Connector 484">
                <a:extLst>
                  <a:ext uri="{FF2B5EF4-FFF2-40B4-BE49-F238E27FC236}">
                    <a16:creationId xmlns:a16="http://schemas.microsoft.com/office/drawing/2014/main" id="{18FA23DE-96EF-C02E-DDE8-0927152026B0}"/>
                  </a:ext>
                </a:extLst>
              </p:cNvPr>
              <p:cNvCxnSpPr>
                <a:cxnSpLocks/>
                <a:stCxn id="461" idx="6"/>
                <a:endCxn id="463"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6" name="Straight Arrow Connector 485">
                <a:extLst>
                  <a:ext uri="{FF2B5EF4-FFF2-40B4-BE49-F238E27FC236}">
                    <a16:creationId xmlns:a16="http://schemas.microsoft.com/office/drawing/2014/main" id="{B90EA23A-F62F-26AF-4114-1A6A5E2ADEDC}"/>
                  </a:ext>
                </a:extLst>
              </p:cNvPr>
              <p:cNvCxnSpPr>
                <a:cxnSpLocks/>
                <a:stCxn id="461" idx="6"/>
                <a:endCxn id="465"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7" name="Straight Arrow Connector 486">
                <a:extLst>
                  <a:ext uri="{FF2B5EF4-FFF2-40B4-BE49-F238E27FC236}">
                    <a16:creationId xmlns:a16="http://schemas.microsoft.com/office/drawing/2014/main" id="{4DF551EB-5872-6DBD-6865-17AB04847457}"/>
                  </a:ext>
                </a:extLst>
              </p:cNvPr>
              <p:cNvCxnSpPr>
                <a:cxnSpLocks/>
                <a:stCxn id="461" idx="6"/>
                <a:endCxn id="464"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Straight Arrow Connector 487">
                <a:extLst>
                  <a:ext uri="{FF2B5EF4-FFF2-40B4-BE49-F238E27FC236}">
                    <a16:creationId xmlns:a16="http://schemas.microsoft.com/office/drawing/2014/main" id="{1C55A1C1-4C18-26FC-22C6-085A5D199208}"/>
                  </a:ext>
                </a:extLst>
              </p:cNvPr>
              <p:cNvCxnSpPr>
                <a:cxnSpLocks/>
                <a:stCxn id="461" idx="6"/>
                <a:endCxn id="467"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9" name="Straight Arrow Connector 488">
                <a:extLst>
                  <a:ext uri="{FF2B5EF4-FFF2-40B4-BE49-F238E27FC236}">
                    <a16:creationId xmlns:a16="http://schemas.microsoft.com/office/drawing/2014/main" id="{4A191E37-F763-C809-EB12-5317F98F10C4}"/>
                  </a:ext>
                </a:extLst>
              </p:cNvPr>
              <p:cNvCxnSpPr>
                <a:cxnSpLocks/>
                <a:stCxn id="462" idx="6"/>
                <a:endCxn id="463"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0" name="Straight Arrow Connector 489">
                <a:extLst>
                  <a:ext uri="{FF2B5EF4-FFF2-40B4-BE49-F238E27FC236}">
                    <a16:creationId xmlns:a16="http://schemas.microsoft.com/office/drawing/2014/main" id="{6430CD27-4F47-9A52-F44E-D5B10160BE41}"/>
                  </a:ext>
                </a:extLst>
              </p:cNvPr>
              <p:cNvCxnSpPr>
                <a:cxnSpLocks/>
                <a:stCxn id="462" idx="6"/>
                <a:endCxn id="465"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1" name="Straight Arrow Connector 490">
                <a:extLst>
                  <a:ext uri="{FF2B5EF4-FFF2-40B4-BE49-F238E27FC236}">
                    <a16:creationId xmlns:a16="http://schemas.microsoft.com/office/drawing/2014/main" id="{E2D4B471-AC58-B542-75DF-1EF9C679008A}"/>
                  </a:ext>
                </a:extLst>
              </p:cNvPr>
              <p:cNvCxnSpPr>
                <a:cxnSpLocks/>
                <a:stCxn id="462" idx="6"/>
                <a:endCxn id="464"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Straight Arrow Connector 491">
                <a:extLst>
                  <a:ext uri="{FF2B5EF4-FFF2-40B4-BE49-F238E27FC236}">
                    <a16:creationId xmlns:a16="http://schemas.microsoft.com/office/drawing/2014/main" id="{7B4AEA69-50B1-46B1-F24D-E16ACBDAD376}"/>
                  </a:ext>
                </a:extLst>
              </p:cNvPr>
              <p:cNvCxnSpPr>
                <a:cxnSpLocks/>
                <a:stCxn id="462" idx="6"/>
                <a:endCxn id="467"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3" name="Straight Arrow Connector 492">
                <a:extLst>
                  <a:ext uri="{FF2B5EF4-FFF2-40B4-BE49-F238E27FC236}">
                    <a16:creationId xmlns:a16="http://schemas.microsoft.com/office/drawing/2014/main" id="{B32DB839-CD57-B794-D51B-22DAF8FEBE3C}"/>
                  </a:ext>
                </a:extLst>
              </p:cNvPr>
              <p:cNvCxnSpPr>
                <a:cxnSpLocks/>
                <a:stCxn id="466" idx="6"/>
                <a:endCxn id="463"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4" name="Straight Arrow Connector 493">
                <a:extLst>
                  <a:ext uri="{FF2B5EF4-FFF2-40B4-BE49-F238E27FC236}">
                    <a16:creationId xmlns:a16="http://schemas.microsoft.com/office/drawing/2014/main" id="{79C9DAD7-F9BF-D76A-00E5-EE2E17078CE3}"/>
                  </a:ext>
                </a:extLst>
              </p:cNvPr>
              <p:cNvCxnSpPr>
                <a:cxnSpLocks/>
                <a:stCxn id="466" idx="6"/>
                <a:endCxn id="465"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5" name="Straight Arrow Connector 494">
                <a:extLst>
                  <a:ext uri="{FF2B5EF4-FFF2-40B4-BE49-F238E27FC236}">
                    <a16:creationId xmlns:a16="http://schemas.microsoft.com/office/drawing/2014/main" id="{862ED474-1899-C10A-7157-FB53D6A3CBF5}"/>
                  </a:ext>
                </a:extLst>
              </p:cNvPr>
              <p:cNvCxnSpPr>
                <a:cxnSpLocks/>
                <a:stCxn id="466" idx="6"/>
                <a:endCxn id="464"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6" name="Straight Arrow Connector 495">
                <a:extLst>
                  <a:ext uri="{FF2B5EF4-FFF2-40B4-BE49-F238E27FC236}">
                    <a16:creationId xmlns:a16="http://schemas.microsoft.com/office/drawing/2014/main" id="{3A5BB4BB-7348-34FD-2A80-EC6C9E44E975}"/>
                  </a:ext>
                </a:extLst>
              </p:cNvPr>
              <p:cNvCxnSpPr>
                <a:cxnSpLocks/>
                <a:stCxn id="466" idx="6"/>
                <a:endCxn id="467"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7" name="Straight Arrow Connector 496">
                <a:extLst>
                  <a:ext uri="{FF2B5EF4-FFF2-40B4-BE49-F238E27FC236}">
                    <a16:creationId xmlns:a16="http://schemas.microsoft.com/office/drawing/2014/main" id="{2FAC8C10-7719-223C-DFA0-D56AFC4C1DA9}"/>
                  </a:ext>
                </a:extLst>
              </p:cNvPr>
              <p:cNvCxnSpPr>
                <a:cxnSpLocks/>
                <a:stCxn id="463" idx="6"/>
                <a:endCxn id="468"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Straight Arrow Connector 497">
                <a:extLst>
                  <a:ext uri="{FF2B5EF4-FFF2-40B4-BE49-F238E27FC236}">
                    <a16:creationId xmlns:a16="http://schemas.microsoft.com/office/drawing/2014/main" id="{FFD5FC42-A4AD-EE28-F61D-511F8B1278B7}"/>
                  </a:ext>
                </a:extLst>
              </p:cNvPr>
              <p:cNvCxnSpPr>
                <a:cxnSpLocks/>
                <a:stCxn id="465" idx="6"/>
                <a:endCxn id="468"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9" name="Straight Arrow Connector 498">
                <a:extLst>
                  <a:ext uri="{FF2B5EF4-FFF2-40B4-BE49-F238E27FC236}">
                    <a16:creationId xmlns:a16="http://schemas.microsoft.com/office/drawing/2014/main" id="{FCA2A0FC-B111-A4CC-AFE9-43DC45BAFC0D}"/>
                  </a:ext>
                </a:extLst>
              </p:cNvPr>
              <p:cNvCxnSpPr>
                <a:cxnSpLocks/>
                <a:stCxn id="464" idx="6"/>
                <a:endCxn id="468"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0" name="Straight Arrow Connector 499">
                <a:extLst>
                  <a:ext uri="{FF2B5EF4-FFF2-40B4-BE49-F238E27FC236}">
                    <a16:creationId xmlns:a16="http://schemas.microsoft.com/office/drawing/2014/main" id="{B37FA4A3-936D-D7D9-B45E-A446A68574F8}"/>
                  </a:ext>
                </a:extLst>
              </p:cNvPr>
              <p:cNvCxnSpPr>
                <a:cxnSpLocks/>
                <a:stCxn id="467" idx="6"/>
                <a:endCxn id="468"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1" name="Arrow: Right 500">
                <a:extLst>
                  <a:ext uri="{FF2B5EF4-FFF2-40B4-BE49-F238E27FC236}">
                    <a16:creationId xmlns:a16="http://schemas.microsoft.com/office/drawing/2014/main" id="{73A3C81A-681A-EF0E-7761-88832DDAA123}"/>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454" name="Picture 453">
              <a:extLst>
                <a:ext uri="{FF2B5EF4-FFF2-40B4-BE49-F238E27FC236}">
                  <a16:creationId xmlns:a16="http://schemas.microsoft.com/office/drawing/2014/main" id="{E33B993D-C7F7-25BF-FB67-EE6C1EE93C5D}"/>
                </a:ext>
              </a:extLst>
            </p:cNvPr>
            <p:cNvPicPr>
              <a:picLocks noChangeAspect="1"/>
            </p:cNvPicPr>
            <p:nvPr/>
          </p:nvPicPr>
          <p:blipFill>
            <a:blip r:embed="rId4"/>
            <a:stretch>
              <a:fillRect/>
            </a:stretch>
          </p:blipFill>
          <p:spPr>
            <a:xfrm>
              <a:off x="1857593" y="2590250"/>
              <a:ext cx="1661304" cy="1684166"/>
            </a:xfrm>
            <a:prstGeom prst="rect">
              <a:avLst/>
            </a:prstGeom>
          </p:spPr>
        </p:pic>
        <p:sp>
          <p:nvSpPr>
            <p:cNvPr id="455" name="Arrow: Right 454">
              <a:extLst>
                <a:ext uri="{FF2B5EF4-FFF2-40B4-BE49-F238E27FC236}">
                  <a16:creationId xmlns:a16="http://schemas.microsoft.com/office/drawing/2014/main" id="{8F4E2A9A-E5FF-AC22-1357-413E2AEA0ADD}"/>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6" name="Arrow: Right 455">
              <a:extLst>
                <a:ext uri="{FF2B5EF4-FFF2-40B4-BE49-F238E27FC236}">
                  <a16:creationId xmlns:a16="http://schemas.microsoft.com/office/drawing/2014/main" id="{A9BBE27E-6038-41EE-5C1A-18284DC4B85B}"/>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02" name="Group 501">
            <a:extLst>
              <a:ext uri="{FF2B5EF4-FFF2-40B4-BE49-F238E27FC236}">
                <a16:creationId xmlns:a16="http://schemas.microsoft.com/office/drawing/2014/main" id="{97538465-8FF3-335E-4011-272F7BD5D665}"/>
              </a:ext>
            </a:extLst>
          </p:cNvPr>
          <p:cNvGrpSpPr/>
          <p:nvPr/>
        </p:nvGrpSpPr>
        <p:grpSpPr>
          <a:xfrm>
            <a:off x="1863236" y="1917969"/>
            <a:ext cx="7887379" cy="2894507"/>
            <a:chOff x="1857593" y="1912326"/>
            <a:chExt cx="7887379" cy="2894507"/>
          </a:xfrm>
        </p:grpSpPr>
        <p:grpSp>
          <p:nvGrpSpPr>
            <p:cNvPr id="503" name="Group 502">
              <a:extLst>
                <a:ext uri="{FF2B5EF4-FFF2-40B4-BE49-F238E27FC236}">
                  <a16:creationId xmlns:a16="http://schemas.microsoft.com/office/drawing/2014/main" id="{728ADB39-914C-487E-7859-493497DE0DF7}"/>
                </a:ext>
              </a:extLst>
            </p:cNvPr>
            <p:cNvGrpSpPr/>
            <p:nvPr/>
          </p:nvGrpSpPr>
          <p:grpSpPr>
            <a:xfrm>
              <a:off x="3729094" y="2051166"/>
              <a:ext cx="6015878" cy="2755667"/>
              <a:chOff x="1632417" y="2234872"/>
              <a:chExt cx="6015878" cy="2755667"/>
            </a:xfrm>
          </p:grpSpPr>
          <p:sp>
            <p:nvSpPr>
              <p:cNvPr id="508" name="Oval 507">
                <a:extLst>
                  <a:ext uri="{FF2B5EF4-FFF2-40B4-BE49-F238E27FC236}">
                    <a16:creationId xmlns:a16="http://schemas.microsoft.com/office/drawing/2014/main" id="{6134CC77-9BBF-ED0A-CEF9-D2744318EC9C}"/>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Oval 508">
                <a:extLst>
                  <a:ext uri="{FF2B5EF4-FFF2-40B4-BE49-F238E27FC236}">
                    <a16:creationId xmlns:a16="http://schemas.microsoft.com/office/drawing/2014/main" id="{71818E26-C0C2-1425-282D-D5DD449F3D17}"/>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a:extLst>
                  <a:ext uri="{FF2B5EF4-FFF2-40B4-BE49-F238E27FC236}">
                    <a16:creationId xmlns:a16="http://schemas.microsoft.com/office/drawing/2014/main" id="{B8D7A63D-5B14-23A2-21BC-9B53AE03871D}"/>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3C432BF9-6CDC-13CB-139A-80C2FFCC4CF8}"/>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a:extLst>
                  <a:ext uri="{FF2B5EF4-FFF2-40B4-BE49-F238E27FC236}">
                    <a16:creationId xmlns:a16="http://schemas.microsoft.com/office/drawing/2014/main" id="{7E8E9E66-10C0-F221-6C41-8415D483A0A6}"/>
                  </a:ext>
                </a:extLst>
              </p:cNvPr>
              <p:cNvSpPr/>
              <p:nvPr/>
            </p:nvSpPr>
            <p:spPr>
              <a:xfrm>
                <a:off x="4163264" y="3046504"/>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F65664D5-3E00-1A2D-3A5E-8ABB20A51DDD}"/>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a:extLst>
                  <a:ext uri="{FF2B5EF4-FFF2-40B4-BE49-F238E27FC236}">
                    <a16:creationId xmlns:a16="http://schemas.microsoft.com/office/drawing/2014/main" id="{EA6A84CF-D460-220B-799E-44975CE5F0D7}"/>
                  </a:ext>
                </a:extLst>
              </p:cNvPr>
              <p:cNvSpPr/>
              <p:nvPr/>
            </p:nvSpPr>
            <p:spPr>
              <a:xfrm>
                <a:off x="5720884" y="223487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a:extLst>
                  <a:ext uri="{FF2B5EF4-FFF2-40B4-BE49-F238E27FC236}">
                    <a16:creationId xmlns:a16="http://schemas.microsoft.com/office/drawing/2014/main" id="{B15E7C81-B5CF-6936-5286-F52FC8FA7F46}"/>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a:extLst>
                  <a:ext uri="{FF2B5EF4-FFF2-40B4-BE49-F238E27FC236}">
                    <a16:creationId xmlns:a16="http://schemas.microsoft.com/office/drawing/2014/main" id="{CEB70617-57C3-4D9A-34B7-D4C03EDD040B}"/>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a:extLst>
                  <a:ext uri="{FF2B5EF4-FFF2-40B4-BE49-F238E27FC236}">
                    <a16:creationId xmlns:a16="http://schemas.microsoft.com/office/drawing/2014/main" id="{7E176CAE-6AB4-EEE1-18AD-933E78E34C24}"/>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a:extLst>
                  <a:ext uri="{FF2B5EF4-FFF2-40B4-BE49-F238E27FC236}">
                    <a16:creationId xmlns:a16="http://schemas.microsoft.com/office/drawing/2014/main" id="{3E10A52D-4AA7-5F3C-C0D6-3BEC50E0E1F1}"/>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a:extLst>
                  <a:ext uri="{FF2B5EF4-FFF2-40B4-BE49-F238E27FC236}">
                    <a16:creationId xmlns:a16="http://schemas.microsoft.com/office/drawing/2014/main" id="{EF7677EE-BB92-005C-6542-A17F1D3027A8}"/>
                  </a:ext>
                </a:extLst>
              </p:cNvPr>
              <p:cNvSpPr/>
              <p:nvPr/>
            </p:nvSpPr>
            <p:spPr>
              <a:xfrm>
                <a:off x="7217989" y="334165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0" name="Straight Arrow Connector 519">
                <a:extLst>
                  <a:ext uri="{FF2B5EF4-FFF2-40B4-BE49-F238E27FC236}">
                    <a16:creationId xmlns:a16="http://schemas.microsoft.com/office/drawing/2014/main" id="{60548E3E-DED7-F39C-5ADA-3E4F5AAC546B}"/>
                  </a:ext>
                </a:extLst>
              </p:cNvPr>
              <p:cNvCxnSpPr>
                <a:cxnSpLocks/>
                <a:stCxn id="508" idx="6"/>
                <a:endCxn id="511"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1" name="Straight Arrow Connector 520">
                <a:extLst>
                  <a:ext uri="{FF2B5EF4-FFF2-40B4-BE49-F238E27FC236}">
                    <a16:creationId xmlns:a16="http://schemas.microsoft.com/office/drawing/2014/main" id="{DBCFF0F9-2587-094C-2C3D-DDA532D0B9C4}"/>
                  </a:ext>
                </a:extLst>
              </p:cNvPr>
              <p:cNvCxnSpPr>
                <a:cxnSpLocks/>
                <a:stCxn id="508" idx="6"/>
                <a:endCxn id="512"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Straight Arrow Connector 521">
                <a:extLst>
                  <a:ext uri="{FF2B5EF4-FFF2-40B4-BE49-F238E27FC236}">
                    <a16:creationId xmlns:a16="http://schemas.microsoft.com/office/drawing/2014/main" id="{0D63EFD1-0E1C-588A-4F27-88F0A9FC4B4F}"/>
                  </a:ext>
                </a:extLst>
              </p:cNvPr>
              <p:cNvCxnSpPr>
                <a:cxnSpLocks/>
                <a:stCxn id="508" idx="6"/>
                <a:endCxn id="513"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3" name="Straight Arrow Connector 522">
                <a:extLst>
                  <a:ext uri="{FF2B5EF4-FFF2-40B4-BE49-F238E27FC236}">
                    <a16:creationId xmlns:a16="http://schemas.microsoft.com/office/drawing/2014/main" id="{1FC9EDCF-CB7C-9E57-F921-DBD79F5925F1}"/>
                  </a:ext>
                </a:extLst>
              </p:cNvPr>
              <p:cNvCxnSpPr>
                <a:cxnSpLocks/>
                <a:stCxn id="508" idx="6"/>
                <a:endCxn id="517"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4" name="Straight Arrow Connector 523">
                <a:extLst>
                  <a:ext uri="{FF2B5EF4-FFF2-40B4-BE49-F238E27FC236}">
                    <a16:creationId xmlns:a16="http://schemas.microsoft.com/office/drawing/2014/main" id="{33C10D75-E26A-2B59-D32C-14BD60E429F0}"/>
                  </a:ext>
                </a:extLst>
              </p:cNvPr>
              <p:cNvCxnSpPr>
                <a:cxnSpLocks/>
                <a:stCxn id="509" idx="6"/>
                <a:endCxn id="511"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5" name="Straight Arrow Connector 524">
                <a:extLst>
                  <a:ext uri="{FF2B5EF4-FFF2-40B4-BE49-F238E27FC236}">
                    <a16:creationId xmlns:a16="http://schemas.microsoft.com/office/drawing/2014/main" id="{20D8A06D-1EED-FDFF-73CE-C554FAF04050}"/>
                  </a:ext>
                </a:extLst>
              </p:cNvPr>
              <p:cNvCxnSpPr>
                <a:cxnSpLocks/>
                <a:stCxn id="509" idx="6"/>
                <a:endCxn id="512"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6" name="Straight Arrow Connector 525">
                <a:extLst>
                  <a:ext uri="{FF2B5EF4-FFF2-40B4-BE49-F238E27FC236}">
                    <a16:creationId xmlns:a16="http://schemas.microsoft.com/office/drawing/2014/main" id="{967DCC83-ABE9-3573-467A-76DE463F8FB3}"/>
                  </a:ext>
                </a:extLst>
              </p:cNvPr>
              <p:cNvCxnSpPr>
                <a:cxnSpLocks/>
                <a:stCxn id="509" idx="6"/>
                <a:endCxn id="513"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7" name="Straight Arrow Connector 526">
                <a:extLst>
                  <a:ext uri="{FF2B5EF4-FFF2-40B4-BE49-F238E27FC236}">
                    <a16:creationId xmlns:a16="http://schemas.microsoft.com/office/drawing/2014/main" id="{B3AFB1D7-9481-3B6A-5033-BA395FD26BA7}"/>
                  </a:ext>
                </a:extLst>
              </p:cNvPr>
              <p:cNvCxnSpPr>
                <a:cxnSpLocks/>
                <a:stCxn id="509" idx="6"/>
                <a:endCxn id="517"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8" name="Straight Arrow Connector 527">
                <a:extLst>
                  <a:ext uri="{FF2B5EF4-FFF2-40B4-BE49-F238E27FC236}">
                    <a16:creationId xmlns:a16="http://schemas.microsoft.com/office/drawing/2014/main" id="{ABB17A01-6416-F2ED-36A5-38A11BD25C26}"/>
                  </a:ext>
                </a:extLst>
              </p:cNvPr>
              <p:cNvCxnSpPr>
                <a:cxnSpLocks/>
                <a:stCxn id="510" idx="6"/>
                <a:endCxn id="511"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9" name="Straight Arrow Connector 528">
                <a:extLst>
                  <a:ext uri="{FF2B5EF4-FFF2-40B4-BE49-F238E27FC236}">
                    <a16:creationId xmlns:a16="http://schemas.microsoft.com/office/drawing/2014/main" id="{62C1DEC5-4958-7685-4D58-E5CA10C15A6A}"/>
                  </a:ext>
                </a:extLst>
              </p:cNvPr>
              <p:cNvCxnSpPr>
                <a:cxnSpLocks/>
                <a:stCxn id="510" idx="6"/>
                <a:endCxn id="512"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0" name="Straight Arrow Connector 529">
                <a:extLst>
                  <a:ext uri="{FF2B5EF4-FFF2-40B4-BE49-F238E27FC236}">
                    <a16:creationId xmlns:a16="http://schemas.microsoft.com/office/drawing/2014/main" id="{A086FA9A-1491-0C85-D21F-46A52B035CAA}"/>
                  </a:ext>
                </a:extLst>
              </p:cNvPr>
              <p:cNvCxnSpPr>
                <a:cxnSpLocks/>
                <a:stCxn id="510" idx="6"/>
                <a:endCxn id="513"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1" name="Straight Arrow Connector 530">
                <a:extLst>
                  <a:ext uri="{FF2B5EF4-FFF2-40B4-BE49-F238E27FC236}">
                    <a16:creationId xmlns:a16="http://schemas.microsoft.com/office/drawing/2014/main" id="{49F5173D-6169-AD6D-C4C2-38AA77605FE6}"/>
                  </a:ext>
                </a:extLst>
              </p:cNvPr>
              <p:cNvCxnSpPr>
                <a:cxnSpLocks/>
                <a:stCxn id="510" idx="6"/>
                <a:endCxn id="517"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2" name="Straight Arrow Connector 531">
                <a:extLst>
                  <a:ext uri="{FF2B5EF4-FFF2-40B4-BE49-F238E27FC236}">
                    <a16:creationId xmlns:a16="http://schemas.microsoft.com/office/drawing/2014/main" id="{B78A2A1A-CD4E-D01C-0FFC-84F445899BB8}"/>
                  </a:ext>
                </a:extLst>
              </p:cNvPr>
              <p:cNvCxnSpPr>
                <a:cxnSpLocks/>
                <a:stCxn id="511" idx="6"/>
                <a:endCxn id="514"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3" name="Straight Arrow Connector 532">
                <a:extLst>
                  <a:ext uri="{FF2B5EF4-FFF2-40B4-BE49-F238E27FC236}">
                    <a16:creationId xmlns:a16="http://schemas.microsoft.com/office/drawing/2014/main" id="{F393F464-8414-FF7E-3ABD-2CECC866433E}"/>
                  </a:ext>
                </a:extLst>
              </p:cNvPr>
              <p:cNvCxnSpPr>
                <a:cxnSpLocks/>
                <a:stCxn id="511" idx="6"/>
                <a:endCxn id="516"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4" name="Straight Arrow Connector 533">
                <a:extLst>
                  <a:ext uri="{FF2B5EF4-FFF2-40B4-BE49-F238E27FC236}">
                    <a16:creationId xmlns:a16="http://schemas.microsoft.com/office/drawing/2014/main" id="{D84E4DA7-44B8-6256-8B6A-48CEEB798856}"/>
                  </a:ext>
                </a:extLst>
              </p:cNvPr>
              <p:cNvCxnSpPr>
                <a:cxnSpLocks/>
                <a:stCxn id="511" idx="6"/>
                <a:endCxn id="515"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5" name="Straight Arrow Connector 534">
                <a:extLst>
                  <a:ext uri="{FF2B5EF4-FFF2-40B4-BE49-F238E27FC236}">
                    <a16:creationId xmlns:a16="http://schemas.microsoft.com/office/drawing/2014/main" id="{F79E6F0F-5171-4E05-8F82-3CAF11787F36}"/>
                  </a:ext>
                </a:extLst>
              </p:cNvPr>
              <p:cNvCxnSpPr>
                <a:cxnSpLocks/>
                <a:stCxn id="511" idx="6"/>
                <a:endCxn id="518"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6" name="Straight Arrow Connector 535">
                <a:extLst>
                  <a:ext uri="{FF2B5EF4-FFF2-40B4-BE49-F238E27FC236}">
                    <a16:creationId xmlns:a16="http://schemas.microsoft.com/office/drawing/2014/main" id="{9626D910-81AB-778B-4CE3-53E7F8F010B2}"/>
                  </a:ext>
                </a:extLst>
              </p:cNvPr>
              <p:cNvCxnSpPr>
                <a:cxnSpLocks/>
                <a:stCxn id="512" idx="6"/>
                <a:endCxn id="514"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7" name="Straight Arrow Connector 536">
                <a:extLst>
                  <a:ext uri="{FF2B5EF4-FFF2-40B4-BE49-F238E27FC236}">
                    <a16:creationId xmlns:a16="http://schemas.microsoft.com/office/drawing/2014/main" id="{D76D97CF-A6DF-3960-D979-292AC838675C}"/>
                  </a:ext>
                </a:extLst>
              </p:cNvPr>
              <p:cNvCxnSpPr>
                <a:cxnSpLocks/>
                <a:stCxn id="512" idx="6"/>
                <a:endCxn id="516"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8" name="Straight Arrow Connector 537">
                <a:extLst>
                  <a:ext uri="{FF2B5EF4-FFF2-40B4-BE49-F238E27FC236}">
                    <a16:creationId xmlns:a16="http://schemas.microsoft.com/office/drawing/2014/main" id="{DD91B791-9DFB-CFEA-F511-88D24C25611F}"/>
                  </a:ext>
                </a:extLst>
              </p:cNvPr>
              <p:cNvCxnSpPr>
                <a:cxnSpLocks/>
                <a:stCxn id="512" idx="6"/>
                <a:endCxn id="515"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9" name="Straight Arrow Connector 538">
                <a:extLst>
                  <a:ext uri="{FF2B5EF4-FFF2-40B4-BE49-F238E27FC236}">
                    <a16:creationId xmlns:a16="http://schemas.microsoft.com/office/drawing/2014/main" id="{F9775983-9AB0-C859-D403-DEE02477310D}"/>
                  </a:ext>
                </a:extLst>
              </p:cNvPr>
              <p:cNvCxnSpPr>
                <a:cxnSpLocks/>
                <a:stCxn id="512" idx="6"/>
                <a:endCxn id="518"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0" name="Straight Arrow Connector 539">
                <a:extLst>
                  <a:ext uri="{FF2B5EF4-FFF2-40B4-BE49-F238E27FC236}">
                    <a16:creationId xmlns:a16="http://schemas.microsoft.com/office/drawing/2014/main" id="{AF2F2859-67F8-7765-01A1-895EA0D00CC0}"/>
                  </a:ext>
                </a:extLst>
              </p:cNvPr>
              <p:cNvCxnSpPr>
                <a:cxnSpLocks/>
                <a:stCxn id="513" idx="6"/>
                <a:endCxn id="514"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1" name="Straight Arrow Connector 540">
                <a:extLst>
                  <a:ext uri="{FF2B5EF4-FFF2-40B4-BE49-F238E27FC236}">
                    <a16:creationId xmlns:a16="http://schemas.microsoft.com/office/drawing/2014/main" id="{4BCC60D3-A7CD-305C-0B89-6BA9C79635FA}"/>
                  </a:ext>
                </a:extLst>
              </p:cNvPr>
              <p:cNvCxnSpPr>
                <a:cxnSpLocks/>
                <a:stCxn id="513" idx="6"/>
                <a:endCxn id="516"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2" name="Straight Arrow Connector 541">
                <a:extLst>
                  <a:ext uri="{FF2B5EF4-FFF2-40B4-BE49-F238E27FC236}">
                    <a16:creationId xmlns:a16="http://schemas.microsoft.com/office/drawing/2014/main" id="{6B45BD90-C888-47A4-EB35-66CB64777106}"/>
                  </a:ext>
                </a:extLst>
              </p:cNvPr>
              <p:cNvCxnSpPr>
                <a:cxnSpLocks/>
                <a:stCxn id="513" idx="6"/>
                <a:endCxn id="515"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3" name="Straight Arrow Connector 542">
                <a:extLst>
                  <a:ext uri="{FF2B5EF4-FFF2-40B4-BE49-F238E27FC236}">
                    <a16:creationId xmlns:a16="http://schemas.microsoft.com/office/drawing/2014/main" id="{4AD80921-B51E-D121-FAA4-7E70F8FDCABE}"/>
                  </a:ext>
                </a:extLst>
              </p:cNvPr>
              <p:cNvCxnSpPr>
                <a:cxnSpLocks/>
                <a:stCxn id="513" idx="6"/>
                <a:endCxn id="518"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4" name="Straight Arrow Connector 543">
                <a:extLst>
                  <a:ext uri="{FF2B5EF4-FFF2-40B4-BE49-F238E27FC236}">
                    <a16:creationId xmlns:a16="http://schemas.microsoft.com/office/drawing/2014/main" id="{3899D3EE-D854-64C8-3C3A-483AD882ECAF}"/>
                  </a:ext>
                </a:extLst>
              </p:cNvPr>
              <p:cNvCxnSpPr>
                <a:cxnSpLocks/>
                <a:stCxn id="517" idx="6"/>
                <a:endCxn id="514"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5" name="Straight Arrow Connector 544">
                <a:extLst>
                  <a:ext uri="{FF2B5EF4-FFF2-40B4-BE49-F238E27FC236}">
                    <a16:creationId xmlns:a16="http://schemas.microsoft.com/office/drawing/2014/main" id="{BF8C8A99-C0D9-76FE-E482-7829829F3D04}"/>
                  </a:ext>
                </a:extLst>
              </p:cNvPr>
              <p:cNvCxnSpPr>
                <a:cxnSpLocks/>
                <a:stCxn id="517" idx="6"/>
                <a:endCxn id="516"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6" name="Straight Arrow Connector 545">
                <a:extLst>
                  <a:ext uri="{FF2B5EF4-FFF2-40B4-BE49-F238E27FC236}">
                    <a16:creationId xmlns:a16="http://schemas.microsoft.com/office/drawing/2014/main" id="{A8533D5C-CB7A-0F47-FA85-0FC3E98CF1C0}"/>
                  </a:ext>
                </a:extLst>
              </p:cNvPr>
              <p:cNvCxnSpPr>
                <a:cxnSpLocks/>
                <a:stCxn id="517" idx="6"/>
                <a:endCxn id="515"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7" name="Straight Arrow Connector 546">
                <a:extLst>
                  <a:ext uri="{FF2B5EF4-FFF2-40B4-BE49-F238E27FC236}">
                    <a16:creationId xmlns:a16="http://schemas.microsoft.com/office/drawing/2014/main" id="{CEB8C5C9-30D7-E589-46EE-63AC45648600}"/>
                  </a:ext>
                </a:extLst>
              </p:cNvPr>
              <p:cNvCxnSpPr>
                <a:cxnSpLocks/>
                <a:stCxn id="517" idx="6"/>
                <a:endCxn id="518"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8" name="Straight Arrow Connector 547">
                <a:extLst>
                  <a:ext uri="{FF2B5EF4-FFF2-40B4-BE49-F238E27FC236}">
                    <a16:creationId xmlns:a16="http://schemas.microsoft.com/office/drawing/2014/main" id="{89550F0E-34B1-D0A0-0B10-C711CE944229}"/>
                  </a:ext>
                </a:extLst>
              </p:cNvPr>
              <p:cNvCxnSpPr>
                <a:cxnSpLocks/>
                <a:stCxn id="514" idx="6"/>
                <a:endCxn id="519"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9" name="Straight Arrow Connector 548">
                <a:extLst>
                  <a:ext uri="{FF2B5EF4-FFF2-40B4-BE49-F238E27FC236}">
                    <a16:creationId xmlns:a16="http://schemas.microsoft.com/office/drawing/2014/main" id="{0E3FF19D-9BF7-2A42-E319-2BF2F546C62D}"/>
                  </a:ext>
                </a:extLst>
              </p:cNvPr>
              <p:cNvCxnSpPr>
                <a:cxnSpLocks/>
                <a:stCxn id="516" idx="6"/>
                <a:endCxn id="519"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0" name="Straight Arrow Connector 549">
                <a:extLst>
                  <a:ext uri="{FF2B5EF4-FFF2-40B4-BE49-F238E27FC236}">
                    <a16:creationId xmlns:a16="http://schemas.microsoft.com/office/drawing/2014/main" id="{6682B906-F914-55FA-CBB2-B589FC632B9E}"/>
                  </a:ext>
                </a:extLst>
              </p:cNvPr>
              <p:cNvCxnSpPr>
                <a:cxnSpLocks/>
                <a:stCxn id="515" idx="6"/>
                <a:endCxn id="519"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1" name="Straight Arrow Connector 550">
                <a:extLst>
                  <a:ext uri="{FF2B5EF4-FFF2-40B4-BE49-F238E27FC236}">
                    <a16:creationId xmlns:a16="http://schemas.microsoft.com/office/drawing/2014/main" id="{4A59065B-0AC5-C7E2-FB05-C85B5F645FB6}"/>
                  </a:ext>
                </a:extLst>
              </p:cNvPr>
              <p:cNvCxnSpPr>
                <a:cxnSpLocks/>
                <a:stCxn id="518" idx="6"/>
                <a:endCxn id="519"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2" name="Arrow: Right 551">
                <a:extLst>
                  <a:ext uri="{FF2B5EF4-FFF2-40B4-BE49-F238E27FC236}">
                    <a16:creationId xmlns:a16="http://schemas.microsoft.com/office/drawing/2014/main" id="{2EFE3828-C108-E58E-7335-F6854B654EBC}"/>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04" name="Picture 503">
              <a:extLst>
                <a:ext uri="{FF2B5EF4-FFF2-40B4-BE49-F238E27FC236}">
                  <a16:creationId xmlns:a16="http://schemas.microsoft.com/office/drawing/2014/main" id="{9A2B47E3-9059-FD46-60F6-E6A817BCA662}"/>
                </a:ext>
              </a:extLst>
            </p:cNvPr>
            <p:cNvPicPr>
              <a:picLocks noChangeAspect="1"/>
            </p:cNvPicPr>
            <p:nvPr/>
          </p:nvPicPr>
          <p:blipFill>
            <a:blip r:embed="rId4"/>
            <a:stretch>
              <a:fillRect/>
            </a:stretch>
          </p:blipFill>
          <p:spPr>
            <a:xfrm>
              <a:off x="1857593" y="2590250"/>
              <a:ext cx="1661304" cy="1684166"/>
            </a:xfrm>
            <a:prstGeom prst="rect">
              <a:avLst/>
            </a:prstGeom>
          </p:spPr>
        </p:pic>
        <p:sp>
          <p:nvSpPr>
            <p:cNvPr id="505" name="Arrow: Right 504">
              <a:extLst>
                <a:ext uri="{FF2B5EF4-FFF2-40B4-BE49-F238E27FC236}">
                  <a16:creationId xmlns:a16="http://schemas.microsoft.com/office/drawing/2014/main" id="{38DF607D-D09E-5CDA-4622-002D77552EE1}"/>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6" name="Arrow: Right 505">
              <a:extLst>
                <a:ext uri="{FF2B5EF4-FFF2-40B4-BE49-F238E27FC236}">
                  <a16:creationId xmlns:a16="http://schemas.microsoft.com/office/drawing/2014/main" id="{648A3AEF-6A41-4E55-B40B-A1C741FFA884}"/>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7" name="Arrow: Right 506">
              <a:extLst>
                <a:ext uri="{FF2B5EF4-FFF2-40B4-BE49-F238E27FC236}">
                  <a16:creationId xmlns:a16="http://schemas.microsoft.com/office/drawing/2014/main" id="{2CD446F3-648C-41BC-1FB2-B4EA32CF4BB6}"/>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90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73A-6A5D-AE68-27E0-BFD97605E082}"/>
              </a:ext>
            </a:extLst>
          </p:cNvPr>
          <p:cNvSpPr>
            <a:spLocks noGrp="1"/>
          </p:cNvSpPr>
          <p:nvPr>
            <p:ph type="title"/>
          </p:nvPr>
        </p:nvSpPr>
        <p:spPr/>
        <p:txBody>
          <a:bodyPr/>
          <a:lstStyle/>
          <a:p>
            <a:r>
              <a:rPr lang="en-US" dirty="0"/>
              <a:t>Forward Propagation</a:t>
            </a:r>
          </a:p>
        </p:txBody>
      </p:sp>
      <p:sp>
        <p:nvSpPr>
          <p:cNvPr id="3" name="TextBox 2">
            <a:hlinkClick r:id="rId3"/>
            <a:extLst>
              <a:ext uri="{FF2B5EF4-FFF2-40B4-BE49-F238E27FC236}">
                <a16:creationId xmlns:a16="http://schemas.microsoft.com/office/drawing/2014/main" id="{A6810C72-49DA-0A9C-0E88-D6A33851D391}"/>
              </a:ext>
            </a:extLst>
          </p:cNvPr>
          <p:cNvSpPr txBox="1"/>
          <p:nvPr/>
        </p:nvSpPr>
        <p:spPr>
          <a:xfrm>
            <a:off x="838200" y="1893369"/>
            <a:ext cx="4873978" cy="3539430"/>
          </a:xfrm>
          <a:prstGeom prst="rect">
            <a:avLst/>
          </a:prstGeom>
          <a:noFill/>
        </p:spPr>
        <p:txBody>
          <a:bodyPr wrap="square" rtlCol="0">
            <a:spAutoFit/>
          </a:bodyPr>
          <a:lstStyle/>
          <a:p>
            <a:r>
              <a:rPr lang="en-US" sz="2800" dirty="0"/>
              <a:t>Z1 = W1 * A0 + B1</a:t>
            </a:r>
          </a:p>
          <a:p>
            <a:r>
              <a:rPr lang="en-US" sz="2800" dirty="0"/>
              <a:t>A1 = f ( Z1 )</a:t>
            </a:r>
          </a:p>
          <a:p>
            <a:endParaRPr lang="en-US" sz="2800" dirty="0"/>
          </a:p>
          <a:p>
            <a:r>
              <a:rPr lang="en-US" sz="2800" dirty="0"/>
              <a:t>Z2 = W2 * A1 + B2</a:t>
            </a:r>
          </a:p>
          <a:p>
            <a:r>
              <a:rPr lang="en-US" sz="2800" dirty="0"/>
              <a:t>A2 = f ( Z2 )</a:t>
            </a:r>
          </a:p>
          <a:p>
            <a:endParaRPr lang="en-US" sz="2800" dirty="0"/>
          </a:p>
          <a:p>
            <a:r>
              <a:rPr lang="en-US" sz="2800" dirty="0"/>
              <a:t>Z3 = W3 * A2 + B3</a:t>
            </a:r>
          </a:p>
          <a:p>
            <a:r>
              <a:rPr lang="en-US" sz="2800" dirty="0"/>
              <a:t>A3 = f ( Z3 ) = Output Prediction</a:t>
            </a:r>
          </a:p>
        </p:txBody>
      </p:sp>
      <p:sp>
        <p:nvSpPr>
          <p:cNvPr id="4" name="TextBox 3">
            <a:extLst>
              <a:ext uri="{FF2B5EF4-FFF2-40B4-BE49-F238E27FC236}">
                <a16:creationId xmlns:a16="http://schemas.microsoft.com/office/drawing/2014/main" id="{8D14D115-9643-251F-3490-02D93F2CF923}"/>
              </a:ext>
            </a:extLst>
          </p:cNvPr>
          <p:cNvSpPr txBox="1"/>
          <p:nvPr/>
        </p:nvSpPr>
        <p:spPr>
          <a:xfrm>
            <a:off x="5967663" y="1893369"/>
            <a:ext cx="4106779" cy="523220"/>
          </a:xfrm>
          <a:prstGeom prst="rect">
            <a:avLst/>
          </a:prstGeom>
          <a:noFill/>
        </p:spPr>
        <p:txBody>
          <a:bodyPr wrap="square" rtlCol="0">
            <a:spAutoFit/>
          </a:bodyPr>
          <a:lstStyle/>
          <a:p>
            <a:pPr algn="ctr"/>
            <a:r>
              <a:rPr lang="en-US" sz="2800" dirty="0"/>
              <a:t>Weight Initialization ??</a:t>
            </a:r>
          </a:p>
        </p:txBody>
      </p:sp>
      <p:grpSp>
        <p:nvGrpSpPr>
          <p:cNvPr id="6" name="Group 5">
            <a:extLst>
              <a:ext uri="{FF2B5EF4-FFF2-40B4-BE49-F238E27FC236}">
                <a16:creationId xmlns:a16="http://schemas.microsoft.com/office/drawing/2014/main" id="{C02071CD-0320-C0BC-38C9-419B439A0D95}"/>
              </a:ext>
            </a:extLst>
          </p:cNvPr>
          <p:cNvGrpSpPr/>
          <p:nvPr/>
        </p:nvGrpSpPr>
        <p:grpSpPr>
          <a:xfrm>
            <a:off x="6226730" y="2619270"/>
            <a:ext cx="3945169" cy="1653525"/>
            <a:chOff x="377283" y="2229853"/>
            <a:chExt cx="3488864" cy="1653525"/>
          </a:xfrm>
        </p:grpSpPr>
        <p:sp>
          <p:nvSpPr>
            <p:cNvPr id="8" name="TextBox 7">
              <a:extLst>
                <a:ext uri="{FF2B5EF4-FFF2-40B4-BE49-F238E27FC236}">
                  <a16:creationId xmlns:a16="http://schemas.microsoft.com/office/drawing/2014/main" id="{BD16021F-FE82-F859-AFAF-4BF911199A50}"/>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9" name="Double Bracket 8">
              <a:extLst>
                <a:ext uri="{FF2B5EF4-FFF2-40B4-BE49-F238E27FC236}">
                  <a16:creationId xmlns:a16="http://schemas.microsoft.com/office/drawing/2014/main" id="{4F74BB1A-EEA6-4190-C8FC-BD312A36F5D7}"/>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851FE39-0115-0818-45ED-9B2BC18170C2}"/>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grpSp>
      <p:grpSp>
        <p:nvGrpSpPr>
          <p:cNvPr id="15" name="Group 14">
            <a:extLst>
              <a:ext uri="{FF2B5EF4-FFF2-40B4-BE49-F238E27FC236}">
                <a16:creationId xmlns:a16="http://schemas.microsoft.com/office/drawing/2014/main" id="{BE7A4EB2-89F6-4580-E415-B50096C08E2D}"/>
              </a:ext>
            </a:extLst>
          </p:cNvPr>
          <p:cNvGrpSpPr/>
          <p:nvPr/>
        </p:nvGrpSpPr>
        <p:grpSpPr>
          <a:xfrm>
            <a:off x="10074442" y="2471109"/>
            <a:ext cx="1989221" cy="914400"/>
            <a:chOff x="10074442" y="2471109"/>
            <a:chExt cx="1989221" cy="914400"/>
          </a:xfrm>
        </p:grpSpPr>
        <p:sp>
          <p:nvSpPr>
            <p:cNvPr id="12" name="TextBox 11">
              <a:extLst>
                <a:ext uri="{FF2B5EF4-FFF2-40B4-BE49-F238E27FC236}">
                  <a16:creationId xmlns:a16="http://schemas.microsoft.com/office/drawing/2014/main" id="{178CD1B9-32FA-0B3D-4237-89B8140EA821}"/>
                </a:ext>
              </a:extLst>
            </p:cNvPr>
            <p:cNvSpPr txBox="1"/>
            <p:nvPr/>
          </p:nvSpPr>
          <p:spPr>
            <a:xfrm>
              <a:off x="10074442" y="2619270"/>
              <a:ext cx="1989221" cy="584775"/>
            </a:xfrm>
            <a:prstGeom prst="rect">
              <a:avLst/>
            </a:prstGeom>
            <a:noFill/>
          </p:spPr>
          <p:txBody>
            <a:bodyPr wrap="square" rtlCol="0">
              <a:spAutoFit/>
            </a:bodyPr>
            <a:lstStyle/>
            <a:p>
              <a:pPr algn="ctr"/>
              <a:r>
                <a:rPr lang="en-US" sz="3200" b="1" dirty="0"/>
                <a:t>MANUAL</a:t>
              </a:r>
              <a:endParaRPr lang="en-US" b="1" dirty="0"/>
            </a:p>
          </p:txBody>
        </p:sp>
        <p:pic>
          <p:nvPicPr>
            <p:cNvPr id="14" name="Graphic 13" descr="Close with solid fill">
              <a:extLst>
                <a:ext uri="{FF2B5EF4-FFF2-40B4-BE49-F238E27FC236}">
                  <a16:creationId xmlns:a16="http://schemas.microsoft.com/office/drawing/2014/main" id="{1438F716-9586-4DCE-A66C-3C0E4A6B4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72350" y="2471109"/>
              <a:ext cx="914400" cy="914400"/>
            </a:xfrm>
            <a:prstGeom prst="rect">
              <a:avLst/>
            </a:prstGeom>
          </p:spPr>
        </p:pic>
      </p:grpSp>
    </p:spTree>
    <p:extLst>
      <p:ext uri="{BB962C8B-B14F-4D97-AF65-F5344CB8AC3E}">
        <p14:creationId xmlns:p14="http://schemas.microsoft.com/office/powerpoint/2010/main" val="4233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234C-DC45-3B4A-9512-5A806962CE07}"/>
              </a:ext>
            </a:extLst>
          </p:cNvPr>
          <p:cNvSpPr>
            <a:spLocks noGrp="1"/>
          </p:cNvSpPr>
          <p:nvPr>
            <p:ph type="title"/>
          </p:nvPr>
        </p:nvSpPr>
        <p:spPr/>
        <p:txBody>
          <a:bodyPr/>
          <a:lstStyle/>
          <a:p>
            <a:r>
              <a:rPr lang="en-US" dirty="0"/>
              <a:t>Weight Initialization</a:t>
            </a:r>
          </a:p>
        </p:txBody>
      </p:sp>
      <p:grpSp>
        <p:nvGrpSpPr>
          <p:cNvPr id="8" name="Group 7">
            <a:extLst>
              <a:ext uri="{FF2B5EF4-FFF2-40B4-BE49-F238E27FC236}">
                <a16:creationId xmlns:a16="http://schemas.microsoft.com/office/drawing/2014/main" id="{2C0D002A-01BC-4A9E-F2B3-5A3FC3956B87}"/>
              </a:ext>
            </a:extLst>
          </p:cNvPr>
          <p:cNvGrpSpPr/>
          <p:nvPr/>
        </p:nvGrpSpPr>
        <p:grpSpPr>
          <a:xfrm>
            <a:off x="640498" y="2357892"/>
            <a:ext cx="10537436" cy="523220"/>
            <a:chOff x="640498" y="2357892"/>
            <a:chExt cx="10537436" cy="523220"/>
          </a:xfrm>
        </p:grpSpPr>
        <p:sp>
          <p:nvSpPr>
            <p:cNvPr id="3" name="TextBox 2">
              <a:extLst>
                <a:ext uri="{FF2B5EF4-FFF2-40B4-BE49-F238E27FC236}">
                  <a16:creationId xmlns:a16="http://schemas.microsoft.com/office/drawing/2014/main" id="{A20BD20A-1D08-91CC-3EBF-DC1CEEF110E4}"/>
                </a:ext>
              </a:extLst>
            </p:cNvPr>
            <p:cNvSpPr txBox="1"/>
            <p:nvPr/>
          </p:nvSpPr>
          <p:spPr>
            <a:xfrm>
              <a:off x="640498" y="2357892"/>
              <a:ext cx="2724930" cy="523220"/>
            </a:xfrm>
            <a:prstGeom prst="rect">
              <a:avLst/>
            </a:prstGeom>
            <a:noFill/>
          </p:spPr>
          <p:txBody>
            <a:bodyPr wrap="square" rtlCol="0">
              <a:spAutoFit/>
            </a:bodyPr>
            <a:lstStyle/>
            <a:p>
              <a:pPr algn="ctr"/>
              <a:r>
                <a:rPr lang="en-US" sz="2800" dirty="0"/>
                <a:t>Random Weights</a:t>
              </a:r>
            </a:p>
          </p:txBody>
        </p:sp>
        <p:sp>
          <p:nvSpPr>
            <p:cNvPr id="4" name="TextBox 3">
              <a:extLst>
                <a:ext uri="{FF2B5EF4-FFF2-40B4-BE49-F238E27FC236}">
                  <a16:creationId xmlns:a16="http://schemas.microsoft.com/office/drawing/2014/main" id="{48C4E4A7-D36B-6274-7C60-0BB38F9C7406}"/>
                </a:ext>
              </a:extLst>
            </p:cNvPr>
            <p:cNvSpPr txBox="1"/>
            <p:nvPr/>
          </p:nvSpPr>
          <p:spPr>
            <a:xfrm>
              <a:off x="4546751" y="2357892"/>
              <a:ext cx="2724930" cy="523220"/>
            </a:xfrm>
            <a:prstGeom prst="rect">
              <a:avLst/>
            </a:prstGeom>
            <a:noFill/>
          </p:spPr>
          <p:txBody>
            <a:bodyPr wrap="square" rtlCol="0">
              <a:spAutoFit/>
            </a:bodyPr>
            <a:lstStyle/>
            <a:p>
              <a:pPr algn="ctr"/>
              <a:r>
                <a:rPr lang="en-US" sz="2800" dirty="0"/>
                <a:t>After Training</a:t>
              </a:r>
            </a:p>
          </p:txBody>
        </p:sp>
        <p:sp>
          <p:nvSpPr>
            <p:cNvPr id="5" name="TextBox 4">
              <a:extLst>
                <a:ext uri="{FF2B5EF4-FFF2-40B4-BE49-F238E27FC236}">
                  <a16:creationId xmlns:a16="http://schemas.microsoft.com/office/drawing/2014/main" id="{1BDF78D8-9A3C-8DB0-E65B-828F51BAA8CD}"/>
                </a:ext>
              </a:extLst>
            </p:cNvPr>
            <p:cNvSpPr txBox="1"/>
            <p:nvPr/>
          </p:nvSpPr>
          <p:spPr>
            <a:xfrm>
              <a:off x="8453004" y="2357892"/>
              <a:ext cx="2724930" cy="523220"/>
            </a:xfrm>
            <a:prstGeom prst="rect">
              <a:avLst/>
            </a:prstGeom>
            <a:noFill/>
          </p:spPr>
          <p:txBody>
            <a:bodyPr wrap="square" rtlCol="0">
              <a:spAutoFit/>
            </a:bodyPr>
            <a:lstStyle/>
            <a:p>
              <a:pPr algn="ctr"/>
              <a:r>
                <a:rPr lang="en-US" sz="2800" dirty="0"/>
                <a:t>Trained Weights</a:t>
              </a:r>
            </a:p>
          </p:txBody>
        </p:sp>
        <p:sp>
          <p:nvSpPr>
            <p:cNvPr id="6" name="Arrow: Right 5">
              <a:extLst>
                <a:ext uri="{FF2B5EF4-FFF2-40B4-BE49-F238E27FC236}">
                  <a16:creationId xmlns:a16="http://schemas.microsoft.com/office/drawing/2014/main" id="{EAEDD97A-5C6A-2087-4B1B-D5DF780DC62A}"/>
                </a:ext>
              </a:extLst>
            </p:cNvPr>
            <p:cNvSpPr/>
            <p:nvPr/>
          </p:nvSpPr>
          <p:spPr>
            <a:xfrm>
              <a:off x="3543598" y="2488697"/>
              <a:ext cx="824983"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136239B-1A97-2BF5-A265-289224991180}"/>
                </a:ext>
              </a:extLst>
            </p:cNvPr>
            <p:cNvSpPr/>
            <p:nvPr/>
          </p:nvSpPr>
          <p:spPr>
            <a:xfrm>
              <a:off x="7449851" y="2488697"/>
              <a:ext cx="824983"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6AC346A-4D43-EF29-9CEF-AA21842048C7}"/>
              </a:ext>
            </a:extLst>
          </p:cNvPr>
          <p:cNvSpPr txBox="1"/>
          <p:nvPr/>
        </p:nvSpPr>
        <p:spPr>
          <a:xfrm>
            <a:off x="640498" y="3715279"/>
            <a:ext cx="2724930" cy="523220"/>
          </a:xfrm>
          <a:prstGeom prst="rect">
            <a:avLst/>
          </a:prstGeom>
          <a:noFill/>
        </p:spPr>
        <p:txBody>
          <a:bodyPr wrap="square" rtlCol="0">
            <a:spAutoFit/>
          </a:bodyPr>
          <a:lstStyle/>
          <a:p>
            <a:pPr algn="ctr"/>
            <a:r>
              <a:rPr lang="en-US" sz="2800" dirty="0"/>
              <a:t>Cost Function </a:t>
            </a:r>
          </a:p>
        </p:txBody>
      </p:sp>
      <p:sp>
        <p:nvSpPr>
          <p:cNvPr id="10" name="TextBox 9">
            <a:extLst>
              <a:ext uri="{FF2B5EF4-FFF2-40B4-BE49-F238E27FC236}">
                <a16:creationId xmlns:a16="http://schemas.microsoft.com/office/drawing/2014/main" id="{30BD74B6-3D0F-2B13-7D98-4D319B47D6D5}"/>
              </a:ext>
            </a:extLst>
          </p:cNvPr>
          <p:cNvSpPr txBox="1"/>
          <p:nvPr/>
        </p:nvSpPr>
        <p:spPr>
          <a:xfrm>
            <a:off x="2950041" y="3715279"/>
            <a:ext cx="4124528" cy="523220"/>
          </a:xfrm>
          <a:prstGeom prst="rect">
            <a:avLst/>
          </a:prstGeom>
          <a:noFill/>
        </p:spPr>
        <p:txBody>
          <a:bodyPr wrap="square" rtlCol="0">
            <a:spAutoFit/>
          </a:bodyPr>
          <a:lstStyle/>
          <a:p>
            <a:pPr algn="ctr"/>
            <a:r>
              <a:rPr lang="en-US" sz="2800" dirty="0"/>
              <a:t>=   Error Representation</a:t>
            </a:r>
          </a:p>
        </p:txBody>
      </p:sp>
      <p:grpSp>
        <p:nvGrpSpPr>
          <p:cNvPr id="13" name="Group 12">
            <a:extLst>
              <a:ext uri="{FF2B5EF4-FFF2-40B4-BE49-F238E27FC236}">
                <a16:creationId xmlns:a16="http://schemas.microsoft.com/office/drawing/2014/main" id="{72DDD7CB-EAC3-1E2B-B1F4-CBB974280159}"/>
              </a:ext>
            </a:extLst>
          </p:cNvPr>
          <p:cNvGrpSpPr/>
          <p:nvPr/>
        </p:nvGrpSpPr>
        <p:grpSpPr>
          <a:xfrm>
            <a:off x="2829729" y="4774898"/>
            <a:ext cx="4239982" cy="1357387"/>
            <a:chOff x="3112168" y="4905703"/>
            <a:chExt cx="4239982" cy="1357387"/>
          </a:xfrm>
        </p:grpSpPr>
        <p:sp>
          <p:nvSpPr>
            <p:cNvPr id="11" name="TextBox 10">
              <a:extLst>
                <a:ext uri="{FF2B5EF4-FFF2-40B4-BE49-F238E27FC236}">
                  <a16:creationId xmlns:a16="http://schemas.microsoft.com/office/drawing/2014/main" id="{0BAD94F6-4430-352C-0EE3-4965C4A82856}"/>
                </a:ext>
              </a:extLst>
            </p:cNvPr>
            <p:cNvSpPr txBox="1"/>
            <p:nvPr/>
          </p:nvSpPr>
          <p:spPr>
            <a:xfrm>
              <a:off x="3227622" y="5215469"/>
              <a:ext cx="4124528" cy="523220"/>
            </a:xfrm>
            <a:prstGeom prst="rect">
              <a:avLst/>
            </a:prstGeom>
            <a:noFill/>
          </p:spPr>
          <p:txBody>
            <a:bodyPr wrap="square" rtlCol="0">
              <a:spAutoFit/>
            </a:bodyPr>
            <a:lstStyle/>
            <a:p>
              <a:pPr algn="ctr"/>
              <a:r>
                <a:rPr lang="en-US" sz="2800" dirty="0"/>
                <a:t>Network Performance</a:t>
              </a:r>
            </a:p>
          </p:txBody>
        </p:sp>
        <p:sp>
          <p:nvSpPr>
            <p:cNvPr id="12" name="Arrow: Down 11">
              <a:extLst>
                <a:ext uri="{FF2B5EF4-FFF2-40B4-BE49-F238E27FC236}">
                  <a16:creationId xmlns:a16="http://schemas.microsoft.com/office/drawing/2014/main" id="{A086B71C-DF0D-9696-3E1C-01AC55CEB2C1}"/>
                </a:ext>
              </a:extLst>
            </p:cNvPr>
            <p:cNvSpPr/>
            <p:nvPr/>
          </p:nvSpPr>
          <p:spPr>
            <a:xfrm rot="10800000">
              <a:off x="3112168" y="4905703"/>
              <a:ext cx="431430" cy="135738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C4F0EAA-A31A-CEB1-F87E-A68F804E50ED}"/>
              </a:ext>
            </a:extLst>
          </p:cNvPr>
          <p:cNvGrpSpPr/>
          <p:nvPr/>
        </p:nvGrpSpPr>
        <p:grpSpPr>
          <a:xfrm>
            <a:off x="6716785" y="4933610"/>
            <a:ext cx="4124528" cy="1357387"/>
            <a:chOff x="7069711" y="4929189"/>
            <a:chExt cx="4124528" cy="1357387"/>
          </a:xfrm>
        </p:grpSpPr>
        <p:sp>
          <p:nvSpPr>
            <p:cNvPr id="15" name="TextBox 14">
              <a:extLst>
                <a:ext uri="{FF2B5EF4-FFF2-40B4-BE49-F238E27FC236}">
                  <a16:creationId xmlns:a16="http://schemas.microsoft.com/office/drawing/2014/main" id="{489403ED-7DA5-8668-FBDA-00081E14BBE5}"/>
                </a:ext>
              </a:extLst>
            </p:cNvPr>
            <p:cNvSpPr txBox="1"/>
            <p:nvPr/>
          </p:nvSpPr>
          <p:spPr>
            <a:xfrm>
              <a:off x="7069711" y="5084663"/>
              <a:ext cx="4124528" cy="523220"/>
            </a:xfrm>
            <a:prstGeom prst="rect">
              <a:avLst/>
            </a:prstGeom>
            <a:noFill/>
          </p:spPr>
          <p:txBody>
            <a:bodyPr wrap="square" rtlCol="0">
              <a:spAutoFit/>
            </a:bodyPr>
            <a:lstStyle/>
            <a:p>
              <a:pPr algn="ctr"/>
              <a:r>
                <a:rPr lang="en-US" sz="2800" dirty="0"/>
                <a:t>Cost Function</a:t>
              </a:r>
            </a:p>
          </p:txBody>
        </p:sp>
        <p:sp>
          <p:nvSpPr>
            <p:cNvPr id="17" name="Arrow: Down 16">
              <a:extLst>
                <a:ext uri="{FF2B5EF4-FFF2-40B4-BE49-F238E27FC236}">
                  <a16:creationId xmlns:a16="http://schemas.microsoft.com/office/drawing/2014/main" id="{319B909C-9771-3D62-7D29-FF4DA44D9EA0}"/>
                </a:ext>
              </a:extLst>
            </p:cNvPr>
            <p:cNvSpPr/>
            <p:nvPr/>
          </p:nvSpPr>
          <p:spPr>
            <a:xfrm>
              <a:off x="10137166" y="4929189"/>
              <a:ext cx="317424" cy="135738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6EE1C6AD-74A1-645D-67DF-F77BE6608006}"/>
              </a:ext>
            </a:extLst>
          </p:cNvPr>
          <p:cNvSpPr txBox="1"/>
          <p:nvPr/>
        </p:nvSpPr>
        <p:spPr>
          <a:xfrm>
            <a:off x="7100610" y="3743186"/>
            <a:ext cx="4993952" cy="523220"/>
          </a:xfrm>
          <a:prstGeom prst="rect">
            <a:avLst/>
          </a:prstGeom>
          <a:noFill/>
        </p:spPr>
        <p:txBody>
          <a:bodyPr wrap="square" rtlCol="0">
            <a:spAutoFit/>
          </a:bodyPr>
          <a:lstStyle/>
          <a:p>
            <a:r>
              <a:rPr lang="en-US" sz="2800" b="1" dirty="0">
                <a:solidFill>
                  <a:srgbClr val="FF0000"/>
                </a:solidFill>
              </a:rPr>
              <a:t>Cost Function -&gt; A3 -&gt; Weights</a:t>
            </a:r>
          </a:p>
        </p:txBody>
      </p:sp>
    </p:spTree>
    <p:extLst>
      <p:ext uri="{BB962C8B-B14F-4D97-AF65-F5344CB8AC3E}">
        <p14:creationId xmlns:p14="http://schemas.microsoft.com/office/powerpoint/2010/main" val="22089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75BCA8A0-D5B8-BFC0-9CA5-7AC2B4204030}"/>
              </a:ext>
            </a:extLst>
          </p:cNvPr>
          <p:cNvCxnSpPr/>
          <p:nvPr/>
        </p:nvCxnSpPr>
        <p:spPr>
          <a:xfrm flipV="1">
            <a:off x="1122947" y="1379621"/>
            <a:ext cx="0" cy="4892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7050938A-197F-1966-9131-048E24485E17}"/>
              </a:ext>
            </a:extLst>
          </p:cNvPr>
          <p:cNvCxnSpPr/>
          <p:nvPr/>
        </p:nvCxnSpPr>
        <p:spPr>
          <a:xfrm>
            <a:off x="657726" y="6079958"/>
            <a:ext cx="58874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D742FB61-77DC-D427-5988-23E934FF7455}"/>
              </a:ext>
            </a:extLst>
          </p:cNvPr>
          <p:cNvSpPr txBox="1"/>
          <p:nvPr/>
        </p:nvSpPr>
        <p:spPr>
          <a:xfrm>
            <a:off x="4138862" y="6272463"/>
            <a:ext cx="1796716" cy="400110"/>
          </a:xfrm>
          <a:prstGeom prst="rect">
            <a:avLst/>
          </a:prstGeom>
          <a:noFill/>
        </p:spPr>
        <p:txBody>
          <a:bodyPr wrap="square" rtlCol="0">
            <a:spAutoFit/>
          </a:bodyPr>
          <a:lstStyle/>
          <a:p>
            <a:pPr algn="ctr"/>
            <a:r>
              <a:rPr lang="en-US" sz="2000" b="1" dirty="0"/>
              <a:t>Weights</a:t>
            </a:r>
          </a:p>
        </p:txBody>
      </p:sp>
      <p:sp>
        <p:nvSpPr>
          <p:cNvPr id="7" name="TextBox 6">
            <a:extLst>
              <a:ext uri="{FF2B5EF4-FFF2-40B4-BE49-F238E27FC236}">
                <a16:creationId xmlns:a16="http://schemas.microsoft.com/office/drawing/2014/main" id="{D9FB8344-166F-6A76-E6C6-9C22ED6CB0F6}"/>
              </a:ext>
            </a:extLst>
          </p:cNvPr>
          <p:cNvSpPr txBox="1"/>
          <p:nvPr/>
        </p:nvSpPr>
        <p:spPr>
          <a:xfrm rot="16200000">
            <a:off x="-208076" y="1929534"/>
            <a:ext cx="1796716" cy="400110"/>
          </a:xfrm>
          <a:prstGeom prst="rect">
            <a:avLst/>
          </a:prstGeom>
          <a:noFill/>
        </p:spPr>
        <p:txBody>
          <a:bodyPr wrap="square" rtlCol="0">
            <a:spAutoFit/>
          </a:bodyPr>
          <a:lstStyle/>
          <a:p>
            <a:pPr algn="ctr"/>
            <a:r>
              <a:rPr lang="en-US" sz="2000" b="1" dirty="0"/>
              <a:t>Cost</a:t>
            </a:r>
          </a:p>
        </p:txBody>
      </p:sp>
      <p:sp>
        <p:nvSpPr>
          <p:cNvPr id="9" name="Arc 8">
            <a:extLst>
              <a:ext uri="{FF2B5EF4-FFF2-40B4-BE49-F238E27FC236}">
                <a16:creationId xmlns:a16="http://schemas.microsoft.com/office/drawing/2014/main" id="{1C49EE23-B73D-C29E-74BB-035CE6D24AF9}"/>
              </a:ext>
            </a:extLst>
          </p:cNvPr>
          <p:cNvSpPr/>
          <p:nvPr/>
        </p:nvSpPr>
        <p:spPr>
          <a:xfrm rot="5400000">
            <a:off x="984586" y="378994"/>
            <a:ext cx="6260427" cy="3962400"/>
          </a:xfrm>
          <a:prstGeom prst="arc">
            <a:avLst>
              <a:gd name="adj1" fmla="val 15431162"/>
              <a:gd name="adj2" fmla="val 6091962"/>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 name="Graphic 10" descr="Close with solid fill">
            <a:extLst>
              <a:ext uri="{FF2B5EF4-FFF2-40B4-BE49-F238E27FC236}">
                <a16:creationId xmlns:a16="http://schemas.microsoft.com/office/drawing/2014/main" id="{5563AC04-7C42-1A8A-0C38-5DD3E47CE4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7639" y="5328382"/>
            <a:ext cx="274320" cy="274320"/>
          </a:xfrm>
          <a:prstGeom prst="rect">
            <a:avLst/>
          </a:prstGeom>
        </p:spPr>
      </p:pic>
      <p:pic>
        <p:nvPicPr>
          <p:cNvPr id="12" name="Graphic 11" descr="Close with solid fill">
            <a:extLst>
              <a:ext uri="{FF2B5EF4-FFF2-40B4-BE49-F238E27FC236}">
                <a16:creationId xmlns:a16="http://schemas.microsoft.com/office/drawing/2014/main" id="{DD853DC3-117D-CE93-EF76-218504DF48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699" y="2085874"/>
            <a:ext cx="274320" cy="274320"/>
          </a:xfrm>
          <a:prstGeom prst="rect">
            <a:avLst/>
          </a:prstGeom>
        </p:spPr>
      </p:pic>
      <p:sp>
        <p:nvSpPr>
          <p:cNvPr id="13" name="TextBox 12">
            <a:extLst>
              <a:ext uri="{FF2B5EF4-FFF2-40B4-BE49-F238E27FC236}">
                <a16:creationId xmlns:a16="http://schemas.microsoft.com/office/drawing/2014/main" id="{23DBF235-AD0B-69B8-FCB3-F369B644EBA9}"/>
              </a:ext>
            </a:extLst>
          </p:cNvPr>
          <p:cNvSpPr txBox="1"/>
          <p:nvPr/>
        </p:nvSpPr>
        <p:spPr>
          <a:xfrm>
            <a:off x="7218947" y="2085874"/>
            <a:ext cx="4482827" cy="523220"/>
          </a:xfrm>
          <a:prstGeom prst="rect">
            <a:avLst/>
          </a:prstGeom>
          <a:noFill/>
        </p:spPr>
        <p:txBody>
          <a:bodyPr wrap="square" rtlCol="0">
            <a:spAutoFit/>
          </a:bodyPr>
          <a:lstStyle/>
          <a:p>
            <a:pPr algn="ctr"/>
            <a:r>
              <a:rPr lang="en-US" sz="2800" b="1" dirty="0"/>
              <a:t>W   =   W  –  α    *   </a:t>
            </a:r>
            <a:r>
              <a:rPr lang="en-US" sz="2800" b="1" dirty="0" err="1"/>
              <a:t>dCost</a:t>
            </a:r>
            <a:r>
              <a:rPr lang="en-US" sz="2800" b="1" dirty="0"/>
              <a:t>/</a:t>
            </a:r>
            <a:r>
              <a:rPr lang="en-US" sz="2800" b="1" dirty="0" err="1"/>
              <a:t>dW</a:t>
            </a:r>
            <a:endParaRPr lang="en-US" sz="2800" b="1" dirty="0"/>
          </a:p>
        </p:txBody>
      </p:sp>
      <p:grpSp>
        <p:nvGrpSpPr>
          <p:cNvPr id="19" name="Group 18">
            <a:extLst>
              <a:ext uri="{FF2B5EF4-FFF2-40B4-BE49-F238E27FC236}">
                <a16:creationId xmlns:a16="http://schemas.microsoft.com/office/drawing/2014/main" id="{B99E0E50-07B6-DB2C-E64F-DC7A27B640FC}"/>
              </a:ext>
            </a:extLst>
          </p:cNvPr>
          <p:cNvGrpSpPr/>
          <p:nvPr/>
        </p:nvGrpSpPr>
        <p:grpSpPr>
          <a:xfrm>
            <a:off x="9897979" y="1760257"/>
            <a:ext cx="2173707" cy="848837"/>
            <a:chOff x="9897979" y="1760257"/>
            <a:chExt cx="2173707" cy="848837"/>
          </a:xfrm>
        </p:grpSpPr>
        <p:sp>
          <p:nvSpPr>
            <p:cNvPr id="14" name="Rectangle 13">
              <a:extLst>
                <a:ext uri="{FF2B5EF4-FFF2-40B4-BE49-F238E27FC236}">
                  <a16:creationId xmlns:a16="http://schemas.microsoft.com/office/drawing/2014/main" id="{F3DC1A8F-EE21-120F-BF5E-F3E72F829EC7}"/>
                </a:ext>
              </a:extLst>
            </p:cNvPr>
            <p:cNvSpPr/>
            <p:nvPr/>
          </p:nvSpPr>
          <p:spPr>
            <a:xfrm>
              <a:off x="9897979" y="2085874"/>
              <a:ext cx="1732547" cy="5232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CAD9A6B-8B42-10BB-2A1E-AF43097B18AE}"/>
                </a:ext>
              </a:extLst>
            </p:cNvPr>
            <p:cNvSpPr txBox="1"/>
            <p:nvPr/>
          </p:nvSpPr>
          <p:spPr>
            <a:xfrm>
              <a:off x="10011217" y="1760257"/>
              <a:ext cx="2060469" cy="369332"/>
            </a:xfrm>
            <a:prstGeom prst="rect">
              <a:avLst/>
            </a:prstGeom>
            <a:noFill/>
          </p:spPr>
          <p:txBody>
            <a:bodyPr wrap="square" rtlCol="0">
              <a:spAutoFit/>
            </a:bodyPr>
            <a:lstStyle/>
            <a:p>
              <a:r>
                <a:rPr lang="en-US" dirty="0"/>
                <a:t>Slope of the graph </a:t>
              </a:r>
            </a:p>
          </p:txBody>
        </p:sp>
      </p:grpSp>
      <p:grpSp>
        <p:nvGrpSpPr>
          <p:cNvPr id="21" name="Group 20">
            <a:extLst>
              <a:ext uri="{FF2B5EF4-FFF2-40B4-BE49-F238E27FC236}">
                <a16:creationId xmlns:a16="http://schemas.microsoft.com/office/drawing/2014/main" id="{2FF6A8B9-EABA-6F8A-CCD2-BBB984D094A0}"/>
              </a:ext>
            </a:extLst>
          </p:cNvPr>
          <p:cNvGrpSpPr/>
          <p:nvPr/>
        </p:nvGrpSpPr>
        <p:grpSpPr>
          <a:xfrm>
            <a:off x="8623574" y="2085874"/>
            <a:ext cx="1434828" cy="1310502"/>
            <a:chOff x="8623574" y="2085874"/>
            <a:chExt cx="1434828" cy="1310502"/>
          </a:xfrm>
        </p:grpSpPr>
        <p:sp>
          <p:nvSpPr>
            <p:cNvPr id="16" name="Rectangle 15">
              <a:extLst>
                <a:ext uri="{FF2B5EF4-FFF2-40B4-BE49-F238E27FC236}">
                  <a16:creationId xmlns:a16="http://schemas.microsoft.com/office/drawing/2014/main" id="{9EFB9BBB-A1FD-44DF-CBEC-3ACD7D91077E}"/>
                </a:ext>
              </a:extLst>
            </p:cNvPr>
            <p:cNvSpPr/>
            <p:nvPr/>
          </p:nvSpPr>
          <p:spPr>
            <a:xfrm>
              <a:off x="9016603" y="2085874"/>
              <a:ext cx="424174" cy="52322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F232CA-B774-8BEF-5668-E7F2FBBA8381}"/>
                </a:ext>
              </a:extLst>
            </p:cNvPr>
            <p:cNvSpPr txBox="1"/>
            <p:nvPr/>
          </p:nvSpPr>
          <p:spPr>
            <a:xfrm>
              <a:off x="8623574" y="2750045"/>
              <a:ext cx="1434828" cy="646331"/>
            </a:xfrm>
            <a:prstGeom prst="rect">
              <a:avLst/>
            </a:prstGeom>
            <a:noFill/>
          </p:spPr>
          <p:txBody>
            <a:bodyPr wrap="square" rtlCol="0">
              <a:spAutoFit/>
            </a:bodyPr>
            <a:lstStyle/>
            <a:p>
              <a:r>
                <a:rPr lang="en-US" dirty="0"/>
                <a:t>Learning Rate</a:t>
              </a:r>
            </a:p>
          </p:txBody>
        </p:sp>
      </p:grpSp>
      <p:grpSp>
        <p:nvGrpSpPr>
          <p:cNvPr id="26" name="Group 25">
            <a:extLst>
              <a:ext uri="{FF2B5EF4-FFF2-40B4-BE49-F238E27FC236}">
                <a16:creationId xmlns:a16="http://schemas.microsoft.com/office/drawing/2014/main" id="{65F8FABC-13BD-090D-6FF6-BA76F7638ADC}"/>
              </a:ext>
            </a:extLst>
          </p:cNvPr>
          <p:cNvGrpSpPr/>
          <p:nvPr/>
        </p:nvGrpSpPr>
        <p:grpSpPr>
          <a:xfrm>
            <a:off x="1930667" y="2085874"/>
            <a:ext cx="9771107" cy="2774421"/>
            <a:chOff x="1930667" y="2085874"/>
            <a:chExt cx="9771107" cy="2774421"/>
          </a:xfrm>
        </p:grpSpPr>
        <p:grpSp>
          <p:nvGrpSpPr>
            <p:cNvPr id="24" name="Group 23">
              <a:extLst>
                <a:ext uri="{FF2B5EF4-FFF2-40B4-BE49-F238E27FC236}">
                  <a16:creationId xmlns:a16="http://schemas.microsoft.com/office/drawing/2014/main" id="{352C89C5-6E65-5B1F-F5D2-95770C5E209C}"/>
                </a:ext>
              </a:extLst>
            </p:cNvPr>
            <p:cNvGrpSpPr/>
            <p:nvPr/>
          </p:nvGrpSpPr>
          <p:grpSpPr>
            <a:xfrm>
              <a:off x="1930667" y="3073210"/>
              <a:ext cx="1491914" cy="1787085"/>
              <a:chOff x="1930667" y="3073210"/>
              <a:chExt cx="1491914" cy="1787085"/>
            </a:xfrm>
          </p:grpSpPr>
          <p:sp>
            <p:nvSpPr>
              <p:cNvPr id="22" name="Isosceles Triangle 21">
                <a:extLst>
                  <a:ext uri="{FF2B5EF4-FFF2-40B4-BE49-F238E27FC236}">
                    <a16:creationId xmlns:a16="http://schemas.microsoft.com/office/drawing/2014/main" id="{B9B37A84-8938-FE30-C3FE-283BF74C73C3}"/>
                  </a:ext>
                </a:extLst>
              </p:cNvPr>
              <p:cNvSpPr/>
              <p:nvPr/>
            </p:nvSpPr>
            <p:spPr>
              <a:xfrm>
                <a:off x="1930667" y="3073210"/>
                <a:ext cx="810125" cy="1787085"/>
              </a:xfrm>
              <a:prstGeom prst="triangle">
                <a:avLst>
                  <a:gd name="adj" fmla="val 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63904914-DB25-CD48-8319-54AA2C564EFD}"/>
                  </a:ext>
                </a:extLst>
              </p:cNvPr>
              <p:cNvSpPr txBox="1"/>
              <p:nvPr/>
            </p:nvSpPr>
            <p:spPr>
              <a:xfrm>
                <a:off x="1930667" y="4186527"/>
                <a:ext cx="1491914" cy="646331"/>
              </a:xfrm>
              <a:prstGeom prst="rect">
                <a:avLst/>
              </a:prstGeom>
              <a:noFill/>
            </p:spPr>
            <p:txBody>
              <a:bodyPr wrap="square" rtlCol="0">
                <a:spAutoFit/>
              </a:bodyPr>
              <a:lstStyle/>
              <a:p>
                <a:r>
                  <a:rPr lang="en-US" dirty="0"/>
                  <a:t>-</a:t>
                </a:r>
                <a:r>
                  <a:rPr lang="en-US" dirty="0" err="1"/>
                  <a:t>ve</a:t>
                </a:r>
                <a:r>
                  <a:rPr lang="en-US" dirty="0"/>
                  <a:t> </a:t>
                </a:r>
              </a:p>
              <a:p>
                <a:r>
                  <a:rPr lang="en-US" dirty="0"/>
                  <a:t>Slope</a:t>
                </a:r>
              </a:p>
            </p:txBody>
          </p:sp>
        </p:grpSp>
        <p:sp>
          <p:nvSpPr>
            <p:cNvPr id="25" name="Rectangle 24">
              <a:extLst>
                <a:ext uri="{FF2B5EF4-FFF2-40B4-BE49-F238E27FC236}">
                  <a16:creationId xmlns:a16="http://schemas.microsoft.com/office/drawing/2014/main" id="{58C9928E-532B-7BAF-6A28-4B2BB2AF0B90}"/>
                </a:ext>
              </a:extLst>
            </p:cNvPr>
            <p:cNvSpPr/>
            <p:nvPr/>
          </p:nvSpPr>
          <p:spPr>
            <a:xfrm>
              <a:off x="9016603" y="2085874"/>
              <a:ext cx="2685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AA38F23-39D2-514D-94E9-9CEBD014BA74}"/>
              </a:ext>
            </a:extLst>
          </p:cNvPr>
          <p:cNvCxnSpPr/>
          <p:nvPr/>
        </p:nvCxnSpPr>
        <p:spPr>
          <a:xfrm>
            <a:off x="1652337" y="6272463"/>
            <a:ext cx="914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2EBA3B45-960F-077E-A402-87E2A87D5ABF}"/>
              </a:ext>
            </a:extLst>
          </p:cNvPr>
          <p:cNvCxnSpPr>
            <a:cxnSpLocks/>
          </p:cNvCxnSpPr>
          <p:nvPr/>
        </p:nvCxnSpPr>
        <p:spPr>
          <a:xfrm>
            <a:off x="2149639" y="2151793"/>
            <a:ext cx="216571" cy="16742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12C0EC2B-D01C-4C0C-306B-656C400A774A}"/>
              </a:ext>
            </a:extLst>
          </p:cNvPr>
          <p:cNvCxnSpPr/>
          <p:nvPr/>
        </p:nvCxnSpPr>
        <p:spPr>
          <a:xfrm>
            <a:off x="2366210" y="3826042"/>
            <a:ext cx="553453" cy="1006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AD4DF033-0A25-FB90-B628-96A4DF6E3149}"/>
              </a:ext>
            </a:extLst>
          </p:cNvPr>
          <p:cNvCxnSpPr>
            <a:cxnSpLocks/>
          </p:cNvCxnSpPr>
          <p:nvPr/>
        </p:nvCxnSpPr>
        <p:spPr>
          <a:xfrm>
            <a:off x="2919663" y="4832858"/>
            <a:ext cx="2044561" cy="3604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14B10FEB-04CA-E212-3C04-330802B390CC}"/>
              </a:ext>
            </a:extLst>
          </p:cNvPr>
          <p:cNvCxnSpPr/>
          <p:nvPr/>
        </p:nvCxnSpPr>
        <p:spPr>
          <a:xfrm>
            <a:off x="2257924" y="6272463"/>
            <a:ext cx="152801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41" name="Group 40">
            <a:extLst>
              <a:ext uri="{FF2B5EF4-FFF2-40B4-BE49-F238E27FC236}">
                <a16:creationId xmlns:a16="http://schemas.microsoft.com/office/drawing/2014/main" id="{AA1BD14D-9CB5-41F1-8761-3BAA9F9C9819}"/>
              </a:ext>
            </a:extLst>
          </p:cNvPr>
          <p:cNvGrpSpPr/>
          <p:nvPr/>
        </p:nvGrpSpPr>
        <p:grpSpPr>
          <a:xfrm>
            <a:off x="5143095" y="3812045"/>
            <a:ext cx="1812762" cy="1502698"/>
            <a:chOff x="5143095" y="3812045"/>
            <a:chExt cx="1812762" cy="1502698"/>
          </a:xfrm>
        </p:grpSpPr>
        <p:sp>
          <p:nvSpPr>
            <p:cNvPr id="39" name="Isosceles Triangle 38">
              <a:extLst>
                <a:ext uri="{FF2B5EF4-FFF2-40B4-BE49-F238E27FC236}">
                  <a16:creationId xmlns:a16="http://schemas.microsoft.com/office/drawing/2014/main" id="{C9722EF1-B0DF-6CAA-6688-61E150507CBC}"/>
                </a:ext>
              </a:extLst>
            </p:cNvPr>
            <p:cNvSpPr/>
            <p:nvPr/>
          </p:nvSpPr>
          <p:spPr>
            <a:xfrm>
              <a:off x="5143095" y="3812045"/>
              <a:ext cx="968945" cy="1480420"/>
            </a:xfrm>
            <a:prstGeom prst="triangle">
              <a:avLst>
                <a:gd name="adj" fmla="val 10000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7DB6293-A61E-85F0-E61B-C34E0B7DB065}"/>
                </a:ext>
              </a:extLst>
            </p:cNvPr>
            <p:cNvSpPr txBox="1"/>
            <p:nvPr/>
          </p:nvSpPr>
          <p:spPr>
            <a:xfrm>
              <a:off x="5463943" y="4668412"/>
              <a:ext cx="1491914" cy="646331"/>
            </a:xfrm>
            <a:prstGeom prst="rect">
              <a:avLst/>
            </a:prstGeom>
            <a:noFill/>
          </p:spPr>
          <p:txBody>
            <a:bodyPr wrap="square" rtlCol="0">
              <a:spAutoFit/>
            </a:bodyPr>
            <a:lstStyle/>
            <a:p>
              <a:r>
                <a:rPr lang="en-US" dirty="0"/>
                <a:t>+</a:t>
              </a:r>
              <a:r>
                <a:rPr lang="en-US" dirty="0" err="1"/>
                <a:t>ve</a:t>
              </a:r>
              <a:r>
                <a:rPr lang="en-US" dirty="0"/>
                <a:t> </a:t>
              </a:r>
            </a:p>
            <a:p>
              <a:r>
                <a:rPr lang="en-US" dirty="0"/>
                <a:t>Slope</a:t>
              </a:r>
            </a:p>
          </p:txBody>
        </p:sp>
      </p:grpSp>
      <p:cxnSp>
        <p:nvCxnSpPr>
          <p:cNvPr id="45" name="Straight Arrow Connector 44">
            <a:extLst>
              <a:ext uri="{FF2B5EF4-FFF2-40B4-BE49-F238E27FC236}">
                <a16:creationId xmlns:a16="http://schemas.microsoft.com/office/drawing/2014/main" id="{080ACD1A-F951-5E19-6AA3-9DB114861CDE}"/>
              </a:ext>
            </a:extLst>
          </p:cNvPr>
          <p:cNvCxnSpPr/>
          <p:nvPr/>
        </p:nvCxnSpPr>
        <p:spPr>
          <a:xfrm flipH="1">
            <a:off x="4391524" y="6240378"/>
            <a:ext cx="14317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C2FA83C2-33DC-5CCE-2587-5B0A5244ACC1}"/>
              </a:ext>
            </a:extLst>
          </p:cNvPr>
          <p:cNvCxnSpPr/>
          <p:nvPr/>
        </p:nvCxnSpPr>
        <p:spPr>
          <a:xfrm flipH="1">
            <a:off x="3396115" y="5193343"/>
            <a:ext cx="1568109" cy="227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93875DF3-30E8-A3AB-A161-516755A76ACB}"/>
              </a:ext>
            </a:extLst>
          </p:cNvPr>
          <p:cNvCxnSpPr>
            <a:cxnSpLocks/>
          </p:cNvCxnSpPr>
          <p:nvPr/>
        </p:nvCxnSpPr>
        <p:spPr>
          <a:xfrm>
            <a:off x="3396115" y="5266709"/>
            <a:ext cx="1161442" cy="1418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B2A48FA0-3BC4-625E-BE6D-3803CE535D99}"/>
              </a:ext>
            </a:extLst>
          </p:cNvPr>
          <p:cNvCxnSpPr>
            <a:endCxn id="11" idx="1"/>
          </p:cNvCxnSpPr>
          <p:nvPr/>
        </p:nvCxnSpPr>
        <p:spPr>
          <a:xfrm flipH="1">
            <a:off x="3977639" y="5408592"/>
            <a:ext cx="579918" cy="569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54C6AD75-40EA-06F8-F67F-D658EE25E3B2}"/>
              </a:ext>
            </a:extLst>
          </p:cNvPr>
          <p:cNvSpPr txBox="1"/>
          <p:nvPr/>
        </p:nvSpPr>
        <p:spPr>
          <a:xfrm>
            <a:off x="7218947" y="4186527"/>
            <a:ext cx="4411579" cy="707886"/>
          </a:xfrm>
          <a:prstGeom prst="rect">
            <a:avLst/>
          </a:prstGeom>
          <a:noFill/>
        </p:spPr>
        <p:txBody>
          <a:bodyPr wrap="square" rtlCol="0">
            <a:spAutoFit/>
          </a:bodyPr>
          <a:lstStyle/>
          <a:p>
            <a:pPr algn="ctr"/>
            <a:r>
              <a:rPr lang="en-US" sz="4000" b="1" dirty="0">
                <a:solidFill>
                  <a:srgbClr val="00B050"/>
                </a:solidFill>
              </a:rPr>
              <a:t>Gradient Descent</a:t>
            </a:r>
          </a:p>
        </p:txBody>
      </p:sp>
    </p:spTree>
    <p:extLst>
      <p:ext uri="{BB962C8B-B14F-4D97-AF65-F5344CB8AC3E}">
        <p14:creationId xmlns:p14="http://schemas.microsoft.com/office/powerpoint/2010/main" val="13602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23CC-81BB-BD06-594F-48AE8B3FC8B0}"/>
              </a:ext>
            </a:extLst>
          </p:cNvPr>
          <p:cNvSpPr>
            <a:spLocks noGrp="1"/>
          </p:cNvSpPr>
          <p:nvPr>
            <p:ph type="title"/>
          </p:nvPr>
        </p:nvSpPr>
        <p:spPr/>
        <p:txBody>
          <a:bodyPr/>
          <a:lstStyle/>
          <a:p>
            <a:r>
              <a:rPr lang="en-US" dirty="0"/>
              <a:t>Gradient Descent</a:t>
            </a:r>
          </a:p>
        </p:txBody>
      </p:sp>
      <p:sp>
        <p:nvSpPr>
          <p:cNvPr id="3" name="TextBox 2">
            <a:extLst>
              <a:ext uri="{FF2B5EF4-FFF2-40B4-BE49-F238E27FC236}">
                <a16:creationId xmlns:a16="http://schemas.microsoft.com/office/drawing/2014/main" id="{405507CF-6FF2-3747-2097-3F669B7AD56D}"/>
              </a:ext>
            </a:extLst>
          </p:cNvPr>
          <p:cNvSpPr txBox="1"/>
          <p:nvPr/>
        </p:nvSpPr>
        <p:spPr>
          <a:xfrm>
            <a:off x="838201" y="1690688"/>
            <a:ext cx="4327358" cy="4524315"/>
          </a:xfrm>
          <a:prstGeom prst="rect">
            <a:avLst/>
          </a:prstGeom>
          <a:noFill/>
        </p:spPr>
        <p:txBody>
          <a:bodyPr wrap="square" rtlCol="0">
            <a:spAutoFit/>
          </a:bodyPr>
          <a:lstStyle/>
          <a:p>
            <a:r>
              <a:rPr lang="en-US" sz="2400" dirty="0"/>
              <a:t>Repeat {</a:t>
            </a:r>
          </a:p>
          <a:p>
            <a:endParaRPr lang="en-US" sz="2400" dirty="0"/>
          </a:p>
          <a:p>
            <a:r>
              <a:rPr lang="en-US" sz="2400" dirty="0"/>
              <a:t>W3 = W3 – </a:t>
            </a:r>
            <a:r>
              <a:rPr lang="el-GR" sz="2400" dirty="0"/>
              <a:t>α</a:t>
            </a:r>
            <a:r>
              <a:rPr lang="en-US" sz="2400" dirty="0"/>
              <a:t>  *  </a:t>
            </a:r>
            <a:r>
              <a:rPr lang="en-US" sz="2400" dirty="0" err="1"/>
              <a:t>dCost</a:t>
            </a:r>
            <a:r>
              <a:rPr lang="en-US" sz="2400" dirty="0"/>
              <a:t>/DW3</a:t>
            </a:r>
          </a:p>
          <a:p>
            <a:r>
              <a:rPr lang="en-US" sz="2400" dirty="0"/>
              <a:t>B3 = B3 – </a:t>
            </a:r>
            <a:r>
              <a:rPr lang="el-GR" sz="2400" dirty="0"/>
              <a:t>α</a:t>
            </a:r>
            <a:r>
              <a:rPr lang="en-US" sz="2400" dirty="0"/>
              <a:t>  *  </a:t>
            </a:r>
            <a:r>
              <a:rPr lang="en-US" sz="2400" dirty="0" err="1"/>
              <a:t>dCost</a:t>
            </a:r>
            <a:r>
              <a:rPr lang="en-US" sz="2400" dirty="0"/>
              <a:t>/DB3</a:t>
            </a:r>
          </a:p>
          <a:p>
            <a:endParaRPr lang="en-US" sz="2400" dirty="0"/>
          </a:p>
          <a:p>
            <a:r>
              <a:rPr lang="en-US" sz="2400" dirty="0"/>
              <a:t>W2 = W2 – </a:t>
            </a:r>
            <a:r>
              <a:rPr lang="el-GR" sz="2400" dirty="0"/>
              <a:t>α</a:t>
            </a:r>
            <a:r>
              <a:rPr lang="en-US" sz="2400" dirty="0"/>
              <a:t>  *  </a:t>
            </a:r>
            <a:r>
              <a:rPr lang="en-US" sz="2400" dirty="0" err="1"/>
              <a:t>dCost</a:t>
            </a:r>
            <a:r>
              <a:rPr lang="en-US" sz="2400" dirty="0"/>
              <a:t>/DW2</a:t>
            </a:r>
          </a:p>
          <a:p>
            <a:r>
              <a:rPr lang="en-US" sz="2400" dirty="0"/>
              <a:t>B2 = B2 – </a:t>
            </a:r>
            <a:r>
              <a:rPr lang="el-GR" sz="2400" dirty="0"/>
              <a:t>α</a:t>
            </a:r>
            <a:r>
              <a:rPr lang="en-US" sz="2400" dirty="0"/>
              <a:t>  *  </a:t>
            </a:r>
            <a:r>
              <a:rPr lang="en-US" sz="2400" dirty="0" err="1"/>
              <a:t>dCost</a:t>
            </a:r>
            <a:r>
              <a:rPr lang="en-US" sz="2400" dirty="0"/>
              <a:t>/DB2</a:t>
            </a:r>
          </a:p>
          <a:p>
            <a:endParaRPr lang="en-US" sz="2400" dirty="0"/>
          </a:p>
          <a:p>
            <a:r>
              <a:rPr lang="en-US" sz="2400" dirty="0"/>
              <a:t>W1 = W1 – </a:t>
            </a:r>
            <a:r>
              <a:rPr lang="el-GR" sz="2400" dirty="0"/>
              <a:t>α</a:t>
            </a:r>
            <a:r>
              <a:rPr lang="en-US" sz="2400" dirty="0"/>
              <a:t>  *  </a:t>
            </a:r>
            <a:r>
              <a:rPr lang="en-US" sz="2400" dirty="0" err="1"/>
              <a:t>dCost</a:t>
            </a:r>
            <a:r>
              <a:rPr lang="en-US" sz="2400" dirty="0"/>
              <a:t>/DW1</a:t>
            </a:r>
          </a:p>
          <a:p>
            <a:r>
              <a:rPr lang="en-US" sz="2400" dirty="0"/>
              <a:t>B1 = B1 – </a:t>
            </a:r>
            <a:r>
              <a:rPr lang="el-GR" sz="2400" dirty="0"/>
              <a:t>α</a:t>
            </a:r>
            <a:r>
              <a:rPr lang="en-US" sz="2400" dirty="0"/>
              <a:t>  *  </a:t>
            </a:r>
            <a:r>
              <a:rPr lang="en-US" sz="2400" dirty="0" err="1"/>
              <a:t>dCost</a:t>
            </a:r>
            <a:r>
              <a:rPr lang="en-US" sz="2400" dirty="0"/>
              <a:t>/DB1</a:t>
            </a:r>
          </a:p>
          <a:p>
            <a:endParaRPr lang="en-US" sz="2400" dirty="0"/>
          </a:p>
          <a:p>
            <a:r>
              <a:rPr lang="en-US" sz="2400" dirty="0"/>
              <a:t>}</a:t>
            </a:r>
          </a:p>
        </p:txBody>
      </p:sp>
      <p:grpSp>
        <p:nvGrpSpPr>
          <p:cNvPr id="4" name="Group 3">
            <a:extLst>
              <a:ext uri="{FF2B5EF4-FFF2-40B4-BE49-F238E27FC236}">
                <a16:creationId xmlns:a16="http://schemas.microsoft.com/office/drawing/2014/main" id="{F417C78C-1E90-AF32-9057-F29BE3DA2F07}"/>
              </a:ext>
            </a:extLst>
          </p:cNvPr>
          <p:cNvGrpSpPr/>
          <p:nvPr/>
        </p:nvGrpSpPr>
        <p:grpSpPr>
          <a:xfrm>
            <a:off x="5635261" y="2323881"/>
            <a:ext cx="5248836" cy="2755667"/>
            <a:chOff x="2399459" y="2234872"/>
            <a:chExt cx="5248836" cy="2755667"/>
          </a:xfrm>
        </p:grpSpPr>
        <p:sp>
          <p:nvSpPr>
            <p:cNvPr id="5" name="Oval 4">
              <a:extLst>
                <a:ext uri="{FF2B5EF4-FFF2-40B4-BE49-F238E27FC236}">
                  <a16:creationId xmlns:a16="http://schemas.microsoft.com/office/drawing/2014/main" id="{C00B559C-BF94-8212-0B38-A41E6A9E0C8B}"/>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E30D454-F77E-503A-1963-B6B171E108CF}"/>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B8606-D190-5CDB-B641-D302C7888C1D}"/>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5610218-19F7-174B-C71F-E687AD5B1B16}"/>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9E620A-2C91-E157-0837-058994BB46B3}"/>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1B275C1-0F36-97C2-8DCA-A122B12BBDDD}"/>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A4F7386-754D-15F8-A2DB-E0A2EA3C3FC9}"/>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CE13AD7-5013-DDB7-BDCF-18306595834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4DED81-D46F-5160-14FC-5A6E2C3B622A}"/>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5DD7FA-247F-788A-1047-4C9A4C9F5620}"/>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202A6E-A029-C117-68CE-4A88B7676DBF}"/>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06D8DD3-CE82-5DA1-EAA3-A2D64C8C37A4}"/>
                </a:ext>
              </a:extLst>
            </p:cNvPr>
            <p:cNvSpPr/>
            <p:nvPr/>
          </p:nvSpPr>
          <p:spPr>
            <a:xfrm>
              <a:off x="7217989" y="3341651"/>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074139B9-8AEA-848D-E594-D57D71861985}"/>
                </a:ext>
              </a:extLst>
            </p:cNvPr>
            <p:cNvCxnSpPr>
              <a:cxnSpLocks/>
              <a:stCxn id="5" idx="6"/>
              <a:endCxn id="8"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4641DD7-5B82-0465-9E6F-784C277AAE9F}"/>
                </a:ext>
              </a:extLst>
            </p:cNvPr>
            <p:cNvCxnSpPr>
              <a:cxnSpLocks/>
              <a:stCxn id="5" idx="6"/>
              <a:endCxn id="9"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FE74269-73E8-D707-0D6F-56779D969924}"/>
                </a:ext>
              </a:extLst>
            </p:cNvPr>
            <p:cNvCxnSpPr>
              <a:cxnSpLocks/>
              <a:stCxn id="5" idx="6"/>
              <a:endCxn id="10"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21D92FE-42E3-9590-D8EE-3A77AFD19BE8}"/>
                </a:ext>
              </a:extLst>
            </p:cNvPr>
            <p:cNvCxnSpPr>
              <a:cxnSpLocks/>
              <a:stCxn id="5" idx="6"/>
              <a:endCxn id="14"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7075AA5-1E69-1CAF-4EF7-4DEAA2E8D594}"/>
                </a:ext>
              </a:extLst>
            </p:cNvPr>
            <p:cNvCxnSpPr>
              <a:cxnSpLocks/>
              <a:stCxn id="6" idx="6"/>
              <a:endCxn id="8"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051905B-0815-13F5-5B07-4EC6FBDCFDDC}"/>
                </a:ext>
              </a:extLst>
            </p:cNvPr>
            <p:cNvCxnSpPr>
              <a:cxnSpLocks/>
              <a:stCxn id="6" idx="6"/>
              <a:endCxn id="9"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191917C-25B0-94BD-195E-4B1131CEEE0E}"/>
                </a:ext>
              </a:extLst>
            </p:cNvPr>
            <p:cNvCxnSpPr>
              <a:cxnSpLocks/>
              <a:stCxn id="6" idx="6"/>
              <a:endCxn id="10"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C5AAB55-AC98-B6E4-B331-B8E82DA88EFD}"/>
                </a:ext>
              </a:extLst>
            </p:cNvPr>
            <p:cNvCxnSpPr>
              <a:cxnSpLocks/>
              <a:stCxn id="6" idx="6"/>
              <a:endCxn id="14"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88C3DEE-2604-BA75-E153-C1945C854A2E}"/>
                </a:ext>
              </a:extLst>
            </p:cNvPr>
            <p:cNvCxnSpPr>
              <a:cxnSpLocks/>
              <a:stCxn id="7" idx="6"/>
              <a:endCxn id="8"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EF75AA6-FC72-D452-8A03-A09F92957636}"/>
                </a:ext>
              </a:extLst>
            </p:cNvPr>
            <p:cNvCxnSpPr>
              <a:cxnSpLocks/>
              <a:stCxn id="7" idx="6"/>
              <a:endCxn id="9"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B0499C2-9700-76A7-F64D-1BDFACA0C66D}"/>
                </a:ext>
              </a:extLst>
            </p:cNvPr>
            <p:cNvCxnSpPr>
              <a:cxnSpLocks/>
              <a:stCxn id="7" idx="6"/>
              <a:endCxn id="10"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0CB4586-8FC0-5BF9-9CDA-B04B371EBE9F}"/>
                </a:ext>
              </a:extLst>
            </p:cNvPr>
            <p:cNvCxnSpPr>
              <a:cxnSpLocks/>
              <a:stCxn id="7" idx="6"/>
              <a:endCxn id="14"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1A4B87F-F06B-5D0A-923A-5F42730A3004}"/>
                </a:ext>
              </a:extLst>
            </p:cNvPr>
            <p:cNvCxnSpPr>
              <a:cxnSpLocks/>
              <a:stCxn id="8" idx="6"/>
              <a:endCxn id="11"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EDE13D5-4F0F-1B32-089D-A66A89C96534}"/>
                </a:ext>
              </a:extLst>
            </p:cNvPr>
            <p:cNvCxnSpPr>
              <a:cxnSpLocks/>
              <a:stCxn id="8" idx="6"/>
              <a:endCxn id="13"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719E5A9-686B-C4E6-5B42-38A1AE3BAA03}"/>
                </a:ext>
              </a:extLst>
            </p:cNvPr>
            <p:cNvCxnSpPr>
              <a:cxnSpLocks/>
              <a:stCxn id="8" idx="6"/>
              <a:endCxn id="12"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72687F0-307B-A863-80EA-0610C3C55647}"/>
                </a:ext>
              </a:extLst>
            </p:cNvPr>
            <p:cNvCxnSpPr>
              <a:cxnSpLocks/>
              <a:stCxn id="8" idx="6"/>
              <a:endCxn id="15"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5BA1CD-D55A-AE65-F65E-F7B3F3894E0F}"/>
                </a:ext>
              </a:extLst>
            </p:cNvPr>
            <p:cNvCxnSpPr>
              <a:cxnSpLocks/>
              <a:stCxn id="9" idx="6"/>
              <a:endCxn id="11"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40445E6-B898-6F8E-E703-90225E0B6046}"/>
                </a:ext>
              </a:extLst>
            </p:cNvPr>
            <p:cNvCxnSpPr>
              <a:cxnSpLocks/>
              <a:stCxn id="9" idx="6"/>
              <a:endCxn id="13"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2EDDB9C-9F6C-C1D4-824A-E26818B553E3}"/>
                </a:ext>
              </a:extLst>
            </p:cNvPr>
            <p:cNvCxnSpPr>
              <a:cxnSpLocks/>
              <a:stCxn id="9" idx="6"/>
              <a:endCxn id="12"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BC61505-2B6D-3CF9-18D7-E412636AB094}"/>
                </a:ext>
              </a:extLst>
            </p:cNvPr>
            <p:cNvCxnSpPr>
              <a:cxnSpLocks/>
              <a:stCxn id="9" idx="6"/>
              <a:endCxn id="15"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64313EB-3353-A285-F447-396BC8E33B6B}"/>
                </a:ext>
              </a:extLst>
            </p:cNvPr>
            <p:cNvCxnSpPr>
              <a:cxnSpLocks/>
              <a:stCxn id="10" idx="6"/>
              <a:endCxn id="11"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5CD6C05-A1AF-E2A3-53DC-C1C3C209CB4D}"/>
                </a:ext>
              </a:extLst>
            </p:cNvPr>
            <p:cNvCxnSpPr>
              <a:cxnSpLocks/>
              <a:stCxn id="10" idx="6"/>
              <a:endCxn id="13"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506F792-2E2B-ACE4-1538-729D6C55566C}"/>
                </a:ext>
              </a:extLst>
            </p:cNvPr>
            <p:cNvCxnSpPr>
              <a:cxnSpLocks/>
              <a:stCxn id="10" idx="6"/>
              <a:endCxn id="12"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38ADE8E-99B1-3E5C-3A7E-1A0919264908}"/>
                </a:ext>
              </a:extLst>
            </p:cNvPr>
            <p:cNvCxnSpPr>
              <a:cxnSpLocks/>
              <a:stCxn id="10" idx="6"/>
              <a:endCxn id="15"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C5FD8EC-040C-9C97-CBF8-9A5E9C09B943}"/>
                </a:ext>
              </a:extLst>
            </p:cNvPr>
            <p:cNvCxnSpPr>
              <a:cxnSpLocks/>
              <a:stCxn id="14" idx="6"/>
              <a:endCxn id="11"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956F316-D0D7-9F1C-4E06-834419232BB8}"/>
                </a:ext>
              </a:extLst>
            </p:cNvPr>
            <p:cNvCxnSpPr>
              <a:cxnSpLocks/>
              <a:stCxn id="14" idx="6"/>
              <a:endCxn id="13"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AE699B1-16DC-A9AD-03CA-4467F8BF8141}"/>
                </a:ext>
              </a:extLst>
            </p:cNvPr>
            <p:cNvCxnSpPr>
              <a:cxnSpLocks/>
              <a:stCxn id="14" idx="6"/>
              <a:endCxn id="12"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B43AB99-E7DA-035B-A7E5-50D542755FA7}"/>
                </a:ext>
              </a:extLst>
            </p:cNvPr>
            <p:cNvCxnSpPr>
              <a:cxnSpLocks/>
              <a:stCxn id="14" idx="6"/>
              <a:endCxn id="15"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996B3B7-A7F4-560F-5CAB-CD34CE56E200}"/>
                </a:ext>
              </a:extLst>
            </p:cNvPr>
            <p:cNvCxnSpPr>
              <a:cxnSpLocks/>
              <a:stCxn id="11" idx="6"/>
              <a:endCxn id="16"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E2EDF9E-9FC4-743B-1BBD-B1765BDA2966}"/>
                </a:ext>
              </a:extLst>
            </p:cNvPr>
            <p:cNvCxnSpPr>
              <a:cxnSpLocks/>
              <a:stCxn id="13" idx="6"/>
              <a:endCxn id="16"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E2276C4-6BD1-7C2E-7AA5-7F302F7BCA95}"/>
                </a:ext>
              </a:extLst>
            </p:cNvPr>
            <p:cNvCxnSpPr>
              <a:cxnSpLocks/>
              <a:stCxn id="12" idx="6"/>
              <a:endCxn id="16"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DBF0DE8-EFBD-0DC3-DD1E-AB375D408182}"/>
                </a:ext>
              </a:extLst>
            </p:cNvPr>
            <p:cNvCxnSpPr>
              <a:cxnSpLocks/>
              <a:stCxn id="15" idx="6"/>
              <a:endCxn id="16"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6CF330F-E154-BA6B-7B9A-5573955A7037}"/>
              </a:ext>
            </a:extLst>
          </p:cNvPr>
          <p:cNvSpPr txBox="1"/>
          <p:nvPr/>
        </p:nvSpPr>
        <p:spPr>
          <a:xfrm>
            <a:off x="10452913" y="3508222"/>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[4]</a:t>
            </a:r>
            <a:endParaRPr lang="en-US" sz="1200" b="1" dirty="0"/>
          </a:p>
        </p:txBody>
      </p:sp>
      <p:sp>
        <p:nvSpPr>
          <p:cNvPr id="51" name="TextBox 50">
            <a:extLst>
              <a:ext uri="{FF2B5EF4-FFF2-40B4-BE49-F238E27FC236}">
                <a16:creationId xmlns:a16="http://schemas.microsoft.com/office/drawing/2014/main" id="{FA9143C5-7361-35F1-D83A-D23EF8D440C9}"/>
              </a:ext>
            </a:extLst>
          </p:cNvPr>
          <p:cNvSpPr txBox="1"/>
          <p:nvPr/>
        </p:nvSpPr>
        <p:spPr>
          <a:xfrm>
            <a:off x="11184886" y="3408465"/>
            <a:ext cx="766010" cy="461665"/>
          </a:xfrm>
          <a:prstGeom prst="rect">
            <a:avLst/>
          </a:prstGeom>
          <a:noFill/>
        </p:spPr>
        <p:txBody>
          <a:bodyPr wrap="square" rtlCol="0">
            <a:spAutoFit/>
          </a:bodyPr>
          <a:lstStyle/>
          <a:p>
            <a:pPr algn="ctr"/>
            <a:r>
              <a:rPr lang="en-US" sz="2400" b="1" dirty="0"/>
              <a:t>Cost</a:t>
            </a:r>
            <a:endParaRPr lang="en-US" b="1" dirty="0"/>
          </a:p>
        </p:txBody>
      </p:sp>
      <p:sp>
        <p:nvSpPr>
          <p:cNvPr id="52" name="Arrow: Right 51">
            <a:extLst>
              <a:ext uri="{FF2B5EF4-FFF2-40B4-BE49-F238E27FC236}">
                <a16:creationId xmlns:a16="http://schemas.microsoft.com/office/drawing/2014/main" id="{46351AC9-6C80-4CFC-BBD2-39C742243E11}"/>
              </a:ext>
            </a:extLst>
          </p:cNvPr>
          <p:cNvSpPr/>
          <p:nvPr/>
        </p:nvSpPr>
        <p:spPr>
          <a:xfrm rot="13592599">
            <a:off x="9828306" y="2707359"/>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B135580B-84D9-633B-3C4B-16165BEDCB90}"/>
              </a:ext>
            </a:extLst>
          </p:cNvPr>
          <p:cNvSpPr/>
          <p:nvPr/>
        </p:nvSpPr>
        <p:spPr>
          <a:xfrm rot="10800000">
            <a:off x="11276173" y="3257963"/>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A98794B-CF0F-EF6E-CC60-E3098874A77B}"/>
              </a:ext>
            </a:extLst>
          </p:cNvPr>
          <p:cNvSpPr txBox="1"/>
          <p:nvPr/>
        </p:nvSpPr>
        <p:spPr>
          <a:xfrm>
            <a:off x="9920391" y="2323881"/>
            <a:ext cx="966472" cy="461665"/>
          </a:xfrm>
          <a:prstGeom prst="rect">
            <a:avLst/>
          </a:prstGeom>
          <a:noFill/>
        </p:spPr>
        <p:txBody>
          <a:bodyPr wrap="square" rtlCol="0">
            <a:spAutoFit/>
          </a:bodyPr>
          <a:lstStyle/>
          <a:p>
            <a:pPr algn="ctr"/>
            <a:r>
              <a:rPr lang="en-US" sz="2400" dirty="0"/>
              <a:t>W3</a:t>
            </a:r>
            <a:endParaRPr lang="en-US" dirty="0"/>
          </a:p>
        </p:txBody>
      </p:sp>
      <p:grpSp>
        <p:nvGrpSpPr>
          <p:cNvPr id="55" name="Group 54">
            <a:extLst>
              <a:ext uri="{FF2B5EF4-FFF2-40B4-BE49-F238E27FC236}">
                <a16:creationId xmlns:a16="http://schemas.microsoft.com/office/drawing/2014/main" id="{C0FBA93C-020E-1D95-6A4D-D9B95510C619}"/>
              </a:ext>
            </a:extLst>
          </p:cNvPr>
          <p:cNvGrpSpPr/>
          <p:nvPr/>
        </p:nvGrpSpPr>
        <p:grpSpPr>
          <a:xfrm>
            <a:off x="8991124" y="2398775"/>
            <a:ext cx="434929" cy="2603311"/>
            <a:chOff x="5720185" y="2300883"/>
            <a:chExt cx="434929" cy="2603311"/>
          </a:xfrm>
        </p:grpSpPr>
        <p:sp>
          <p:nvSpPr>
            <p:cNvPr id="56" name="TextBox 55">
              <a:extLst>
                <a:ext uri="{FF2B5EF4-FFF2-40B4-BE49-F238E27FC236}">
                  <a16:creationId xmlns:a16="http://schemas.microsoft.com/office/drawing/2014/main" id="{3470D5AC-D97C-1A64-5DE1-B961D6FC80E0}"/>
                </a:ext>
              </a:extLst>
            </p:cNvPr>
            <p:cNvSpPr txBox="1"/>
            <p:nvPr/>
          </p:nvSpPr>
          <p:spPr>
            <a:xfrm>
              <a:off x="5720185" y="2300883"/>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[2]</a:t>
              </a:r>
              <a:endParaRPr lang="en-US" sz="1200" b="1" dirty="0"/>
            </a:p>
          </p:txBody>
        </p:sp>
        <p:sp>
          <p:nvSpPr>
            <p:cNvPr id="57" name="TextBox 56">
              <a:extLst>
                <a:ext uri="{FF2B5EF4-FFF2-40B4-BE49-F238E27FC236}">
                  <a16:creationId xmlns:a16="http://schemas.microsoft.com/office/drawing/2014/main" id="{93B0CF4A-B621-7EA8-3F25-E277A3443D37}"/>
                </a:ext>
              </a:extLst>
            </p:cNvPr>
            <p:cNvSpPr txBox="1"/>
            <p:nvPr/>
          </p:nvSpPr>
          <p:spPr>
            <a:xfrm>
              <a:off x="5720185" y="3061815"/>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[2]</a:t>
              </a:r>
              <a:endParaRPr lang="en-US" sz="1200" b="1" dirty="0"/>
            </a:p>
          </p:txBody>
        </p:sp>
        <p:sp>
          <p:nvSpPr>
            <p:cNvPr id="58" name="TextBox 57">
              <a:extLst>
                <a:ext uri="{FF2B5EF4-FFF2-40B4-BE49-F238E27FC236}">
                  <a16:creationId xmlns:a16="http://schemas.microsoft.com/office/drawing/2014/main" id="{11CAC989-7E38-06E2-6A3C-EFE9C7BDA5B7}"/>
                </a:ext>
              </a:extLst>
            </p:cNvPr>
            <p:cNvSpPr txBox="1"/>
            <p:nvPr/>
          </p:nvSpPr>
          <p:spPr>
            <a:xfrm>
              <a:off x="5720185" y="3844624"/>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[2]</a:t>
              </a:r>
              <a:endParaRPr lang="en-US" sz="1200" b="1" dirty="0"/>
            </a:p>
          </p:txBody>
        </p:sp>
        <p:sp>
          <p:nvSpPr>
            <p:cNvPr id="59" name="TextBox 58">
              <a:extLst>
                <a:ext uri="{FF2B5EF4-FFF2-40B4-BE49-F238E27FC236}">
                  <a16:creationId xmlns:a16="http://schemas.microsoft.com/office/drawing/2014/main" id="{4A400BEE-D0B1-BB53-A1F2-D187F90AA5A7}"/>
                </a:ext>
              </a:extLst>
            </p:cNvPr>
            <p:cNvSpPr txBox="1"/>
            <p:nvPr/>
          </p:nvSpPr>
          <p:spPr>
            <a:xfrm>
              <a:off x="5721164" y="4627195"/>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[2]</a:t>
              </a:r>
              <a:endParaRPr lang="en-US" sz="1200" b="1" dirty="0"/>
            </a:p>
          </p:txBody>
        </p:sp>
      </p:grpSp>
      <p:sp>
        <p:nvSpPr>
          <p:cNvPr id="60" name="Arrow: Right 59">
            <a:extLst>
              <a:ext uri="{FF2B5EF4-FFF2-40B4-BE49-F238E27FC236}">
                <a16:creationId xmlns:a16="http://schemas.microsoft.com/office/drawing/2014/main" id="{C2F43D96-79E8-1C1B-000B-EAC874F31D6F}"/>
              </a:ext>
            </a:extLst>
          </p:cNvPr>
          <p:cNvSpPr/>
          <p:nvPr/>
        </p:nvSpPr>
        <p:spPr>
          <a:xfrm rot="10800000">
            <a:off x="8114703" y="2035148"/>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6B99782-D952-083E-0E5F-84E7491793C2}"/>
              </a:ext>
            </a:extLst>
          </p:cNvPr>
          <p:cNvSpPr txBox="1"/>
          <p:nvPr/>
        </p:nvSpPr>
        <p:spPr>
          <a:xfrm>
            <a:off x="7875006" y="1643930"/>
            <a:ext cx="966472" cy="461665"/>
          </a:xfrm>
          <a:prstGeom prst="rect">
            <a:avLst/>
          </a:prstGeom>
          <a:noFill/>
        </p:spPr>
        <p:txBody>
          <a:bodyPr wrap="square" rtlCol="0">
            <a:spAutoFit/>
          </a:bodyPr>
          <a:lstStyle/>
          <a:p>
            <a:pPr algn="ctr"/>
            <a:r>
              <a:rPr lang="en-US" sz="2400" dirty="0"/>
              <a:t>W2</a:t>
            </a:r>
            <a:endParaRPr lang="en-US" dirty="0"/>
          </a:p>
        </p:txBody>
      </p:sp>
      <p:sp>
        <p:nvSpPr>
          <p:cNvPr id="62" name="Arrow: Right 61">
            <a:extLst>
              <a:ext uri="{FF2B5EF4-FFF2-40B4-BE49-F238E27FC236}">
                <a16:creationId xmlns:a16="http://schemas.microsoft.com/office/drawing/2014/main" id="{C2F6A2B1-05D0-AACF-0727-AC18D3113ECB}"/>
              </a:ext>
            </a:extLst>
          </p:cNvPr>
          <p:cNvSpPr/>
          <p:nvPr/>
        </p:nvSpPr>
        <p:spPr>
          <a:xfrm rot="9946542">
            <a:off x="6467061" y="2301131"/>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97FD4A2-ABE5-DBB1-61BB-9E6E46A97649}"/>
              </a:ext>
            </a:extLst>
          </p:cNvPr>
          <p:cNvSpPr txBox="1"/>
          <p:nvPr/>
        </p:nvSpPr>
        <p:spPr>
          <a:xfrm>
            <a:off x="6197380" y="1899055"/>
            <a:ext cx="966472" cy="461665"/>
          </a:xfrm>
          <a:prstGeom prst="rect">
            <a:avLst/>
          </a:prstGeom>
          <a:noFill/>
        </p:spPr>
        <p:txBody>
          <a:bodyPr wrap="square" rtlCol="0">
            <a:spAutoFit/>
          </a:bodyPr>
          <a:lstStyle/>
          <a:p>
            <a:pPr algn="ctr"/>
            <a:r>
              <a:rPr lang="en-US" sz="2400" dirty="0"/>
              <a:t>W1</a:t>
            </a:r>
            <a:endParaRPr lang="en-US" dirty="0"/>
          </a:p>
        </p:txBody>
      </p:sp>
      <p:grpSp>
        <p:nvGrpSpPr>
          <p:cNvPr id="64" name="Group 63">
            <a:extLst>
              <a:ext uri="{FF2B5EF4-FFF2-40B4-BE49-F238E27FC236}">
                <a16:creationId xmlns:a16="http://schemas.microsoft.com/office/drawing/2014/main" id="{E7389A2F-4C48-903B-F9FD-4CAABA312D3A}"/>
              </a:ext>
            </a:extLst>
          </p:cNvPr>
          <p:cNvGrpSpPr/>
          <p:nvPr/>
        </p:nvGrpSpPr>
        <p:grpSpPr>
          <a:xfrm>
            <a:off x="7360004" y="2426260"/>
            <a:ext cx="485222" cy="2621084"/>
            <a:chOff x="4164102" y="2330434"/>
            <a:chExt cx="485222" cy="2621084"/>
          </a:xfrm>
        </p:grpSpPr>
        <p:sp>
          <p:nvSpPr>
            <p:cNvPr id="65" name="TextBox 64">
              <a:extLst>
                <a:ext uri="{FF2B5EF4-FFF2-40B4-BE49-F238E27FC236}">
                  <a16:creationId xmlns:a16="http://schemas.microsoft.com/office/drawing/2014/main" id="{C276B16B-E287-BAB6-032B-04832A5F8B03}"/>
                </a:ext>
              </a:extLst>
            </p:cNvPr>
            <p:cNvSpPr txBox="1"/>
            <p:nvPr/>
          </p:nvSpPr>
          <p:spPr>
            <a:xfrm>
              <a:off x="4215374" y="2330434"/>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[1]</a:t>
              </a:r>
              <a:endParaRPr lang="en-US" sz="1200" b="1" dirty="0"/>
            </a:p>
          </p:txBody>
        </p:sp>
        <p:sp>
          <p:nvSpPr>
            <p:cNvPr id="66" name="TextBox 65">
              <a:extLst>
                <a:ext uri="{FF2B5EF4-FFF2-40B4-BE49-F238E27FC236}">
                  <a16:creationId xmlns:a16="http://schemas.microsoft.com/office/drawing/2014/main" id="{EFDA9B42-B074-2FE2-81EE-5D8B88DFEEBC}"/>
                </a:ext>
              </a:extLst>
            </p:cNvPr>
            <p:cNvSpPr txBox="1"/>
            <p:nvPr/>
          </p:nvSpPr>
          <p:spPr>
            <a:xfrm>
              <a:off x="4164102" y="3101620"/>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[1]</a:t>
              </a:r>
              <a:endParaRPr lang="en-US" sz="1200" b="1" dirty="0"/>
            </a:p>
          </p:txBody>
        </p:sp>
        <p:sp>
          <p:nvSpPr>
            <p:cNvPr id="67" name="TextBox 66">
              <a:extLst>
                <a:ext uri="{FF2B5EF4-FFF2-40B4-BE49-F238E27FC236}">
                  <a16:creationId xmlns:a16="http://schemas.microsoft.com/office/drawing/2014/main" id="{0CDCE8DE-E3F7-B400-D9E8-2F79A2B089AE}"/>
                </a:ext>
              </a:extLst>
            </p:cNvPr>
            <p:cNvSpPr txBox="1"/>
            <p:nvPr/>
          </p:nvSpPr>
          <p:spPr>
            <a:xfrm>
              <a:off x="4187777" y="3892289"/>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[1]</a:t>
              </a:r>
              <a:endParaRPr lang="en-US" sz="1200" b="1" dirty="0"/>
            </a:p>
          </p:txBody>
        </p:sp>
        <p:sp>
          <p:nvSpPr>
            <p:cNvPr id="68" name="TextBox 67">
              <a:extLst>
                <a:ext uri="{FF2B5EF4-FFF2-40B4-BE49-F238E27FC236}">
                  <a16:creationId xmlns:a16="http://schemas.microsoft.com/office/drawing/2014/main" id="{1890FFA5-6C71-4D93-0D8F-4C1F381CC1BC}"/>
                </a:ext>
              </a:extLst>
            </p:cNvPr>
            <p:cNvSpPr txBox="1"/>
            <p:nvPr/>
          </p:nvSpPr>
          <p:spPr>
            <a:xfrm>
              <a:off x="4178389" y="4674519"/>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[1]</a:t>
              </a:r>
              <a:endParaRPr lang="en-US" sz="1200" b="1" dirty="0"/>
            </a:p>
          </p:txBody>
        </p:sp>
      </p:grpSp>
      <p:grpSp>
        <p:nvGrpSpPr>
          <p:cNvPr id="69" name="Group 68">
            <a:extLst>
              <a:ext uri="{FF2B5EF4-FFF2-40B4-BE49-F238E27FC236}">
                <a16:creationId xmlns:a16="http://schemas.microsoft.com/office/drawing/2014/main" id="{97493910-FD25-9DC8-3140-678D6B7280D3}"/>
              </a:ext>
            </a:extLst>
          </p:cNvPr>
          <p:cNvGrpSpPr/>
          <p:nvPr/>
        </p:nvGrpSpPr>
        <p:grpSpPr>
          <a:xfrm>
            <a:off x="5642521" y="2796949"/>
            <a:ext cx="434789" cy="1715058"/>
            <a:chOff x="2403942" y="2684339"/>
            <a:chExt cx="434789" cy="1715058"/>
          </a:xfrm>
        </p:grpSpPr>
        <p:sp>
          <p:nvSpPr>
            <p:cNvPr id="70" name="TextBox 69">
              <a:extLst>
                <a:ext uri="{FF2B5EF4-FFF2-40B4-BE49-F238E27FC236}">
                  <a16:creationId xmlns:a16="http://schemas.microsoft.com/office/drawing/2014/main" id="{FD7944C3-D6A6-823B-6C3E-E1078FADF5E3}"/>
                </a:ext>
              </a:extLst>
            </p:cNvPr>
            <p:cNvSpPr txBox="1"/>
            <p:nvPr/>
          </p:nvSpPr>
          <p:spPr>
            <a:xfrm>
              <a:off x="2403942" y="2684339"/>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[0]</a:t>
              </a:r>
              <a:endParaRPr lang="en-US" sz="1200" b="1" dirty="0"/>
            </a:p>
          </p:txBody>
        </p:sp>
        <p:sp>
          <p:nvSpPr>
            <p:cNvPr id="71" name="TextBox 70">
              <a:extLst>
                <a:ext uri="{FF2B5EF4-FFF2-40B4-BE49-F238E27FC236}">
                  <a16:creationId xmlns:a16="http://schemas.microsoft.com/office/drawing/2014/main" id="{0A21A401-9DF8-E089-B888-710E3FBB5997}"/>
                </a:ext>
              </a:extLst>
            </p:cNvPr>
            <p:cNvSpPr txBox="1"/>
            <p:nvPr/>
          </p:nvSpPr>
          <p:spPr>
            <a:xfrm>
              <a:off x="2403942" y="3418318"/>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[0]</a:t>
              </a:r>
              <a:endParaRPr lang="en-US" sz="1200" b="1" dirty="0"/>
            </a:p>
          </p:txBody>
        </p:sp>
        <p:sp>
          <p:nvSpPr>
            <p:cNvPr id="72" name="TextBox 71">
              <a:extLst>
                <a:ext uri="{FF2B5EF4-FFF2-40B4-BE49-F238E27FC236}">
                  <a16:creationId xmlns:a16="http://schemas.microsoft.com/office/drawing/2014/main" id="{B06E9FD3-C43D-85A1-118B-02CFC1C5C62D}"/>
                </a:ext>
              </a:extLst>
            </p:cNvPr>
            <p:cNvSpPr txBox="1"/>
            <p:nvPr/>
          </p:nvSpPr>
          <p:spPr>
            <a:xfrm>
              <a:off x="2404781" y="4122398"/>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[0]</a:t>
              </a:r>
              <a:endParaRPr lang="en-US" sz="1200" b="1" dirty="0"/>
            </a:p>
          </p:txBody>
        </p:sp>
      </p:grpSp>
      <p:sp>
        <p:nvSpPr>
          <p:cNvPr id="73" name="TextBox 72">
            <a:extLst>
              <a:ext uri="{FF2B5EF4-FFF2-40B4-BE49-F238E27FC236}">
                <a16:creationId xmlns:a16="http://schemas.microsoft.com/office/drawing/2014/main" id="{C774EBA7-78BB-8659-FC27-457F32A6EB0C}"/>
              </a:ext>
            </a:extLst>
          </p:cNvPr>
          <p:cNvSpPr txBox="1"/>
          <p:nvPr/>
        </p:nvSpPr>
        <p:spPr>
          <a:xfrm>
            <a:off x="6065567" y="5550187"/>
            <a:ext cx="4084273" cy="584775"/>
          </a:xfrm>
          <a:prstGeom prst="rect">
            <a:avLst/>
          </a:prstGeom>
          <a:noFill/>
        </p:spPr>
        <p:txBody>
          <a:bodyPr wrap="square" rtlCol="0">
            <a:spAutoFit/>
          </a:bodyPr>
          <a:lstStyle/>
          <a:p>
            <a:pPr algn="ctr"/>
            <a:r>
              <a:rPr lang="en-US" sz="3200" b="1" dirty="0">
                <a:solidFill>
                  <a:srgbClr val="00B050"/>
                </a:solidFill>
              </a:rPr>
              <a:t>Back-Propagation</a:t>
            </a:r>
          </a:p>
        </p:txBody>
      </p:sp>
    </p:spTree>
    <p:extLst>
      <p:ext uri="{BB962C8B-B14F-4D97-AF65-F5344CB8AC3E}">
        <p14:creationId xmlns:p14="http://schemas.microsoft.com/office/powerpoint/2010/main" val="107599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P spid="53" grpId="0" animBg="1"/>
      <p:bldP spid="54" grpId="0"/>
      <p:bldP spid="60" grpId="0" animBg="1"/>
      <p:bldP spid="61" grpId="0"/>
      <p:bldP spid="62" grpId="0" animBg="1"/>
      <p:bldP spid="63" grpId="0"/>
      <p:bldP spid="7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2379</Words>
  <Application>Microsoft Office PowerPoint</Application>
  <PresentationFormat>Widescreen</PresentationFormat>
  <Paragraphs>360</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Aharoni</vt:lpstr>
      <vt:lpstr>Arial</vt:lpstr>
      <vt:lpstr>Blackadder ITC</vt:lpstr>
      <vt:lpstr>Calibri</vt:lpstr>
      <vt:lpstr>Calibri Light</vt:lpstr>
      <vt:lpstr>Cambria Math</vt:lpstr>
      <vt:lpstr>Roboto</vt:lpstr>
      <vt:lpstr>Office Theme</vt:lpstr>
      <vt:lpstr>Forward &amp; Backward Propagation in Neural Networks</vt:lpstr>
      <vt:lpstr>Agenda</vt:lpstr>
      <vt:lpstr>Notations</vt:lpstr>
      <vt:lpstr>Matrix Representation</vt:lpstr>
      <vt:lpstr>PowerPoint Presentation</vt:lpstr>
      <vt:lpstr>Forward Propagation</vt:lpstr>
      <vt:lpstr>Weight Initialization</vt:lpstr>
      <vt:lpstr>PowerPoint Presentation</vt:lpstr>
      <vt:lpstr>Gradient Descent</vt:lpstr>
      <vt:lpstr>How a NN is trained : E2E</vt:lpstr>
      <vt:lpstr>Learning Rate ( α )</vt:lpstr>
      <vt:lpstr>Back-Propagation Derivation </vt:lpstr>
      <vt:lpstr>NN Equation and Shapes : Matrix Representation </vt:lpstr>
      <vt:lpstr>NN Equation and Shapes</vt:lpstr>
      <vt:lpstr>Logistic Regression Cost Function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&amp; Backward Propagation in Neural Networks</dc:title>
  <dc:creator>Garg, Ritu</dc:creator>
  <cp:lastModifiedBy>Srivastava, Shashank</cp:lastModifiedBy>
  <cp:revision>3</cp:revision>
  <dcterms:created xsi:type="dcterms:W3CDTF">2023-02-05T05:06:00Z</dcterms:created>
  <dcterms:modified xsi:type="dcterms:W3CDTF">2023-02-06T05:04:46Z</dcterms:modified>
</cp:coreProperties>
</file>