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modernComment_10F_3A02D9F7.xml" ContentType="application/vnd.ms-powerpoint.comments+xml"/>
  <Override PartName="/ppt/notesSlides/notesSlide3.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57" r:id="rId3"/>
    <p:sldId id="279" r:id="rId4"/>
    <p:sldId id="259" r:id="rId5"/>
    <p:sldId id="280" r:id="rId6"/>
    <p:sldId id="258" r:id="rId7"/>
    <p:sldId id="263" r:id="rId8"/>
    <p:sldId id="264" r:id="rId9"/>
    <p:sldId id="266" r:id="rId10"/>
    <p:sldId id="267" r:id="rId11"/>
    <p:sldId id="268" r:id="rId12"/>
    <p:sldId id="269" r:id="rId13"/>
    <p:sldId id="270" r:id="rId14"/>
    <p:sldId id="261" r:id="rId15"/>
    <p:sldId id="265" r:id="rId16"/>
    <p:sldId id="271" r:id="rId17"/>
    <p:sldId id="272" r:id="rId18"/>
    <p:sldId id="273" r:id="rId19"/>
    <p:sldId id="274" r:id="rId20"/>
    <p:sldId id="262" r:id="rId21"/>
    <p:sldId id="275" r:id="rId22"/>
    <p:sldId id="276" r:id="rId23"/>
    <p:sldId id="277" r:id="rId24"/>
    <p:sldId id="278" r:id="rId25"/>
    <p:sldId id="281" r:id="rId26"/>
    <p:sldId id="260"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8542259-FE87-CBB4-775B-3BBBD9A07897}" name="Srivastava, Shashank" initials="SS" userId="S::shashank.srivastava@intel.com::4a4a45cf-0bce-432b-b8e4-c038fc1510d7"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47" autoAdjust="0"/>
    <p:restoredTop sz="93792" autoAdjust="0"/>
  </p:normalViewPr>
  <p:slideViewPr>
    <p:cSldViewPr snapToGrid="0">
      <p:cViewPr varScale="1">
        <p:scale>
          <a:sx n="77" d="100"/>
          <a:sy n="77" d="100"/>
        </p:scale>
        <p:origin x="2213" y="67"/>
      </p:cViewPr>
      <p:guideLst/>
    </p:cSldViewPr>
  </p:slideViewPr>
  <p:outlineViewPr>
    <p:cViewPr>
      <p:scale>
        <a:sx n="33" d="100"/>
        <a:sy n="33" d="100"/>
      </p:scale>
      <p:origin x="0" y="-1256"/>
    </p:cViewPr>
  </p:outlineViewPr>
  <p:notesTextViewPr>
    <p:cViewPr>
      <p:scale>
        <a:sx n="1" d="1"/>
        <a:sy n="1" d="1"/>
      </p:scale>
      <p:origin x="0" y="0"/>
    </p:cViewPr>
  </p:notesTextViewPr>
  <p:notesViewPr>
    <p:cSldViewPr snapToGrid="0">
      <p:cViewPr varScale="1">
        <p:scale>
          <a:sx n="65" d="100"/>
          <a:sy n="65" d="100"/>
        </p:scale>
        <p:origin x="3715"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ivastava, Shashank" userId="4a4a45cf-0bce-432b-b8e4-c038fc1510d7" providerId="ADAL" clId="{243F631C-F4F2-4266-B5AD-0FAEBC047BFD}"/>
    <pc:docChg chg="modSld">
      <pc:chgData name="Srivastava, Shashank" userId="4a4a45cf-0bce-432b-b8e4-c038fc1510d7" providerId="ADAL" clId="{243F631C-F4F2-4266-B5AD-0FAEBC047BFD}" dt="2024-07-23T06:07:35.188" v="1" actId="729"/>
      <pc:docMkLst>
        <pc:docMk/>
      </pc:docMkLst>
      <pc:sldChg chg="mod modShow">
        <pc:chgData name="Srivastava, Shashank" userId="4a4a45cf-0bce-432b-b8e4-c038fc1510d7" providerId="ADAL" clId="{243F631C-F4F2-4266-B5AD-0FAEBC047BFD}" dt="2024-07-23T06:06:58.643" v="0" actId="729"/>
        <pc:sldMkLst>
          <pc:docMk/>
          <pc:sldMk cId="2786612118" sldId="261"/>
        </pc:sldMkLst>
      </pc:sldChg>
      <pc:sldChg chg="mod modShow">
        <pc:chgData name="Srivastava, Shashank" userId="4a4a45cf-0bce-432b-b8e4-c038fc1510d7" providerId="ADAL" clId="{243F631C-F4F2-4266-B5AD-0FAEBC047BFD}" dt="2024-07-23T06:06:58.643" v="0" actId="729"/>
        <pc:sldMkLst>
          <pc:docMk/>
          <pc:sldMk cId="3526360413" sldId="263"/>
        </pc:sldMkLst>
      </pc:sldChg>
      <pc:sldChg chg="mod modShow">
        <pc:chgData name="Srivastava, Shashank" userId="4a4a45cf-0bce-432b-b8e4-c038fc1510d7" providerId="ADAL" clId="{243F631C-F4F2-4266-B5AD-0FAEBC047BFD}" dt="2024-07-23T06:06:58.643" v="0" actId="729"/>
        <pc:sldMkLst>
          <pc:docMk/>
          <pc:sldMk cId="1061157440" sldId="264"/>
        </pc:sldMkLst>
      </pc:sldChg>
      <pc:sldChg chg="mod modShow">
        <pc:chgData name="Srivastava, Shashank" userId="4a4a45cf-0bce-432b-b8e4-c038fc1510d7" providerId="ADAL" clId="{243F631C-F4F2-4266-B5AD-0FAEBC047BFD}" dt="2024-07-23T06:07:35.188" v="1" actId="729"/>
        <pc:sldMkLst>
          <pc:docMk/>
          <pc:sldMk cId="502963880" sldId="265"/>
        </pc:sldMkLst>
      </pc:sldChg>
      <pc:sldChg chg="mod modShow">
        <pc:chgData name="Srivastava, Shashank" userId="4a4a45cf-0bce-432b-b8e4-c038fc1510d7" providerId="ADAL" clId="{243F631C-F4F2-4266-B5AD-0FAEBC047BFD}" dt="2024-07-23T06:06:58.643" v="0" actId="729"/>
        <pc:sldMkLst>
          <pc:docMk/>
          <pc:sldMk cId="3886075284" sldId="266"/>
        </pc:sldMkLst>
      </pc:sldChg>
      <pc:sldChg chg="mod modShow">
        <pc:chgData name="Srivastava, Shashank" userId="4a4a45cf-0bce-432b-b8e4-c038fc1510d7" providerId="ADAL" clId="{243F631C-F4F2-4266-B5AD-0FAEBC047BFD}" dt="2024-07-23T06:06:58.643" v="0" actId="729"/>
        <pc:sldMkLst>
          <pc:docMk/>
          <pc:sldMk cId="531437147" sldId="267"/>
        </pc:sldMkLst>
      </pc:sldChg>
      <pc:sldChg chg="mod modShow">
        <pc:chgData name="Srivastava, Shashank" userId="4a4a45cf-0bce-432b-b8e4-c038fc1510d7" providerId="ADAL" clId="{243F631C-F4F2-4266-B5AD-0FAEBC047BFD}" dt="2024-07-23T06:06:58.643" v="0" actId="729"/>
        <pc:sldMkLst>
          <pc:docMk/>
          <pc:sldMk cId="481046659" sldId="268"/>
        </pc:sldMkLst>
      </pc:sldChg>
      <pc:sldChg chg="mod modShow">
        <pc:chgData name="Srivastava, Shashank" userId="4a4a45cf-0bce-432b-b8e4-c038fc1510d7" providerId="ADAL" clId="{243F631C-F4F2-4266-B5AD-0FAEBC047BFD}" dt="2024-07-23T06:06:58.643" v="0" actId="729"/>
        <pc:sldMkLst>
          <pc:docMk/>
          <pc:sldMk cId="1023670047" sldId="269"/>
        </pc:sldMkLst>
      </pc:sldChg>
      <pc:sldChg chg="mod modShow">
        <pc:chgData name="Srivastava, Shashank" userId="4a4a45cf-0bce-432b-b8e4-c038fc1510d7" providerId="ADAL" clId="{243F631C-F4F2-4266-B5AD-0FAEBC047BFD}" dt="2024-07-23T06:06:58.643" v="0" actId="729"/>
        <pc:sldMkLst>
          <pc:docMk/>
          <pc:sldMk cId="1987361088" sldId="270"/>
        </pc:sldMkLst>
      </pc:sldChg>
      <pc:sldChg chg="mod modShow">
        <pc:chgData name="Srivastava, Shashank" userId="4a4a45cf-0bce-432b-b8e4-c038fc1510d7" providerId="ADAL" clId="{243F631C-F4F2-4266-B5AD-0FAEBC047BFD}" dt="2024-07-23T06:07:35.188" v="1" actId="729"/>
        <pc:sldMkLst>
          <pc:docMk/>
          <pc:sldMk cId="973265399" sldId="271"/>
        </pc:sldMkLst>
      </pc:sldChg>
    </pc:docChg>
  </pc:docChgLst>
</pc:chgInfo>
</file>

<file path=ppt/comments/modernComment_10F_3A02D9F7.xml><?xml version="1.0" encoding="utf-8"?>
<p188:cmLst xmlns:a="http://schemas.openxmlformats.org/drawingml/2006/main" xmlns:r="http://schemas.openxmlformats.org/officeDocument/2006/relationships" xmlns:p188="http://schemas.microsoft.com/office/powerpoint/2018/8/main">
  <p188:cm id="{B54B909A-B8BB-4242-A941-6A066290AFB5}" authorId="{C8542259-FE87-CBB4-775B-3BBBD9A07897}" created="2023-01-23T05:01:08.084">
    <pc:sldMkLst xmlns:pc="http://schemas.microsoft.com/office/powerpoint/2013/main/command">
      <pc:docMk/>
      <pc:sldMk cId="973265399" sldId="271"/>
    </pc:sldMkLst>
    <p188:txBody>
      <a:bodyPr/>
      <a:lstStyle/>
      <a:p>
        <a:r>
          <a:rPr lang="en-US"/>
          <a:t>Task of all w,s is that there sum should be greater than w_0
</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84B635-C122-4037-B207-1D3157264CAB}" type="datetimeFigureOut">
              <a:rPr lang="en-US" smtClean="0"/>
              <a:t>7/22/2024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3AE49F-A3DC-4F61-95B1-2E6D2037953D}" type="slidenum">
              <a:rPr lang="en-US" smtClean="0"/>
              <a:t>‹#›</a:t>
            </a:fld>
            <a:endParaRPr lang="en-US"/>
          </a:p>
        </p:txBody>
      </p:sp>
    </p:spTree>
    <p:extLst>
      <p:ext uri="{BB962C8B-B14F-4D97-AF65-F5344CB8AC3E}">
        <p14:creationId xmlns:p14="http://schemas.microsoft.com/office/powerpoint/2010/main" val="1965085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3AE49F-A3DC-4F61-95B1-2E6D2037953D}" type="slidenum">
              <a:rPr lang="en-US" smtClean="0"/>
              <a:t>1</a:t>
            </a:fld>
            <a:endParaRPr lang="en-US"/>
          </a:p>
        </p:txBody>
      </p:sp>
    </p:spTree>
    <p:extLst>
      <p:ext uri="{BB962C8B-B14F-4D97-AF65-F5344CB8AC3E}">
        <p14:creationId xmlns:p14="http://schemas.microsoft.com/office/powerpoint/2010/main" val="4183885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In effect what are we assuming that instead of having this threshold separately we just think that this theta is one of its input which is always on and the weight of that input is –theta</a:t>
            </a:r>
          </a:p>
          <a:p>
            <a:pPr marL="171450" indent="-171450">
              <a:buFont typeface="Arial" panose="020B0604020202020204" pitchFamily="34" charset="0"/>
              <a:buChar char="•"/>
            </a:pPr>
            <a:r>
              <a:rPr lang="en-US" baseline="0" dirty="0"/>
              <a:t>So the job of all other inputs and there weight is to make sure that their sum should be greater than this input we have,</a:t>
            </a:r>
            <a:endParaRPr lang="en-US" dirty="0"/>
          </a:p>
        </p:txBody>
      </p:sp>
      <p:sp>
        <p:nvSpPr>
          <p:cNvPr id="4" name="Slide Number Placeholder 3"/>
          <p:cNvSpPr>
            <a:spLocks noGrp="1"/>
          </p:cNvSpPr>
          <p:nvPr>
            <p:ph type="sldNum" sz="quarter" idx="5"/>
          </p:nvPr>
        </p:nvSpPr>
        <p:spPr/>
        <p:txBody>
          <a:bodyPr/>
          <a:lstStyle/>
          <a:p>
            <a:fld id="{A43AE49F-A3DC-4F61-95B1-2E6D2037953D}" type="slidenum">
              <a:rPr lang="en-US" smtClean="0"/>
              <a:t>16</a:t>
            </a:fld>
            <a:endParaRPr lang="en-US"/>
          </a:p>
        </p:txBody>
      </p:sp>
    </p:spTree>
    <p:extLst>
      <p:ext uri="{BB962C8B-B14F-4D97-AF65-F5344CB8AC3E}">
        <p14:creationId xmlns:p14="http://schemas.microsoft.com/office/powerpoint/2010/main" val="2480064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3AE49F-A3DC-4F61-95B1-2E6D2037953D}" type="slidenum">
              <a:rPr lang="en-US" smtClean="0"/>
              <a:t>21</a:t>
            </a:fld>
            <a:endParaRPr lang="en-US"/>
          </a:p>
        </p:txBody>
      </p:sp>
    </p:spTree>
    <p:extLst>
      <p:ext uri="{BB962C8B-B14F-4D97-AF65-F5344CB8AC3E}">
        <p14:creationId xmlns:p14="http://schemas.microsoft.com/office/powerpoint/2010/main" val="1436436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B1063A-90A0-461B-812D-6113E945788D}" type="datetimeFigureOut">
              <a:rPr lang="en-US" smtClean="0"/>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660723-837E-4A44-886A-D7A78862603A}" type="slidenum">
              <a:rPr lang="en-US" smtClean="0"/>
              <a:t>‹#›</a:t>
            </a:fld>
            <a:endParaRPr lang="en-US"/>
          </a:p>
        </p:txBody>
      </p:sp>
    </p:spTree>
    <p:extLst>
      <p:ext uri="{BB962C8B-B14F-4D97-AF65-F5344CB8AC3E}">
        <p14:creationId xmlns:p14="http://schemas.microsoft.com/office/powerpoint/2010/main" val="2218787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B1063A-90A0-461B-812D-6113E945788D}" type="datetimeFigureOut">
              <a:rPr lang="en-US" smtClean="0"/>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660723-837E-4A44-886A-D7A78862603A}" type="slidenum">
              <a:rPr lang="en-US" smtClean="0"/>
              <a:t>‹#›</a:t>
            </a:fld>
            <a:endParaRPr lang="en-US"/>
          </a:p>
        </p:txBody>
      </p:sp>
    </p:spTree>
    <p:extLst>
      <p:ext uri="{BB962C8B-B14F-4D97-AF65-F5344CB8AC3E}">
        <p14:creationId xmlns:p14="http://schemas.microsoft.com/office/powerpoint/2010/main" val="2157786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B1063A-90A0-461B-812D-6113E945788D}" type="datetimeFigureOut">
              <a:rPr lang="en-US" smtClean="0"/>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660723-837E-4A44-886A-D7A78862603A}" type="slidenum">
              <a:rPr lang="en-US" smtClean="0"/>
              <a:t>‹#›</a:t>
            </a:fld>
            <a:endParaRPr lang="en-US"/>
          </a:p>
        </p:txBody>
      </p:sp>
    </p:spTree>
    <p:extLst>
      <p:ext uri="{BB962C8B-B14F-4D97-AF65-F5344CB8AC3E}">
        <p14:creationId xmlns:p14="http://schemas.microsoft.com/office/powerpoint/2010/main" val="2670124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B1063A-90A0-461B-812D-6113E945788D}" type="datetimeFigureOut">
              <a:rPr lang="en-US" smtClean="0"/>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660723-837E-4A44-886A-D7A78862603A}" type="slidenum">
              <a:rPr lang="en-US" smtClean="0"/>
              <a:t>‹#›</a:t>
            </a:fld>
            <a:endParaRPr lang="en-US"/>
          </a:p>
        </p:txBody>
      </p:sp>
    </p:spTree>
    <p:extLst>
      <p:ext uri="{BB962C8B-B14F-4D97-AF65-F5344CB8AC3E}">
        <p14:creationId xmlns:p14="http://schemas.microsoft.com/office/powerpoint/2010/main" val="1608665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B1063A-90A0-461B-812D-6113E945788D}" type="datetimeFigureOut">
              <a:rPr lang="en-US" smtClean="0"/>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660723-837E-4A44-886A-D7A78862603A}" type="slidenum">
              <a:rPr lang="en-US" smtClean="0"/>
              <a:t>‹#›</a:t>
            </a:fld>
            <a:endParaRPr lang="en-US"/>
          </a:p>
        </p:txBody>
      </p:sp>
    </p:spTree>
    <p:extLst>
      <p:ext uri="{BB962C8B-B14F-4D97-AF65-F5344CB8AC3E}">
        <p14:creationId xmlns:p14="http://schemas.microsoft.com/office/powerpoint/2010/main" val="3396048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B1063A-90A0-461B-812D-6113E945788D}" type="datetimeFigureOut">
              <a:rPr lang="en-US" smtClean="0"/>
              <a:t>7/22/2024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660723-837E-4A44-886A-D7A78862603A}" type="slidenum">
              <a:rPr lang="en-US" smtClean="0"/>
              <a:t>‹#›</a:t>
            </a:fld>
            <a:endParaRPr lang="en-US"/>
          </a:p>
        </p:txBody>
      </p:sp>
    </p:spTree>
    <p:extLst>
      <p:ext uri="{BB962C8B-B14F-4D97-AF65-F5344CB8AC3E}">
        <p14:creationId xmlns:p14="http://schemas.microsoft.com/office/powerpoint/2010/main" val="2391348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B1063A-90A0-461B-812D-6113E945788D}" type="datetimeFigureOut">
              <a:rPr lang="en-US" smtClean="0"/>
              <a:t>7/22/2024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660723-837E-4A44-886A-D7A78862603A}" type="slidenum">
              <a:rPr lang="en-US" smtClean="0"/>
              <a:t>‹#›</a:t>
            </a:fld>
            <a:endParaRPr lang="en-US"/>
          </a:p>
        </p:txBody>
      </p:sp>
    </p:spTree>
    <p:extLst>
      <p:ext uri="{BB962C8B-B14F-4D97-AF65-F5344CB8AC3E}">
        <p14:creationId xmlns:p14="http://schemas.microsoft.com/office/powerpoint/2010/main" val="3863431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B1063A-90A0-461B-812D-6113E945788D}" type="datetimeFigureOut">
              <a:rPr lang="en-US" smtClean="0"/>
              <a:t>7/22/2024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660723-837E-4A44-886A-D7A78862603A}" type="slidenum">
              <a:rPr lang="en-US" smtClean="0"/>
              <a:t>‹#›</a:t>
            </a:fld>
            <a:endParaRPr lang="en-US"/>
          </a:p>
        </p:txBody>
      </p:sp>
    </p:spTree>
    <p:extLst>
      <p:ext uri="{BB962C8B-B14F-4D97-AF65-F5344CB8AC3E}">
        <p14:creationId xmlns:p14="http://schemas.microsoft.com/office/powerpoint/2010/main" val="934012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B1063A-90A0-461B-812D-6113E945788D}" type="datetimeFigureOut">
              <a:rPr lang="en-US" smtClean="0"/>
              <a:t>7/22/2024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660723-837E-4A44-886A-D7A78862603A}" type="slidenum">
              <a:rPr lang="en-US" smtClean="0"/>
              <a:t>‹#›</a:t>
            </a:fld>
            <a:endParaRPr lang="en-US"/>
          </a:p>
        </p:txBody>
      </p:sp>
    </p:spTree>
    <p:extLst>
      <p:ext uri="{BB962C8B-B14F-4D97-AF65-F5344CB8AC3E}">
        <p14:creationId xmlns:p14="http://schemas.microsoft.com/office/powerpoint/2010/main" val="3293042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B1063A-90A0-461B-812D-6113E945788D}" type="datetimeFigureOut">
              <a:rPr lang="en-US" smtClean="0"/>
              <a:t>7/22/2024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660723-837E-4A44-886A-D7A78862603A}" type="slidenum">
              <a:rPr lang="en-US" smtClean="0"/>
              <a:t>‹#›</a:t>
            </a:fld>
            <a:endParaRPr lang="en-US"/>
          </a:p>
        </p:txBody>
      </p:sp>
    </p:spTree>
    <p:extLst>
      <p:ext uri="{BB962C8B-B14F-4D97-AF65-F5344CB8AC3E}">
        <p14:creationId xmlns:p14="http://schemas.microsoft.com/office/powerpoint/2010/main" val="2909818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B1063A-90A0-461B-812D-6113E945788D}" type="datetimeFigureOut">
              <a:rPr lang="en-US" smtClean="0"/>
              <a:t>7/22/2024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660723-837E-4A44-886A-D7A78862603A}" type="slidenum">
              <a:rPr lang="en-US" smtClean="0"/>
              <a:t>‹#›</a:t>
            </a:fld>
            <a:endParaRPr lang="en-US"/>
          </a:p>
        </p:txBody>
      </p:sp>
    </p:spTree>
    <p:extLst>
      <p:ext uri="{BB962C8B-B14F-4D97-AF65-F5344CB8AC3E}">
        <p14:creationId xmlns:p14="http://schemas.microsoft.com/office/powerpoint/2010/main" val="1877354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B1063A-90A0-461B-812D-6113E945788D}" type="datetimeFigureOut">
              <a:rPr lang="en-US" smtClean="0"/>
              <a:t>7/22/2024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660723-837E-4A44-886A-D7A78862603A}" type="slidenum">
              <a:rPr lang="en-US" smtClean="0"/>
              <a:t>‹#›</a:t>
            </a:fld>
            <a:endParaRPr lang="en-US"/>
          </a:p>
        </p:txBody>
      </p:sp>
    </p:spTree>
    <p:extLst>
      <p:ext uri="{BB962C8B-B14F-4D97-AF65-F5344CB8AC3E}">
        <p14:creationId xmlns:p14="http://schemas.microsoft.com/office/powerpoint/2010/main" val="109482363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9.png"/><Relationship Id="rId3" Type="http://schemas.openxmlformats.org/officeDocument/2006/relationships/image" Target="../media/image26.png"/><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8.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27.png"/><Relationship Id="rId9" Type="http://schemas.openxmlformats.org/officeDocument/2006/relationships/image" Target="../media/image22.png"/></Relationships>
</file>

<file path=ppt/slides/_rels/slide11.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30.png"/><Relationship Id="rId7" Type="http://schemas.openxmlformats.org/officeDocument/2006/relationships/image" Target="../media/image21.png"/><Relationship Id="rId12" Type="http://schemas.openxmlformats.org/officeDocument/2006/relationships/image" Target="../media/image32.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31.png"/><Relationship Id="rId4" Type="http://schemas.openxmlformats.org/officeDocument/2006/relationships/image" Target="../media/image18.png"/><Relationship Id="rId9" Type="http://schemas.openxmlformats.org/officeDocument/2006/relationships/image" Target="../media/image23.png"/></Relationships>
</file>

<file path=ppt/slides/_rels/slide12.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2.png"/><Relationship Id="rId3" Type="http://schemas.openxmlformats.org/officeDocument/2006/relationships/image" Target="../media/image15.png"/><Relationship Id="rId7" Type="http://schemas.openxmlformats.org/officeDocument/2006/relationships/image" Target="../media/image36.png"/><Relationship Id="rId12" Type="http://schemas.openxmlformats.org/officeDocument/2006/relationships/image" Target="../media/image41.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5" Type="http://schemas.openxmlformats.org/officeDocument/2006/relationships/image" Target="../media/image4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 Id="rId14" Type="http://schemas.openxmlformats.org/officeDocument/2006/relationships/image" Target="../media/image43.png"/></Relationships>
</file>

<file path=ppt/slides/_rels/slide13.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3.png"/><Relationship Id="rId3" Type="http://schemas.openxmlformats.org/officeDocument/2006/relationships/image" Target="../media/image15.png"/><Relationship Id="rId7" Type="http://schemas.openxmlformats.org/officeDocument/2006/relationships/image" Target="../media/image36.png"/><Relationship Id="rId12" Type="http://schemas.openxmlformats.org/officeDocument/2006/relationships/image" Target="../media/image42.png"/><Relationship Id="rId17" Type="http://schemas.openxmlformats.org/officeDocument/2006/relationships/image" Target="../media/image46.png"/><Relationship Id="rId2" Type="http://schemas.openxmlformats.org/officeDocument/2006/relationships/image" Target="../media/image8.png"/><Relationship Id="rId16"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5" Type="http://schemas.openxmlformats.org/officeDocument/2006/relationships/image" Target="../media/image45.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 Id="rId14" Type="http://schemas.openxmlformats.org/officeDocument/2006/relationships/image" Target="../media/image4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51.png"/><Relationship Id="rId3" Type="http://schemas.microsoft.com/office/2018/10/relationships/comments" Target="../comments/modernComment_10F_3A02D9F7.xml"/><Relationship Id="rId7" Type="http://schemas.openxmlformats.org/officeDocument/2006/relationships/image" Target="../media/image50.png"/><Relationship Id="rId12" Type="http://schemas.openxmlformats.org/officeDocument/2006/relationships/image" Target="../media/image5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9.png"/><Relationship Id="rId11" Type="http://schemas.openxmlformats.org/officeDocument/2006/relationships/image" Target="../media/image54.png"/><Relationship Id="rId5" Type="http://schemas.openxmlformats.org/officeDocument/2006/relationships/image" Target="../media/image48.png"/><Relationship Id="rId10" Type="http://schemas.openxmlformats.org/officeDocument/2006/relationships/image" Target="../media/image53.png"/><Relationship Id="rId4" Type="http://schemas.openxmlformats.org/officeDocument/2006/relationships/image" Target="../media/image47.png"/><Relationship Id="rId9" Type="http://schemas.openxmlformats.org/officeDocument/2006/relationships/image" Target="../media/image52.png"/></Relationships>
</file>

<file path=ppt/slides/_rels/slide1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47.png"/><Relationship Id="rId1" Type="http://schemas.openxmlformats.org/officeDocument/2006/relationships/slideLayout" Target="../slideLayouts/slideLayout2.xml"/><Relationship Id="rId5" Type="http://schemas.openxmlformats.org/officeDocument/2006/relationships/image" Target="../media/image57.png"/><Relationship Id="rId4" Type="http://schemas.openxmlformats.org/officeDocument/2006/relationships/image" Target="../media/image56.png"/></Relationships>
</file>

<file path=ppt/slides/_rels/slide1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47.png"/><Relationship Id="rId1" Type="http://schemas.openxmlformats.org/officeDocument/2006/relationships/slideLayout" Target="../slideLayouts/slideLayout2.xml"/><Relationship Id="rId5" Type="http://schemas.openxmlformats.org/officeDocument/2006/relationships/image" Target="../media/image57.png"/><Relationship Id="rId4" Type="http://schemas.openxmlformats.org/officeDocument/2006/relationships/image" Target="../media/image58.png"/></Relationships>
</file>

<file path=ppt/slides/_rels/slide1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59.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66.png"/><Relationship Id="rId3" Type="http://schemas.openxmlformats.org/officeDocument/2006/relationships/image" Target="../media/image62.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65.png"/><Relationship Id="rId11" Type="http://schemas.openxmlformats.org/officeDocument/2006/relationships/image" Target="../media/image22.png"/><Relationship Id="rId5" Type="http://schemas.openxmlformats.org/officeDocument/2006/relationships/image" Target="../media/image64.png"/><Relationship Id="rId10" Type="http://schemas.openxmlformats.org/officeDocument/2006/relationships/image" Target="../media/image21.png"/><Relationship Id="rId4" Type="http://schemas.openxmlformats.org/officeDocument/2006/relationships/image" Target="../media/image63.png"/><Relationship Id="rId9"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62.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image" Target="../media/image68.png"/><Relationship Id="rId1" Type="http://schemas.openxmlformats.org/officeDocument/2006/relationships/slideLayout" Target="../slideLayouts/slideLayout2.xml"/><Relationship Id="rId6" Type="http://schemas.openxmlformats.org/officeDocument/2006/relationships/image" Target="../media/image69.png"/><Relationship Id="rId11" Type="http://schemas.openxmlformats.org/officeDocument/2006/relationships/image" Target="../media/image22.png"/><Relationship Id="rId5" Type="http://schemas.openxmlformats.org/officeDocument/2006/relationships/image" Target="../media/image64.png"/><Relationship Id="rId10" Type="http://schemas.openxmlformats.org/officeDocument/2006/relationships/image" Target="../media/image21.png"/><Relationship Id="rId4" Type="http://schemas.openxmlformats.org/officeDocument/2006/relationships/image" Target="../media/image63.png"/><Relationship Id="rId9" Type="http://schemas.openxmlformats.org/officeDocument/2006/relationships/image" Target="../media/image20.png"/></Relationships>
</file>

<file path=ppt/slides/_rels/slide2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62.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image" Target="../media/image68.png"/><Relationship Id="rId1" Type="http://schemas.openxmlformats.org/officeDocument/2006/relationships/slideLayout" Target="../slideLayouts/slideLayout2.xml"/><Relationship Id="rId6" Type="http://schemas.openxmlformats.org/officeDocument/2006/relationships/image" Target="../media/image69.png"/><Relationship Id="rId11" Type="http://schemas.openxmlformats.org/officeDocument/2006/relationships/image" Target="../media/image22.png"/><Relationship Id="rId5" Type="http://schemas.openxmlformats.org/officeDocument/2006/relationships/image" Target="../media/image64.png"/><Relationship Id="rId10" Type="http://schemas.openxmlformats.org/officeDocument/2006/relationships/image" Target="../media/image21.png"/><Relationship Id="rId4" Type="http://schemas.openxmlformats.org/officeDocument/2006/relationships/image" Target="../media/image63.png"/><Relationship Id="rId9"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7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E595EB7-1DC7-C1BB-CCDC-05226D48D8A8}"/>
              </a:ext>
            </a:extLst>
          </p:cNvPr>
          <p:cNvSpPr txBox="1"/>
          <p:nvPr/>
        </p:nvSpPr>
        <p:spPr>
          <a:xfrm>
            <a:off x="3071674" y="2654423"/>
            <a:ext cx="6294268" cy="523220"/>
          </a:xfrm>
          <a:prstGeom prst="rect">
            <a:avLst/>
          </a:prstGeom>
          <a:noFill/>
        </p:spPr>
        <p:txBody>
          <a:bodyPr wrap="square" rtlCol="0">
            <a:spAutoFit/>
          </a:bodyPr>
          <a:lstStyle/>
          <a:p>
            <a:r>
              <a:rPr lang="en-US" sz="2800" dirty="0">
                <a:solidFill>
                  <a:schemeClr val="accent2">
                    <a:lumMod val="60000"/>
                    <a:lumOff val="40000"/>
                  </a:schemeClr>
                </a:solidFill>
              </a:rPr>
              <a:t>Introduction to Artificial Neural Network</a:t>
            </a:r>
          </a:p>
        </p:txBody>
      </p:sp>
    </p:spTree>
    <p:extLst>
      <p:ext uri="{BB962C8B-B14F-4D97-AF65-F5344CB8AC3E}">
        <p14:creationId xmlns:p14="http://schemas.microsoft.com/office/powerpoint/2010/main" val="3002737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C8C3609-F9ED-83BF-584C-92777BA29CDF}"/>
              </a:ext>
            </a:extLst>
          </p:cNvPr>
          <p:cNvGrpSpPr/>
          <p:nvPr/>
        </p:nvGrpSpPr>
        <p:grpSpPr>
          <a:xfrm>
            <a:off x="3482111" y="1529369"/>
            <a:ext cx="1052944" cy="1076275"/>
            <a:chOff x="6373092" y="1469571"/>
            <a:chExt cx="1052944" cy="1076275"/>
          </a:xfrm>
        </p:grpSpPr>
        <p:sp>
          <p:nvSpPr>
            <p:cNvPr id="5" name="Oval 4">
              <a:extLst>
                <a:ext uri="{FF2B5EF4-FFF2-40B4-BE49-F238E27FC236}">
                  <a16:creationId xmlns:a16="http://schemas.microsoft.com/office/drawing/2014/main" id="{3D039DEC-58DF-8976-F486-0D5F6FCBF99E}"/>
                </a:ext>
              </a:extLst>
            </p:cNvPr>
            <p:cNvSpPr/>
            <p:nvPr/>
          </p:nvSpPr>
          <p:spPr>
            <a:xfrm>
              <a:off x="6373092" y="1469571"/>
              <a:ext cx="1052944" cy="10242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hord 6">
              <a:extLst>
                <a:ext uri="{FF2B5EF4-FFF2-40B4-BE49-F238E27FC236}">
                  <a16:creationId xmlns:a16="http://schemas.microsoft.com/office/drawing/2014/main" id="{6EDE05F1-D26C-ACD3-CEE5-40093A6FFD39}"/>
                </a:ext>
              </a:extLst>
            </p:cNvPr>
            <p:cNvSpPr/>
            <p:nvPr/>
          </p:nvSpPr>
          <p:spPr>
            <a:xfrm rot="7068578">
              <a:off x="6367743" y="1491774"/>
              <a:ext cx="1067605" cy="1040539"/>
            </a:xfrm>
            <a:prstGeom prst="chord">
              <a:avLst>
                <a:gd name="adj1" fmla="val 3594260"/>
                <a:gd name="adj2" fmla="val 14529878"/>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grpSp>
      <p:cxnSp>
        <p:nvCxnSpPr>
          <p:cNvPr id="13" name="Straight Arrow Connector 12">
            <a:extLst>
              <a:ext uri="{FF2B5EF4-FFF2-40B4-BE49-F238E27FC236}">
                <a16:creationId xmlns:a16="http://schemas.microsoft.com/office/drawing/2014/main" id="{FB6E087B-8F69-95C7-71D3-C56BBAC28522}"/>
              </a:ext>
            </a:extLst>
          </p:cNvPr>
          <p:cNvCxnSpPr>
            <a:cxnSpLocks/>
          </p:cNvCxnSpPr>
          <p:nvPr/>
        </p:nvCxnSpPr>
        <p:spPr>
          <a:xfrm flipV="1">
            <a:off x="3279811" y="2553616"/>
            <a:ext cx="508900" cy="1107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B3F8D767-8189-1D0F-A3A7-EF93BF7F0B3E}"/>
              </a:ext>
            </a:extLst>
          </p:cNvPr>
          <p:cNvSpPr txBox="1"/>
          <p:nvPr/>
        </p:nvSpPr>
        <p:spPr>
          <a:xfrm>
            <a:off x="3054928" y="3581752"/>
            <a:ext cx="1935018" cy="307777"/>
          </a:xfrm>
          <a:prstGeom prst="rect">
            <a:avLst/>
          </a:prstGeom>
          <a:solidFill>
            <a:schemeClr val="bg1"/>
          </a:solidFill>
        </p:spPr>
        <p:txBody>
          <a:bodyPr wrap="square" rtlCol="0">
            <a:spAutoFit/>
          </a:bodyPr>
          <a:lstStyle/>
          <a:p>
            <a:r>
              <a:rPr lang="en-US" sz="1400" dirty="0">
                <a:solidFill>
                  <a:schemeClr val="accent2">
                    <a:lumMod val="60000"/>
                    <a:lumOff val="40000"/>
                  </a:schemeClr>
                </a:solidFill>
              </a:rPr>
              <a:t>x</a:t>
            </a:r>
            <a:r>
              <a:rPr lang="en-US" sz="1400" baseline="-25000" dirty="0">
                <a:solidFill>
                  <a:schemeClr val="accent2">
                    <a:lumMod val="60000"/>
                    <a:lumOff val="40000"/>
                  </a:schemeClr>
                </a:solidFill>
              </a:rPr>
              <a:t>1</a:t>
            </a:r>
            <a:r>
              <a:rPr lang="en-US" sz="1400" dirty="0">
                <a:solidFill>
                  <a:schemeClr val="accent2">
                    <a:lumMod val="60000"/>
                    <a:lumOff val="40000"/>
                  </a:schemeClr>
                </a:solidFill>
              </a:rPr>
              <a:t>                                 x</a:t>
            </a:r>
            <a:r>
              <a:rPr lang="en-US" sz="1400" baseline="-25000" dirty="0">
                <a:solidFill>
                  <a:schemeClr val="accent2">
                    <a:lumMod val="60000"/>
                    <a:lumOff val="40000"/>
                  </a:schemeClr>
                </a:solidFill>
              </a:rPr>
              <a:t>2</a:t>
            </a:r>
            <a:endParaRPr lang="en-US" sz="1400" dirty="0">
              <a:solidFill>
                <a:schemeClr val="accent2">
                  <a:lumMod val="60000"/>
                  <a:lumOff val="40000"/>
                </a:schemeClr>
              </a:solidFill>
            </a:endParaRPr>
          </a:p>
        </p:txBody>
      </p:sp>
      <p:cxnSp>
        <p:nvCxnSpPr>
          <p:cNvPr id="35" name="Straight Arrow Connector 34">
            <a:extLst>
              <a:ext uri="{FF2B5EF4-FFF2-40B4-BE49-F238E27FC236}">
                <a16:creationId xmlns:a16="http://schemas.microsoft.com/office/drawing/2014/main" id="{2BB62B47-4DF1-D38E-EB5F-270047384488}"/>
              </a:ext>
            </a:extLst>
          </p:cNvPr>
          <p:cNvCxnSpPr>
            <a:cxnSpLocks/>
          </p:cNvCxnSpPr>
          <p:nvPr/>
        </p:nvCxnSpPr>
        <p:spPr>
          <a:xfrm flipH="1" flipV="1">
            <a:off x="4239492" y="2553616"/>
            <a:ext cx="393322" cy="10281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68C2E2A6-FA5D-0938-33B5-D0892BF58A45}"/>
              </a:ext>
            </a:extLst>
          </p:cNvPr>
          <p:cNvCxnSpPr>
            <a:cxnSpLocks/>
          </p:cNvCxnSpPr>
          <p:nvPr/>
        </p:nvCxnSpPr>
        <p:spPr>
          <a:xfrm flipV="1">
            <a:off x="4010636" y="741611"/>
            <a:ext cx="0" cy="777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4D7D28AA-E6D8-0A6C-9F69-9694B535A653}"/>
                  </a:ext>
                </a:extLst>
              </p:cNvPr>
              <p:cNvSpPr txBox="1"/>
              <p:nvPr/>
            </p:nvSpPr>
            <p:spPr>
              <a:xfrm>
                <a:off x="3754080" y="482269"/>
                <a:ext cx="626775" cy="1846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𝑦</m:t>
                      </m:r>
                      <m:r>
                        <a:rPr lang="en-US" sz="1200" b="0" i="1" smtClean="0">
                          <a:solidFill>
                            <a:schemeClr val="accent2">
                              <a:lumMod val="60000"/>
                              <a:lumOff val="40000"/>
                            </a:schemeClr>
                          </a:solidFill>
                          <a:latin typeface="Cambria Math" panose="02040503050406030204" pitchFamily="18" charset="0"/>
                        </a:rPr>
                        <m:t>∈{0,1}</m:t>
                      </m:r>
                    </m:oMath>
                  </m:oMathPara>
                </a14:m>
                <a:endParaRPr lang="en-US" sz="1200" dirty="0">
                  <a:solidFill>
                    <a:schemeClr val="accent2">
                      <a:lumMod val="60000"/>
                      <a:lumOff val="40000"/>
                    </a:schemeClr>
                  </a:solidFill>
                </a:endParaRPr>
              </a:p>
            </p:txBody>
          </p:sp>
        </mc:Choice>
        <mc:Fallback xmlns="">
          <p:sp>
            <p:nvSpPr>
              <p:cNvPr id="55" name="TextBox 54">
                <a:extLst>
                  <a:ext uri="{FF2B5EF4-FFF2-40B4-BE49-F238E27FC236}">
                    <a16:creationId xmlns:a16="http://schemas.microsoft.com/office/drawing/2014/main" id="{4D7D28AA-E6D8-0A6C-9F69-9694B535A653}"/>
                  </a:ext>
                </a:extLst>
              </p:cNvPr>
              <p:cNvSpPr txBox="1">
                <a:spLocks noRot="1" noChangeAspect="1" noMove="1" noResize="1" noEditPoints="1" noAdjustHandles="1" noChangeArrowheads="1" noChangeShapeType="1" noTextEdit="1"/>
              </p:cNvSpPr>
              <p:nvPr/>
            </p:nvSpPr>
            <p:spPr>
              <a:xfrm>
                <a:off x="3754080" y="482269"/>
                <a:ext cx="626775" cy="184666"/>
              </a:xfrm>
              <a:prstGeom prst="rect">
                <a:avLst/>
              </a:prstGeom>
              <a:blipFill>
                <a:blip r:embed="rId2"/>
                <a:stretch>
                  <a:fillRect l="-5825" t="-3333" r="-8738" b="-4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D0C89560-3667-BC49-1E92-256713F0D33C}"/>
                  </a:ext>
                </a:extLst>
              </p:cNvPr>
              <p:cNvSpPr txBox="1"/>
              <p:nvPr/>
            </p:nvSpPr>
            <p:spPr>
              <a:xfrm>
                <a:off x="3860420" y="2108846"/>
                <a:ext cx="32403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solidFill>
                            <a:srgbClr val="92D050"/>
                          </a:solidFill>
                          <a:latin typeface="Cambria Math" panose="02040503050406030204" pitchFamily="18" charset="0"/>
                        </a:rPr>
                        <m:t>2</m:t>
                      </m:r>
                    </m:oMath>
                  </m:oMathPara>
                </a14:m>
                <a:endParaRPr lang="en-US" dirty="0">
                  <a:solidFill>
                    <a:srgbClr val="92D050"/>
                  </a:solidFill>
                </a:endParaRPr>
              </a:p>
            </p:txBody>
          </p:sp>
        </mc:Choice>
        <mc:Fallback xmlns="">
          <p:sp>
            <p:nvSpPr>
              <p:cNvPr id="31" name="TextBox 30">
                <a:extLst>
                  <a:ext uri="{FF2B5EF4-FFF2-40B4-BE49-F238E27FC236}">
                    <a16:creationId xmlns:a16="http://schemas.microsoft.com/office/drawing/2014/main" id="{D0C89560-3667-BC49-1E92-256713F0D33C}"/>
                  </a:ext>
                </a:extLst>
              </p:cNvPr>
              <p:cNvSpPr txBox="1">
                <a:spLocks noRot="1" noChangeAspect="1" noMove="1" noResize="1" noEditPoints="1" noAdjustHandles="1" noChangeArrowheads="1" noChangeShapeType="1" noTextEdit="1"/>
              </p:cNvSpPr>
              <p:nvPr/>
            </p:nvSpPr>
            <p:spPr>
              <a:xfrm>
                <a:off x="3860420" y="2108846"/>
                <a:ext cx="324034" cy="369332"/>
              </a:xfrm>
              <a:prstGeom prst="rect">
                <a:avLst/>
              </a:prstGeom>
              <a:blipFill>
                <a:blip r:embed="rId3"/>
                <a:stretch>
                  <a:fillRect/>
                </a:stretch>
              </a:blipFill>
            </p:spPr>
            <p:txBody>
              <a:bodyPr/>
              <a:lstStyle/>
              <a:p>
                <a:r>
                  <a:rPr lang="en-US">
                    <a:noFill/>
                  </a:rPr>
                  <a:t> </a:t>
                </a:r>
              </a:p>
            </p:txBody>
          </p:sp>
        </mc:Fallback>
      </mc:AlternateContent>
      <p:graphicFrame>
        <p:nvGraphicFramePr>
          <p:cNvPr id="86" name="Table 4">
            <a:extLst>
              <a:ext uri="{FF2B5EF4-FFF2-40B4-BE49-F238E27FC236}">
                <a16:creationId xmlns:a16="http://schemas.microsoft.com/office/drawing/2014/main" id="{F7A2F402-D215-31E4-DA32-BC207B2D6085}"/>
              </a:ext>
            </a:extLst>
          </p:cNvPr>
          <p:cNvGraphicFramePr>
            <a:graphicFrameLocks noGrp="1"/>
          </p:cNvGraphicFramePr>
          <p:nvPr/>
        </p:nvGraphicFramePr>
        <p:xfrm>
          <a:off x="-1" y="0"/>
          <a:ext cx="1989745" cy="2534194"/>
        </p:xfrm>
        <a:graphic>
          <a:graphicData uri="http://schemas.openxmlformats.org/drawingml/2006/table">
            <a:tbl>
              <a:tblPr firstRow="1" bandRow="1">
                <a:tableStyleId>{073A0DAA-6AF3-43AB-8588-CEC1D06C72B9}</a:tableStyleId>
              </a:tblPr>
              <a:tblGrid>
                <a:gridCol w="1989745">
                  <a:extLst>
                    <a:ext uri="{9D8B030D-6E8A-4147-A177-3AD203B41FA5}">
                      <a16:colId xmlns:a16="http://schemas.microsoft.com/office/drawing/2014/main" val="1354557661"/>
                    </a:ext>
                  </a:extLst>
                </a:gridCol>
              </a:tblGrid>
              <a:tr h="489857">
                <a:tc>
                  <a:txBody>
                    <a:bodyPr/>
                    <a:lstStyle/>
                    <a:p>
                      <a:r>
                        <a:rPr lang="en-US" dirty="0"/>
                        <a:t>ANN</a:t>
                      </a:r>
                    </a:p>
                  </a:txBody>
                  <a:tcPr/>
                </a:tc>
                <a:extLst>
                  <a:ext uri="{0D108BD9-81ED-4DB2-BD59-A6C34878D82A}">
                    <a16:rowId xmlns:a16="http://schemas.microsoft.com/office/drawing/2014/main" val="551768191"/>
                  </a:ext>
                </a:extLst>
              </a:tr>
              <a:tr h="489857">
                <a:tc>
                  <a:txBody>
                    <a:bodyPr/>
                    <a:lstStyle/>
                    <a:p>
                      <a:r>
                        <a:rPr lang="en-US" dirty="0"/>
                        <a:t>Biological Neuron</a:t>
                      </a:r>
                    </a:p>
                  </a:txBody>
                  <a:tcPr>
                    <a:solidFill>
                      <a:schemeClr val="bg1">
                        <a:lumMod val="75000"/>
                        <a:lumOff val="25000"/>
                      </a:schemeClr>
                    </a:solidFill>
                  </a:tcPr>
                </a:tc>
                <a:extLst>
                  <a:ext uri="{0D108BD9-81ED-4DB2-BD59-A6C34878D82A}">
                    <a16:rowId xmlns:a16="http://schemas.microsoft.com/office/drawing/2014/main" val="3203128871"/>
                  </a:ext>
                </a:extLst>
              </a:tr>
              <a:tr h="489857">
                <a:tc>
                  <a:txBody>
                    <a:bodyPr/>
                    <a:lstStyle/>
                    <a:p>
                      <a:r>
                        <a:rPr lang="en-US" dirty="0"/>
                        <a:t>McCulloch Pitts Neuron</a:t>
                      </a:r>
                    </a:p>
                  </a:txBody>
                  <a:tcPr>
                    <a:solidFill>
                      <a:schemeClr val="bg1">
                        <a:lumMod val="75000"/>
                        <a:lumOff val="25000"/>
                      </a:schemeClr>
                    </a:solidFill>
                  </a:tcPr>
                </a:tc>
                <a:extLst>
                  <a:ext uri="{0D108BD9-81ED-4DB2-BD59-A6C34878D82A}">
                    <a16:rowId xmlns:a16="http://schemas.microsoft.com/office/drawing/2014/main" val="2220252484"/>
                  </a:ext>
                </a:extLst>
              </a:tr>
              <a:tr h="4898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Boolean Functions and Decision Boundaries</a:t>
                      </a:r>
                    </a:p>
                  </a:txBody>
                  <a:tcPr>
                    <a:solidFill>
                      <a:schemeClr val="tx1">
                        <a:lumMod val="75000"/>
                      </a:schemeClr>
                    </a:solidFill>
                  </a:tcPr>
                </a:tc>
                <a:extLst>
                  <a:ext uri="{0D108BD9-81ED-4DB2-BD59-A6C34878D82A}">
                    <a16:rowId xmlns:a16="http://schemas.microsoft.com/office/drawing/2014/main" val="3682264811"/>
                  </a:ext>
                </a:extLst>
              </a:tr>
            </a:tbl>
          </a:graphicData>
        </a:graphic>
      </p:graphicFrame>
      <p:sp>
        <p:nvSpPr>
          <p:cNvPr id="2" name="TextBox 1">
            <a:extLst>
              <a:ext uri="{FF2B5EF4-FFF2-40B4-BE49-F238E27FC236}">
                <a16:creationId xmlns:a16="http://schemas.microsoft.com/office/drawing/2014/main" id="{7C92C54D-1B55-CAF1-5886-4EB5774D9585}"/>
              </a:ext>
            </a:extLst>
          </p:cNvPr>
          <p:cNvSpPr txBox="1"/>
          <p:nvPr/>
        </p:nvSpPr>
        <p:spPr>
          <a:xfrm>
            <a:off x="3330478" y="3983365"/>
            <a:ext cx="1473977" cy="276999"/>
          </a:xfrm>
          <a:prstGeom prst="rect">
            <a:avLst/>
          </a:prstGeom>
          <a:noFill/>
        </p:spPr>
        <p:txBody>
          <a:bodyPr wrap="square" lIns="0" tIns="0" rIns="0" bIns="0" rtlCol="0">
            <a:spAutoFit/>
          </a:bodyPr>
          <a:lstStyle/>
          <a:p>
            <a:pPr algn="l"/>
            <a:r>
              <a:rPr lang="en-US" dirty="0">
                <a:solidFill>
                  <a:schemeClr val="accent2">
                    <a:lumMod val="60000"/>
                    <a:lumOff val="40000"/>
                  </a:schemeClr>
                </a:solidFill>
                <a:latin typeface="Cambria Math" panose="02040503050406030204" pitchFamily="18" charset="0"/>
              </a:rPr>
              <a:t>AND Function</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828E138-A84A-0DBA-AF19-FC50B92AD4B7}"/>
                  </a:ext>
                </a:extLst>
              </p:cNvPr>
              <p:cNvSpPr txBox="1"/>
              <p:nvPr/>
            </p:nvSpPr>
            <p:spPr>
              <a:xfrm>
                <a:off x="3147197" y="4376788"/>
                <a:ext cx="1817101"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b="0" i="1" smtClean="0">
                          <a:solidFill>
                            <a:schemeClr val="accent2">
                              <a:lumMod val="60000"/>
                              <a:lumOff val="40000"/>
                            </a:schemeClr>
                          </a:solidFill>
                          <a:latin typeface="Cambria Math" panose="02040503050406030204" pitchFamily="18" charset="0"/>
                        </a:rPr>
                        <m:t>𝑥</m:t>
                      </m:r>
                      <m:r>
                        <a:rPr lang="en-US" b="0" i="1" baseline="-25000" smtClean="0">
                          <a:solidFill>
                            <a:schemeClr val="accent2">
                              <a:lumMod val="60000"/>
                              <a:lumOff val="40000"/>
                            </a:schemeClr>
                          </a:solidFill>
                          <a:latin typeface="Cambria Math" panose="02040503050406030204" pitchFamily="18" charset="0"/>
                        </a:rPr>
                        <m:t>1</m:t>
                      </m:r>
                      <m:r>
                        <a:rPr lang="en-US" b="0" i="1" smtClean="0">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𝑥</m:t>
                      </m:r>
                      <m:r>
                        <a:rPr lang="en-US" b="0" i="1" baseline="-25000" smtClean="0">
                          <a:solidFill>
                            <a:schemeClr val="accent2">
                              <a:lumMod val="60000"/>
                              <a:lumOff val="40000"/>
                            </a:schemeClr>
                          </a:solidFill>
                          <a:latin typeface="Cambria Math" panose="02040503050406030204" pitchFamily="18" charset="0"/>
                        </a:rPr>
                        <m:t>2</m:t>
                      </m:r>
                      <m:r>
                        <a:rPr lang="en-US" b="0" i="1" smtClean="0">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𝑥𝑖</m:t>
                      </m:r>
                      <m:r>
                        <a:rPr lang="en-US" b="0" i="1" smtClean="0">
                          <a:solidFill>
                            <a:schemeClr val="accent2">
                              <a:lumMod val="60000"/>
                              <a:lumOff val="40000"/>
                            </a:schemeClr>
                          </a:solidFill>
                          <a:latin typeface="Cambria Math" panose="02040503050406030204" pitchFamily="18" charset="0"/>
                        </a:rPr>
                        <m:t>≥2</m:t>
                      </m:r>
                    </m:oMath>
                  </m:oMathPara>
                </a14:m>
                <a:endParaRPr lang="en-US" dirty="0">
                  <a:solidFill>
                    <a:schemeClr val="accent2">
                      <a:lumMod val="60000"/>
                      <a:lumOff val="40000"/>
                    </a:schemeClr>
                  </a:solidFill>
                  <a:latin typeface="Cambria Math" panose="02040503050406030204" pitchFamily="18" charset="0"/>
                </a:endParaRPr>
              </a:p>
            </p:txBody>
          </p:sp>
        </mc:Choice>
        <mc:Fallback xmlns="">
          <p:sp>
            <p:nvSpPr>
              <p:cNvPr id="3" name="TextBox 2">
                <a:extLst>
                  <a:ext uri="{FF2B5EF4-FFF2-40B4-BE49-F238E27FC236}">
                    <a16:creationId xmlns:a16="http://schemas.microsoft.com/office/drawing/2014/main" id="{F828E138-A84A-0DBA-AF19-FC50B92AD4B7}"/>
                  </a:ext>
                </a:extLst>
              </p:cNvPr>
              <p:cNvSpPr txBox="1">
                <a:spLocks noRot="1" noChangeAspect="1" noMove="1" noResize="1" noEditPoints="1" noAdjustHandles="1" noChangeArrowheads="1" noChangeShapeType="1" noTextEdit="1"/>
              </p:cNvSpPr>
              <p:nvPr/>
            </p:nvSpPr>
            <p:spPr>
              <a:xfrm>
                <a:off x="3147197" y="4376788"/>
                <a:ext cx="1817101" cy="276999"/>
              </a:xfrm>
              <a:prstGeom prst="rect">
                <a:avLst/>
              </a:prstGeom>
              <a:blipFill>
                <a:blip r:embed="rId4"/>
                <a:stretch>
                  <a:fillRect l="-1342" r="-3020" b="-37778"/>
                </a:stretch>
              </a:blipFill>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BDF744DB-8BB0-48D2-E824-5BA2F3968FAD}"/>
              </a:ext>
            </a:extLst>
          </p:cNvPr>
          <p:cNvCxnSpPr>
            <a:cxnSpLocks/>
          </p:cNvCxnSpPr>
          <p:nvPr/>
        </p:nvCxnSpPr>
        <p:spPr>
          <a:xfrm>
            <a:off x="7663951" y="2786716"/>
            <a:ext cx="25986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94C4541-996F-B8A4-4841-5937D093E933}"/>
              </a:ext>
            </a:extLst>
          </p:cNvPr>
          <p:cNvCxnSpPr>
            <a:cxnSpLocks/>
          </p:cNvCxnSpPr>
          <p:nvPr/>
        </p:nvCxnSpPr>
        <p:spPr>
          <a:xfrm flipV="1">
            <a:off x="7663951" y="381740"/>
            <a:ext cx="0" cy="24049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6A83C1EA-7E27-586D-EB1E-6C30355B9A53}"/>
              </a:ext>
            </a:extLst>
          </p:cNvPr>
          <p:cNvSpPr/>
          <p:nvPr/>
        </p:nvSpPr>
        <p:spPr>
          <a:xfrm>
            <a:off x="7641091" y="1081581"/>
            <a:ext cx="45719" cy="48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194E2188-98C7-238D-88C4-C1DBD773962F}"/>
              </a:ext>
            </a:extLst>
          </p:cNvPr>
          <p:cNvSpPr/>
          <p:nvPr/>
        </p:nvSpPr>
        <p:spPr>
          <a:xfrm>
            <a:off x="9639125" y="1081580"/>
            <a:ext cx="45719" cy="48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57D020DC-E03A-225C-1B61-FF8BAD079B3E}"/>
              </a:ext>
            </a:extLst>
          </p:cNvPr>
          <p:cNvSpPr/>
          <p:nvPr/>
        </p:nvSpPr>
        <p:spPr>
          <a:xfrm>
            <a:off x="7641091" y="2762434"/>
            <a:ext cx="45719" cy="48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753D2DD-DC5F-BC55-A1DA-2904A8ADB905}"/>
              </a:ext>
            </a:extLst>
          </p:cNvPr>
          <p:cNvSpPr/>
          <p:nvPr/>
        </p:nvSpPr>
        <p:spPr>
          <a:xfrm>
            <a:off x="9684844" y="2762433"/>
            <a:ext cx="45719" cy="48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95B4F092-201E-C4FC-280E-E2F9A307BB7B}"/>
                  </a:ext>
                </a:extLst>
              </p:cNvPr>
              <p:cNvSpPr txBox="1"/>
              <p:nvPr/>
            </p:nvSpPr>
            <p:spPr>
              <a:xfrm>
                <a:off x="7240567" y="389936"/>
                <a:ext cx="28987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a:solidFill>
                            <a:schemeClr val="accent2">
                              <a:lumMod val="60000"/>
                              <a:lumOff val="40000"/>
                            </a:schemeClr>
                          </a:solidFill>
                          <a:latin typeface="Cambria Math" panose="02040503050406030204" pitchFamily="18" charset="0"/>
                        </a:rPr>
                        <m:t>𝑥</m:t>
                      </m:r>
                      <m:r>
                        <a:rPr lang="en-US" i="1" baseline="-25000">
                          <a:solidFill>
                            <a:schemeClr val="accent2">
                              <a:lumMod val="60000"/>
                              <a:lumOff val="40000"/>
                            </a:schemeClr>
                          </a:solidFill>
                          <a:latin typeface="Cambria Math" panose="02040503050406030204" pitchFamily="18" charset="0"/>
                        </a:rPr>
                        <m:t>1</m:t>
                      </m:r>
                    </m:oMath>
                  </m:oMathPara>
                </a14:m>
                <a:endParaRPr lang="en-US" dirty="0"/>
              </a:p>
            </p:txBody>
          </p:sp>
        </mc:Choice>
        <mc:Fallback xmlns="">
          <p:sp>
            <p:nvSpPr>
              <p:cNvPr id="22" name="TextBox 21">
                <a:extLst>
                  <a:ext uri="{FF2B5EF4-FFF2-40B4-BE49-F238E27FC236}">
                    <a16:creationId xmlns:a16="http://schemas.microsoft.com/office/drawing/2014/main" id="{95B4F092-201E-C4FC-280E-E2F9A307BB7B}"/>
                  </a:ext>
                </a:extLst>
              </p:cNvPr>
              <p:cNvSpPr txBox="1">
                <a:spLocks noRot="1" noChangeAspect="1" noMove="1" noResize="1" noEditPoints="1" noAdjustHandles="1" noChangeArrowheads="1" noChangeShapeType="1" noTextEdit="1"/>
              </p:cNvSpPr>
              <p:nvPr/>
            </p:nvSpPr>
            <p:spPr>
              <a:xfrm>
                <a:off x="7240567" y="389936"/>
                <a:ext cx="289876" cy="369332"/>
              </a:xfrm>
              <a:prstGeom prst="rect">
                <a:avLst/>
              </a:prstGeom>
              <a:blipFill>
                <a:blip r:embed="rId5"/>
                <a:stretch>
                  <a:fillRect r="-234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BEE800BA-30F4-80E8-B846-66CA20A31D5C}"/>
                  </a:ext>
                </a:extLst>
              </p:cNvPr>
              <p:cNvSpPr txBox="1"/>
              <p:nvPr/>
            </p:nvSpPr>
            <p:spPr>
              <a:xfrm>
                <a:off x="9869837" y="2810994"/>
                <a:ext cx="28987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solidFill>
                            <a:schemeClr val="accent2">
                              <a:lumMod val="60000"/>
                              <a:lumOff val="40000"/>
                            </a:schemeClr>
                          </a:solidFill>
                          <a:latin typeface="Cambria Math" panose="02040503050406030204" pitchFamily="18" charset="0"/>
                        </a:rPr>
                        <m:t>𝑥</m:t>
                      </m:r>
                      <m:r>
                        <a:rPr lang="en-US" b="0" i="1" baseline="-25000" smtClean="0">
                          <a:solidFill>
                            <a:schemeClr val="accent2">
                              <a:lumMod val="60000"/>
                              <a:lumOff val="40000"/>
                            </a:schemeClr>
                          </a:solidFill>
                          <a:latin typeface="Cambria Math" panose="02040503050406030204" pitchFamily="18" charset="0"/>
                        </a:rPr>
                        <m:t>2</m:t>
                      </m:r>
                    </m:oMath>
                  </m:oMathPara>
                </a14:m>
                <a:endParaRPr lang="en-US" baseline="-25000" dirty="0"/>
              </a:p>
            </p:txBody>
          </p:sp>
        </mc:Choice>
        <mc:Fallback xmlns="">
          <p:sp>
            <p:nvSpPr>
              <p:cNvPr id="26" name="TextBox 25">
                <a:extLst>
                  <a:ext uri="{FF2B5EF4-FFF2-40B4-BE49-F238E27FC236}">
                    <a16:creationId xmlns:a16="http://schemas.microsoft.com/office/drawing/2014/main" id="{BEE800BA-30F4-80E8-B846-66CA20A31D5C}"/>
                  </a:ext>
                </a:extLst>
              </p:cNvPr>
              <p:cNvSpPr txBox="1">
                <a:spLocks noRot="1" noChangeAspect="1" noMove="1" noResize="1" noEditPoints="1" noAdjustHandles="1" noChangeArrowheads="1" noChangeShapeType="1" noTextEdit="1"/>
              </p:cNvSpPr>
              <p:nvPr/>
            </p:nvSpPr>
            <p:spPr>
              <a:xfrm>
                <a:off x="9869837" y="2810994"/>
                <a:ext cx="289876" cy="369332"/>
              </a:xfrm>
              <a:prstGeom prst="rect">
                <a:avLst/>
              </a:prstGeom>
              <a:blipFill>
                <a:blip r:embed="rId6"/>
                <a:stretch>
                  <a:fillRect r="-208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8140BF67-BB98-0685-CC98-61A8831C78AA}"/>
                  </a:ext>
                </a:extLst>
              </p:cNvPr>
              <p:cNvSpPr txBox="1"/>
              <p:nvPr/>
            </p:nvSpPr>
            <p:spPr>
              <a:xfrm>
                <a:off x="7459150" y="853144"/>
                <a:ext cx="363881" cy="18466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(0,1)</m:t>
                      </m:r>
                    </m:oMath>
                  </m:oMathPara>
                </a14:m>
                <a:endParaRPr lang="en-US" sz="1200" dirty="0">
                  <a:solidFill>
                    <a:schemeClr val="accent2">
                      <a:lumMod val="60000"/>
                      <a:lumOff val="40000"/>
                    </a:schemeClr>
                  </a:solidFill>
                  <a:latin typeface="Cambria Math" panose="02040503050406030204" pitchFamily="18" charset="0"/>
                </a:endParaRPr>
              </a:p>
            </p:txBody>
          </p:sp>
        </mc:Choice>
        <mc:Fallback xmlns="">
          <p:sp>
            <p:nvSpPr>
              <p:cNvPr id="27" name="TextBox 26">
                <a:extLst>
                  <a:ext uri="{FF2B5EF4-FFF2-40B4-BE49-F238E27FC236}">
                    <a16:creationId xmlns:a16="http://schemas.microsoft.com/office/drawing/2014/main" id="{8140BF67-BB98-0685-CC98-61A8831C78AA}"/>
                  </a:ext>
                </a:extLst>
              </p:cNvPr>
              <p:cNvSpPr txBox="1">
                <a:spLocks noRot="1" noChangeAspect="1" noMove="1" noResize="1" noEditPoints="1" noAdjustHandles="1" noChangeArrowheads="1" noChangeShapeType="1" noTextEdit="1"/>
              </p:cNvSpPr>
              <p:nvPr/>
            </p:nvSpPr>
            <p:spPr>
              <a:xfrm>
                <a:off x="7459150" y="853144"/>
                <a:ext cx="363881" cy="184666"/>
              </a:xfrm>
              <a:prstGeom prst="rect">
                <a:avLst/>
              </a:prstGeom>
              <a:blipFill>
                <a:blip r:embed="rId7"/>
                <a:stretch>
                  <a:fillRect l="-16949" t="-3333" r="-15254" b="-4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C0FE301-9AFF-A01C-8C33-8CB5A4C389B9}"/>
                  </a:ext>
                </a:extLst>
              </p:cNvPr>
              <p:cNvSpPr txBox="1"/>
              <p:nvPr/>
            </p:nvSpPr>
            <p:spPr>
              <a:xfrm>
                <a:off x="7530443" y="2830487"/>
                <a:ext cx="363882" cy="18466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(0,0)</m:t>
                      </m:r>
                    </m:oMath>
                  </m:oMathPara>
                </a14:m>
                <a:endParaRPr lang="en-US" sz="1200" dirty="0">
                  <a:solidFill>
                    <a:schemeClr val="accent2">
                      <a:lumMod val="60000"/>
                      <a:lumOff val="40000"/>
                    </a:schemeClr>
                  </a:solidFill>
                  <a:latin typeface="Cambria Math" panose="02040503050406030204" pitchFamily="18" charset="0"/>
                </a:endParaRPr>
              </a:p>
            </p:txBody>
          </p:sp>
        </mc:Choice>
        <mc:Fallback xmlns="">
          <p:sp>
            <p:nvSpPr>
              <p:cNvPr id="28" name="TextBox 27">
                <a:extLst>
                  <a:ext uri="{FF2B5EF4-FFF2-40B4-BE49-F238E27FC236}">
                    <a16:creationId xmlns:a16="http://schemas.microsoft.com/office/drawing/2014/main" id="{FC0FE301-9AFF-A01C-8C33-8CB5A4C389B9}"/>
                  </a:ext>
                </a:extLst>
              </p:cNvPr>
              <p:cNvSpPr txBox="1">
                <a:spLocks noRot="1" noChangeAspect="1" noMove="1" noResize="1" noEditPoints="1" noAdjustHandles="1" noChangeArrowheads="1" noChangeShapeType="1" noTextEdit="1"/>
              </p:cNvSpPr>
              <p:nvPr/>
            </p:nvSpPr>
            <p:spPr>
              <a:xfrm>
                <a:off x="7530443" y="2830487"/>
                <a:ext cx="363882" cy="184666"/>
              </a:xfrm>
              <a:prstGeom prst="rect">
                <a:avLst/>
              </a:prstGeom>
              <a:blipFill>
                <a:blip r:embed="rId8"/>
                <a:stretch>
                  <a:fillRect l="-15000" r="-15000" b="-3871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063452E5-D2D0-6606-4A04-1A11E30691A5}"/>
                  </a:ext>
                </a:extLst>
              </p:cNvPr>
              <p:cNvSpPr txBox="1"/>
              <p:nvPr/>
            </p:nvSpPr>
            <p:spPr>
              <a:xfrm>
                <a:off x="9548622" y="792440"/>
                <a:ext cx="363882" cy="18466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(1,1)</m:t>
                      </m:r>
                    </m:oMath>
                  </m:oMathPara>
                </a14:m>
                <a:endParaRPr lang="en-US" sz="1200" dirty="0">
                  <a:solidFill>
                    <a:schemeClr val="accent2">
                      <a:lumMod val="60000"/>
                      <a:lumOff val="40000"/>
                    </a:schemeClr>
                  </a:solidFill>
                  <a:latin typeface="Cambria Math" panose="02040503050406030204" pitchFamily="18" charset="0"/>
                </a:endParaRPr>
              </a:p>
            </p:txBody>
          </p:sp>
        </mc:Choice>
        <mc:Fallback xmlns="">
          <p:sp>
            <p:nvSpPr>
              <p:cNvPr id="29" name="TextBox 28">
                <a:extLst>
                  <a:ext uri="{FF2B5EF4-FFF2-40B4-BE49-F238E27FC236}">
                    <a16:creationId xmlns:a16="http://schemas.microsoft.com/office/drawing/2014/main" id="{063452E5-D2D0-6606-4A04-1A11E30691A5}"/>
                  </a:ext>
                </a:extLst>
              </p:cNvPr>
              <p:cNvSpPr txBox="1">
                <a:spLocks noRot="1" noChangeAspect="1" noMove="1" noResize="1" noEditPoints="1" noAdjustHandles="1" noChangeArrowheads="1" noChangeShapeType="1" noTextEdit="1"/>
              </p:cNvSpPr>
              <p:nvPr/>
            </p:nvSpPr>
            <p:spPr>
              <a:xfrm>
                <a:off x="9548622" y="792440"/>
                <a:ext cx="363882" cy="184666"/>
              </a:xfrm>
              <a:prstGeom prst="rect">
                <a:avLst/>
              </a:prstGeom>
              <a:blipFill>
                <a:blip r:embed="rId9"/>
                <a:stretch>
                  <a:fillRect l="-15000" t="-3333" r="-15000" b="-4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9A3B684F-3B4C-6EB5-7738-3A9F4367486D}"/>
                  </a:ext>
                </a:extLst>
              </p:cNvPr>
              <p:cNvSpPr txBox="1"/>
              <p:nvPr/>
            </p:nvSpPr>
            <p:spPr>
              <a:xfrm>
                <a:off x="9525762" y="2813404"/>
                <a:ext cx="363882" cy="18466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(1,0)</m:t>
                      </m:r>
                    </m:oMath>
                  </m:oMathPara>
                </a14:m>
                <a:endParaRPr lang="en-US" sz="1200" dirty="0">
                  <a:solidFill>
                    <a:schemeClr val="accent2">
                      <a:lumMod val="60000"/>
                      <a:lumOff val="40000"/>
                    </a:schemeClr>
                  </a:solidFill>
                  <a:latin typeface="Cambria Math" panose="02040503050406030204" pitchFamily="18" charset="0"/>
                </a:endParaRPr>
              </a:p>
            </p:txBody>
          </p:sp>
        </mc:Choice>
        <mc:Fallback xmlns="">
          <p:sp>
            <p:nvSpPr>
              <p:cNvPr id="30" name="TextBox 29">
                <a:extLst>
                  <a:ext uri="{FF2B5EF4-FFF2-40B4-BE49-F238E27FC236}">
                    <a16:creationId xmlns:a16="http://schemas.microsoft.com/office/drawing/2014/main" id="{9A3B684F-3B4C-6EB5-7738-3A9F4367486D}"/>
                  </a:ext>
                </a:extLst>
              </p:cNvPr>
              <p:cNvSpPr txBox="1">
                <a:spLocks noRot="1" noChangeAspect="1" noMove="1" noResize="1" noEditPoints="1" noAdjustHandles="1" noChangeArrowheads="1" noChangeShapeType="1" noTextEdit="1"/>
              </p:cNvSpPr>
              <p:nvPr/>
            </p:nvSpPr>
            <p:spPr>
              <a:xfrm>
                <a:off x="9525762" y="2813404"/>
                <a:ext cx="363882" cy="184666"/>
              </a:xfrm>
              <a:prstGeom prst="rect">
                <a:avLst/>
              </a:prstGeom>
              <a:blipFill>
                <a:blip r:embed="rId10"/>
                <a:stretch>
                  <a:fillRect l="-16949" t="-3333" r="-15254" b="-4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0C2F618B-6F97-9BCA-81BF-49EA628BFFF0}"/>
                  </a:ext>
                </a:extLst>
              </p:cNvPr>
              <p:cNvSpPr txBox="1"/>
              <p:nvPr/>
            </p:nvSpPr>
            <p:spPr>
              <a:xfrm>
                <a:off x="7965268" y="2004203"/>
                <a:ext cx="1831104"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400" i="1" smtClean="0">
                          <a:solidFill>
                            <a:schemeClr val="accent2">
                              <a:lumMod val="60000"/>
                              <a:lumOff val="40000"/>
                            </a:schemeClr>
                          </a:solidFill>
                          <a:latin typeface="Cambria Math" panose="02040503050406030204" pitchFamily="18" charset="0"/>
                        </a:rPr>
                        <m:t>𝑥</m:t>
                      </m:r>
                      <m:r>
                        <a:rPr lang="en-US" sz="1400" i="1" baseline="-25000">
                          <a:solidFill>
                            <a:schemeClr val="accent2">
                              <a:lumMod val="60000"/>
                              <a:lumOff val="40000"/>
                            </a:schemeClr>
                          </a:solidFill>
                          <a:latin typeface="Cambria Math" panose="02040503050406030204" pitchFamily="18" charset="0"/>
                        </a:rPr>
                        <m:t>1</m:t>
                      </m:r>
                      <m:r>
                        <a:rPr lang="en-US" sz="1400" b="0" i="1" smtClean="0">
                          <a:solidFill>
                            <a:schemeClr val="accent2">
                              <a:lumMod val="60000"/>
                              <a:lumOff val="40000"/>
                            </a:schemeClr>
                          </a:solidFill>
                          <a:latin typeface="Cambria Math" panose="02040503050406030204" pitchFamily="18" charset="0"/>
                        </a:rPr>
                        <m:t>+</m:t>
                      </m:r>
                      <m:r>
                        <a:rPr lang="en-US" sz="1400" b="0" i="1" smtClean="0">
                          <a:solidFill>
                            <a:schemeClr val="accent2">
                              <a:lumMod val="60000"/>
                              <a:lumOff val="40000"/>
                            </a:schemeClr>
                          </a:solidFill>
                          <a:latin typeface="Cambria Math" panose="02040503050406030204" pitchFamily="18" charset="0"/>
                        </a:rPr>
                        <m:t>𝑥</m:t>
                      </m:r>
                      <m:r>
                        <a:rPr lang="en-US" sz="1400" b="0" i="1" baseline="-25000" smtClean="0">
                          <a:solidFill>
                            <a:schemeClr val="accent2">
                              <a:lumMod val="60000"/>
                              <a:lumOff val="40000"/>
                            </a:schemeClr>
                          </a:solidFill>
                          <a:latin typeface="Cambria Math" panose="02040503050406030204" pitchFamily="18" charset="0"/>
                        </a:rPr>
                        <m:t>2</m:t>
                      </m:r>
                      <m:r>
                        <a:rPr lang="en-US" sz="1400" b="0" i="1" smtClean="0">
                          <a:solidFill>
                            <a:schemeClr val="accent2">
                              <a:lumMod val="60000"/>
                              <a:lumOff val="40000"/>
                            </a:schemeClr>
                          </a:solidFill>
                          <a:latin typeface="Cambria Math" panose="02040503050406030204" pitchFamily="18" charset="0"/>
                        </a:rPr>
                        <m:t>=</m:t>
                      </m:r>
                      <m:r>
                        <a:rPr lang="en-US" sz="1400" b="0" i="1" smtClean="0">
                          <a:solidFill>
                            <a:schemeClr val="accent2">
                              <a:lumMod val="60000"/>
                              <a:lumOff val="40000"/>
                            </a:schemeClr>
                          </a:solidFill>
                          <a:latin typeface="Cambria Math" panose="02040503050406030204" pitchFamily="18" charset="0"/>
                        </a:rPr>
                        <m:t>𝜃</m:t>
                      </m:r>
                      <m:r>
                        <a:rPr lang="en-US" sz="1400" b="0" i="1" smtClean="0">
                          <a:solidFill>
                            <a:schemeClr val="accent2">
                              <a:lumMod val="60000"/>
                              <a:lumOff val="40000"/>
                            </a:schemeClr>
                          </a:solidFill>
                          <a:latin typeface="Cambria Math" panose="02040503050406030204" pitchFamily="18" charset="0"/>
                        </a:rPr>
                        <m:t>=2</m:t>
                      </m:r>
                    </m:oMath>
                  </m:oMathPara>
                </a14:m>
                <a:endParaRPr lang="en-US" sz="1400" dirty="0">
                  <a:solidFill>
                    <a:schemeClr val="accent2">
                      <a:lumMod val="60000"/>
                      <a:lumOff val="40000"/>
                    </a:schemeClr>
                  </a:solidFill>
                  <a:latin typeface="Cambria Math" panose="02040503050406030204" pitchFamily="18" charset="0"/>
                </a:endParaRPr>
              </a:p>
            </p:txBody>
          </p:sp>
        </mc:Choice>
        <mc:Fallback xmlns="">
          <p:sp>
            <p:nvSpPr>
              <p:cNvPr id="32" name="TextBox 31">
                <a:extLst>
                  <a:ext uri="{FF2B5EF4-FFF2-40B4-BE49-F238E27FC236}">
                    <a16:creationId xmlns:a16="http://schemas.microsoft.com/office/drawing/2014/main" id="{0C2F618B-6F97-9BCA-81BF-49EA628BFFF0}"/>
                  </a:ext>
                </a:extLst>
              </p:cNvPr>
              <p:cNvSpPr txBox="1">
                <a:spLocks noRot="1" noChangeAspect="1" noMove="1" noResize="1" noEditPoints="1" noAdjustHandles="1" noChangeArrowheads="1" noChangeShapeType="1" noTextEdit="1"/>
              </p:cNvSpPr>
              <p:nvPr/>
            </p:nvSpPr>
            <p:spPr>
              <a:xfrm>
                <a:off x="7965268" y="2004203"/>
                <a:ext cx="1831104" cy="215444"/>
              </a:xfrm>
              <a:prstGeom prst="rect">
                <a:avLst/>
              </a:prstGeom>
              <a:blipFill>
                <a:blip r:embed="rId11"/>
                <a:stretch>
                  <a:fillRect b="-17143"/>
                </a:stretch>
              </a:blipFill>
            </p:spPr>
            <p:txBody>
              <a:bodyPr/>
              <a:lstStyle/>
              <a:p>
                <a:r>
                  <a:rPr lang="en-US">
                    <a:noFill/>
                  </a:rPr>
                  <a:t> </a:t>
                </a:r>
              </a:p>
            </p:txBody>
          </p:sp>
        </mc:Fallback>
      </mc:AlternateContent>
      <p:cxnSp>
        <p:nvCxnSpPr>
          <p:cNvPr id="34" name="Straight Connector 33">
            <a:extLst>
              <a:ext uri="{FF2B5EF4-FFF2-40B4-BE49-F238E27FC236}">
                <a16:creationId xmlns:a16="http://schemas.microsoft.com/office/drawing/2014/main" id="{05975DFA-851F-8229-7973-2BF5631BA49A}"/>
              </a:ext>
            </a:extLst>
          </p:cNvPr>
          <p:cNvCxnSpPr>
            <a:cxnSpLocks/>
          </p:cNvCxnSpPr>
          <p:nvPr/>
        </p:nvCxnSpPr>
        <p:spPr>
          <a:xfrm>
            <a:off x="8188369" y="-324896"/>
            <a:ext cx="3287976" cy="3230633"/>
          </a:xfrm>
          <a:prstGeom prst="line">
            <a:avLst/>
          </a:prstGeom>
          <a:ln>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5868DAF9-0490-B4CA-2565-2D0EFEB5DDBF}"/>
                  </a:ext>
                </a:extLst>
              </p:cNvPr>
              <p:cNvSpPr txBox="1"/>
              <p:nvPr/>
            </p:nvSpPr>
            <p:spPr>
              <a:xfrm>
                <a:off x="7040600" y="3643307"/>
                <a:ext cx="5197049" cy="553998"/>
              </a:xfrm>
              <a:prstGeom prst="rect">
                <a:avLst/>
              </a:prstGeom>
              <a:noFill/>
            </p:spPr>
            <p:txBody>
              <a:bodyPr wrap="square" lIns="0" tIns="0" rIns="0" bIns="0" rtlCol="0">
                <a:spAutoFit/>
              </a:bodyPr>
              <a:lstStyle/>
              <a:p>
                <a:pPr algn="l"/>
                <a:r>
                  <a:rPr lang="en-US" sz="1200" dirty="0">
                    <a:solidFill>
                      <a:schemeClr val="accent2">
                        <a:lumMod val="60000"/>
                        <a:lumOff val="40000"/>
                      </a:schemeClr>
                    </a:solidFill>
                    <a:latin typeface="Cambria Math" panose="02040503050406030204" pitchFamily="18" charset="0"/>
                  </a:rPr>
                  <a:t>All the inputs which produces  the output 1 will lie on the side </a:t>
                </a:r>
                <a14:m>
                  <m:oMath xmlns:m="http://schemas.openxmlformats.org/officeDocument/2006/math">
                    <m:d>
                      <m:dPr>
                        <m:ctrlPr>
                          <a:rPr lang="en-US" sz="1200" b="0" i="1" smtClean="0">
                            <a:solidFill>
                              <a:schemeClr val="accent2">
                                <a:lumMod val="60000"/>
                                <a:lumOff val="40000"/>
                              </a:schemeClr>
                            </a:solidFill>
                            <a:latin typeface="Cambria Math" panose="02040503050406030204" pitchFamily="18" charset="0"/>
                          </a:rPr>
                        </m:ctrlPr>
                      </m:dPr>
                      <m:e>
                        <m:r>
                          <a:rPr lang="en-US" sz="1200" b="0" i="1" smtClean="0">
                            <a:solidFill>
                              <a:schemeClr val="accent2">
                                <a:lumMod val="60000"/>
                                <a:lumOff val="40000"/>
                              </a:schemeClr>
                            </a:solidFill>
                            <a:latin typeface="Cambria Math" panose="02040503050406030204" pitchFamily="18" charset="0"/>
                          </a:rPr>
                          <m:t>∑</m:t>
                        </m:r>
                        <m:r>
                          <a:rPr lang="en-US" sz="1200" b="0" i="1" smtClean="0">
                            <a:solidFill>
                              <a:schemeClr val="accent2">
                                <a:lumMod val="60000"/>
                                <a:lumOff val="40000"/>
                              </a:schemeClr>
                            </a:solidFill>
                            <a:latin typeface="Cambria Math" panose="02040503050406030204" pitchFamily="18" charset="0"/>
                          </a:rPr>
                          <m:t>𝑥𝑖</m:t>
                        </m:r>
                        <m:r>
                          <a:rPr lang="en-US" sz="1200" b="0" i="1" smtClean="0">
                            <a:solidFill>
                              <a:schemeClr val="accent2">
                                <a:lumMod val="60000"/>
                                <a:lumOff val="40000"/>
                              </a:schemeClr>
                            </a:solidFill>
                            <a:latin typeface="Cambria Math" panose="02040503050406030204" pitchFamily="18" charset="0"/>
                          </a:rPr>
                          <m:t>≥</m:t>
                        </m:r>
                        <m:r>
                          <a:rPr lang="en-US" sz="1200" b="0" i="1" smtClean="0">
                            <a:solidFill>
                              <a:schemeClr val="accent2">
                                <a:lumMod val="60000"/>
                                <a:lumOff val="40000"/>
                              </a:schemeClr>
                            </a:solidFill>
                            <a:latin typeface="Cambria Math" panose="02040503050406030204" pitchFamily="18" charset="0"/>
                          </a:rPr>
                          <m:t>𝜃</m:t>
                        </m:r>
                        <m:r>
                          <a:rPr lang="en-US" sz="1200" b="0" i="1" smtClean="0">
                            <a:solidFill>
                              <a:schemeClr val="accent2">
                                <a:lumMod val="60000"/>
                                <a:lumOff val="40000"/>
                              </a:schemeClr>
                            </a:solidFill>
                            <a:latin typeface="Cambria Math" panose="02040503050406030204" pitchFamily="18" charset="0"/>
                          </a:rPr>
                          <m:t> </m:t>
                        </m:r>
                      </m:e>
                    </m:d>
                  </m:oMath>
                </a14:m>
                <a:endParaRPr lang="en-US" sz="1200" dirty="0">
                  <a:solidFill>
                    <a:schemeClr val="accent2">
                      <a:lumMod val="60000"/>
                      <a:lumOff val="40000"/>
                    </a:schemeClr>
                  </a:solidFill>
                  <a:latin typeface="Cambria Math" panose="02040503050406030204" pitchFamily="18" charset="0"/>
                </a:endParaRPr>
              </a:p>
              <a:p>
                <a:pPr algn="l"/>
                <a:endParaRPr lang="en-US" sz="1200" dirty="0">
                  <a:solidFill>
                    <a:schemeClr val="accent2">
                      <a:lumMod val="60000"/>
                      <a:lumOff val="40000"/>
                    </a:schemeClr>
                  </a:solidFill>
                  <a:latin typeface="Cambria Math" panose="02040503050406030204" pitchFamily="18" charset="0"/>
                </a:endParaRPr>
              </a:p>
              <a:p>
                <a:pPr algn="l"/>
                <a:r>
                  <a:rPr lang="en-US" sz="1200" dirty="0">
                    <a:solidFill>
                      <a:schemeClr val="accent2">
                        <a:lumMod val="60000"/>
                        <a:lumOff val="40000"/>
                      </a:schemeClr>
                    </a:solidFill>
                    <a:latin typeface="Cambria Math" panose="02040503050406030204" pitchFamily="18" charset="0"/>
                  </a:rPr>
                  <a:t>All the inputs which produces the output  0 will line on the side </a:t>
                </a:r>
                <a14:m>
                  <m:oMath xmlns:m="http://schemas.openxmlformats.org/officeDocument/2006/math">
                    <m:r>
                      <a:rPr lang="en-US" sz="1200" b="0" i="1" smtClean="0">
                        <a:solidFill>
                          <a:schemeClr val="accent2">
                            <a:lumMod val="60000"/>
                            <a:lumOff val="40000"/>
                          </a:schemeClr>
                        </a:solidFill>
                        <a:latin typeface="Cambria Math" panose="02040503050406030204" pitchFamily="18" charset="0"/>
                      </a:rPr>
                      <m:t>(∑</m:t>
                    </m:r>
                    <m:r>
                      <a:rPr lang="en-US" sz="1200" b="0" i="1" smtClean="0">
                        <a:solidFill>
                          <a:schemeClr val="accent2">
                            <a:lumMod val="60000"/>
                            <a:lumOff val="40000"/>
                          </a:schemeClr>
                        </a:solidFill>
                        <a:latin typeface="Cambria Math" panose="02040503050406030204" pitchFamily="18" charset="0"/>
                      </a:rPr>
                      <m:t>𝑥𝑖</m:t>
                    </m:r>
                    <m:r>
                      <a:rPr lang="en-US" sz="1200" b="0" i="1" smtClean="0">
                        <a:solidFill>
                          <a:schemeClr val="accent2">
                            <a:lumMod val="60000"/>
                            <a:lumOff val="40000"/>
                          </a:schemeClr>
                        </a:solidFill>
                        <a:latin typeface="Cambria Math" panose="02040503050406030204" pitchFamily="18" charset="0"/>
                      </a:rPr>
                      <m:t>&lt;</m:t>
                    </m:r>
                    <m:r>
                      <a:rPr lang="en-US" sz="1200" b="0" i="1" smtClean="0">
                        <a:solidFill>
                          <a:schemeClr val="accent2">
                            <a:lumMod val="60000"/>
                            <a:lumOff val="40000"/>
                          </a:schemeClr>
                        </a:solidFill>
                        <a:latin typeface="Cambria Math" panose="02040503050406030204" pitchFamily="18" charset="0"/>
                      </a:rPr>
                      <m:t>𝜃</m:t>
                    </m:r>
                    <m:r>
                      <a:rPr lang="en-US" sz="1200" b="0" i="1" smtClean="0">
                        <a:solidFill>
                          <a:schemeClr val="accent2">
                            <a:lumMod val="60000"/>
                            <a:lumOff val="40000"/>
                          </a:schemeClr>
                        </a:solidFill>
                        <a:latin typeface="Cambria Math" panose="02040503050406030204" pitchFamily="18" charset="0"/>
                      </a:rPr>
                      <m:t>)</m:t>
                    </m:r>
                  </m:oMath>
                </a14:m>
                <a:endParaRPr lang="en-US" sz="1200" dirty="0">
                  <a:solidFill>
                    <a:schemeClr val="accent2">
                      <a:lumMod val="60000"/>
                      <a:lumOff val="40000"/>
                    </a:schemeClr>
                  </a:solidFill>
                  <a:latin typeface="Cambria Math" panose="02040503050406030204" pitchFamily="18" charset="0"/>
                </a:endParaRPr>
              </a:p>
            </p:txBody>
          </p:sp>
        </mc:Choice>
        <mc:Fallback xmlns="">
          <p:sp>
            <p:nvSpPr>
              <p:cNvPr id="39" name="TextBox 38">
                <a:extLst>
                  <a:ext uri="{FF2B5EF4-FFF2-40B4-BE49-F238E27FC236}">
                    <a16:creationId xmlns:a16="http://schemas.microsoft.com/office/drawing/2014/main" id="{5868DAF9-0490-B4CA-2565-2D0EFEB5DDBF}"/>
                  </a:ext>
                </a:extLst>
              </p:cNvPr>
              <p:cNvSpPr txBox="1">
                <a:spLocks noRot="1" noChangeAspect="1" noMove="1" noResize="1" noEditPoints="1" noAdjustHandles="1" noChangeArrowheads="1" noChangeShapeType="1" noTextEdit="1"/>
              </p:cNvSpPr>
              <p:nvPr/>
            </p:nvSpPr>
            <p:spPr>
              <a:xfrm>
                <a:off x="7040600" y="3643307"/>
                <a:ext cx="5197049" cy="553998"/>
              </a:xfrm>
              <a:prstGeom prst="rect">
                <a:avLst/>
              </a:prstGeom>
              <a:blipFill>
                <a:blip r:embed="rId12"/>
                <a:stretch>
                  <a:fillRect l="-1878" t="-8791" b="-153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4C6255C7-C3FD-72AE-648B-85F6DC0B9679}"/>
                  </a:ext>
                </a:extLst>
              </p:cNvPr>
              <p:cNvSpPr txBox="1"/>
              <p:nvPr/>
            </p:nvSpPr>
            <p:spPr>
              <a:xfrm>
                <a:off x="3146091" y="4917665"/>
                <a:ext cx="3130422" cy="276999"/>
              </a:xfrm>
              <a:prstGeom prst="rect">
                <a:avLst/>
              </a:prstGeom>
              <a:noFill/>
            </p:spPr>
            <p:txBody>
              <a:bodyPr wrap="square" lIns="0" tIns="0" rIns="0" bIns="0" rtlCol="0">
                <a:spAutoFit/>
              </a:bodyPr>
              <a:lstStyle/>
              <a:p>
                <a14:m>
                  <m:oMath xmlns:m="http://schemas.openxmlformats.org/officeDocument/2006/math">
                    <m:r>
                      <a:rPr lang="en-US" i="1">
                        <a:solidFill>
                          <a:schemeClr val="accent2">
                            <a:lumMod val="60000"/>
                            <a:lumOff val="40000"/>
                          </a:schemeClr>
                        </a:solidFill>
                        <a:latin typeface="Cambria Math" panose="02040503050406030204" pitchFamily="18" charset="0"/>
                      </a:rPr>
                      <m:t>𝑥</m:t>
                    </m:r>
                    <m:r>
                      <a:rPr lang="en-US" i="1" baseline="-25000">
                        <a:solidFill>
                          <a:schemeClr val="accent2">
                            <a:lumMod val="60000"/>
                            <a:lumOff val="40000"/>
                          </a:schemeClr>
                        </a:solidFill>
                        <a:latin typeface="Cambria Math" panose="02040503050406030204" pitchFamily="18" charset="0"/>
                      </a:rPr>
                      <m:t>1</m:t>
                    </m:r>
                    <m:r>
                      <a:rPr lang="en-US" b="0" i="1" smtClean="0">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𝑥</m:t>
                    </m:r>
                    <m:r>
                      <a:rPr lang="en-US" b="0" i="1" baseline="-25000" smtClean="0">
                        <a:solidFill>
                          <a:schemeClr val="accent2">
                            <a:lumMod val="60000"/>
                            <a:lumOff val="40000"/>
                          </a:schemeClr>
                        </a:solidFill>
                        <a:latin typeface="Cambria Math" panose="02040503050406030204" pitchFamily="18" charset="0"/>
                      </a:rPr>
                      <m:t>2</m:t>
                    </m:r>
                    <m:r>
                      <a:rPr lang="en-US" b="0" i="1" smtClean="0">
                        <a:solidFill>
                          <a:schemeClr val="accent2">
                            <a:lumMod val="60000"/>
                            <a:lumOff val="40000"/>
                          </a:schemeClr>
                        </a:solidFill>
                        <a:latin typeface="Cambria Math" panose="02040503050406030204" pitchFamily="18" charset="0"/>
                      </a:rPr>
                      <m:t>=</m:t>
                    </m:r>
                  </m:oMath>
                </a14:m>
                <a:r>
                  <a:rPr lang="en-US" dirty="0">
                    <a:solidFill>
                      <a:schemeClr val="accent2">
                        <a:lumMod val="60000"/>
                        <a:lumOff val="40000"/>
                      </a:schemeClr>
                    </a:solidFill>
                    <a:latin typeface="Cambria Math" panose="02040503050406030204" pitchFamily="18" charset="0"/>
                  </a:rPr>
                  <a:t> 2 </a:t>
                </a:r>
                <a:r>
                  <a:rPr lang="en-US" sz="1050" dirty="0">
                    <a:solidFill>
                      <a:schemeClr val="accent2">
                        <a:lumMod val="60000"/>
                        <a:lumOff val="40000"/>
                      </a:schemeClr>
                    </a:solidFill>
                    <a:latin typeface="Cambria Math" panose="02040503050406030204" pitchFamily="18" charset="0"/>
                  </a:rPr>
                  <a:t>(Equation of line)</a:t>
                </a:r>
              </a:p>
            </p:txBody>
          </p:sp>
        </mc:Choice>
        <mc:Fallback xmlns="">
          <p:sp>
            <p:nvSpPr>
              <p:cNvPr id="23" name="TextBox 22">
                <a:extLst>
                  <a:ext uri="{FF2B5EF4-FFF2-40B4-BE49-F238E27FC236}">
                    <a16:creationId xmlns:a16="http://schemas.microsoft.com/office/drawing/2014/main" id="{4C6255C7-C3FD-72AE-648B-85F6DC0B9679}"/>
                  </a:ext>
                </a:extLst>
              </p:cNvPr>
              <p:cNvSpPr txBox="1">
                <a:spLocks noRot="1" noChangeAspect="1" noMove="1" noResize="1" noEditPoints="1" noAdjustHandles="1" noChangeArrowheads="1" noChangeShapeType="1" noTextEdit="1"/>
              </p:cNvSpPr>
              <p:nvPr/>
            </p:nvSpPr>
            <p:spPr>
              <a:xfrm>
                <a:off x="3146091" y="4917665"/>
                <a:ext cx="3130422" cy="276999"/>
              </a:xfrm>
              <a:prstGeom prst="rect">
                <a:avLst/>
              </a:prstGeom>
              <a:blipFill>
                <a:blip r:embed="rId13"/>
                <a:stretch>
                  <a:fillRect l="-1946" t="-31111" b="-48889"/>
                </a:stretch>
              </a:blipFill>
            </p:spPr>
            <p:txBody>
              <a:bodyPr/>
              <a:lstStyle/>
              <a:p>
                <a:r>
                  <a:rPr lang="en-US">
                    <a:noFill/>
                  </a:rPr>
                  <a:t> </a:t>
                </a:r>
              </a:p>
            </p:txBody>
          </p:sp>
        </mc:Fallback>
      </mc:AlternateContent>
    </p:spTree>
    <p:extLst>
      <p:ext uri="{BB962C8B-B14F-4D97-AF65-F5344CB8AC3E}">
        <p14:creationId xmlns:p14="http://schemas.microsoft.com/office/powerpoint/2010/main" val="531437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C8C3609-F9ED-83BF-584C-92777BA29CDF}"/>
              </a:ext>
            </a:extLst>
          </p:cNvPr>
          <p:cNvGrpSpPr/>
          <p:nvPr/>
        </p:nvGrpSpPr>
        <p:grpSpPr>
          <a:xfrm>
            <a:off x="3482111" y="1529369"/>
            <a:ext cx="1052944" cy="1076275"/>
            <a:chOff x="6373092" y="1469571"/>
            <a:chExt cx="1052944" cy="1076275"/>
          </a:xfrm>
        </p:grpSpPr>
        <p:sp>
          <p:nvSpPr>
            <p:cNvPr id="5" name="Oval 4">
              <a:extLst>
                <a:ext uri="{FF2B5EF4-FFF2-40B4-BE49-F238E27FC236}">
                  <a16:creationId xmlns:a16="http://schemas.microsoft.com/office/drawing/2014/main" id="{3D039DEC-58DF-8976-F486-0D5F6FCBF99E}"/>
                </a:ext>
              </a:extLst>
            </p:cNvPr>
            <p:cNvSpPr/>
            <p:nvPr/>
          </p:nvSpPr>
          <p:spPr>
            <a:xfrm>
              <a:off x="6373092" y="1469571"/>
              <a:ext cx="1052944" cy="10242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hord 6">
              <a:extLst>
                <a:ext uri="{FF2B5EF4-FFF2-40B4-BE49-F238E27FC236}">
                  <a16:creationId xmlns:a16="http://schemas.microsoft.com/office/drawing/2014/main" id="{6EDE05F1-D26C-ACD3-CEE5-40093A6FFD39}"/>
                </a:ext>
              </a:extLst>
            </p:cNvPr>
            <p:cNvSpPr/>
            <p:nvPr/>
          </p:nvSpPr>
          <p:spPr>
            <a:xfrm rot="7068578">
              <a:off x="6367743" y="1491774"/>
              <a:ext cx="1067605" cy="1040539"/>
            </a:xfrm>
            <a:prstGeom prst="chord">
              <a:avLst>
                <a:gd name="adj1" fmla="val 3594260"/>
                <a:gd name="adj2" fmla="val 14529878"/>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grpSp>
      <p:cxnSp>
        <p:nvCxnSpPr>
          <p:cNvPr id="13" name="Straight Arrow Connector 12">
            <a:extLst>
              <a:ext uri="{FF2B5EF4-FFF2-40B4-BE49-F238E27FC236}">
                <a16:creationId xmlns:a16="http://schemas.microsoft.com/office/drawing/2014/main" id="{FB6E087B-8F69-95C7-71D3-C56BBAC28522}"/>
              </a:ext>
            </a:extLst>
          </p:cNvPr>
          <p:cNvCxnSpPr>
            <a:cxnSpLocks/>
          </p:cNvCxnSpPr>
          <p:nvPr/>
        </p:nvCxnSpPr>
        <p:spPr>
          <a:xfrm flipV="1">
            <a:off x="3279811" y="2553616"/>
            <a:ext cx="508900" cy="1107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B3F8D767-8189-1D0F-A3A7-EF93BF7F0B3E}"/>
              </a:ext>
            </a:extLst>
          </p:cNvPr>
          <p:cNvSpPr txBox="1"/>
          <p:nvPr/>
        </p:nvSpPr>
        <p:spPr>
          <a:xfrm>
            <a:off x="3054928" y="3581752"/>
            <a:ext cx="1935018" cy="307777"/>
          </a:xfrm>
          <a:prstGeom prst="rect">
            <a:avLst/>
          </a:prstGeom>
          <a:solidFill>
            <a:schemeClr val="bg1"/>
          </a:solidFill>
        </p:spPr>
        <p:txBody>
          <a:bodyPr wrap="square" rtlCol="0">
            <a:spAutoFit/>
          </a:bodyPr>
          <a:lstStyle/>
          <a:p>
            <a:r>
              <a:rPr lang="en-US" sz="1400" dirty="0">
                <a:solidFill>
                  <a:schemeClr val="accent2">
                    <a:lumMod val="60000"/>
                    <a:lumOff val="40000"/>
                  </a:schemeClr>
                </a:solidFill>
              </a:rPr>
              <a:t>x</a:t>
            </a:r>
            <a:r>
              <a:rPr lang="en-US" sz="1400" baseline="-25000" dirty="0">
                <a:solidFill>
                  <a:schemeClr val="accent2">
                    <a:lumMod val="60000"/>
                    <a:lumOff val="40000"/>
                  </a:schemeClr>
                </a:solidFill>
              </a:rPr>
              <a:t>1</a:t>
            </a:r>
            <a:r>
              <a:rPr lang="en-US" sz="1400" dirty="0">
                <a:solidFill>
                  <a:schemeClr val="accent2">
                    <a:lumMod val="60000"/>
                    <a:lumOff val="40000"/>
                  </a:schemeClr>
                </a:solidFill>
              </a:rPr>
              <a:t>                                 x</a:t>
            </a:r>
            <a:r>
              <a:rPr lang="en-US" sz="1400" baseline="-25000" dirty="0">
                <a:solidFill>
                  <a:schemeClr val="accent2">
                    <a:lumMod val="60000"/>
                    <a:lumOff val="40000"/>
                  </a:schemeClr>
                </a:solidFill>
              </a:rPr>
              <a:t>2</a:t>
            </a:r>
            <a:endParaRPr lang="en-US" sz="1400" dirty="0">
              <a:solidFill>
                <a:schemeClr val="accent2">
                  <a:lumMod val="60000"/>
                  <a:lumOff val="40000"/>
                </a:schemeClr>
              </a:solidFill>
            </a:endParaRPr>
          </a:p>
        </p:txBody>
      </p:sp>
      <p:cxnSp>
        <p:nvCxnSpPr>
          <p:cNvPr id="35" name="Straight Arrow Connector 34">
            <a:extLst>
              <a:ext uri="{FF2B5EF4-FFF2-40B4-BE49-F238E27FC236}">
                <a16:creationId xmlns:a16="http://schemas.microsoft.com/office/drawing/2014/main" id="{2BB62B47-4DF1-D38E-EB5F-270047384488}"/>
              </a:ext>
            </a:extLst>
          </p:cNvPr>
          <p:cNvCxnSpPr>
            <a:cxnSpLocks/>
          </p:cNvCxnSpPr>
          <p:nvPr/>
        </p:nvCxnSpPr>
        <p:spPr>
          <a:xfrm flipH="1" flipV="1">
            <a:off x="4239492" y="2553616"/>
            <a:ext cx="393322" cy="10281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68C2E2A6-FA5D-0938-33B5-D0892BF58A45}"/>
              </a:ext>
            </a:extLst>
          </p:cNvPr>
          <p:cNvCxnSpPr>
            <a:cxnSpLocks/>
          </p:cNvCxnSpPr>
          <p:nvPr/>
        </p:nvCxnSpPr>
        <p:spPr>
          <a:xfrm flipV="1">
            <a:off x="4010636" y="741611"/>
            <a:ext cx="0" cy="777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4D7D28AA-E6D8-0A6C-9F69-9694B535A653}"/>
                  </a:ext>
                </a:extLst>
              </p:cNvPr>
              <p:cNvSpPr txBox="1"/>
              <p:nvPr/>
            </p:nvSpPr>
            <p:spPr>
              <a:xfrm>
                <a:off x="3754080" y="482269"/>
                <a:ext cx="626775" cy="1846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𝑦</m:t>
                      </m:r>
                      <m:r>
                        <a:rPr lang="en-US" sz="1200" b="0" i="1" smtClean="0">
                          <a:solidFill>
                            <a:schemeClr val="accent2">
                              <a:lumMod val="60000"/>
                              <a:lumOff val="40000"/>
                            </a:schemeClr>
                          </a:solidFill>
                          <a:latin typeface="Cambria Math" panose="02040503050406030204" pitchFamily="18" charset="0"/>
                        </a:rPr>
                        <m:t>∈{0,1}</m:t>
                      </m:r>
                    </m:oMath>
                  </m:oMathPara>
                </a14:m>
                <a:endParaRPr lang="en-US" sz="1200" dirty="0">
                  <a:solidFill>
                    <a:schemeClr val="accent2">
                      <a:lumMod val="60000"/>
                      <a:lumOff val="40000"/>
                    </a:schemeClr>
                  </a:solidFill>
                </a:endParaRPr>
              </a:p>
            </p:txBody>
          </p:sp>
        </mc:Choice>
        <mc:Fallback xmlns="">
          <p:sp>
            <p:nvSpPr>
              <p:cNvPr id="55" name="TextBox 54">
                <a:extLst>
                  <a:ext uri="{FF2B5EF4-FFF2-40B4-BE49-F238E27FC236}">
                    <a16:creationId xmlns:a16="http://schemas.microsoft.com/office/drawing/2014/main" id="{4D7D28AA-E6D8-0A6C-9F69-9694B535A653}"/>
                  </a:ext>
                </a:extLst>
              </p:cNvPr>
              <p:cNvSpPr txBox="1">
                <a:spLocks noRot="1" noChangeAspect="1" noMove="1" noResize="1" noEditPoints="1" noAdjustHandles="1" noChangeArrowheads="1" noChangeShapeType="1" noTextEdit="1"/>
              </p:cNvSpPr>
              <p:nvPr/>
            </p:nvSpPr>
            <p:spPr>
              <a:xfrm>
                <a:off x="3754080" y="482269"/>
                <a:ext cx="626775" cy="184666"/>
              </a:xfrm>
              <a:prstGeom prst="rect">
                <a:avLst/>
              </a:prstGeom>
              <a:blipFill>
                <a:blip r:embed="rId2"/>
                <a:stretch>
                  <a:fillRect l="-5825" t="-3333" r="-8738" b="-40000"/>
                </a:stretch>
              </a:blipFill>
            </p:spPr>
            <p:txBody>
              <a:bodyPr/>
              <a:lstStyle/>
              <a:p>
                <a:r>
                  <a:rPr lang="en-US">
                    <a:noFill/>
                  </a:rPr>
                  <a:t> </a:t>
                </a:r>
              </a:p>
            </p:txBody>
          </p:sp>
        </mc:Fallback>
      </mc:AlternateContent>
      <p:sp>
        <p:nvSpPr>
          <p:cNvPr id="31" name="TextBox 30">
            <a:extLst>
              <a:ext uri="{FF2B5EF4-FFF2-40B4-BE49-F238E27FC236}">
                <a16:creationId xmlns:a16="http://schemas.microsoft.com/office/drawing/2014/main" id="{D0C89560-3667-BC49-1E92-256713F0D33C}"/>
              </a:ext>
            </a:extLst>
          </p:cNvPr>
          <p:cNvSpPr txBox="1"/>
          <p:nvPr/>
        </p:nvSpPr>
        <p:spPr>
          <a:xfrm>
            <a:off x="3860420" y="2108846"/>
            <a:ext cx="324034" cy="369332"/>
          </a:xfrm>
          <a:prstGeom prst="rect">
            <a:avLst/>
          </a:prstGeom>
          <a:noFill/>
        </p:spPr>
        <p:txBody>
          <a:bodyPr wrap="square">
            <a:spAutoFit/>
          </a:bodyPr>
          <a:lstStyle/>
          <a:p>
            <a:r>
              <a:rPr lang="en-US" dirty="0">
                <a:solidFill>
                  <a:srgbClr val="92D050"/>
                </a:solidFill>
              </a:rPr>
              <a:t>0</a:t>
            </a:r>
          </a:p>
        </p:txBody>
      </p:sp>
      <p:graphicFrame>
        <p:nvGraphicFramePr>
          <p:cNvPr id="86" name="Table 4">
            <a:extLst>
              <a:ext uri="{FF2B5EF4-FFF2-40B4-BE49-F238E27FC236}">
                <a16:creationId xmlns:a16="http://schemas.microsoft.com/office/drawing/2014/main" id="{F7A2F402-D215-31E4-DA32-BC207B2D6085}"/>
              </a:ext>
            </a:extLst>
          </p:cNvPr>
          <p:cNvGraphicFramePr>
            <a:graphicFrameLocks noGrp="1"/>
          </p:cNvGraphicFramePr>
          <p:nvPr/>
        </p:nvGraphicFramePr>
        <p:xfrm>
          <a:off x="-1" y="0"/>
          <a:ext cx="1989745" cy="2534194"/>
        </p:xfrm>
        <a:graphic>
          <a:graphicData uri="http://schemas.openxmlformats.org/drawingml/2006/table">
            <a:tbl>
              <a:tblPr firstRow="1" bandRow="1">
                <a:tableStyleId>{073A0DAA-6AF3-43AB-8588-CEC1D06C72B9}</a:tableStyleId>
              </a:tblPr>
              <a:tblGrid>
                <a:gridCol w="1989745">
                  <a:extLst>
                    <a:ext uri="{9D8B030D-6E8A-4147-A177-3AD203B41FA5}">
                      <a16:colId xmlns:a16="http://schemas.microsoft.com/office/drawing/2014/main" val="1354557661"/>
                    </a:ext>
                  </a:extLst>
                </a:gridCol>
              </a:tblGrid>
              <a:tr h="489857">
                <a:tc>
                  <a:txBody>
                    <a:bodyPr/>
                    <a:lstStyle/>
                    <a:p>
                      <a:r>
                        <a:rPr lang="en-US" dirty="0"/>
                        <a:t>ANN</a:t>
                      </a:r>
                    </a:p>
                  </a:txBody>
                  <a:tcPr/>
                </a:tc>
                <a:extLst>
                  <a:ext uri="{0D108BD9-81ED-4DB2-BD59-A6C34878D82A}">
                    <a16:rowId xmlns:a16="http://schemas.microsoft.com/office/drawing/2014/main" val="551768191"/>
                  </a:ext>
                </a:extLst>
              </a:tr>
              <a:tr h="489857">
                <a:tc>
                  <a:txBody>
                    <a:bodyPr/>
                    <a:lstStyle/>
                    <a:p>
                      <a:r>
                        <a:rPr lang="en-US" dirty="0"/>
                        <a:t>Biological Neuron</a:t>
                      </a:r>
                    </a:p>
                  </a:txBody>
                  <a:tcPr>
                    <a:solidFill>
                      <a:schemeClr val="bg1">
                        <a:lumMod val="75000"/>
                        <a:lumOff val="25000"/>
                      </a:schemeClr>
                    </a:solidFill>
                  </a:tcPr>
                </a:tc>
                <a:extLst>
                  <a:ext uri="{0D108BD9-81ED-4DB2-BD59-A6C34878D82A}">
                    <a16:rowId xmlns:a16="http://schemas.microsoft.com/office/drawing/2014/main" val="3203128871"/>
                  </a:ext>
                </a:extLst>
              </a:tr>
              <a:tr h="489857">
                <a:tc>
                  <a:txBody>
                    <a:bodyPr/>
                    <a:lstStyle/>
                    <a:p>
                      <a:r>
                        <a:rPr lang="en-US" dirty="0"/>
                        <a:t>McCulloch Pitts Neuron</a:t>
                      </a:r>
                    </a:p>
                  </a:txBody>
                  <a:tcPr>
                    <a:solidFill>
                      <a:schemeClr val="bg1">
                        <a:lumMod val="75000"/>
                        <a:lumOff val="25000"/>
                      </a:schemeClr>
                    </a:solidFill>
                  </a:tcPr>
                </a:tc>
                <a:extLst>
                  <a:ext uri="{0D108BD9-81ED-4DB2-BD59-A6C34878D82A}">
                    <a16:rowId xmlns:a16="http://schemas.microsoft.com/office/drawing/2014/main" val="2220252484"/>
                  </a:ext>
                </a:extLst>
              </a:tr>
              <a:tr h="4898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Boolean Functions and Decision Boundaries</a:t>
                      </a:r>
                    </a:p>
                  </a:txBody>
                  <a:tcPr>
                    <a:solidFill>
                      <a:schemeClr val="tx1">
                        <a:lumMod val="75000"/>
                      </a:schemeClr>
                    </a:solidFill>
                  </a:tcPr>
                </a:tc>
                <a:extLst>
                  <a:ext uri="{0D108BD9-81ED-4DB2-BD59-A6C34878D82A}">
                    <a16:rowId xmlns:a16="http://schemas.microsoft.com/office/drawing/2014/main" val="3682264811"/>
                  </a:ext>
                </a:extLst>
              </a:tr>
            </a:tbl>
          </a:graphicData>
        </a:graphic>
      </p:graphicFrame>
      <p:sp>
        <p:nvSpPr>
          <p:cNvPr id="2" name="TextBox 1">
            <a:extLst>
              <a:ext uri="{FF2B5EF4-FFF2-40B4-BE49-F238E27FC236}">
                <a16:creationId xmlns:a16="http://schemas.microsoft.com/office/drawing/2014/main" id="{7C92C54D-1B55-CAF1-5886-4EB5774D9585}"/>
              </a:ext>
            </a:extLst>
          </p:cNvPr>
          <p:cNvSpPr txBox="1"/>
          <p:nvPr/>
        </p:nvSpPr>
        <p:spPr>
          <a:xfrm>
            <a:off x="2787590" y="3983365"/>
            <a:ext cx="2522296" cy="276999"/>
          </a:xfrm>
          <a:prstGeom prst="rect">
            <a:avLst/>
          </a:prstGeom>
          <a:noFill/>
        </p:spPr>
        <p:txBody>
          <a:bodyPr wrap="square" lIns="0" tIns="0" rIns="0" bIns="0" rtlCol="0">
            <a:spAutoFit/>
          </a:bodyPr>
          <a:lstStyle/>
          <a:p>
            <a:pPr algn="l"/>
            <a:r>
              <a:rPr lang="en-US" dirty="0">
                <a:solidFill>
                  <a:schemeClr val="accent2">
                    <a:lumMod val="60000"/>
                    <a:lumOff val="40000"/>
                  </a:schemeClr>
                </a:solidFill>
                <a:latin typeface="Cambria Math" panose="02040503050406030204" pitchFamily="18" charset="0"/>
              </a:rPr>
              <a:t>Tautology (always on)</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828E138-A84A-0DBA-AF19-FC50B92AD4B7}"/>
                  </a:ext>
                </a:extLst>
              </p:cNvPr>
              <p:cNvSpPr txBox="1"/>
              <p:nvPr/>
            </p:nvSpPr>
            <p:spPr>
              <a:xfrm>
                <a:off x="3147197" y="4376788"/>
                <a:ext cx="1701684" cy="276999"/>
              </a:xfrm>
              <a:prstGeom prst="rect">
                <a:avLst/>
              </a:prstGeom>
              <a:noFill/>
            </p:spPr>
            <p:txBody>
              <a:bodyPr wrap="none" lIns="0" tIns="0" rIns="0" bIns="0" rtlCol="0">
                <a:spAutoFit/>
              </a:bodyPr>
              <a:lstStyle/>
              <a:p>
                <a:pPr algn="l"/>
                <a14:m>
                  <m:oMath xmlns:m="http://schemas.openxmlformats.org/officeDocument/2006/math">
                    <m:r>
                      <a:rPr lang="en-US" b="0" i="1" smtClean="0">
                        <a:solidFill>
                          <a:schemeClr val="accent2">
                            <a:lumMod val="60000"/>
                            <a:lumOff val="40000"/>
                          </a:schemeClr>
                        </a:solidFill>
                        <a:latin typeface="Cambria Math" panose="02040503050406030204" pitchFamily="18" charset="0"/>
                      </a:rPr>
                      <m:t>𝑥</m:t>
                    </m:r>
                    <m:r>
                      <a:rPr lang="en-US" b="0" i="1" baseline="-25000" smtClean="0">
                        <a:solidFill>
                          <a:schemeClr val="accent2">
                            <a:lumMod val="60000"/>
                            <a:lumOff val="40000"/>
                          </a:schemeClr>
                        </a:solidFill>
                        <a:latin typeface="Cambria Math" panose="02040503050406030204" pitchFamily="18" charset="0"/>
                      </a:rPr>
                      <m:t>1</m:t>
                    </m:r>
                    <m:r>
                      <a:rPr lang="en-US" b="0" i="1" smtClean="0">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𝑥</m:t>
                    </m:r>
                    <m:r>
                      <a:rPr lang="en-US" b="0" i="1" baseline="-25000" smtClean="0">
                        <a:solidFill>
                          <a:schemeClr val="accent2">
                            <a:lumMod val="60000"/>
                            <a:lumOff val="40000"/>
                          </a:schemeClr>
                        </a:solidFill>
                        <a:latin typeface="Cambria Math" panose="02040503050406030204" pitchFamily="18" charset="0"/>
                      </a:rPr>
                      <m:t>2</m:t>
                    </m:r>
                    <m:r>
                      <a:rPr lang="en-US" b="0" i="1" smtClean="0">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𝑥𝑖</m:t>
                    </m:r>
                    <m:r>
                      <a:rPr lang="en-US" b="0" i="1" smtClean="0">
                        <a:solidFill>
                          <a:schemeClr val="accent2">
                            <a:lumMod val="60000"/>
                            <a:lumOff val="40000"/>
                          </a:schemeClr>
                        </a:solidFill>
                        <a:latin typeface="Cambria Math" panose="02040503050406030204" pitchFamily="18" charset="0"/>
                      </a:rPr>
                      <m:t>≥</m:t>
                    </m:r>
                  </m:oMath>
                </a14:m>
                <a:r>
                  <a:rPr lang="en-US" dirty="0">
                    <a:solidFill>
                      <a:schemeClr val="accent2">
                        <a:lumMod val="60000"/>
                        <a:lumOff val="40000"/>
                      </a:schemeClr>
                    </a:solidFill>
                    <a:latin typeface="Cambria Math" panose="02040503050406030204" pitchFamily="18" charset="0"/>
                  </a:rPr>
                  <a:t>0</a:t>
                </a:r>
              </a:p>
            </p:txBody>
          </p:sp>
        </mc:Choice>
        <mc:Fallback xmlns="">
          <p:sp>
            <p:nvSpPr>
              <p:cNvPr id="3" name="TextBox 2">
                <a:extLst>
                  <a:ext uri="{FF2B5EF4-FFF2-40B4-BE49-F238E27FC236}">
                    <a16:creationId xmlns:a16="http://schemas.microsoft.com/office/drawing/2014/main" id="{F828E138-A84A-0DBA-AF19-FC50B92AD4B7}"/>
                  </a:ext>
                </a:extLst>
              </p:cNvPr>
              <p:cNvSpPr txBox="1">
                <a:spLocks noRot="1" noChangeAspect="1" noMove="1" noResize="1" noEditPoints="1" noAdjustHandles="1" noChangeArrowheads="1" noChangeShapeType="1" noTextEdit="1"/>
              </p:cNvSpPr>
              <p:nvPr/>
            </p:nvSpPr>
            <p:spPr>
              <a:xfrm>
                <a:off x="3147197" y="4376788"/>
                <a:ext cx="1701684" cy="276999"/>
              </a:xfrm>
              <a:prstGeom prst="rect">
                <a:avLst/>
              </a:prstGeom>
              <a:blipFill>
                <a:blip r:embed="rId3"/>
                <a:stretch>
                  <a:fillRect l="-3584" t="-31111" r="-7885" b="-48889"/>
                </a:stretch>
              </a:blipFill>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BDF744DB-8BB0-48D2-E824-5BA2F3968FAD}"/>
              </a:ext>
            </a:extLst>
          </p:cNvPr>
          <p:cNvCxnSpPr>
            <a:cxnSpLocks/>
          </p:cNvCxnSpPr>
          <p:nvPr/>
        </p:nvCxnSpPr>
        <p:spPr>
          <a:xfrm>
            <a:off x="7663951" y="2786716"/>
            <a:ext cx="25986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94C4541-996F-B8A4-4841-5937D093E933}"/>
              </a:ext>
            </a:extLst>
          </p:cNvPr>
          <p:cNvCxnSpPr>
            <a:cxnSpLocks/>
          </p:cNvCxnSpPr>
          <p:nvPr/>
        </p:nvCxnSpPr>
        <p:spPr>
          <a:xfrm flipV="1">
            <a:off x="7663951" y="381740"/>
            <a:ext cx="0" cy="24049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6A83C1EA-7E27-586D-EB1E-6C30355B9A53}"/>
              </a:ext>
            </a:extLst>
          </p:cNvPr>
          <p:cNvSpPr/>
          <p:nvPr/>
        </p:nvSpPr>
        <p:spPr>
          <a:xfrm>
            <a:off x="7641091" y="1081581"/>
            <a:ext cx="45719" cy="48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194E2188-98C7-238D-88C4-C1DBD773962F}"/>
              </a:ext>
            </a:extLst>
          </p:cNvPr>
          <p:cNvSpPr/>
          <p:nvPr/>
        </p:nvSpPr>
        <p:spPr>
          <a:xfrm>
            <a:off x="9639125" y="1081580"/>
            <a:ext cx="45719" cy="48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57D020DC-E03A-225C-1B61-FF8BAD079B3E}"/>
              </a:ext>
            </a:extLst>
          </p:cNvPr>
          <p:cNvSpPr/>
          <p:nvPr/>
        </p:nvSpPr>
        <p:spPr>
          <a:xfrm>
            <a:off x="7641091" y="2762434"/>
            <a:ext cx="45719" cy="48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753D2DD-DC5F-BC55-A1DA-2904A8ADB905}"/>
              </a:ext>
            </a:extLst>
          </p:cNvPr>
          <p:cNvSpPr/>
          <p:nvPr/>
        </p:nvSpPr>
        <p:spPr>
          <a:xfrm>
            <a:off x="9684844" y="2762433"/>
            <a:ext cx="45719" cy="48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95B4F092-201E-C4FC-280E-E2F9A307BB7B}"/>
                  </a:ext>
                </a:extLst>
              </p:cNvPr>
              <p:cNvSpPr txBox="1"/>
              <p:nvPr/>
            </p:nvSpPr>
            <p:spPr>
              <a:xfrm>
                <a:off x="7240567" y="389936"/>
                <a:ext cx="28987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a:solidFill>
                            <a:schemeClr val="accent2">
                              <a:lumMod val="60000"/>
                              <a:lumOff val="40000"/>
                            </a:schemeClr>
                          </a:solidFill>
                          <a:latin typeface="Cambria Math" panose="02040503050406030204" pitchFamily="18" charset="0"/>
                        </a:rPr>
                        <m:t>𝑥</m:t>
                      </m:r>
                      <m:r>
                        <a:rPr lang="en-US" i="1" baseline="-25000">
                          <a:solidFill>
                            <a:schemeClr val="accent2">
                              <a:lumMod val="60000"/>
                              <a:lumOff val="40000"/>
                            </a:schemeClr>
                          </a:solidFill>
                          <a:latin typeface="Cambria Math" panose="02040503050406030204" pitchFamily="18" charset="0"/>
                        </a:rPr>
                        <m:t>1</m:t>
                      </m:r>
                    </m:oMath>
                  </m:oMathPara>
                </a14:m>
                <a:endParaRPr lang="en-US" dirty="0"/>
              </a:p>
            </p:txBody>
          </p:sp>
        </mc:Choice>
        <mc:Fallback xmlns="">
          <p:sp>
            <p:nvSpPr>
              <p:cNvPr id="22" name="TextBox 21">
                <a:extLst>
                  <a:ext uri="{FF2B5EF4-FFF2-40B4-BE49-F238E27FC236}">
                    <a16:creationId xmlns:a16="http://schemas.microsoft.com/office/drawing/2014/main" id="{95B4F092-201E-C4FC-280E-E2F9A307BB7B}"/>
                  </a:ext>
                </a:extLst>
              </p:cNvPr>
              <p:cNvSpPr txBox="1">
                <a:spLocks noRot="1" noChangeAspect="1" noMove="1" noResize="1" noEditPoints="1" noAdjustHandles="1" noChangeArrowheads="1" noChangeShapeType="1" noTextEdit="1"/>
              </p:cNvSpPr>
              <p:nvPr/>
            </p:nvSpPr>
            <p:spPr>
              <a:xfrm>
                <a:off x="7240567" y="389936"/>
                <a:ext cx="289876" cy="369332"/>
              </a:xfrm>
              <a:prstGeom prst="rect">
                <a:avLst/>
              </a:prstGeom>
              <a:blipFill>
                <a:blip r:embed="rId4"/>
                <a:stretch>
                  <a:fillRect r="-234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BEE800BA-30F4-80E8-B846-66CA20A31D5C}"/>
                  </a:ext>
                </a:extLst>
              </p:cNvPr>
              <p:cNvSpPr txBox="1"/>
              <p:nvPr/>
            </p:nvSpPr>
            <p:spPr>
              <a:xfrm>
                <a:off x="9869837" y="2810994"/>
                <a:ext cx="28987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solidFill>
                            <a:schemeClr val="accent2">
                              <a:lumMod val="60000"/>
                              <a:lumOff val="40000"/>
                            </a:schemeClr>
                          </a:solidFill>
                          <a:latin typeface="Cambria Math" panose="02040503050406030204" pitchFamily="18" charset="0"/>
                        </a:rPr>
                        <m:t>𝑥</m:t>
                      </m:r>
                      <m:r>
                        <a:rPr lang="en-US" b="0" i="1" baseline="-25000" smtClean="0">
                          <a:solidFill>
                            <a:schemeClr val="accent2">
                              <a:lumMod val="60000"/>
                              <a:lumOff val="40000"/>
                            </a:schemeClr>
                          </a:solidFill>
                          <a:latin typeface="Cambria Math" panose="02040503050406030204" pitchFamily="18" charset="0"/>
                        </a:rPr>
                        <m:t>2</m:t>
                      </m:r>
                    </m:oMath>
                  </m:oMathPara>
                </a14:m>
                <a:endParaRPr lang="en-US" baseline="-25000" dirty="0"/>
              </a:p>
            </p:txBody>
          </p:sp>
        </mc:Choice>
        <mc:Fallback xmlns="">
          <p:sp>
            <p:nvSpPr>
              <p:cNvPr id="26" name="TextBox 25">
                <a:extLst>
                  <a:ext uri="{FF2B5EF4-FFF2-40B4-BE49-F238E27FC236}">
                    <a16:creationId xmlns:a16="http://schemas.microsoft.com/office/drawing/2014/main" id="{BEE800BA-30F4-80E8-B846-66CA20A31D5C}"/>
                  </a:ext>
                </a:extLst>
              </p:cNvPr>
              <p:cNvSpPr txBox="1">
                <a:spLocks noRot="1" noChangeAspect="1" noMove="1" noResize="1" noEditPoints="1" noAdjustHandles="1" noChangeArrowheads="1" noChangeShapeType="1" noTextEdit="1"/>
              </p:cNvSpPr>
              <p:nvPr/>
            </p:nvSpPr>
            <p:spPr>
              <a:xfrm>
                <a:off x="9869837" y="2810994"/>
                <a:ext cx="289876" cy="369332"/>
              </a:xfrm>
              <a:prstGeom prst="rect">
                <a:avLst/>
              </a:prstGeom>
              <a:blipFill>
                <a:blip r:embed="rId5"/>
                <a:stretch>
                  <a:fillRect r="-208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8140BF67-BB98-0685-CC98-61A8831C78AA}"/>
                  </a:ext>
                </a:extLst>
              </p:cNvPr>
              <p:cNvSpPr txBox="1"/>
              <p:nvPr/>
            </p:nvSpPr>
            <p:spPr>
              <a:xfrm>
                <a:off x="7459150" y="853144"/>
                <a:ext cx="363881" cy="18466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(0,1)</m:t>
                      </m:r>
                    </m:oMath>
                  </m:oMathPara>
                </a14:m>
                <a:endParaRPr lang="en-US" sz="1200" dirty="0">
                  <a:solidFill>
                    <a:schemeClr val="accent2">
                      <a:lumMod val="60000"/>
                      <a:lumOff val="40000"/>
                    </a:schemeClr>
                  </a:solidFill>
                  <a:latin typeface="Cambria Math" panose="02040503050406030204" pitchFamily="18" charset="0"/>
                </a:endParaRPr>
              </a:p>
            </p:txBody>
          </p:sp>
        </mc:Choice>
        <mc:Fallback xmlns="">
          <p:sp>
            <p:nvSpPr>
              <p:cNvPr id="27" name="TextBox 26">
                <a:extLst>
                  <a:ext uri="{FF2B5EF4-FFF2-40B4-BE49-F238E27FC236}">
                    <a16:creationId xmlns:a16="http://schemas.microsoft.com/office/drawing/2014/main" id="{8140BF67-BB98-0685-CC98-61A8831C78AA}"/>
                  </a:ext>
                </a:extLst>
              </p:cNvPr>
              <p:cNvSpPr txBox="1">
                <a:spLocks noRot="1" noChangeAspect="1" noMove="1" noResize="1" noEditPoints="1" noAdjustHandles="1" noChangeArrowheads="1" noChangeShapeType="1" noTextEdit="1"/>
              </p:cNvSpPr>
              <p:nvPr/>
            </p:nvSpPr>
            <p:spPr>
              <a:xfrm>
                <a:off x="7459150" y="853144"/>
                <a:ext cx="363881" cy="184666"/>
              </a:xfrm>
              <a:prstGeom prst="rect">
                <a:avLst/>
              </a:prstGeom>
              <a:blipFill>
                <a:blip r:embed="rId6"/>
                <a:stretch>
                  <a:fillRect l="-16949" t="-3333" r="-15254" b="-4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C0FE301-9AFF-A01C-8C33-8CB5A4C389B9}"/>
                  </a:ext>
                </a:extLst>
              </p:cNvPr>
              <p:cNvSpPr txBox="1"/>
              <p:nvPr/>
            </p:nvSpPr>
            <p:spPr>
              <a:xfrm>
                <a:off x="7530443" y="2830487"/>
                <a:ext cx="363882" cy="18466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(0,0)</m:t>
                      </m:r>
                    </m:oMath>
                  </m:oMathPara>
                </a14:m>
                <a:endParaRPr lang="en-US" sz="1200" dirty="0">
                  <a:solidFill>
                    <a:schemeClr val="accent2">
                      <a:lumMod val="60000"/>
                      <a:lumOff val="40000"/>
                    </a:schemeClr>
                  </a:solidFill>
                  <a:latin typeface="Cambria Math" panose="02040503050406030204" pitchFamily="18" charset="0"/>
                </a:endParaRPr>
              </a:p>
            </p:txBody>
          </p:sp>
        </mc:Choice>
        <mc:Fallback xmlns="">
          <p:sp>
            <p:nvSpPr>
              <p:cNvPr id="28" name="TextBox 27">
                <a:extLst>
                  <a:ext uri="{FF2B5EF4-FFF2-40B4-BE49-F238E27FC236}">
                    <a16:creationId xmlns:a16="http://schemas.microsoft.com/office/drawing/2014/main" id="{FC0FE301-9AFF-A01C-8C33-8CB5A4C389B9}"/>
                  </a:ext>
                </a:extLst>
              </p:cNvPr>
              <p:cNvSpPr txBox="1">
                <a:spLocks noRot="1" noChangeAspect="1" noMove="1" noResize="1" noEditPoints="1" noAdjustHandles="1" noChangeArrowheads="1" noChangeShapeType="1" noTextEdit="1"/>
              </p:cNvSpPr>
              <p:nvPr/>
            </p:nvSpPr>
            <p:spPr>
              <a:xfrm>
                <a:off x="7530443" y="2830487"/>
                <a:ext cx="363882" cy="184666"/>
              </a:xfrm>
              <a:prstGeom prst="rect">
                <a:avLst/>
              </a:prstGeom>
              <a:blipFill>
                <a:blip r:embed="rId7"/>
                <a:stretch>
                  <a:fillRect l="-15000" r="-15000" b="-3871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063452E5-D2D0-6606-4A04-1A11E30691A5}"/>
                  </a:ext>
                </a:extLst>
              </p:cNvPr>
              <p:cNvSpPr txBox="1"/>
              <p:nvPr/>
            </p:nvSpPr>
            <p:spPr>
              <a:xfrm>
                <a:off x="9548622" y="792440"/>
                <a:ext cx="363882" cy="18466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(1,1)</m:t>
                      </m:r>
                    </m:oMath>
                  </m:oMathPara>
                </a14:m>
                <a:endParaRPr lang="en-US" sz="1200" dirty="0">
                  <a:solidFill>
                    <a:schemeClr val="accent2">
                      <a:lumMod val="60000"/>
                      <a:lumOff val="40000"/>
                    </a:schemeClr>
                  </a:solidFill>
                  <a:latin typeface="Cambria Math" panose="02040503050406030204" pitchFamily="18" charset="0"/>
                </a:endParaRPr>
              </a:p>
            </p:txBody>
          </p:sp>
        </mc:Choice>
        <mc:Fallback xmlns="">
          <p:sp>
            <p:nvSpPr>
              <p:cNvPr id="29" name="TextBox 28">
                <a:extLst>
                  <a:ext uri="{FF2B5EF4-FFF2-40B4-BE49-F238E27FC236}">
                    <a16:creationId xmlns:a16="http://schemas.microsoft.com/office/drawing/2014/main" id="{063452E5-D2D0-6606-4A04-1A11E30691A5}"/>
                  </a:ext>
                </a:extLst>
              </p:cNvPr>
              <p:cNvSpPr txBox="1">
                <a:spLocks noRot="1" noChangeAspect="1" noMove="1" noResize="1" noEditPoints="1" noAdjustHandles="1" noChangeArrowheads="1" noChangeShapeType="1" noTextEdit="1"/>
              </p:cNvSpPr>
              <p:nvPr/>
            </p:nvSpPr>
            <p:spPr>
              <a:xfrm>
                <a:off x="9548622" y="792440"/>
                <a:ext cx="363882" cy="184666"/>
              </a:xfrm>
              <a:prstGeom prst="rect">
                <a:avLst/>
              </a:prstGeom>
              <a:blipFill>
                <a:blip r:embed="rId8"/>
                <a:stretch>
                  <a:fillRect l="-15000" t="-3333" r="-15000" b="-4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9A3B684F-3B4C-6EB5-7738-3A9F4367486D}"/>
                  </a:ext>
                </a:extLst>
              </p:cNvPr>
              <p:cNvSpPr txBox="1"/>
              <p:nvPr/>
            </p:nvSpPr>
            <p:spPr>
              <a:xfrm>
                <a:off x="9525762" y="2813404"/>
                <a:ext cx="363882" cy="18466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(1,0)</m:t>
                      </m:r>
                    </m:oMath>
                  </m:oMathPara>
                </a14:m>
                <a:endParaRPr lang="en-US" sz="1200" dirty="0">
                  <a:solidFill>
                    <a:schemeClr val="accent2">
                      <a:lumMod val="60000"/>
                      <a:lumOff val="40000"/>
                    </a:schemeClr>
                  </a:solidFill>
                  <a:latin typeface="Cambria Math" panose="02040503050406030204" pitchFamily="18" charset="0"/>
                </a:endParaRPr>
              </a:p>
            </p:txBody>
          </p:sp>
        </mc:Choice>
        <mc:Fallback xmlns="">
          <p:sp>
            <p:nvSpPr>
              <p:cNvPr id="30" name="TextBox 29">
                <a:extLst>
                  <a:ext uri="{FF2B5EF4-FFF2-40B4-BE49-F238E27FC236}">
                    <a16:creationId xmlns:a16="http://schemas.microsoft.com/office/drawing/2014/main" id="{9A3B684F-3B4C-6EB5-7738-3A9F4367486D}"/>
                  </a:ext>
                </a:extLst>
              </p:cNvPr>
              <p:cNvSpPr txBox="1">
                <a:spLocks noRot="1" noChangeAspect="1" noMove="1" noResize="1" noEditPoints="1" noAdjustHandles="1" noChangeArrowheads="1" noChangeShapeType="1" noTextEdit="1"/>
              </p:cNvSpPr>
              <p:nvPr/>
            </p:nvSpPr>
            <p:spPr>
              <a:xfrm>
                <a:off x="9525762" y="2813404"/>
                <a:ext cx="363882" cy="184666"/>
              </a:xfrm>
              <a:prstGeom prst="rect">
                <a:avLst/>
              </a:prstGeom>
              <a:blipFill>
                <a:blip r:embed="rId9"/>
                <a:stretch>
                  <a:fillRect l="-16949" t="-3333" r="-15254" b="-4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0C2F618B-6F97-9BCA-81BF-49EA628BFFF0}"/>
                  </a:ext>
                </a:extLst>
              </p:cNvPr>
              <p:cNvSpPr txBox="1"/>
              <p:nvPr/>
            </p:nvSpPr>
            <p:spPr>
              <a:xfrm>
                <a:off x="7965268" y="2004203"/>
                <a:ext cx="1831104" cy="215444"/>
              </a:xfrm>
              <a:prstGeom prst="rect">
                <a:avLst/>
              </a:prstGeom>
              <a:noFill/>
            </p:spPr>
            <p:txBody>
              <a:bodyPr wrap="square" lIns="0" tIns="0" rIns="0" bIns="0" rtlCol="0">
                <a:spAutoFit/>
              </a:bodyPr>
              <a:lstStyle/>
              <a:p>
                <a14:m>
                  <m:oMath xmlns:m="http://schemas.openxmlformats.org/officeDocument/2006/math">
                    <m:r>
                      <a:rPr lang="en-US" sz="1400" i="1" smtClean="0">
                        <a:solidFill>
                          <a:schemeClr val="accent2">
                            <a:lumMod val="60000"/>
                            <a:lumOff val="40000"/>
                          </a:schemeClr>
                        </a:solidFill>
                        <a:latin typeface="Cambria Math" panose="02040503050406030204" pitchFamily="18" charset="0"/>
                      </a:rPr>
                      <m:t>𝑥</m:t>
                    </m:r>
                    <m:r>
                      <a:rPr lang="en-US" sz="1400" i="1" baseline="-25000">
                        <a:solidFill>
                          <a:schemeClr val="accent2">
                            <a:lumMod val="60000"/>
                            <a:lumOff val="40000"/>
                          </a:schemeClr>
                        </a:solidFill>
                        <a:latin typeface="Cambria Math" panose="02040503050406030204" pitchFamily="18" charset="0"/>
                      </a:rPr>
                      <m:t>1</m:t>
                    </m:r>
                    <m:r>
                      <a:rPr lang="en-US" sz="1400" b="0" i="1" smtClean="0">
                        <a:solidFill>
                          <a:schemeClr val="accent2">
                            <a:lumMod val="60000"/>
                            <a:lumOff val="40000"/>
                          </a:schemeClr>
                        </a:solidFill>
                        <a:latin typeface="Cambria Math" panose="02040503050406030204" pitchFamily="18" charset="0"/>
                      </a:rPr>
                      <m:t>+</m:t>
                    </m:r>
                    <m:r>
                      <a:rPr lang="en-US" sz="1400" b="0" i="1" smtClean="0">
                        <a:solidFill>
                          <a:schemeClr val="accent2">
                            <a:lumMod val="60000"/>
                            <a:lumOff val="40000"/>
                          </a:schemeClr>
                        </a:solidFill>
                        <a:latin typeface="Cambria Math" panose="02040503050406030204" pitchFamily="18" charset="0"/>
                      </a:rPr>
                      <m:t>𝑥</m:t>
                    </m:r>
                    <m:r>
                      <a:rPr lang="en-US" sz="1400" b="0" i="1" baseline="-25000" smtClean="0">
                        <a:solidFill>
                          <a:schemeClr val="accent2">
                            <a:lumMod val="60000"/>
                            <a:lumOff val="40000"/>
                          </a:schemeClr>
                        </a:solidFill>
                        <a:latin typeface="Cambria Math" panose="02040503050406030204" pitchFamily="18" charset="0"/>
                      </a:rPr>
                      <m:t>2</m:t>
                    </m:r>
                    <m:r>
                      <a:rPr lang="en-US" sz="1400" b="0" i="1" smtClean="0">
                        <a:solidFill>
                          <a:schemeClr val="accent2">
                            <a:lumMod val="60000"/>
                            <a:lumOff val="40000"/>
                          </a:schemeClr>
                        </a:solidFill>
                        <a:latin typeface="Cambria Math" panose="02040503050406030204" pitchFamily="18" charset="0"/>
                      </a:rPr>
                      <m:t>=</m:t>
                    </m:r>
                    <m:r>
                      <a:rPr lang="en-US" sz="1400" b="0" i="1" smtClean="0">
                        <a:solidFill>
                          <a:schemeClr val="accent2">
                            <a:lumMod val="60000"/>
                            <a:lumOff val="40000"/>
                          </a:schemeClr>
                        </a:solidFill>
                        <a:latin typeface="Cambria Math" panose="02040503050406030204" pitchFamily="18" charset="0"/>
                      </a:rPr>
                      <m:t>𝜃</m:t>
                    </m:r>
                    <m:r>
                      <a:rPr lang="en-US" sz="1400" b="0" i="1" smtClean="0">
                        <a:solidFill>
                          <a:schemeClr val="accent2">
                            <a:lumMod val="60000"/>
                            <a:lumOff val="40000"/>
                          </a:schemeClr>
                        </a:solidFill>
                        <a:latin typeface="Cambria Math" panose="02040503050406030204" pitchFamily="18" charset="0"/>
                      </a:rPr>
                      <m:t>=</m:t>
                    </m:r>
                  </m:oMath>
                </a14:m>
                <a:r>
                  <a:rPr lang="en-US" sz="1400" dirty="0">
                    <a:solidFill>
                      <a:schemeClr val="accent2">
                        <a:lumMod val="60000"/>
                        <a:lumOff val="40000"/>
                      </a:schemeClr>
                    </a:solidFill>
                    <a:latin typeface="Cambria Math" panose="02040503050406030204" pitchFamily="18" charset="0"/>
                  </a:rPr>
                  <a:t>0</a:t>
                </a:r>
              </a:p>
            </p:txBody>
          </p:sp>
        </mc:Choice>
        <mc:Fallback xmlns="">
          <p:sp>
            <p:nvSpPr>
              <p:cNvPr id="32" name="TextBox 31">
                <a:extLst>
                  <a:ext uri="{FF2B5EF4-FFF2-40B4-BE49-F238E27FC236}">
                    <a16:creationId xmlns:a16="http://schemas.microsoft.com/office/drawing/2014/main" id="{0C2F618B-6F97-9BCA-81BF-49EA628BFFF0}"/>
                  </a:ext>
                </a:extLst>
              </p:cNvPr>
              <p:cNvSpPr txBox="1">
                <a:spLocks noRot="1" noChangeAspect="1" noMove="1" noResize="1" noEditPoints="1" noAdjustHandles="1" noChangeArrowheads="1" noChangeShapeType="1" noTextEdit="1"/>
              </p:cNvSpPr>
              <p:nvPr/>
            </p:nvSpPr>
            <p:spPr>
              <a:xfrm>
                <a:off x="7965268" y="2004203"/>
                <a:ext cx="1831104" cy="215444"/>
              </a:xfrm>
              <a:prstGeom prst="rect">
                <a:avLst/>
              </a:prstGeom>
              <a:blipFill>
                <a:blip r:embed="rId10"/>
                <a:stretch>
                  <a:fillRect l="-2667" t="-28571" b="-48571"/>
                </a:stretch>
              </a:blipFill>
            </p:spPr>
            <p:txBody>
              <a:bodyPr/>
              <a:lstStyle/>
              <a:p>
                <a:r>
                  <a:rPr lang="en-US">
                    <a:noFill/>
                  </a:rPr>
                  <a:t> </a:t>
                </a:r>
              </a:p>
            </p:txBody>
          </p:sp>
        </mc:Fallback>
      </mc:AlternateContent>
      <p:cxnSp>
        <p:nvCxnSpPr>
          <p:cNvPr id="34" name="Straight Connector 33">
            <a:extLst>
              <a:ext uri="{FF2B5EF4-FFF2-40B4-BE49-F238E27FC236}">
                <a16:creationId xmlns:a16="http://schemas.microsoft.com/office/drawing/2014/main" id="{05975DFA-851F-8229-7973-2BF5631BA49A}"/>
              </a:ext>
            </a:extLst>
          </p:cNvPr>
          <p:cNvCxnSpPr>
            <a:cxnSpLocks/>
          </p:cNvCxnSpPr>
          <p:nvPr/>
        </p:nvCxnSpPr>
        <p:spPr>
          <a:xfrm>
            <a:off x="6693006" y="1758296"/>
            <a:ext cx="1723025" cy="1823456"/>
          </a:xfrm>
          <a:prstGeom prst="line">
            <a:avLst/>
          </a:prstGeom>
          <a:ln>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5868DAF9-0490-B4CA-2565-2D0EFEB5DDBF}"/>
                  </a:ext>
                </a:extLst>
              </p:cNvPr>
              <p:cNvSpPr txBox="1"/>
              <p:nvPr/>
            </p:nvSpPr>
            <p:spPr>
              <a:xfrm>
                <a:off x="7040600" y="3643307"/>
                <a:ext cx="5197049" cy="553998"/>
              </a:xfrm>
              <a:prstGeom prst="rect">
                <a:avLst/>
              </a:prstGeom>
              <a:noFill/>
            </p:spPr>
            <p:txBody>
              <a:bodyPr wrap="square" lIns="0" tIns="0" rIns="0" bIns="0" rtlCol="0">
                <a:spAutoFit/>
              </a:bodyPr>
              <a:lstStyle/>
              <a:p>
                <a:pPr algn="l"/>
                <a:r>
                  <a:rPr lang="en-US" sz="1200" dirty="0">
                    <a:solidFill>
                      <a:schemeClr val="accent2">
                        <a:lumMod val="60000"/>
                        <a:lumOff val="40000"/>
                      </a:schemeClr>
                    </a:solidFill>
                    <a:latin typeface="Cambria Math" panose="02040503050406030204" pitchFamily="18" charset="0"/>
                  </a:rPr>
                  <a:t>All the inputs which produces  the output 1 will lie on the side </a:t>
                </a:r>
                <a14:m>
                  <m:oMath xmlns:m="http://schemas.openxmlformats.org/officeDocument/2006/math">
                    <m:d>
                      <m:dPr>
                        <m:ctrlPr>
                          <a:rPr lang="en-US" sz="1200" b="0" i="1" smtClean="0">
                            <a:solidFill>
                              <a:schemeClr val="accent2">
                                <a:lumMod val="60000"/>
                                <a:lumOff val="40000"/>
                              </a:schemeClr>
                            </a:solidFill>
                            <a:latin typeface="Cambria Math" panose="02040503050406030204" pitchFamily="18" charset="0"/>
                          </a:rPr>
                        </m:ctrlPr>
                      </m:dPr>
                      <m:e>
                        <m:r>
                          <a:rPr lang="en-US" sz="1200" b="0" i="1" smtClean="0">
                            <a:solidFill>
                              <a:schemeClr val="accent2">
                                <a:lumMod val="60000"/>
                                <a:lumOff val="40000"/>
                              </a:schemeClr>
                            </a:solidFill>
                            <a:latin typeface="Cambria Math" panose="02040503050406030204" pitchFamily="18" charset="0"/>
                          </a:rPr>
                          <m:t>∑</m:t>
                        </m:r>
                        <m:r>
                          <a:rPr lang="en-US" sz="1200" b="0" i="1" smtClean="0">
                            <a:solidFill>
                              <a:schemeClr val="accent2">
                                <a:lumMod val="60000"/>
                                <a:lumOff val="40000"/>
                              </a:schemeClr>
                            </a:solidFill>
                            <a:latin typeface="Cambria Math" panose="02040503050406030204" pitchFamily="18" charset="0"/>
                          </a:rPr>
                          <m:t>𝑥𝑖</m:t>
                        </m:r>
                        <m:r>
                          <a:rPr lang="en-US" sz="1200" b="0" i="1" smtClean="0">
                            <a:solidFill>
                              <a:schemeClr val="accent2">
                                <a:lumMod val="60000"/>
                                <a:lumOff val="40000"/>
                              </a:schemeClr>
                            </a:solidFill>
                            <a:latin typeface="Cambria Math" panose="02040503050406030204" pitchFamily="18" charset="0"/>
                          </a:rPr>
                          <m:t>≥</m:t>
                        </m:r>
                        <m:r>
                          <a:rPr lang="en-US" sz="1200" b="0" i="1" smtClean="0">
                            <a:solidFill>
                              <a:schemeClr val="accent2">
                                <a:lumMod val="60000"/>
                                <a:lumOff val="40000"/>
                              </a:schemeClr>
                            </a:solidFill>
                            <a:latin typeface="Cambria Math" panose="02040503050406030204" pitchFamily="18" charset="0"/>
                          </a:rPr>
                          <m:t>𝜃</m:t>
                        </m:r>
                        <m:r>
                          <a:rPr lang="en-US" sz="1200" b="0" i="1" smtClean="0">
                            <a:solidFill>
                              <a:schemeClr val="accent2">
                                <a:lumMod val="60000"/>
                                <a:lumOff val="40000"/>
                              </a:schemeClr>
                            </a:solidFill>
                            <a:latin typeface="Cambria Math" panose="02040503050406030204" pitchFamily="18" charset="0"/>
                          </a:rPr>
                          <m:t> </m:t>
                        </m:r>
                      </m:e>
                    </m:d>
                  </m:oMath>
                </a14:m>
                <a:endParaRPr lang="en-US" sz="1200" dirty="0">
                  <a:solidFill>
                    <a:schemeClr val="accent2">
                      <a:lumMod val="60000"/>
                      <a:lumOff val="40000"/>
                    </a:schemeClr>
                  </a:solidFill>
                  <a:latin typeface="Cambria Math" panose="02040503050406030204" pitchFamily="18" charset="0"/>
                </a:endParaRPr>
              </a:p>
              <a:p>
                <a:pPr algn="l"/>
                <a:endParaRPr lang="en-US" sz="1200" dirty="0">
                  <a:solidFill>
                    <a:schemeClr val="accent2">
                      <a:lumMod val="60000"/>
                      <a:lumOff val="40000"/>
                    </a:schemeClr>
                  </a:solidFill>
                  <a:latin typeface="Cambria Math" panose="02040503050406030204" pitchFamily="18" charset="0"/>
                </a:endParaRPr>
              </a:p>
              <a:p>
                <a:pPr algn="l"/>
                <a:r>
                  <a:rPr lang="en-US" sz="1200" dirty="0">
                    <a:solidFill>
                      <a:schemeClr val="accent2">
                        <a:lumMod val="60000"/>
                        <a:lumOff val="40000"/>
                      </a:schemeClr>
                    </a:solidFill>
                    <a:latin typeface="Cambria Math" panose="02040503050406030204" pitchFamily="18" charset="0"/>
                  </a:rPr>
                  <a:t>All the inputs which produces the output  0 will line on the side </a:t>
                </a:r>
                <a14:m>
                  <m:oMath xmlns:m="http://schemas.openxmlformats.org/officeDocument/2006/math">
                    <m:r>
                      <a:rPr lang="en-US" sz="1200" b="0" i="1" smtClean="0">
                        <a:solidFill>
                          <a:schemeClr val="accent2">
                            <a:lumMod val="60000"/>
                            <a:lumOff val="40000"/>
                          </a:schemeClr>
                        </a:solidFill>
                        <a:latin typeface="Cambria Math" panose="02040503050406030204" pitchFamily="18" charset="0"/>
                      </a:rPr>
                      <m:t>(∑</m:t>
                    </m:r>
                    <m:r>
                      <a:rPr lang="en-US" sz="1200" b="0" i="1" smtClean="0">
                        <a:solidFill>
                          <a:schemeClr val="accent2">
                            <a:lumMod val="60000"/>
                            <a:lumOff val="40000"/>
                          </a:schemeClr>
                        </a:solidFill>
                        <a:latin typeface="Cambria Math" panose="02040503050406030204" pitchFamily="18" charset="0"/>
                      </a:rPr>
                      <m:t>𝑥𝑖</m:t>
                    </m:r>
                    <m:r>
                      <a:rPr lang="en-US" sz="1200" b="0" i="1" smtClean="0">
                        <a:solidFill>
                          <a:schemeClr val="accent2">
                            <a:lumMod val="60000"/>
                            <a:lumOff val="40000"/>
                          </a:schemeClr>
                        </a:solidFill>
                        <a:latin typeface="Cambria Math" panose="02040503050406030204" pitchFamily="18" charset="0"/>
                      </a:rPr>
                      <m:t>&lt;</m:t>
                    </m:r>
                    <m:r>
                      <a:rPr lang="en-US" sz="1200" b="0" i="1" smtClean="0">
                        <a:solidFill>
                          <a:schemeClr val="accent2">
                            <a:lumMod val="60000"/>
                            <a:lumOff val="40000"/>
                          </a:schemeClr>
                        </a:solidFill>
                        <a:latin typeface="Cambria Math" panose="02040503050406030204" pitchFamily="18" charset="0"/>
                      </a:rPr>
                      <m:t>𝜃</m:t>
                    </m:r>
                    <m:r>
                      <a:rPr lang="en-US" sz="1200" b="0" i="1" smtClean="0">
                        <a:solidFill>
                          <a:schemeClr val="accent2">
                            <a:lumMod val="60000"/>
                            <a:lumOff val="40000"/>
                          </a:schemeClr>
                        </a:solidFill>
                        <a:latin typeface="Cambria Math" panose="02040503050406030204" pitchFamily="18" charset="0"/>
                      </a:rPr>
                      <m:t>)</m:t>
                    </m:r>
                  </m:oMath>
                </a14:m>
                <a:endParaRPr lang="en-US" sz="1200" dirty="0">
                  <a:solidFill>
                    <a:schemeClr val="accent2">
                      <a:lumMod val="60000"/>
                      <a:lumOff val="40000"/>
                    </a:schemeClr>
                  </a:solidFill>
                  <a:latin typeface="Cambria Math" panose="02040503050406030204" pitchFamily="18" charset="0"/>
                </a:endParaRPr>
              </a:p>
            </p:txBody>
          </p:sp>
        </mc:Choice>
        <mc:Fallback xmlns="">
          <p:sp>
            <p:nvSpPr>
              <p:cNvPr id="39" name="TextBox 38">
                <a:extLst>
                  <a:ext uri="{FF2B5EF4-FFF2-40B4-BE49-F238E27FC236}">
                    <a16:creationId xmlns:a16="http://schemas.microsoft.com/office/drawing/2014/main" id="{5868DAF9-0490-B4CA-2565-2D0EFEB5DDBF}"/>
                  </a:ext>
                </a:extLst>
              </p:cNvPr>
              <p:cNvSpPr txBox="1">
                <a:spLocks noRot="1" noChangeAspect="1" noMove="1" noResize="1" noEditPoints="1" noAdjustHandles="1" noChangeArrowheads="1" noChangeShapeType="1" noTextEdit="1"/>
              </p:cNvSpPr>
              <p:nvPr/>
            </p:nvSpPr>
            <p:spPr>
              <a:xfrm>
                <a:off x="7040600" y="3643307"/>
                <a:ext cx="5197049" cy="553998"/>
              </a:xfrm>
              <a:prstGeom prst="rect">
                <a:avLst/>
              </a:prstGeom>
              <a:blipFill>
                <a:blip r:embed="rId11"/>
                <a:stretch>
                  <a:fillRect l="-1878" t="-8791" b="-153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4C6255C7-C3FD-72AE-648B-85F6DC0B9679}"/>
                  </a:ext>
                </a:extLst>
              </p:cNvPr>
              <p:cNvSpPr txBox="1"/>
              <p:nvPr/>
            </p:nvSpPr>
            <p:spPr>
              <a:xfrm>
                <a:off x="3146091" y="4917665"/>
                <a:ext cx="3130422" cy="276999"/>
              </a:xfrm>
              <a:prstGeom prst="rect">
                <a:avLst/>
              </a:prstGeom>
              <a:noFill/>
            </p:spPr>
            <p:txBody>
              <a:bodyPr wrap="square" lIns="0" tIns="0" rIns="0" bIns="0" rtlCol="0">
                <a:spAutoFit/>
              </a:bodyPr>
              <a:lstStyle/>
              <a:p>
                <a14:m>
                  <m:oMath xmlns:m="http://schemas.openxmlformats.org/officeDocument/2006/math">
                    <m:r>
                      <a:rPr lang="en-US" i="1">
                        <a:solidFill>
                          <a:schemeClr val="accent2">
                            <a:lumMod val="60000"/>
                            <a:lumOff val="40000"/>
                          </a:schemeClr>
                        </a:solidFill>
                        <a:latin typeface="Cambria Math" panose="02040503050406030204" pitchFamily="18" charset="0"/>
                      </a:rPr>
                      <m:t>𝑥</m:t>
                    </m:r>
                    <m:r>
                      <a:rPr lang="en-US" i="1" baseline="-25000">
                        <a:solidFill>
                          <a:schemeClr val="accent2">
                            <a:lumMod val="60000"/>
                            <a:lumOff val="40000"/>
                          </a:schemeClr>
                        </a:solidFill>
                        <a:latin typeface="Cambria Math" panose="02040503050406030204" pitchFamily="18" charset="0"/>
                      </a:rPr>
                      <m:t>1</m:t>
                    </m:r>
                    <m:r>
                      <a:rPr lang="en-US" b="0" i="1" smtClean="0">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𝑥</m:t>
                    </m:r>
                    <m:r>
                      <a:rPr lang="en-US" b="0" i="1" baseline="-25000" smtClean="0">
                        <a:solidFill>
                          <a:schemeClr val="accent2">
                            <a:lumMod val="60000"/>
                            <a:lumOff val="40000"/>
                          </a:schemeClr>
                        </a:solidFill>
                        <a:latin typeface="Cambria Math" panose="02040503050406030204" pitchFamily="18" charset="0"/>
                      </a:rPr>
                      <m:t>2</m:t>
                    </m:r>
                    <m:r>
                      <a:rPr lang="en-US" b="0" i="1" smtClean="0">
                        <a:solidFill>
                          <a:schemeClr val="accent2">
                            <a:lumMod val="60000"/>
                            <a:lumOff val="40000"/>
                          </a:schemeClr>
                        </a:solidFill>
                        <a:latin typeface="Cambria Math" panose="02040503050406030204" pitchFamily="18" charset="0"/>
                      </a:rPr>
                      <m:t>=</m:t>
                    </m:r>
                  </m:oMath>
                </a14:m>
                <a:r>
                  <a:rPr lang="en-US" dirty="0">
                    <a:solidFill>
                      <a:schemeClr val="accent2">
                        <a:lumMod val="60000"/>
                        <a:lumOff val="40000"/>
                      </a:schemeClr>
                    </a:solidFill>
                    <a:latin typeface="Cambria Math" panose="02040503050406030204" pitchFamily="18" charset="0"/>
                  </a:rPr>
                  <a:t> 0 </a:t>
                </a:r>
                <a:r>
                  <a:rPr lang="en-US" sz="1050" dirty="0">
                    <a:solidFill>
                      <a:schemeClr val="accent2">
                        <a:lumMod val="60000"/>
                        <a:lumOff val="40000"/>
                      </a:schemeClr>
                    </a:solidFill>
                    <a:latin typeface="Cambria Math" panose="02040503050406030204" pitchFamily="18" charset="0"/>
                  </a:rPr>
                  <a:t>(Equation of line)</a:t>
                </a:r>
              </a:p>
            </p:txBody>
          </p:sp>
        </mc:Choice>
        <mc:Fallback xmlns="">
          <p:sp>
            <p:nvSpPr>
              <p:cNvPr id="23" name="TextBox 22">
                <a:extLst>
                  <a:ext uri="{FF2B5EF4-FFF2-40B4-BE49-F238E27FC236}">
                    <a16:creationId xmlns:a16="http://schemas.microsoft.com/office/drawing/2014/main" id="{4C6255C7-C3FD-72AE-648B-85F6DC0B9679}"/>
                  </a:ext>
                </a:extLst>
              </p:cNvPr>
              <p:cNvSpPr txBox="1">
                <a:spLocks noRot="1" noChangeAspect="1" noMove="1" noResize="1" noEditPoints="1" noAdjustHandles="1" noChangeArrowheads="1" noChangeShapeType="1" noTextEdit="1"/>
              </p:cNvSpPr>
              <p:nvPr/>
            </p:nvSpPr>
            <p:spPr>
              <a:xfrm>
                <a:off x="3146091" y="4917665"/>
                <a:ext cx="3130422" cy="276999"/>
              </a:xfrm>
              <a:prstGeom prst="rect">
                <a:avLst/>
              </a:prstGeom>
              <a:blipFill>
                <a:blip r:embed="rId12"/>
                <a:stretch>
                  <a:fillRect l="-1946" t="-31111" b="-48889"/>
                </a:stretch>
              </a:blipFill>
            </p:spPr>
            <p:txBody>
              <a:bodyPr/>
              <a:lstStyle/>
              <a:p>
                <a:r>
                  <a:rPr lang="en-US">
                    <a:noFill/>
                  </a:rPr>
                  <a:t> </a:t>
                </a:r>
              </a:p>
            </p:txBody>
          </p:sp>
        </mc:Fallback>
      </mc:AlternateContent>
    </p:spTree>
    <p:extLst>
      <p:ext uri="{BB962C8B-B14F-4D97-AF65-F5344CB8AC3E}">
        <p14:creationId xmlns:p14="http://schemas.microsoft.com/office/powerpoint/2010/main" val="481046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C8C3609-F9ED-83BF-584C-92777BA29CDF}"/>
              </a:ext>
            </a:extLst>
          </p:cNvPr>
          <p:cNvGrpSpPr/>
          <p:nvPr/>
        </p:nvGrpSpPr>
        <p:grpSpPr>
          <a:xfrm>
            <a:off x="3482111" y="1529369"/>
            <a:ext cx="1052944" cy="1076275"/>
            <a:chOff x="6373092" y="1469571"/>
            <a:chExt cx="1052944" cy="1076275"/>
          </a:xfrm>
        </p:grpSpPr>
        <p:sp>
          <p:nvSpPr>
            <p:cNvPr id="5" name="Oval 4">
              <a:extLst>
                <a:ext uri="{FF2B5EF4-FFF2-40B4-BE49-F238E27FC236}">
                  <a16:creationId xmlns:a16="http://schemas.microsoft.com/office/drawing/2014/main" id="{3D039DEC-58DF-8976-F486-0D5F6FCBF99E}"/>
                </a:ext>
              </a:extLst>
            </p:cNvPr>
            <p:cNvSpPr/>
            <p:nvPr/>
          </p:nvSpPr>
          <p:spPr>
            <a:xfrm>
              <a:off x="6373092" y="1469571"/>
              <a:ext cx="1052944" cy="10242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hord 6">
              <a:extLst>
                <a:ext uri="{FF2B5EF4-FFF2-40B4-BE49-F238E27FC236}">
                  <a16:creationId xmlns:a16="http://schemas.microsoft.com/office/drawing/2014/main" id="{6EDE05F1-D26C-ACD3-CEE5-40093A6FFD39}"/>
                </a:ext>
              </a:extLst>
            </p:cNvPr>
            <p:cNvSpPr/>
            <p:nvPr/>
          </p:nvSpPr>
          <p:spPr>
            <a:xfrm rot="7068578">
              <a:off x="6367743" y="1491774"/>
              <a:ext cx="1067605" cy="1040539"/>
            </a:xfrm>
            <a:prstGeom prst="chord">
              <a:avLst>
                <a:gd name="adj1" fmla="val 3594260"/>
                <a:gd name="adj2" fmla="val 14529878"/>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grpSp>
      <p:cxnSp>
        <p:nvCxnSpPr>
          <p:cNvPr id="13" name="Straight Arrow Connector 12">
            <a:extLst>
              <a:ext uri="{FF2B5EF4-FFF2-40B4-BE49-F238E27FC236}">
                <a16:creationId xmlns:a16="http://schemas.microsoft.com/office/drawing/2014/main" id="{FB6E087B-8F69-95C7-71D3-C56BBAC28522}"/>
              </a:ext>
            </a:extLst>
          </p:cNvPr>
          <p:cNvCxnSpPr>
            <a:cxnSpLocks/>
          </p:cNvCxnSpPr>
          <p:nvPr/>
        </p:nvCxnSpPr>
        <p:spPr>
          <a:xfrm flipV="1">
            <a:off x="3279811" y="2553616"/>
            <a:ext cx="508900" cy="1107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B3F8D767-8189-1D0F-A3A7-EF93BF7F0B3E}"/>
              </a:ext>
            </a:extLst>
          </p:cNvPr>
          <p:cNvSpPr txBox="1"/>
          <p:nvPr/>
        </p:nvSpPr>
        <p:spPr>
          <a:xfrm>
            <a:off x="3054928" y="3581752"/>
            <a:ext cx="1935018" cy="307777"/>
          </a:xfrm>
          <a:prstGeom prst="rect">
            <a:avLst/>
          </a:prstGeom>
          <a:solidFill>
            <a:schemeClr val="bg1"/>
          </a:solidFill>
        </p:spPr>
        <p:txBody>
          <a:bodyPr wrap="square" rtlCol="0">
            <a:spAutoFit/>
          </a:bodyPr>
          <a:lstStyle/>
          <a:p>
            <a:r>
              <a:rPr lang="en-US" sz="1400" dirty="0">
                <a:solidFill>
                  <a:schemeClr val="accent2">
                    <a:lumMod val="60000"/>
                    <a:lumOff val="40000"/>
                  </a:schemeClr>
                </a:solidFill>
              </a:rPr>
              <a:t>x</a:t>
            </a:r>
            <a:r>
              <a:rPr lang="en-US" sz="1400" baseline="-25000" dirty="0">
                <a:solidFill>
                  <a:schemeClr val="accent2">
                    <a:lumMod val="60000"/>
                    <a:lumOff val="40000"/>
                  </a:schemeClr>
                </a:solidFill>
              </a:rPr>
              <a:t>1</a:t>
            </a:r>
            <a:r>
              <a:rPr lang="en-US" sz="1400" dirty="0">
                <a:solidFill>
                  <a:schemeClr val="accent2">
                    <a:lumMod val="60000"/>
                    <a:lumOff val="40000"/>
                  </a:schemeClr>
                </a:solidFill>
              </a:rPr>
              <a:t>                 x</a:t>
            </a:r>
            <a:r>
              <a:rPr lang="en-US" sz="1400" baseline="-25000" dirty="0">
                <a:solidFill>
                  <a:schemeClr val="accent2">
                    <a:lumMod val="60000"/>
                    <a:lumOff val="40000"/>
                  </a:schemeClr>
                </a:solidFill>
              </a:rPr>
              <a:t>2</a:t>
            </a:r>
            <a:r>
              <a:rPr lang="en-US" sz="1400" dirty="0">
                <a:solidFill>
                  <a:schemeClr val="accent2">
                    <a:lumMod val="60000"/>
                    <a:lumOff val="40000"/>
                  </a:schemeClr>
                </a:solidFill>
              </a:rPr>
              <a:t>                x</a:t>
            </a:r>
            <a:r>
              <a:rPr lang="en-US" sz="1400" baseline="-25000" dirty="0">
                <a:solidFill>
                  <a:schemeClr val="accent2">
                    <a:lumMod val="60000"/>
                    <a:lumOff val="40000"/>
                  </a:schemeClr>
                </a:solidFill>
              </a:rPr>
              <a:t>3</a:t>
            </a:r>
            <a:endParaRPr lang="en-US" sz="1400" dirty="0">
              <a:solidFill>
                <a:schemeClr val="accent2">
                  <a:lumMod val="60000"/>
                  <a:lumOff val="40000"/>
                </a:schemeClr>
              </a:solidFill>
            </a:endParaRPr>
          </a:p>
        </p:txBody>
      </p:sp>
      <p:cxnSp>
        <p:nvCxnSpPr>
          <p:cNvPr id="35" name="Straight Arrow Connector 34">
            <a:extLst>
              <a:ext uri="{FF2B5EF4-FFF2-40B4-BE49-F238E27FC236}">
                <a16:creationId xmlns:a16="http://schemas.microsoft.com/office/drawing/2014/main" id="{2BB62B47-4DF1-D38E-EB5F-270047384488}"/>
              </a:ext>
            </a:extLst>
          </p:cNvPr>
          <p:cNvCxnSpPr>
            <a:cxnSpLocks/>
          </p:cNvCxnSpPr>
          <p:nvPr/>
        </p:nvCxnSpPr>
        <p:spPr>
          <a:xfrm flipH="1" flipV="1">
            <a:off x="4239492" y="2553616"/>
            <a:ext cx="393322" cy="10281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68C2E2A6-FA5D-0938-33B5-D0892BF58A45}"/>
              </a:ext>
            </a:extLst>
          </p:cNvPr>
          <p:cNvCxnSpPr>
            <a:cxnSpLocks/>
          </p:cNvCxnSpPr>
          <p:nvPr/>
        </p:nvCxnSpPr>
        <p:spPr>
          <a:xfrm flipV="1">
            <a:off x="4010636" y="741611"/>
            <a:ext cx="0" cy="777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4D7D28AA-E6D8-0A6C-9F69-9694B535A653}"/>
                  </a:ext>
                </a:extLst>
              </p:cNvPr>
              <p:cNvSpPr txBox="1"/>
              <p:nvPr/>
            </p:nvSpPr>
            <p:spPr>
              <a:xfrm>
                <a:off x="3754080" y="482269"/>
                <a:ext cx="626775" cy="1846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𝑦</m:t>
                      </m:r>
                      <m:r>
                        <a:rPr lang="en-US" sz="1200" b="0" i="1" smtClean="0">
                          <a:solidFill>
                            <a:schemeClr val="accent2">
                              <a:lumMod val="60000"/>
                              <a:lumOff val="40000"/>
                            </a:schemeClr>
                          </a:solidFill>
                          <a:latin typeface="Cambria Math" panose="02040503050406030204" pitchFamily="18" charset="0"/>
                        </a:rPr>
                        <m:t>∈{0,1}</m:t>
                      </m:r>
                    </m:oMath>
                  </m:oMathPara>
                </a14:m>
                <a:endParaRPr lang="en-US" sz="1200" dirty="0">
                  <a:solidFill>
                    <a:schemeClr val="accent2">
                      <a:lumMod val="60000"/>
                      <a:lumOff val="40000"/>
                    </a:schemeClr>
                  </a:solidFill>
                </a:endParaRPr>
              </a:p>
            </p:txBody>
          </p:sp>
        </mc:Choice>
        <mc:Fallback xmlns="">
          <p:sp>
            <p:nvSpPr>
              <p:cNvPr id="55" name="TextBox 54">
                <a:extLst>
                  <a:ext uri="{FF2B5EF4-FFF2-40B4-BE49-F238E27FC236}">
                    <a16:creationId xmlns:a16="http://schemas.microsoft.com/office/drawing/2014/main" id="{4D7D28AA-E6D8-0A6C-9F69-9694B535A653}"/>
                  </a:ext>
                </a:extLst>
              </p:cNvPr>
              <p:cNvSpPr txBox="1">
                <a:spLocks noRot="1" noChangeAspect="1" noMove="1" noResize="1" noEditPoints="1" noAdjustHandles="1" noChangeArrowheads="1" noChangeShapeType="1" noTextEdit="1"/>
              </p:cNvSpPr>
              <p:nvPr/>
            </p:nvSpPr>
            <p:spPr>
              <a:xfrm>
                <a:off x="3754080" y="482269"/>
                <a:ext cx="626775" cy="184666"/>
              </a:xfrm>
              <a:prstGeom prst="rect">
                <a:avLst/>
              </a:prstGeom>
              <a:blipFill>
                <a:blip r:embed="rId2"/>
                <a:stretch>
                  <a:fillRect l="-5825" t="-3333" r="-8738" b="-4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D0C89560-3667-BC49-1E92-256713F0D33C}"/>
                  </a:ext>
                </a:extLst>
              </p:cNvPr>
              <p:cNvSpPr txBox="1"/>
              <p:nvPr/>
            </p:nvSpPr>
            <p:spPr>
              <a:xfrm>
                <a:off x="3860420" y="2108846"/>
                <a:ext cx="32403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solidFill>
                            <a:srgbClr val="92D050"/>
                          </a:solidFill>
                          <a:latin typeface="Cambria Math" panose="02040503050406030204" pitchFamily="18" charset="0"/>
                        </a:rPr>
                        <m:t>1</m:t>
                      </m:r>
                    </m:oMath>
                  </m:oMathPara>
                </a14:m>
                <a:endParaRPr lang="en-US" dirty="0">
                  <a:solidFill>
                    <a:srgbClr val="92D050"/>
                  </a:solidFill>
                </a:endParaRPr>
              </a:p>
            </p:txBody>
          </p:sp>
        </mc:Choice>
        <mc:Fallback xmlns="">
          <p:sp>
            <p:nvSpPr>
              <p:cNvPr id="31" name="TextBox 30">
                <a:extLst>
                  <a:ext uri="{FF2B5EF4-FFF2-40B4-BE49-F238E27FC236}">
                    <a16:creationId xmlns:a16="http://schemas.microsoft.com/office/drawing/2014/main" id="{D0C89560-3667-BC49-1E92-256713F0D33C}"/>
                  </a:ext>
                </a:extLst>
              </p:cNvPr>
              <p:cNvSpPr txBox="1">
                <a:spLocks noRot="1" noChangeAspect="1" noMove="1" noResize="1" noEditPoints="1" noAdjustHandles="1" noChangeArrowheads="1" noChangeShapeType="1" noTextEdit="1"/>
              </p:cNvSpPr>
              <p:nvPr/>
            </p:nvSpPr>
            <p:spPr>
              <a:xfrm>
                <a:off x="3860420" y="2108846"/>
                <a:ext cx="324034" cy="369332"/>
              </a:xfrm>
              <a:prstGeom prst="rect">
                <a:avLst/>
              </a:prstGeom>
              <a:blipFill>
                <a:blip r:embed="rId3"/>
                <a:stretch>
                  <a:fillRect/>
                </a:stretch>
              </a:blipFill>
            </p:spPr>
            <p:txBody>
              <a:bodyPr/>
              <a:lstStyle/>
              <a:p>
                <a:r>
                  <a:rPr lang="en-US">
                    <a:noFill/>
                  </a:rPr>
                  <a:t> </a:t>
                </a:r>
              </a:p>
            </p:txBody>
          </p:sp>
        </mc:Fallback>
      </mc:AlternateContent>
      <p:graphicFrame>
        <p:nvGraphicFramePr>
          <p:cNvPr id="86" name="Table 4">
            <a:extLst>
              <a:ext uri="{FF2B5EF4-FFF2-40B4-BE49-F238E27FC236}">
                <a16:creationId xmlns:a16="http://schemas.microsoft.com/office/drawing/2014/main" id="{F7A2F402-D215-31E4-DA32-BC207B2D6085}"/>
              </a:ext>
            </a:extLst>
          </p:cNvPr>
          <p:cNvGraphicFramePr>
            <a:graphicFrameLocks noGrp="1"/>
          </p:cNvGraphicFramePr>
          <p:nvPr/>
        </p:nvGraphicFramePr>
        <p:xfrm>
          <a:off x="-1" y="0"/>
          <a:ext cx="1989745" cy="2534194"/>
        </p:xfrm>
        <a:graphic>
          <a:graphicData uri="http://schemas.openxmlformats.org/drawingml/2006/table">
            <a:tbl>
              <a:tblPr firstRow="1" bandRow="1">
                <a:tableStyleId>{073A0DAA-6AF3-43AB-8588-CEC1D06C72B9}</a:tableStyleId>
              </a:tblPr>
              <a:tblGrid>
                <a:gridCol w="1989745">
                  <a:extLst>
                    <a:ext uri="{9D8B030D-6E8A-4147-A177-3AD203B41FA5}">
                      <a16:colId xmlns:a16="http://schemas.microsoft.com/office/drawing/2014/main" val="1354557661"/>
                    </a:ext>
                  </a:extLst>
                </a:gridCol>
              </a:tblGrid>
              <a:tr h="489857">
                <a:tc>
                  <a:txBody>
                    <a:bodyPr/>
                    <a:lstStyle/>
                    <a:p>
                      <a:r>
                        <a:rPr lang="en-US" dirty="0"/>
                        <a:t>ANN</a:t>
                      </a:r>
                    </a:p>
                  </a:txBody>
                  <a:tcPr/>
                </a:tc>
                <a:extLst>
                  <a:ext uri="{0D108BD9-81ED-4DB2-BD59-A6C34878D82A}">
                    <a16:rowId xmlns:a16="http://schemas.microsoft.com/office/drawing/2014/main" val="551768191"/>
                  </a:ext>
                </a:extLst>
              </a:tr>
              <a:tr h="489857">
                <a:tc>
                  <a:txBody>
                    <a:bodyPr/>
                    <a:lstStyle/>
                    <a:p>
                      <a:r>
                        <a:rPr lang="en-US" dirty="0"/>
                        <a:t>Biological Neuron</a:t>
                      </a:r>
                    </a:p>
                  </a:txBody>
                  <a:tcPr>
                    <a:solidFill>
                      <a:schemeClr val="bg1">
                        <a:lumMod val="75000"/>
                        <a:lumOff val="25000"/>
                      </a:schemeClr>
                    </a:solidFill>
                  </a:tcPr>
                </a:tc>
                <a:extLst>
                  <a:ext uri="{0D108BD9-81ED-4DB2-BD59-A6C34878D82A}">
                    <a16:rowId xmlns:a16="http://schemas.microsoft.com/office/drawing/2014/main" val="3203128871"/>
                  </a:ext>
                </a:extLst>
              </a:tr>
              <a:tr h="489857">
                <a:tc>
                  <a:txBody>
                    <a:bodyPr/>
                    <a:lstStyle/>
                    <a:p>
                      <a:r>
                        <a:rPr lang="en-US" dirty="0"/>
                        <a:t>McCulloch Pitts Neuron</a:t>
                      </a:r>
                    </a:p>
                  </a:txBody>
                  <a:tcPr>
                    <a:solidFill>
                      <a:schemeClr val="bg1">
                        <a:lumMod val="75000"/>
                        <a:lumOff val="25000"/>
                      </a:schemeClr>
                    </a:solidFill>
                  </a:tcPr>
                </a:tc>
                <a:extLst>
                  <a:ext uri="{0D108BD9-81ED-4DB2-BD59-A6C34878D82A}">
                    <a16:rowId xmlns:a16="http://schemas.microsoft.com/office/drawing/2014/main" val="2220252484"/>
                  </a:ext>
                </a:extLst>
              </a:tr>
              <a:tr h="4898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Boolean Functions and Decision Boundaries</a:t>
                      </a:r>
                    </a:p>
                  </a:txBody>
                  <a:tcPr>
                    <a:solidFill>
                      <a:schemeClr val="tx1">
                        <a:lumMod val="75000"/>
                      </a:schemeClr>
                    </a:solidFill>
                  </a:tcPr>
                </a:tc>
                <a:extLst>
                  <a:ext uri="{0D108BD9-81ED-4DB2-BD59-A6C34878D82A}">
                    <a16:rowId xmlns:a16="http://schemas.microsoft.com/office/drawing/2014/main" val="3682264811"/>
                  </a:ext>
                </a:extLst>
              </a:tr>
            </a:tbl>
          </a:graphicData>
        </a:graphic>
      </p:graphicFrame>
      <p:sp>
        <p:nvSpPr>
          <p:cNvPr id="2" name="TextBox 1">
            <a:extLst>
              <a:ext uri="{FF2B5EF4-FFF2-40B4-BE49-F238E27FC236}">
                <a16:creationId xmlns:a16="http://schemas.microsoft.com/office/drawing/2014/main" id="{7C92C54D-1B55-CAF1-5886-4EB5774D9585}"/>
              </a:ext>
            </a:extLst>
          </p:cNvPr>
          <p:cNvSpPr txBox="1"/>
          <p:nvPr/>
        </p:nvSpPr>
        <p:spPr>
          <a:xfrm>
            <a:off x="3330478" y="3983365"/>
            <a:ext cx="1473977" cy="276999"/>
          </a:xfrm>
          <a:prstGeom prst="rect">
            <a:avLst/>
          </a:prstGeom>
          <a:noFill/>
        </p:spPr>
        <p:txBody>
          <a:bodyPr wrap="square" lIns="0" tIns="0" rIns="0" bIns="0" rtlCol="0">
            <a:spAutoFit/>
          </a:bodyPr>
          <a:lstStyle/>
          <a:p>
            <a:pPr algn="l"/>
            <a:r>
              <a:rPr lang="en-US" dirty="0">
                <a:solidFill>
                  <a:schemeClr val="accent2">
                    <a:lumMod val="60000"/>
                    <a:lumOff val="40000"/>
                  </a:schemeClr>
                </a:solidFill>
                <a:latin typeface="Cambria Math" panose="02040503050406030204" pitchFamily="18" charset="0"/>
              </a:rPr>
              <a:t>OR Function</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828E138-A84A-0DBA-AF19-FC50B92AD4B7}"/>
                  </a:ext>
                </a:extLst>
              </p:cNvPr>
              <p:cNvSpPr txBox="1"/>
              <p:nvPr/>
            </p:nvSpPr>
            <p:spPr>
              <a:xfrm>
                <a:off x="3147197" y="4376788"/>
                <a:ext cx="2301207"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b="0" i="1" smtClean="0">
                          <a:solidFill>
                            <a:schemeClr val="accent2">
                              <a:lumMod val="60000"/>
                              <a:lumOff val="40000"/>
                            </a:schemeClr>
                          </a:solidFill>
                          <a:latin typeface="Cambria Math" panose="02040503050406030204" pitchFamily="18" charset="0"/>
                        </a:rPr>
                        <m:t>𝑥</m:t>
                      </m:r>
                      <m:r>
                        <a:rPr lang="en-US" b="0" i="1" baseline="-25000" smtClean="0">
                          <a:solidFill>
                            <a:schemeClr val="accent2">
                              <a:lumMod val="60000"/>
                              <a:lumOff val="40000"/>
                            </a:schemeClr>
                          </a:solidFill>
                          <a:latin typeface="Cambria Math" panose="02040503050406030204" pitchFamily="18" charset="0"/>
                        </a:rPr>
                        <m:t>1</m:t>
                      </m:r>
                      <m:r>
                        <a:rPr lang="en-US" b="0" i="1" smtClean="0">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𝑥</m:t>
                      </m:r>
                      <m:r>
                        <a:rPr lang="en-US" b="0" i="1" baseline="-25000" smtClean="0">
                          <a:solidFill>
                            <a:schemeClr val="accent2">
                              <a:lumMod val="60000"/>
                              <a:lumOff val="40000"/>
                            </a:schemeClr>
                          </a:solidFill>
                          <a:latin typeface="Cambria Math" panose="02040503050406030204" pitchFamily="18" charset="0"/>
                        </a:rPr>
                        <m:t>2</m:t>
                      </m:r>
                      <m:r>
                        <a:rPr lang="en-US" b="0" i="1" smtClean="0">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𝑥</m:t>
                      </m:r>
                      <m:r>
                        <a:rPr lang="en-US" b="0" i="1" baseline="-25000" smtClean="0">
                          <a:solidFill>
                            <a:schemeClr val="accent2">
                              <a:lumMod val="60000"/>
                              <a:lumOff val="40000"/>
                            </a:schemeClr>
                          </a:solidFill>
                          <a:latin typeface="Cambria Math" panose="02040503050406030204" pitchFamily="18" charset="0"/>
                        </a:rPr>
                        <m:t>3</m:t>
                      </m:r>
                      <m:r>
                        <a:rPr lang="en-US" b="0" i="1" smtClean="0">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𝑥𝑖</m:t>
                      </m:r>
                      <m:r>
                        <a:rPr lang="en-US" b="0" i="1" smtClean="0">
                          <a:solidFill>
                            <a:schemeClr val="accent2">
                              <a:lumMod val="60000"/>
                              <a:lumOff val="40000"/>
                            </a:schemeClr>
                          </a:solidFill>
                          <a:latin typeface="Cambria Math" panose="02040503050406030204" pitchFamily="18" charset="0"/>
                        </a:rPr>
                        <m:t>≥1</m:t>
                      </m:r>
                    </m:oMath>
                  </m:oMathPara>
                </a14:m>
                <a:endParaRPr lang="en-US" dirty="0">
                  <a:solidFill>
                    <a:schemeClr val="accent2">
                      <a:lumMod val="60000"/>
                      <a:lumOff val="40000"/>
                    </a:schemeClr>
                  </a:solidFill>
                  <a:latin typeface="Cambria Math" panose="02040503050406030204" pitchFamily="18" charset="0"/>
                </a:endParaRPr>
              </a:p>
            </p:txBody>
          </p:sp>
        </mc:Choice>
        <mc:Fallback xmlns="">
          <p:sp>
            <p:nvSpPr>
              <p:cNvPr id="3" name="TextBox 2">
                <a:extLst>
                  <a:ext uri="{FF2B5EF4-FFF2-40B4-BE49-F238E27FC236}">
                    <a16:creationId xmlns:a16="http://schemas.microsoft.com/office/drawing/2014/main" id="{F828E138-A84A-0DBA-AF19-FC50B92AD4B7}"/>
                  </a:ext>
                </a:extLst>
              </p:cNvPr>
              <p:cNvSpPr txBox="1">
                <a:spLocks noRot="1" noChangeAspect="1" noMove="1" noResize="1" noEditPoints="1" noAdjustHandles="1" noChangeArrowheads="1" noChangeShapeType="1" noTextEdit="1"/>
              </p:cNvSpPr>
              <p:nvPr/>
            </p:nvSpPr>
            <p:spPr>
              <a:xfrm>
                <a:off x="3147197" y="4376788"/>
                <a:ext cx="2301207" cy="276999"/>
              </a:xfrm>
              <a:prstGeom prst="rect">
                <a:avLst/>
              </a:prstGeom>
              <a:blipFill>
                <a:blip r:embed="rId4"/>
                <a:stretch>
                  <a:fillRect l="-1058" r="-2116" b="-37778"/>
                </a:stretch>
              </a:blipFill>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BDF744DB-8BB0-48D2-E824-5BA2F3968FAD}"/>
              </a:ext>
            </a:extLst>
          </p:cNvPr>
          <p:cNvCxnSpPr>
            <a:cxnSpLocks/>
          </p:cNvCxnSpPr>
          <p:nvPr/>
        </p:nvCxnSpPr>
        <p:spPr>
          <a:xfrm>
            <a:off x="8440608" y="2597455"/>
            <a:ext cx="25986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94C4541-996F-B8A4-4841-5937D093E933}"/>
              </a:ext>
            </a:extLst>
          </p:cNvPr>
          <p:cNvCxnSpPr>
            <a:cxnSpLocks/>
          </p:cNvCxnSpPr>
          <p:nvPr/>
        </p:nvCxnSpPr>
        <p:spPr>
          <a:xfrm flipV="1">
            <a:off x="8440608" y="192479"/>
            <a:ext cx="0" cy="24049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6A83C1EA-7E27-586D-EB1E-6C30355B9A53}"/>
              </a:ext>
            </a:extLst>
          </p:cNvPr>
          <p:cNvSpPr/>
          <p:nvPr/>
        </p:nvSpPr>
        <p:spPr>
          <a:xfrm>
            <a:off x="8417748" y="892320"/>
            <a:ext cx="45719" cy="48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194E2188-98C7-238D-88C4-C1DBD773962F}"/>
              </a:ext>
            </a:extLst>
          </p:cNvPr>
          <p:cNvSpPr/>
          <p:nvPr/>
        </p:nvSpPr>
        <p:spPr>
          <a:xfrm>
            <a:off x="10415782" y="892319"/>
            <a:ext cx="45719" cy="48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57D020DC-E03A-225C-1B61-FF8BAD079B3E}"/>
              </a:ext>
            </a:extLst>
          </p:cNvPr>
          <p:cNvSpPr/>
          <p:nvPr/>
        </p:nvSpPr>
        <p:spPr>
          <a:xfrm>
            <a:off x="8417748" y="2573173"/>
            <a:ext cx="45719" cy="48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753D2DD-DC5F-BC55-A1DA-2904A8ADB905}"/>
              </a:ext>
            </a:extLst>
          </p:cNvPr>
          <p:cNvSpPr/>
          <p:nvPr/>
        </p:nvSpPr>
        <p:spPr>
          <a:xfrm>
            <a:off x="10461501" y="2573172"/>
            <a:ext cx="45719" cy="48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95B4F092-201E-C4FC-280E-E2F9A307BB7B}"/>
                  </a:ext>
                </a:extLst>
              </p:cNvPr>
              <p:cNvSpPr txBox="1"/>
              <p:nvPr/>
            </p:nvSpPr>
            <p:spPr>
              <a:xfrm>
                <a:off x="8017224" y="200675"/>
                <a:ext cx="28987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a:solidFill>
                            <a:schemeClr val="accent2">
                              <a:lumMod val="60000"/>
                              <a:lumOff val="40000"/>
                            </a:schemeClr>
                          </a:solidFill>
                          <a:latin typeface="Cambria Math" panose="02040503050406030204" pitchFamily="18" charset="0"/>
                        </a:rPr>
                        <m:t>𝑥</m:t>
                      </m:r>
                      <m:r>
                        <a:rPr lang="en-US" i="1" baseline="-25000">
                          <a:solidFill>
                            <a:schemeClr val="accent2">
                              <a:lumMod val="60000"/>
                              <a:lumOff val="40000"/>
                            </a:schemeClr>
                          </a:solidFill>
                          <a:latin typeface="Cambria Math" panose="02040503050406030204" pitchFamily="18" charset="0"/>
                        </a:rPr>
                        <m:t>1</m:t>
                      </m:r>
                    </m:oMath>
                  </m:oMathPara>
                </a14:m>
                <a:endParaRPr lang="en-US" dirty="0"/>
              </a:p>
            </p:txBody>
          </p:sp>
        </mc:Choice>
        <mc:Fallback xmlns="">
          <p:sp>
            <p:nvSpPr>
              <p:cNvPr id="22" name="TextBox 21">
                <a:extLst>
                  <a:ext uri="{FF2B5EF4-FFF2-40B4-BE49-F238E27FC236}">
                    <a16:creationId xmlns:a16="http://schemas.microsoft.com/office/drawing/2014/main" id="{95B4F092-201E-C4FC-280E-E2F9A307BB7B}"/>
                  </a:ext>
                </a:extLst>
              </p:cNvPr>
              <p:cNvSpPr txBox="1">
                <a:spLocks noRot="1" noChangeAspect="1" noMove="1" noResize="1" noEditPoints="1" noAdjustHandles="1" noChangeArrowheads="1" noChangeShapeType="1" noTextEdit="1"/>
              </p:cNvSpPr>
              <p:nvPr/>
            </p:nvSpPr>
            <p:spPr>
              <a:xfrm>
                <a:off x="8017224" y="200675"/>
                <a:ext cx="289876" cy="369332"/>
              </a:xfrm>
              <a:prstGeom prst="rect">
                <a:avLst/>
              </a:prstGeom>
              <a:blipFill>
                <a:blip r:embed="rId5"/>
                <a:stretch>
                  <a:fillRect r="-208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BEE800BA-30F4-80E8-B846-66CA20A31D5C}"/>
                  </a:ext>
                </a:extLst>
              </p:cNvPr>
              <p:cNvSpPr txBox="1"/>
              <p:nvPr/>
            </p:nvSpPr>
            <p:spPr>
              <a:xfrm>
                <a:off x="10646494" y="2621733"/>
                <a:ext cx="28987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solidFill>
                            <a:schemeClr val="accent2">
                              <a:lumMod val="60000"/>
                              <a:lumOff val="40000"/>
                            </a:schemeClr>
                          </a:solidFill>
                          <a:latin typeface="Cambria Math" panose="02040503050406030204" pitchFamily="18" charset="0"/>
                        </a:rPr>
                        <m:t>𝑥</m:t>
                      </m:r>
                      <m:r>
                        <a:rPr lang="en-US" b="0" i="1" baseline="-25000" smtClean="0">
                          <a:solidFill>
                            <a:schemeClr val="accent2">
                              <a:lumMod val="60000"/>
                              <a:lumOff val="40000"/>
                            </a:schemeClr>
                          </a:solidFill>
                          <a:latin typeface="Cambria Math" panose="02040503050406030204" pitchFamily="18" charset="0"/>
                        </a:rPr>
                        <m:t>2</m:t>
                      </m:r>
                    </m:oMath>
                  </m:oMathPara>
                </a14:m>
                <a:endParaRPr lang="en-US" baseline="-25000" dirty="0"/>
              </a:p>
            </p:txBody>
          </p:sp>
        </mc:Choice>
        <mc:Fallback xmlns="">
          <p:sp>
            <p:nvSpPr>
              <p:cNvPr id="26" name="TextBox 25">
                <a:extLst>
                  <a:ext uri="{FF2B5EF4-FFF2-40B4-BE49-F238E27FC236}">
                    <a16:creationId xmlns:a16="http://schemas.microsoft.com/office/drawing/2014/main" id="{BEE800BA-30F4-80E8-B846-66CA20A31D5C}"/>
                  </a:ext>
                </a:extLst>
              </p:cNvPr>
              <p:cNvSpPr txBox="1">
                <a:spLocks noRot="1" noChangeAspect="1" noMove="1" noResize="1" noEditPoints="1" noAdjustHandles="1" noChangeArrowheads="1" noChangeShapeType="1" noTextEdit="1"/>
              </p:cNvSpPr>
              <p:nvPr/>
            </p:nvSpPr>
            <p:spPr>
              <a:xfrm>
                <a:off x="10646494" y="2621733"/>
                <a:ext cx="289876" cy="369332"/>
              </a:xfrm>
              <a:prstGeom prst="rect">
                <a:avLst/>
              </a:prstGeom>
              <a:blipFill>
                <a:blip r:embed="rId6"/>
                <a:stretch>
                  <a:fillRect r="-208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8140BF67-BB98-0685-CC98-61A8831C78AA}"/>
                  </a:ext>
                </a:extLst>
              </p:cNvPr>
              <p:cNvSpPr txBox="1"/>
              <p:nvPr/>
            </p:nvSpPr>
            <p:spPr>
              <a:xfrm>
                <a:off x="8235807" y="663883"/>
                <a:ext cx="480901" cy="18466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(0,1,0)</m:t>
                      </m:r>
                    </m:oMath>
                  </m:oMathPara>
                </a14:m>
                <a:endParaRPr lang="en-US" sz="1200" dirty="0">
                  <a:solidFill>
                    <a:schemeClr val="accent2">
                      <a:lumMod val="60000"/>
                      <a:lumOff val="40000"/>
                    </a:schemeClr>
                  </a:solidFill>
                  <a:latin typeface="Cambria Math" panose="02040503050406030204" pitchFamily="18" charset="0"/>
                </a:endParaRPr>
              </a:p>
            </p:txBody>
          </p:sp>
        </mc:Choice>
        <mc:Fallback xmlns="">
          <p:sp>
            <p:nvSpPr>
              <p:cNvPr id="27" name="TextBox 26">
                <a:extLst>
                  <a:ext uri="{FF2B5EF4-FFF2-40B4-BE49-F238E27FC236}">
                    <a16:creationId xmlns:a16="http://schemas.microsoft.com/office/drawing/2014/main" id="{8140BF67-BB98-0685-CC98-61A8831C78AA}"/>
                  </a:ext>
                </a:extLst>
              </p:cNvPr>
              <p:cNvSpPr txBox="1">
                <a:spLocks noRot="1" noChangeAspect="1" noMove="1" noResize="1" noEditPoints="1" noAdjustHandles="1" noChangeArrowheads="1" noChangeShapeType="1" noTextEdit="1"/>
              </p:cNvSpPr>
              <p:nvPr/>
            </p:nvSpPr>
            <p:spPr>
              <a:xfrm>
                <a:off x="8235807" y="663883"/>
                <a:ext cx="480901" cy="184666"/>
              </a:xfrm>
              <a:prstGeom prst="rect">
                <a:avLst/>
              </a:prstGeom>
              <a:blipFill>
                <a:blip r:embed="rId7"/>
                <a:stretch>
                  <a:fillRect l="-11392" t="-3333" r="-11392" b="-4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C0FE301-9AFF-A01C-8C33-8CB5A4C389B9}"/>
                  </a:ext>
                </a:extLst>
              </p:cNvPr>
              <p:cNvSpPr txBox="1"/>
              <p:nvPr/>
            </p:nvSpPr>
            <p:spPr>
              <a:xfrm>
                <a:off x="8307100" y="2641226"/>
                <a:ext cx="480901" cy="18466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(0,0,0)</m:t>
                      </m:r>
                    </m:oMath>
                  </m:oMathPara>
                </a14:m>
                <a:endParaRPr lang="en-US" sz="1200" dirty="0">
                  <a:solidFill>
                    <a:schemeClr val="accent2">
                      <a:lumMod val="60000"/>
                      <a:lumOff val="40000"/>
                    </a:schemeClr>
                  </a:solidFill>
                  <a:latin typeface="Cambria Math" panose="02040503050406030204" pitchFamily="18" charset="0"/>
                </a:endParaRPr>
              </a:p>
            </p:txBody>
          </p:sp>
        </mc:Choice>
        <mc:Fallback xmlns="">
          <p:sp>
            <p:nvSpPr>
              <p:cNvPr id="28" name="TextBox 27">
                <a:extLst>
                  <a:ext uri="{FF2B5EF4-FFF2-40B4-BE49-F238E27FC236}">
                    <a16:creationId xmlns:a16="http://schemas.microsoft.com/office/drawing/2014/main" id="{FC0FE301-9AFF-A01C-8C33-8CB5A4C389B9}"/>
                  </a:ext>
                </a:extLst>
              </p:cNvPr>
              <p:cNvSpPr txBox="1">
                <a:spLocks noRot="1" noChangeAspect="1" noMove="1" noResize="1" noEditPoints="1" noAdjustHandles="1" noChangeArrowheads="1" noChangeShapeType="1" noTextEdit="1"/>
              </p:cNvSpPr>
              <p:nvPr/>
            </p:nvSpPr>
            <p:spPr>
              <a:xfrm>
                <a:off x="8307100" y="2641226"/>
                <a:ext cx="480901" cy="184666"/>
              </a:xfrm>
              <a:prstGeom prst="rect">
                <a:avLst/>
              </a:prstGeom>
              <a:blipFill>
                <a:blip r:embed="rId8"/>
                <a:stretch>
                  <a:fillRect l="-12658" r="-10127" b="-3871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063452E5-D2D0-6606-4A04-1A11E30691A5}"/>
                  </a:ext>
                </a:extLst>
              </p:cNvPr>
              <p:cNvSpPr txBox="1"/>
              <p:nvPr/>
            </p:nvSpPr>
            <p:spPr>
              <a:xfrm>
                <a:off x="10325279" y="603179"/>
                <a:ext cx="480901" cy="18466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(1,1,0)</m:t>
                      </m:r>
                    </m:oMath>
                  </m:oMathPara>
                </a14:m>
                <a:endParaRPr lang="en-US" sz="1200" dirty="0">
                  <a:solidFill>
                    <a:schemeClr val="accent2">
                      <a:lumMod val="60000"/>
                      <a:lumOff val="40000"/>
                    </a:schemeClr>
                  </a:solidFill>
                  <a:latin typeface="Cambria Math" panose="02040503050406030204" pitchFamily="18" charset="0"/>
                </a:endParaRPr>
              </a:p>
            </p:txBody>
          </p:sp>
        </mc:Choice>
        <mc:Fallback xmlns="">
          <p:sp>
            <p:nvSpPr>
              <p:cNvPr id="29" name="TextBox 28">
                <a:extLst>
                  <a:ext uri="{FF2B5EF4-FFF2-40B4-BE49-F238E27FC236}">
                    <a16:creationId xmlns:a16="http://schemas.microsoft.com/office/drawing/2014/main" id="{063452E5-D2D0-6606-4A04-1A11E30691A5}"/>
                  </a:ext>
                </a:extLst>
              </p:cNvPr>
              <p:cNvSpPr txBox="1">
                <a:spLocks noRot="1" noChangeAspect="1" noMove="1" noResize="1" noEditPoints="1" noAdjustHandles="1" noChangeArrowheads="1" noChangeShapeType="1" noTextEdit="1"/>
              </p:cNvSpPr>
              <p:nvPr/>
            </p:nvSpPr>
            <p:spPr>
              <a:xfrm>
                <a:off x="10325279" y="603179"/>
                <a:ext cx="480901" cy="184666"/>
              </a:xfrm>
              <a:prstGeom prst="rect">
                <a:avLst/>
              </a:prstGeom>
              <a:blipFill>
                <a:blip r:embed="rId9"/>
                <a:stretch>
                  <a:fillRect l="-12658" t="-3333" r="-10127" b="-4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9A3B684F-3B4C-6EB5-7738-3A9F4367486D}"/>
                  </a:ext>
                </a:extLst>
              </p:cNvPr>
              <p:cNvSpPr txBox="1"/>
              <p:nvPr/>
            </p:nvSpPr>
            <p:spPr>
              <a:xfrm>
                <a:off x="10249151" y="2624143"/>
                <a:ext cx="480901" cy="18466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(1,0,0)</m:t>
                      </m:r>
                    </m:oMath>
                  </m:oMathPara>
                </a14:m>
                <a:endParaRPr lang="en-US" sz="1200" dirty="0">
                  <a:solidFill>
                    <a:schemeClr val="accent2">
                      <a:lumMod val="60000"/>
                      <a:lumOff val="40000"/>
                    </a:schemeClr>
                  </a:solidFill>
                  <a:latin typeface="Cambria Math" panose="02040503050406030204" pitchFamily="18" charset="0"/>
                </a:endParaRPr>
              </a:p>
            </p:txBody>
          </p:sp>
        </mc:Choice>
        <mc:Fallback xmlns="">
          <p:sp>
            <p:nvSpPr>
              <p:cNvPr id="30" name="TextBox 29">
                <a:extLst>
                  <a:ext uri="{FF2B5EF4-FFF2-40B4-BE49-F238E27FC236}">
                    <a16:creationId xmlns:a16="http://schemas.microsoft.com/office/drawing/2014/main" id="{9A3B684F-3B4C-6EB5-7738-3A9F4367486D}"/>
                  </a:ext>
                </a:extLst>
              </p:cNvPr>
              <p:cNvSpPr txBox="1">
                <a:spLocks noRot="1" noChangeAspect="1" noMove="1" noResize="1" noEditPoints="1" noAdjustHandles="1" noChangeArrowheads="1" noChangeShapeType="1" noTextEdit="1"/>
              </p:cNvSpPr>
              <p:nvPr/>
            </p:nvSpPr>
            <p:spPr>
              <a:xfrm>
                <a:off x="10249151" y="2624143"/>
                <a:ext cx="480901" cy="184666"/>
              </a:xfrm>
              <a:prstGeom prst="rect">
                <a:avLst/>
              </a:prstGeom>
              <a:blipFill>
                <a:blip r:embed="rId10"/>
                <a:stretch>
                  <a:fillRect l="-11392" r="-11392" b="-38710"/>
                </a:stretch>
              </a:blipFill>
            </p:spPr>
            <p:txBody>
              <a:bodyPr/>
              <a:lstStyle/>
              <a:p>
                <a:r>
                  <a:rPr lang="en-US">
                    <a:noFill/>
                  </a:rPr>
                  <a:t> </a:t>
                </a:r>
              </a:p>
            </p:txBody>
          </p:sp>
        </mc:Fallback>
      </mc:AlternateContent>
      <p:cxnSp>
        <p:nvCxnSpPr>
          <p:cNvPr id="34" name="Straight Connector 33">
            <a:extLst>
              <a:ext uri="{FF2B5EF4-FFF2-40B4-BE49-F238E27FC236}">
                <a16:creationId xmlns:a16="http://schemas.microsoft.com/office/drawing/2014/main" id="{05975DFA-851F-8229-7973-2BF5631BA49A}"/>
              </a:ext>
            </a:extLst>
          </p:cNvPr>
          <p:cNvCxnSpPr>
            <a:cxnSpLocks/>
            <a:stCxn id="16" idx="5"/>
            <a:endCxn id="17" idx="3"/>
          </p:cNvCxnSpPr>
          <p:nvPr/>
        </p:nvCxnSpPr>
        <p:spPr>
          <a:xfrm flipV="1">
            <a:off x="8456772" y="933768"/>
            <a:ext cx="1965705" cy="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4AEA5479-5197-7325-9CDC-F7D92A8D16AD}"/>
              </a:ext>
            </a:extLst>
          </p:cNvPr>
          <p:cNvCxnSpPr>
            <a:cxnSpLocks/>
            <a:stCxn id="20" idx="0"/>
            <a:endCxn id="5" idx="4"/>
          </p:cNvCxnSpPr>
          <p:nvPr/>
        </p:nvCxnSpPr>
        <p:spPr>
          <a:xfrm flipH="1" flipV="1">
            <a:off x="4008583" y="2553616"/>
            <a:ext cx="13854" cy="10281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89E197C-A1E9-C051-D4E5-87F8ABA1FAD7}"/>
              </a:ext>
            </a:extLst>
          </p:cNvPr>
          <p:cNvCxnSpPr>
            <a:cxnSpLocks/>
            <a:stCxn id="18" idx="3"/>
          </p:cNvCxnSpPr>
          <p:nvPr/>
        </p:nvCxnSpPr>
        <p:spPr>
          <a:xfrm flipH="1">
            <a:off x="7197520" y="2614622"/>
            <a:ext cx="1226923" cy="1849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E2DEC475-BE12-D305-637D-FF6A7AE11C0D}"/>
              </a:ext>
            </a:extLst>
          </p:cNvPr>
          <p:cNvSpPr/>
          <p:nvPr/>
        </p:nvSpPr>
        <p:spPr>
          <a:xfrm>
            <a:off x="7759614" y="3558125"/>
            <a:ext cx="45719" cy="48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8164ACDB-00CB-2C13-9F0D-56F2B10F9A34}"/>
              </a:ext>
            </a:extLst>
          </p:cNvPr>
          <p:cNvSpPr/>
          <p:nvPr/>
        </p:nvSpPr>
        <p:spPr>
          <a:xfrm>
            <a:off x="7679365" y="1962263"/>
            <a:ext cx="45719" cy="48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6D8C15D1-71FA-96E1-102D-D1478BBBF42D}"/>
              </a:ext>
            </a:extLst>
          </p:cNvPr>
          <p:cNvSpPr/>
          <p:nvPr/>
        </p:nvSpPr>
        <p:spPr>
          <a:xfrm>
            <a:off x="9748179" y="3582405"/>
            <a:ext cx="45719" cy="48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F4D4971C-7205-12DC-E7A3-71B43DBF6910}"/>
              </a:ext>
            </a:extLst>
          </p:cNvPr>
          <p:cNvCxnSpPr>
            <a:cxnSpLocks/>
          </p:cNvCxnSpPr>
          <p:nvPr/>
        </p:nvCxnSpPr>
        <p:spPr>
          <a:xfrm flipV="1">
            <a:off x="7782474" y="3601999"/>
            <a:ext cx="1965705" cy="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6AF47D1-D2A0-1723-BC88-E2ECE24E36BA}"/>
              </a:ext>
            </a:extLst>
          </p:cNvPr>
          <p:cNvCxnSpPr>
            <a:cxnSpLocks/>
          </p:cNvCxnSpPr>
          <p:nvPr/>
        </p:nvCxnSpPr>
        <p:spPr>
          <a:xfrm flipV="1">
            <a:off x="7725084" y="1986544"/>
            <a:ext cx="1965705" cy="1"/>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7E7A89F8-6E6B-D831-5B8A-2FE7D680E943}"/>
              </a:ext>
            </a:extLst>
          </p:cNvPr>
          <p:cNvSpPr/>
          <p:nvPr/>
        </p:nvSpPr>
        <p:spPr>
          <a:xfrm>
            <a:off x="9667930" y="1962262"/>
            <a:ext cx="45719" cy="48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08B32101-7952-C685-1139-C37322F35E7C}"/>
              </a:ext>
            </a:extLst>
          </p:cNvPr>
          <p:cNvCxnSpPr>
            <a:cxnSpLocks/>
            <a:stCxn id="24" idx="0"/>
            <a:endCxn id="16" idx="6"/>
          </p:cNvCxnSpPr>
          <p:nvPr/>
        </p:nvCxnSpPr>
        <p:spPr>
          <a:xfrm flipV="1">
            <a:off x="7702225" y="916601"/>
            <a:ext cx="761242" cy="104566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4D16A4D-600F-5D76-6961-B31FD78255FC}"/>
              </a:ext>
            </a:extLst>
          </p:cNvPr>
          <p:cNvCxnSpPr>
            <a:cxnSpLocks/>
          </p:cNvCxnSpPr>
          <p:nvPr/>
        </p:nvCxnSpPr>
        <p:spPr>
          <a:xfrm flipV="1">
            <a:off x="9677398" y="919949"/>
            <a:ext cx="761242" cy="104566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C159C9E-297B-DC96-F602-5BFF3C59064F}"/>
              </a:ext>
            </a:extLst>
          </p:cNvPr>
          <p:cNvCxnSpPr>
            <a:cxnSpLocks/>
            <a:stCxn id="25" idx="5"/>
            <a:endCxn id="30" idx="0"/>
          </p:cNvCxnSpPr>
          <p:nvPr/>
        </p:nvCxnSpPr>
        <p:spPr>
          <a:xfrm flipV="1">
            <a:off x="9787203" y="2624143"/>
            <a:ext cx="702399" cy="99971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40AAA282-FAE8-5846-FAB8-58FBC0EBE33D}"/>
              </a:ext>
            </a:extLst>
          </p:cNvPr>
          <p:cNvCxnSpPr>
            <a:cxnSpLocks/>
            <a:stCxn id="24" idx="2"/>
            <a:endCxn id="21" idx="1"/>
          </p:cNvCxnSpPr>
          <p:nvPr/>
        </p:nvCxnSpPr>
        <p:spPr>
          <a:xfrm>
            <a:off x="7679365" y="1986544"/>
            <a:ext cx="86944" cy="157869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57D5104-2C14-7215-FF96-845F1D3BDB66}"/>
              </a:ext>
            </a:extLst>
          </p:cNvPr>
          <p:cNvCxnSpPr>
            <a:cxnSpLocks/>
          </p:cNvCxnSpPr>
          <p:nvPr/>
        </p:nvCxnSpPr>
        <p:spPr>
          <a:xfrm>
            <a:off x="9696342" y="2006139"/>
            <a:ext cx="86944" cy="157869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43394A34-CDFF-4D12-6E85-BBD7B60D8762}"/>
              </a:ext>
            </a:extLst>
          </p:cNvPr>
          <p:cNvCxnSpPr>
            <a:cxnSpLocks/>
            <a:endCxn id="19" idx="0"/>
          </p:cNvCxnSpPr>
          <p:nvPr/>
        </p:nvCxnSpPr>
        <p:spPr>
          <a:xfrm>
            <a:off x="10440888" y="959175"/>
            <a:ext cx="43473" cy="1613997"/>
          </a:xfrm>
          <a:prstGeom prst="line">
            <a:avLst/>
          </a:prstGeom>
          <a:ln>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BE2B425E-9632-2078-FCA4-968D5753B59A}"/>
                  </a:ext>
                </a:extLst>
              </p:cNvPr>
              <p:cNvSpPr txBox="1"/>
              <p:nvPr/>
            </p:nvSpPr>
            <p:spPr>
              <a:xfrm>
                <a:off x="7382107" y="1747507"/>
                <a:ext cx="480901" cy="18466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(0,1,1)</m:t>
                      </m:r>
                    </m:oMath>
                  </m:oMathPara>
                </a14:m>
                <a:endParaRPr lang="en-US" sz="1200" dirty="0">
                  <a:solidFill>
                    <a:schemeClr val="accent2">
                      <a:lumMod val="60000"/>
                      <a:lumOff val="40000"/>
                    </a:schemeClr>
                  </a:solidFill>
                  <a:latin typeface="Cambria Math" panose="02040503050406030204" pitchFamily="18" charset="0"/>
                </a:endParaRPr>
              </a:p>
            </p:txBody>
          </p:sp>
        </mc:Choice>
        <mc:Fallback xmlns="">
          <p:sp>
            <p:nvSpPr>
              <p:cNvPr id="59" name="TextBox 58">
                <a:extLst>
                  <a:ext uri="{FF2B5EF4-FFF2-40B4-BE49-F238E27FC236}">
                    <a16:creationId xmlns:a16="http://schemas.microsoft.com/office/drawing/2014/main" id="{BE2B425E-9632-2078-FCA4-968D5753B59A}"/>
                  </a:ext>
                </a:extLst>
              </p:cNvPr>
              <p:cNvSpPr txBox="1">
                <a:spLocks noRot="1" noChangeAspect="1" noMove="1" noResize="1" noEditPoints="1" noAdjustHandles="1" noChangeArrowheads="1" noChangeShapeType="1" noTextEdit="1"/>
              </p:cNvSpPr>
              <p:nvPr/>
            </p:nvSpPr>
            <p:spPr>
              <a:xfrm>
                <a:off x="7382107" y="1747507"/>
                <a:ext cx="480901" cy="184666"/>
              </a:xfrm>
              <a:prstGeom prst="rect">
                <a:avLst/>
              </a:prstGeom>
              <a:blipFill>
                <a:blip r:embed="rId11"/>
                <a:stretch>
                  <a:fillRect l="-12658" t="-3333" r="-10127" b="-4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33FE8351-D6D7-30B4-F5CA-1F4A5FFBDB98}"/>
                  </a:ext>
                </a:extLst>
              </p:cNvPr>
              <p:cNvSpPr txBox="1"/>
              <p:nvPr/>
            </p:nvSpPr>
            <p:spPr>
              <a:xfrm>
                <a:off x="9392178" y="1741409"/>
                <a:ext cx="480901" cy="18466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(1,1,1)</m:t>
                      </m:r>
                    </m:oMath>
                  </m:oMathPara>
                </a14:m>
                <a:endParaRPr lang="en-US" sz="1200" dirty="0">
                  <a:solidFill>
                    <a:schemeClr val="accent2">
                      <a:lumMod val="60000"/>
                      <a:lumOff val="40000"/>
                    </a:schemeClr>
                  </a:solidFill>
                  <a:latin typeface="Cambria Math" panose="02040503050406030204" pitchFamily="18" charset="0"/>
                </a:endParaRPr>
              </a:p>
            </p:txBody>
          </p:sp>
        </mc:Choice>
        <mc:Fallback xmlns="">
          <p:sp>
            <p:nvSpPr>
              <p:cNvPr id="60" name="TextBox 59">
                <a:extLst>
                  <a:ext uri="{FF2B5EF4-FFF2-40B4-BE49-F238E27FC236}">
                    <a16:creationId xmlns:a16="http://schemas.microsoft.com/office/drawing/2014/main" id="{33FE8351-D6D7-30B4-F5CA-1F4A5FFBDB98}"/>
                  </a:ext>
                </a:extLst>
              </p:cNvPr>
              <p:cNvSpPr txBox="1">
                <a:spLocks noRot="1" noChangeAspect="1" noMove="1" noResize="1" noEditPoints="1" noAdjustHandles="1" noChangeArrowheads="1" noChangeShapeType="1" noTextEdit="1"/>
              </p:cNvSpPr>
              <p:nvPr/>
            </p:nvSpPr>
            <p:spPr>
              <a:xfrm>
                <a:off x="9392178" y="1741409"/>
                <a:ext cx="480901" cy="184666"/>
              </a:xfrm>
              <a:prstGeom prst="rect">
                <a:avLst/>
              </a:prstGeom>
              <a:blipFill>
                <a:blip r:embed="rId12"/>
                <a:stretch>
                  <a:fillRect l="-12658" t="-3333" r="-10127" b="-4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A6A0AE42-EB2D-8F1F-1444-328E0D31F6BF}"/>
                  </a:ext>
                </a:extLst>
              </p:cNvPr>
              <p:cNvSpPr txBox="1"/>
              <p:nvPr/>
            </p:nvSpPr>
            <p:spPr>
              <a:xfrm>
                <a:off x="9609060" y="3700268"/>
                <a:ext cx="480901" cy="18466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(1,0,1)</m:t>
                      </m:r>
                    </m:oMath>
                  </m:oMathPara>
                </a14:m>
                <a:endParaRPr lang="en-US" sz="1200" dirty="0">
                  <a:solidFill>
                    <a:schemeClr val="accent2">
                      <a:lumMod val="60000"/>
                      <a:lumOff val="40000"/>
                    </a:schemeClr>
                  </a:solidFill>
                  <a:latin typeface="Cambria Math" panose="02040503050406030204" pitchFamily="18" charset="0"/>
                </a:endParaRPr>
              </a:p>
            </p:txBody>
          </p:sp>
        </mc:Choice>
        <mc:Fallback xmlns="">
          <p:sp>
            <p:nvSpPr>
              <p:cNvPr id="61" name="TextBox 60">
                <a:extLst>
                  <a:ext uri="{FF2B5EF4-FFF2-40B4-BE49-F238E27FC236}">
                    <a16:creationId xmlns:a16="http://schemas.microsoft.com/office/drawing/2014/main" id="{A6A0AE42-EB2D-8F1F-1444-328E0D31F6BF}"/>
                  </a:ext>
                </a:extLst>
              </p:cNvPr>
              <p:cNvSpPr txBox="1">
                <a:spLocks noRot="1" noChangeAspect="1" noMove="1" noResize="1" noEditPoints="1" noAdjustHandles="1" noChangeArrowheads="1" noChangeShapeType="1" noTextEdit="1"/>
              </p:cNvSpPr>
              <p:nvPr/>
            </p:nvSpPr>
            <p:spPr>
              <a:xfrm>
                <a:off x="9609060" y="3700268"/>
                <a:ext cx="480901" cy="184666"/>
              </a:xfrm>
              <a:prstGeom prst="rect">
                <a:avLst/>
              </a:prstGeom>
              <a:blipFill>
                <a:blip r:embed="rId13"/>
                <a:stretch>
                  <a:fillRect l="-11392" r="-11392" b="-4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A7711A62-4016-77DB-A85F-3DF25CCC2F97}"/>
                  </a:ext>
                </a:extLst>
              </p:cNvPr>
              <p:cNvSpPr txBox="1"/>
              <p:nvPr/>
            </p:nvSpPr>
            <p:spPr>
              <a:xfrm>
                <a:off x="7482386" y="3700268"/>
                <a:ext cx="480901" cy="18466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(0,0,1)</m:t>
                      </m:r>
                    </m:oMath>
                  </m:oMathPara>
                </a14:m>
                <a:endParaRPr lang="en-US" sz="1200" dirty="0">
                  <a:solidFill>
                    <a:schemeClr val="accent2">
                      <a:lumMod val="60000"/>
                      <a:lumOff val="40000"/>
                    </a:schemeClr>
                  </a:solidFill>
                  <a:latin typeface="Cambria Math" panose="02040503050406030204" pitchFamily="18" charset="0"/>
                </a:endParaRPr>
              </a:p>
            </p:txBody>
          </p:sp>
        </mc:Choice>
        <mc:Fallback xmlns="">
          <p:sp>
            <p:nvSpPr>
              <p:cNvPr id="63" name="TextBox 62">
                <a:extLst>
                  <a:ext uri="{FF2B5EF4-FFF2-40B4-BE49-F238E27FC236}">
                    <a16:creationId xmlns:a16="http://schemas.microsoft.com/office/drawing/2014/main" id="{A7711A62-4016-77DB-A85F-3DF25CCC2F97}"/>
                  </a:ext>
                </a:extLst>
              </p:cNvPr>
              <p:cNvSpPr txBox="1">
                <a:spLocks noRot="1" noChangeAspect="1" noMove="1" noResize="1" noEditPoints="1" noAdjustHandles="1" noChangeArrowheads="1" noChangeShapeType="1" noTextEdit="1"/>
              </p:cNvSpPr>
              <p:nvPr/>
            </p:nvSpPr>
            <p:spPr>
              <a:xfrm>
                <a:off x="7482386" y="3700268"/>
                <a:ext cx="480901" cy="184666"/>
              </a:xfrm>
              <a:prstGeom prst="rect">
                <a:avLst/>
              </a:prstGeom>
              <a:blipFill>
                <a:blip r:embed="rId14"/>
                <a:stretch>
                  <a:fillRect l="-11392" r="-11392" b="-4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BF899F0B-5104-8946-78AC-4DFE200491BE}"/>
                  </a:ext>
                </a:extLst>
              </p:cNvPr>
              <p:cNvSpPr txBox="1"/>
              <p:nvPr/>
            </p:nvSpPr>
            <p:spPr>
              <a:xfrm>
                <a:off x="7269312" y="4075698"/>
                <a:ext cx="28987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solidFill>
                            <a:schemeClr val="accent2">
                              <a:lumMod val="60000"/>
                              <a:lumOff val="40000"/>
                            </a:schemeClr>
                          </a:solidFill>
                          <a:latin typeface="Cambria Math" panose="02040503050406030204" pitchFamily="18" charset="0"/>
                        </a:rPr>
                        <m:t>𝑥</m:t>
                      </m:r>
                      <m:r>
                        <a:rPr lang="en-US" b="0" i="1" baseline="-25000" smtClean="0">
                          <a:solidFill>
                            <a:schemeClr val="accent2">
                              <a:lumMod val="60000"/>
                              <a:lumOff val="40000"/>
                            </a:schemeClr>
                          </a:solidFill>
                          <a:latin typeface="Cambria Math" panose="02040503050406030204" pitchFamily="18" charset="0"/>
                        </a:rPr>
                        <m:t>3</m:t>
                      </m:r>
                    </m:oMath>
                  </m:oMathPara>
                </a14:m>
                <a:endParaRPr lang="en-US" baseline="-25000" dirty="0"/>
              </a:p>
            </p:txBody>
          </p:sp>
        </mc:Choice>
        <mc:Fallback xmlns="">
          <p:sp>
            <p:nvSpPr>
              <p:cNvPr id="64" name="TextBox 63">
                <a:extLst>
                  <a:ext uri="{FF2B5EF4-FFF2-40B4-BE49-F238E27FC236}">
                    <a16:creationId xmlns:a16="http://schemas.microsoft.com/office/drawing/2014/main" id="{BF899F0B-5104-8946-78AC-4DFE200491BE}"/>
                  </a:ext>
                </a:extLst>
              </p:cNvPr>
              <p:cNvSpPr txBox="1">
                <a:spLocks noRot="1" noChangeAspect="1" noMove="1" noResize="1" noEditPoints="1" noAdjustHandles="1" noChangeArrowheads="1" noChangeShapeType="1" noTextEdit="1"/>
              </p:cNvSpPr>
              <p:nvPr/>
            </p:nvSpPr>
            <p:spPr>
              <a:xfrm>
                <a:off x="7269312" y="4075698"/>
                <a:ext cx="289876" cy="369332"/>
              </a:xfrm>
              <a:prstGeom prst="rect">
                <a:avLst/>
              </a:prstGeom>
              <a:blipFill>
                <a:blip r:embed="rId15"/>
                <a:stretch>
                  <a:fillRect r="-20833"/>
                </a:stretch>
              </a:blipFill>
            </p:spPr>
            <p:txBody>
              <a:bodyPr/>
              <a:lstStyle/>
              <a:p>
                <a:r>
                  <a:rPr lang="en-US">
                    <a:noFill/>
                  </a:rPr>
                  <a:t> </a:t>
                </a:r>
              </a:p>
            </p:txBody>
          </p:sp>
        </mc:Fallback>
      </mc:AlternateContent>
    </p:spTree>
    <p:extLst>
      <p:ext uri="{BB962C8B-B14F-4D97-AF65-F5344CB8AC3E}">
        <p14:creationId xmlns:p14="http://schemas.microsoft.com/office/powerpoint/2010/main" val="1023670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C8C3609-F9ED-83BF-584C-92777BA29CDF}"/>
              </a:ext>
            </a:extLst>
          </p:cNvPr>
          <p:cNvGrpSpPr/>
          <p:nvPr/>
        </p:nvGrpSpPr>
        <p:grpSpPr>
          <a:xfrm>
            <a:off x="3482111" y="1529369"/>
            <a:ext cx="1052944" cy="1076275"/>
            <a:chOff x="6373092" y="1469571"/>
            <a:chExt cx="1052944" cy="1076275"/>
          </a:xfrm>
        </p:grpSpPr>
        <p:sp>
          <p:nvSpPr>
            <p:cNvPr id="5" name="Oval 4">
              <a:extLst>
                <a:ext uri="{FF2B5EF4-FFF2-40B4-BE49-F238E27FC236}">
                  <a16:creationId xmlns:a16="http://schemas.microsoft.com/office/drawing/2014/main" id="{3D039DEC-58DF-8976-F486-0D5F6FCBF99E}"/>
                </a:ext>
              </a:extLst>
            </p:cNvPr>
            <p:cNvSpPr/>
            <p:nvPr/>
          </p:nvSpPr>
          <p:spPr>
            <a:xfrm>
              <a:off x="6373092" y="1469571"/>
              <a:ext cx="1052944" cy="10242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hord 6">
              <a:extLst>
                <a:ext uri="{FF2B5EF4-FFF2-40B4-BE49-F238E27FC236}">
                  <a16:creationId xmlns:a16="http://schemas.microsoft.com/office/drawing/2014/main" id="{6EDE05F1-D26C-ACD3-CEE5-40093A6FFD39}"/>
                </a:ext>
              </a:extLst>
            </p:cNvPr>
            <p:cNvSpPr/>
            <p:nvPr/>
          </p:nvSpPr>
          <p:spPr>
            <a:xfrm rot="7068578">
              <a:off x="6367743" y="1491774"/>
              <a:ext cx="1067605" cy="1040539"/>
            </a:xfrm>
            <a:prstGeom prst="chord">
              <a:avLst>
                <a:gd name="adj1" fmla="val 3594260"/>
                <a:gd name="adj2" fmla="val 14529878"/>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grpSp>
      <p:cxnSp>
        <p:nvCxnSpPr>
          <p:cNvPr id="13" name="Straight Arrow Connector 12">
            <a:extLst>
              <a:ext uri="{FF2B5EF4-FFF2-40B4-BE49-F238E27FC236}">
                <a16:creationId xmlns:a16="http://schemas.microsoft.com/office/drawing/2014/main" id="{FB6E087B-8F69-95C7-71D3-C56BBAC28522}"/>
              </a:ext>
            </a:extLst>
          </p:cNvPr>
          <p:cNvCxnSpPr>
            <a:cxnSpLocks/>
          </p:cNvCxnSpPr>
          <p:nvPr/>
        </p:nvCxnSpPr>
        <p:spPr>
          <a:xfrm flipV="1">
            <a:off x="3279811" y="2553616"/>
            <a:ext cx="508900" cy="1107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B3F8D767-8189-1D0F-A3A7-EF93BF7F0B3E}"/>
              </a:ext>
            </a:extLst>
          </p:cNvPr>
          <p:cNvSpPr txBox="1"/>
          <p:nvPr/>
        </p:nvSpPr>
        <p:spPr>
          <a:xfrm>
            <a:off x="3054928" y="3581752"/>
            <a:ext cx="1935018" cy="307777"/>
          </a:xfrm>
          <a:prstGeom prst="rect">
            <a:avLst/>
          </a:prstGeom>
          <a:solidFill>
            <a:schemeClr val="bg1"/>
          </a:solidFill>
        </p:spPr>
        <p:txBody>
          <a:bodyPr wrap="square" rtlCol="0">
            <a:spAutoFit/>
          </a:bodyPr>
          <a:lstStyle/>
          <a:p>
            <a:r>
              <a:rPr lang="en-US" sz="1400" dirty="0">
                <a:solidFill>
                  <a:schemeClr val="accent2">
                    <a:lumMod val="60000"/>
                    <a:lumOff val="40000"/>
                  </a:schemeClr>
                </a:solidFill>
              </a:rPr>
              <a:t>x</a:t>
            </a:r>
            <a:r>
              <a:rPr lang="en-US" sz="1400" baseline="-25000" dirty="0">
                <a:solidFill>
                  <a:schemeClr val="accent2">
                    <a:lumMod val="60000"/>
                    <a:lumOff val="40000"/>
                  </a:schemeClr>
                </a:solidFill>
              </a:rPr>
              <a:t>1</a:t>
            </a:r>
            <a:r>
              <a:rPr lang="en-US" sz="1400" dirty="0">
                <a:solidFill>
                  <a:schemeClr val="accent2">
                    <a:lumMod val="60000"/>
                    <a:lumOff val="40000"/>
                  </a:schemeClr>
                </a:solidFill>
              </a:rPr>
              <a:t>                 x</a:t>
            </a:r>
            <a:r>
              <a:rPr lang="en-US" sz="1400" baseline="-25000" dirty="0">
                <a:solidFill>
                  <a:schemeClr val="accent2">
                    <a:lumMod val="60000"/>
                    <a:lumOff val="40000"/>
                  </a:schemeClr>
                </a:solidFill>
              </a:rPr>
              <a:t>2</a:t>
            </a:r>
            <a:r>
              <a:rPr lang="en-US" sz="1400" dirty="0">
                <a:solidFill>
                  <a:schemeClr val="accent2">
                    <a:lumMod val="60000"/>
                    <a:lumOff val="40000"/>
                  </a:schemeClr>
                </a:solidFill>
              </a:rPr>
              <a:t>                x</a:t>
            </a:r>
            <a:r>
              <a:rPr lang="en-US" sz="1400" baseline="-25000" dirty="0">
                <a:solidFill>
                  <a:schemeClr val="accent2">
                    <a:lumMod val="60000"/>
                    <a:lumOff val="40000"/>
                  </a:schemeClr>
                </a:solidFill>
              </a:rPr>
              <a:t>3</a:t>
            </a:r>
            <a:endParaRPr lang="en-US" sz="1400" dirty="0">
              <a:solidFill>
                <a:schemeClr val="accent2">
                  <a:lumMod val="60000"/>
                  <a:lumOff val="40000"/>
                </a:schemeClr>
              </a:solidFill>
            </a:endParaRPr>
          </a:p>
        </p:txBody>
      </p:sp>
      <p:cxnSp>
        <p:nvCxnSpPr>
          <p:cNvPr id="35" name="Straight Arrow Connector 34">
            <a:extLst>
              <a:ext uri="{FF2B5EF4-FFF2-40B4-BE49-F238E27FC236}">
                <a16:creationId xmlns:a16="http://schemas.microsoft.com/office/drawing/2014/main" id="{2BB62B47-4DF1-D38E-EB5F-270047384488}"/>
              </a:ext>
            </a:extLst>
          </p:cNvPr>
          <p:cNvCxnSpPr>
            <a:cxnSpLocks/>
          </p:cNvCxnSpPr>
          <p:nvPr/>
        </p:nvCxnSpPr>
        <p:spPr>
          <a:xfrm flipH="1" flipV="1">
            <a:off x="4239492" y="2553616"/>
            <a:ext cx="393322" cy="10281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68C2E2A6-FA5D-0938-33B5-D0892BF58A45}"/>
              </a:ext>
            </a:extLst>
          </p:cNvPr>
          <p:cNvCxnSpPr>
            <a:cxnSpLocks/>
          </p:cNvCxnSpPr>
          <p:nvPr/>
        </p:nvCxnSpPr>
        <p:spPr>
          <a:xfrm flipV="1">
            <a:off x="4010636" y="741611"/>
            <a:ext cx="0" cy="777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4D7D28AA-E6D8-0A6C-9F69-9694B535A653}"/>
                  </a:ext>
                </a:extLst>
              </p:cNvPr>
              <p:cNvSpPr txBox="1"/>
              <p:nvPr/>
            </p:nvSpPr>
            <p:spPr>
              <a:xfrm>
                <a:off x="3754080" y="482269"/>
                <a:ext cx="626775" cy="1846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𝑦</m:t>
                      </m:r>
                      <m:r>
                        <a:rPr lang="en-US" sz="1200" b="0" i="1" smtClean="0">
                          <a:solidFill>
                            <a:schemeClr val="accent2">
                              <a:lumMod val="60000"/>
                              <a:lumOff val="40000"/>
                            </a:schemeClr>
                          </a:solidFill>
                          <a:latin typeface="Cambria Math" panose="02040503050406030204" pitchFamily="18" charset="0"/>
                        </a:rPr>
                        <m:t>∈{0,1}</m:t>
                      </m:r>
                    </m:oMath>
                  </m:oMathPara>
                </a14:m>
                <a:endParaRPr lang="en-US" sz="1200" dirty="0">
                  <a:solidFill>
                    <a:schemeClr val="accent2">
                      <a:lumMod val="60000"/>
                      <a:lumOff val="40000"/>
                    </a:schemeClr>
                  </a:solidFill>
                </a:endParaRPr>
              </a:p>
            </p:txBody>
          </p:sp>
        </mc:Choice>
        <mc:Fallback xmlns="">
          <p:sp>
            <p:nvSpPr>
              <p:cNvPr id="55" name="TextBox 54">
                <a:extLst>
                  <a:ext uri="{FF2B5EF4-FFF2-40B4-BE49-F238E27FC236}">
                    <a16:creationId xmlns:a16="http://schemas.microsoft.com/office/drawing/2014/main" id="{4D7D28AA-E6D8-0A6C-9F69-9694B535A653}"/>
                  </a:ext>
                </a:extLst>
              </p:cNvPr>
              <p:cNvSpPr txBox="1">
                <a:spLocks noRot="1" noChangeAspect="1" noMove="1" noResize="1" noEditPoints="1" noAdjustHandles="1" noChangeArrowheads="1" noChangeShapeType="1" noTextEdit="1"/>
              </p:cNvSpPr>
              <p:nvPr/>
            </p:nvSpPr>
            <p:spPr>
              <a:xfrm>
                <a:off x="3754080" y="482269"/>
                <a:ext cx="626775" cy="184666"/>
              </a:xfrm>
              <a:prstGeom prst="rect">
                <a:avLst/>
              </a:prstGeom>
              <a:blipFill>
                <a:blip r:embed="rId2"/>
                <a:stretch>
                  <a:fillRect l="-5825" t="-3333" r="-8738" b="-4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D0C89560-3667-BC49-1E92-256713F0D33C}"/>
                  </a:ext>
                </a:extLst>
              </p:cNvPr>
              <p:cNvSpPr txBox="1"/>
              <p:nvPr/>
            </p:nvSpPr>
            <p:spPr>
              <a:xfrm>
                <a:off x="3860420" y="2108846"/>
                <a:ext cx="32403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solidFill>
                            <a:srgbClr val="92D050"/>
                          </a:solidFill>
                          <a:latin typeface="Cambria Math" panose="02040503050406030204" pitchFamily="18" charset="0"/>
                        </a:rPr>
                        <m:t>1</m:t>
                      </m:r>
                    </m:oMath>
                  </m:oMathPara>
                </a14:m>
                <a:endParaRPr lang="en-US" dirty="0">
                  <a:solidFill>
                    <a:srgbClr val="92D050"/>
                  </a:solidFill>
                </a:endParaRPr>
              </a:p>
            </p:txBody>
          </p:sp>
        </mc:Choice>
        <mc:Fallback xmlns="">
          <p:sp>
            <p:nvSpPr>
              <p:cNvPr id="31" name="TextBox 30">
                <a:extLst>
                  <a:ext uri="{FF2B5EF4-FFF2-40B4-BE49-F238E27FC236}">
                    <a16:creationId xmlns:a16="http://schemas.microsoft.com/office/drawing/2014/main" id="{D0C89560-3667-BC49-1E92-256713F0D33C}"/>
                  </a:ext>
                </a:extLst>
              </p:cNvPr>
              <p:cNvSpPr txBox="1">
                <a:spLocks noRot="1" noChangeAspect="1" noMove="1" noResize="1" noEditPoints="1" noAdjustHandles="1" noChangeArrowheads="1" noChangeShapeType="1" noTextEdit="1"/>
              </p:cNvSpPr>
              <p:nvPr/>
            </p:nvSpPr>
            <p:spPr>
              <a:xfrm>
                <a:off x="3860420" y="2108846"/>
                <a:ext cx="324034" cy="369332"/>
              </a:xfrm>
              <a:prstGeom prst="rect">
                <a:avLst/>
              </a:prstGeom>
              <a:blipFill>
                <a:blip r:embed="rId3"/>
                <a:stretch>
                  <a:fillRect/>
                </a:stretch>
              </a:blipFill>
            </p:spPr>
            <p:txBody>
              <a:bodyPr/>
              <a:lstStyle/>
              <a:p>
                <a:r>
                  <a:rPr lang="en-US">
                    <a:noFill/>
                  </a:rPr>
                  <a:t> </a:t>
                </a:r>
              </a:p>
            </p:txBody>
          </p:sp>
        </mc:Fallback>
      </mc:AlternateContent>
      <p:graphicFrame>
        <p:nvGraphicFramePr>
          <p:cNvPr id="86" name="Table 4">
            <a:extLst>
              <a:ext uri="{FF2B5EF4-FFF2-40B4-BE49-F238E27FC236}">
                <a16:creationId xmlns:a16="http://schemas.microsoft.com/office/drawing/2014/main" id="{F7A2F402-D215-31E4-DA32-BC207B2D6085}"/>
              </a:ext>
            </a:extLst>
          </p:cNvPr>
          <p:cNvGraphicFramePr>
            <a:graphicFrameLocks noGrp="1"/>
          </p:cNvGraphicFramePr>
          <p:nvPr/>
        </p:nvGraphicFramePr>
        <p:xfrm>
          <a:off x="-1" y="0"/>
          <a:ext cx="1989745" cy="2534194"/>
        </p:xfrm>
        <a:graphic>
          <a:graphicData uri="http://schemas.openxmlformats.org/drawingml/2006/table">
            <a:tbl>
              <a:tblPr firstRow="1" bandRow="1">
                <a:tableStyleId>{073A0DAA-6AF3-43AB-8588-CEC1D06C72B9}</a:tableStyleId>
              </a:tblPr>
              <a:tblGrid>
                <a:gridCol w="1989745">
                  <a:extLst>
                    <a:ext uri="{9D8B030D-6E8A-4147-A177-3AD203B41FA5}">
                      <a16:colId xmlns:a16="http://schemas.microsoft.com/office/drawing/2014/main" val="1354557661"/>
                    </a:ext>
                  </a:extLst>
                </a:gridCol>
              </a:tblGrid>
              <a:tr h="489857">
                <a:tc>
                  <a:txBody>
                    <a:bodyPr/>
                    <a:lstStyle/>
                    <a:p>
                      <a:r>
                        <a:rPr lang="en-US" dirty="0"/>
                        <a:t>ANN</a:t>
                      </a:r>
                    </a:p>
                  </a:txBody>
                  <a:tcPr/>
                </a:tc>
                <a:extLst>
                  <a:ext uri="{0D108BD9-81ED-4DB2-BD59-A6C34878D82A}">
                    <a16:rowId xmlns:a16="http://schemas.microsoft.com/office/drawing/2014/main" val="551768191"/>
                  </a:ext>
                </a:extLst>
              </a:tr>
              <a:tr h="489857">
                <a:tc>
                  <a:txBody>
                    <a:bodyPr/>
                    <a:lstStyle/>
                    <a:p>
                      <a:r>
                        <a:rPr lang="en-US" dirty="0"/>
                        <a:t>Biological Neuron</a:t>
                      </a:r>
                    </a:p>
                  </a:txBody>
                  <a:tcPr>
                    <a:solidFill>
                      <a:schemeClr val="bg1">
                        <a:lumMod val="75000"/>
                        <a:lumOff val="25000"/>
                      </a:schemeClr>
                    </a:solidFill>
                  </a:tcPr>
                </a:tc>
                <a:extLst>
                  <a:ext uri="{0D108BD9-81ED-4DB2-BD59-A6C34878D82A}">
                    <a16:rowId xmlns:a16="http://schemas.microsoft.com/office/drawing/2014/main" val="3203128871"/>
                  </a:ext>
                </a:extLst>
              </a:tr>
              <a:tr h="489857">
                <a:tc>
                  <a:txBody>
                    <a:bodyPr/>
                    <a:lstStyle/>
                    <a:p>
                      <a:r>
                        <a:rPr lang="en-US" dirty="0"/>
                        <a:t>McCulloch Pitts Neuron</a:t>
                      </a:r>
                    </a:p>
                  </a:txBody>
                  <a:tcPr>
                    <a:solidFill>
                      <a:schemeClr val="bg1">
                        <a:lumMod val="75000"/>
                        <a:lumOff val="25000"/>
                      </a:schemeClr>
                    </a:solidFill>
                  </a:tcPr>
                </a:tc>
                <a:extLst>
                  <a:ext uri="{0D108BD9-81ED-4DB2-BD59-A6C34878D82A}">
                    <a16:rowId xmlns:a16="http://schemas.microsoft.com/office/drawing/2014/main" val="2220252484"/>
                  </a:ext>
                </a:extLst>
              </a:tr>
              <a:tr h="4898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Boolean Functions and Decision Boundaries</a:t>
                      </a:r>
                    </a:p>
                  </a:txBody>
                  <a:tcPr>
                    <a:solidFill>
                      <a:schemeClr val="tx1">
                        <a:lumMod val="75000"/>
                      </a:schemeClr>
                    </a:solidFill>
                  </a:tcPr>
                </a:tc>
                <a:extLst>
                  <a:ext uri="{0D108BD9-81ED-4DB2-BD59-A6C34878D82A}">
                    <a16:rowId xmlns:a16="http://schemas.microsoft.com/office/drawing/2014/main" val="3682264811"/>
                  </a:ext>
                </a:extLst>
              </a:tr>
            </a:tbl>
          </a:graphicData>
        </a:graphic>
      </p:graphicFrame>
      <p:sp>
        <p:nvSpPr>
          <p:cNvPr id="2" name="TextBox 1">
            <a:extLst>
              <a:ext uri="{FF2B5EF4-FFF2-40B4-BE49-F238E27FC236}">
                <a16:creationId xmlns:a16="http://schemas.microsoft.com/office/drawing/2014/main" id="{7C92C54D-1B55-CAF1-5886-4EB5774D9585}"/>
              </a:ext>
            </a:extLst>
          </p:cNvPr>
          <p:cNvSpPr txBox="1"/>
          <p:nvPr/>
        </p:nvSpPr>
        <p:spPr>
          <a:xfrm>
            <a:off x="3330478" y="3983365"/>
            <a:ext cx="1473977" cy="276999"/>
          </a:xfrm>
          <a:prstGeom prst="rect">
            <a:avLst/>
          </a:prstGeom>
          <a:noFill/>
        </p:spPr>
        <p:txBody>
          <a:bodyPr wrap="square" lIns="0" tIns="0" rIns="0" bIns="0" rtlCol="0">
            <a:spAutoFit/>
          </a:bodyPr>
          <a:lstStyle/>
          <a:p>
            <a:pPr algn="l"/>
            <a:r>
              <a:rPr lang="en-US" dirty="0">
                <a:solidFill>
                  <a:schemeClr val="accent2">
                    <a:lumMod val="60000"/>
                    <a:lumOff val="40000"/>
                  </a:schemeClr>
                </a:solidFill>
                <a:latin typeface="Cambria Math" panose="02040503050406030204" pitchFamily="18" charset="0"/>
              </a:rPr>
              <a:t>OR Function</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828E138-A84A-0DBA-AF19-FC50B92AD4B7}"/>
                  </a:ext>
                </a:extLst>
              </p:cNvPr>
              <p:cNvSpPr txBox="1"/>
              <p:nvPr/>
            </p:nvSpPr>
            <p:spPr>
              <a:xfrm>
                <a:off x="3147197" y="4376788"/>
                <a:ext cx="2301207"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b="0" i="1" smtClean="0">
                          <a:solidFill>
                            <a:schemeClr val="accent2">
                              <a:lumMod val="60000"/>
                              <a:lumOff val="40000"/>
                            </a:schemeClr>
                          </a:solidFill>
                          <a:latin typeface="Cambria Math" panose="02040503050406030204" pitchFamily="18" charset="0"/>
                        </a:rPr>
                        <m:t>𝑥</m:t>
                      </m:r>
                      <m:r>
                        <a:rPr lang="en-US" b="0" i="1" baseline="-25000" smtClean="0">
                          <a:solidFill>
                            <a:schemeClr val="accent2">
                              <a:lumMod val="60000"/>
                              <a:lumOff val="40000"/>
                            </a:schemeClr>
                          </a:solidFill>
                          <a:latin typeface="Cambria Math" panose="02040503050406030204" pitchFamily="18" charset="0"/>
                        </a:rPr>
                        <m:t>1</m:t>
                      </m:r>
                      <m:r>
                        <a:rPr lang="en-US" b="0" i="1" smtClean="0">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𝑥</m:t>
                      </m:r>
                      <m:r>
                        <a:rPr lang="en-US" b="0" i="1" baseline="-25000" smtClean="0">
                          <a:solidFill>
                            <a:schemeClr val="accent2">
                              <a:lumMod val="60000"/>
                              <a:lumOff val="40000"/>
                            </a:schemeClr>
                          </a:solidFill>
                          <a:latin typeface="Cambria Math" panose="02040503050406030204" pitchFamily="18" charset="0"/>
                        </a:rPr>
                        <m:t>2</m:t>
                      </m:r>
                      <m:r>
                        <a:rPr lang="en-US" b="0" i="1" smtClean="0">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𝑥</m:t>
                      </m:r>
                      <m:r>
                        <a:rPr lang="en-US" b="0" i="1" baseline="-25000" smtClean="0">
                          <a:solidFill>
                            <a:schemeClr val="accent2">
                              <a:lumMod val="60000"/>
                              <a:lumOff val="40000"/>
                            </a:schemeClr>
                          </a:solidFill>
                          <a:latin typeface="Cambria Math" panose="02040503050406030204" pitchFamily="18" charset="0"/>
                        </a:rPr>
                        <m:t>3</m:t>
                      </m:r>
                      <m:r>
                        <a:rPr lang="en-US" b="0" i="1" smtClean="0">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𝑥𝑖</m:t>
                      </m:r>
                      <m:r>
                        <a:rPr lang="en-US" b="0" i="1" smtClean="0">
                          <a:solidFill>
                            <a:schemeClr val="accent2">
                              <a:lumMod val="60000"/>
                              <a:lumOff val="40000"/>
                            </a:schemeClr>
                          </a:solidFill>
                          <a:latin typeface="Cambria Math" panose="02040503050406030204" pitchFamily="18" charset="0"/>
                        </a:rPr>
                        <m:t>≥1</m:t>
                      </m:r>
                    </m:oMath>
                  </m:oMathPara>
                </a14:m>
                <a:endParaRPr lang="en-US" dirty="0">
                  <a:solidFill>
                    <a:schemeClr val="accent2">
                      <a:lumMod val="60000"/>
                      <a:lumOff val="40000"/>
                    </a:schemeClr>
                  </a:solidFill>
                  <a:latin typeface="Cambria Math" panose="02040503050406030204" pitchFamily="18" charset="0"/>
                </a:endParaRPr>
              </a:p>
            </p:txBody>
          </p:sp>
        </mc:Choice>
        <mc:Fallback xmlns="">
          <p:sp>
            <p:nvSpPr>
              <p:cNvPr id="3" name="TextBox 2">
                <a:extLst>
                  <a:ext uri="{FF2B5EF4-FFF2-40B4-BE49-F238E27FC236}">
                    <a16:creationId xmlns:a16="http://schemas.microsoft.com/office/drawing/2014/main" id="{F828E138-A84A-0DBA-AF19-FC50B92AD4B7}"/>
                  </a:ext>
                </a:extLst>
              </p:cNvPr>
              <p:cNvSpPr txBox="1">
                <a:spLocks noRot="1" noChangeAspect="1" noMove="1" noResize="1" noEditPoints="1" noAdjustHandles="1" noChangeArrowheads="1" noChangeShapeType="1" noTextEdit="1"/>
              </p:cNvSpPr>
              <p:nvPr/>
            </p:nvSpPr>
            <p:spPr>
              <a:xfrm>
                <a:off x="3147197" y="4376788"/>
                <a:ext cx="2301207" cy="276999"/>
              </a:xfrm>
              <a:prstGeom prst="rect">
                <a:avLst/>
              </a:prstGeom>
              <a:blipFill>
                <a:blip r:embed="rId4"/>
                <a:stretch>
                  <a:fillRect l="-1058" r="-2116" b="-37778"/>
                </a:stretch>
              </a:blipFill>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BDF744DB-8BB0-48D2-E824-5BA2F3968FAD}"/>
              </a:ext>
            </a:extLst>
          </p:cNvPr>
          <p:cNvCxnSpPr>
            <a:cxnSpLocks/>
          </p:cNvCxnSpPr>
          <p:nvPr/>
        </p:nvCxnSpPr>
        <p:spPr>
          <a:xfrm>
            <a:off x="8440608" y="2597455"/>
            <a:ext cx="25986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94C4541-996F-B8A4-4841-5937D093E933}"/>
              </a:ext>
            </a:extLst>
          </p:cNvPr>
          <p:cNvCxnSpPr>
            <a:cxnSpLocks/>
          </p:cNvCxnSpPr>
          <p:nvPr/>
        </p:nvCxnSpPr>
        <p:spPr>
          <a:xfrm flipV="1">
            <a:off x="8440608" y="192479"/>
            <a:ext cx="0" cy="24049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6A83C1EA-7E27-586D-EB1E-6C30355B9A53}"/>
              </a:ext>
            </a:extLst>
          </p:cNvPr>
          <p:cNvSpPr/>
          <p:nvPr/>
        </p:nvSpPr>
        <p:spPr>
          <a:xfrm>
            <a:off x="8417748" y="892320"/>
            <a:ext cx="45719" cy="48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194E2188-98C7-238D-88C4-C1DBD773962F}"/>
              </a:ext>
            </a:extLst>
          </p:cNvPr>
          <p:cNvSpPr/>
          <p:nvPr/>
        </p:nvSpPr>
        <p:spPr>
          <a:xfrm>
            <a:off x="10415782" y="892319"/>
            <a:ext cx="45719" cy="48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57D020DC-E03A-225C-1B61-FF8BAD079B3E}"/>
              </a:ext>
            </a:extLst>
          </p:cNvPr>
          <p:cNvSpPr/>
          <p:nvPr/>
        </p:nvSpPr>
        <p:spPr>
          <a:xfrm>
            <a:off x="8404190" y="2520745"/>
            <a:ext cx="86943" cy="118158"/>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753D2DD-DC5F-BC55-A1DA-2904A8ADB905}"/>
              </a:ext>
            </a:extLst>
          </p:cNvPr>
          <p:cNvSpPr/>
          <p:nvPr/>
        </p:nvSpPr>
        <p:spPr>
          <a:xfrm>
            <a:off x="10461501" y="2573172"/>
            <a:ext cx="45719" cy="48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95B4F092-201E-C4FC-280E-E2F9A307BB7B}"/>
                  </a:ext>
                </a:extLst>
              </p:cNvPr>
              <p:cNvSpPr txBox="1"/>
              <p:nvPr/>
            </p:nvSpPr>
            <p:spPr>
              <a:xfrm>
                <a:off x="8017224" y="200675"/>
                <a:ext cx="28987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a:solidFill>
                            <a:schemeClr val="accent2">
                              <a:lumMod val="60000"/>
                              <a:lumOff val="40000"/>
                            </a:schemeClr>
                          </a:solidFill>
                          <a:latin typeface="Cambria Math" panose="02040503050406030204" pitchFamily="18" charset="0"/>
                        </a:rPr>
                        <m:t>𝑥</m:t>
                      </m:r>
                      <m:r>
                        <a:rPr lang="en-US" i="1" baseline="-25000">
                          <a:solidFill>
                            <a:schemeClr val="accent2">
                              <a:lumMod val="60000"/>
                              <a:lumOff val="40000"/>
                            </a:schemeClr>
                          </a:solidFill>
                          <a:latin typeface="Cambria Math" panose="02040503050406030204" pitchFamily="18" charset="0"/>
                        </a:rPr>
                        <m:t>1</m:t>
                      </m:r>
                    </m:oMath>
                  </m:oMathPara>
                </a14:m>
                <a:endParaRPr lang="en-US" dirty="0"/>
              </a:p>
            </p:txBody>
          </p:sp>
        </mc:Choice>
        <mc:Fallback xmlns="">
          <p:sp>
            <p:nvSpPr>
              <p:cNvPr id="22" name="TextBox 21">
                <a:extLst>
                  <a:ext uri="{FF2B5EF4-FFF2-40B4-BE49-F238E27FC236}">
                    <a16:creationId xmlns:a16="http://schemas.microsoft.com/office/drawing/2014/main" id="{95B4F092-201E-C4FC-280E-E2F9A307BB7B}"/>
                  </a:ext>
                </a:extLst>
              </p:cNvPr>
              <p:cNvSpPr txBox="1">
                <a:spLocks noRot="1" noChangeAspect="1" noMove="1" noResize="1" noEditPoints="1" noAdjustHandles="1" noChangeArrowheads="1" noChangeShapeType="1" noTextEdit="1"/>
              </p:cNvSpPr>
              <p:nvPr/>
            </p:nvSpPr>
            <p:spPr>
              <a:xfrm>
                <a:off x="8017224" y="200675"/>
                <a:ext cx="289876" cy="369332"/>
              </a:xfrm>
              <a:prstGeom prst="rect">
                <a:avLst/>
              </a:prstGeom>
              <a:blipFill>
                <a:blip r:embed="rId5"/>
                <a:stretch>
                  <a:fillRect r="-208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BEE800BA-30F4-80E8-B846-66CA20A31D5C}"/>
                  </a:ext>
                </a:extLst>
              </p:cNvPr>
              <p:cNvSpPr txBox="1"/>
              <p:nvPr/>
            </p:nvSpPr>
            <p:spPr>
              <a:xfrm>
                <a:off x="10646494" y="2621733"/>
                <a:ext cx="28987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solidFill>
                            <a:schemeClr val="accent2">
                              <a:lumMod val="60000"/>
                              <a:lumOff val="40000"/>
                            </a:schemeClr>
                          </a:solidFill>
                          <a:latin typeface="Cambria Math" panose="02040503050406030204" pitchFamily="18" charset="0"/>
                        </a:rPr>
                        <m:t>𝑥</m:t>
                      </m:r>
                      <m:r>
                        <a:rPr lang="en-US" b="0" i="1" baseline="-25000" smtClean="0">
                          <a:solidFill>
                            <a:schemeClr val="accent2">
                              <a:lumMod val="60000"/>
                              <a:lumOff val="40000"/>
                            </a:schemeClr>
                          </a:solidFill>
                          <a:latin typeface="Cambria Math" panose="02040503050406030204" pitchFamily="18" charset="0"/>
                        </a:rPr>
                        <m:t>2</m:t>
                      </m:r>
                    </m:oMath>
                  </m:oMathPara>
                </a14:m>
                <a:endParaRPr lang="en-US" baseline="-25000" dirty="0"/>
              </a:p>
            </p:txBody>
          </p:sp>
        </mc:Choice>
        <mc:Fallback xmlns="">
          <p:sp>
            <p:nvSpPr>
              <p:cNvPr id="26" name="TextBox 25">
                <a:extLst>
                  <a:ext uri="{FF2B5EF4-FFF2-40B4-BE49-F238E27FC236}">
                    <a16:creationId xmlns:a16="http://schemas.microsoft.com/office/drawing/2014/main" id="{BEE800BA-30F4-80E8-B846-66CA20A31D5C}"/>
                  </a:ext>
                </a:extLst>
              </p:cNvPr>
              <p:cNvSpPr txBox="1">
                <a:spLocks noRot="1" noChangeAspect="1" noMove="1" noResize="1" noEditPoints="1" noAdjustHandles="1" noChangeArrowheads="1" noChangeShapeType="1" noTextEdit="1"/>
              </p:cNvSpPr>
              <p:nvPr/>
            </p:nvSpPr>
            <p:spPr>
              <a:xfrm>
                <a:off x="10646494" y="2621733"/>
                <a:ext cx="289876" cy="369332"/>
              </a:xfrm>
              <a:prstGeom prst="rect">
                <a:avLst/>
              </a:prstGeom>
              <a:blipFill>
                <a:blip r:embed="rId6"/>
                <a:stretch>
                  <a:fillRect r="-208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8140BF67-BB98-0685-CC98-61A8831C78AA}"/>
                  </a:ext>
                </a:extLst>
              </p:cNvPr>
              <p:cNvSpPr txBox="1"/>
              <p:nvPr/>
            </p:nvSpPr>
            <p:spPr>
              <a:xfrm>
                <a:off x="8235807" y="663883"/>
                <a:ext cx="480901" cy="18466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(0,1,0)</m:t>
                      </m:r>
                    </m:oMath>
                  </m:oMathPara>
                </a14:m>
                <a:endParaRPr lang="en-US" sz="1200" dirty="0">
                  <a:solidFill>
                    <a:schemeClr val="accent2">
                      <a:lumMod val="60000"/>
                      <a:lumOff val="40000"/>
                    </a:schemeClr>
                  </a:solidFill>
                  <a:latin typeface="Cambria Math" panose="02040503050406030204" pitchFamily="18" charset="0"/>
                </a:endParaRPr>
              </a:p>
            </p:txBody>
          </p:sp>
        </mc:Choice>
        <mc:Fallback xmlns="">
          <p:sp>
            <p:nvSpPr>
              <p:cNvPr id="27" name="TextBox 26">
                <a:extLst>
                  <a:ext uri="{FF2B5EF4-FFF2-40B4-BE49-F238E27FC236}">
                    <a16:creationId xmlns:a16="http://schemas.microsoft.com/office/drawing/2014/main" id="{8140BF67-BB98-0685-CC98-61A8831C78AA}"/>
                  </a:ext>
                </a:extLst>
              </p:cNvPr>
              <p:cNvSpPr txBox="1">
                <a:spLocks noRot="1" noChangeAspect="1" noMove="1" noResize="1" noEditPoints="1" noAdjustHandles="1" noChangeArrowheads="1" noChangeShapeType="1" noTextEdit="1"/>
              </p:cNvSpPr>
              <p:nvPr/>
            </p:nvSpPr>
            <p:spPr>
              <a:xfrm>
                <a:off x="8235807" y="663883"/>
                <a:ext cx="480901" cy="184666"/>
              </a:xfrm>
              <a:prstGeom prst="rect">
                <a:avLst/>
              </a:prstGeom>
              <a:blipFill>
                <a:blip r:embed="rId7"/>
                <a:stretch>
                  <a:fillRect l="-11392" t="-3333" r="-11392" b="-4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C0FE301-9AFF-A01C-8C33-8CB5A4C389B9}"/>
                  </a:ext>
                </a:extLst>
              </p:cNvPr>
              <p:cNvSpPr txBox="1"/>
              <p:nvPr/>
            </p:nvSpPr>
            <p:spPr>
              <a:xfrm>
                <a:off x="8307100" y="2641226"/>
                <a:ext cx="480901" cy="18466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(0,0,0)</m:t>
                      </m:r>
                    </m:oMath>
                  </m:oMathPara>
                </a14:m>
                <a:endParaRPr lang="en-US" sz="1200" dirty="0">
                  <a:solidFill>
                    <a:schemeClr val="accent2">
                      <a:lumMod val="60000"/>
                      <a:lumOff val="40000"/>
                    </a:schemeClr>
                  </a:solidFill>
                  <a:latin typeface="Cambria Math" panose="02040503050406030204" pitchFamily="18" charset="0"/>
                </a:endParaRPr>
              </a:p>
            </p:txBody>
          </p:sp>
        </mc:Choice>
        <mc:Fallback xmlns="">
          <p:sp>
            <p:nvSpPr>
              <p:cNvPr id="28" name="TextBox 27">
                <a:extLst>
                  <a:ext uri="{FF2B5EF4-FFF2-40B4-BE49-F238E27FC236}">
                    <a16:creationId xmlns:a16="http://schemas.microsoft.com/office/drawing/2014/main" id="{FC0FE301-9AFF-A01C-8C33-8CB5A4C389B9}"/>
                  </a:ext>
                </a:extLst>
              </p:cNvPr>
              <p:cNvSpPr txBox="1">
                <a:spLocks noRot="1" noChangeAspect="1" noMove="1" noResize="1" noEditPoints="1" noAdjustHandles="1" noChangeArrowheads="1" noChangeShapeType="1" noTextEdit="1"/>
              </p:cNvSpPr>
              <p:nvPr/>
            </p:nvSpPr>
            <p:spPr>
              <a:xfrm>
                <a:off x="8307100" y="2641226"/>
                <a:ext cx="480901" cy="184666"/>
              </a:xfrm>
              <a:prstGeom prst="rect">
                <a:avLst/>
              </a:prstGeom>
              <a:blipFill>
                <a:blip r:embed="rId8"/>
                <a:stretch>
                  <a:fillRect l="-12658" r="-10127" b="-3871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063452E5-D2D0-6606-4A04-1A11E30691A5}"/>
                  </a:ext>
                </a:extLst>
              </p:cNvPr>
              <p:cNvSpPr txBox="1"/>
              <p:nvPr/>
            </p:nvSpPr>
            <p:spPr>
              <a:xfrm>
                <a:off x="10325279" y="603179"/>
                <a:ext cx="480901" cy="18466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(1,1,0)</m:t>
                      </m:r>
                    </m:oMath>
                  </m:oMathPara>
                </a14:m>
                <a:endParaRPr lang="en-US" sz="1200" dirty="0">
                  <a:solidFill>
                    <a:schemeClr val="accent2">
                      <a:lumMod val="60000"/>
                      <a:lumOff val="40000"/>
                    </a:schemeClr>
                  </a:solidFill>
                  <a:latin typeface="Cambria Math" panose="02040503050406030204" pitchFamily="18" charset="0"/>
                </a:endParaRPr>
              </a:p>
            </p:txBody>
          </p:sp>
        </mc:Choice>
        <mc:Fallback xmlns="">
          <p:sp>
            <p:nvSpPr>
              <p:cNvPr id="29" name="TextBox 28">
                <a:extLst>
                  <a:ext uri="{FF2B5EF4-FFF2-40B4-BE49-F238E27FC236}">
                    <a16:creationId xmlns:a16="http://schemas.microsoft.com/office/drawing/2014/main" id="{063452E5-D2D0-6606-4A04-1A11E30691A5}"/>
                  </a:ext>
                </a:extLst>
              </p:cNvPr>
              <p:cNvSpPr txBox="1">
                <a:spLocks noRot="1" noChangeAspect="1" noMove="1" noResize="1" noEditPoints="1" noAdjustHandles="1" noChangeArrowheads="1" noChangeShapeType="1" noTextEdit="1"/>
              </p:cNvSpPr>
              <p:nvPr/>
            </p:nvSpPr>
            <p:spPr>
              <a:xfrm>
                <a:off x="10325279" y="603179"/>
                <a:ext cx="480901" cy="184666"/>
              </a:xfrm>
              <a:prstGeom prst="rect">
                <a:avLst/>
              </a:prstGeom>
              <a:blipFill>
                <a:blip r:embed="rId9"/>
                <a:stretch>
                  <a:fillRect l="-12658" t="-3333" r="-10127" b="-4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9A3B684F-3B4C-6EB5-7738-3A9F4367486D}"/>
                  </a:ext>
                </a:extLst>
              </p:cNvPr>
              <p:cNvSpPr txBox="1"/>
              <p:nvPr/>
            </p:nvSpPr>
            <p:spPr>
              <a:xfrm>
                <a:off x="10249151" y="2624143"/>
                <a:ext cx="480901" cy="18466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(1,0,0)</m:t>
                      </m:r>
                    </m:oMath>
                  </m:oMathPara>
                </a14:m>
                <a:endParaRPr lang="en-US" sz="1200" dirty="0">
                  <a:solidFill>
                    <a:schemeClr val="accent2">
                      <a:lumMod val="60000"/>
                      <a:lumOff val="40000"/>
                    </a:schemeClr>
                  </a:solidFill>
                  <a:latin typeface="Cambria Math" panose="02040503050406030204" pitchFamily="18" charset="0"/>
                </a:endParaRPr>
              </a:p>
            </p:txBody>
          </p:sp>
        </mc:Choice>
        <mc:Fallback xmlns="">
          <p:sp>
            <p:nvSpPr>
              <p:cNvPr id="30" name="TextBox 29">
                <a:extLst>
                  <a:ext uri="{FF2B5EF4-FFF2-40B4-BE49-F238E27FC236}">
                    <a16:creationId xmlns:a16="http://schemas.microsoft.com/office/drawing/2014/main" id="{9A3B684F-3B4C-6EB5-7738-3A9F4367486D}"/>
                  </a:ext>
                </a:extLst>
              </p:cNvPr>
              <p:cNvSpPr txBox="1">
                <a:spLocks noRot="1" noChangeAspect="1" noMove="1" noResize="1" noEditPoints="1" noAdjustHandles="1" noChangeArrowheads="1" noChangeShapeType="1" noTextEdit="1"/>
              </p:cNvSpPr>
              <p:nvPr/>
            </p:nvSpPr>
            <p:spPr>
              <a:xfrm>
                <a:off x="10249151" y="2624143"/>
                <a:ext cx="480901" cy="184666"/>
              </a:xfrm>
              <a:prstGeom prst="rect">
                <a:avLst/>
              </a:prstGeom>
              <a:blipFill>
                <a:blip r:embed="rId10"/>
                <a:stretch>
                  <a:fillRect l="-11392" r="-11392" b="-38710"/>
                </a:stretch>
              </a:blipFill>
            </p:spPr>
            <p:txBody>
              <a:bodyPr/>
              <a:lstStyle/>
              <a:p>
                <a:r>
                  <a:rPr lang="en-US">
                    <a:noFill/>
                  </a:rPr>
                  <a:t> </a:t>
                </a:r>
              </a:p>
            </p:txBody>
          </p:sp>
        </mc:Fallback>
      </mc:AlternateContent>
      <p:cxnSp>
        <p:nvCxnSpPr>
          <p:cNvPr id="34" name="Straight Connector 33">
            <a:extLst>
              <a:ext uri="{FF2B5EF4-FFF2-40B4-BE49-F238E27FC236}">
                <a16:creationId xmlns:a16="http://schemas.microsoft.com/office/drawing/2014/main" id="{05975DFA-851F-8229-7973-2BF5631BA49A}"/>
              </a:ext>
            </a:extLst>
          </p:cNvPr>
          <p:cNvCxnSpPr>
            <a:cxnSpLocks/>
            <a:stCxn id="16" idx="5"/>
            <a:endCxn id="17" idx="3"/>
          </p:cNvCxnSpPr>
          <p:nvPr/>
        </p:nvCxnSpPr>
        <p:spPr>
          <a:xfrm flipV="1">
            <a:off x="8456772" y="933768"/>
            <a:ext cx="1965705" cy="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4AEA5479-5197-7325-9CDC-F7D92A8D16AD}"/>
              </a:ext>
            </a:extLst>
          </p:cNvPr>
          <p:cNvCxnSpPr>
            <a:cxnSpLocks/>
            <a:stCxn id="20" idx="0"/>
            <a:endCxn id="5" idx="4"/>
          </p:cNvCxnSpPr>
          <p:nvPr/>
        </p:nvCxnSpPr>
        <p:spPr>
          <a:xfrm flipH="1" flipV="1">
            <a:off x="4008583" y="2553616"/>
            <a:ext cx="13854" cy="10281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E2DEC475-BE12-D305-637D-FF6A7AE11C0D}"/>
              </a:ext>
            </a:extLst>
          </p:cNvPr>
          <p:cNvSpPr/>
          <p:nvPr/>
        </p:nvSpPr>
        <p:spPr>
          <a:xfrm>
            <a:off x="7759614" y="3558125"/>
            <a:ext cx="45719" cy="48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8164ACDB-00CB-2C13-9F0D-56F2B10F9A34}"/>
              </a:ext>
            </a:extLst>
          </p:cNvPr>
          <p:cNvSpPr/>
          <p:nvPr/>
        </p:nvSpPr>
        <p:spPr>
          <a:xfrm>
            <a:off x="7679365" y="1962263"/>
            <a:ext cx="45719" cy="48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6D8C15D1-71FA-96E1-102D-D1478BBBF42D}"/>
              </a:ext>
            </a:extLst>
          </p:cNvPr>
          <p:cNvSpPr/>
          <p:nvPr/>
        </p:nvSpPr>
        <p:spPr>
          <a:xfrm>
            <a:off x="9748179" y="3582405"/>
            <a:ext cx="45719" cy="48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F4D4971C-7205-12DC-E7A3-71B43DBF6910}"/>
              </a:ext>
            </a:extLst>
          </p:cNvPr>
          <p:cNvCxnSpPr>
            <a:cxnSpLocks/>
          </p:cNvCxnSpPr>
          <p:nvPr/>
        </p:nvCxnSpPr>
        <p:spPr>
          <a:xfrm flipV="1">
            <a:off x="7782474" y="3601999"/>
            <a:ext cx="1965705" cy="1"/>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7E7A89F8-6E6B-D831-5B8A-2FE7D680E943}"/>
              </a:ext>
            </a:extLst>
          </p:cNvPr>
          <p:cNvSpPr/>
          <p:nvPr/>
        </p:nvSpPr>
        <p:spPr>
          <a:xfrm>
            <a:off x="9667930" y="1962262"/>
            <a:ext cx="45719" cy="48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08B32101-7952-C685-1139-C37322F35E7C}"/>
              </a:ext>
            </a:extLst>
          </p:cNvPr>
          <p:cNvCxnSpPr>
            <a:cxnSpLocks/>
            <a:stCxn id="24" idx="0"/>
            <a:endCxn id="16" idx="6"/>
          </p:cNvCxnSpPr>
          <p:nvPr/>
        </p:nvCxnSpPr>
        <p:spPr>
          <a:xfrm flipV="1">
            <a:off x="7702225" y="916601"/>
            <a:ext cx="761242" cy="104566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C159C9E-297B-DC96-F602-5BFF3C59064F}"/>
              </a:ext>
            </a:extLst>
          </p:cNvPr>
          <p:cNvCxnSpPr>
            <a:cxnSpLocks/>
            <a:stCxn id="25" idx="5"/>
            <a:endCxn id="30" idx="0"/>
          </p:cNvCxnSpPr>
          <p:nvPr/>
        </p:nvCxnSpPr>
        <p:spPr>
          <a:xfrm flipV="1">
            <a:off x="9787203" y="2624143"/>
            <a:ext cx="702399" cy="99971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40AAA282-FAE8-5846-FAB8-58FBC0EBE33D}"/>
              </a:ext>
            </a:extLst>
          </p:cNvPr>
          <p:cNvCxnSpPr>
            <a:cxnSpLocks/>
            <a:stCxn id="24" idx="2"/>
            <a:endCxn id="21" idx="1"/>
          </p:cNvCxnSpPr>
          <p:nvPr/>
        </p:nvCxnSpPr>
        <p:spPr>
          <a:xfrm>
            <a:off x="7679365" y="1986544"/>
            <a:ext cx="86944" cy="157869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43394A34-CDFF-4D12-6E85-BBD7B60D8762}"/>
              </a:ext>
            </a:extLst>
          </p:cNvPr>
          <p:cNvCxnSpPr>
            <a:cxnSpLocks/>
            <a:endCxn id="19" idx="0"/>
          </p:cNvCxnSpPr>
          <p:nvPr/>
        </p:nvCxnSpPr>
        <p:spPr>
          <a:xfrm>
            <a:off x="10440888" y="959175"/>
            <a:ext cx="43473" cy="1613997"/>
          </a:xfrm>
          <a:prstGeom prst="line">
            <a:avLst/>
          </a:prstGeom>
          <a:ln>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BE2B425E-9632-2078-FCA4-968D5753B59A}"/>
                  </a:ext>
                </a:extLst>
              </p:cNvPr>
              <p:cNvSpPr txBox="1"/>
              <p:nvPr/>
            </p:nvSpPr>
            <p:spPr>
              <a:xfrm>
                <a:off x="7382107" y="1747507"/>
                <a:ext cx="480901" cy="18466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(0,1,1)</m:t>
                      </m:r>
                    </m:oMath>
                  </m:oMathPara>
                </a14:m>
                <a:endParaRPr lang="en-US" sz="1200" dirty="0">
                  <a:solidFill>
                    <a:schemeClr val="accent2">
                      <a:lumMod val="60000"/>
                      <a:lumOff val="40000"/>
                    </a:schemeClr>
                  </a:solidFill>
                  <a:latin typeface="Cambria Math" panose="02040503050406030204" pitchFamily="18" charset="0"/>
                </a:endParaRPr>
              </a:p>
            </p:txBody>
          </p:sp>
        </mc:Choice>
        <mc:Fallback xmlns="">
          <p:sp>
            <p:nvSpPr>
              <p:cNvPr id="59" name="TextBox 58">
                <a:extLst>
                  <a:ext uri="{FF2B5EF4-FFF2-40B4-BE49-F238E27FC236}">
                    <a16:creationId xmlns:a16="http://schemas.microsoft.com/office/drawing/2014/main" id="{BE2B425E-9632-2078-FCA4-968D5753B59A}"/>
                  </a:ext>
                </a:extLst>
              </p:cNvPr>
              <p:cNvSpPr txBox="1">
                <a:spLocks noRot="1" noChangeAspect="1" noMove="1" noResize="1" noEditPoints="1" noAdjustHandles="1" noChangeArrowheads="1" noChangeShapeType="1" noTextEdit="1"/>
              </p:cNvSpPr>
              <p:nvPr/>
            </p:nvSpPr>
            <p:spPr>
              <a:xfrm>
                <a:off x="7382107" y="1747507"/>
                <a:ext cx="480901" cy="184666"/>
              </a:xfrm>
              <a:prstGeom prst="rect">
                <a:avLst/>
              </a:prstGeom>
              <a:blipFill>
                <a:blip r:embed="rId11"/>
                <a:stretch>
                  <a:fillRect l="-12658" t="-3333" r="-10127" b="-4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A6A0AE42-EB2D-8F1F-1444-328E0D31F6BF}"/>
                  </a:ext>
                </a:extLst>
              </p:cNvPr>
              <p:cNvSpPr txBox="1"/>
              <p:nvPr/>
            </p:nvSpPr>
            <p:spPr>
              <a:xfrm>
                <a:off x="9609060" y="3700268"/>
                <a:ext cx="480901" cy="18466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(1,0,1)</m:t>
                      </m:r>
                    </m:oMath>
                  </m:oMathPara>
                </a14:m>
                <a:endParaRPr lang="en-US" sz="1200" dirty="0">
                  <a:solidFill>
                    <a:schemeClr val="accent2">
                      <a:lumMod val="60000"/>
                      <a:lumOff val="40000"/>
                    </a:schemeClr>
                  </a:solidFill>
                  <a:latin typeface="Cambria Math" panose="02040503050406030204" pitchFamily="18" charset="0"/>
                </a:endParaRPr>
              </a:p>
            </p:txBody>
          </p:sp>
        </mc:Choice>
        <mc:Fallback xmlns="">
          <p:sp>
            <p:nvSpPr>
              <p:cNvPr id="61" name="TextBox 60">
                <a:extLst>
                  <a:ext uri="{FF2B5EF4-FFF2-40B4-BE49-F238E27FC236}">
                    <a16:creationId xmlns:a16="http://schemas.microsoft.com/office/drawing/2014/main" id="{A6A0AE42-EB2D-8F1F-1444-328E0D31F6BF}"/>
                  </a:ext>
                </a:extLst>
              </p:cNvPr>
              <p:cNvSpPr txBox="1">
                <a:spLocks noRot="1" noChangeAspect="1" noMove="1" noResize="1" noEditPoints="1" noAdjustHandles="1" noChangeArrowheads="1" noChangeShapeType="1" noTextEdit="1"/>
              </p:cNvSpPr>
              <p:nvPr/>
            </p:nvSpPr>
            <p:spPr>
              <a:xfrm>
                <a:off x="9609060" y="3700268"/>
                <a:ext cx="480901" cy="184666"/>
              </a:xfrm>
              <a:prstGeom prst="rect">
                <a:avLst/>
              </a:prstGeom>
              <a:blipFill>
                <a:blip r:embed="rId12"/>
                <a:stretch>
                  <a:fillRect l="-11392" r="-11392" b="-4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A7711A62-4016-77DB-A85F-3DF25CCC2F97}"/>
                  </a:ext>
                </a:extLst>
              </p:cNvPr>
              <p:cNvSpPr txBox="1"/>
              <p:nvPr/>
            </p:nvSpPr>
            <p:spPr>
              <a:xfrm>
                <a:off x="7482386" y="3700268"/>
                <a:ext cx="480901" cy="18466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(0,0,1)</m:t>
                      </m:r>
                    </m:oMath>
                  </m:oMathPara>
                </a14:m>
                <a:endParaRPr lang="en-US" sz="1200" dirty="0">
                  <a:solidFill>
                    <a:schemeClr val="accent2">
                      <a:lumMod val="60000"/>
                      <a:lumOff val="40000"/>
                    </a:schemeClr>
                  </a:solidFill>
                  <a:latin typeface="Cambria Math" panose="02040503050406030204" pitchFamily="18" charset="0"/>
                </a:endParaRPr>
              </a:p>
            </p:txBody>
          </p:sp>
        </mc:Choice>
        <mc:Fallback xmlns="">
          <p:sp>
            <p:nvSpPr>
              <p:cNvPr id="63" name="TextBox 62">
                <a:extLst>
                  <a:ext uri="{FF2B5EF4-FFF2-40B4-BE49-F238E27FC236}">
                    <a16:creationId xmlns:a16="http://schemas.microsoft.com/office/drawing/2014/main" id="{A7711A62-4016-77DB-A85F-3DF25CCC2F97}"/>
                  </a:ext>
                </a:extLst>
              </p:cNvPr>
              <p:cNvSpPr txBox="1">
                <a:spLocks noRot="1" noChangeAspect="1" noMove="1" noResize="1" noEditPoints="1" noAdjustHandles="1" noChangeArrowheads="1" noChangeShapeType="1" noTextEdit="1"/>
              </p:cNvSpPr>
              <p:nvPr/>
            </p:nvSpPr>
            <p:spPr>
              <a:xfrm>
                <a:off x="7482386" y="3700268"/>
                <a:ext cx="480901" cy="184666"/>
              </a:xfrm>
              <a:prstGeom prst="rect">
                <a:avLst/>
              </a:prstGeom>
              <a:blipFill>
                <a:blip r:embed="rId13"/>
                <a:stretch>
                  <a:fillRect l="-11392" r="-11392" b="-4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BF899F0B-5104-8946-78AC-4DFE200491BE}"/>
                  </a:ext>
                </a:extLst>
              </p:cNvPr>
              <p:cNvSpPr txBox="1"/>
              <p:nvPr/>
            </p:nvSpPr>
            <p:spPr>
              <a:xfrm>
                <a:off x="7269312" y="4075698"/>
                <a:ext cx="28987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solidFill>
                            <a:schemeClr val="accent2">
                              <a:lumMod val="60000"/>
                              <a:lumOff val="40000"/>
                            </a:schemeClr>
                          </a:solidFill>
                          <a:latin typeface="Cambria Math" panose="02040503050406030204" pitchFamily="18" charset="0"/>
                        </a:rPr>
                        <m:t>𝑥</m:t>
                      </m:r>
                      <m:r>
                        <a:rPr lang="en-US" b="0" i="1" baseline="-25000" smtClean="0">
                          <a:solidFill>
                            <a:schemeClr val="accent2">
                              <a:lumMod val="60000"/>
                              <a:lumOff val="40000"/>
                            </a:schemeClr>
                          </a:solidFill>
                          <a:latin typeface="Cambria Math" panose="02040503050406030204" pitchFamily="18" charset="0"/>
                        </a:rPr>
                        <m:t>3</m:t>
                      </m:r>
                    </m:oMath>
                  </m:oMathPara>
                </a14:m>
                <a:endParaRPr lang="en-US" baseline="-25000" dirty="0"/>
              </a:p>
            </p:txBody>
          </p:sp>
        </mc:Choice>
        <mc:Fallback xmlns="">
          <p:sp>
            <p:nvSpPr>
              <p:cNvPr id="64" name="TextBox 63">
                <a:extLst>
                  <a:ext uri="{FF2B5EF4-FFF2-40B4-BE49-F238E27FC236}">
                    <a16:creationId xmlns:a16="http://schemas.microsoft.com/office/drawing/2014/main" id="{BF899F0B-5104-8946-78AC-4DFE200491BE}"/>
                  </a:ext>
                </a:extLst>
              </p:cNvPr>
              <p:cNvSpPr txBox="1">
                <a:spLocks noRot="1" noChangeAspect="1" noMove="1" noResize="1" noEditPoints="1" noAdjustHandles="1" noChangeArrowheads="1" noChangeShapeType="1" noTextEdit="1"/>
              </p:cNvSpPr>
              <p:nvPr/>
            </p:nvSpPr>
            <p:spPr>
              <a:xfrm>
                <a:off x="7269312" y="4075698"/>
                <a:ext cx="289876" cy="369332"/>
              </a:xfrm>
              <a:prstGeom prst="rect">
                <a:avLst/>
              </a:prstGeom>
              <a:blipFill>
                <a:blip r:embed="rId14"/>
                <a:stretch>
                  <a:fillRect r="-20833"/>
                </a:stretch>
              </a:blipFill>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FDA15E95-3A35-1C12-B873-859A00FE69E4}"/>
              </a:ext>
            </a:extLst>
          </p:cNvPr>
          <p:cNvCxnSpPr>
            <a:cxnSpLocks/>
          </p:cNvCxnSpPr>
          <p:nvPr/>
        </p:nvCxnSpPr>
        <p:spPr>
          <a:xfrm flipH="1">
            <a:off x="7197520" y="2614622"/>
            <a:ext cx="1226923" cy="1849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7B69591A-EEAB-AB31-84E1-E39E8DF877C4}"/>
                  </a:ext>
                </a:extLst>
              </p:cNvPr>
              <p:cNvSpPr txBox="1"/>
              <p:nvPr/>
            </p:nvSpPr>
            <p:spPr>
              <a:xfrm>
                <a:off x="3145867" y="4917665"/>
                <a:ext cx="1657505"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b="0" i="1" smtClean="0">
                          <a:solidFill>
                            <a:schemeClr val="accent2">
                              <a:lumMod val="60000"/>
                              <a:lumOff val="40000"/>
                            </a:schemeClr>
                          </a:solidFill>
                          <a:latin typeface="Cambria Math" panose="02040503050406030204" pitchFamily="18" charset="0"/>
                        </a:rPr>
                        <m:t>𝑥</m:t>
                      </m:r>
                      <m:r>
                        <a:rPr lang="en-US" b="0" i="1" baseline="-25000" smtClean="0">
                          <a:solidFill>
                            <a:schemeClr val="accent2">
                              <a:lumMod val="60000"/>
                              <a:lumOff val="40000"/>
                            </a:schemeClr>
                          </a:solidFill>
                          <a:latin typeface="Cambria Math" panose="02040503050406030204" pitchFamily="18" charset="0"/>
                        </a:rPr>
                        <m:t>1</m:t>
                      </m:r>
                      <m:r>
                        <a:rPr lang="en-US" b="0" i="1" smtClean="0">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𝑥</m:t>
                      </m:r>
                      <m:r>
                        <a:rPr lang="en-US" b="0" i="1" baseline="-25000" smtClean="0">
                          <a:solidFill>
                            <a:schemeClr val="accent2">
                              <a:lumMod val="60000"/>
                              <a:lumOff val="40000"/>
                            </a:schemeClr>
                          </a:solidFill>
                          <a:latin typeface="Cambria Math" panose="02040503050406030204" pitchFamily="18" charset="0"/>
                        </a:rPr>
                        <m:t>2</m:t>
                      </m:r>
                      <m:r>
                        <a:rPr lang="en-US" b="0" i="1" smtClean="0">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𝑥</m:t>
                      </m:r>
                      <m:r>
                        <a:rPr lang="en-US" b="0" i="1" baseline="-25000" smtClean="0">
                          <a:solidFill>
                            <a:schemeClr val="accent2">
                              <a:lumMod val="60000"/>
                              <a:lumOff val="40000"/>
                            </a:schemeClr>
                          </a:solidFill>
                          <a:latin typeface="Cambria Math" panose="02040503050406030204" pitchFamily="18" charset="0"/>
                        </a:rPr>
                        <m:t>3</m:t>
                      </m:r>
                      <m:r>
                        <a:rPr lang="en-US" b="0" i="1" smtClean="0">
                          <a:solidFill>
                            <a:schemeClr val="accent2">
                              <a:lumMod val="60000"/>
                              <a:lumOff val="40000"/>
                            </a:schemeClr>
                          </a:solidFill>
                          <a:latin typeface="Cambria Math" panose="02040503050406030204" pitchFamily="18" charset="0"/>
                        </a:rPr>
                        <m:t>=1</m:t>
                      </m:r>
                    </m:oMath>
                  </m:oMathPara>
                </a14:m>
                <a:endParaRPr lang="en-US" dirty="0">
                  <a:solidFill>
                    <a:schemeClr val="accent2">
                      <a:lumMod val="60000"/>
                      <a:lumOff val="40000"/>
                    </a:schemeClr>
                  </a:solidFill>
                  <a:latin typeface="Cambria Math" panose="02040503050406030204" pitchFamily="18" charset="0"/>
                </a:endParaRPr>
              </a:p>
            </p:txBody>
          </p:sp>
        </mc:Choice>
        <mc:Fallback xmlns="">
          <p:sp>
            <p:nvSpPr>
              <p:cNvPr id="15" name="TextBox 14">
                <a:extLst>
                  <a:ext uri="{FF2B5EF4-FFF2-40B4-BE49-F238E27FC236}">
                    <a16:creationId xmlns:a16="http://schemas.microsoft.com/office/drawing/2014/main" id="{7B69591A-EEAB-AB31-84E1-E39E8DF877C4}"/>
                  </a:ext>
                </a:extLst>
              </p:cNvPr>
              <p:cNvSpPr txBox="1">
                <a:spLocks noRot="1" noChangeAspect="1" noMove="1" noResize="1" noEditPoints="1" noAdjustHandles="1" noChangeArrowheads="1" noChangeShapeType="1" noTextEdit="1"/>
              </p:cNvSpPr>
              <p:nvPr/>
            </p:nvSpPr>
            <p:spPr>
              <a:xfrm>
                <a:off x="3145867" y="4917665"/>
                <a:ext cx="1657505" cy="276999"/>
              </a:xfrm>
              <a:prstGeom prst="rect">
                <a:avLst/>
              </a:prstGeom>
              <a:blipFill>
                <a:blip r:embed="rId15"/>
                <a:stretch>
                  <a:fillRect l="-1838" r="-3309" b="-17778"/>
                </a:stretch>
              </a:blipFill>
            </p:spPr>
            <p:txBody>
              <a:bodyPr/>
              <a:lstStyle/>
              <a:p>
                <a:r>
                  <a:rPr lang="en-US">
                    <a:noFill/>
                  </a:rPr>
                  <a:t> </a:t>
                </a:r>
              </a:p>
            </p:txBody>
          </p:sp>
        </mc:Fallback>
      </mc:AlternateContent>
      <p:sp>
        <p:nvSpPr>
          <p:cNvPr id="23" name="Isosceles Triangle 22">
            <a:extLst>
              <a:ext uri="{FF2B5EF4-FFF2-40B4-BE49-F238E27FC236}">
                <a16:creationId xmlns:a16="http://schemas.microsoft.com/office/drawing/2014/main" id="{DAC303C7-F83A-7CDC-B2FC-EF26A87CC4EC}"/>
              </a:ext>
            </a:extLst>
          </p:cNvPr>
          <p:cNvSpPr/>
          <p:nvPr/>
        </p:nvSpPr>
        <p:spPr>
          <a:xfrm rot="20414268">
            <a:off x="7321056" y="873338"/>
            <a:ext cx="2893083" cy="2281741"/>
          </a:xfrm>
          <a:prstGeom prst="triangle">
            <a:avLst>
              <a:gd name="adj" fmla="val 52432"/>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33FE8351-D6D7-30B4-F5CA-1F4A5FFBDB98}"/>
                  </a:ext>
                </a:extLst>
              </p:cNvPr>
              <p:cNvSpPr txBox="1"/>
              <p:nvPr/>
            </p:nvSpPr>
            <p:spPr>
              <a:xfrm>
                <a:off x="9392178" y="1741409"/>
                <a:ext cx="480901" cy="18466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(1,1,1)</m:t>
                      </m:r>
                    </m:oMath>
                  </m:oMathPara>
                </a14:m>
                <a:endParaRPr lang="en-US" sz="1200" dirty="0">
                  <a:solidFill>
                    <a:schemeClr val="accent2">
                      <a:lumMod val="60000"/>
                      <a:lumOff val="40000"/>
                    </a:schemeClr>
                  </a:solidFill>
                  <a:latin typeface="Cambria Math" panose="02040503050406030204" pitchFamily="18" charset="0"/>
                </a:endParaRPr>
              </a:p>
            </p:txBody>
          </p:sp>
        </mc:Choice>
        <mc:Fallback xmlns="">
          <p:sp>
            <p:nvSpPr>
              <p:cNvPr id="60" name="TextBox 59">
                <a:extLst>
                  <a:ext uri="{FF2B5EF4-FFF2-40B4-BE49-F238E27FC236}">
                    <a16:creationId xmlns:a16="http://schemas.microsoft.com/office/drawing/2014/main" id="{33FE8351-D6D7-30B4-F5CA-1F4A5FFBDB98}"/>
                  </a:ext>
                </a:extLst>
              </p:cNvPr>
              <p:cNvSpPr txBox="1">
                <a:spLocks noRot="1" noChangeAspect="1" noMove="1" noResize="1" noEditPoints="1" noAdjustHandles="1" noChangeArrowheads="1" noChangeShapeType="1" noTextEdit="1"/>
              </p:cNvSpPr>
              <p:nvPr/>
            </p:nvSpPr>
            <p:spPr>
              <a:xfrm>
                <a:off x="9392178" y="1741409"/>
                <a:ext cx="480901" cy="184666"/>
              </a:xfrm>
              <a:prstGeom prst="rect">
                <a:avLst/>
              </a:prstGeom>
              <a:blipFill>
                <a:blip r:embed="rId16"/>
                <a:stretch>
                  <a:fillRect l="-12658" t="-3333" r="-10127" b="-40000"/>
                </a:stretch>
              </a:blipFill>
            </p:spPr>
            <p:txBody>
              <a:bodyPr/>
              <a:lstStyle/>
              <a:p>
                <a:r>
                  <a:rPr lang="en-US">
                    <a:noFill/>
                  </a:rPr>
                  <a:t> </a:t>
                </a:r>
              </a:p>
            </p:txBody>
          </p:sp>
        </mc:Fallback>
      </mc:AlternateContent>
      <p:cxnSp>
        <p:nvCxnSpPr>
          <p:cNvPr id="56" name="Straight Connector 55">
            <a:extLst>
              <a:ext uri="{FF2B5EF4-FFF2-40B4-BE49-F238E27FC236}">
                <a16:creationId xmlns:a16="http://schemas.microsoft.com/office/drawing/2014/main" id="{157D5104-2C14-7215-FF96-845F1D3BDB66}"/>
              </a:ext>
            </a:extLst>
          </p:cNvPr>
          <p:cNvCxnSpPr>
            <a:cxnSpLocks/>
          </p:cNvCxnSpPr>
          <p:nvPr/>
        </p:nvCxnSpPr>
        <p:spPr>
          <a:xfrm>
            <a:off x="9696342" y="2006139"/>
            <a:ext cx="86944" cy="157869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6AF47D1-D2A0-1723-BC88-E2ECE24E36BA}"/>
              </a:ext>
            </a:extLst>
          </p:cNvPr>
          <p:cNvCxnSpPr>
            <a:cxnSpLocks/>
          </p:cNvCxnSpPr>
          <p:nvPr/>
        </p:nvCxnSpPr>
        <p:spPr>
          <a:xfrm flipV="1">
            <a:off x="7725084" y="1986544"/>
            <a:ext cx="1965705" cy="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4D16A4D-600F-5D76-6961-B31FD78255FC}"/>
              </a:ext>
            </a:extLst>
          </p:cNvPr>
          <p:cNvCxnSpPr>
            <a:cxnSpLocks/>
          </p:cNvCxnSpPr>
          <p:nvPr/>
        </p:nvCxnSpPr>
        <p:spPr>
          <a:xfrm flipV="1">
            <a:off x="9677398" y="919949"/>
            <a:ext cx="761242" cy="1045662"/>
          </a:xfrm>
          <a:prstGeom prst="line">
            <a:avLst/>
          </a:prstGeom>
          <a:ln>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D0D22BF2-522B-BF62-43A0-7B2CF0EB5CCE}"/>
                  </a:ext>
                </a:extLst>
              </p:cNvPr>
              <p:cNvSpPr txBox="1"/>
              <p:nvPr/>
            </p:nvSpPr>
            <p:spPr>
              <a:xfrm>
                <a:off x="9991520" y="1288614"/>
                <a:ext cx="2095445"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b="0" i="1" smtClean="0">
                          <a:solidFill>
                            <a:schemeClr val="accent2">
                              <a:lumMod val="60000"/>
                              <a:lumOff val="40000"/>
                            </a:schemeClr>
                          </a:solidFill>
                          <a:latin typeface="Cambria Math" panose="02040503050406030204" pitchFamily="18" charset="0"/>
                        </a:rPr>
                        <m:t>𝑥</m:t>
                      </m:r>
                      <m:r>
                        <a:rPr lang="en-US" b="0" i="1" baseline="-25000" smtClean="0">
                          <a:solidFill>
                            <a:schemeClr val="accent2">
                              <a:lumMod val="60000"/>
                              <a:lumOff val="40000"/>
                            </a:schemeClr>
                          </a:solidFill>
                          <a:latin typeface="Cambria Math" panose="02040503050406030204" pitchFamily="18" charset="0"/>
                        </a:rPr>
                        <m:t>1</m:t>
                      </m:r>
                      <m:r>
                        <a:rPr lang="en-US" b="0" i="1" smtClean="0">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𝑥</m:t>
                      </m:r>
                      <m:r>
                        <a:rPr lang="en-US" b="0" i="1" baseline="-25000" smtClean="0">
                          <a:solidFill>
                            <a:schemeClr val="accent2">
                              <a:lumMod val="60000"/>
                              <a:lumOff val="40000"/>
                            </a:schemeClr>
                          </a:solidFill>
                          <a:latin typeface="Cambria Math" panose="02040503050406030204" pitchFamily="18" charset="0"/>
                        </a:rPr>
                        <m:t>2</m:t>
                      </m:r>
                      <m:r>
                        <a:rPr lang="en-US" b="0" i="1" smtClean="0">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𝑥</m:t>
                      </m:r>
                      <m:r>
                        <a:rPr lang="en-US" b="0" i="1" baseline="-25000" smtClean="0">
                          <a:solidFill>
                            <a:schemeClr val="accent2">
                              <a:lumMod val="60000"/>
                              <a:lumOff val="40000"/>
                            </a:schemeClr>
                          </a:solidFill>
                          <a:latin typeface="Cambria Math" panose="02040503050406030204" pitchFamily="18" charset="0"/>
                        </a:rPr>
                        <m:t>3</m:t>
                      </m:r>
                      <m:r>
                        <a:rPr lang="en-US" b="0" i="1" smtClean="0">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𝜃</m:t>
                      </m:r>
                      <m:r>
                        <a:rPr lang="en-US" b="0" i="1" smtClean="0">
                          <a:solidFill>
                            <a:schemeClr val="accent2">
                              <a:lumMod val="60000"/>
                              <a:lumOff val="40000"/>
                            </a:schemeClr>
                          </a:solidFill>
                          <a:latin typeface="Cambria Math" panose="02040503050406030204" pitchFamily="18" charset="0"/>
                        </a:rPr>
                        <m:t>=1</m:t>
                      </m:r>
                    </m:oMath>
                  </m:oMathPara>
                </a14:m>
                <a:endParaRPr lang="en-US" dirty="0">
                  <a:solidFill>
                    <a:schemeClr val="accent2">
                      <a:lumMod val="60000"/>
                      <a:lumOff val="40000"/>
                    </a:schemeClr>
                  </a:solidFill>
                  <a:latin typeface="Cambria Math" panose="02040503050406030204" pitchFamily="18" charset="0"/>
                </a:endParaRPr>
              </a:p>
            </p:txBody>
          </p:sp>
        </mc:Choice>
        <mc:Fallback xmlns="">
          <p:sp>
            <p:nvSpPr>
              <p:cNvPr id="32" name="TextBox 31">
                <a:extLst>
                  <a:ext uri="{FF2B5EF4-FFF2-40B4-BE49-F238E27FC236}">
                    <a16:creationId xmlns:a16="http://schemas.microsoft.com/office/drawing/2014/main" id="{D0D22BF2-522B-BF62-43A0-7B2CF0EB5CCE}"/>
                  </a:ext>
                </a:extLst>
              </p:cNvPr>
              <p:cNvSpPr txBox="1">
                <a:spLocks noRot="1" noChangeAspect="1" noMove="1" noResize="1" noEditPoints="1" noAdjustHandles="1" noChangeArrowheads="1" noChangeShapeType="1" noTextEdit="1"/>
              </p:cNvSpPr>
              <p:nvPr/>
            </p:nvSpPr>
            <p:spPr>
              <a:xfrm>
                <a:off x="9991520" y="1288614"/>
                <a:ext cx="2095445" cy="276999"/>
              </a:xfrm>
              <a:prstGeom prst="rect">
                <a:avLst/>
              </a:prstGeom>
              <a:blipFill>
                <a:blip r:embed="rId17"/>
                <a:stretch>
                  <a:fillRect l="-1163" r="-2326" b="-15217"/>
                </a:stretch>
              </a:blipFill>
            </p:spPr>
            <p:txBody>
              <a:bodyPr/>
              <a:lstStyle/>
              <a:p>
                <a:r>
                  <a:rPr lang="en-US">
                    <a:noFill/>
                  </a:rPr>
                  <a:t> </a:t>
                </a:r>
              </a:p>
            </p:txBody>
          </p:sp>
        </mc:Fallback>
      </mc:AlternateContent>
    </p:spTree>
    <p:extLst>
      <p:ext uri="{BB962C8B-B14F-4D97-AF65-F5344CB8AC3E}">
        <p14:creationId xmlns:p14="http://schemas.microsoft.com/office/powerpoint/2010/main" val="1987361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32" grpId="0"/>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3" name="Table 4">
            <a:extLst>
              <a:ext uri="{FF2B5EF4-FFF2-40B4-BE49-F238E27FC236}">
                <a16:creationId xmlns:a16="http://schemas.microsoft.com/office/drawing/2014/main" id="{CA3B8751-44A5-C937-D2CE-FAD6EA2CBC73}"/>
              </a:ext>
            </a:extLst>
          </p:cNvPr>
          <p:cNvGraphicFramePr>
            <a:graphicFrameLocks noGrp="1"/>
          </p:cNvGraphicFramePr>
          <p:nvPr/>
        </p:nvGraphicFramePr>
        <p:xfrm>
          <a:off x="-1" y="0"/>
          <a:ext cx="1989745" cy="2534194"/>
        </p:xfrm>
        <a:graphic>
          <a:graphicData uri="http://schemas.openxmlformats.org/drawingml/2006/table">
            <a:tbl>
              <a:tblPr firstRow="1" bandRow="1">
                <a:tableStyleId>{073A0DAA-6AF3-43AB-8588-CEC1D06C72B9}</a:tableStyleId>
              </a:tblPr>
              <a:tblGrid>
                <a:gridCol w="1989745">
                  <a:extLst>
                    <a:ext uri="{9D8B030D-6E8A-4147-A177-3AD203B41FA5}">
                      <a16:colId xmlns:a16="http://schemas.microsoft.com/office/drawing/2014/main" val="1354557661"/>
                    </a:ext>
                  </a:extLst>
                </a:gridCol>
              </a:tblGrid>
              <a:tr h="489857">
                <a:tc>
                  <a:txBody>
                    <a:bodyPr/>
                    <a:lstStyle/>
                    <a:p>
                      <a:r>
                        <a:rPr lang="en-US" dirty="0"/>
                        <a:t>ANN</a:t>
                      </a:r>
                    </a:p>
                  </a:txBody>
                  <a:tcPr/>
                </a:tc>
                <a:extLst>
                  <a:ext uri="{0D108BD9-81ED-4DB2-BD59-A6C34878D82A}">
                    <a16:rowId xmlns:a16="http://schemas.microsoft.com/office/drawing/2014/main" val="551768191"/>
                  </a:ext>
                </a:extLst>
              </a:tr>
              <a:tr h="489857">
                <a:tc>
                  <a:txBody>
                    <a:bodyPr/>
                    <a:lstStyle/>
                    <a:p>
                      <a:r>
                        <a:rPr lang="en-US" dirty="0"/>
                        <a:t>Biological Neuron</a:t>
                      </a:r>
                    </a:p>
                  </a:txBody>
                  <a:tcPr>
                    <a:solidFill>
                      <a:schemeClr val="bg1">
                        <a:lumMod val="75000"/>
                        <a:lumOff val="25000"/>
                      </a:schemeClr>
                    </a:solidFill>
                  </a:tcPr>
                </a:tc>
                <a:extLst>
                  <a:ext uri="{0D108BD9-81ED-4DB2-BD59-A6C34878D82A}">
                    <a16:rowId xmlns:a16="http://schemas.microsoft.com/office/drawing/2014/main" val="3203128871"/>
                  </a:ext>
                </a:extLst>
              </a:tr>
              <a:tr h="489857">
                <a:tc>
                  <a:txBody>
                    <a:bodyPr/>
                    <a:lstStyle/>
                    <a:p>
                      <a:r>
                        <a:rPr lang="en-US" dirty="0"/>
                        <a:t>McCulloch Pitts Neuron</a:t>
                      </a:r>
                    </a:p>
                  </a:txBody>
                  <a:tcPr>
                    <a:solidFill>
                      <a:schemeClr val="bg1">
                        <a:lumMod val="75000"/>
                        <a:lumOff val="25000"/>
                      </a:schemeClr>
                    </a:solidFill>
                  </a:tcPr>
                </a:tc>
                <a:extLst>
                  <a:ext uri="{0D108BD9-81ED-4DB2-BD59-A6C34878D82A}">
                    <a16:rowId xmlns:a16="http://schemas.microsoft.com/office/drawing/2014/main" val="2220252484"/>
                  </a:ext>
                </a:extLst>
              </a:tr>
              <a:tr h="4898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Boolean Functions and Decision Boundaries</a:t>
                      </a:r>
                    </a:p>
                  </a:txBody>
                  <a:tcPr>
                    <a:solidFill>
                      <a:schemeClr val="tx1">
                        <a:lumMod val="75000"/>
                      </a:schemeClr>
                    </a:solidFill>
                  </a:tcPr>
                </a:tc>
                <a:extLst>
                  <a:ext uri="{0D108BD9-81ED-4DB2-BD59-A6C34878D82A}">
                    <a16:rowId xmlns:a16="http://schemas.microsoft.com/office/drawing/2014/main" val="3682264811"/>
                  </a:ext>
                </a:extLst>
              </a:tr>
            </a:tbl>
          </a:graphicData>
        </a:graphic>
      </p:graphicFrame>
      <p:sp>
        <p:nvSpPr>
          <p:cNvPr id="6" name="TextBox 5">
            <a:extLst>
              <a:ext uri="{FF2B5EF4-FFF2-40B4-BE49-F238E27FC236}">
                <a16:creationId xmlns:a16="http://schemas.microsoft.com/office/drawing/2014/main" id="{33DC030D-8649-30B2-A93D-371F76CCD413}"/>
              </a:ext>
            </a:extLst>
          </p:cNvPr>
          <p:cNvSpPr txBox="1"/>
          <p:nvPr/>
        </p:nvSpPr>
        <p:spPr>
          <a:xfrm>
            <a:off x="4136993" y="1154097"/>
            <a:ext cx="6143347" cy="3046988"/>
          </a:xfrm>
          <a:prstGeom prst="rect">
            <a:avLst/>
          </a:prstGeom>
          <a:noFill/>
        </p:spPr>
        <p:txBody>
          <a:bodyPr wrap="square" lIns="0" tIns="0" rIns="0" bIns="0" rtlCol="0">
            <a:spAutoFit/>
          </a:bodyPr>
          <a:lstStyle/>
          <a:p>
            <a:pPr marL="285750" indent="-285750" algn="l">
              <a:buFont typeface="Arial" panose="020B0604020202020204" pitchFamily="34" charset="0"/>
              <a:buChar char="•"/>
            </a:pPr>
            <a:r>
              <a:rPr lang="en-US" dirty="0">
                <a:solidFill>
                  <a:schemeClr val="accent2">
                    <a:lumMod val="60000"/>
                    <a:lumOff val="40000"/>
                  </a:schemeClr>
                </a:solidFill>
                <a:latin typeface="Cambria Math" panose="02040503050406030204" pitchFamily="18" charset="0"/>
              </a:rPr>
              <a:t>A single </a:t>
            </a:r>
            <a:r>
              <a:rPr lang="en-US" dirty="0" err="1">
                <a:solidFill>
                  <a:schemeClr val="accent2">
                    <a:lumMod val="60000"/>
                    <a:lumOff val="40000"/>
                  </a:schemeClr>
                </a:solidFill>
                <a:latin typeface="Cambria Math" panose="02040503050406030204" pitchFamily="18" charset="0"/>
              </a:rPr>
              <a:t>MuCulloch</a:t>
            </a:r>
            <a:r>
              <a:rPr lang="en-US" dirty="0">
                <a:solidFill>
                  <a:schemeClr val="accent2">
                    <a:lumMod val="60000"/>
                    <a:lumOff val="40000"/>
                  </a:schemeClr>
                </a:solidFill>
                <a:latin typeface="Cambria Math" panose="02040503050406030204" pitchFamily="18" charset="0"/>
              </a:rPr>
              <a:t> Pitts Neuron can be used to represent </a:t>
            </a:r>
            <a:r>
              <a:rPr lang="en-US" dirty="0" err="1">
                <a:solidFill>
                  <a:schemeClr val="accent2">
                    <a:lumMod val="60000"/>
                    <a:lumOff val="40000"/>
                  </a:schemeClr>
                </a:solidFill>
                <a:latin typeface="Cambria Math" panose="02040503050406030204" pitchFamily="18" charset="0"/>
              </a:rPr>
              <a:t>boolean</a:t>
            </a:r>
            <a:r>
              <a:rPr lang="en-US" dirty="0">
                <a:solidFill>
                  <a:schemeClr val="accent2">
                    <a:lumMod val="60000"/>
                    <a:lumOff val="40000"/>
                  </a:schemeClr>
                </a:solidFill>
                <a:latin typeface="Cambria Math" panose="02040503050406030204" pitchFamily="18" charset="0"/>
              </a:rPr>
              <a:t> functions which are linearly separable </a:t>
            </a:r>
          </a:p>
          <a:p>
            <a:pPr marL="285750" indent="-285750" algn="l">
              <a:buFont typeface="Arial" panose="020B0604020202020204" pitchFamily="34" charset="0"/>
              <a:buChar char="•"/>
            </a:pPr>
            <a:endParaRPr lang="en-US" dirty="0">
              <a:solidFill>
                <a:schemeClr val="accent2">
                  <a:lumMod val="60000"/>
                  <a:lumOff val="40000"/>
                </a:schemeClr>
              </a:solidFill>
              <a:latin typeface="Cambria Math" panose="02040503050406030204" pitchFamily="18" charset="0"/>
            </a:endParaRPr>
          </a:p>
          <a:p>
            <a:pPr marL="285750" indent="-285750" algn="l">
              <a:buFont typeface="Arial" panose="020B0604020202020204" pitchFamily="34" charset="0"/>
              <a:buChar char="•"/>
            </a:pPr>
            <a:r>
              <a:rPr lang="en-US" dirty="0">
                <a:solidFill>
                  <a:schemeClr val="accent2">
                    <a:lumMod val="60000"/>
                    <a:lumOff val="40000"/>
                  </a:schemeClr>
                </a:solidFill>
                <a:latin typeface="Cambria Math" panose="02040503050406030204" pitchFamily="18" charset="0"/>
              </a:rPr>
              <a:t>Linear separability: there exists a line/plane such that all inputs which produce 1 lie on one side of line/plane and all inputs which produce which produce a 0 lie on the other side of the line/plane</a:t>
            </a:r>
          </a:p>
          <a:p>
            <a:pPr algn="l"/>
            <a:endParaRPr lang="en-US" dirty="0">
              <a:solidFill>
                <a:schemeClr val="accent2">
                  <a:lumMod val="60000"/>
                  <a:lumOff val="40000"/>
                </a:schemeClr>
              </a:solidFill>
              <a:latin typeface="Cambria Math" panose="02040503050406030204" pitchFamily="18" charset="0"/>
            </a:endParaRPr>
          </a:p>
          <a:p>
            <a:pPr algn="l"/>
            <a:endParaRPr lang="en-US" dirty="0">
              <a:solidFill>
                <a:schemeClr val="accent2">
                  <a:lumMod val="60000"/>
                  <a:lumOff val="40000"/>
                </a:schemeClr>
              </a:solidFill>
              <a:latin typeface="Cambria Math" panose="02040503050406030204" pitchFamily="18" charset="0"/>
            </a:endParaRPr>
          </a:p>
          <a:p>
            <a:pPr algn="l"/>
            <a:endParaRPr lang="en-US" dirty="0">
              <a:solidFill>
                <a:schemeClr val="accent2">
                  <a:lumMod val="60000"/>
                  <a:lumOff val="40000"/>
                </a:schemeClr>
              </a:solidFill>
              <a:latin typeface="Cambria Math" panose="02040503050406030204" pitchFamily="18" charset="0"/>
            </a:endParaRPr>
          </a:p>
          <a:p>
            <a:pPr algn="l"/>
            <a:endParaRPr lang="en-US" dirty="0">
              <a:solidFill>
                <a:schemeClr val="accent2">
                  <a:lumMod val="60000"/>
                  <a:lumOff val="40000"/>
                </a:schemeClr>
              </a:solidFill>
              <a:latin typeface="Cambria Math" panose="02040503050406030204" pitchFamily="18" charset="0"/>
            </a:endParaRPr>
          </a:p>
        </p:txBody>
      </p:sp>
    </p:spTree>
    <p:extLst>
      <p:ext uri="{BB962C8B-B14F-4D97-AF65-F5344CB8AC3E}">
        <p14:creationId xmlns:p14="http://schemas.microsoft.com/office/powerpoint/2010/main" val="2786612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3D039DEC-58DF-8976-F486-0D5F6FCBF99E}"/>
              </a:ext>
            </a:extLst>
          </p:cNvPr>
          <p:cNvSpPr/>
          <p:nvPr/>
        </p:nvSpPr>
        <p:spPr>
          <a:xfrm>
            <a:off x="3482111" y="1529369"/>
            <a:ext cx="1052944" cy="10242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FB6E087B-8F69-95C7-71D3-C56BBAC28522}"/>
              </a:ext>
            </a:extLst>
          </p:cNvPr>
          <p:cNvCxnSpPr>
            <a:cxnSpLocks/>
          </p:cNvCxnSpPr>
          <p:nvPr/>
        </p:nvCxnSpPr>
        <p:spPr>
          <a:xfrm flipV="1">
            <a:off x="3279811" y="2553616"/>
            <a:ext cx="508900" cy="1107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EDB0B47-57E4-BED2-1ADF-6921C24FDFA0}"/>
              </a:ext>
            </a:extLst>
          </p:cNvPr>
          <p:cNvCxnSpPr>
            <a:cxnSpLocks/>
          </p:cNvCxnSpPr>
          <p:nvPr/>
        </p:nvCxnSpPr>
        <p:spPr>
          <a:xfrm flipV="1">
            <a:off x="4007174" y="2581447"/>
            <a:ext cx="15263" cy="1260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B3F8D767-8189-1D0F-A3A7-EF93BF7F0B3E}"/>
              </a:ext>
            </a:extLst>
          </p:cNvPr>
          <p:cNvSpPr txBox="1"/>
          <p:nvPr/>
        </p:nvSpPr>
        <p:spPr>
          <a:xfrm>
            <a:off x="3121891" y="3562381"/>
            <a:ext cx="1777769" cy="307777"/>
          </a:xfrm>
          <a:prstGeom prst="rect">
            <a:avLst/>
          </a:prstGeom>
          <a:solidFill>
            <a:schemeClr val="bg1"/>
          </a:solidFill>
        </p:spPr>
        <p:txBody>
          <a:bodyPr wrap="square" rtlCol="0">
            <a:spAutoFit/>
          </a:bodyPr>
          <a:lstStyle/>
          <a:p>
            <a:r>
              <a:rPr lang="en-US" sz="1400" dirty="0">
                <a:solidFill>
                  <a:schemeClr val="accent2">
                    <a:lumMod val="60000"/>
                    <a:lumOff val="40000"/>
                  </a:schemeClr>
                </a:solidFill>
              </a:rPr>
              <a:t>x</a:t>
            </a:r>
            <a:r>
              <a:rPr lang="en-US" sz="1400" baseline="-25000" dirty="0">
                <a:solidFill>
                  <a:schemeClr val="accent2">
                    <a:lumMod val="60000"/>
                    <a:lumOff val="40000"/>
                  </a:schemeClr>
                </a:solidFill>
              </a:rPr>
              <a:t>1</a:t>
            </a:r>
            <a:r>
              <a:rPr lang="en-US" sz="1400" dirty="0">
                <a:solidFill>
                  <a:schemeClr val="accent2">
                    <a:lumMod val="60000"/>
                    <a:lumOff val="40000"/>
                  </a:schemeClr>
                </a:solidFill>
              </a:rPr>
              <a:t>           x</a:t>
            </a:r>
            <a:r>
              <a:rPr lang="en-US" sz="1400" baseline="-25000" dirty="0">
                <a:solidFill>
                  <a:schemeClr val="accent2">
                    <a:lumMod val="60000"/>
                    <a:lumOff val="40000"/>
                  </a:schemeClr>
                </a:solidFill>
              </a:rPr>
              <a:t>2</a:t>
            </a:r>
            <a:r>
              <a:rPr lang="en-US" sz="1400" dirty="0">
                <a:solidFill>
                  <a:schemeClr val="accent2">
                    <a:lumMod val="60000"/>
                    <a:lumOff val="40000"/>
                  </a:schemeClr>
                </a:solidFill>
              </a:rPr>
              <a:t>      …         </a:t>
            </a:r>
            <a:r>
              <a:rPr lang="en-US" sz="1400" dirty="0" err="1">
                <a:solidFill>
                  <a:schemeClr val="accent2">
                    <a:lumMod val="60000"/>
                    <a:lumOff val="40000"/>
                  </a:schemeClr>
                </a:solidFill>
              </a:rPr>
              <a:t>x</a:t>
            </a:r>
            <a:r>
              <a:rPr lang="en-US" sz="1400" baseline="-25000" dirty="0" err="1">
                <a:solidFill>
                  <a:schemeClr val="accent2">
                    <a:lumMod val="60000"/>
                    <a:lumOff val="40000"/>
                  </a:schemeClr>
                </a:solidFill>
              </a:rPr>
              <a:t>n</a:t>
            </a:r>
            <a:endParaRPr lang="en-US" sz="1400" dirty="0">
              <a:solidFill>
                <a:schemeClr val="accent2">
                  <a:lumMod val="60000"/>
                  <a:lumOff val="40000"/>
                </a:schemeClr>
              </a:solidFill>
            </a:endParaRPr>
          </a:p>
        </p:txBody>
      </p:sp>
      <p:cxnSp>
        <p:nvCxnSpPr>
          <p:cNvPr id="35" name="Straight Arrow Connector 34">
            <a:extLst>
              <a:ext uri="{FF2B5EF4-FFF2-40B4-BE49-F238E27FC236}">
                <a16:creationId xmlns:a16="http://schemas.microsoft.com/office/drawing/2014/main" id="{2BB62B47-4DF1-D38E-EB5F-270047384488}"/>
              </a:ext>
            </a:extLst>
          </p:cNvPr>
          <p:cNvCxnSpPr>
            <a:cxnSpLocks/>
          </p:cNvCxnSpPr>
          <p:nvPr/>
        </p:nvCxnSpPr>
        <p:spPr>
          <a:xfrm flipH="1" flipV="1">
            <a:off x="4239492" y="2553616"/>
            <a:ext cx="419239" cy="1008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68C2E2A6-FA5D-0938-33B5-D0892BF58A45}"/>
              </a:ext>
            </a:extLst>
          </p:cNvPr>
          <p:cNvCxnSpPr>
            <a:cxnSpLocks/>
          </p:cNvCxnSpPr>
          <p:nvPr/>
        </p:nvCxnSpPr>
        <p:spPr>
          <a:xfrm flipV="1">
            <a:off x="4010636" y="741611"/>
            <a:ext cx="0" cy="777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4D7D28AA-E6D8-0A6C-9F69-9694B535A653}"/>
                  </a:ext>
                </a:extLst>
              </p:cNvPr>
              <p:cNvSpPr txBox="1"/>
              <p:nvPr/>
            </p:nvSpPr>
            <p:spPr>
              <a:xfrm>
                <a:off x="3952576" y="482269"/>
                <a:ext cx="124457"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𝑦</m:t>
                      </m:r>
                    </m:oMath>
                  </m:oMathPara>
                </a14:m>
                <a:endParaRPr lang="en-US" sz="1200" dirty="0">
                  <a:solidFill>
                    <a:schemeClr val="accent2">
                      <a:lumMod val="60000"/>
                      <a:lumOff val="40000"/>
                    </a:schemeClr>
                  </a:solidFill>
                </a:endParaRPr>
              </a:p>
            </p:txBody>
          </p:sp>
        </mc:Choice>
        <mc:Fallback xmlns="">
          <p:sp>
            <p:nvSpPr>
              <p:cNvPr id="55" name="TextBox 54">
                <a:extLst>
                  <a:ext uri="{FF2B5EF4-FFF2-40B4-BE49-F238E27FC236}">
                    <a16:creationId xmlns:a16="http://schemas.microsoft.com/office/drawing/2014/main" id="{4D7D28AA-E6D8-0A6C-9F69-9694B535A653}"/>
                  </a:ext>
                </a:extLst>
              </p:cNvPr>
              <p:cNvSpPr txBox="1">
                <a:spLocks noRot="1" noChangeAspect="1" noMove="1" noResize="1" noEditPoints="1" noAdjustHandles="1" noChangeArrowheads="1" noChangeShapeType="1" noTextEdit="1"/>
              </p:cNvSpPr>
              <p:nvPr/>
            </p:nvSpPr>
            <p:spPr>
              <a:xfrm>
                <a:off x="3952576" y="482269"/>
                <a:ext cx="124457" cy="184666"/>
              </a:xfrm>
              <a:prstGeom prst="rect">
                <a:avLst/>
              </a:prstGeom>
              <a:blipFill>
                <a:blip r:embed="rId2"/>
                <a:stretch>
                  <a:fillRect l="-28571" r="-23810" b="-23333"/>
                </a:stretch>
              </a:blipFill>
            </p:spPr>
            <p:txBody>
              <a:bodyPr/>
              <a:lstStyle/>
              <a:p>
                <a:r>
                  <a:rPr lang="en-US">
                    <a:noFill/>
                  </a:rPr>
                  <a:t> </a:t>
                </a:r>
              </a:p>
            </p:txBody>
          </p:sp>
        </mc:Fallback>
      </mc:AlternateContent>
      <p:graphicFrame>
        <p:nvGraphicFramePr>
          <p:cNvPr id="10" name="Table 4">
            <a:extLst>
              <a:ext uri="{FF2B5EF4-FFF2-40B4-BE49-F238E27FC236}">
                <a16:creationId xmlns:a16="http://schemas.microsoft.com/office/drawing/2014/main" id="{48B997DD-DF30-D7D3-0F96-C1C6F95E196F}"/>
              </a:ext>
            </a:extLst>
          </p:cNvPr>
          <p:cNvGraphicFramePr>
            <a:graphicFrameLocks noGrp="1"/>
          </p:cNvGraphicFramePr>
          <p:nvPr>
            <p:extLst>
              <p:ext uri="{D42A27DB-BD31-4B8C-83A1-F6EECF244321}">
                <p14:modId xmlns:p14="http://schemas.microsoft.com/office/powerpoint/2010/main" val="1604800072"/>
              </p:ext>
            </p:extLst>
          </p:nvPr>
        </p:nvGraphicFramePr>
        <p:xfrm>
          <a:off x="-1" y="0"/>
          <a:ext cx="1989745" cy="3024051"/>
        </p:xfrm>
        <a:graphic>
          <a:graphicData uri="http://schemas.openxmlformats.org/drawingml/2006/table">
            <a:tbl>
              <a:tblPr firstRow="1" bandRow="1">
                <a:tableStyleId>{073A0DAA-6AF3-43AB-8588-CEC1D06C72B9}</a:tableStyleId>
              </a:tblPr>
              <a:tblGrid>
                <a:gridCol w="1989745">
                  <a:extLst>
                    <a:ext uri="{9D8B030D-6E8A-4147-A177-3AD203B41FA5}">
                      <a16:colId xmlns:a16="http://schemas.microsoft.com/office/drawing/2014/main" val="1354557661"/>
                    </a:ext>
                  </a:extLst>
                </a:gridCol>
              </a:tblGrid>
              <a:tr h="489857">
                <a:tc>
                  <a:txBody>
                    <a:bodyPr/>
                    <a:lstStyle/>
                    <a:p>
                      <a:r>
                        <a:rPr lang="en-US" dirty="0"/>
                        <a:t>ANN</a:t>
                      </a:r>
                    </a:p>
                  </a:txBody>
                  <a:tcPr/>
                </a:tc>
                <a:extLst>
                  <a:ext uri="{0D108BD9-81ED-4DB2-BD59-A6C34878D82A}">
                    <a16:rowId xmlns:a16="http://schemas.microsoft.com/office/drawing/2014/main" val="551768191"/>
                  </a:ext>
                </a:extLst>
              </a:tr>
              <a:tr h="489857">
                <a:tc>
                  <a:txBody>
                    <a:bodyPr/>
                    <a:lstStyle/>
                    <a:p>
                      <a:r>
                        <a:rPr lang="en-US" dirty="0"/>
                        <a:t>Biological Neuron</a:t>
                      </a:r>
                    </a:p>
                  </a:txBody>
                  <a:tcPr>
                    <a:solidFill>
                      <a:schemeClr val="bg1">
                        <a:lumMod val="75000"/>
                        <a:lumOff val="25000"/>
                      </a:schemeClr>
                    </a:solidFill>
                  </a:tcPr>
                </a:tc>
                <a:extLst>
                  <a:ext uri="{0D108BD9-81ED-4DB2-BD59-A6C34878D82A}">
                    <a16:rowId xmlns:a16="http://schemas.microsoft.com/office/drawing/2014/main" val="3203128871"/>
                  </a:ext>
                </a:extLst>
              </a:tr>
              <a:tr h="489857">
                <a:tc>
                  <a:txBody>
                    <a:bodyPr/>
                    <a:lstStyle/>
                    <a:p>
                      <a:r>
                        <a:rPr lang="en-US" dirty="0"/>
                        <a:t>McCulloch Pitts Neuron</a:t>
                      </a:r>
                    </a:p>
                  </a:txBody>
                  <a:tcPr>
                    <a:solidFill>
                      <a:schemeClr val="bg1">
                        <a:lumMod val="75000"/>
                        <a:lumOff val="25000"/>
                      </a:schemeClr>
                    </a:solidFill>
                  </a:tcPr>
                </a:tc>
                <a:extLst>
                  <a:ext uri="{0D108BD9-81ED-4DB2-BD59-A6C34878D82A}">
                    <a16:rowId xmlns:a16="http://schemas.microsoft.com/office/drawing/2014/main" val="2220252484"/>
                  </a:ext>
                </a:extLst>
              </a:tr>
              <a:tr h="4898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Boolean Functions and Decision Boundaries</a:t>
                      </a:r>
                    </a:p>
                  </a:txBody>
                  <a:tcPr>
                    <a:solidFill>
                      <a:schemeClr val="bg1">
                        <a:lumMod val="75000"/>
                        <a:lumOff val="25000"/>
                      </a:schemeClr>
                    </a:solidFill>
                  </a:tcPr>
                </a:tc>
                <a:extLst>
                  <a:ext uri="{0D108BD9-81ED-4DB2-BD59-A6C34878D82A}">
                    <a16:rowId xmlns:a16="http://schemas.microsoft.com/office/drawing/2014/main" val="3682264811"/>
                  </a:ext>
                </a:extLst>
              </a:tr>
              <a:tr h="4898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Perceptron</a:t>
                      </a:r>
                    </a:p>
                  </a:txBody>
                  <a:tcPr>
                    <a:solidFill>
                      <a:schemeClr val="tx1">
                        <a:lumMod val="75000"/>
                      </a:schemeClr>
                    </a:solidFill>
                  </a:tcPr>
                </a:tc>
                <a:extLst>
                  <a:ext uri="{0D108BD9-81ED-4DB2-BD59-A6C34878D82A}">
                    <a16:rowId xmlns:a16="http://schemas.microsoft.com/office/drawing/2014/main" val="1739710230"/>
                  </a:ext>
                </a:extLst>
              </a:tr>
            </a:tbl>
          </a:graphicData>
        </a:graphic>
      </p:graphicFrame>
      <p:sp>
        <p:nvSpPr>
          <p:cNvPr id="11" name="TextBox 10">
            <a:extLst>
              <a:ext uri="{FF2B5EF4-FFF2-40B4-BE49-F238E27FC236}">
                <a16:creationId xmlns:a16="http://schemas.microsoft.com/office/drawing/2014/main" id="{981118C1-4B01-F6BC-8AC7-65584C90A9EB}"/>
              </a:ext>
            </a:extLst>
          </p:cNvPr>
          <p:cNvSpPr txBox="1"/>
          <p:nvPr/>
        </p:nvSpPr>
        <p:spPr>
          <a:xfrm>
            <a:off x="6096000" y="870012"/>
            <a:ext cx="5764566" cy="2215991"/>
          </a:xfrm>
          <a:prstGeom prst="rect">
            <a:avLst/>
          </a:prstGeom>
          <a:noFill/>
        </p:spPr>
        <p:txBody>
          <a:bodyPr wrap="square" lIns="0" tIns="0" rIns="0" bIns="0" rtlCol="0">
            <a:spAutoFit/>
          </a:bodyPr>
          <a:lstStyle/>
          <a:p>
            <a:pPr marL="285750" indent="-285750" algn="l">
              <a:buFont typeface="Arial" panose="020B0604020202020204" pitchFamily="34" charset="0"/>
              <a:buChar char="•"/>
            </a:pPr>
            <a:r>
              <a:rPr lang="en-US" dirty="0">
                <a:solidFill>
                  <a:schemeClr val="accent2">
                    <a:lumMod val="60000"/>
                    <a:lumOff val="40000"/>
                  </a:schemeClr>
                </a:solidFill>
                <a:latin typeface="Cambria Math" panose="02040503050406030204" pitchFamily="18" charset="0"/>
              </a:rPr>
              <a:t>What about non-Boolean inputs</a:t>
            </a:r>
            <a:r>
              <a:rPr lang="en-US">
                <a:solidFill>
                  <a:schemeClr val="accent2">
                    <a:lumMod val="60000"/>
                    <a:lumOff val="40000"/>
                  </a:schemeClr>
                </a:solidFill>
                <a:latin typeface="Cambria Math" panose="02040503050406030204" pitchFamily="18" charset="0"/>
              </a:rPr>
              <a:t>? </a:t>
            </a:r>
            <a:endParaRPr lang="en-US" dirty="0">
              <a:solidFill>
                <a:schemeClr val="accent2">
                  <a:lumMod val="60000"/>
                  <a:lumOff val="40000"/>
                </a:schemeClr>
              </a:solidFill>
              <a:latin typeface="Cambria Math" panose="02040503050406030204" pitchFamily="18" charset="0"/>
            </a:endParaRPr>
          </a:p>
          <a:p>
            <a:pPr marL="285750" indent="-285750" algn="l">
              <a:buFont typeface="Arial" panose="020B0604020202020204" pitchFamily="34" charset="0"/>
              <a:buChar char="•"/>
            </a:pPr>
            <a:endParaRPr lang="en-US" dirty="0">
              <a:solidFill>
                <a:schemeClr val="accent2">
                  <a:lumMod val="60000"/>
                  <a:lumOff val="40000"/>
                </a:schemeClr>
              </a:solidFill>
              <a:latin typeface="Cambria Math" panose="02040503050406030204" pitchFamily="18" charset="0"/>
            </a:endParaRPr>
          </a:p>
          <a:p>
            <a:pPr marL="285750" indent="-285750" algn="l">
              <a:buFont typeface="Arial" panose="020B0604020202020204" pitchFamily="34" charset="0"/>
              <a:buChar char="•"/>
            </a:pPr>
            <a:r>
              <a:rPr lang="en-US" dirty="0">
                <a:solidFill>
                  <a:schemeClr val="accent2">
                    <a:lumMod val="60000"/>
                    <a:lumOff val="40000"/>
                  </a:schemeClr>
                </a:solidFill>
                <a:latin typeface="Cambria Math" panose="02040503050406030204" pitchFamily="18" charset="0"/>
              </a:rPr>
              <a:t>Do we always need to hand code the threshold?</a:t>
            </a:r>
          </a:p>
          <a:p>
            <a:pPr marL="285750" indent="-285750" algn="l">
              <a:buFont typeface="Arial" panose="020B0604020202020204" pitchFamily="34" charset="0"/>
              <a:buChar char="•"/>
            </a:pPr>
            <a:endParaRPr lang="en-US" dirty="0">
              <a:solidFill>
                <a:schemeClr val="accent2">
                  <a:lumMod val="60000"/>
                  <a:lumOff val="40000"/>
                </a:schemeClr>
              </a:solidFill>
              <a:latin typeface="Cambria Math" panose="02040503050406030204" pitchFamily="18" charset="0"/>
            </a:endParaRPr>
          </a:p>
          <a:p>
            <a:pPr marL="285750" indent="-285750" algn="l">
              <a:buFont typeface="Arial" panose="020B0604020202020204" pitchFamily="34" charset="0"/>
              <a:buChar char="•"/>
            </a:pPr>
            <a:r>
              <a:rPr lang="en-US" dirty="0">
                <a:solidFill>
                  <a:schemeClr val="accent2">
                    <a:lumMod val="60000"/>
                    <a:lumOff val="40000"/>
                  </a:schemeClr>
                </a:solidFill>
                <a:latin typeface="Cambria Math" panose="02040503050406030204" pitchFamily="18" charset="0"/>
              </a:rPr>
              <a:t>Are all inputs equals? What if we want to assign more</a:t>
            </a:r>
          </a:p>
          <a:p>
            <a:pPr algn="l"/>
            <a:r>
              <a:rPr lang="en-US" dirty="0">
                <a:solidFill>
                  <a:schemeClr val="accent2">
                    <a:lumMod val="60000"/>
                    <a:lumOff val="40000"/>
                  </a:schemeClr>
                </a:solidFill>
                <a:latin typeface="Cambria Math" panose="02040503050406030204" pitchFamily="18" charset="0"/>
              </a:rPr>
              <a:t>     weight/importance to some inputs?</a:t>
            </a:r>
          </a:p>
          <a:p>
            <a:pPr algn="l"/>
            <a:endParaRPr lang="en-US" dirty="0">
              <a:solidFill>
                <a:schemeClr val="accent2">
                  <a:lumMod val="60000"/>
                  <a:lumOff val="40000"/>
                </a:schemeClr>
              </a:solidFill>
              <a:latin typeface="Cambria Math" panose="02040503050406030204" pitchFamily="18" charset="0"/>
            </a:endParaRPr>
          </a:p>
          <a:p>
            <a:pPr marL="285750" indent="-285750" algn="l">
              <a:buFont typeface="Arial" panose="020B0604020202020204" pitchFamily="34" charset="0"/>
              <a:buChar char="•"/>
            </a:pPr>
            <a:r>
              <a:rPr lang="en-US" dirty="0">
                <a:solidFill>
                  <a:schemeClr val="accent2">
                    <a:lumMod val="60000"/>
                    <a:lumOff val="40000"/>
                  </a:schemeClr>
                </a:solidFill>
                <a:latin typeface="Cambria Math" panose="02040503050406030204" pitchFamily="18" charset="0"/>
              </a:rPr>
              <a:t>What about functions which are not linearly separable?</a:t>
            </a:r>
          </a:p>
        </p:txBody>
      </p:sp>
      <p:sp>
        <p:nvSpPr>
          <p:cNvPr id="14" name="TextBox 13">
            <a:extLst>
              <a:ext uri="{FF2B5EF4-FFF2-40B4-BE49-F238E27FC236}">
                <a16:creationId xmlns:a16="http://schemas.microsoft.com/office/drawing/2014/main" id="{ECC6E319-6E3F-82BC-6C08-1A2906F68741}"/>
              </a:ext>
            </a:extLst>
          </p:cNvPr>
          <p:cNvSpPr txBox="1"/>
          <p:nvPr/>
        </p:nvSpPr>
        <p:spPr>
          <a:xfrm>
            <a:off x="3027564" y="3020659"/>
            <a:ext cx="1989745" cy="307777"/>
          </a:xfrm>
          <a:prstGeom prst="rect">
            <a:avLst/>
          </a:prstGeom>
          <a:noFill/>
        </p:spPr>
        <p:txBody>
          <a:bodyPr wrap="square" rtlCol="0">
            <a:spAutoFit/>
          </a:bodyPr>
          <a:lstStyle/>
          <a:p>
            <a:r>
              <a:rPr lang="en-US" sz="1400" dirty="0">
                <a:solidFill>
                  <a:schemeClr val="accent2">
                    <a:lumMod val="60000"/>
                    <a:lumOff val="40000"/>
                  </a:schemeClr>
                </a:solidFill>
              </a:rPr>
              <a:t>w</a:t>
            </a:r>
            <a:r>
              <a:rPr lang="en-US" sz="1400" baseline="-25000" dirty="0">
                <a:solidFill>
                  <a:schemeClr val="accent2">
                    <a:lumMod val="60000"/>
                    <a:lumOff val="40000"/>
                  </a:schemeClr>
                </a:solidFill>
              </a:rPr>
              <a:t>1</a:t>
            </a:r>
            <a:r>
              <a:rPr lang="en-US" sz="1400" dirty="0">
                <a:solidFill>
                  <a:schemeClr val="accent2">
                    <a:lumMod val="60000"/>
                    <a:lumOff val="40000"/>
                  </a:schemeClr>
                </a:solidFill>
              </a:rPr>
              <a:t>           w</a:t>
            </a:r>
            <a:r>
              <a:rPr lang="en-US" sz="1400" baseline="-25000" dirty="0">
                <a:solidFill>
                  <a:schemeClr val="accent2">
                    <a:lumMod val="60000"/>
                    <a:lumOff val="40000"/>
                  </a:schemeClr>
                </a:solidFill>
              </a:rPr>
              <a:t>2</a:t>
            </a:r>
            <a:r>
              <a:rPr lang="en-US" sz="1400" dirty="0">
                <a:solidFill>
                  <a:schemeClr val="accent2">
                    <a:lumMod val="60000"/>
                    <a:lumOff val="40000"/>
                  </a:schemeClr>
                </a:solidFill>
              </a:rPr>
              <a:t>     …        </a:t>
            </a:r>
            <a:r>
              <a:rPr lang="en-US" sz="1400" dirty="0" err="1">
                <a:solidFill>
                  <a:schemeClr val="accent2">
                    <a:lumMod val="60000"/>
                    <a:lumOff val="40000"/>
                  </a:schemeClr>
                </a:solidFill>
              </a:rPr>
              <a:t>w</a:t>
            </a:r>
            <a:r>
              <a:rPr lang="en-US" sz="1400" baseline="-25000" dirty="0" err="1">
                <a:solidFill>
                  <a:schemeClr val="accent2">
                    <a:lumMod val="60000"/>
                    <a:lumOff val="40000"/>
                  </a:schemeClr>
                </a:solidFill>
              </a:rPr>
              <a:t>n</a:t>
            </a:r>
            <a:endParaRPr lang="en-US" sz="1400" baseline="-25000" dirty="0">
              <a:solidFill>
                <a:schemeClr val="accent2">
                  <a:lumMod val="60000"/>
                  <a:lumOff val="40000"/>
                </a:schemeClr>
              </a:solidFill>
            </a:endParaRPr>
          </a:p>
        </p:txBody>
      </p:sp>
    </p:spTree>
    <p:extLst>
      <p:ext uri="{BB962C8B-B14F-4D97-AF65-F5344CB8AC3E}">
        <p14:creationId xmlns:p14="http://schemas.microsoft.com/office/powerpoint/2010/main" val="502963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3D039DEC-58DF-8976-F486-0D5F6FCBF99E}"/>
              </a:ext>
            </a:extLst>
          </p:cNvPr>
          <p:cNvSpPr/>
          <p:nvPr/>
        </p:nvSpPr>
        <p:spPr>
          <a:xfrm>
            <a:off x="3482111" y="1529369"/>
            <a:ext cx="1052944" cy="10242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FB6E087B-8F69-95C7-71D3-C56BBAC28522}"/>
              </a:ext>
            </a:extLst>
          </p:cNvPr>
          <p:cNvCxnSpPr>
            <a:cxnSpLocks/>
          </p:cNvCxnSpPr>
          <p:nvPr/>
        </p:nvCxnSpPr>
        <p:spPr>
          <a:xfrm flipV="1">
            <a:off x="3279811" y="2553616"/>
            <a:ext cx="508900" cy="1107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EDB0B47-57E4-BED2-1ADF-6921C24FDFA0}"/>
              </a:ext>
            </a:extLst>
          </p:cNvPr>
          <p:cNvCxnSpPr>
            <a:cxnSpLocks/>
          </p:cNvCxnSpPr>
          <p:nvPr/>
        </p:nvCxnSpPr>
        <p:spPr>
          <a:xfrm flipV="1">
            <a:off x="4007174" y="2581447"/>
            <a:ext cx="15263" cy="1260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B3F8D767-8189-1D0F-A3A7-EF93BF7F0B3E}"/>
              </a:ext>
            </a:extLst>
          </p:cNvPr>
          <p:cNvSpPr txBox="1"/>
          <p:nvPr/>
        </p:nvSpPr>
        <p:spPr>
          <a:xfrm>
            <a:off x="3121891" y="3562381"/>
            <a:ext cx="1777769" cy="307777"/>
          </a:xfrm>
          <a:prstGeom prst="rect">
            <a:avLst/>
          </a:prstGeom>
          <a:solidFill>
            <a:schemeClr val="bg1"/>
          </a:solidFill>
        </p:spPr>
        <p:txBody>
          <a:bodyPr wrap="square" rtlCol="0">
            <a:spAutoFit/>
          </a:bodyPr>
          <a:lstStyle/>
          <a:p>
            <a:r>
              <a:rPr lang="en-US" sz="1400" dirty="0">
                <a:solidFill>
                  <a:schemeClr val="accent2">
                    <a:lumMod val="60000"/>
                    <a:lumOff val="40000"/>
                  </a:schemeClr>
                </a:solidFill>
              </a:rPr>
              <a:t>x</a:t>
            </a:r>
            <a:r>
              <a:rPr lang="en-US" sz="1400" baseline="-25000" dirty="0">
                <a:solidFill>
                  <a:schemeClr val="accent2">
                    <a:lumMod val="60000"/>
                    <a:lumOff val="40000"/>
                  </a:schemeClr>
                </a:solidFill>
              </a:rPr>
              <a:t>1</a:t>
            </a:r>
            <a:r>
              <a:rPr lang="en-US" sz="1400" dirty="0">
                <a:solidFill>
                  <a:schemeClr val="accent2">
                    <a:lumMod val="60000"/>
                    <a:lumOff val="40000"/>
                  </a:schemeClr>
                </a:solidFill>
              </a:rPr>
              <a:t>           x</a:t>
            </a:r>
            <a:r>
              <a:rPr lang="en-US" sz="1400" baseline="-25000" dirty="0">
                <a:solidFill>
                  <a:schemeClr val="accent2">
                    <a:lumMod val="60000"/>
                    <a:lumOff val="40000"/>
                  </a:schemeClr>
                </a:solidFill>
              </a:rPr>
              <a:t>2</a:t>
            </a:r>
            <a:r>
              <a:rPr lang="en-US" sz="1400" dirty="0">
                <a:solidFill>
                  <a:schemeClr val="accent2">
                    <a:lumMod val="60000"/>
                    <a:lumOff val="40000"/>
                  </a:schemeClr>
                </a:solidFill>
              </a:rPr>
              <a:t>      …         </a:t>
            </a:r>
            <a:r>
              <a:rPr lang="en-US" sz="1400" dirty="0" err="1">
                <a:solidFill>
                  <a:schemeClr val="accent2">
                    <a:lumMod val="60000"/>
                    <a:lumOff val="40000"/>
                  </a:schemeClr>
                </a:solidFill>
              </a:rPr>
              <a:t>x</a:t>
            </a:r>
            <a:r>
              <a:rPr lang="en-US" sz="1400" baseline="-25000" dirty="0" err="1">
                <a:solidFill>
                  <a:schemeClr val="accent2">
                    <a:lumMod val="60000"/>
                    <a:lumOff val="40000"/>
                  </a:schemeClr>
                </a:solidFill>
              </a:rPr>
              <a:t>n</a:t>
            </a:r>
            <a:endParaRPr lang="en-US" sz="1400" dirty="0">
              <a:solidFill>
                <a:schemeClr val="accent2">
                  <a:lumMod val="60000"/>
                  <a:lumOff val="40000"/>
                </a:schemeClr>
              </a:solidFill>
            </a:endParaRPr>
          </a:p>
        </p:txBody>
      </p:sp>
      <p:cxnSp>
        <p:nvCxnSpPr>
          <p:cNvPr id="35" name="Straight Arrow Connector 34">
            <a:extLst>
              <a:ext uri="{FF2B5EF4-FFF2-40B4-BE49-F238E27FC236}">
                <a16:creationId xmlns:a16="http://schemas.microsoft.com/office/drawing/2014/main" id="{2BB62B47-4DF1-D38E-EB5F-270047384488}"/>
              </a:ext>
            </a:extLst>
          </p:cNvPr>
          <p:cNvCxnSpPr>
            <a:cxnSpLocks/>
          </p:cNvCxnSpPr>
          <p:nvPr/>
        </p:nvCxnSpPr>
        <p:spPr>
          <a:xfrm flipH="1" flipV="1">
            <a:off x="4239492" y="2553616"/>
            <a:ext cx="419239" cy="1008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68C2E2A6-FA5D-0938-33B5-D0892BF58A45}"/>
              </a:ext>
            </a:extLst>
          </p:cNvPr>
          <p:cNvCxnSpPr>
            <a:cxnSpLocks/>
          </p:cNvCxnSpPr>
          <p:nvPr/>
        </p:nvCxnSpPr>
        <p:spPr>
          <a:xfrm flipV="1">
            <a:off x="4010636" y="741611"/>
            <a:ext cx="0" cy="777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4D7D28AA-E6D8-0A6C-9F69-9694B535A653}"/>
                  </a:ext>
                </a:extLst>
              </p:cNvPr>
              <p:cNvSpPr txBox="1"/>
              <p:nvPr/>
            </p:nvSpPr>
            <p:spPr>
              <a:xfrm>
                <a:off x="3952576" y="482269"/>
                <a:ext cx="124457"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𝑦</m:t>
                      </m:r>
                    </m:oMath>
                  </m:oMathPara>
                </a14:m>
                <a:endParaRPr lang="en-US" sz="1200" dirty="0">
                  <a:solidFill>
                    <a:schemeClr val="accent2">
                      <a:lumMod val="60000"/>
                      <a:lumOff val="40000"/>
                    </a:schemeClr>
                  </a:solidFill>
                </a:endParaRPr>
              </a:p>
            </p:txBody>
          </p:sp>
        </mc:Choice>
        <mc:Fallback xmlns="">
          <p:sp>
            <p:nvSpPr>
              <p:cNvPr id="55" name="TextBox 54">
                <a:extLst>
                  <a:ext uri="{FF2B5EF4-FFF2-40B4-BE49-F238E27FC236}">
                    <a16:creationId xmlns:a16="http://schemas.microsoft.com/office/drawing/2014/main" id="{4D7D28AA-E6D8-0A6C-9F69-9694B535A653}"/>
                  </a:ext>
                </a:extLst>
              </p:cNvPr>
              <p:cNvSpPr txBox="1">
                <a:spLocks noRot="1" noChangeAspect="1" noMove="1" noResize="1" noEditPoints="1" noAdjustHandles="1" noChangeArrowheads="1" noChangeShapeType="1" noTextEdit="1"/>
              </p:cNvSpPr>
              <p:nvPr/>
            </p:nvSpPr>
            <p:spPr>
              <a:xfrm>
                <a:off x="3952576" y="482269"/>
                <a:ext cx="124457" cy="184666"/>
              </a:xfrm>
              <a:prstGeom prst="rect">
                <a:avLst/>
              </a:prstGeom>
              <a:blipFill>
                <a:blip r:embed="rId4"/>
                <a:stretch>
                  <a:fillRect l="-28571" r="-23810" b="-23333"/>
                </a:stretch>
              </a:blipFill>
            </p:spPr>
            <p:txBody>
              <a:bodyPr/>
              <a:lstStyle/>
              <a:p>
                <a:r>
                  <a:rPr lang="en-US">
                    <a:noFill/>
                  </a:rPr>
                  <a:t> </a:t>
                </a:r>
              </a:p>
            </p:txBody>
          </p:sp>
        </mc:Fallback>
      </mc:AlternateContent>
      <p:graphicFrame>
        <p:nvGraphicFramePr>
          <p:cNvPr id="10" name="Table 4">
            <a:extLst>
              <a:ext uri="{FF2B5EF4-FFF2-40B4-BE49-F238E27FC236}">
                <a16:creationId xmlns:a16="http://schemas.microsoft.com/office/drawing/2014/main" id="{48B997DD-DF30-D7D3-0F96-C1C6F95E196F}"/>
              </a:ext>
            </a:extLst>
          </p:cNvPr>
          <p:cNvGraphicFramePr>
            <a:graphicFrameLocks noGrp="1"/>
          </p:cNvGraphicFramePr>
          <p:nvPr/>
        </p:nvGraphicFramePr>
        <p:xfrm>
          <a:off x="-1" y="0"/>
          <a:ext cx="1989745" cy="3024051"/>
        </p:xfrm>
        <a:graphic>
          <a:graphicData uri="http://schemas.openxmlformats.org/drawingml/2006/table">
            <a:tbl>
              <a:tblPr firstRow="1" bandRow="1">
                <a:tableStyleId>{073A0DAA-6AF3-43AB-8588-CEC1D06C72B9}</a:tableStyleId>
              </a:tblPr>
              <a:tblGrid>
                <a:gridCol w="1989745">
                  <a:extLst>
                    <a:ext uri="{9D8B030D-6E8A-4147-A177-3AD203B41FA5}">
                      <a16:colId xmlns:a16="http://schemas.microsoft.com/office/drawing/2014/main" val="1354557661"/>
                    </a:ext>
                  </a:extLst>
                </a:gridCol>
              </a:tblGrid>
              <a:tr h="489857">
                <a:tc>
                  <a:txBody>
                    <a:bodyPr/>
                    <a:lstStyle/>
                    <a:p>
                      <a:r>
                        <a:rPr lang="en-US" dirty="0"/>
                        <a:t>ANN</a:t>
                      </a:r>
                    </a:p>
                  </a:txBody>
                  <a:tcPr/>
                </a:tc>
                <a:extLst>
                  <a:ext uri="{0D108BD9-81ED-4DB2-BD59-A6C34878D82A}">
                    <a16:rowId xmlns:a16="http://schemas.microsoft.com/office/drawing/2014/main" val="551768191"/>
                  </a:ext>
                </a:extLst>
              </a:tr>
              <a:tr h="489857">
                <a:tc>
                  <a:txBody>
                    <a:bodyPr/>
                    <a:lstStyle/>
                    <a:p>
                      <a:r>
                        <a:rPr lang="en-US" dirty="0"/>
                        <a:t>Biological Neuron</a:t>
                      </a:r>
                    </a:p>
                  </a:txBody>
                  <a:tcPr>
                    <a:solidFill>
                      <a:schemeClr val="bg1">
                        <a:lumMod val="75000"/>
                        <a:lumOff val="25000"/>
                      </a:schemeClr>
                    </a:solidFill>
                  </a:tcPr>
                </a:tc>
                <a:extLst>
                  <a:ext uri="{0D108BD9-81ED-4DB2-BD59-A6C34878D82A}">
                    <a16:rowId xmlns:a16="http://schemas.microsoft.com/office/drawing/2014/main" val="3203128871"/>
                  </a:ext>
                </a:extLst>
              </a:tr>
              <a:tr h="489857">
                <a:tc>
                  <a:txBody>
                    <a:bodyPr/>
                    <a:lstStyle/>
                    <a:p>
                      <a:r>
                        <a:rPr lang="en-US" dirty="0"/>
                        <a:t>McCulloch Pitts Neuron</a:t>
                      </a:r>
                    </a:p>
                  </a:txBody>
                  <a:tcPr>
                    <a:solidFill>
                      <a:schemeClr val="bg1">
                        <a:lumMod val="75000"/>
                        <a:lumOff val="25000"/>
                      </a:schemeClr>
                    </a:solidFill>
                  </a:tcPr>
                </a:tc>
                <a:extLst>
                  <a:ext uri="{0D108BD9-81ED-4DB2-BD59-A6C34878D82A}">
                    <a16:rowId xmlns:a16="http://schemas.microsoft.com/office/drawing/2014/main" val="2220252484"/>
                  </a:ext>
                </a:extLst>
              </a:tr>
              <a:tr h="4898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Boolean Functions and Decision Boundaries</a:t>
                      </a:r>
                    </a:p>
                  </a:txBody>
                  <a:tcPr>
                    <a:solidFill>
                      <a:schemeClr val="bg1">
                        <a:lumMod val="75000"/>
                        <a:lumOff val="25000"/>
                      </a:schemeClr>
                    </a:solidFill>
                  </a:tcPr>
                </a:tc>
                <a:extLst>
                  <a:ext uri="{0D108BD9-81ED-4DB2-BD59-A6C34878D82A}">
                    <a16:rowId xmlns:a16="http://schemas.microsoft.com/office/drawing/2014/main" val="3682264811"/>
                  </a:ext>
                </a:extLst>
              </a:tr>
              <a:tr h="4898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Perceptron</a:t>
                      </a:r>
                    </a:p>
                  </a:txBody>
                  <a:tcPr>
                    <a:solidFill>
                      <a:schemeClr val="tx1">
                        <a:lumMod val="75000"/>
                      </a:schemeClr>
                    </a:solidFill>
                  </a:tcPr>
                </a:tc>
                <a:extLst>
                  <a:ext uri="{0D108BD9-81ED-4DB2-BD59-A6C34878D82A}">
                    <a16:rowId xmlns:a16="http://schemas.microsoft.com/office/drawing/2014/main" val="1739710230"/>
                  </a:ext>
                </a:extLst>
              </a:tr>
            </a:tbl>
          </a:graphicData>
        </a:graphic>
      </p:graphicFrame>
      <p:sp>
        <p:nvSpPr>
          <p:cNvPr id="14" name="TextBox 13">
            <a:extLst>
              <a:ext uri="{FF2B5EF4-FFF2-40B4-BE49-F238E27FC236}">
                <a16:creationId xmlns:a16="http://schemas.microsoft.com/office/drawing/2014/main" id="{ECC6E319-6E3F-82BC-6C08-1A2906F68741}"/>
              </a:ext>
            </a:extLst>
          </p:cNvPr>
          <p:cNvSpPr txBox="1"/>
          <p:nvPr/>
        </p:nvSpPr>
        <p:spPr>
          <a:xfrm>
            <a:off x="3027564" y="3020659"/>
            <a:ext cx="1989745" cy="307777"/>
          </a:xfrm>
          <a:prstGeom prst="rect">
            <a:avLst/>
          </a:prstGeom>
          <a:noFill/>
        </p:spPr>
        <p:txBody>
          <a:bodyPr wrap="square" rtlCol="0">
            <a:spAutoFit/>
          </a:bodyPr>
          <a:lstStyle/>
          <a:p>
            <a:r>
              <a:rPr lang="en-US" sz="1400" dirty="0">
                <a:solidFill>
                  <a:schemeClr val="accent2">
                    <a:lumMod val="60000"/>
                    <a:lumOff val="40000"/>
                  </a:schemeClr>
                </a:solidFill>
              </a:rPr>
              <a:t>w</a:t>
            </a:r>
            <a:r>
              <a:rPr lang="en-US" sz="1400" baseline="-25000" dirty="0">
                <a:solidFill>
                  <a:schemeClr val="accent2">
                    <a:lumMod val="60000"/>
                    <a:lumOff val="40000"/>
                  </a:schemeClr>
                </a:solidFill>
              </a:rPr>
              <a:t>1</a:t>
            </a:r>
            <a:r>
              <a:rPr lang="en-US" sz="1400" dirty="0">
                <a:solidFill>
                  <a:schemeClr val="accent2">
                    <a:lumMod val="60000"/>
                    <a:lumOff val="40000"/>
                  </a:schemeClr>
                </a:solidFill>
              </a:rPr>
              <a:t>           w</a:t>
            </a:r>
            <a:r>
              <a:rPr lang="en-US" sz="1400" baseline="-25000" dirty="0">
                <a:solidFill>
                  <a:schemeClr val="accent2">
                    <a:lumMod val="60000"/>
                    <a:lumOff val="40000"/>
                  </a:schemeClr>
                </a:solidFill>
              </a:rPr>
              <a:t>2</a:t>
            </a:r>
            <a:r>
              <a:rPr lang="en-US" sz="1400" dirty="0">
                <a:solidFill>
                  <a:schemeClr val="accent2">
                    <a:lumMod val="60000"/>
                    <a:lumOff val="40000"/>
                  </a:schemeClr>
                </a:solidFill>
              </a:rPr>
              <a:t>     …        </a:t>
            </a:r>
            <a:r>
              <a:rPr lang="en-US" sz="1400" dirty="0" err="1">
                <a:solidFill>
                  <a:schemeClr val="accent2">
                    <a:lumMod val="60000"/>
                    <a:lumOff val="40000"/>
                  </a:schemeClr>
                </a:solidFill>
              </a:rPr>
              <a:t>w</a:t>
            </a:r>
            <a:r>
              <a:rPr lang="en-US" sz="1400" baseline="-25000" dirty="0" err="1">
                <a:solidFill>
                  <a:schemeClr val="accent2">
                    <a:lumMod val="60000"/>
                    <a:lumOff val="40000"/>
                  </a:schemeClr>
                </a:solidFill>
              </a:rPr>
              <a:t>n</a:t>
            </a:r>
            <a:endParaRPr lang="en-US" sz="1400" baseline="-25000" dirty="0">
              <a:solidFill>
                <a:schemeClr val="accent2">
                  <a:lumMod val="60000"/>
                  <a:lumOff val="40000"/>
                </a:schemeClr>
              </a:solidFill>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0AEACCE7-8316-D6DF-2B90-80D72467F264}"/>
                  </a:ext>
                </a:extLst>
              </p:cNvPr>
              <p:cNvSpPr txBox="1"/>
              <p:nvPr/>
            </p:nvSpPr>
            <p:spPr>
              <a:xfrm>
                <a:off x="6672407" y="741611"/>
                <a:ext cx="3679795" cy="10332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dirty="0" smtClean="0">
                          <a:solidFill>
                            <a:schemeClr val="accent2">
                              <a:lumMod val="60000"/>
                              <a:lumOff val="40000"/>
                            </a:schemeClr>
                          </a:solidFill>
                          <a:latin typeface="Cambria Math" panose="02040503050406030204" pitchFamily="18" charset="0"/>
                        </a:rPr>
                        <m:t>𝑦</m:t>
                      </m:r>
                      <m:r>
                        <a:rPr lang="en-US" b="0" i="1" dirty="0" smtClean="0">
                          <a:solidFill>
                            <a:schemeClr val="accent2">
                              <a:lumMod val="60000"/>
                              <a:lumOff val="40000"/>
                            </a:schemeClr>
                          </a:solidFill>
                          <a:latin typeface="Cambria Math" panose="02040503050406030204" pitchFamily="18" charset="0"/>
                        </a:rPr>
                        <m:t>=1        </m:t>
                      </m:r>
                      <m:r>
                        <a:rPr lang="en-US" b="0" i="1" dirty="0" smtClean="0">
                          <a:solidFill>
                            <a:schemeClr val="accent2">
                              <a:lumMod val="60000"/>
                              <a:lumOff val="40000"/>
                            </a:schemeClr>
                          </a:solidFill>
                          <a:latin typeface="Cambria Math" panose="02040503050406030204" pitchFamily="18" charset="0"/>
                        </a:rPr>
                        <m:t>𝑖𝑓</m:t>
                      </m:r>
                      <m:r>
                        <a:rPr lang="en-US" b="0" i="1" dirty="0" smtClean="0">
                          <a:solidFill>
                            <a:schemeClr val="accent2">
                              <a:lumMod val="60000"/>
                              <a:lumOff val="40000"/>
                            </a:schemeClr>
                          </a:solidFill>
                          <a:latin typeface="Cambria Math" panose="02040503050406030204" pitchFamily="18" charset="0"/>
                        </a:rPr>
                        <m:t> </m:t>
                      </m:r>
                      <m:nary>
                        <m:naryPr>
                          <m:chr m:val="∑"/>
                          <m:ctrlPr>
                            <a:rPr lang="pt-BR" i="1" smtClean="0">
                              <a:solidFill>
                                <a:schemeClr val="accent2">
                                  <a:lumMod val="60000"/>
                                  <a:lumOff val="40000"/>
                                </a:schemeClr>
                              </a:solidFill>
                              <a:latin typeface="Cambria Math" panose="02040503050406030204" pitchFamily="18" charset="0"/>
                            </a:rPr>
                          </m:ctrlPr>
                        </m:naryPr>
                        <m:sub>
                          <m:r>
                            <a:rPr lang="en-US" b="0" i="1" smtClean="0">
                              <a:solidFill>
                                <a:schemeClr val="accent2">
                                  <a:lumMod val="60000"/>
                                  <a:lumOff val="40000"/>
                                </a:schemeClr>
                              </a:solidFill>
                              <a:latin typeface="Cambria Math" panose="02040503050406030204" pitchFamily="18" charset="0"/>
                            </a:rPr>
                            <m:t>𝑖</m:t>
                          </m:r>
                          <m:r>
                            <a:rPr lang="pt-BR" i="1">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1</m:t>
                          </m:r>
                        </m:sub>
                        <m:sup>
                          <m:r>
                            <a:rPr lang="pt-BR" i="1">
                              <a:solidFill>
                                <a:schemeClr val="accent2">
                                  <a:lumMod val="60000"/>
                                  <a:lumOff val="40000"/>
                                </a:schemeClr>
                              </a:solidFill>
                              <a:latin typeface="Cambria Math" panose="02040503050406030204" pitchFamily="18" charset="0"/>
                            </a:rPr>
                            <m:t>𝑛</m:t>
                          </m:r>
                        </m:sup>
                        <m:e>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𝑖</m:t>
                          </m:r>
                          <m:r>
                            <a:rPr lang="en-US" b="0" i="1" smtClean="0">
                              <a:solidFill>
                                <a:schemeClr val="accent2">
                                  <a:lumMod val="60000"/>
                                  <a:lumOff val="40000"/>
                                </a:schemeClr>
                              </a:solidFill>
                              <a:latin typeface="Cambria Math" panose="02040503050406030204" pitchFamily="18" charset="0"/>
                            </a:rPr>
                            <m:t> ∗</m:t>
                          </m:r>
                          <m:r>
                            <a:rPr lang="en-US" b="0" i="1" smtClean="0">
                              <a:solidFill>
                                <a:schemeClr val="accent2">
                                  <a:lumMod val="60000"/>
                                  <a:lumOff val="40000"/>
                                </a:schemeClr>
                              </a:solidFill>
                              <a:latin typeface="Cambria Math" panose="02040503050406030204" pitchFamily="18" charset="0"/>
                            </a:rPr>
                            <m:t>𝑥𝑖</m:t>
                          </m:r>
                          <m:r>
                            <a:rPr lang="en-US" b="0" i="1" smtClean="0">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𝜃</m:t>
                          </m:r>
                        </m:e>
                      </m:nary>
                    </m:oMath>
                  </m:oMathPara>
                </a14:m>
                <a:endParaRPr lang="en-US" dirty="0">
                  <a:solidFill>
                    <a:schemeClr val="accent2">
                      <a:lumMod val="60000"/>
                      <a:lumOff val="40000"/>
                    </a:schemeClr>
                  </a:solidFill>
                </a:endParaRPr>
              </a:p>
              <a:p>
                <a:pPr algn="l"/>
                <a:r>
                  <a:rPr lang="en-US" dirty="0">
                    <a:solidFill>
                      <a:schemeClr val="accent2">
                        <a:lumMod val="60000"/>
                        <a:lumOff val="40000"/>
                      </a:schemeClr>
                    </a:solidFill>
                  </a:rPr>
                  <a:t> </a:t>
                </a:r>
              </a:p>
            </p:txBody>
          </p:sp>
        </mc:Choice>
        <mc:Fallback xmlns="">
          <p:sp>
            <p:nvSpPr>
              <p:cNvPr id="2" name="TextBox 1">
                <a:extLst>
                  <a:ext uri="{FF2B5EF4-FFF2-40B4-BE49-F238E27FC236}">
                    <a16:creationId xmlns:a16="http://schemas.microsoft.com/office/drawing/2014/main" id="{0AEACCE7-8316-D6DF-2B90-80D72467F264}"/>
                  </a:ext>
                </a:extLst>
              </p:cNvPr>
              <p:cNvSpPr txBox="1">
                <a:spLocks noRot="1" noChangeAspect="1" noMove="1" noResize="1" noEditPoints="1" noAdjustHandles="1" noChangeArrowheads="1" noChangeShapeType="1" noTextEdit="1"/>
              </p:cNvSpPr>
              <p:nvPr/>
            </p:nvSpPr>
            <p:spPr>
              <a:xfrm>
                <a:off x="6672407" y="741611"/>
                <a:ext cx="3679795" cy="10332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1D930C0D-1CCB-83DA-28DB-E8C100DD2A95}"/>
                  </a:ext>
                </a:extLst>
              </p:cNvPr>
              <p:cNvSpPr txBox="1"/>
              <p:nvPr/>
            </p:nvSpPr>
            <p:spPr>
              <a:xfrm>
                <a:off x="6805619" y="1555610"/>
                <a:ext cx="3679795" cy="10332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dirty="0" smtClean="0">
                          <a:solidFill>
                            <a:schemeClr val="accent2">
                              <a:lumMod val="60000"/>
                              <a:lumOff val="40000"/>
                            </a:schemeClr>
                          </a:solidFill>
                          <a:latin typeface="Cambria Math" panose="02040503050406030204" pitchFamily="18" charset="0"/>
                        </a:rPr>
                        <m:t>=0        </m:t>
                      </m:r>
                      <m:r>
                        <a:rPr lang="en-US" b="0" i="1" dirty="0" smtClean="0">
                          <a:solidFill>
                            <a:schemeClr val="accent2">
                              <a:lumMod val="60000"/>
                              <a:lumOff val="40000"/>
                            </a:schemeClr>
                          </a:solidFill>
                          <a:latin typeface="Cambria Math" panose="02040503050406030204" pitchFamily="18" charset="0"/>
                        </a:rPr>
                        <m:t>𝑖𝑓</m:t>
                      </m:r>
                      <m:r>
                        <a:rPr lang="en-US" b="0" i="1" dirty="0" smtClean="0">
                          <a:solidFill>
                            <a:schemeClr val="accent2">
                              <a:lumMod val="60000"/>
                              <a:lumOff val="40000"/>
                            </a:schemeClr>
                          </a:solidFill>
                          <a:latin typeface="Cambria Math" panose="02040503050406030204" pitchFamily="18" charset="0"/>
                        </a:rPr>
                        <m:t> </m:t>
                      </m:r>
                      <m:nary>
                        <m:naryPr>
                          <m:chr m:val="∑"/>
                          <m:ctrlPr>
                            <a:rPr lang="pt-BR" i="1" smtClean="0">
                              <a:solidFill>
                                <a:schemeClr val="accent2">
                                  <a:lumMod val="60000"/>
                                  <a:lumOff val="40000"/>
                                </a:schemeClr>
                              </a:solidFill>
                              <a:latin typeface="Cambria Math" panose="02040503050406030204" pitchFamily="18" charset="0"/>
                            </a:rPr>
                          </m:ctrlPr>
                        </m:naryPr>
                        <m:sub>
                          <m:r>
                            <a:rPr lang="en-US" b="0" i="1" smtClean="0">
                              <a:solidFill>
                                <a:schemeClr val="accent2">
                                  <a:lumMod val="60000"/>
                                  <a:lumOff val="40000"/>
                                </a:schemeClr>
                              </a:solidFill>
                              <a:latin typeface="Cambria Math" panose="02040503050406030204" pitchFamily="18" charset="0"/>
                            </a:rPr>
                            <m:t>𝑖</m:t>
                          </m:r>
                          <m:r>
                            <a:rPr lang="pt-BR" i="1">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1</m:t>
                          </m:r>
                        </m:sub>
                        <m:sup>
                          <m:r>
                            <a:rPr lang="pt-BR" i="1">
                              <a:solidFill>
                                <a:schemeClr val="accent2">
                                  <a:lumMod val="60000"/>
                                  <a:lumOff val="40000"/>
                                </a:schemeClr>
                              </a:solidFill>
                              <a:latin typeface="Cambria Math" panose="02040503050406030204" pitchFamily="18" charset="0"/>
                            </a:rPr>
                            <m:t>𝑛</m:t>
                          </m:r>
                        </m:sup>
                        <m:e>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𝑖</m:t>
                          </m:r>
                          <m:r>
                            <a:rPr lang="en-US" b="0" i="1" smtClean="0">
                              <a:solidFill>
                                <a:schemeClr val="accent2">
                                  <a:lumMod val="60000"/>
                                  <a:lumOff val="40000"/>
                                </a:schemeClr>
                              </a:solidFill>
                              <a:latin typeface="Cambria Math" panose="02040503050406030204" pitchFamily="18" charset="0"/>
                            </a:rPr>
                            <m:t> ∗</m:t>
                          </m:r>
                          <m:r>
                            <a:rPr lang="en-US" b="0" i="1" smtClean="0">
                              <a:solidFill>
                                <a:schemeClr val="accent2">
                                  <a:lumMod val="60000"/>
                                  <a:lumOff val="40000"/>
                                </a:schemeClr>
                              </a:solidFill>
                              <a:latin typeface="Cambria Math" panose="02040503050406030204" pitchFamily="18" charset="0"/>
                            </a:rPr>
                            <m:t>𝑥𝑖</m:t>
                          </m:r>
                          <m:r>
                            <a:rPr lang="en-US" b="0" i="1" smtClean="0">
                              <a:solidFill>
                                <a:schemeClr val="accent2">
                                  <a:lumMod val="60000"/>
                                  <a:lumOff val="40000"/>
                                </a:schemeClr>
                              </a:solidFill>
                              <a:latin typeface="Cambria Math" panose="02040503050406030204" pitchFamily="18" charset="0"/>
                            </a:rPr>
                            <m:t>&lt;</m:t>
                          </m:r>
                          <m:r>
                            <a:rPr lang="en-US" b="0" i="1" smtClean="0">
                              <a:solidFill>
                                <a:schemeClr val="accent2">
                                  <a:lumMod val="60000"/>
                                  <a:lumOff val="40000"/>
                                </a:schemeClr>
                              </a:solidFill>
                              <a:latin typeface="Cambria Math" panose="02040503050406030204" pitchFamily="18" charset="0"/>
                            </a:rPr>
                            <m:t>𝜃</m:t>
                          </m:r>
                        </m:e>
                      </m:nary>
                    </m:oMath>
                  </m:oMathPara>
                </a14:m>
                <a:endParaRPr lang="en-US" dirty="0">
                  <a:solidFill>
                    <a:schemeClr val="accent2">
                      <a:lumMod val="60000"/>
                      <a:lumOff val="40000"/>
                    </a:schemeClr>
                  </a:solidFill>
                </a:endParaRPr>
              </a:p>
              <a:p>
                <a:pPr algn="l"/>
                <a:r>
                  <a:rPr lang="en-US" dirty="0">
                    <a:solidFill>
                      <a:schemeClr val="accent2">
                        <a:lumMod val="60000"/>
                        <a:lumOff val="40000"/>
                      </a:schemeClr>
                    </a:solidFill>
                  </a:rPr>
                  <a:t> </a:t>
                </a:r>
              </a:p>
            </p:txBody>
          </p:sp>
        </mc:Choice>
        <mc:Fallback xmlns="">
          <p:sp>
            <p:nvSpPr>
              <p:cNvPr id="3" name="TextBox 2">
                <a:extLst>
                  <a:ext uri="{FF2B5EF4-FFF2-40B4-BE49-F238E27FC236}">
                    <a16:creationId xmlns:a16="http://schemas.microsoft.com/office/drawing/2014/main" id="{1D930C0D-1CCB-83DA-28DB-E8C100DD2A95}"/>
                  </a:ext>
                </a:extLst>
              </p:cNvPr>
              <p:cNvSpPr txBox="1">
                <a:spLocks noRot="1" noChangeAspect="1" noMove="1" noResize="1" noEditPoints="1" noAdjustHandles="1" noChangeArrowheads="1" noChangeShapeType="1" noTextEdit="1"/>
              </p:cNvSpPr>
              <p:nvPr/>
            </p:nvSpPr>
            <p:spPr>
              <a:xfrm>
                <a:off x="6805619" y="1555610"/>
                <a:ext cx="3679795" cy="1033232"/>
              </a:xfrm>
              <a:prstGeom prst="rect">
                <a:avLst/>
              </a:prstGeom>
              <a:blipFill>
                <a:blip r:embed="rId6"/>
                <a:stretch>
                  <a:fillRect/>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A8DE28F2-E2BE-02E3-1940-067B974513A5}"/>
              </a:ext>
            </a:extLst>
          </p:cNvPr>
          <p:cNvSpPr txBox="1"/>
          <p:nvPr/>
        </p:nvSpPr>
        <p:spPr>
          <a:xfrm>
            <a:off x="6942337" y="2786716"/>
            <a:ext cx="2716567" cy="276999"/>
          </a:xfrm>
          <a:prstGeom prst="rect">
            <a:avLst/>
          </a:prstGeom>
          <a:noFill/>
        </p:spPr>
        <p:txBody>
          <a:bodyPr wrap="square" lIns="0" tIns="0" rIns="0" bIns="0" rtlCol="0">
            <a:spAutoFit/>
          </a:bodyPr>
          <a:lstStyle/>
          <a:p>
            <a:pPr algn="l"/>
            <a:r>
              <a:rPr lang="en-US" dirty="0">
                <a:solidFill>
                  <a:schemeClr val="accent2">
                    <a:lumMod val="60000"/>
                    <a:lumOff val="40000"/>
                  </a:schemeClr>
                </a:solidFill>
                <a:latin typeface="Cambria Math" panose="02040503050406030204" pitchFamily="18" charset="0"/>
              </a:rPr>
              <a:t>Rewriting the above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166F95A-0D09-3EF7-DA1C-EB06A6E029D1}"/>
                  </a:ext>
                </a:extLst>
              </p:cNvPr>
              <p:cNvSpPr txBox="1"/>
              <p:nvPr/>
            </p:nvSpPr>
            <p:spPr>
              <a:xfrm>
                <a:off x="6805619" y="3277670"/>
                <a:ext cx="4548921" cy="10332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dirty="0" smtClean="0">
                          <a:solidFill>
                            <a:schemeClr val="accent2">
                              <a:lumMod val="60000"/>
                              <a:lumOff val="40000"/>
                            </a:schemeClr>
                          </a:solidFill>
                          <a:latin typeface="Cambria Math" panose="02040503050406030204" pitchFamily="18" charset="0"/>
                        </a:rPr>
                        <m:t>𝑦</m:t>
                      </m:r>
                      <m:r>
                        <a:rPr lang="en-US" b="0" i="1" dirty="0" smtClean="0">
                          <a:solidFill>
                            <a:schemeClr val="accent2">
                              <a:lumMod val="60000"/>
                              <a:lumOff val="40000"/>
                            </a:schemeClr>
                          </a:solidFill>
                          <a:latin typeface="Cambria Math" panose="02040503050406030204" pitchFamily="18" charset="0"/>
                        </a:rPr>
                        <m:t>=1        </m:t>
                      </m:r>
                      <m:r>
                        <a:rPr lang="en-US" b="0" i="1" dirty="0" smtClean="0">
                          <a:solidFill>
                            <a:schemeClr val="accent2">
                              <a:lumMod val="60000"/>
                              <a:lumOff val="40000"/>
                            </a:schemeClr>
                          </a:solidFill>
                          <a:latin typeface="Cambria Math" panose="02040503050406030204" pitchFamily="18" charset="0"/>
                        </a:rPr>
                        <m:t>𝑖𝑓</m:t>
                      </m:r>
                      <m:r>
                        <a:rPr lang="en-US" b="0" i="1" dirty="0" smtClean="0">
                          <a:solidFill>
                            <a:schemeClr val="accent2">
                              <a:lumMod val="60000"/>
                              <a:lumOff val="40000"/>
                            </a:schemeClr>
                          </a:solidFill>
                          <a:latin typeface="Cambria Math" panose="02040503050406030204" pitchFamily="18" charset="0"/>
                        </a:rPr>
                        <m:t> </m:t>
                      </m:r>
                      <m:nary>
                        <m:naryPr>
                          <m:chr m:val="∑"/>
                          <m:ctrlPr>
                            <a:rPr lang="pt-BR" i="1" smtClean="0">
                              <a:solidFill>
                                <a:schemeClr val="accent2">
                                  <a:lumMod val="60000"/>
                                  <a:lumOff val="40000"/>
                                </a:schemeClr>
                              </a:solidFill>
                              <a:latin typeface="Cambria Math" panose="02040503050406030204" pitchFamily="18" charset="0"/>
                            </a:rPr>
                          </m:ctrlPr>
                        </m:naryPr>
                        <m:sub>
                          <m:r>
                            <a:rPr lang="en-US" b="0" i="1" smtClean="0">
                              <a:solidFill>
                                <a:schemeClr val="accent2">
                                  <a:lumMod val="60000"/>
                                  <a:lumOff val="40000"/>
                                </a:schemeClr>
                              </a:solidFill>
                              <a:latin typeface="Cambria Math" panose="02040503050406030204" pitchFamily="18" charset="0"/>
                            </a:rPr>
                            <m:t>𝑖</m:t>
                          </m:r>
                          <m:r>
                            <a:rPr lang="pt-BR" i="1">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1</m:t>
                          </m:r>
                        </m:sub>
                        <m:sup>
                          <m:r>
                            <a:rPr lang="pt-BR" i="1">
                              <a:solidFill>
                                <a:schemeClr val="accent2">
                                  <a:lumMod val="60000"/>
                                  <a:lumOff val="40000"/>
                                </a:schemeClr>
                              </a:solidFill>
                              <a:latin typeface="Cambria Math" panose="02040503050406030204" pitchFamily="18" charset="0"/>
                            </a:rPr>
                            <m:t>𝑛</m:t>
                          </m:r>
                        </m:sup>
                        <m:e>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𝑖</m:t>
                          </m:r>
                          <m:r>
                            <a:rPr lang="en-US" b="0" i="1" smtClean="0">
                              <a:solidFill>
                                <a:schemeClr val="accent2">
                                  <a:lumMod val="60000"/>
                                  <a:lumOff val="40000"/>
                                </a:schemeClr>
                              </a:solidFill>
                              <a:latin typeface="Cambria Math" panose="02040503050406030204" pitchFamily="18" charset="0"/>
                            </a:rPr>
                            <m:t> ∗</m:t>
                          </m:r>
                          <m:r>
                            <a:rPr lang="en-US" b="0" i="1" smtClean="0">
                              <a:solidFill>
                                <a:schemeClr val="accent2">
                                  <a:lumMod val="60000"/>
                                  <a:lumOff val="40000"/>
                                </a:schemeClr>
                              </a:solidFill>
                              <a:latin typeface="Cambria Math" panose="02040503050406030204" pitchFamily="18" charset="0"/>
                            </a:rPr>
                            <m:t>𝑥𝑖</m:t>
                          </m:r>
                          <m:r>
                            <a:rPr lang="en-US" b="0" i="1" smtClean="0">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𝜃</m:t>
                          </m:r>
                          <m:r>
                            <a:rPr lang="en-US" b="0" i="1" baseline="-25000" smtClean="0">
                              <a:solidFill>
                                <a:schemeClr val="accent2">
                                  <a:lumMod val="60000"/>
                                  <a:lumOff val="40000"/>
                                </a:schemeClr>
                              </a:solidFill>
                              <a:latin typeface="Cambria Math" panose="02040503050406030204" pitchFamily="18" charset="0"/>
                            </a:rPr>
                            <m:t> </m:t>
                          </m:r>
                          <m:r>
                            <a:rPr lang="en-US" b="0" i="1" smtClean="0">
                              <a:solidFill>
                                <a:schemeClr val="accent2">
                                  <a:lumMod val="60000"/>
                                  <a:lumOff val="40000"/>
                                </a:schemeClr>
                              </a:solidFill>
                              <a:latin typeface="Cambria Math" panose="02040503050406030204" pitchFamily="18" charset="0"/>
                            </a:rPr>
                            <m:t>≥0</m:t>
                          </m:r>
                        </m:e>
                      </m:nary>
                    </m:oMath>
                  </m:oMathPara>
                </a14:m>
                <a:endParaRPr lang="en-US" dirty="0">
                  <a:solidFill>
                    <a:schemeClr val="accent2">
                      <a:lumMod val="60000"/>
                      <a:lumOff val="40000"/>
                    </a:schemeClr>
                  </a:solidFill>
                </a:endParaRPr>
              </a:p>
              <a:p>
                <a:pPr algn="l"/>
                <a:r>
                  <a:rPr lang="en-US" dirty="0">
                    <a:solidFill>
                      <a:schemeClr val="accent2">
                        <a:lumMod val="60000"/>
                        <a:lumOff val="40000"/>
                      </a:schemeClr>
                    </a:solidFill>
                  </a:rPr>
                  <a:t> </a:t>
                </a:r>
              </a:p>
            </p:txBody>
          </p:sp>
        </mc:Choice>
        <mc:Fallback xmlns="">
          <p:sp>
            <p:nvSpPr>
              <p:cNvPr id="6" name="TextBox 5">
                <a:extLst>
                  <a:ext uri="{FF2B5EF4-FFF2-40B4-BE49-F238E27FC236}">
                    <a16:creationId xmlns:a16="http://schemas.microsoft.com/office/drawing/2014/main" id="{B166F95A-0D09-3EF7-DA1C-EB06A6E029D1}"/>
                  </a:ext>
                </a:extLst>
              </p:cNvPr>
              <p:cNvSpPr txBox="1">
                <a:spLocks noRot="1" noChangeAspect="1" noMove="1" noResize="1" noEditPoints="1" noAdjustHandles="1" noChangeArrowheads="1" noChangeShapeType="1" noTextEdit="1"/>
              </p:cNvSpPr>
              <p:nvPr/>
            </p:nvSpPr>
            <p:spPr>
              <a:xfrm>
                <a:off x="6805619" y="3277670"/>
                <a:ext cx="4548921" cy="10332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42A97AC-19CE-3BD9-5E39-4CFBFAEFFAD3}"/>
                  </a:ext>
                </a:extLst>
              </p:cNvPr>
              <p:cNvSpPr txBox="1"/>
              <p:nvPr/>
            </p:nvSpPr>
            <p:spPr>
              <a:xfrm>
                <a:off x="7153328" y="4140491"/>
                <a:ext cx="3679795" cy="10332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dirty="0" smtClean="0">
                          <a:solidFill>
                            <a:schemeClr val="accent2">
                              <a:lumMod val="60000"/>
                              <a:lumOff val="40000"/>
                            </a:schemeClr>
                          </a:solidFill>
                          <a:latin typeface="Cambria Math" panose="02040503050406030204" pitchFamily="18" charset="0"/>
                        </a:rPr>
                        <m:t>=0        </m:t>
                      </m:r>
                      <m:r>
                        <a:rPr lang="en-US" b="0" i="1" dirty="0" smtClean="0">
                          <a:solidFill>
                            <a:schemeClr val="accent2">
                              <a:lumMod val="60000"/>
                              <a:lumOff val="40000"/>
                            </a:schemeClr>
                          </a:solidFill>
                          <a:latin typeface="Cambria Math" panose="02040503050406030204" pitchFamily="18" charset="0"/>
                        </a:rPr>
                        <m:t>𝑖𝑓</m:t>
                      </m:r>
                      <m:r>
                        <a:rPr lang="en-US" b="0" i="1" dirty="0" smtClean="0">
                          <a:solidFill>
                            <a:schemeClr val="accent2">
                              <a:lumMod val="60000"/>
                              <a:lumOff val="40000"/>
                            </a:schemeClr>
                          </a:solidFill>
                          <a:latin typeface="Cambria Math" panose="02040503050406030204" pitchFamily="18" charset="0"/>
                        </a:rPr>
                        <m:t> </m:t>
                      </m:r>
                      <m:nary>
                        <m:naryPr>
                          <m:chr m:val="∑"/>
                          <m:ctrlPr>
                            <a:rPr lang="pt-BR" i="1" smtClean="0">
                              <a:solidFill>
                                <a:schemeClr val="accent2">
                                  <a:lumMod val="60000"/>
                                  <a:lumOff val="40000"/>
                                </a:schemeClr>
                              </a:solidFill>
                              <a:latin typeface="Cambria Math" panose="02040503050406030204" pitchFamily="18" charset="0"/>
                            </a:rPr>
                          </m:ctrlPr>
                        </m:naryPr>
                        <m:sub>
                          <m:r>
                            <a:rPr lang="en-US" b="0" i="1" smtClean="0">
                              <a:solidFill>
                                <a:schemeClr val="accent2">
                                  <a:lumMod val="60000"/>
                                  <a:lumOff val="40000"/>
                                </a:schemeClr>
                              </a:solidFill>
                              <a:latin typeface="Cambria Math" panose="02040503050406030204" pitchFamily="18" charset="0"/>
                            </a:rPr>
                            <m:t>𝑖</m:t>
                          </m:r>
                          <m:r>
                            <a:rPr lang="pt-BR" i="1">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1</m:t>
                          </m:r>
                        </m:sub>
                        <m:sup>
                          <m:r>
                            <a:rPr lang="pt-BR" i="1">
                              <a:solidFill>
                                <a:schemeClr val="accent2">
                                  <a:lumMod val="60000"/>
                                  <a:lumOff val="40000"/>
                                </a:schemeClr>
                              </a:solidFill>
                              <a:latin typeface="Cambria Math" panose="02040503050406030204" pitchFamily="18" charset="0"/>
                            </a:rPr>
                            <m:t>𝑛</m:t>
                          </m:r>
                        </m:sup>
                        <m:e>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𝑖</m:t>
                          </m:r>
                          <m:r>
                            <a:rPr lang="en-US" b="0" i="1" smtClean="0">
                              <a:solidFill>
                                <a:schemeClr val="accent2">
                                  <a:lumMod val="60000"/>
                                  <a:lumOff val="40000"/>
                                </a:schemeClr>
                              </a:solidFill>
                              <a:latin typeface="Cambria Math" panose="02040503050406030204" pitchFamily="18" charset="0"/>
                            </a:rPr>
                            <m:t> ∗</m:t>
                          </m:r>
                          <m:r>
                            <a:rPr lang="en-US" b="0" i="1" smtClean="0">
                              <a:solidFill>
                                <a:schemeClr val="accent2">
                                  <a:lumMod val="60000"/>
                                  <a:lumOff val="40000"/>
                                </a:schemeClr>
                              </a:solidFill>
                              <a:latin typeface="Cambria Math" panose="02040503050406030204" pitchFamily="18" charset="0"/>
                            </a:rPr>
                            <m:t>𝑥𝑖</m:t>
                          </m:r>
                          <m:r>
                            <a:rPr lang="en-US" b="0" i="1" smtClean="0">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𝜃</m:t>
                          </m:r>
                          <m:r>
                            <a:rPr lang="en-US" b="0" i="1" smtClean="0">
                              <a:solidFill>
                                <a:schemeClr val="accent2">
                                  <a:lumMod val="60000"/>
                                  <a:lumOff val="40000"/>
                                </a:schemeClr>
                              </a:solidFill>
                              <a:latin typeface="Cambria Math" panose="02040503050406030204" pitchFamily="18" charset="0"/>
                            </a:rPr>
                            <m:t>&lt;0</m:t>
                          </m:r>
                        </m:e>
                      </m:nary>
                    </m:oMath>
                  </m:oMathPara>
                </a14:m>
                <a:endParaRPr lang="en-US" dirty="0">
                  <a:solidFill>
                    <a:schemeClr val="accent2">
                      <a:lumMod val="60000"/>
                      <a:lumOff val="40000"/>
                    </a:schemeClr>
                  </a:solidFill>
                </a:endParaRPr>
              </a:p>
              <a:p>
                <a:pPr algn="l"/>
                <a:r>
                  <a:rPr lang="en-US" dirty="0">
                    <a:solidFill>
                      <a:schemeClr val="accent2">
                        <a:lumMod val="60000"/>
                        <a:lumOff val="40000"/>
                      </a:schemeClr>
                    </a:solidFill>
                  </a:rPr>
                  <a:t> </a:t>
                </a:r>
              </a:p>
            </p:txBody>
          </p:sp>
        </mc:Choice>
        <mc:Fallback xmlns="">
          <p:sp>
            <p:nvSpPr>
              <p:cNvPr id="9" name="TextBox 8">
                <a:extLst>
                  <a:ext uri="{FF2B5EF4-FFF2-40B4-BE49-F238E27FC236}">
                    <a16:creationId xmlns:a16="http://schemas.microsoft.com/office/drawing/2014/main" id="{342A97AC-19CE-3BD9-5E39-4CFBFAEFFAD3}"/>
                  </a:ext>
                </a:extLst>
              </p:cNvPr>
              <p:cNvSpPr txBox="1">
                <a:spLocks noRot="1" noChangeAspect="1" noMove="1" noResize="1" noEditPoints="1" noAdjustHandles="1" noChangeArrowheads="1" noChangeShapeType="1" noTextEdit="1"/>
              </p:cNvSpPr>
              <p:nvPr/>
            </p:nvSpPr>
            <p:spPr>
              <a:xfrm>
                <a:off x="7153328" y="4140491"/>
                <a:ext cx="3679795" cy="10332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0119F89-8D90-A624-4790-29C7E3806F97}"/>
                  </a:ext>
                </a:extLst>
              </p:cNvPr>
              <p:cNvSpPr txBox="1"/>
              <p:nvPr/>
            </p:nvSpPr>
            <p:spPr>
              <a:xfrm>
                <a:off x="1965031" y="4486513"/>
                <a:ext cx="4548921" cy="10332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dirty="0" smtClean="0">
                          <a:solidFill>
                            <a:schemeClr val="accent2">
                              <a:lumMod val="60000"/>
                              <a:lumOff val="40000"/>
                            </a:schemeClr>
                          </a:solidFill>
                          <a:latin typeface="Cambria Math" panose="02040503050406030204" pitchFamily="18" charset="0"/>
                        </a:rPr>
                        <m:t>𝑦</m:t>
                      </m:r>
                      <m:r>
                        <a:rPr lang="en-US" b="0" i="1" dirty="0" smtClean="0">
                          <a:solidFill>
                            <a:schemeClr val="accent2">
                              <a:lumMod val="60000"/>
                              <a:lumOff val="40000"/>
                            </a:schemeClr>
                          </a:solidFill>
                          <a:latin typeface="Cambria Math" panose="02040503050406030204" pitchFamily="18" charset="0"/>
                        </a:rPr>
                        <m:t>=1        </m:t>
                      </m:r>
                      <m:r>
                        <a:rPr lang="en-US" b="0" i="1" dirty="0" smtClean="0">
                          <a:solidFill>
                            <a:schemeClr val="accent2">
                              <a:lumMod val="60000"/>
                              <a:lumOff val="40000"/>
                            </a:schemeClr>
                          </a:solidFill>
                          <a:latin typeface="Cambria Math" panose="02040503050406030204" pitchFamily="18" charset="0"/>
                        </a:rPr>
                        <m:t>𝑖𝑓</m:t>
                      </m:r>
                      <m:r>
                        <a:rPr lang="en-US" b="0" i="1" dirty="0" smtClean="0">
                          <a:solidFill>
                            <a:schemeClr val="accent2">
                              <a:lumMod val="60000"/>
                              <a:lumOff val="40000"/>
                            </a:schemeClr>
                          </a:solidFill>
                          <a:latin typeface="Cambria Math" panose="02040503050406030204" pitchFamily="18" charset="0"/>
                        </a:rPr>
                        <m:t> </m:t>
                      </m:r>
                      <m:nary>
                        <m:naryPr>
                          <m:chr m:val="∑"/>
                          <m:ctrlPr>
                            <a:rPr lang="pt-BR" i="1" smtClean="0">
                              <a:solidFill>
                                <a:schemeClr val="accent2">
                                  <a:lumMod val="60000"/>
                                  <a:lumOff val="40000"/>
                                </a:schemeClr>
                              </a:solidFill>
                              <a:latin typeface="Cambria Math" panose="02040503050406030204" pitchFamily="18" charset="0"/>
                            </a:rPr>
                          </m:ctrlPr>
                        </m:naryPr>
                        <m:sub>
                          <m:r>
                            <a:rPr lang="en-US" b="0" i="1" smtClean="0">
                              <a:solidFill>
                                <a:schemeClr val="accent2">
                                  <a:lumMod val="60000"/>
                                  <a:lumOff val="40000"/>
                                </a:schemeClr>
                              </a:solidFill>
                              <a:latin typeface="Cambria Math" panose="02040503050406030204" pitchFamily="18" charset="0"/>
                            </a:rPr>
                            <m:t>𝑖</m:t>
                          </m:r>
                          <m:r>
                            <a:rPr lang="pt-BR" i="1">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0</m:t>
                          </m:r>
                        </m:sub>
                        <m:sup>
                          <m:r>
                            <a:rPr lang="pt-BR" i="1">
                              <a:solidFill>
                                <a:schemeClr val="accent2">
                                  <a:lumMod val="60000"/>
                                  <a:lumOff val="40000"/>
                                </a:schemeClr>
                              </a:solidFill>
                              <a:latin typeface="Cambria Math" panose="02040503050406030204" pitchFamily="18" charset="0"/>
                            </a:rPr>
                            <m:t>𝑛</m:t>
                          </m:r>
                        </m:sup>
                        <m:e>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𝑖</m:t>
                          </m:r>
                          <m:r>
                            <a:rPr lang="en-US" b="0" i="1" smtClean="0">
                              <a:solidFill>
                                <a:schemeClr val="accent2">
                                  <a:lumMod val="60000"/>
                                  <a:lumOff val="40000"/>
                                </a:schemeClr>
                              </a:solidFill>
                              <a:latin typeface="Cambria Math" panose="02040503050406030204" pitchFamily="18" charset="0"/>
                            </a:rPr>
                            <m:t> ∗</m:t>
                          </m:r>
                          <m:r>
                            <a:rPr lang="en-US" b="0" i="1" smtClean="0">
                              <a:solidFill>
                                <a:schemeClr val="accent2">
                                  <a:lumMod val="60000"/>
                                  <a:lumOff val="40000"/>
                                </a:schemeClr>
                              </a:solidFill>
                              <a:latin typeface="Cambria Math" panose="02040503050406030204" pitchFamily="18" charset="0"/>
                            </a:rPr>
                            <m:t>𝑥𝑖</m:t>
                          </m:r>
                          <m:r>
                            <a:rPr lang="en-US" b="0" i="1" baseline="-25000" smtClean="0">
                              <a:solidFill>
                                <a:schemeClr val="accent2">
                                  <a:lumMod val="60000"/>
                                  <a:lumOff val="40000"/>
                                </a:schemeClr>
                              </a:solidFill>
                              <a:latin typeface="Cambria Math" panose="02040503050406030204" pitchFamily="18" charset="0"/>
                            </a:rPr>
                            <m:t> ≥</m:t>
                          </m:r>
                          <m:r>
                            <a:rPr lang="en-US" b="0" i="1" smtClean="0">
                              <a:solidFill>
                                <a:schemeClr val="accent2">
                                  <a:lumMod val="60000"/>
                                  <a:lumOff val="40000"/>
                                </a:schemeClr>
                              </a:solidFill>
                              <a:latin typeface="Cambria Math" panose="02040503050406030204" pitchFamily="18" charset="0"/>
                            </a:rPr>
                            <m:t>𝜃</m:t>
                          </m:r>
                        </m:e>
                      </m:nary>
                    </m:oMath>
                  </m:oMathPara>
                </a14:m>
                <a:endParaRPr lang="en-US" dirty="0">
                  <a:solidFill>
                    <a:schemeClr val="accent2">
                      <a:lumMod val="60000"/>
                      <a:lumOff val="40000"/>
                    </a:schemeClr>
                  </a:solidFill>
                </a:endParaRPr>
              </a:p>
              <a:p>
                <a:pPr algn="l"/>
                <a:r>
                  <a:rPr lang="en-US" dirty="0">
                    <a:solidFill>
                      <a:schemeClr val="accent2">
                        <a:lumMod val="60000"/>
                        <a:lumOff val="40000"/>
                      </a:schemeClr>
                    </a:solidFill>
                  </a:rPr>
                  <a:t> </a:t>
                </a:r>
              </a:p>
            </p:txBody>
          </p:sp>
        </mc:Choice>
        <mc:Fallback xmlns="">
          <p:sp>
            <p:nvSpPr>
              <p:cNvPr id="12" name="TextBox 11">
                <a:extLst>
                  <a:ext uri="{FF2B5EF4-FFF2-40B4-BE49-F238E27FC236}">
                    <a16:creationId xmlns:a16="http://schemas.microsoft.com/office/drawing/2014/main" id="{50119F89-8D90-A624-4790-29C7E3806F97}"/>
                  </a:ext>
                </a:extLst>
              </p:cNvPr>
              <p:cNvSpPr txBox="1">
                <a:spLocks noRot="1" noChangeAspect="1" noMove="1" noResize="1" noEditPoints="1" noAdjustHandles="1" noChangeArrowheads="1" noChangeShapeType="1" noTextEdit="1"/>
              </p:cNvSpPr>
              <p:nvPr/>
            </p:nvSpPr>
            <p:spPr>
              <a:xfrm>
                <a:off x="1965031" y="4486513"/>
                <a:ext cx="4548921" cy="1033232"/>
              </a:xfrm>
              <a:prstGeom prst="rect">
                <a:avLst/>
              </a:prstGeom>
              <a:blipFill>
                <a:blip r:embed="rId9"/>
                <a:stretch>
                  <a:fillRect/>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A5CEBA26-7C85-C1B4-B69B-46C3F08B801B}"/>
              </a:ext>
            </a:extLst>
          </p:cNvPr>
          <p:cNvSpPr txBox="1"/>
          <p:nvPr/>
        </p:nvSpPr>
        <p:spPr>
          <a:xfrm>
            <a:off x="2680948" y="3997355"/>
            <a:ext cx="2716567" cy="276999"/>
          </a:xfrm>
          <a:prstGeom prst="rect">
            <a:avLst/>
          </a:prstGeom>
          <a:noFill/>
        </p:spPr>
        <p:txBody>
          <a:bodyPr wrap="square" lIns="0" tIns="0" rIns="0" bIns="0" rtlCol="0">
            <a:spAutoFit/>
          </a:bodyPr>
          <a:lstStyle/>
          <a:p>
            <a:pPr algn="l"/>
            <a:r>
              <a:rPr lang="en-US" dirty="0">
                <a:solidFill>
                  <a:schemeClr val="accent2">
                    <a:lumMod val="60000"/>
                    <a:lumOff val="40000"/>
                  </a:schemeClr>
                </a:solidFill>
                <a:latin typeface="Cambria Math" panose="02040503050406030204" pitchFamily="18" charset="0"/>
              </a:rPr>
              <a:t>Convention</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FB19537D-231D-0EEE-15BB-321EEB3A249A}"/>
                  </a:ext>
                </a:extLst>
              </p:cNvPr>
              <p:cNvSpPr txBox="1"/>
              <p:nvPr/>
            </p:nvSpPr>
            <p:spPr>
              <a:xfrm>
                <a:off x="2483674" y="5304789"/>
                <a:ext cx="3679795" cy="10332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dirty="0" smtClean="0">
                          <a:solidFill>
                            <a:schemeClr val="accent2">
                              <a:lumMod val="60000"/>
                              <a:lumOff val="40000"/>
                            </a:schemeClr>
                          </a:solidFill>
                          <a:latin typeface="Cambria Math" panose="02040503050406030204" pitchFamily="18" charset="0"/>
                        </a:rPr>
                        <m:t>=0        </m:t>
                      </m:r>
                      <m:r>
                        <a:rPr lang="en-US" b="0" i="1" dirty="0" smtClean="0">
                          <a:solidFill>
                            <a:schemeClr val="accent2">
                              <a:lumMod val="60000"/>
                              <a:lumOff val="40000"/>
                            </a:schemeClr>
                          </a:solidFill>
                          <a:latin typeface="Cambria Math" panose="02040503050406030204" pitchFamily="18" charset="0"/>
                        </a:rPr>
                        <m:t>𝑖𝑓</m:t>
                      </m:r>
                      <m:r>
                        <a:rPr lang="en-US" b="0" i="1" dirty="0" smtClean="0">
                          <a:solidFill>
                            <a:schemeClr val="accent2">
                              <a:lumMod val="60000"/>
                              <a:lumOff val="40000"/>
                            </a:schemeClr>
                          </a:solidFill>
                          <a:latin typeface="Cambria Math" panose="02040503050406030204" pitchFamily="18" charset="0"/>
                        </a:rPr>
                        <m:t> </m:t>
                      </m:r>
                      <m:nary>
                        <m:naryPr>
                          <m:chr m:val="∑"/>
                          <m:ctrlPr>
                            <a:rPr lang="pt-BR" i="1" smtClean="0">
                              <a:solidFill>
                                <a:schemeClr val="accent2">
                                  <a:lumMod val="60000"/>
                                  <a:lumOff val="40000"/>
                                </a:schemeClr>
                              </a:solidFill>
                              <a:latin typeface="Cambria Math" panose="02040503050406030204" pitchFamily="18" charset="0"/>
                            </a:rPr>
                          </m:ctrlPr>
                        </m:naryPr>
                        <m:sub>
                          <m:r>
                            <a:rPr lang="en-US" b="0" i="1" smtClean="0">
                              <a:solidFill>
                                <a:schemeClr val="accent2">
                                  <a:lumMod val="60000"/>
                                  <a:lumOff val="40000"/>
                                </a:schemeClr>
                              </a:solidFill>
                              <a:latin typeface="Cambria Math" panose="02040503050406030204" pitchFamily="18" charset="0"/>
                            </a:rPr>
                            <m:t>𝑖</m:t>
                          </m:r>
                          <m:r>
                            <a:rPr lang="pt-BR" i="1">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0</m:t>
                          </m:r>
                        </m:sub>
                        <m:sup>
                          <m:r>
                            <a:rPr lang="pt-BR" i="1">
                              <a:solidFill>
                                <a:schemeClr val="accent2">
                                  <a:lumMod val="60000"/>
                                  <a:lumOff val="40000"/>
                                </a:schemeClr>
                              </a:solidFill>
                              <a:latin typeface="Cambria Math" panose="02040503050406030204" pitchFamily="18" charset="0"/>
                            </a:rPr>
                            <m:t>𝑛</m:t>
                          </m:r>
                        </m:sup>
                        <m:e>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𝑖</m:t>
                          </m:r>
                          <m:r>
                            <a:rPr lang="en-US" b="0" i="1" smtClean="0">
                              <a:solidFill>
                                <a:schemeClr val="accent2">
                                  <a:lumMod val="60000"/>
                                  <a:lumOff val="40000"/>
                                </a:schemeClr>
                              </a:solidFill>
                              <a:latin typeface="Cambria Math" panose="02040503050406030204" pitchFamily="18" charset="0"/>
                            </a:rPr>
                            <m:t> ∗</m:t>
                          </m:r>
                          <m:r>
                            <a:rPr lang="en-US" b="0" i="1" smtClean="0">
                              <a:solidFill>
                                <a:schemeClr val="accent2">
                                  <a:lumMod val="60000"/>
                                  <a:lumOff val="40000"/>
                                </a:schemeClr>
                              </a:solidFill>
                              <a:latin typeface="Cambria Math" panose="02040503050406030204" pitchFamily="18" charset="0"/>
                            </a:rPr>
                            <m:t>𝑥𝑖</m:t>
                          </m:r>
                          <m:r>
                            <a:rPr lang="en-US" b="0" i="1" smtClean="0">
                              <a:solidFill>
                                <a:schemeClr val="accent2">
                                  <a:lumMod val="60000"/>
                                  <a:lumOff val="40000"/>
                                </a:schemeClr>
                              </a:solidFill>
                              <a:latin typeface="Cambria Math" panose="02040503050406030204" pitchFamily="18" charset="0"/>
                            </a:rPr>
                            <m:t>&lt;</m:t>
                          </m:r>
                          <m:r>
                            <a:rPr lang="en-US" b="0" i="1" smtClean="0">
                              <a:solidFill>
                                <a:schemeClr val="accent2">
                                  <a:lumMod val="60000"/>
                                  <a:lumOff val="40000"/>
                                </a:schemeClr>
                              </a:solidFill>
                              <a:latin typeface="Cambria Math" panose="02040503050406030204" pitchFamily="18" charset="0"/>
                            </a:rPr>
                            <m:t>𝜃</m:t>
                          </m:r>
                        </m:e>
                      </m:nary>
                    </m:oMath>
                  </m:oMathPara>
                </a14:m>
                <a:endParaRPr lang="en-US" dirty="0">
                  <a:solidFill>
                    <a:schemeClr val="accent2">
                      <a:lumMod val="60000"/>
                      <a:lumOff val="40000"/>
                    </a:schemeClr>
                  </a:solidFill>
                </a:endParaRPr>
              </a:p>
              <a:p>
                <a:pPr algn="l"/>
                <a:r>
                  <a:rPr lang="en-US" dirty="0">
                    <a:solidFill>
                      <a:schemeClr val="accent2">
                        <a:lumMod val="60000"/>
                        <a:lumOff val="40000"/>
                      </a:schemeClr>
                    </a:solidFill>
                  </a:rPr>
                  <a:t> </a:t>
                </a:r>
              </a:p>
            </p:txBody>
          </p:sp>
        </mc:Choice>
        <mc:Fallback xmlns="">
          <p:sp>
            <p:nvSpPr>
              <p:cNvPr id="16" name="TextBox 15">
                <a:extLst>
                  <a:ext uri="{FF2B5EF4-FFF2-40B4-BE49-F238E27FC236}">
                    <a16:creationId xmlns:a16="http://schemas.microsoft.com/office/drawing/2014/main" id="{FB19537D-231D-0EEE-15BB-321EEB3A249A}"/>
                  </a:ext>
                </a:extLst>
              </p:cNvPr>
              <p:cNvSpPr txBox="1">
                <a:spLocks noRot="1" noChangeAspect="1" noMove="1" noResize="1" noEditPoints="1" noAdjustHandles="1" noChangeArrowheads="1" noChangeShapeType="1" noTextEdit="1"/>
              </p:cNvSpPr>
              <p:nvPr/>
            </p:nvSpPr>
            <p:spPr>
              <a:xfrm>
                <a:off x="2483674" y="5304789"/>
                <a:ext cx="3679795" cy="1033232"/>
              </a:xfrm>
              <a:prstGeom prst="rect">
                <a:avLst/>
              </a:prstGeom>
              <a:blipFill>
                <a:blip r:embed="rId10"/>
                <a:stretch>
                  <a:fillRect/>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7B6FDBBC-A55A-E508-2718-6587C84A33BA}"/>
              </a:ext>
            </a:extLst>
          </p:cNvPr>
          <p:cNvCxnSpPr>
            <a:cxnSpLocks/>
          </p:cNvCxnSpPr>
          <p:nvPr/>
        </p:nvCxnSpPr>
        <p:spPr>
          <a:xfrm flipV="1">
            <a:off x="2712183" y="2336514"/>
            <a:ext cx="804249" cy="1241349"/>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448A1A5A-1FF8-BA58-3FA8-ECE6B1532D55}"/>
              </a:ext>
            </a:extLst>
          </p:cNvPr>
          <p:cNvSpPr txBox="1"/>
          <p:nvPr/>
        </p:nvSpPr>
        <p:spPr>
          <a:xfrm>
            <a:off x="2220811" y="3511676"/>
            <a:ext cx="833383" cy="307777"/>
          </a:xfrm>
          <a:prstGeom prst="rect">
            <a:avLst/>
          </a:prstGeom>
          <a:solidFill>
            <a:schemeClr val="bg1"/>
          </a:solidFill>
        </p:spPr>
        <p:txBody>
          <a:bodyPr wrap="square" rtlCol="0">
            <a:spAutoFit/>
          </a:bodyPr>
          <a:lstStyle/>
          <a:p>
            <a:r>
              <a:rPr lang="en-US" sz="1400" dirty="0">
                <a:solidFill>
                  <a:schemeClr val="accent5"/>
                </a:solidFill>
              </a:rPr>
              <a:t>x</a:t>
            </a:r>
            <a:r>
              <a:rPr lang="en-US" sz="1400" baseline="-25000" dirty="0">
                <a:solidFill>
                  <a:schemeClr val="accent5"/>
                </a:solidFill>
              </a:rPr>
              <a:t>0 </a:t>
            </a:r>
            <a:r>
              <a:rPr lang="en-US" sz="1400" dirty="0">
                <a:solidFill>
                  <a:schemeClr val="accent5"/>
                </a:solidFill>
              </a:rPr>
              <a:t>= 1</a:t>
            </a: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8E92983B-CD0B-54F5-789F-CA432F599B09}"/>
                  </a:ext>
                </a:extLst>
              </p:cNvPr>
              <p:cNvSpPr txBox="1"/>
              <p:nvPr/>
            </p:nvSpPr>
            <p:spPr>
              <a:xfrm>
                <a:off x="2416656" y="3094684"/>
                <a:ext cx="833383" cy="307777"/>
              </a:xfrm>
              <a:prstGeom prst="rect">
                <a:avLst/>
              </a:prstGeom>
              <a:noFill/>
            </p:spPr>
            <p:txBody>
              <a:bodyPr wrap="square" rtlCol="0">
                <a:spAutoFit/>
              </a:bodyPr>
              <a:lstStyle/>
              <a:p>
                <a:r>
                  <a:rPr lang="en-US" sz="1400" dirty="0">
                    <a:solidFill>
                      <a:schemeClr val="accent5"/>
                    </a:solidFill>
                  </a:rPr>
                  <a:t>w</a:t>
                </a:r>
                <a:r>
                  <a:rPr lang="en-US" sz="1400" baseline="-25000" dirty="0">
                    <a:solidFill>
                      <a:schemeClr val="accent5"/>
                    </a:solidFill>
                  </a:rPr>
                  <a:t>0 </a:t>
                </a:r>
                <a:r>
                  <a:rPr lang="en-US" sz="1400" dirty="0">
                    <a:solidFill>
                      <a:schemeClr val="accent5"/>
                    </a:solidFill>
                  </a:rPr>
                  <a:t>= - </a:t>
                </a:r>
                <a14:m>
                  <m:oMath xmlns:m="http://schemas.openxmlformats.org/officeDocument/2006/math">
                    <m:r>
                      <a:rPr lang="en-US" sz="1400" b="0" i="1" dirty="0" smtClean="0">
                        <a:solidFill>
                          <a:schemeClr val="accent5"/>
                        </a:solidFill>
                        <a:latin typeface="Cambria Math" panose="02040503050406030204" pitchFamily="18" charset="0"/>
                      </a:rPr>
                      <m:t> </m:t>
                    </m:r>
                    <m:r>
                      <a:rPr lang="en-US" sz="1400" b="0" i="1" dirty="0" smtClean="0">
                        <a:solidFill>
                          <a:schemeClr val="accent5"/>
                        </a:solidFill>
                        <a:latin typeface="Cambria Math" panose="02040503050406030204" pitchFamily="18" charset="0"/>
                      </a:rPr>
                      <m:t>𝜃</m:t>
                    </m:r>
                  </m:oMath>
                </a14:m>
                <a:endParaRPr lang="en-US" sz="1400" dirty="0">
                  <a:solidFill>
                    <a:schemeClr val="accent5"/>
                  </a:solidFill>
                </a:endParaRPr>
              </a:p>
            </p:txBody>
          </p:sp>
        </mc:Choice>
        <mc:Fallback xmlns="">
          <p:sp>
            <p:nvSpPr>
              <p:cNvPr id="22" name="TextBox 21">
                <a:extLst>
                  <a:ext uri="{FF2B5EF4-FFF2-40B4-BE49-F238E27FC236}">
                    <a16:creationId xmlns:a16="http://schemas.microsoft.com/office/drawing/2014/main" id="{8E92983B-CD0B-54F5-789F-CA432F599B09}"/>
                  </a:ext>
                </a:extLst>
              </p:cNvPr>
              <p:cNvSpPr txBox="1">
                <a:spLocks noRot="1" noChangeAspect="1" noMove="1" noResize="1" noEditPoints="1" noAdjustHandles="1" noChangeArrowheads="1" noChangeShapeType="1" noTextEdit="1"/>
              </p:cNvSpPr>
              <p:nvPr/>
            </p:nvSpPr>
            <p:spPr>
              <a:xfrm>
                <a:off x="2416656" y="3094684"/>
                <a:ext cx="833383" cy="307777"/>
              </a:xfrm>
              <a:prstGeom prst="rect">
                <a:avLst/>
              </a:prstGeom>
              <a:blipFill>
                <a:blip r:embed="rId11"/>
                <a:stretch>
                  <a:fillRect l="-2190" t="-4000"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EE237FF7-5EF7-F6D3-17D7-3256D8F964F2}"/>
                  </a:ext>
                </a:extLst>
              </p:cNvPr>
              <p:cNvSpPr txBox="1"/>
              <p:nvPr/>
            </p:nvSpPr>
            <p:spPr>
              <a:xfrm>
                <a:off x="2430427" y="6237231"/>
                <a:ext cx="2716567" cy="276999"/>
              </a:xfrm>
              <a:prstGeom prst="rect">
                <a:avLst/>
              </a:prstGeom>
              <a:noFill/>
            </p:spPr>
            <p:txBody>
              <a:bodyPr wrap="square" lIns="0" tIns="0" rIns="0" bIns="0" rtlCol="0">
                <a:spAutoFit/>
              </a:bodyPr>
              <a:lstStyle/>
              <a:p>
                <a:pPr algn="l"/>
                <a:r>
                  <a:rPr lang="en-US" dirty="0">
                    <a:solidFill>
                      <a:schemeClr val="accent2">
                        <a:lumMod val="60000"/>
                        <a:lumOff val="40000"/>
                      </a:schemeClr>
                    </a:solidFill>
                    <a:latin typeface="Cambria Math" panose="02040503050406030204" pitchFamily="18" charset="0"/>
                  </a:rPr>
                  <a:t>where </a:t>
                </a:r>
                <a14:m>
                  <m:oMath xmlns:m="http://schemas.openxmlformats.org/officeDocument/2006/math">
                    <m:r>
                      <a:rPr lang="en-US" b="0" i="1" smtClean="0">
                        <a:solidFill>
                          <a:schemeClr val="accent2">
                            <a:lumMod val="60000"/>
                            <a:lumOff val="40000"/>
                          </a:schemeClr>
                        </a:solidFill>
                        <a:latin typeface="Cambria Math" panose="02040503050406030204" pitchFamily="18" charset="0"/>
                      </a:rPr>
                      <m:t>𝑥</m:t>
                    </m:r>
                    <m:r>
                      <a:rPr lang="en-US" b="0" i="1" baseline="-25000" smtClean="0">
                        <a:solidFill>
                          <a:schemeClr val="accent2">
                            <a:lumMod val="60000"/>
                            <a:lumOff val="40000"/>
                          </a:schemeClr>
                        </a:solidFill>
                        <a:latin typeface="Cambria Math" panose="02040503050406030204" pitchFamily="18" charset="0"/>
                      </a:rPr>
                      <m:t>0</m:t>
                    </m:r>
                    <m:r>
                      <a:rPr lang="en-US" b="0" i="1" smtClean="0">
                        <a:solidFill>
                          <a:schemeClr val="accent2">
                            <a:lumMod val="60000"/>
                            <a:lumOff val="40000"/>
                          </a:schemeClr>
                        </a:solidFill>
                        <a:latin typeface="Cambria Math" panose="02040503050406030204" pitchFamily="18" charset="0"/>
                      </a:rPr>
                      <m:t>=1 </m:t>
                    </m:r>
                    <m:r>
                      <a:rPr lang="en-US" b="0" i="1" smtClean="0">
                        <a:solidFill>
                          <a:schemeClr val="accent2">
                            <a:lumMod val="60000"/>
                            <a:lumOff val="40000"/>
                          </a:schemeClr>
                        </a:solidFill>
                        <a:latin typeface="Cambria Math" panose="02040503050406030204" pitchFamily="18" charset="0"/>
                      </a:rPr>
                      <m:t>𝑎𝑛𝑑</m:t>
                    </m:r>
                    <m:r>
                      <a:rPr lang="en-US" b="0" i="1" smtClean="0">
                        <a:solidFill>
                          <a:schemeClr val="accent2">
                            <a:lumMod val="60000"/>
                            <a:lumOff val="40000"/>
                          </a:schemeClr>
                        </a:solidFill>
                        <a:latin typeface="Cambria Math" panose="02040503050406030204" pitchFamily="18" charset="0"/>
                      </a:rPr>
                      <m:t> </m:t>
                    </m:r>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0</m:t>
                    </m:r>
                    <m:r>
                      <a:rPr lang="en-US" b="0" i="1" smtClean="0">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𝜃</m:t>
                    </m:r>
                  </m:oMath>
                </a14:m>
                <a:endParaRPr lang="en-US" dirty="0">
                  <a:solidFill>
                    <a:schemeClr val="accent2">
                      <a:lumMod val="60000"/>
                      <a:lumOff val="40000"/>
                    </a:schemeClr>
                  </a:solidFill>
                  <a:latin typeface="Cambria Math" panose="02040503050406030204" pitchFamily="18" charset="0"/>
                </a:endParaRPr>
              </a:p>
            </p:txBody>
          </p:sp>
        </mc:Choice>
        <mc:Fallback xmlns="">
          <p:sp>
            <p:nvSpPr>
              <p:cNvPr id="24" name="TextBox 23">
                <a:extLst>
                  <a:ext uri="{FF2B5EF4-FFF2-40B4-BE49-F238E27FC236}">
                    <a16:creationId xmlns:a16="http://schemas.microsoft.com/office/drawing/2014/main" id="{EE237FF7-5EF7-F6D3-17D7-3256D8F964F2}"/>
                  </a:ext>
                </a:extLst>
              </p:cNvPr>
              <p:cNvSpPr txBox="1">
                <a:spLocks noRot="1" noChangeAspect="1" noMove="1" noResize="1" noEditPoints="1" noAdjustHandles="1" noChangeArrowheads="1" noChangeShapeType="1" noTextEdit="1"/>
              </p:cNvSpPr>
              <p:nvPr/>
            </p:nvSpPr>
            <p:spPr>
              <a:xfrm>
                <a:off x="2430427" y="6237231"/>
                <a:ext cx="2716567" cy="276999"/>
              </a:xfrm>
              <a:prstGeom prst="rect">
                <a:avLst/>
              </a:prstGeom>
              <a:blipFill>
                <a:blip r:embed="rId12"/>
                <a:stretch>
                  <a:fillRect l="-5393" t="-30435" r="-449" b="-47826"/>
                </a:stretch>
              </a:blipFill>
            </p:spPr>
            <p:txBody>
              <a:bodyPr/>
              <a:lstStyle/>
              <a:p>
                <a:r>
                  <a:rPr lang="en-US">
                    <a:noFill/>
                  </a:rPr>
                  <a:t> </a:t>
                </a:r>
              </a:p>
            </p:txBody>
          </p:sp>
        </mc:Fallback>
      </mc:AlternateContent>
    </p:spTree>
    <p:extLst>
      <p:ext uri="{BB962C8B-B14F-4D97-AF65-F5344CB8AC3E}">
        <p14:creationId xmlns:p14="http://schemas.microsoft.com/office/powerpoint/2010/main" val="973265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9" grpId="0"/>
      <p:bldP spid="12" grpId="0"/>
      <p:bldP spid="15" grpId="0"/>
      <p:bldP spid="16" grpId="0"/>
      <p:bldP spid="19" grpId="0" animBg="1"/>
      <p:bldP spid="22" grpId="0"/>
      <p:bldP spid="24" grpId="0"/>
    </p:bldLst>
  </p:timing>
  <p:extLst>
    <p:ext uri="{6950BFC3-D8DA-4A85-94F7-54DA5524770B}">
      <p188:commentRel xmlns:p188="http://schemas.microsoft.com/office/powerpoint/2018/8/main" r:id="rId3"/>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3D039DEC-58DF-8976-F486-0D5F6FCBF99E}"/>
              </a:ext>
            </a:extLst>
          </p:cNvPr>
          <p:cNvSpPr/>
          <p:nvPr/>
        </p:nvSpPr>
        <p:spPr>
          <a:xfrm>
            <a:off x="3482111" y="1529369"/>
            <a:ext cx="1052944" cy="10242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FB6E087B-8F69-95C7-71D3-C56BBAC28522}"/>
              </a:ext>
            </a:extLst>
          </p:cNvPr>
          <p:cNvCxnSpPr>
            <a:cxnSpLocks/>
          </p:cNvCxnSpPr>
          <p:nvPr/>
        </p:nvCxnSpPr>
        <p:spPr>
          <a:xfrm flipV="1">
            <a:off x="3279811" y="2553616"/>
            <a:ext cx="508900" cy="1107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EDB0B47-57E4-BED2-1ADF-6921C24FDFA0}"/>
              </a:ext>
            </a:extLst>
          </p:cNvPr>
          <p:cNvCxnSpPr>
            <a:cxnSpLocks/>
          </p:cNvCxnSpPr>
          <p:nvPr/>
        </p:nvCxnSpPr>
        <p:spPr>
          <a:xfrm flipV="1">
            <a:off x="4007174" y="2581447"/>
            <a:ext cx="15263" cy="1260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B3F8D767-8189-1D0F-A3A7-EF93BF7F0B3E}"/>
              </a:ext>
            </a:extLst>
          </p:cNvPr>
          <p:cNvSpPr txBox="1"/>
          <p:nvPr/>
        </p:nvSpPr>
        <p:spPr>
          <a:xfrm>
            <a:off x="3121891" y="3562381"/>
            <a:ext cx="1777769" cy="307777"/>
          </a:xfrm>
          <a:prstGeom prst="rect">
            <a:avLst/>
          </a:prstGeom>
          <a:solidFill>
            <a:schemeClr val="bg1"/>
          </a:solidFill>
        </p:spPr>
        <p:txBody>
          <a:bodyPr wrap="square" rtlCol="0">
            <a:spAutoFit/>
          </a:bodyPr>
          <a:lstStyle/>
          <a:p>
            <a:r>
              <a:rPr lang="en-US" sz="1400" dirty="0">
                <a:solidFill>
                  <a:schemeClr val="accent2">
                    <a:lumMod val="60000"/>
                    <a:lumOff val="40000"/>
                  </a:schemeClr>
                </a:solidFill>
              </a:rPr>
              <a:t>x</a:t>
            </a:r>
            <a:r>
              <a:rPr lang="en-US" sz="1400" baseline="-25000" dirty="0">
                <a:solidFill>
                  <a:schemeClr val="accent2">
                    <a:lumMod val="60000"/>
                    <a:lumOff val="40000"/>
                  </a:schemeClr>
                </a:solidFill>
              </a:rPr>
              <a:t>1</a:t>
            </a:r>
            <a:r>
              <a:rPr lang="en-US" sz="1400" dirty="0">
                <a:solidFill>
                  <a:schemeClr val="accent2">
                    <a:lumMod val="60000"/>
                    <a:lumOff val="40000"/>
                  </a:schemeClr>
                </a:solidFill>
              </a:rPr>
              <a:t>           x</a:t>
            </a:r>
            <a:r>
              <a:rPr lang="en-US" sz="1400" baseline="-25000" dirty="0">
                <a:solidFill>
                  <a:schemeClr val="accent2">
                    <a:lumMod val="60000"/>
                    <a:lumOff val="40000"/>
                  </a:schemeClr>
                </a:solidFill>
              </a:rPr>
              <a:t>2</a:t>
            </a:r>
            <a:r>
              <a:rPr lang="en-US" sz="1400" dirty="0">
                <a:solidFill>
                  <a:schemeClr val="accent2">
                    <a:lumMod val="60000"/>
                    <a:lumOff val="40000"/>
                  </a:schemeClr>
                </a:solidFill>
              </a:rPr>
              <a:t>      …         </a:t>
            </a:r>
            <a:r>
              <a:rPr lang="en-US" sz="1400" dirty="0" err="1">
                <a:solidFill>
                  <a:schemeClr val="accent2">
                    <a:lumMod val="60000"/>
                    <a:lumOff val="40000"/>
                  </a:schemeClr>
                </a:solidFill>
              </a:rPr>
              <a:t>x</a:t>
            </a:r>
            <a:r>
              <a:rPr lang="en-US" sz="1400" baseline="-25000" dirty="0" err="1">
                <a:solidFill>
                  <a:schemeClr val="accent2">
                    <a:lumMod val="60000"/>
                    <a:lumOff val="40000"/>
                  </a:schemeClr>
                </a:solidFill>
              </a:rPr>
              <a:t>n</a:t>
            </a:r>
            <a:endParaRPr lang="en-US" sz="1400" dirty="0">
              <a:solidFill>
                <a:schemeClr val="accent2">
                  <a:lumMod val="60000"/>
                  <a:lumOff val="40000"/>
                </a:schemeClr>
              </a:solidFill>
            </a:endParaRPr>
          </a:p>
        </p:txBody>
      </p:sp>
      <p:cxnSp>
        <p:nvCxnSpPr>
          <p:cNvPr id="35" name="Straight Arrow Connector 34">
            <a:extLst>
              <a:ext uri="{FF2B5EF4-FFF2-40B4-BE49-F238E27FC236}">
                <a16:creationId xmlns:a16="http://schemas.microsoft.com/office/drawing/2014/main" id="{2BB62B47-4DF1-D38E-EB5F-270047384488}"/>
              </a:ext>
            </a:extLst>
          </p:cNvPr>
          <p:cNvCxnSpPr>
            <a:cxnSpLocks/>
          </p:cNvCxnSpPr>
          <p:nvPr/>
        </p:nvCxnSpPr>
        <p:spPr>
          <a:xfrm flipH="1" flipV="1">
            <a:off x="4239492" y="2553616"/>
            <a:ext cx="419239" cy="1008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68C2E2A6-FA5D-0938-33B5-D0892BF58A45}"/>
              </a:ext>
            </a:extLst>
          </p:cNvPr>
          <p:cNvCxnSpPr>
            <a:cxnSpLocks/>
          </p:cNvCxnSpPr>
          <p:nvPr/>
        </p:nvCxnSpPr>
        <p:spPr>
          <a:xfrm flipV="1">
            <a:off x="4010636" y="741611"/>
            <a:ext cx="0" cy="777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4D7D28AA-E6D8-0A6C-9F69-9694B535A653}"/>
                  </a:ext>
                </a:extLst>
              </p:cNvPr>
              <p:cNvSpPr txBox="1"/>
              <p:nvPr/>
            </p:nvSpPr>
            <p:spPr>
              <a:xfrm>
                <a:off x="3952576" y="482269"/>
                <a:ext cx="124457"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𝑦</m:t>
                      </m:r>
                    </m:oMath>
                  </m:oMathPara>
                </a14:m>
                <a:endParaRPr lang="en-US" sz="1200" dirty="0">
                  <a:solidFill>
                    <a:schemeClr val="accent2">
                      <a:lumMod val="60000"/>
                      <a:lumOff val="40000"/>
                    </a:schemeClr>
                  </a:solidFill>
                </a:endParaRPr>
              </a:p>
            </p:txBody>
          </p:sp>
        </mc:Choice>
        <mc:Fallback xmlns="">
          <p:sp>
            <p:nvSpPr>
              <p:cNvPr id="55" name="TextBox 54">
                <a:extLst>
                  <a:ext uri="{FF2B5EF4-FFF2-40B4-BE49-F238E27FC236}">
                    <a16:creationId xmlns:a16="http://schemas.microsoft.com/office/drawing/2014/main" id="{4D7D28AA-E6D8-0A6C-9F69-9694B535A653}"/>
                  </a:ext>
                </a:extLst>
              </p:cNvPr>
              <p:cNvSpPr txBox="1">
                <a:spLocks noRot="1" noChangeAspect="1" noMove="1" noResize="1" noEditPoints="1" noAdjustHandles="1" noChangeArrowheads="1" noChangeShapeType="1" noTextEdit="1"/>
              </p:cNvSpPr>
              <p:nvPr/>
            </p:nvSpPr>
            <p:spPr>
              <a:xfrm>
                <a:off x="3952576" y="482269"/>
                <a:ext cx="124457" cy="184666"/>
              </a:xfrm>
              <a:prstGeom prst="rect">
                <a:avLst/>
              </a:prstGeom>
              <a:blipFill>
                <a:blip r:embed="rId2"/>
                <a:stretch>
                  <a:fillRect l="-28571" r="-23810" b="-23333"/>
                </a:stretch>
              </a:blipFill>
            </p:spPr>
            <p:txBody>
              <a:bodyPr/>
              <a:lstStyle/>
              <a:p>
                <a:r>
                  <a:rPr lang="en-US">
                    <a:noFill/>
                  </a:rPr>
                  <a:t> </a:t>
                </a:r>
              </a:p>
            </p:txBody>
          </p:sp>
        </mc:Fallback>
      </mc:AlternateContent>
      <p:graphicFrame>
        <p:nvGraphicFramePr>
          <p:cNvPr id="10" name="Table 4">
            <a:extLst>
              <a:ext uri="{FF2B5EF4-FFF2-40B4-BE49-F238E27FC236}">
                <a16:creationId xmlns:a16="http://schemas.microsoft.com/office/drawing/2014/main" id="{48B997DD-DF30-D7D3-0F96-C1C6F95E196F}"/>
              </a:ext>
            </a:extLst>
          </p:cNvPr>
          <p:cNvGraphicFramePr>
            <a:graphicFrameLocks noGrp="1"/>
          </p:cNvGraphicFramePr>
          <p:nvPr/>
        </p:nvGraphicFramePr>
        <p:xfrm>
          <a:off x="-1" y="0"/>
          <a:ext cx="1989745" cy="3024051"/>
        </p:xfrm>
        <a:graphic>
          <a:graphicData uri="http://schemas.openxmlformats.org/drawingml/2006/table">
            <a:tbl>
              <a:tblPr firstRow="1" bandRow="1">
                <a:tableStyleId>{073A0DAA-6AF3-43AB-8588-CEC1D06C72B9}</a:tableStyleId>
              </a:tblPr>
              <a:tblGrid>
                <a:gridCol w="1989745">
                  <a:extLst>
                    <a:ext uri="{9D8B030D-6E8A-4147-A177-3AD203B41FA5}">
                      <a16:colId xmlns:a16="http://schemas.microsoft.com/office/drawing/2014/main" val="1354557661"/>
                    </a:ext>
                  </a:extLst>
                </a:gridCol>
              </a:tblGrid>
              <a:tr h="489857">
                <a:tc>
                  <a:txBody>
                    <a:bodyPr/>
                    <a:lstStyle/>
                    <a:p>
                      <a:r>
                        <a:rPr lang="en-US" dirty="0"/>
                        <a:t>ANN</a:t>
                      </a:r>
                    </a:p>
                  </a:txBody>
                  <a:tcPr/>
                </a:tc>
                <a:extLst>
                  <a:ext uri="{0D108BD9-81ED-4DB2-BD59-A6C34878D82A}">
                    <a16:rowId xmlns:a16="http://schemas.microsoft.com/office/drawing/2014/main" val="551768191"/>
                  </a:ext>
                </a:extLst>
              </a:tr>
              <a:tr h="489857">
                <a:tc>
                  <a:txBody>
                    <a:bodyPr/>
                    <a:lstStyle/>
                    <a:p>
                      <a:r>
                        <a:rPr lang="en-US" dirty="0"/>
                        <a:t>Biological Neuron</a:t>
                      </a:r>
                    </a:p>
                  </a:txBody>
                  <a:tcPr>
                    <a:solidFill>
                      <a:schemeClr val="bg1">
                        <a:lumMod val="75000"/>
                        <a:lumOff val="25000"/>
                      </a:schemeClr>
                    </a:solidFill>
                  </a:tcPr>
                </a:tc>
                <a:extLst>
                  <a:ext uri="{0D108BD9-81ED-4DB2-BD59-A6C34878D82A}">
                    <a16:rowId xmlns:a16="http://schemas.microsoft.com/office/drawing/2014/main" val="3203128871"/>
                  </a:ext>
                </a:extLst>
              </a:tr>
              <a:tr h="489857">
                <a:tc>
                  <a:txBody>
                    <a:bodyPr/>
                    <a:lstStyle/>
                    <a:p>
                      <a:r>
                        <a:rPr lang="en-US" dirty="0"/>
                        <a:t>McCulloch Pitts Neuron</a:t>
                      </a:r>
                    </a:p>
                  </a:txBody>
                  <a:tcPr>
                    <a:solidFill>
                      <a:schemeClr val="bg1">
                        <a:lumMod val="75000"/>
                        <a:lumOff val="25000"/>
                      </a:schemeClr>
                    </a:solidFill>
                  </a:tcPr>
                </a:tc>
                <a:extLst>
                  <a:ext uri="{0D108BD9-81ED-4DB2-BD59-A6C34878D82A}">
                    <a16:rowId xmlns:a16="http://schemas.microsoft.com/office/drawing/2014/main" val="2220252484"/>
                  </a:ext>
                </a:extLst>
              </a:tr>
              <a:tr h="4898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Boolean Functions and Decision Boundaries</a:t>
                      </a:r>
                    </a:p>
                  </a:txBody>
                  <a:tcPr>
                    <a:solidFill>
                      <a:schemeClr val="bg1">
                        <a:lumMod val="75000"/>
                        <a:lumOff val="25000"/>
                      </a:schemeClr>
                    </a:solidFill>
                  </a:tcPr>
                </a:tc>
                <a:extLst>
                  <a:ext uri="{0D108BD9-81ED-4DB2-BD59-A6C34878D82A}">
                    <a16:rowId xmlns:a16="http://schemas.microsoft.com/office/drawing/2014/main" val="3682264811"/>
                  </a:ext>
                </a:extLst>
              </a:tr>
              <a:tr h="4898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Perceptron</a:t>
                      </a:r>
                    </a:p>
                  </a:txBody>
                  <a:tcPr>
                    <a:solidFill>
                      <a:schemeClr val="tx1">
                        <a:lumMod val="75000"/>
                      </a:schemeClr>
                    </a:solidFill>
                  </a:tcPr>
                </a:tc>
                <a:extLst>
                  <a:ext uri="{0D108BD9-81ED-4DB2-BD59-A6C34878D82A}">
                    <a16:rowId xmlns:a16="http://schemas.microsoft.com/office/drawing/2014/main" val="1739710230"/>
                  </a:ext>
                </a:extLst>
              </a:tr>
            </a:tbl>
          </a:graphicData>
        </a:graphic>
      </p:graphicFrame>
      <p:sp>
        <p:nvSpPr>
          <p:cNvPr id="14" name="TextBox 13">
            <a:extLst>
              <a:ext uri="{FF2B5EF4-FFF2-40B4-BE49-F238E27FC236}">
                <a16:creationId xmlns:a16="http://schemas.microsoft.com/office/drawing/2014/main" id="{ECC6E319-6E3F-82BC-6C08-1A2906F68741}"/>
              </a:ext>
            </a:extLst>
          </p:cNvPr>
          <p:cNvSpPr txBox="1"/>
          <p:nvPr/>
        </p:nvSpPr>
        <p:spPr>
          <a:xfrm>
            <a:off x="3027564" y="3020659"/>
            <a:ext cx="1989745" cy="307777"/>
          </a:xfrm>
          <a:prstGeom prst="rect">
            <a:avLst/>
          </a:prstGeom>
          <a:noFill/>
        </p:spPr>
        <p:txBody>
          <a:bodyPr wrap="square" rtlCol="0">
            <a:spAutoFit/>
          </a:bodyPr>
          <a:lstStyle/>
          <a:p>
            <a:r>
              <a:rPr lang="en-US" sz="1400" dirty="0">
                <a:solidFill>
                  <a:schemeClr val="accent2">
                    <a:lumMod val="60000"/>
                    <a:lumOff val="40000"/>
                  </a:schemeClr>
                </a:solidFill>
              </a:rPr>
              <a:t>w</a:t>
            </a:r>
            <a:r>
              <a:rPr lang="en-US" sz="1400" baseline="-25000" dirty="0">
                <a:solidFill>
                  <a:schemeClr val="accent2">
                    <a:lumMod val="60000"/>
                    <a:lumOff val="40000"/>
                  </a:schemeClr>
                </a:solidFill>
              </a:rPr>
              <a:t>1</a:t>
            </a:r>
            <a:r>
              <a:rPr lang="en-US" sz="1400" dirty="0">
                <a:solidFill>
                  <a:schemeClr val="accent2">
                    <a:lumMod val="60000"/>
                    <a:lumOff val="40000"/>
                  </a:schemeClr>
                </a:solidFill>
              </a:rPr>
              <a:t>           w</a:t>
            </a:r>
            <a:r>
              <a:rPr lang="en-US" sz="1400" baseline="-25000" dirty="0">
                <a:solidFill>
                  <a:schemeClr val="accent2">
                    <a:lumMod val="60000"/>
                    <a:lumOff val="40000"/>
                  </a:schemeClr>
                </a:solidFill>
              </a:rPr>
              <a:t>2</a:t>
            </a:r>
            <a:r>
              <a:rPr lang="en-US" sz="1400" dirty="0">
                <a:solidFill>
                  <a:schemeClr val="accent2">
                    <a:lumMod val="60000"/>
                    <a:lumOff val="40000"/>
                  </a:schemeClr>
                </a:solidFill>
              </a:rPr>
              <a:t>     …        </a:t>
            </a:r>
            <a:r>
              <a:rPr lang="en-US" sz="1400" dirty="0" err="1">
                <a:solidFill>
                  <a:schemeClr val="accent2">
                    <a:lumMod val="60000"/>
                    <a:lumOff val="40000"/>
                  </a:schemeClr>
                </a:solidFill>
              </a:rPr>
              <a:t>w</a:t>
            </a:r>
            <a:r>
              <a:rPr lang="en-US" sz="1400" baseline="-25000" dirty="0" err="1">
                <a:solidFill>
                  <a:schemeClr val="accent2">
                    <a:lumMod val="60000"/>
                    <a:lumOff val="40000"/>
                  </a:schemeClr>
                </a:solidFill>
              </a:rPr>
              <a:t>n</a:t>
            </a:r>
            <a:endParaRPr lang="en-US" sz="1400" baseline="-25000" dirty="0">
              <a:solidFill>
                <a:schemeClr val="accent2">
                  <a:lumMod val="60000"/>
                  <a:lumOff val="40000"/>
                </a:schemeClr>
              </a:solidFill>
            </a:endParaRPr>
          </a:p>
        </p:txBody>
      </p:sp>
      <p:cxnSp>
        <p:nvCxnSpPr>
          <p:cNvPr id="17" name="Straight Arrow Connector 16">
            <a:extLst>
              <a:ext uri="{FF2B5EF4-FFF2-40B4-BE49-F238E27FC236}">
                <a16:creationId xmlns:a16="http://schemas.microsoft.com/office/drawing/2014/main" id="{7B6FDBBC-A55A-E508-2718-6587C84A33BA}"/>
              </a:ext>
            </a:extLst>
          </p:cNvPr>
          <p:cNvCxnSpPr>
            <a:cxnSpLocks/>
          </p:cNvCxnSpPr>
          <p:nvPr/>
        </p:nvCxnSpPr>
        <p:spPr>
          <a:xfrm flipV="1">
            <a:off x="2712183" y="2336514"/>
            <a:ext cx="804249" cy="1241349"/>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448A1A5A-1FF8-BA58-3FA8-ECE6B1532D55}"/>
              </a:ext>
            </a:extLst>
          </p:cNvPr>
          <p:cNvSpPr txBox="1"/>
          <p:nvPr/>
        </p:nvSpPr>
        <p:spPr>
          <a:xfrm>
            <a:off x="2220811" y="3511676"/>
            <a:ext cx="833383" cy="307777"/>
          </a:xfrm>
          <a:prstGeom prst="rect">
            <a:avLst/>
          </a:prstGeom>
          <a:solidFill>
            <a:schemeClr val="bg1"/>
          </a:solidFill>
        </p:spPr>
        <p:txBody>
          <a:bodyPr wrap="square" rtlCol="0">
            <a:spAutoFit/>
          </a:bodyPr>
          <a:lstStyle/>
          <a:p>
            <a:r>
              <a:rPr lang="en-US" sz="1400" dirty="0">
                <a:solidFill>
                  <a:schemeClr val="accent5"/>
                </a:solidFill>
              </a:rPr>
              <a:t>x</a:t>
            </a:r>
            <a:r>
              <a:rPr lang="en-US" sz="1400" baseline="-25000" dirty="0">
                <a:solidFill>
                  <a:schemeClr val="accent5"/>
                </a:solidFill>
              </a:rPr>
              <a:t>0 </a:t>
            </a:r>
            <a:r>
              <a:rPr lang="en-US" sz="1400" dirty="0">
                <a:solidFill>
                  <a:schemeClr val="accent5"/>
                </a:solidFill>
              </a:rPr>
              <a:t>= 1</a:t>
            </a: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8E92983B-CD0B-54F5-789F-CA432F599B09}"/>
                  </a:ext>
                </a:extLst>
              </p:cNvPr>
              <p:cNvSpPr txBox="1"/>
              <p:nvPr/>
            </p:nvSpPr>
            <p:spPr>
              <a:xfrm>
                <a:off x="2416656" y="3094684"/>
                <a:ext cx="833383" cy="307777"/>
              </a:xfrm>
              <a:prstGeom prst="rect">
                <a:avLst/>
              </a:prstGeom>
              <a:noFill/>
            </p:spPr>
            <p:txBody>
              <a:bodyPr wrap="square" rtlCol="0">
                <a:spAutoFit/>
              </a:bodyPr>
              <a:lstStyle/>
              <a:p>
                <a:r>
                  <a:rPr lang="en-US" sz="1400" dirty="0">
                    <a:solidFill>
                      <a:schemeClr val="accent5"/>
                    </a:solidFill>
                  </a:rPr>
                  <a:t>w</a:t>
                </a:r>
                <a:r>
                  <a:rPr lang="en-US" sz="1400" baseline="-25000" dirty="0">
                    <a:solidFill>
                      <a:schemeClr val="accent5"/>
                    </a:solidFill>
                  </a:rPr>
                  <a:t>0 </a:t>
                </a:r>
                <a:r>
                  <a:rPr lang="en-US" sz="1400" dirty="0">
                    <a:solidFill>
                      <a:schemeClr val="accent5"/>
                    </a:solidFill>
                  </a:rPr>
                  <a:t>= - </a:t>
                </a:r>
                <a14:m>
                  <m:oMath xmlns:m="http://schemas.openxmlformats.org/officeDocument/2006/math">
                    <m:r>
                      <a:rPr lang="en-US" sz="1400" b="0" i="1" dirty="0" smtClean="0">
                        <a:solidFill>
                          <a:schemeClr val="accent5"/>
                        </a:solidFill>
                        <a:latin typeface="Cambria Math" panose="02040503050406030204" pitchFamily="18" charset="0"/>
                      </a:rPr>
                      <m:t> </m:t>
                    </m:r>
                    <m:r>
                      <a:rPr lang="en-US" sz="1400" b="0" i="1" dirty="0" smtClean="0">
                        <a:solidFill>
                          <a:schemeClr val="accent5"/>
                        </a:solidFill>
                        <a:latin typeface="Cambria Math" panose="02040503050406030204" pitchFamily="18" charset="0"/>
                      </a:rPr>
                      <m:t>𝜃</m:t>
                    </m:r>
                  </m:oMath>
                </a14:m>
                <a:endParaRPr lang="en-US" sz="1400" dirty="0">
                  <a:solidFill>
                    <a:schemeClr val="accent5"/>
                  </a:solidFill>
                </a:endParaRPr>
              </a:p>
            </p:txBody>
          </p:sp>
        </mc:Choice>
        <mc:Fallback xmlns="">
          <p:sp>
            <p:nvSpPr>
              <p:cNvPr id="22" name="TextBox 21">
                <a:extLst>
                  <a:ext uri="{FF2B5EF4-FFF2-40B4-BE49-F238E27FC236}">
                    <a16:creationId xmlns:a16="http://schemas.microsoft.com/office/drawing/2014/main" id="{8E92983B-CD0B-54F5-789F-CA432F599B09}"/>
                  </a:ext>
                </a:extLst>
              </p:cNvPr>
              <p:cNvSpPr txBox="1">
                <a:spLocks noRot="1" noChangeAspect="1" noMove="1" noResize="1" noEditPoints="1" noAdjustHandles="1" noChangeArrowheads="1" noChangeShapeType="1" noTextEdit="1"/>
              </p:cNvSpPr>
              <p:nvPr/>
            </p:nvSpPr>
            <p:spPr>
              <a:xfrm>
                <a:off x="2416656" y="3094684"/>
                <a:ext cx="833383" cy="307777"/>
              </a:xfrm>
              <a:prstGeom prst="rect">
                <a:avLst/>
              </a:prstGeom>
              <a:blipFill>
                <a:blip r:embed="rId3"/>
                <a:stretch>
                  <a:fillRect l="-2190" t="-4000"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7E5D4FB-EFE4-3EE2-03F0-76AA1523F9E6}"/>
                  </a:ext>
                </a:extLst>
              </p:cNvPr>
              <p:cNvSpPr txBox="1"/>
              <p:nvPr/>
            </p:nvSpPr>
            <p:spPr>
              <a:xfrm>
                <a:off x="6480698" y="159797"/>
                <a:ext cx="4935984" cy="8586966"/>
              </a:xfrm>
              <a:prstGeom prst="rect">
                <a:avLst/>
              </a:prstGeom>
              <a:noFill/>
            </p:spPr>
            <p:txBody>
              <a:bodyPr wrap="square" lIns="0" tIns="0" rIns="0" bIns="0" rtlCol="0">
                <a:spAutoFit/>
              </a:bodyPr>
              <a:lstStyle/>
              <a:p>
                <a:pPr algn="l"/>
                <a:r>
                  <a:rPr lang="en-US" dirty="0">
                    <a:solidFill>
                      <a:schemeClr val="accent2">
                        <a:lumMod val="60000"/>
                        <a:lumOff val="40000"/>
                      </a:schemeClr>
                    </a:solidFill>
                    <a:latin typeface="Cambria Math" panose="02040503050406030204" pitchFamily="18" charset="0"/>
                  </a:rPr>
                  <a:t>Why do we need weights?</a:t>
                </a:r>
              </a:p>
              <a:p>
                <a:pPr algn="l"/>
                <a:endParaRPr lang="en-US" dirty="0">
                  <a:solidFill>
                    <a:schemeClr val="accent2">
                      <a:lumMod val="60000"/>
                      <a:lumOff val="40000"/>
                    </a:schemeClr>
                  </a:solidFill>
                  <a:latin typeface="Cambria Math" panose="02040503050406030204" pitchFamily="18" charset="0"/>
                </a:endParaRPr>
              </a:p>
              <a:p>
                <a:pPr marL="285750" indent="-285750" algn="l">
                  <a:buFont typeface="Arial" panose="020B0604020202020204" pitchFamily="34" charset="0"/>
                  <a:buChar char="•"/>
                </a:pPr>
                <a:r>
                  <a:rPr lang="en-US" dirty="0">
                    <a:solidFill>
                      <a:schemeClr val="accent2">
                        <a:lumMod val="60000"/>
                        <a:lumOff val="40000"/>
                      </a:schemeClr>
                    </a:solidFill>
                    <a:latin typeface="Cambria Math" panose="02040503050406030204" pitchFamily="18" charset="0"/>
                  </a:rPr>
                  <a:t>Consider task of prediction whether one likes a movie or not</a:t>
                </a:r>
              </a:p>
              <a:p>
                <a:pPr marL="285750" indent="-285750" algn="l">
                  <a:buFont typeface="Arial" panose="020B0604020202020204" pitchFamily="34" charset="0"/>
                  <a:buChar char="•"/>
                </a:pPr>
                <a:endParaRPr lang="en-US" dirty="0">
                  <a:solidFill>
                    <a:schemeClr val="accent2">
                      <a:lumMod val="60000"/>
                      <a:lumOff val="40000"/>
                    </a:schemeClr>
                  </a:solidFill>
                  <a:latin typeface="Cambria Math" panose="02040503050406030204" pitchFamily="18" charset="0"/>
                </a:endParaRPr>
              </a:p>
              <a:p>
                <a:pPr marL="285750" indent="-285750" algn="l">
                  <a:buFont typeface="Arial" panose="020B0604020202020204" pitchFamily="34" charset="0"/>
                  <a:buChar char="•"/>
                </a:pPr>
                <a:r>
                  <a:rPr lang="en-US" dirty="0">
                    <a:solidFill>
                      <a:schemeClr val="accent2">
                        <a:lumMod val="60000"/>
                        <a:lumOff val="40000"/>
                      </a:schemeClr>
                    </a:solidFill>
                    <a:latin typeface="Cambria Math" panose="02040503050406030204" pitchFamily="18" charset="0"/>
                  </a:rPr>
                  <a:t>Based on our past experience (data), we may give a high weight to </a:t>
                </a:r>
                <a14:m>
                  <m:oMath xmlns:m="http://schemas.openxmlformats.org/officeDocument/2006/math">
                    <m:r>
                      <a:rPr lang="en-US" b="0" i="1" smtClean="0">
                        <a:solidFill>
                          <a:schemeClr val="accent2">
                            <a:lumMod val="60000"/>
                            <a:lumOff val="40000"/>
                          </a:schemeClr>
                        </a:solidFill>
                        <a:latin typeface="Cambria Math" panose="02040503050406030204" pitchFamily="18" charset="0"/>
                      </a:rPr>
                      <m:t>𝑖𝑠𝐷𝑖𝑟𝑒𝑐𝑡𝑖𝑜𝑟𝑁𝑜𝑙𝑎𝑛</m:t>
                    </m:r>
                  </m:oMath>
                </a14:m>
                <a:r>
                  <a:rPr lang="en-US" dirty="0">
                    <a:solidFill>
                      <a:schemeClr val="accent2">
                        <a:lumMod val="60000"/>
                        <a:lumOff val="40000"/>
                      </a:schemeClr>
                    </a:solidFill>
                    <a:latin typeface="Cambria Math" panose="02040503050406030204" pitchFamily="18" charset="0"/>
                  </a:rPr>
                  <a:t> as compared to the other inputs</a:t>
                </a:r>
              </a:p>
              <a:p>
                <a:pPr marL="285750" indent="-285750" algn="l">
                  <a:buFont typeface="Arial" panose="020B0604020202020204" pitchFamily="34" charset="0"/>
                  <a:buChar char="•"/>
                </a:pPr>
                <a:endParaRPr lang="en-US" dirty="0">
                  <a:solidFill>
                    <a:schemeClr val="accent2">
                      <a:lumMod val="60000"/>
                      <a:lumOff val="40000"/>
                    </a:schemeClr>
                  </a:solidFill>
                  <a:latin typeface="Cambria Math" panose="02040503050406030204" pitchFamily="18" charset="0"/>
                </a:endParaRPr>
              </a:p>
              <a:p>
                <a:pPr marL="285750" indent="-285750">
                  <a:buFont typeface="Arial" panose="020B0604020202020204" pitchFamily="34" charset="0"/>
                  <a:buChar char="•"/>
                </a:pPr>
                <a:r>
                  <a:rPr lang="en-US" dirty="0">
                    <a:solidFill>
                      <a:schemeClr val="accent2">
                        <a:lumMod val="60000"/>
                        <a:lumOff val="40000"/>
                      </a:schemeClr>
                    </a:solidFill>
                    <a:latin typeface="Cambria Math" panose="02040503050406030204" pitchFamily="18" charset="0"/>
                  </a:rPr>
                  <a:t>Specifically, even if the actor is not Matt Damon and the genre is not thriller we would still want to cross the threshold </a:t>
                </a:r>
                <a14:m>
                  <m:oMath xmlns:m="http://schemas.openxmlformats.org/officeDocument/2006/math">
                    <m:r>
                      <a:rPr lang="en-US" b="0" i="1" smtClean="0">
                        <a:solidFill>
                          <a:schemeClr val="accent2">
                            <a:lumMod val="60000"/>
                            <a:lumOff val="40000"/>
                          </a:schemeClr>
                        </a:solidFill>
                        <a:latin typeface="Cambria Math" panose="02040503050406030204" pitchFamily="18" charset="0"/>
                      </a:rPr>
                      <m:t>𝜃</m:t>
                    </m:r>
                  </m:oMath>
                </a14:m>
                <a:r>
                  <a:rPr lang="en-US" dirty="0">
                    <a:solidFill>
                      <a:schemeClr val="accent2">
                        <a:lumMod val="60000"/>
                        <a:lumOff val="40000"/>
                      </a:schemeClr>
                    </a:solidFill>
                    <a:latin typeface="Cambria Math" panose="02040503050406030204" pitchFamily="18" charset="0"/>
                  </a:rPr>
                  <a:t> by assigning a high weight to </a:t>
                </a:r>
                <a14:m>
                  <m:oMath xmlns:m="http://schemas.openxmlformats.org/officeDocument/2006/math">
                    <m:r>
                      <a:rPr lang="en-US" i="1" dirty="0" smtClean="0">
                        <a:solidFill>
                          <a:schemeClr val="accent2">
                            <a:lumMod val="60000"/>
                            <a:lumOff val="40000"/>
                          </a:schemeClr>
                        </a:solidFill>
                        <a:latin typeface="Cambria Math" panose="02040503050406030204" pitchFamily="18" charset="0"/>
                      </a:rPr>
                      <m:t>𝑖𝑠𝐷𝑖𝑟𝑒𝑐𝑡𝑜𝑟𝑁𝑜𝑙𝑎𝑛</m:t>
                    </m:r>
                  </m:oMath>
                </a14:m>
                <a:endParaRPr lang="en-US" dirty="0">
                  <a:solidFill>
                    <a:schemeClr val="accent2">
                      <a:lumMod val="60000"/>
                      <a:lumOff val="40000"/>
                    </a:schemeClr>
                  </a:solidFill>
                  <a:latin typeface="Cambria Math" panose="02040503050406030204" pitchFamily="18" charset="0"/>
                </a:endParaRPr>
              </a:p>
              <a:p>
                <a:pPr algn="l"/>
                <a:endParaRPr lang="en-US" dirty="0">
                  <a:solidFill>
                    <a:schemeClr val="accent2">
                      <a:lumMod val="60000"/>
                      <a:lumOff val="40000"/>
                    </a:schemeClr>
                  </a:solidFill>
                  <a:latin typeface="Cambria Math" panose="02040503050406030204" pitchFamily="18" charset="0"/>
                </a:endParaRPr>
              </a:p>
              <a:p>
                <a:pPr algn="l"/>
                <a:endParaRPr lang="en-US" dirty="0">
                  <a:solidFill>
                    <a:schemeClr val="accent2">
                      <a:lumMod val="60000"/>
                      <a:lumOff val="40000"/>
                    </a:schemeClr>
                  </a:solidFill>
                  <a:latin typeface="Cambria Math" panose="02040503050406030204" pitchFamily="18" charset="0"/>
                </a:endParaRPr>
              </a:p>
              <a:p>
                <a:pPr algn="l"/>
                <a:endParaRPr lang="en-US" dirty="0">
                  <a:solidFill>
                    <a:schemeClr val="accent2">
                      <a:lumMod val="60000"/>
                      <a:lumOff val="40000"/>
                    </a:schemeClr>
                  </a:solidFill>
                  <a:latin typeface="Cambria Math" panose="02040503050406030204" pitchFamily="18" charset="0"/>
                </a:endParaRPr>
              </a:p>
              <a:p>
                <a:pPr algn="l"/>
                <a:endParaRPr lang="en-US" dirty="0">
                  <a:solidFill>
                    <a:schemeClr val="accent2">
                      <a:lumMod val="60000"/>
                      <a:lumOff val="40000"/>
                    </a:schemeClr>
                  </a:solidFill>
                  <a:latin typeface="Cambria Math" panose="02040503050406030204" pitchFamily="18" charset="0"/>
                </a:endParaRPr>
              </a:p>
              <a:p>
                <a:pPr algn="l"/>
                <a:endParaRPr lang="en-US" dirty="0">
                  <a:solidFill>
                    <a:schemeClr val="accent2">
                      <a:lumMod val="60000"/>
                      <a:lumOff val="40000"/>
                    </a:schemeClr>
                  </a:solidFill>
                  <a:latin typeface="Cambria Math" panose="02040503050406030204" pitchFamily="18" charset="0"/>
                </a:endParaRPr>
              </a:p>
              <a:p>
                <a:pPr algn="l"/>
                <a:endParaRPr lang="en-US" dirty="0">
                  <a:solidFill>
                    <a:schemeClr val="accent2">
                      <a:lumMod val="60000"/>
                      <a:lumOff val="40000"/>
                    </a:schemeClr>
                  </a:solidFill>
                  <a:latin typeface="Cambria Math" panose="02040503050406030204" pitchFamily="18" charset="0"/>
                </a:endParaRPr>
              </a:p>
              <a:p>
                <a:pPr algn="l"/>
                <a:endParaRPr lang="en-US" dirty="0">
                  <a:solidFill>
                    <a:schemeClr val="accent2">
                      <a:lumMod val="60000"/>
                      <a:lumOff val="40000"/>
                    </a:schemeClr>
                  </a:solidFill>
                  <a:latin typeface="Cambria Math" panose="02040503050406030204" pitchFamily="18" charset="0"/>
                </a:endParaRPr>
              </a:p>
              <a:p>
                <a:pPr algn="l"/>
                <a:endParaRPr lang="en-US" dirty="0">
                  <a:solidFill>
                    <a:schemeClr val="accent2">
                      <a:lumMod val="60000"/>
                      <a:lumOff val="40000"/>
                    </a:schemeClr>
                  </a:solidFill>
                  <a:latin typeface="Cambria Math" panose="02040503050406030204" pitchFamily="18" charset="0"/>
                </a:endParaRPr>
              </a:p>
              <a:p>
                <a:pPr algn="l"/>
                <a:endParaRPr lang="en-US" dirty="0">
                  <a:solidFill>
                    <a:schemeClr val="accent2">
                      <a:lumMod val="60000"/>
                      <a:lumOff val="40000"/>
                    </a:schemeClr>
                  </a:solidFill>
                  <a:latin typeface="Cambria Math" panose="02040503050406030204" pitchFamily="18" charset="0"/>
                </a:endParaRPr>
              </a:p>
              <a:p>
                <a:pPr algn="l"/>
                <a:endParaRPr lang="en-US" dirty="0">
                  <a:solidFill>
                    <a:schemeClr val="accent2">
                      <a:lumMod val="60000"/>
                      <a:lumOff val="40000"/>
                    </a:schemeClr>
                  </a:solidFill>
                  <a:latin typeface="Cambria Math" panose="02040503050406030204" pitchFamily="18" charset="0"/>
                </a:endParaRPr>
              </a:p>
              <a:p>
                <a:pPr algn="l"/>
                <a:endParaRPr lang="en-US" dirty="0">
                  <a:solidFill>
                    <a:schemeClr val="accent2">
                      <a:lumMod val="60000"/>
                      <a:lumOff val="40000"/>
                    </a:schemeClr>
                  </a:solidFill>
                  <a:latin typeface="Cambria Math" panose="02040503050406030204" pitchFamily="18" charset="0"/>
                </a:endParaRPr>
              </a:p>
              <a:p>
                <a:pPr algn="l"/>
                <a:endParaRPr lang="en-US" dirty="0">
                  <a:solidFill>
                    <a:schemeClr val="accent2">
                      <a:lumMod val="60000"/>
                      <a:lumOff val="40000"/>
                    </a:schemeClr>
                  </a:solidFill>
                  <a:latin typeface="Cambria Math" panose="02040503050406030204" pitchFamily="18" charset="0"/>
                </a:endParaRPr>
              </a:p>
              <a:p>
                <a:pPr algn="l"/>
                <a:endParaRPr lang="en-US" dirty="0">
                  <a:solidFill>
                    <a:schemeClr val="accent2">
                      <a:lumMod val="60000"/>
                      <a:lumOff val="40000"/>
                    </a:schemeClr>
                  </a:solidFill>
                  <a:latin typeface="Cambria Math" panose="02040503050406030204" pitchFamily="18" charset="0"/>
                </a:endParaRPr>
              </a:p>
              <a:p>
                <a:pPr algn="l"/>
                <a:endParaRPr lang="en-US" dirty="0">
                  <a:solidFill>
                    <a:schemeClr val="accent2">
                      <a:lumMod val="60000"/>
                      <a:lumOff val="40000"/>
                    </a:schemeClr>
                  </a:solidFill>
                  <a:latin typeface="Cambria Math" panose="02040503050406030204" pitchFamily="18" charset="0"/>
                </a:endParaRPr>
              </a:p>
              <a:p>
                <a:pPr algn="l"/>
                <a:endParaRPr lang="en-US" dirty="0">
                  <a:solidFill>
                    <a:schemeClr val="accent2">
                      <a:lumMod val="60000"/>
                      <a:lumOff val="40000"/>
                    </a:schemeClr>
                  </a:solidFill>
                  <a:latin typeface="Cambria Math" panose="02040503050406030204" pitchFamily="18" charset="0"/>
                </a:endParaRPr>
              </a:p>
              <a:p>
                <a:pPr algn="l"/>
                <a:endParaRPr lang="en-US" dirty="0">
                  <a:solidFill>
                    <a:schemeClr val="accent2">
                      <a:lumMod val="60000"/>
                      <a:lumOff val="40000"/>
                    </a:schemeClr>
                  </a:solidFill>
                  <a:latin typeface="Cambria Math" panose="02040503050406030204" pitchFamily="18" charset="0"/>
                </a:endParaRPr>
              </a:p>
              <a:p>
                <a:pPr algn="l"/>
                <a:endParaRPr lang="en-US" dirty="0">
                  <a:solidFill>
                    <a:schemeClr val="accent2">
                      <a:lumMod val="60000"/>
                      <a:lumOff val="40000"/>
                    </a:schemeClr>
                  </a:solidFill>
                  <a:latin typeface="Cambria Math" panose="02040503050406030204" pitchFamily="18" charset="0"/>
                </a:endParaRPr>
              </a:p>
              <a:p>
                <a:pPr algn="l"/>
                <a:r>
                  <a:rPr lang="en-US" dirty="0">
                    <a:solidFill>
                      <a:schemeClr val="accent2">
                        <a:lumMod val="60000"/>
                        <a:lumOff val="40000"/>
                      </a:schemeClr>
                    </a:solidFill>
                    <a:latin typeface="Cambria Math" panose="02040503050406030204" pitchFamily="18" charset="0"/>
                  </a:rPr>
                  <a:t> </a:t>
                </a:r>
              </a:p>
            </p:txBody>
          </p:sp>
        </mc:Choice>
        <mc:Fallback xmlns="">
          <p:sp>
            <p:nvSpPr>
              <p:cNvPr id="7" name="TextBox 6">
                <a:extLst>
                  <a:ext uri="{FF2B5EF4-FFF2-40B4-BE49-F238E27FC236}">
                    <a16:creationId xmlns:a16="http://schemas.microsoft.com/office/drawing/2014/main" id="{67E5D4FB-EFE4-3EE2-03F0-76AA1523F9E6}"/>
                  </a:ext>
                </a:extLst>
              </p:cNvPr>
              <p:cNvSpPr txBox="1">
                <a:spLocks noRot="1" noChangeAspect="1" noMove="1" noResize="1" noEditPoints="1" noAdjustHandles="1" noChangeArrowheads="1" noChangeShapeType="1" noTextEdit="1"/>
              </p:cNvSpPr>
              <p:nvPr/>
            </p:nvSpPr>
            <p:spPr>
              <a:xfrm>
                <a:off x="6480698" y="159797"/>
                <a:ext cx="4935984" cy="8586966"/>
              </a:xfrm>
              <a:prstGeom prst="rect">
                <a:avLst/>
              </a:prstGeom>
              <a:blipFill>
                <a:blip r:embed="rId4"/>
                <a:stretch>
                  <a:fillRect l="-2840" t="-994" r="-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C1A7426-37ED-2BA9-A423-1E528214CA51}"/>
                  </a:ext>
                </a:extLst>
              </p:cNvPr>
              <p:cNvSpPr txBox="1"/>
              <p:nvPr/>
            </p:nvSpPr>
            <p:spPr>
              <a:xfrm>
                <a:off x="2416656" y="4427452"/>
                <a:ext cx="2428935" cy="1384995"/>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b="0" i="1" smtClean="0">
                          <a:solidFill>
                            <a:schemeClr val="accent2">
                              <a:lumMod val="60000"/>
                              <a:lumOff val="40000"/>
                            </a:schemeClr>
                          </a:solidFill>
                          <a:latin typeface="Cambria Math" panose="02040503050406030204" pitchFamily="18" charset="0"/>
                        </a:rPr>
                        <m:t>𝑥</m:t>
                      </m:r>
                      <m:r>
                        <a:rPr lang="en-US" b="0" i="1" baseline="-25000" smtClean="0">
                          <a:solidFill>
                            <a:schemeClr val="accent2">
                              <a:lumMod val="60000"/>
                              <a:lumOff val="40000"/>
                            </a:schemeClr>
                          </a:solidFill>
                          <a:latin typeface="Cambria Math" panose="02040503050406030204" pitchFamily="18" charset="0"/>
                        </a:rPr>
                        <m:t>1</m:t>
                      </m:r>
                      <m:r>
                        <a:rPr lang="en-US" b="0" i="1" smtClean="0">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𝑖𝑠𝐴𝑐𝑡𝑜𝑟𝐷𝑎𝑚𝑜𝑛</m:t>
                      </m:r>
                    </m:oMath>
                  </m:oMathPara>
                </a14:m>
                <a:endParaRPr lang="en-US" b="0" dirty="0">
                  <a:solidFill>
                    <a:schemeClr val="accent2">
                      <a:lumMod val="60000"/>
                      <a:lumOff val="40000"/>
                    </a:schemeClr>
                  </a:solidFill>
                  <a:latin typeface="Cambria Math" panose="02040503050406030204" pitchFamily="18" charset="0"/>
                </a:endParaRPr>
              </a:p>
              <a:p>
                <a:pPr algn="l"/>
                <a:endParaRPr lang="en-US" b="0" dirty="0">
                  <a:solidFill>
                    <a:schemeClr val="accent2">
                      <a:lumMod val="60000"/>
                      <a:lumOff val="40000"/>
                    </a:schemeClr>
                  </a:solidFill>
                  <a:latin typeface="Cambria Math" panose="02040503050406030204" pitchFamily="18" charset="0"/>
                </a:endParaRPr>
              </a:p>
              <a:p>
                <a:pPr algn="l"/>
                <a14:m>
                  <m:oMathPara xmlns:m="http://schemas.openxmlformats.org/officeDocument/2006/math">
                    <m:oMathParaPr>
                      <m:jc m:val="centerGroup"/>
                    </m:oMathParaPr>
                    <m:oMath xmlns:m="http://schemas.openxmlformats.org/officeDocument/2006/math">
                      <m:r>
                        <a:rPr lang="en-US" i="1" dirty="0" smtClean="0">
                          <a:solidFill>
                            <a:schemeClr val="accent2">
                              <a:lumMod val="60000"/>
                              <a:lumOff val="40000"/>
                            </a:schemeClr>
                          </a:solidFill>
                          <a:latin typeface="Cambria Math" panose="02040503050406030204" pitchFamily="18" charset="0"/>
                        </a:rPr>
                        <m:t>𝑥</m:t>
                      </m:r>
                      <m:r>
                        <a:rPr lang="en-US" i="1" baseline="-25000" dirty="0" smtClean="0">
                          <a:solidFill>
                            <a:schemeClr val="accent2">
                              <a:lumMod val="60000"/>
                              <a:lumOff val="40000"/>
                            </a:schemeClr>
                          </a:solidFill>
                          <a:latin typeface="Cambria Math" panose="02040503050406030204" pitchFamily="18" charset="0"/>
                        </a:rPr>
                        <m:t>2</m:t>
                      </m:r>
                      <m:r>
                        <a:rPr lang="en-US" i="1" dirty="0" smtClean="0">
                          <a:solidFill>
                            <a:schemeClr val="accent2">
                              <a:lumMod val="60000"/>
                              <a:lumOff val="40000"/>
                            </a:schemeClr>
                          </a:solidFill>
                          <a:latin typeface="Cambria Math" panose="02040503050406030204" pitchFamily="18" charset="0"/>
                        </a:rPr>
                        <m:t>  =</m:t>
                      </m:r>
                      <m:r>
                        <a:rPr lang="en-US" b="0" i="1" dirty="0" smtClean="0">
                          <a:solidFill>
                            <a:schemeClr val="accent2">
                              <a:lumMod val="60000"/>
                              <a:lumOff val="40000"/>
                            </a:schemeClr>
                          </a:solidFill>
                          <a:latin typeface="Cambria Math" panose="02040503050406030204" pitchFamily="18" charset="0"/>
                        </a:rPr>
                        <m:t>𝑖𝑠𝐺𝑒𝑛𝑟𝑒𝑇h𝑟𝑖𝑙𝑙𝑒𝑟</m:t>
                      </m:r>
                    </m:oMath>
                  </m:oMathPara>
                </a14:m>
                <a:endParaRPr lang="en-US" b="0" dirty="0">
                  <a:solidFill>
                    <a:schemeClr val="accent2">
                      <a:lumMod val="60000"/>
                      <a:lumOff val="40000"/>
                    </a:schemeClr>
                  </a:solidFill>
                  <a:latin typeface="Cambria Math" panose="02040503050406030204" pitchFamily="18" charset="0"/>
                </a:endParaRPr>
              </a:p>
              <a:p>
                <a:pPr algn="l"/>
                <a:endParaRPr lang="en-US" b="0" dirty="0">
                  <a:solidFill>
                    <a:schemeClr val="accent2">
                      <a:lumMod val="60000"/>
                      <a:lumOff val="40000"/>
                    </a:schemeClr>
                  </a:solidFill>
                  <a:latin typeface="Cambria Math" panose="02040503050406030204" pitchFamily="18" charset="0"/>
                </a:endParaRPr>
              </a:p>
              <a:p>
                <a:pPr algn="l"/>
                <a14:m>
                  <m:oMathPara xmlns:m="http://schemas.openxmlformats.org/officeDocument/2006/math">
                    <m:oMathParaPr>
                      <m:jc m:val="centerGroup"/>
                    </m:oMathParaPr>
                    <m:oMath xmlns:m="http://schemas.openxmlformats.org/officeDocument/2006/math">
                      <m:r>
                        <a:rPr lang="en-US" b="0" i="1" dirty="0" smtClean="0">
                          <a:solidFill>
                            <a:schemeClr val="accent2">
                              <a:lumMod val="60000"/>
                              <a:lumOff val="40000"/>
                            </a:schemeClr>
                          </a:solidFill>
                          <a:latin typeface="Cambria Math" panose="02040503050406030204" pitchFamily="18" charset="0"/>
                        </a:rPr>
                        <m:t>𝑥</m:t>
                      </m:r>
                      <m:r>
                        <a:rPr lang="en-US" i="1" baseline="-25000" dirty="0" smtClean="0">
                          <a:solidFill>
                            <a:schemeClr val="accent2">
                              <a:lumMod val="60000"/>
                              <a:lumOff val="40000"/>
                            </a:schemeClr>
                          </a:solidFill>
                          <a:latin typeface="Cambria Math" panose="02040503050406030204" pitchFamily="18" charset="0"/>
                        </a:rPr>
                        <m:t>3</m:t>
                      </m:r>
                      <m:r>
                        <a:rPr lang="en-US" i="1" dirty="0" smtClean="0">
                          <a:solidFill>
                            <a:schemeClr val="accent2">
                              <a:lumMod val="60000"/>
                              <a:lumOff val="40000"/>
                            </a:schemeClr>
                          </a:solidFill>
                          <a:latin typeface="Cambria Math" panose="02040503050406030204" pitchFamily="18" charset="0"/>
                        </a:rPr>
                        <m:t> =</m:t>
                      </m:r>
                      <m:r>
                        <a:rPr lang="en-US" b="0" i="1" dirty="0" smtClean="0">
                          <a:solidFill>
                            <a:schemeClr val="accent2">
                              <a:lumMod val="60000"/>
                              <a:lumOff val="40000"/>
                            </a:schemeClr>
                          </a:solidFill>
                          <a:latin typeface="Cambria Math" panose="02040503050406030204" pitchFamily="18" charset="0"/>
                        </a:rPr>
                        <m:t>𝑖𝑠𝐷𝑖𝑟𝑒𝑐𝑡𝑜𝑟𝑁𝑜𝑙𝑎𝑛</m:t>
                      </m:r>
                    </m:oMath>
                  </m:oMathPara>
                </a14:m>
                <a:endParaRPr lang="en-US" dirty="0">
                  <a:solidFill>
                    <a:schemeClr val="accent2">
                      <a:lumMod val="60000"/>
                      <a:lumOff val="40000"/>
                    </a:schemeClr>
                  </a:solidFill>
                  <a:latin typeface="Cambria Math" panose="02040503050406030204" pitchFamily="18" charset="0"/>
                </a:endParaRPr>
              </a:p>
            </p:txBody>
          </p:sp>
        </mc:Choice>
        <mc:Fallback xmlns="">
          <p:sp>
            <p:nvSpPr>
              <p:cNvPr id="8" name="TextBox 7">
                <a:extLst>
                  <a:ext uri="{FF2B5EF4-FFF2-40B4-BE49-F238E27FC236}">
                    <a16:creationId xmlns:a16="http://schemas.microsoft.com/office/drawing/2014/main" id="{8C1A7426-37ED-2BA9-A423-1E528214CA51}"/>
                  </a:ext>
                </a:extLst>
              </p:cNvPr>
              <p:cNvSpPr txBox="1">
                <a:spLocks noRot="1" noChangeAspect="1" noMove="1" noResize="1" noEditPoints="1" noAdjustHandles="1" noChangeArrowheads="1" noChangeShapeType="1" noTextEdit="1"/>
              </p:cNvSpPr>
              <p:nvPr/>
            </p:nvSpPr>
            <p:spPr>
              <a:xfrm>
                <a:off x="2416656" y="4427452"/>
                <a:ext cx="2428935" cy="1384995"/>
              </a:xfrm>
              <a:prstGeom prst="rect">
                <a:avLst/>
              </a:prstGeom>
              <a:blipFill>
                <a:blip r:embed="rId5"/>
                <a:stretch>
                  <a:fillRect b="-2643"/>
                </a:stretch>
              </a:blipFill>
            </p:spPr>
            <p:txBody>
              <a:bodyPr/>
              <a:lstStyle/>
              <a:p>
                <a:r>
                  <a:rPr lang="en-US">
                    <a:noFill/>
                  </a:rPr>
                  <a:t> </a:t>
                </a:r>
              </a:p>
            </p:txBody>
          </p:sp>
        </mc:Fallback>
      </mc:AlternateContent>
    </p:spTree>
    <p:extLst>
      <p:ext uri="{BB962C8B-B14F-4D97-AF65-F5344CB8AC3E}">
        <p14:creationId xmlns:p14="http://schemas.microsoft.com/office/powerpoint/2010/main" val="3617587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3D039DEC-58DF-8976-F486-0D5F6FCBF99E}"/>
              </a:ext>
            </a:extLst>
          </p:cNvPr>
          <p:cNvSpPr/>
          <p:nvPr/>
        </p:nvSpPr>
        <p:spPr>
          <a:xfrm>
            <a:off x="3482111" y="1529369"/>
            <a:ext cx="1052944" cy="10242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FB6E087B-8F69-95C7-71D3-C56BBAC28522}"/>
              </a:ext>
            </a:extLst>
          </p:cNvPr>
          <p:cNvCxnSpPr>
            <a:cxnSpLocks/>
          </p:cNvCxnSpPr>
          <p:nvPr/>
        </p:nvCxnSpPr>
        <p:spPr>
          <a:xfrm flipV="1">
            <a:off x="3279811" y="2553616"/>
            <a:ext cx="508900" cy="1107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EDB0B47-57E4-BED2-1ADF-6921C24FDFA0}"/>
              </a:ext>
            </a:extLst>
          </p:cNvPr>
          <p:cNvCxnSpPr>
            <a:cxnSpLocks/>
          </p:cNvCxnSpPr>
          <p:nvPr/>
        </p:nvCxnSpPr>
        <p:spPr>
          <a:xfrm flipV="1">
            <a:off x="4007174" y="2581447"/>
            <a:ext cx="15263" cy="1260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B3F8D767-8189-1D0F-A3A7-EF93BF7F0B3E}"/>
              </a:ext>
            </a:extLst>
          </p:cNvPr>
          <p:cNvSpPr txBox="1"/>
          <p:nvPr/>
        </p:nvSpPr>
        <p:spPr>
          <a:xfrm>
            <a:off x="3121891" y="3562381"/>
            <a:ext cx="1777769" cy="307777"/>
          </a:xfrm>
          <a:prstGeom prst="rect">
            <a:avLst/>
          </a:prstGeom>
          <a:solidFill>
            <a:schemeClr val="bg1"/>
          </a:solidFill>
        </p:spPr>
        <p:txBody>
          <a:bodyPr wrap="square" rtlCol="0">
            <a:spAutoFit/>
          </a:bodyPr>
          <a:lstStyle/>
          <a:p>
            <a:r>
              <a:rPr lang="en-US" sz="1400" dirty="0">
                <a:solidFill>
                  <a:schemeClr val="accent2">
                    <a:lumMod val="60000"/>
                    <a:lumOff val="40000"/>
                  </a:schemeClr>
                </a:solidFill>
              </a:rPr>
              <a:t>x</a:t>
            </a:r>
            <a:r>
              <a:rPr lang="en-US" sz="1400" baseline="-25000" dirty="0">
                <a:solidFill>
                  <a:schemeClr val="accent2">
                    <a:lumMod val="60000"/>
                    <a:lumOff val="40000"/>
                  </a:schemeClr>
                </a:solidFill>
              </a:rPr>
              <a:t>1</a:t>
            </a:r>
            <a:r>
              <a:rPr lang="en-US" sz="1400" dirty="0">
                <a:solidFill>
                  <a:schemeClr val="accent2">
                    <a:lumMod val="60000"/>
                    <a:lumOff val="40000"/>
                  </a:schemeClr>
                </a:solidFill>
              </a:rPr>
              <a:t>           x</a:t>
            </a:r>
            <a:r>
              <a:rPr lang="en-US" sz="1400" baseline="-25000" dirty="0">
                <a:solidFill>
                  <a:schemeClr val="accent2">
                    <a:lumMod val="60000"/>
                    <a:lumOff val="40000"/>
                  </a:schemeClr>
                </a:solidFill>
              </a:rPr>
              <a:t>2</a:t>
            </a:r>
            <a:r>
              <a:rPr lang="en-US" sz="1400" dirty="0">
                <a:solidFill>
                  <a:schemeClr val="accent2">
                    <a:lumMod val="60000"/>
                    <a:lumOff val="40000"/>
                  </a:schemeClr>
                </a:solidFill>
              </a:rPr>
              <a:t>      …         </a:t>
            </a:r>
            <a:r>
              <a:rPr lang="en-US" sz="1400" dirty="0" err="1">
                <a:solidFill>
                  <a:schemeClr val="accent2">
                    <a:lumMod val="60000"/>
                    <a:lumOff val="40000"/>
                  </a:schemeClr>
                </a:solidFill>
              </a:rPr>
              <a:t>x</a:t>
            </a:r>
            <a:r>
              <a:rPr lang="en-US" sz="1400" baseline="-25000" dirty="0" err="1">
                <a:solidFill>
                  <a:schemeClr val="accent2">
                    <a:lumMod val="60000"/>
                    <a:lumOff val="40000"/>
                  </a:schemeClr>
                </a:solidFill>
              </a:rPr>
              <a:t>n</a:t>
            </a:r>
            <a:endParaRPr lang="en-US" sz="1400" dirty="0">
              <a:solidFill>
                <a:schemeClr val="accent2">
                  <a:lumMod val="60000"/>
                  <a:lumOff val="40000"/>
                </a:schemeClr>
              </a:solidFill>
            </a:endParaRPr>
          </a:p>
        </p:txBody>
      </p:sp>
      <p:cxnSp>
        <p:nvCxnSpPr>
          <p:cNvPr id="35" name="Straight Arrow Connector 34">
            <a:extLst>
              <a:ext uri="{FF2B5EF4-FFF2-40B4-BE49-F238E27FC236}">
                <a16:creationId xmlns:a16="http://schemas.microsoft.com/office/drawing/2014/main" id="{2BB62B47-4DF1-D38E-EB5F-270047384488}"/>
              </a:ext>
            </a:extLst>
          </p:cNvPr>
          <p:cNvCxnSpPr>
            <a:cxnSpLocks/>
          </p:cNvCxnSpPr>
          <p:nvPr/>
        </p:nvCxnSpPr>
        <p:spPr>
          <a:xfrm flipH="1" flipV="1">
            <a:off x="4239492" y="2553616"/>
            <a:ext cx="419239" cy="1008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68C2E2A6-FA5D-0938-33B5-D0892BF58A45}"/>
              </a:ext>
            </a:extLst>
          </p:cNvPr>
          <p:cNvCxnSpPr>
            <a:cxnSpLocks/>
          </p:cNvCxnSpPr>
          <p:nvPr/>
        </p:nvCxnSpPr>
        <p:spPr>
          <a:xfrm flipV="1">
            <a:off x="4010636" y="741611"/>
            <a:ext cx="0" cy="777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4D7D28AA-E6D8-0A6C-9F69-9694B535A653}"/>
                  </a:ext>
                </a:extLst>
              </p:cNvPr>
              <p:cNvSpPr txBox="1"/>
              <p:nvPr/>
            </p:nvSpPr>
            <p:spPr>
              <a:xfrm>
                <a:off x="3952576" y="482269"/>
                <a:ext cx="124457"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𝑦</m:t>
                      </m:r>
                    </m:oMath>
                  </m:oMathPara>
                </a14:m>
                <a:endParaRPr lang="en-US" sz="1200" dirty="0">
                  <a:solidFill>
                    <a:schemeClr val="accent2">
                      <a:lumMod val="60000"/>
                      <a:lumOff val="40000"/>
                    </a:schemeClr>
                  </a:solidFill>
                </a:endParaRPr>
              </a:p>
            </p:txBody>
          </p:sp>
        </mc:Choice>
        <mc:Fallback xmlns="">
          <p:sp>
            <p:nvSpPr>
              <p:cNvPr id="55" name="TextBox 54">
                <a:extLst>
                  <a:ext uri="{FF2B5EF4-FFF2-40B4-BE49-F238E27FC236}">
                    <a16:creationId xmlns:a16="http://schemas.microsoft.com/office/drawing/2014/main" id="{4D7D28AA-E6D8-0A6C-9F69-9694B535A653}"/>
                  </a:ext>
                </a:extLst>
              </p:cNvPr>
              <p:cNvSpPr txBox="1">
                <a:spLocks noRot="1" noChangeAspect="1" noMove="1" noResize="1" noEditPoints="1" noAdjustHandles="1" noChangeArrowheads="1" noChangeShapeType="1" noTextEdit="1"/>
              </p:cNvSpPr>
              <p:nvPr/>
            </p:nvSpPr>
            <p:spPr>
              <a:xfrm>
                <a:off x="3952576" y="482269"/>
                <a:ext cx="124457" cy="184666"/>
              </a:xfrm>
              <a:prstGeom prst="rect">
                <a:avLst/>
              </a:prstGeom>
              <a:blipFill>
                <a:blip r:embed="rId2"/>
                <a:stretch>
                  <a:fillRect l="-28571" r="-23810" b="-23333"/>
                </a:stretch>
              </a:blipFill>
            </p:spPr>
            <p:txBody>
              <a:bodyPr/>
              <a:lstStyle/>
              <a:p>
                <a:r>
                  <a:rPr lang="en-US">
                    <a:noFill/>
                  </a:rPr>
                  <a:t> </a:t>
                </a:r>
              </a:p>
            </p:txBody>
          </p:sp>
        </mc:Fallback>
      </mc:AlternateContent>
      <p:graphicFrame>
        <p:nvGraphicFramePr>
          <p:cNvPr id="10" name="Table 4">
            <a:extLst>
              <a:ext uri="{FF2B5EF4-FFF2-40B4-BE49-F238E27FC236}">
                <a16:creationId xmlns:a16="http://schemas.microsoft.com/office/drawing/2014/main" id="{48B997DD-DF30-D7D3-0F96-C1C6F95E196F}"/>
              </a:ext>
            </a:extLst>
          </p:cNvPr>
          <p:cNvGraphicFramePr>
            <a:graphicFrameLocks noGrp="1"/>
          </p:cNvGraphicFramePr>
          <p:nvPr/>
        </p:nvGraphicFramePr>
        <p:xfrm>
          <a:off x="-1" y="0"/>
          <a:ext cx="1989745" cy="3024051"/>
        </p:xfrm>
        <a:graphic>
          <a:graphicData uri="http://schemas.openxmlformats.org/drawingml/2006/table">
            <a:tbl>
              <a:tblPr firstRow="1" bandRow="1">
                <a:tableStyleId>{073A0DAA-6AF3-43AB-8588-CEC1D06C72B9}</a:tableStyleId>
              </a:tblPr>
              <a:tblGrid>
                <a:gridCol w="1989745">
                  <a:extLst>
                    <a:ext uri="{9D8B030D-6E8A-4147-A177-3AD203B41FA5}">
                      <a16:colId xmlns:a16="http://schemas.microsoft.com/office/drawing/2014/main" val="1354557661"/>
                    </a:ext>
                  </a:extLst>
                </a:gridCol>
              </a:tblGrid>
              <a:tr h="489857">
                <a:tc>
                  <a:txBody>
                    <a:bodyPr/>
                    <a:lstStyle/>
                    <a:p>
                      <a:r>
                        <a:rPr lang="en-US" dirty="0"/>
                        <a:t>ANN</a:t>
                      </a:r>
                    </a:p>
                  </a:txBody>
                  <a:tcPr/>
                </a:tc>
                <a:extLst>
                  <a:ext uri="{0D108BD9-81ED-4DB2-BD59-A6C34878D82A}">
                    <a16:rowId xmlns:a16="http://schemas.microsoft.com/office/drawing/2014/main" val="551768191"/>
                  </a:ext>
                </a:extLst>
              </a:tr>
              <a:tr h="489857">
                <a:tc>
                  <a:txBody>
                    <a:bodyPr/>
                    <a:lstStyle/>
                    <a:p>
                      <a:r>
                        <a:rPr lang="en-US" dirty="0"/>
                        <a:t>Biological Neuron</a:t>
                      </a:r>
                    </a:p>
                  </a:txBody>
                  <a:tcPr>
                    <a:solidFill>
                      <a:schemeClr val="bg1">
                        <a:lumMod val="75000"/>
                        <a:lumOff val="25000"/>
                      </a:schemeClr>
                    </a:solidFill>
                  </a:tcPr>
                </a:tc>
                <a:extLst>
                  <a:ext uri="{0D108BD9-81ED-4DB2-BD59-A6C34878D82A}">
                    <a16:rowId xmlns:a16="http://schemas.microsoft.com/office/drawing/2014/main" val="3203128871"/>
                  </a:ext>
                </a:extLst>
              </a:tr>
              <a:tr h="489857">
                <a:tc>
                  <a:txBody>
                    <a:bodyPr/>
                    <a:lstStyle/>
                    <a:p>
                      <a:r>
                        <a:rPr lang="en-US" dirty="0"/>
                        <a:t>McCulloch Pitts Neuron</a:t>
                      </a:r>
                    </a:p>
                  </a:txBody>
                  <a:tcPr>
                    <a:solidFill>
                      <a:schemeClr val="bg1">
                        <a:lumMod val="75000"/>
                        <a:lumOff val="25000"/>
                      </a:schemeClr>
                    </a:solidFill>
                  </a:tcPr>
                </a:tc>
                <a:extLst>
                  <a:ext uri="{0D108BD9-81ED-4DB2-BD59-A6C34878D82A}">
                    <a16:rowId xmlns:a16="http://schemas.microsoft.com/office/drawing/2014/main" val="2220252484"/>
                  </a:ext>
                </a:extLst>
              </a:tr>
              <a:tr h="4898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Boolean Functions and Decision Boundaries</a:t>
                      </a:r>
                    </a:p>
                  </a:txBody>
                  <a:tcPr>
                    <a:solidFill>
                      <a:schemeClr val="bg1">
                        <a:lumMod val="75000"/>
                        <a:lumOff val="25000"/>
                      </a:schemeClr>
                    </a:solidFill>
                  </a:tcPr>
                </a:tc>
                <a:extLst>
                  <a:ext uri="{0D108BD9-81ED-4DB2-BD59-A6C34878D82A}">
                    <a16:rowId xmlns:a16="http://schemas.microsoft.com/office/drawing/2014/main" val="3682264811"/>
                  </a:ext>
                </a:extLst>
              </a:tr>
              <a:tr h="4898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Perceptron</a:t>
                      </a:r>
                    </a:p>
                  </a:txBody>
                  <a:tcPr>
                    <a:solidFill>
                      <a:schemeClr val="tx1">
                        <a:lumMod val="75000"/>
                      </a:schemeClr>
                    </a:solidFill>
                  </a:tcPr>
                </a:tc>
                <a:extLst>
                  <a:ext uri="{0D108BD9-81ED-4DB2-BD59-A6C34878D82A}">
                    <a16:rowId xmlns:a16="http://schemas.microsoft.com/office/drawing/2014/main" val="1739710230"/>
                  </a:ext>
                </a:extLst>
              </a:tr>
            </a:tbl>
          </a:graphicData>
        </a:graphic>
      </p:graphicFrame>
      <p:sp>
        <p:nvSpPr>
          <p:cNvPr id="14" name="TextBox 13">
            <a:extLst>
              <a:ext uri="{FF2B5EF4-FFF2-40B4-BE49-F238E27FC236}">
                <a16:creationId xmlns:a16="http://schemas.microsoft.com/office/drawing/2014/main" id="{ECC6E319-6E3F-82BC-6C08-1A2906F68741}"/>
              </a:ext>
            </a:extLst>
          </p:cNvPr>
          <p:cNvSpPr txBox="1"/>
          <p:nvPr/>
        </p:nvSpPr>
        <p:spPr>
          <a:xfrm>
            <a:off x="3027564" y="3020659"/>
            <a:ext cx="1989745" cy="307777"/>
          </a:xfrm>
          <a:prstGeom prst="rect">
            <a:avLst/>
          </a:prstGeom>
          <a:noFill/>
        </p:spPr>
        <p:txBody>
          <a:bodyPr wrap="square" rtlCol="0">
            <a:spAutoFit/>
          </a:bodyPr>
          <a:lstStyle/>
          <a:p>
            <a:r>
              <a:rPr lang="en-US" sz="1400" dirty="0">
                <a:solidFill>
                  <a:schemeClr val="accent2">
                    <a:lumMod val="60000"/>
                    <a:lumOff val="40000"/>
                  </a:schemeClr>
                </a:solidFill>
              </a:rPr>
              <a:t>w</a:t>
            </a:r>
            <a:r>
              <a:rPr lang="en-US" sz="1400" baseline="-25000" dirty="0">
                <a:solidFill>
                  <a:schemeClr val="accent2">
                    <a:lumMod val="60000"/>
                    <a:lumOff val="40000"/>
                  </a:schemeClr>
                </a:solidFill>
              </a:rPr>
              <a:t>1</a:t>
            </a:r>
            <a:r>
              <a:rPr lang="en-US" sz="1400" dirty="0">
                <a:solidFill>
                  <a:schemeClr val="accent2">
                    <a:lumMod val="60000"/>
                    <a:lumOff val="40000"/>
                  </a:schemeClr>
                </a:solidFill>
              </a:rPr>
              <a:t>           w</a:t>
            </a:r>
            <a:r>
              <a:rPr lang="en-US" sz="1400" baseline="-25000" dirty="0">
                <a:solidFill>
                  <a:schemeClr val="accent2">
                    <a:lumMod val="60000"/>
                    <a:lumOff val="40000"/>
                  </a:schemeClr>
                </a:solidFill>
              </a:rPr>
              <a:t>2</a:t>
            </a:r>
            <a:r>
              <a:rPr lang="en-US" sz="1400" dirty="0">
                <a:solidFill>
                  <a:schemeClr val="accent2">
                    <a:lumMod val="60000"/>
                    <a:lumOff val="40000"/>
                  </a:schemeClr>
                </a:solidFill>
              </a:rPr>
              <a:t>     …        </a:t>
            </a:r>
            <a:r>
              <a:rPr lang="en-US" sz="1400" dirty="0" err="1">
                <a:solidFill>
                  <a:schemeClr val="accent2">
                    <a:lumMod val="60000"/>
                    <a:lumOff val="40000"/>
                  </a:schemeClr>
                </a:solidFill>
              </a:rPr>
              <a:t>w</a:t>
            </a:r>
            <a:r>
              <a:rPr lang="en-US" sz="1400" baseline="-25000" dirty="0" err="1">
                <a:solidFill>
                  <a:schemeClr val="accent2">
                    <a:lumMod val="60000"/>
                    <a:lumOff val="40000"/>
                  </a:schemeClr>
                </a:solidFill>
              </a:rPr>
              <a:t>n</a:t>
            </a:r>
            <a:endParaRPr lang="en-US" sz="1400" baseline="-25000" dirty="0">
              <a:solidFill>
                <a:schemeClr val="accent2">
                  <a:lumMod val="60000"/>
                  <a:lumOff val="40000"/>
                </a:schemeClr>
              </a:solidFill>
            </a:endParaRPr>
          </a:p>
        </p:txBody>
      </p:sp>
      <p:cxnSp>
        <p:nvCxnSpPr>
          <p:cNvPr id="17" name="Straight Arrow Connector 16">
            <a:extLst>
              <a:ext uri="{FF2B5EF4-FFF2-40B4-BE49-F238E27FC236}">
                <a16:creationId xmlns:a16="http://schemas.microsoft.com/office/drawing/2014/main" id="{7B6FDBBC-A55A-E508-2718-6587C84A33BA}"/>
              </a:ext>
            </a:extLst>
          </p:cNvPr>
          <p:cNvCxnSpPr>
            <a:cxnSpLocks/>
          </p:cNvCxnSpPr>
          <p:nvPr/>
        </p:nvCxnSpPr>
        <p:spPr>
          <a:xfrm flipV="1">
            <a:off x="2712183" y="2336514"/>
            <a:ext cx="804249" cy="1241349"/>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448A1A5A-1FF8-BA58-3FA8-ECE6B1532D55}"/>
              </a:ext>
            </a:extLst>
          </p:cNvPr>
          <p:cNvSpPr txBox="1"/>
          <p:nvPr/>
        </p:nvSpPr>
        <p:spPr>
          <a:xfrm>
            <a:off x="2220811" y="3511676"/>
            <a:ext cx="833383" cy="307777"/>
          </a:xfrm>
          <a:prstGeom prst="rect">
            <a:avLst/>
          </a:prstGeom>
          <a:solidFill>
            <a:schemeClr val="bg1"/>
          </a:solidFill>
        </p:spPr>
        <p:txBody>
          <a:bodyPr wrap="square" rtlCol="0">
            <a:spAutoFit/>
          </a:bodyPr>
          <a:lstStyle/>
          <a:p>
            <a:r>
              <a:rPr lang="en-US" sz="1400" dirty="0">
                <a:solidFill>
                  <a:schemeClr val="accent5"/>
                </a:solidFill>
              </a:rPr>
              <a:t>x</a:t>
            </a:r>
            <a:r>
              <a:rPr lang="en-US" sz="1400" baseline="-25000" dirty="0">
                <a:solidFill>
                  <a:schemeClr val="accent5"/>
                </a:solidFill>
              </a:rPr>
              <a:t>0 </a:t>
            </a:r>
            <a:r>
              <a:rPr lang="en-US" sz="1400" dirty="0">
                <a:solidFill>
                  <a:schemeClr val="accent5"/>
                </a:solidFill>
              </a:rPr>
              <a:t>= 1</a:t>
            </a: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8E92983B-CD0B-54F5-789F-CA432F599B09}"/>
                  </a:ext>
                </a:extLst>
              </p:cNvPr>
              <p:cNvSpPr txBox="1"/>
              <p:nvPr/>
            </p:nvSpPr>
            <p:spPr>
              <a:xfrm>
                <a:off x="2416656" y="3094684"/>
                <a:ext cx="833383" cy="307777"/>
              </a:xfrm>
              <a:prstGeom prst="rect">
                <a:avLst/>
              </a:prstGeom>
              <a:noFill/>
            </p:spPr>
            <p:txBody>
              <a:bodyPr wrap="square" rtlCol="0">
                <a:spAutoFit/>
              </a:bodyPr>
              <a:lstStyle/>
              <a:p>
                <a:r>
                  <a:rPr lang="en-US" sz="1400" dirty="0">
                    <a:solidFill>
                      <a:schemeClr val="accent5"/>
                    </a:solidFill>
                  </a:rPr>
                  <a:t>w</a:t>
                </a:r>
                <a:r>
                  <a:rPr lang="en-US" sz="1400" baseline="-25000" dirty="0">
                    <a:solidFill>
                      <a:schemeClr val="accent5"/>
                    </a:solidFill>
                  </a:rPr>
                  <a:t>0 </a:t>
                </a:r>
                <a:r>
                  <a:rPr lang="en-US" sz="1400" dirty="0">
                    <a:solidFill>
                      <a:schemeClr val="accent5"/>
                    </a:solidFill>
                  </a:rPr>
                  <a:t>= - </a:t>
                </a:r>
                <a14:m>
                  <m:oMath xmlns:m="http://schemas.openxmlformats.org/officeDocument/2006/math">
                    <m:r>
                      <a:rPr lang="en-US" sz="1400" b="0" i="1" dirty="0" smtClean="0">
                        <a:solidFill>
                          <a:schemeClr val="accent5"/>
                        </a:solidFill>
                        <a:latin typeface="Cambria Math" panose="02040503050406030204" pitchFamily="18" charset="0"/>
                      </a:rPr>
                      <m:t> </m:t>
                    </m:r>
                    <m:r>
                      <a:rPr lang="en-US" sz="1400" b="0" i="1" dirty="0" smtClean="0">
                        <a:solidFill>
                          <a:schemeClr val="accent5"/>
                        </a:solidFill>
                        <a:latin typeface="Cambria Math" panose="02040503050406030204" pitchFamily="18" charset="0"/>
                      </a:rPr>
                      <m:t>𝜃</m:t>
                    </m:r>
                  </m:oMath>
                </a14:m>
                <a:endParaRPr lang="en-US" sz="1400" dirty="0">
                  <a:solidFill>
                    <a:schemeClr val="accent5"/>
                  </a:solidFill>
                </a:endParaRPr>
              </a:p>
            </p:txBody>
          </p:sp>
        </mc:Choice>
        <mc:Fallback xmlns="">
          <p:sp>
            <p:nvSpPr>
              <p:cNvPr id="22" name="TextBox 21">
                <a:extLst>
                  <a:ext uri="{FF2B5EF4-FFF2-40B4-BE49-F238E27FC236}">
                    <a16:creationId xmlns:a16="http://schemas.microsoft.com/office/drawing/2014/main" id="{8E92983B-CD0B-54F5-789F-CA432F599B09}"/>
                  </a:ext>
                </a:extLst>
              </p:cNvPr>
              <p:cNvSpPr txBox="1">
                <a:spLocks noRot="1" noChangeAspect="1" noMove="1" noResize="1" noEditPoints="1" noAdjustHandles="1" noChangeArrowheads="1" noChangeShapeType="1" noTextEdit="1"/>
              </p:cNvSpPr>
              <p:nvPr/>
            </p:nvSpPr>
            <p:spPr>
              <a:xfrm>
                <a:off x="2416656" y="3094684"/>
                <a:ext cx="833383" cy="307777"/>
              </a:xfrm>
              <a:prstGeom prst="rect">
                <a:avLst/>
              </a:prstGeom>
              <a:blipFill>
                <a:blip r:embed="rId3"/>
                <a:stretch>
                  <a:fillRect l="-2190" t="-4000"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7E5D4FB-EFE4-3EE2-03F0-76AA1523F9E6}"/>
                  </a:ext>
                </a:extLst>
              </p:cNvPr>
              <p:cNvSpPr txBox="1"/>
              <p:nvPr/>
            </p:nvSpPr>
            <p:spPr>
              <a:xfrm>
                <a:off x="6480697" y="159797"/>
                <a:ext cx="5477519" cy="5816977"/>
              </a:xfrm>
              <a:prstGeom prst="rect">
                <a:avLst/>
              </a:prstGeom>
              <a:noFill/>
            </p:spPr>
            <p:txBody>
              <a:bodyPr wrap="square" lIns="0" tIns="0" rIns="0" bIns="0" rtlCol="0">
                <a:spAutoFit/>
              </a:bodyPr>
              <a:lstStyle/>
              <a:p>
                <a:pPr algn="l"/>
                <a:r>
                  <a:rPr lang="en-US" dirty="0">
                    <a:solidFill>
                      <a:schemeClr val="accent2">
                        <a:lumMod val="60000"/>
                        <a:lumOff val="40000"/>
                      </a:schemeClr>
                    </a:solidFill>
                    <a:latin typeface="Cambria Math" panose="02040503050406030204" pitchFamily="18" charset="0"/>
                  </a:rPr>
                  <a:t>Why w</a:t>
                </a:r>
                <a:r>
                  <a:rPr lang="en-US" baseline="-25000" dirty="0">
                    <a:solidFill>
                      <a:schemeClr val="accent2">
                        <a:lumMod val="60000"/>
                        <a:lumOff val="40000"/>
                      </a:schemeClr>
                    </a:solidFill>
                    <a:latin typeface="Cambria Math" panose="02040503050406030204" pitchFamily="18" charset="0"/>
                  </a:rPr>
                  <a:t>0</a:t>
                </a:r>
                <a:r>
                  <a:rPr lang="en-US" dirty="0">
                    <a:solidFill>
                      <a:schemeClr val="accent2">
                        <a:lumMod val="60000"/>
                        <a:lumOff val="40000"/>
                      </a:schemeClr>
                    </a:solidFill>
                    <a:latin typeface="Cambria Math" panose="02040503050406030204" pitchFamily="18" charset="0"/>
                  </a:rPr>
                  <a:t> is called bias?</a:t>
                </a:r>
              </a:p>
              <a:p>
                <a:pPr algn="l"/>
                <a:endParaRPr lang="en-US" dirty="0">
                  <a:solidFill>
                    <a:schemeClr val="accent2">
                      <a:lumMod val="60000"/>
                      <a:lumOff val="40000"/>
                    </a:schemeClr>
                  </a:solidFill>
                  <a:latin typeface="Cambria Math" panose="02040503050406030204" pitchFamily="18" charset="0"/>
                </a:endParaRPr>
              </a:p>
              <a:p>
                <a:pPr marL="285750" indent="-285750" algn="l">
                  <a:buFont typeface="Arial" panose="020B0604020202020204" pitchFamily="34" charset="0"/>
                  <a:buChar char="•"/>
                </a:pPr>
                <a:r>
                  <a:rPr lang="en-US" dirty="0">
                    <a:solidFill>
                      <a:schemeClr val="accent2">
                        <a:lumMod val="60000"/>
                        <a:lumOff val="40000"/>
                      </a:schemeClr>
                    </a:solidFill>
                    <a:latin typeface="Cambria Math" panose="02040503050406030204" pitchFamily="18" charset="0"/>
                  </a:rPr>
                  <a:t>It represent the prior (prejudice)</a:t>
                </a:r>
              </a:p>
              <a:p>
                <a:pPr marL="285750" indent="-285750" algn="l">
                  <a:buFont typeface="Arial" panose="020B0604020202020204" pitchFamily="34" charset="0"/>
                  <a:buChar char="•"/>
                </a:pPr>
                <a:endParaRPr lang="en-US" dirty="0">
                  <a:solidFill>
                    <a:schemeClr val="accent2">
                      <a:lumMod val="60000"/>
                      <a:lumOff val="40000"/>
                    </a:schemeClr>
                  </a:solidFill>
                  <a:latin typeface="Cambria Math" panose="02040503050406030204" pitchFamily="18" charset="0"/>
                </a:endParaRPr>
              </a:p>
              <a:p>
                <a:pPr marL="285750" indent="-285750" algn="l">
                  <a:buFont typeface="Arial" panose="020B0604020202020204" pitchFamily="34" charset="0"/>
                  <a:buChar char="•"/>
                </a:pPr>
                <a:r>
                  <a:rPr lang="en-US" dirty="0">
                    <a:solidFill>
                      <a:schemeClr val="accent2">
                        <a:lumMod val="60000"/>
                        <a:lumOff val="40000"/>
                      </a:schemeClr>
                    </a:solidFill>
                    <a:latin typeface="Cambria Math" panose="02040503050406030204" pitchFamily="18" charset="0"/>
                  </a:rPr>
                  <a:t>A movie buff may have a very low threshold and may watch any movie irrespective of the genre, actor, director </a:t>
                </a:r>
                <a14:m>
                  <m:oMath xmlns:m="http://schemas.openxmlformats.org/officeDocument/2006/math">
                    <m:r>
                      <a:rPr lang="en-US" b="0" i="1" smtClean="0">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𝜃</m:t>
                    </m:r>
                    <m:r>
                      <a:rPr lang="en-US" b="0" i="1" smtClean="0">
                        <a:solidFill>
                          <a:schemeClr val="accent2">
                            <a:lumMod val="60000"/>
                            <a:lumOff val="40000"/>
                          </a:schemeClr>
                        </a:solidFill>
                        <a:latin typeface="Cambria Math" panose="02040503050406030204" pitchFamily="18" charset="0"/>
                      </a:rPr>
                      <m:t>=0]</m:t>
                    </m:r>
                  </m:oMath>
                </a14:m>
                <a:endParaRPr lang="en-US" dirty="0">
                  <a:solidFill>
                    <a:schemeClr val="accent2">
                      <a:lumMod val="60000"/>
                      <a:lumOff val="40000"/>
                    </a:schemeClr>
                  </a:solidFill>
                  <a:latin typeface="Cambria Math" panose="02040503050406030204" pitchFamily="18" charset="0"/>
                </a:endParaRPr>
              </a:p>
              <a:p>
                <a:pPr marL="285750" indent="-285750" algn="l">
                  <a:buFont typeface="Arial" panose="020B0604020202020204" pitchFamily="34" charset="0"/>
                  <a:buChar char="•"/>
                </a:pPr>
                <a:endParaRPr lang="en-US" dirty="0">
                  <a:solidFill>
                    <a:schemeClr val="accent2">
                      <a:lumMod val="60000"/>
                      <a:lumOff val="40000"/>
                    </a:schemeClr>
                  </a:solidFill>
                  <a:latin typeface="Cambria Math" panose="02040503050406030204" pitchFamily="18" charset="0"/>
                </a:endParaRPr>
              </a:p>
              <a:p>
                <a:pPr marL="285750" indent="-285750" algn="l">
                  <a:buFont typeface="Arial" panose="020B0604020202020204" pitchFamily="34" charset="0"/>
                  <a:buChar char="•"/>
                </a:pPr>
                <a:r>
                  <a:rPr lang="en-US" dirty="0">
                    <a:solidFill>
                      <a:schemeClr val="accent2">
                        <a:lumMod val="60000"/>
                        <a:lumOff val="40000"/>
                      </a:schemeClr>
                    </a:solidFill>
                    <a:latin typeface="Cambria Math" panose="02040503050406030204" pitchFamily="18" charset="0"/>
                  </a:rPr>
                  <a:t>On the other hand, a niche viewer may only watch a thriller having Damon and Nolan </a:t>
                </a:r>
                <a14:m>
                  <m:oMath xmlns:m="http://schemas.openxmlformats.org/officeDocument/2006/math">
                    <m:r>
                      <a:rPr lang="en-US" b="0" i="1" smtClean="0">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𝜃</m:t>
                    </m:r>
                    <m:r>
                      <a:rPr lang="en-US" b="0" i="1" smtClean="0">
                        <a:solidFill>
                          <a:schemeClr val="accent2">
                            <a:lumMod val="60000"/>
                            <a:lumOff val="40000"/>
                          </a:schemeClr>
                        </a:solidFill>
                        <a:latin typeface="Cambria Math" panose="02040503050406030204" pitchFamily="18" charset="0"/>
                      </a:rPr>
                      <m:t>=3]</m:t>
                    </m:r>
                  </m:oMath>
                </a14:m>
                <a:endParaRPr lang="en-US" dirty="0">
                  <a:solidFill>
                    <a:schemeClr val="accent2">
                      <a:lumMod val="60000"/>
                      <a:lumOff val="40000"/>
                    </a:schemeClr>
                  </a:solidFill>
                  <a:latin typeface="Cambria Math" panose="02040503050406030204" pitchFamily="18" charset="0"/>
                </a:endParaRPr>
              </a:p>
              <a:p>
                <a:pPr marL="285750" indent="-285750" algn="l">
                  <a:buFont typeface="Arial" panose="020B0604020202020204" pitchFamily="34" charset="0"/>
                  <a:buChar char="•"/>
                </a:pPr>
                <a:endParaRPr lang="en-US" dirty="0">
                  <a:solidFill>
                    <a:schemeClr val="accent2">
                      <a:lumMod val="60000"/>
                      <a:lumOff val="40000"/>
                    </a:schemeClr>
                  </a:solidFill>
                  <a:latin typeface="Cambria Math" panose="02040503050406030204" pitchFamily="18" charset="0"/>
                </a:endParaRPr>
              </a:p>
              <a:p>
                <a:pPr marL="285750" indent="-285750" algn="l">
                  <a:buFont typeface="Arial" panose="020B0604020202020204" pitchFamily="34" charset="0"/>
                  <a:buChar char="•"/>
                </a:pPr>
                <a:r>
                  <a:rPr lang="en-US" dirty="0">
                    <a:solidFill>
                      <a:schemeClr val="accent2">
                        <a:lumMod val="60000"/>
                        <a:lumOff val="40000"/>
                      </a:schemeClr>
                    </a:solidFill>
                    <a:latin typeface="Cambria Math" panose="02040503050406030204" pitchFamily="18" charset="0"/>
                  </a:rPr>
                  <a:t>The weight and the bias will depend on the data (viewer history in this case)</a:t>
                </a:r>
              </a:p>
              <a:p>
                <a:pPr marL="285750" indent="-285750" algn="l">
                  <a:buFont typeface="Arial" panose="020B0604020202020204" pitchFamily="34" charset="0"/>
                  <a:buChar char="•"/>
                </a:pPr>
                <a:endParaRPr lang="en-US" dirty="0">
                  <a:solidFill>
                    <a:schemeClr val="accent2">
                      <a:lumMod val="60000"/>
                      <a:lumOff val="40000"/>
                    </a:schemeClr>
                  </a:solidFill>
                  <a:latin typeface="Cambria Math" panose="02040503050406030204" pitchFamily="18" charset="0"/>
                </a:endParaRPr>
              </a:p>
              <a:p>
                <a:pPr algn="l"/>
                <a:endParaRPr lang="en-US" dirty="0">
                  <a:solidFill>
                    <a:schemeClr val="accent2">
                      <a:lumMod val="60000"/>
                      <a:lumOff val="40000"/>
                    </a:schemeClr>
                  </a:solidFill>
                  <a:latin typeface="Cambria Math" panose="02040503050406030204" pitchFamily="18" charset="0"/>
                </a:endParaRPr>
              </a:p>
              <a:p>
                <a:pPr algn="l"/>
                <a:endParaRPr lang="en-US" dirty="0">
                  <a:solidFill>
                    <a:schemeClr val="accent2">
                      <a:lumMod val="60000"/>
                      <a:lumOff val="40000"/>
                    </a:schemeClr>
                  </a:solidFill>
                  <a:latin typeface="Cambria Math" panose="02040503050406030204" pitchFamily="18" charset="0"/>
                </a:endParaRPr>
              </a:p>
              <a:p>
                <a:pPr algn="l"/>
                <a:endParaRPr lang="en-US" dirty="0">
                  <a:solidFill>
                    <a:schemeClr val="accent2">
                      <a:lumMod val="60000"/>
                      <a:lumOff val="40000"/>
                    </a:schemeClr>
                  </a:solidFill>
                  <a:latin typeface="Cambria Math" panose="02040503050406030204" pitchFamily="18" charset="0"/>
                </a:endParaRPr>
              </a:p>
              <a:p>
                <a:pPr algn="l"/>
                <a:endParaRPr lang="en-US" dirty="0">
                  <a:solidFill>
                    <a:schemeClr val="accent2">
                      <a:lumMod val="60000"/>
                      <a:lumOff val="40000"/>
                    </a:schemeClr>
                  </a:solidFill>
                  <a:latin typeface="Cambria Math" panose="02040503050406030204" pitchFamily="18" charset="0"/>
                </a:endParaRPr>
              </a:p>
              <a:p>
                <a:pPr algn="l"/>
                <a:endParaRPr lang="en-US" dirty="0">
                  <a:solidFill>
                    <a:schemeClr val="accent2">
                      <a:lumMod val="60000"/>
                      <a:lumOff val="40000"/>
                    </a:schemeClr>
                  </a:solidFill>
                  <a:latin typeface="Cambria Math" panose="02040503050406030204" pitchFamily="18" charset="0"/>
                </a:endParaRPr>
              </a:p>
              <a:p>
                <a:pPr algn="l"/>
                <a:endParaRPr lang="en-US" dirty="0">
                  <a:solidFill>
                    <a:schemeClr val="accent2">
                      <a:lumMod val="60000"/>
                      <a:lumOff val="40000"/>
                    </a:schemeClr>
                  </a:solidFill>
                  <a:latin typeface="Cambria Math" panose="02040503050406030204" pitchFamily="18" charset="0"/>
                </a:endParaRPr>
              </a:p>
              <a:p>
                <a:pPr algn="l"/>
                <a:r>
                  <a:rPr lang="en-US" dirty="0">
                    <a:solidFill>
                      <a:schemeClr val="accent2">
                        <a:lumMod val="60000"/>
                        <a:lumOff val="40000"/>
                      </a:schemeClr>
                    </a:solidFill>
                    <a:latin typeface="Cambria Math" panose="02040503050406030204" pitchFamily="18" charset="0"/>
                  </a:rPr>
                  <a:t> </a:t>
                </a:r>
              </a:p>
            </p:txBody>
          </p:sp>
        </mc:Choice>
        <mc:Fallback xmlns="">
          <p:sp>
            <p:nvSpPr>
              <p:cNvPr id="7" name="TextBox 6">
                <a:extLst>
                  <a:ext uri="{FF2B5EF4-FFF2-40B4-BE49-F238E27FC236}">
                    <a16:creationId xmlns:a16="http://schemas.microsoft.com/office/drawing/2014/main" id="{67E5D4FB-EFE4-3EE2-03F0-76AA1523F9E6}"/>
                  </a:ext>
                </a:extLst>
              </p:cNvPr>
              <p:cNvSpPr txBox="1">
                <a:spLocks noRot="1" noChangeAspect="1" noMove="1" noResize="1" noEditPoints="1" noAdjustHandles="1" noChangeArrowheads="1" noChangeShapeType="1" noTextEdit="1"/>
              </p:cNvSpPr>
              <p:nvPr/>
            </p:nvSpPr>
            <p:spPr>
              <a:xfrm>
                <a:off x="6480697" y="159797"/>
                <a:ext cx="5477519" cy="5816977"/>
              </a:xfrm>
              <a:prstGeom prst="rect">
                <a:avLst/>
              </a:prstGeom>
              <a:blipFill>
                <a:blip r:embed="rId4"/>
                <a:stretch>
                  <a:fillRect l="-2558" t="-1468" r="-16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1995C68-CF04-CFA3-BFDB-F71F92263738}"/>
                  </a:ext>
                </a:extLst>
              </p:cNvPr>
              <p:cNvSpPr txBox="1"/>
              <p:nvPr/>
            </p:nvSpPr>
            <p:spPr>
              <a:xfrm>
                <a:off x="2416656" y="4427452"/>
                <a:ext cx="2428935" cy="1384995"/>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b="0" i="1" smtClean="0">
                          <a:solidFill>
                            <a:schemeClr val="accent2">
                              <a:lumMod val="60000"/>
                              <a:lumOff val="40000"/>
                            </a:schemeClr>
                          </a:solidFill>
                          <a:latin typeface="Cambria Math" panose="02040503050406030204" pitchFamily="18" charset="0"/>
                        </a:rPr>
                        <m:t>𝑥</m:t>
                      </m:r>
                      <m:r>
                        <a:rPr lang="en-US" b="0" i="1" baseline="-25000" smtClean="0">
                          <a:solidFill>
                            <a:schemeClr val="accent2">
                              <a:lumMod val="60000"/>
                              <a:lumOff val="40000"/>
                            </a:schemeClr>
                          </a:solidFill>
                          <a:latin typeface="Cambria Math" panose="02040503050406030204" pitchFamily="18" charset="0"/>
                        </a:rPr>
                        <m:t>1</m:t>
                      </m:r>
                      <m:r>
                        <a:rPr lang="en-US" b="0" i="1" smtClean="0">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𝑖𝑠𝐴𝑐𝑡𝑜𝑟𝐷𝑎𝑚𝑜𝑛</m:t>
                      </m:r>
                    </m:oMath>
                  </m:oMathPara>
                </a14:m>
                <a:endParaRPr lang="en-US" b="0" dirty="0">
                  <a:solidFill>
                    <a:schemeClr val="accent2">
                      <a:lumMod val="60000"/>
                      <a:lumOff val="40000"/>
                    </a:schemeClr>
                  </a:solidFill>
                  <a:latin typeface="Cambria Math" panose="02040503050406030204" pitchFamily="18" charset="0"/>
                </a:endParaRPr>
              </a:p>
              <a:p>
                <a:pPr algn="l"/>
                <a:endParaRPr lang="en-US" b="0" dirty="0">
                  <a:solidFill>
                    <a:schemeClr val="accent2">
                      <a:lumMod val="60000"/>
                      <a:lumOff val="40000"/>
                    </a:schemeClr>
                  </a:solidFill>
                  <a:latin typeface="Cambria Math" panose="02040503050406030204" pitchFamily="18" charset="0"/>
                </a:endParaRPr>
              </a:p>
              <a:p>
                <a:pPr algn="l"/>
                <a14:m>
                  <m:oMathPara xmlns:m="http://schemas.openxmlformats.org/officeDocument/2006/math">
                    <m:oMathParaPr>
                      <m:jc m:val="centerGroup"/>
                    </m:oMathParaPr>
                    <m:oMath xmlns:m="http://schemas.openxmlformats.org/officeDocument/2006/math">
                      <m:r>
                        <a:rPr lang="en-US" i="1" dirty="0" smtClean="0">
                          <a:solidFill>
                            <a:schemeClr val="accent2">
                              <a:lumMod val="60000"/>
                              <a:lumOff val="40000"/>
                            </a:schemeClr>
                          </a:solidFill>
                          <a:latin typeface="Cambria Math" panose="02040503050406030204" pitchFamily="18" charset="0"/>
                        </a:rPr>
                        <m:t>𝑥</m:t>
                      </m:r>
                      <m:r>
                        <a:rPr lang="en-US" i="1" baseline="-25000" dirty="0" smtClean="0">
                          <a:solidFill>
                            <a:schemeClr val="accent2">
                              <a:lumMod val="60000"/>
                              <a:lumOff val="40000"/>
                            </a:schemeClr>
                          </a:solidFill>
                          <a:latin typeface="Cambria Math" panose="02040503050406030204" pitchFamily="18" charset="0"/>
                        </a:rPr>
                        <m:t>2</m:t>
                      </m:r>
                      <m:r>
                        <a:rPr lang="en-US" i="1" dirty="0" smtClean="0">
                          <a:solidFill>
                            <a:schemeClr val="accent2">
                              <a:lumMod val="60000"/>
                              <a:lumOff val="40000"/>
                            </a:schemeClr>
                          </a:solidFill>
                          <a:latin typeface="Cambria Math" panose="02040503050406030204" pitchFamily="18" charset="0"/>
                        </a:rPr>
                        <m:t>  =</m:t>
                      </m:r>
                      <m:r>
                        <a:rPr lang="en-US" b="0" i="1" dirty="0" smtClean="0">
                          <a:solidFill>
                            <a:schemeClr val="accent2">
                              <a:lumMod val="60000"/>
                              <a:lumOff val="40000"/>
                            </a:schemeClr>
                          </a:solidFill>
                          <a:latin typeface="Cambria Math" panose="02040503050406030204" pitchFamily="18" charset="0"/>
                        </a:rPr>
                        <m:t>𝑖𝑠𝐺𝑒𝑛𝑟𝑒𝑇h𝑟𝑖𝑙𝑙𝑒𝑟</m:t>
                      </m:r>
                    </m:oMath>
                  </m:oMathPara>
                </a14:m>
                <a:endParaRPr lang="en-US" b="0" dirty="0">
                  <a:solidFill>
                    <a:schemeClr val="accent2">
                      <a:lumMod val="60000"/>
                      <a:lumOff val="40000"/>
                    </a:schemeClr>
                  </a:solidFill>
                  <a:latin typeface="Cambria Math" panose="02040503050406030204" pitchFamily="18" charset="0"/>
                </a:endParaRPr>
              </a:p>
              <a:p>
                <a:pPr algn="l"/>
                <a:endParaRPr lang="en-US" b="0" dirty="0">
                  <a:solidFill>
                    <a:schemeClr val="accent2">
                      <a:lumMod val="60000"/>
                      <a:lumOff val="40000"/>
                    </a:schemeClr>
                  </a:solidFill>
                  <a:latin typeface="Cambria Math" panose="02040503050406030204" pitchFamily="18" charset="0"/>
                </a:endParaRPr>
              </a:p>
              <a:p>
                <a:pPr algn="l"/>
                <a14:m>
                  <m:oMathPara xmlns:m="http://schemas.openxmlformats.org/officeDocument/2006/math">
                    <m:oMathParaPr>
                      <m:jc m:val="centerGroup"/>
                    </m:oMathParaPr>
                    <m:oMath xmlns:m="http://schemas.openxmlformats.org/officeDocument/2006/math">
                      <m:r>
                        <a:rPr lang="en-US" b="0" i="1" dirty="0" smtClean="0">
                          <a:solidFill>
                            <a:schemeClr val="accent2">
                              <a:lumMod val="60000"/>
                              <a:lumOff val="40000"/>
                            </a:schemeClr>
                          </a:solidFill>
                          <a:latin typeface="Cambria Math" panose="02040503050406030204" pitchFamily="18" charset="0"/>
                        </a:rPr>
                        <m:t>𝑥</m:t>
                      </m:r>
                      <m:r>
                        <a:rPr lang="en-US" i="1" baseline="-25000" dirty="0" smtClean="0">
                          <a:solidFill>
                            <a:schemeClr val="accent2">
                              <a:lumMod val="60000"/>
                              <a:lumOff val="40000"/>
                            </a:schemeClr>
                          </a:solidFill>
                          <a:latin typeface="Cambria Math" panose="02040503050406030204" pitchFamily="18" charset="0"/>
                        </a:rPr>
                        <m:t>3</m:t>
                      </m:r>
                      <m:r>
                        <a:rPr lang="en-US" i="1" dirty="0" smtClean="0">
                          <a:solidFill>
                            <a:schemeClr val="accent2">
                              <a:lumMod val="60000"/>
                              <a:lumOff val="40000"/>
                            </a:schemeClr>
                          </a:solidFill>
                          <a:latin typeface="Cambria Math" panose="02040503050406030204" pitchFamily="18" charset="0"/>
                        </a:rPr>
                        <m:t> =</m:t>
                      </m:r>
                      <m:r>
                        <a:rPr lang="en-US" b="0" i="1" dirty="0" smtClean="0">
                          <a:solidFill>
                            <a:schemeClr val="accent2">
                              <a:lumMod val="60000"/>
                              <a:lumOff val="40000"/>
                            </a:schemeClr>
                          </a:solidFill>
                          <a:latin typeface="Cambria Math" panose="02040503050406030204" pitchFamily="18" charset="0"/>
                        </a:rPr>
                        <m:t>𝑖𝑠𝐷𝑖𝑟𝑒𝑐𝑡𝑜𝑟𝑁𝑜𝑙𝑎𝑛</m:t>
                      </m:r>
                    </m:oMath>
                  </m:oMathPara>
                </a14:m>
                <a:endParaRPr lang="en-US" dirty="0">
                  <a:solidFill>
                    <a:schemeClr val="accent2">
                      <a:lumMod val="60000"/>
                      <a:lumOff val="40000"/>
                    </a:schemeClr>
                  </a:solidFill>
                  <a:latin typeface="Cambria Math" panose="02040503050406030204" pitchFamily="18" charset="0"/>
                </a:endParaRPr>
              </a:p>
            </p:txBody>
          </p:sp>
        </mc:Choice>
        <mc:Fallback xmlns="">
          <p:sp>
            <p:nvSpPr>
              <p:cNvPr id="3" name="TextBox 2">
                <a:extLst>
                  <a:ext uri="{FF2B5EF4-FFF2-40B4-BE49-F238E27FC236}">
                    <a16:creationId xmlns:a16="http://schemas.microsoft.com/office/drawing/2014/main" id="{81995C68-CF04-CFA3-BFDB-F71F92263738}"/>
                  </a:ext>
                </a:extLst>
              </p:cNvPr>
              <p:cNvSpPr txBox="1">
                <a:spLocks noRot="1" noChangeAspect="1" noMove="1" noResize="1" noEditPoints="1" noAdjustHandles="1" noChangeArrowheads="1" noChangeShapeType="1" noTextEdit="1"/>
              </p:cNvSpPr>
              <p:nvPr/>
            </p:nvSpPr>
            <p:spPr>
              <a:xfrm>
                <a:off x="2416656" y="4427452"/>
                <a:ext cx="2428935" cy="1384995"/>
              </a:xfrm>
              <a:prstGeom prst="rect">
                <a:avLst/>
              </a:prstGeom>
              <a:blipFill>
                <a:blip r:embed="rId5"/>
                <a:stretch>
                  <a:fillRect b="-2643"/>
                </a:stretch>
              </a:blipFill>
            </p:spPr>
            <p:txBody>
              <a:bodyPr/>
              <a:lstStyle/>
              <a:p>
                <a:r>
                  <a:rPr lang="en-US">
                    <a:noFill/>
                  </a:rPr>
                  <a:t> </a:t>
                </a:r>
              </a:p>
            </p:txBody>
          </p:sp>
        </mc:Fallback>
      </mc:AlternateContent>
    </p:spTree>
    <p:extLst>
      <p:ext uri="{BB962C8B-B14F-4D97-AF65-F5344CB8AC3E}">
        <p14:creationId xmlns:p14="http://schemas.microsoft.com/office/powerpoint/2010/main" val="2523941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4">
            <a:extLst>
              <a:ext uri="{FF2B5EF4-FFF2-40B4-BE49-F238E27FC236}">
                <a16:creationId xmlns:a16="http://schemas.microsoft.com/office/drawing/2014/main" id="{48B997DD-DF30-D7D3-0F96-C1C6F95E196F}"/>
              </a:ext>
            </a:extLst>
          </p:cNvPr>
          <p:cNvGraphicFramePr>
            <a:graphicFrameLocks noGrp="1"/>
          </p:cNvGraphicFramePr>
          <p:nvPr/>
        </p:nvGraphicFramePr>
        <p:xfrm>
          <a:off x="-1" y="0"/>
          <a:ext cx="1989745" cy="3024051"/>
        </p:xfrm>
        <a:graphic>
          <a:graphicData uri="http://schemas.openxmlformats.org/drawingml/2006/table">
            <a:tbl>
              <a:tblPr firstRow="1" bandRow="1">
                <a:tableStyleId>{073A0DAA-6AF3-43AB-8588-CEC1D06C72B9}</a:tableStyleId>
              </a:tblPr>
              <a:tblGrid>
                <a:gridCol w="1989745">
                  <a:extLst>
                    <a:ext uri="{9D8B030D-6E8A-4147-A177-3AD203B41FA5}">
                      <a16:colId xmlns:a16="http://schemas.microsoft.com/office/drawing/2014/main" val="1354557661"/>
                    </a:ext>
                  </a:extLst>
                </a:gridCol>
              </a:tblGrid>
              <a:tr h="489857">
                <a:tc>
                  <a:txBody>
                    <a:bodyPr/>
                    <a:lstStyle/>
                    <a:p>
                      <a:r>
                        <a:rPr lang="en-US" dirty="0"/>
                        <a:t>ANN</a:t>
                      </a:r>
                    </a:p>
                  </a:txBody>
                  <a:tcPr/>
                </a:tc>
                <a:extLst>
                  <a:ext uri="{0D108BD9-81ED-4DB2-BD59-A6C34878D82A}">
                    <a16:rowId xmlns:a16="http://schemas.microsoft.com/office/drawing/2014/main" val="551768191"/>
                  </a:ext>
                </a:extLst>
              </a:tr>
              <a:tr h="489857">
                <a:tc>
                  <a:txBody>
                    <a:bodyPr/>
                    <a:lstStyle/>
                    <a:p>
                      <a:r>
                        <a:rPr lang="en-US" dirty="0"/>
                        <a:t>Biological Neuron</a:t>
                      </a:r>
                    </a:p>
                  </a:txBody>
                  <a:tcPr>
                    <a:solidFill>
                      <a:schemeClr val="bg1">
                        <a:lumMod val="75000"/>
                        <a:lumOff val="25000"/>
                      </a:schemeClr>
                    </a:solidFill>
                  </a:tcPr>
                </a:tc>
                <a:extLst>
                  <a:ext uri="{0D108BD9-81ED-4DB2-BD59-A6C34878D82A}">
                    <a16:rowId xmlns:a16="http://schemas.microsoft.com/office/drawing/2014/main" val="3203128871"/>
                  </a:ext>
                </a:extLst>
              </a:tr>
              <a:tr h="489857">
                <a:tc>
                  <a:txBody>
                    <a:bodyPr/>
                    <a:lstStyle/>
                    <a:p>
                      <a:r>
                        <a:rPr lang="en-US" dirty="0"/>
                        <a:t>McCulloch Pitts Neuron</a:t>
                      </a:r>
                    </a:p>
                  </a:txBody>
                  <a:tcPr>
                    <a:solidFill>
                      <a:schemeClr val="bg1">
                        <a:lumMod val="75000"/>
                        <a:lumOff val="25000"/>
                      </a:schemeClr>
                    </a:solidFill>
                  </a:tcPr>
                </a:tc>
                <a:extLst>
                  <a:ext uri="{0D108BD9-81ED-4DB2-BD59-A6C34878D82A}">
                    <a16:rowId xmlns:a16="http://schemas.microsoft.com/office/drawing/2014/main" val="2220252484"/>
                  </a:ext>
                </a:extLst>
              </a:tr>
              <a:tr h="4898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Boolean Functions and Decision Boundaries</a:t>
                      </a:r>
                    </a:p>
                  </a:txBody>
                  <a:tcPr>
                    <a:solidFill>
                      <a:schemeClr val="bg1">
                        <a:lumMod val="75000"/>
                        <a:lumOff val="25000"/>
                      </a:schemeClr>
                    </a:solidFill>
                  </a:tcPr>
                </a:tc>
                <a:extLst>
                  <a:ext uri="{0D108BD9-81ED-4DB2-BD59-A6C34878D82A}">
                    <a16:rowId xmlns:a16="http://schemas.microsoft.com/office/drawing/2014/main" val="3682264811"/>
                  </a:ext>
                </a:extLst>
              </a:tr>
              <a:tr h="4898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Perceptron</a:t>
                      </a:r>
                    </a:p>
                  </a:txBody>
                  <a:tcPr>
                    <a:solidFill>
                      <a:schemeClr val="tx1">
                        <a:lumMod val="75000"/>
                      </a:schemeClr>
                    </a:solidFill>
                  </a:tcPr>
                </a:tc>
                <a:extLst>
                  <a:ext uri="{0D108BD9-81ED-4DB2-BD59-A6C34878D82A}">
                    <a16:rowId xmlns:a16="http://schemas.microsoft.com/office/drawing/2014/main" val="1739710230"/>
                  </a:ext>
                </a:extLst>
              </a:tr>
            </a:tbl>
          </a:graphicData>
        </a:graphic>
      </p:graphicFrame>
      <p:sp>
        <p:nvSpPr>
          <p:cNvPr id="3" name="TextBox 2">
            <a:extLst>
              <a:ext uri="{FF2B5EF4-FFF2-40B4-BE49-F238E27FC236}">
                <a16:creationId xmlns:a16="http://schemas.microsoft.com/office/drawing/2014/main" id="{3BCF6222-4D37-B345-24D2-FFB4DE8B5BD2}"/>
              </a:ext>
            </a:extLst>
          </p:cNvPr>
          <p:cNvSpPr txBox="1"/>
          <p:nvPr/>
        </p:nvSpPr>
        <p:spPr>
          <a:xfrm>
            <a:off x="3068625" y="408933"/>
            <a:ext cx="2341731" cy="461665"/>
          </a:xfrm>
          <a:prstGeom prst="rect">
            <a:avLst/>
          </a:prstGeom>
          <a:noFill/>
        </p:spPr>
        <p:txBody>
          <a:bodyPr wrap="none" lIns="0" tIns="0" rIns="0" bIns="0" rtlCol="0">
            <a:spAutoFit/>
          </a:bodyPr>
          <a:lstStyle/>
          <a:p>
            <a:pPr algn="l"/>
            <a:r>
              <a:rPr lang="en-US" dirty="0" err="1">
                <a:solidFill>
                  <a:schemeClr val="accent2">
                    <a:lumMod val="60000"/>
                    <a:lumOff val="40000"/>
                  </a:schemeClr>
                </a:solidFill>
                <a:latin typeface="Cambria Math" panose="02040503050406030204" pitchFamily="18" charset="0"/>
              </a:rPr>
              <a:t>MuCulloch</a:t>
            </a:r>
            <a:r>
              <a:rPr lang="en-US" dirty="0">
                <a:solidFill>
                  <a:schemeClr val="accent2">
                    <a:lumMod val="60000"/>
                    <a:lumOff val="40000"/>
                  </a:schemeClr>
                </a:solidFill>
                <a:latin typeface="Cambria Math" panose="02040503050406030204" pitchFamily="18" charset="0"/>
              </a:rPr>
              <a:t> Pitts Neuron</a:t>
            </a:r>
          </a:p>
          <a:p>
            <a:pPr algn="l"/>
            <a:r>
              <a:rPr lang="en-US" sz="1200" dirty="0">
                <a:solidFill>
                  <a:schemeClr val="accent2">
                    <a:lumMod val="60000"/>
                    <a:lumOff val="40000"/>
                  </a:schemeClr>
                </a:solidFill>
                <a:latin typeface="Cambria Math" panose="02040503050406030204" pitchFamily="18" charset="0"/>
              </a:rPr>
              <a:t>(assuming no inhibitory inputs)</a:t>
            </a:r>
          </a:p>
        </p:txBody>
      </p:sp>
      <p:sp>
        <p:nvSpPr>
          <p:cNvPr id="4" name="TextBox 3">
            <a:extLst>
              <a:ext uri="{FF2B5EF4-FFF2-40B4-BE49-F238E27FC236}">
                <a16:creationId xmlns:a16="http://schemas.microsoft.com/office/drawing/2014/main" id="{B19A0293-7EE3-386C-2E11-ACFFE89D7F2F}"/>
              </a:ext>
            </a:extLst>
          </p:cNvPr>
          <p:cNvSpPr txBox="1"/>
          <p:nvPr/>
        </p:nvSpPr>
        <p:spPr>
          <a:xfrm>
            <a:off x="3144511" y="3758714"/>
            <a:ext cx="1094980" cy="276999"/>
          </a:xfrm>
          <a:prstGeom prst="rect">
            <a:avLst/>
          </a:prstGeom>
          <a:noFill/>
        </p:spPr>
        <p:txBody>
          <a:bodyPr wrap="none" lIns="0" tIns="0" rIns="0" bIns="0" rtlCol="0">
            <a:spAutoFit/>
          </a:bodyPr>
          <a:lstStyle/>
          <a:p>
            <a:pPr algn="l"/>
            <a:r>
              <a:rPr lang="en-US" dirty="0">
                <a:solidFill>
                  <a:schemeClr val="accent2">
                    <a:lumMod val="60000"/>
                    <a:lumOff val="40000"/>
                  </a:schemeClr>
                </a:solidFill>
                <a:latin typeface="Cambria Math" panose="02040503050406030204" pitchFamily="18" charset="0"/>
              </a:rPr>
              <a:t>Perceptron</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94F1C14-7736-3F48-3887-83A72E1E784D}"/>
                  </a:ext>
                </a:extLst>
              </p:cNvPr>
              <p:cNvSpPr txBox="1"/>
              <p:nvPr/>
            </p:nvSpPr>
            <p:spPr>
              <a:xfrm>
                <a:off x="1965031" y="4486513"/>
                <a:ext cx="4548921" cy="10332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dirty="0" smtClean="0">
                          <a:solidFill>
                            <a:schemeClr val="accent2">
                              <a:lumMod val="60000"/>
                              <a:lumOff val="40000"/>
                            </a:schemeClr>
                          </a:solidFill>
                          <a:latin typeface="Cambria Math" panose="02040503050406030204" pitchFamily="18" charset="0"/>
                        </a:rPr>
                        <m:t>𝑦</m:t>
                      </m:r>
                      <m:r>
                        <a:rPr lang="en-US" b="0" i="1" dirty="0" smtClean="0">
                          <a:solidFill>
                            <a:schemeClr val="accent2">
                              <a:lumMod val="60000"/>
                              <a:lumOff val="40000"/>
                            </a:schemeClr>
                          </a:solidFill>
                          <a:latin typeface="Cambria Math" panose="02040503050406030204" pitchFamily="18" charset="0"/>
                        </a:rPr>
                        <m:t>=1        </m:t>
                      </m:r>
                      <m:r>
                        <a:rPr lang="en-US" b="0" i="1" dirty="0" smtClean="0">
                          <a:solidFill>
                            <a:schemeClr val="accent2">
                              <a:lumMod val="60000"/>
                              <a:lumOff val="40000"/>
                            </a:schemeClr>
                          </a:solidFill>
                          <a:latin typeface="Cambria Math" panose="02040503050406030204" pitchFamily="18" charset="0"/>
                        </a:rPr>
                        <m:t>𝑖𝑓</m:t>
                      </m:r>
                      <m:r>
                        <a:rPr lang="en-US" b="0" i="1" dirty="0" smtClean="0">
                          <a:solidFill>
                            <a:schemeClr val="accent2">
                              <a:lumMod val="60000"/>
                              <a:lumOff val="40000"/>
                            </a:schemeClr>
                          </a:solidFill>
                          <a:latin typeface="Cambria Math" panose="02040503050406030204" pitchFamily="18" charset="0"/>
                        </a:rPr>
                        <m:t> </m:t>
                      </m:r>
                      <m:nary>
                        <m:naryPr>
                          <m:chr m:val="∑"/>
                          <m:ctrlPr>
                            <a:rPr lang="pt-BR" i="1" smtClean="0">
                              <a:solidFill>
                                <a:schemeClr val="accent2">
                                  <a:lumMod val="60000"/>
                                  <a:lumOff val="40000"/>
                                </a:schemeClr>
                              </a:solidFill>
                              <a:latin typeface="Cambria Math" panose="02040503050406030204" pitchFamily="18" charset="0"/>
                            </a:rPr>
                          </m:ctrlPr>
                        </m:naryPr>
                        <m:sub>
                          <m:r>
                            <a:rPr lang="en-US" b="0" i="1" smtClean="0">
                              <a:solidFill>
                                <a:schemeClr val="accent2">
                                  <a:lumMod val="60000"/>
                                  <a:lumOff val="40000"/>
                                </a:schemeClr>
                              </a:solidFill>
                              <a:latin typeface="Cambria Math" panose="02040503050406030204" pitchFamily="18" charset="0"/>
                            </a:rPr>
                            <m:t>𝑖</m:t>
                          </m:r>
                          <m:r>
                            <a:rPr lang="pt-BR" i="1">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0</m:t>
                          </m:r>
                        </m:sub>
                        <m:sup>
                          <m:r>
                            <a:rPr lang="pt-BR" i="1">
                              <a:solidFill>
                                <a:schemeClr val="accent2">
                                  <a:lumMod val="60000"/>
                                  <a:lumOff val="40000"/>
                                </a:schemeClr>
                              </a:solidFill>
                              <a:latin typeface="Cambria Math" panose="02040503050406030204" pitchFamily="18" charset="0"/>
                            </a:rPr>
                            <m:t>𝑛</m:t>
                          </m:r>
                        </m:sup>
                        <m:e>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𝑖</m:t>
                          </m:r>
                          <m:r>
                            <a:rPr lang="en-US" b="0" i="1" smtClean="0">
                              <a:solidFill>
                                <a:schemeClr val="accent2">
                                  <a:lumMod val="60000"/>
                                  <a:lumOff val="40000"/>
                                </a:schemeClr>
                              </a:solidFill>
                              <a:latin typeface="Cambria Math" panose="02040503050406030204" pitchFamily="18" charset="0"/>
                            </a:rPr>
                            <m:t> ∗</m:t>
                          </m:r>
                          <m:r>
                            <a:rPr lang="en-US" b="0" i="1" smtClean="0">
                              <a:solidFill>
                                <a:schemeClr val="accent2">
                                  <a:lumMod val="60000"/>
                                  <a:lumOff val="40000"/>
                                </a:schemeClr>
                              </a:solidFill>
                              <a:latin typeface="Cambria Math" panose="02040503050406030204" pitchFamily="18" charset="0"/>
                            </a:rPr>
                            <m:t>𝑥𝑖</m:t>
                          </m:r>
                          <m:r>
                            <a:rPr lang="en-US" b="0" i="1" baseline="-25000" smtClean="0">
                              <a:solidFill>
                                <a:schemeClr val="accent2">
                                  <a:lumMod val="60000"/>
                                  <a:lumOff val="40000"/>
                                </a:schemeClr>
                              </a:solidFill>
                              <a:latin typeface="Cambria Math" panose="02040503050406030204" pitchFamily="18" charset="0"/>
                            </a:rPr>
                            <m:t> ≥</m:t>
                          </m:r>
                          <m:r>
                            <a:rPr lang="en-US" b="0" i="1" smtClean="0">
                              <a:solidFill>
                                <a:schemeClr val="accent2">
                                  <a:lumMod val="60000"/>
                                  <a:lumOff val="40000"/>
                                </a:schemeClr>
                              </a:solidFill>
                              <a:latin typeface="Cambria Math" panose="02040503050406030204" pitchFamily="18" charset="0"/>
                            </a:rPr>
                            <m:t>𝜃</m:t>
                          </m:r>
                        </m:e>
                      </m:nary>
                    </m:oMath>
                  </m:oMathPara>
                </a14:m>
                <a:endParaRPr lang="en-US" dirty="0">
                  <a:solidFill>
                    <a:schemeClr val="accent2">
                      <a:lumMod val="60000"/>
                      <a:lumOff val="40000"/>
                    </a:schemeClr>
                  </a:solidFill>
                </a:endParaRPr>
              </a:p>
              <a:p>
                <a:pPr algn="l"/>
                <a:r>
                  <a:rPr lang="en-US" dirty="0">
                    <a:solidFill>
                      <a:schemeClr val="accent2">
                        <a:lumMod val="60000"/>
                        <a:lumOff val="40000"/>
                      </a:schemeClr>
                    </a:solidFill>
                  </a:rPr>
                  <a:t> </a:t>
                </a:r>
              </a:p>
            </p:txBody>
          </p:sp>
        </mc:Choice>
        <mc:Fallback xmlns="">
          <p:sp>
            <p:nvSpPr>
              <p:cNvPr id="6" name="TextBox 5">
                <a:extLst>
                  <a:ext uri="{FF2B5EF4-FFF2-40B4-BE49-F238E27FC236}">
                    <a16:creationId xmlns:a16="http://schemas.microsoft.com/office/drawing/2014/main" id="{E94F1C14-7736-3F48-3887-83A72E1E784D}"/>
                  </a:ext>
                </a:extLst>
              </p:cNvPr>
              <p:cNvSpPr txBox="1">
                <a:spLocks noRot="1" noChangeAspect="1" noMove="1" noResize="1" noEditPoints="1" noAdjustHandles="1" noChangeArrowheads="1" noChangeShapeType="1" noTextEdit="1"/>
              </p:cNvSpPr>
              <p:nvPr/>
            </p:nvSpPr>
            <p:spPr>
              <a:xfrm>
                <a:off x="1965031" y="4486513"/>
                <a:ext cx="4548921" cy="10332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AFAA0AB-06B6-556F-9DE2-A6392804EDF7}"/>
                  </a:ext>
                </a:extLst>
              </p:cNvPr>
              <p:cNvSpPr txBox="1"/>
              <p:nvPr/>
            </p:nvSpPr>
            <p:spPr>
              <a:xfrm>
                <a:off x="2483674" y="5304789"/>
                <a:ext cx="3679795" cy="10332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dirty="0" smtClean="0">
                          <a:solidFill>
                            <a:schemeClr val="accent2">
                              <a:lumMod val="60000"/>
                              <a:lumOff val="40000"/>
                            </a:schemeClr>
                          </a:solidFill>
                          <a:latin typeface="Cambria Math" panose="02040503050406030204" pitchFamily="18" charset="0"/>
                        </a:rPr>
                        <m:t>=0        </m:t>
                      </m:r>
                      <m:r>
                        <a:rPr lang="en-US" b="0" i="1" dirty="0" smtClean="0">
                          <a:solidFill>
                            <a:schemeClr val="accent2">
                              <a:lumMod val="60000"/>
                              <a:lumOff val="40000"/>
                            </a:schemeClr>
                          </a:solidFill>
                          <a:latin typeface="Cambria Math" panose="02040503050406030204" pitchFamily="18" charset="0"/>
                        </a:rPr>
                        <m:t>𝑖𝑓</m:t>
                      </m:r>
                      <m:r>
                        <a:rPr lang="en-US" b="0" i="1" dirty="0" smtClean="0">
                          <a:solidFill>
                            <a:schemeClr val="accent2">
                              <a:lumMod val="60000"/>
                              <a:lumOff val="40000"/>
                            </a:schemeClr>
                          </a:solidFill>
                          <a:latin typeface="Cambria Math" panose="02040503050406030204" pitchFamily="18" charset="0"/>
                        </a:rPr>
                        <m:t> </m:t>
                      </m:r>
                      <m:nary>
                        <m:naryPr>
                          <m:chr m:val="∑"/>
                          <m:ctrlPr>
                            <a:rPr lang="pt-BR" i="1" smtClean="0">
                              <a:solidFill>
                                <a:schemeClr val="accent2">
                                  <a:lumMod val="60000"/>
                                  <a:lumOff val="40000"/>
                                </a:schemeClr>
                              </a:solidFill>
                              <a:latin typeface="Cambria Math" panose="02040503050406030204" pitchFamily="18" charset="0"/>
                            </a:rPr>
                          </m:ctrlPr>
                        </m:naryPr>
                        <m:sub>
                          <m:r>
                            <a:rPr lang="en-US" b="0" i="1" smtClean="0">
                              <a:solidFill>
                                <a:schemeClr val="accent2">
                                  <a:lumMod val="60000"/>
                                  <a:lumOff val="40000"/>
                                </a:schemeClr>
                              </a:solidFill>
                              <a:latin typeface="Cambria Math" panose="02040503050406030204" pitchFamily="18" charset="0"/>
                            </a:rPr>
                            <m:t>𝑖</m:t>
                          </m:r>
                          <m:r>
                            <a:rPr lang="pt-BR" i="1">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0</m:t>
                          </m:r>
                        </m:sub>
                        <m:sup>
                          <m:r>
                            <a:rPr lang="pt-BR" i="1">
                              <a:solidFill>
                                <a:schemeClr val="accent2">
                                  <a:lumMod val="60000"/>
                                  <a:lumOff val="40000"/>
                                </a:schemeClr>
                              </a:solidFill>
                              <a:latin typeface="Cambria Math" panose="02040503050406030204" pitchFamily="18" charset="0"/>
                            </a:rPr>
                            <m:t>𝑛</m:t>
                          </m:r>
                        </m:sup>
                        <m:e>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𝑖</m:t>
                          </m:r>
                          <m:r>
                            <a:rPr lang="en-US" b="0" i="1" smtClean="0">
                              <a:solidFill>
                                <a:schemeClr val="accent2">
                                  <a:lumMod val="60000"/>
                                  <a:lumOff val="40000"/>
                                </a:schemeClr>
                              </a:solidFill>
                              <a:latin typeface="Cambria Math" panose="02040503050406030204" pitchFamily="18" charset="0"/>
                            </a:rPr>
                            <m:t> ∗</m:t>
                          </m:r>
                          <m:r>
                            <a:rPr lang="en-US" b="0" i="1" smtClean="0">
                              <a:solidFill>
                                <a:schemeClr val="accent2">
                                  <a:lumMod val="60000"/>
                                  <a:lumOff val="40000"/>
                                </a:schemeClr>
                              </a:solidFill>
                              <a:latin typeface="Cambria Math" panose="02040503050406030204" pitchFamily="18" charset="0"/>
                            </a:rPr>
                            <m:t>𝑥𝑖</m:t>
                          </m:r>
                          <m:r>
                            <a:rPr lang="en-US" b="0" i="1" smtClean="0">
                              <a:solidFill>
                                <a:schemeClr val="accent2">
                                  <a:lumMod val="60000"/>
                                  <a:lumOff val="40000"/>
                                </a:schemeClr>
                              </a:solidFill>
                              <a:latin typeface="Cambria Math" panose="02040503050406030204" pitchFamily="18" charset="0"/>
                            </a:rPr>
                            <m:t>&lt;</m:t>
                          </m:r>
                          <m:r>
                            <a:rPr lang="en-US" b="0" i="1" smtClean="0">
                              <a:solidFill>
                                <a:schemeClr val="accent2">
                                  <a:lumMod val="60000"/>
                                  <a:lumOff val="40000"/>
                                </a:schemeClr>
                              </a:solidFill>
                              <a:latin typeface="Cambria Math" panose="02040503050406030204" pitchFamily="18" charset="0"/>
                            </a:rPr>
                            <m:t>𝜃</m:t>
                          </m:r>
                        </m:e>
                      </m:nary>
                    </m:oMath>
                  </m:oMathPara>
                </a14:m>
                <a:endParaRPr lang="en-US" dirty="0">
                  <a:solidFill>
                    <a:schemeClr val="accent2">
                      <a:lumMod val="60000"/>
                      <a:lumOff val="40000"/>
                    </a:schemeClr>
                  </a:solidFill>
                </a:endParaRPr>
              </a:p>
              <a:p>
                <a:pPr algn="l"/>
                <a:r>
                  <a:rPr lang="en-US" dirty="0">
                    <a:solidFill>
                      <a:schemeClr val="accent2">
                        <a:lumMod val="60000"/>
                        <a:lumOff val="40000"/>
                      </a:schemeClr>
                    </a:solidFill>
                  </a:rPr>
                  <a:t> </a:t>
                </a:r>
              </a:p>
            </p:txBody>
          </p:sp>
        </mc:Choice>
        <mc:Fallback xmlns="">
          <p:sp>
            <p:nvSpPr>
              <p:cNvPr id="8" name="TextBox 7">
                <a:extLst>
                  <a:ext uri="{FF2B5EF4-FFF2-40B4-BE49-F238E27FC236}">
                    <a16:creationId xmlns:a16="http://schemas.microsoft.com/office/drawing/2014/main" id="{FAFAA0AB-06B6-556F-9DE2-A6392804EDF7}"/>
                  </a:ext>
                </a:extLst>
              </p:cNvPr>
              <p:cNvSpPr txBox="1">
                <a:spLocks noRot="1" noChangeAspect="1" noMove="1" noResize="1" noEditPoints="1" noAdjustHandles="1" noChangeArrowheads="1" noChangeShapeType="1" noTextEdit="1"/>
              </p:cNvSpPr>
              <p:nvPr/>
            </p:nvSpPr>
            <p:spPr>
              <a:xfrm>
                <a:off x="2483674" y="5304789"/>
                <a:ext cx="3679795" cy="10332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0456792-9FB3-23CE-0A63-E5160394363F}"/>
                  </a:ext>
                </a:extLst>
              </p:cNvPr>
              <p:cNvSpPr txBox="1"/>
              <p:nvPr/>
            </p:nvSpPr>
            <p:spPr>
              <a:xfrm>
                <a:off x="1965031" y="1218051"/>
                <a:ext cx="4548921" cy="10332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dirty="0" smtClean="0">
                          <a:solidFill>
                            <a:schemeClr val="accent2">
                              <a:lumMod val="60000"/>
                              <a:lumOff val="40000"/>
                            </a:schemeClr>
                          </a:solidFill>
                          <a:latin typeface="Cambria Math" panose="02040503050406030204" pitchFamily="18" charset="0"/>
                        </a:rPr>
                        <m:t>𝑦</m:t>
                      </m:r>
                      <m:r>
                        <a:rPr lang="en-US" b="0" i="1" dirty="0" smtClean="0">
                          <a:solidFill>
                            <a:schemeClr val="accent2">
                              <a:lumMod val="60000"/>
                              <a:lumOff val="40000"/>
                            </a:schemeClr>
                          </a:solidFill>
                          <a:latin typeface="Cambria Math" panose="02040503050406030204" pitchFamily="18" charset="0"/>
                        </a:rPr>
                        <m:t>=1        </m:t>
                      </m:r>
                      <m:r>
                        <a:rPr lang="en-US" b="0" i="1" dirty="0" smtClean="0">
                          <a:solidFill>
                            <a:schemeClr val="accent2">
                              <a:lumMod val="60000"/>
                              <a:lumOff val="40000"/>
                            </a:schemeClr>
                          </a:solidFill>
                          <a:latin typeface="Cambria Math" panose="02040503050406030204" pitchFamily="18" charset="0"/>
                        </a:rPr>
                        <m:t>𝑖𝑓</m:t>
                      </m:r>
                      <m:r>
                        <a:rPr lang="en-US" b="0" i="1" dirty="0" smtClean="0">
                          <a:solidFill>
                            <a:schemeClr val="accent2">
                              <a:lumMod val="60000"/>
                              <a:lumOff val="40000"/>
                            </a:schemeClr>
                          </a:solidFill>
                          <a:latin typeface="Cambria Math" panose="02040503050406030204" pitchFamily="18" charset="0"/>
                        </a:rPr>
                        <m:t> </m:t>
                      </m:r>
                      <m:nary>
                        <m:naryPr>
                          <m:chr m:val="∑"/>
                          <m:ctrlPr>
                            <a:rPr lang="pt-BR" i="1" smtClean="0">
                              <a:solidFill>
                                <a:schemeClr val="accent2">
                                  <a:lumMod val="60000"/>
                                  <a:lumOff val="40000"/>
                                </a:schemeClr>
                              </a:solidFill>
                              <a:latin typeface="Cambria Math" panose="02040503050406030204" pitchFamily="18" charset="0"/>
                            </a:rPr>
                          </m:ctrlPr>
                        </m:naryPr>
                        <m:sub>
                          <m:r>
                            <a:rPr lang="en-US" b="0" i="1" smtClean="0">
                              <a:solidFill>
                                <a:schemeClr val="accent2">
                                  <a:lumMod val="60000"/>
                                  <a:lumOff val="40000"/>
                                </a:schemeClr>
                              </a:solidFill>
                              <a:latin typeface="Cambria Math" panose="02040503050406030204" pitchFamily="18" charset="0"/>
                            </a:rPr>
                            <m:t>𝑖</m:t>
                          </m:r>
                          <m:r>
                            <a:rPr lang="pt-BR" i="1">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0</m:t>
                          </m:r>
                        </m:sub>
                        <m:sup>
                          <m:r>
                            <a:rPr lang="pt-BR" i="1">
                              <a:solidFill>
                                <a:schemeClr val="accent2">
                                  <a:lumMod val="60000"/>
                                  <a:lumOff val="40000"/>
                                </a:schemeClr>
                              </a:solidFill>
                              <a:latin typeface="Cambria Math" panose="02040503050406030204" pitchFamily="18" charset="0"/>
                            </a:rPr>
                            <m:t>𝑛</m:t>
                          </m:r>
                        </m:sup>
                        <m:e>
                          <m:r>
                            <a:rPr lang="en-US" b="0" i="1" smtClean="0">
                              <a:solidFill>
                                <a:schemeClr val="accent2">
                                  <a:lumMod val="60000"/>
                                  <a:lumOff val="40000"/>
                                </a:schemeClr>
                              </a:solidFill>
                              <a:latin typeface="Cambria Math" panose="02040503050406030204" pitchFamily="18" charset="0"/>
                            </a:rPr>
                            <m:t>𝑥</m:t>
                          </m:r>
                          <m:r>
                            <a:rPr lang="en-US" b="0" i="1" baseline="-25000" smtClean="0">
                              <a:solidFill>
                                <a:schemeClr val="accent2">
                                  <a:lumMod val="60000"/>
                                  <a:lumOff val="40000"/>
                                </a:schemeClr>
                              </a:solidFill>
                              <a:latin typeface="Cambria Math" panose="02040503050406030204" pitchFamily="18" charset="0"/>
                            </a:rPr>
                            <m:t>𝑖</m:t>
                          </m:r>
                          <m:r>
                            <a:rPr lang="en-US" b="0" i="1" baseline="-25000" smtClean="0">
                              <a:solidFill>
                                <a:schemeClr val="accent2">
                                  <a:lumMod val="60000"/>
                                  <a:lumOff val="40000"/>
                                </a:schemeClr>
                              </a:solidFill>
                              <a:latin typeface="Cambria Math" panose="02040503050406030204" pitchFamily="18" charset="0"/>
                            </a:rPr>
                            <m:t> ≥</m:t>
                          </m:r>
                          <m:r>
                            <a:rPr lang="en-US" b="0" i="1" smtClean="0">
                              <a:solidFill>
                                <a:schemeClr val="accent2">
                                  <a:lumMod val="60000"/>
                                  <a:lumOff val="40000"/>
                                </a:schemeClr>
                              </a:solidFill>
                              <a:latin typeface="Cambria Math" panose="02040503050406030204" pitchFamily="18" charset="0"/>
                            </a:rPr>
                            <m:t>𝜃</m:t>
                          </m:r>
                        </m:e>
                      </m:nary>
                    </m:oMath>
                  </m:oMathPara>
                </a14:m>
                <a:endParaRPr lang="en-US" dirty="0">
                  <a:solidFill>
                    <a:schemeClr val="accent2">
                      <a:lumMod val="60000"/>
                      <a:lumOff val="40000"/>
                    </a:schemeClr>
                  </a:solidFill>
                </a:endParaRPr>
              </a:p>
              <a:p>
                <a:pPr algn="l"/>
                <a:r>
                  <a:rPr lang="en-US" dirty="0">
                    <a:solidFill>
                      <a:schemeClr val="accent2">
                        <a:lumMod val="60000"/>
                        <a:lumOff val="40000"/>
                      </a:schemeClr>
                    </a:solidFill>
                  </a:rPr>
                  <a:t> </a:t>
                </a:r>
              </a:p>
            </p:txBody>
          </p:sp>
        </mc:Choice>
        <mc:Fallback xmlns="">
          <p:sp>
            <p:nvSpPr>
              <p:cNvPr id="9" name="TextBox 8">
                <a:extLst>
                  <a:ext uri="{FF2B5EF4-FFF2-40B4-BE49-F238E27FC236}">
                    <a16:creationId xmlns:a16="http://schemas.microsoft.com/office/drawing/2014/main" id="{80456792-9FB3-23CE-0A63-E5160394363F}"/>
                  </a:ext>
                </a:extLst>
              </p:cNvPr>
              <p:cNvSpPr txBox="1">
                <a:spLocks noRot="1" noChangeAspect="1" noMove="1" noResize="1" noEditPoints="1" noAdjustHandles="1" noChangeArrowheads="1" noChangeShapeType="1" noTextEdit="1"/>
              </p:cNvSpPr>
              <p:nvPr/>
            </p:nvSpPr>
            <p:spPr>
              <a:xfrm>
                <a:off x="1965031" y="1218051"/>
                <a:ext cx="4548921" cy="10332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4AF06DC3-F8A9-0E63-DE37-05A3087528D6}"/>
                  </a:ext>
                </a:extLst>
              </p:cNvPr>
              <p:cNvSpPr txBox="1"/>
              <p:nvPr/>
            </p:nvSpPr>
            <p:spPr>
              <a:xfrm>
                <a:off x="2562439" y="2121051"/>
                <a:ext cx="3679795" cy="10332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dirty="0" smtClean="0">
                          <a:solidFill>
                            <a:schemeClr val="accent2">
                              <a:lumMod val="60000"/>
                              <a:lumOff val="40000"/>
                            </a:schemeClr>
                          </a:solidFill>
                          <a:latin typeface="Cambria Math" panose="02040503050406030204" pitchFamily="18" charset="0"/>
                        </a:rPr>
                        <m:t>=0      </m:t>
                      </m:r>
                      <m:r>
                        <a:rPr lang="en-US" b="0" i="1" dirty="0" smtClean="0">
                          <a:solidFill>
                            <a:schemeClr val="accent2">
                              <a:lumMod val="60000"/>
                              <a:lumOff val="40000"/>
                            </a:schemeClr>
                          </a:solidFill>
                          <a:latin typeface="Cambria Math" panose="02040503050406030204" pitchFamily="18" charset="0"/>
                        </a:rPr>
                        <m:t>𝑖𝑓</m:t>
                      </m:r>
                      <m:r>
                        <a:rPr lang="en-US" b="0" i="1" dirty="0" smtClean="0">
                          <a:solidFill>
                            <a:schemeClr val="accent2">
                              <a:lumMod val="60000"/>
                              <a:lumOff val="40000"/>
                            </a:schemeClr>
                          </a:solidFill>
                          <a:latin typeface="Cambria Math" panose="02040503050406030204" pitchFamily="18" charset="0"/>
                        </a:rPr>
                        <m:t> </m:t>
                      </m:r>
                      <m:nary>
                        <m:naryPr>
                          <m:chr m:val="∑"/>
                          <m:ctrlPr>
                            <a:rPr lang="pt-BR" i="1" smtClean="0">
                              <a:solidFill>
                                <a:schemeClr val="accent2">
                                  <a:lumMod val="60000"/>
                                  <a:lumOff val="40000"/>
                                </a:schemeClr>
                              </a:solidFill>
                              <a:latin typeface="Cambria Math" panose="02040503050406030204" pitchFamily="18" charset="0"/>
                            </a:rPr>
                          </m:ctrlPr>
                        </m:naryPr>
                        <m:sub>
                          <m:r>
                            <a:rPr lang="en-US" b="0" i="1" smtClean="0">
                              <a:solidFill>
                                <a:schemeClr val="accent2">
                                  <a:lumMod val="60000"/>
                                  <a:lumOff val="40000"/>
                                </a:schemeClr>
                              </a:solidFill>
                              <a:latin typeface="Cambria Math" panose="02040503050406030204" pitchFamily="18" charset="0"/>
                            </a:rPr>
                            <m:t>𝑖</m:t>
                          </m:r>
                          <m:r>
                            <a:rPr lang="pt-BR" i="1">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0</m:t>
                          </m:r>
                        </m:sub>
                        <m:sup>
                          <m:r>
                            <a:rPr lang="pt-BR" i="1">
                              <a:solidFill>
                                <a:schemeClr val="accent2">
                                  <a:lumMod val="60000"/>
                                  <a:lumOff val="40000"/>
                                </a:schemeClr>
                              </a:solidFill>
                              <a:latin typeface="Cambria Math" panose="02040503050406030204" pitchFamily="18" charset="0"/>
                            </a:rPr>
                            <m:t>𝑛</m:t>
                          </m:r>
                        </m:sup>
                        <m:e>
                          <m:r>
                            <a:rPr lang="en-US" b="0" i="1" smtClean="0">
                              <a:solidFill>
                                <a:schemeClr val="accent2">
                                  <a:lumMod val="60000"/>
                                  <a:lumOff val="40000"/>
                                </a:schemeClr>
                              </a:solidFill>
                              <a:latin typeface="Cambria Math" panose="02040503050406030204" pitchFamily="18" charset="0"/>
                            </a:rPr>
                            <m:t>𝑥</m:t>
                          </m:r>
                          <m:r>
                            <a:rPr lang="en-US" b="0" i="1" baseline="-25000" smtClean="0">
                              <a:solidFill>
                                <a:schemeClr val="accent2">
                                  <a:lumMod val="60000"/>
                                  <a:lumOff val="40000"/>
                                </a:schemeClr>
                              </a:solidFill>
                              <a:latin typeface="Cambria Math" panose="02040503050406030204" pitchFamily="18" charset="0"/>
                            </a:rPr>
                            <m:t>𝑖</m:t>
                          </m:r>
                          <m:r>
                            <a:rPr lang="en-US" b="0" i="1" smtClean="0">
                              <a:solidFill>
                                <a:schemeClr val="accent2">
                                  <a:lumMod val="60000"/>
                                  <a:lumOff val="40000"/>
                                </a:schemeClr>
                              </a:solidFill>
                              <a:latin typeface="Cambria Math" panose="02040503050406030204" pitchFamily="18" charset="0"/>
                            </a:rPr>
                            <m:t>&lt;</m:t>
                          </m:r>
                          <m:r>
                            <a:rPr lang="en-US" b="0" i="1" smtClean="0">
                              <a:solidFill>
                                <a:schemeClr val="accent2">
                                  <a:lumMod val="60000"/>
                                  <a:lumOff val="40000"/>
                                </a:schemeClr>
                              </a:solidFill>
                              <a:latin typeface="Cambria Math" panose="02040503050406030204" pitchFamily="18" charset="0"/>
                            </a:rPr>
                            <m:t>𝜃</m:t>
                          </m:r>
                        </m:e>
                      </m:nary>
                    </m:oMath>
                  </m:oMathPara>
                </a14:m>
                <a:endParaRPr lang="en-US" dirty="0">
                  <a:solidFill>
                    <a:schemeClr val="accent2">
                      <a:lumMod val="60000"/>
                      <a:lumOff val="40000"/>
                    </a:schemeClr>
                  </a:solidFill>
                </a:endParaRPr>
              </a:p>
              <a:p>
                <a:pPr algn="l"/>
                <a:r>
                  <a:rPr lang="en-US" dirty="0">
                    <a:solidFill>
                      <a:schemeClr val="accent2">
                        <a:lumMod val="60000"/>
                        <a:lumOff val="40000"/>
                      </a:schemeClr>
                    </a:solidFill>
                  </a:rPr>
                  <a:t> </a:t>
                </a:r>
              </a:p>
            </p:txBody>
          </p:sp>
        </mc:Choice>
        <mc:Fallback xmlns="">
          <p:sp>
            <p:nvSpPr>
              <p:cNvPr id="11" name="TextBox 10">
                <a:extLst>
                  <a:ext uri="{FF2B5EF4-FFF2-40B4-BE49-F238E27FC236}">
                    <a16:creationId xmlns:a16="http://schemas.microsoft.com/office/drawing/2014/main" id="{4AF06DC3-F8A9-0E63-DE37-05A3087528D6}"/>
                  </a:ext>
                </a:extLst>
              </p:cNvPr>
              <p:cNvSpPr txBox="1">
                <a:spLocks noRot="1" noChangeAspect="1" noMove="1" noResize="1" noEditPoints="1" noAdjustHandles="1" noChangeArrowheads="1" noChangeShapeType="1" noTextEdit="1"/>
              </p:cNvSpPr>
              <p:nvPr/>
            </p:nvSpPr>
            <p:spPr>
              <a:xfrm>
                <a:off x="2562439" y="2121051"/>
                <a:ext cx="3679795" cy="1033232"/>
              </a:xfrm>
              <a:prstGeom prst="rect">
                <a:avLst/>
              </a:prstGeom>
              <a:blipFill>
                <a:blip r:embed="rId5"/>
                <a:stretch>
                  <a:fillRect/>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1B743440-FC86-CCF1-AC44-D6E1DD72688D}"/>
              </a:ext>
            </a:extLst>
          </p:cNvPr>
          <p:cNvSpPr txBox="1"/>
          <p:nvPr/>
        </p:nvSpPr>
        <p:spPr>
          <a:xfrm>
            <a:off x="6480697" y="257449"/>
            <a:ext cx="5477519" cy="3877985"/>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dirty="0">
                <a:solidFill>
                  <a:schemeClr val="accent2">
                    <a:lumMod val="60000"/>
                    <a:lumOff val="40000"/>
                  </a:schemeClr>
                </a:solidFill>
                <a:latin typeface="Cambria Math" panose="02040503050406030204" pitchFamily="18" charset="0"/>
              </a:rPr>
              <a:t>From the equation it should be clear that even a perceptron separates the input space into two halves</a:t>
            </a:r>
          </a:p>
          <a:p>
            <a:pPr marL="285750" indent="-285750" algn="l">
              <a:buFont typeface="Arial" panose="020B0604020202020204" pitchFamily="34" charset="0"/>
              <a:buChar char="•"/>
            </a:pPr>
            <a:endParaRPr lang="en-US" dirty="0">
              <a:solidFill>
                <a:schemeClr val="accent2">
                  <a:lumMod val="60000"/>
                  <a:lumOff val="40000"/>
                </a:schemeClr>
              </a:solidFill>
              <a:latin typeface="Cambria Math" panose="02040503050406030204" pitchFamily="18" charset="0"/>
            </a:endParaRPr>
          </a:p>
          <a:p>
            <a:pPr marL="285750" indent="-285750" algn="l">
              <a:buFont typeface="Arial" panose="020B0604020202020204" pitchFamily="34" charset="0"/>
              <a:buChar char="•"/>
            </a:pPr>
            <a:r>
              <a:rPr lang="en-US" dirty="0">
                <a:solidFill>
                  <a:schemeClr val="accent2">
                    <a:lumMod val="60000"/>
                    <a:lumOff val="40000"/>
                  </a:schemeClr>
                </a:solidFill>
                <a:latin typeface="Cambria Math" panose="02040503050406030204" pitchFamily="18" charset="0"/>
              </a:rPr>
              <a:t>All inputs which produce a 1  lie on one side and all inputs which produce a 0 lie on the other side </a:t>
            </a:r>
          </a:p>
          <a:p>
            <a:pPr marL="285750" indent="-285750" algn="l">
              <a:buFont typeface="Arial" panose="020B0604020202020204" pitchFamily="34" charset="0"/>
              <a:buChar char="•"/>
            </a:pPr>
            <a:endParaRPr lang="en-US" dirty="0">
              <a:solidFill>
                <a:schemeClr val="accent2">
                  <a:lumMod val="60000"/>
                  <a:lumOff val="40000"/>
                </a:schemeClr>
              </a:solidFill>
              <a:latin typeface="Cambria Math" panose="02040503050406030204" pitchFamily="18" charset="0"/>
            </a:endParaRPr>
          </a:p>
          <a:p>
            <a:pPr marL="285750" indent="-285750" algn="l">
              <a:buFont typeface="Arial" panose="020B0604020202020204" pitchFamily="34" charset="0"/>
              <a:buChar char="•"/>
            </a:pPr>
            <a:r>
              <a:rPr lang="en-US" dirty="0">
                <a:solidFill>
                  <a:schemeClr val="accent2">
                    <a:lumMod val="60000"/>
                    <a:lumOff val="40000"/>
                  </a:schemeClr>
                </a:solidFill>
                <a:latin typeface="Cambria Math" panose="02040503050406030204" pitchFamily="18" charset="0"/>
              </a:rPr>
              <a:t>In other words, a single perceptron can only be used to implement linearly separable functions</a:t>
            </a:r>
          </a:p>
          <a:p>
            <a:pPr marL="285750" indent="-285750" algn="l">
              <a:buFont typeface="Arial" panose="020B0604020202020204" pitchFamily="34" charset="0"/>
              <a:buChar char="•"/>
            </a:pPr>
            <a:endParaRPr lang="en-US" dirty="0">
              <a:solidFill>
                <a:schemeClr val="accent2">
                  <a:lumMod val="60000"/>
                  <a:lumOff val="40000"/>
                </a:schemeClr>
              </a:solidFill>
              <a:latin typeface="Cambria Math" panose="02040503050406030204" pitchFamily="18" charset="0"/>
            </a:endParaRPr>
          </a:p>
          <a:p>
            <a:pPr marL="285750" indent="-285750" algn="l">
              <a:buFont typeface="Arial" panose="020B0604020202020204" pitchFamily="34" charset="0"/>
              <a:buChar char="•"/>
            </a:pPr>
            <a:r>
              <a:rPr lang="en-US" dirty="0">
                <a:solidFill>
                  <a:schemeClr val="accent2">
                    <a:lumMod val="60000"/>
                    <a:lumOff val="40000"/>
                  </a:schemeClr>
                </a:solidFill>
                <a:latin typeface="Cambria Math" panose="02040503050406030204" pitchFamily="18" charset="0"/>
              </a:rPr>
              <a:t>Difference? The weights including the threshold can be learned and the inputs can be real valued</a:t>
            </a:r>
          </a:p>
          <a:p>
            <a:pPr marL="285750" indent="-285750" algn="l">
              <a:buFont typeface="Arial" panose="020B0604020202020204" pitchFamily="34" charset="0"/>
              <a:buChar char="•"/>
            </a:pPr>
            <a:endParaRPr lang="en-US" dirty="0">
              <a:solidFill>
                <a:schemeClr val="accent2">
                  <a:lumMod val="60000"/>
                  <a:lumOff val="40000"/>
                </a:schemeClr>
              </a:solidFill>
              <a:latin typeface="Cambria Math" panose="02040503050406030204" pitchFamily="18" charset="0"/>
            </a:endParaRPr>
          </a:p>
          <a:p>
            <a:pPr marL="285750" indent="-285750" algn="l">
              <a:buFont typeface="Arial" panose="020B0604020202020204" pitchFamily="34" charset="0"/>
              <a:buChar char="•"/>
            </a:pPr>
            <a:endParaRPr lang="en-US" dirty="0">
              <a:solidFill>
                <a:schemeClr val="accent2">
                  <a:lumMod val="60000"/>
                  <a:lumOff val="40000"/>
                </a:schemeClr>
              </a:solidFill>
              <a:latin typeface="Cambria Math" panose="02040503050406030204" pitchFamily="18" charset="0"/>
            </a:endParaRPr>
          </a:p>
          <a:p>
            <a:pPr algn="l"/>
            <a:endParaRPr lang="en-US" dirty="0">
              <a:solidFill>
                <a:schemeClr val="accent2">
                  <a:lumMod val="60000"/>
                  <a:lumOff val="40000"/>
                </a:schemeClr>
              </a:solidFill>
              <a:latin typeface="Cambria Math" panose="02040503050406030204" pitchFamily="18" charset="0"/>
            </a:endParaRPr>
          </a:p>
        </p:txBody>
      </p:sp>
    </p:spTree>
    <p:extLst>
      <p:ext uri="{BB962C8B-B14F-4D97-AF65-F5344CB8AC3E}">
        <p14:creationId xmlns:p14="http://schemas.microsoft.com/office/powerpoint/2010/main" val="1643025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8" grpId="0"/>
      <p:bldP spid="9" grpId="0"/>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28C5EEE-CFD9-8FB9-6BE8-A91635D2ED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5512" y="2098751"/>
            <a:ext cx="4314092" cy="3188087"/>
          </a:xfrm>
          <a:prstGeom prst="rect">
            <a:avLst/>
          </a:prstGeom>
        </p:spPr>
      </p:pic>
      <p:sp>
        <p:nvSpPr>
          <p:cNvPr id="10" name="TextBox 9">
            <a:extLst>
              <a:ext uri="{FF2B5EF4-FFF2-40B4-BE49-F238E27FC236}">
                <a16:creationId xmlns:a16="http://schemas.microsoft.com/office/drawing/2014/main" id="{EF7B53B2-ACF7-8AAD-7CC8-FF229E1F9B9D}"/>
              </a:ext>
            </a:extLst>
          </p:cNvPr>
          <p:cNvSpPr txBox="1"/>
          <p:nvPr/>
        </p:nvSpPr>
        <p:spPr>
          <a:xfrm>
            <a:off x="9399718" y="789315"/>
            <a:ext cx="3397135" cy="923330"/>
          </a:xfrm>
          <a:prstGeom prst="rect">
            <a:avLst/>
          </a:prstGeom>
          <a:noFill/>
        </p:spPr>
        <p:txBody>
          <a:bodyPr wrap="square" rtlCol="0">
            <a:spAutoFit/>
          </a:bodyPr>
          <a:lstStyle/>
          <a:p>
            <a:endParaRPr lang="en-US" dirty="0">
              <a:solidFill>
                <a:schemeClr val="accent2">
                  <a:lumMod val="60000"/>
                  <a:lumOff val="40000"/>
                </a:schemeClr>
              </a:solidFill>
            </a:endParaRPr>
          </a:p>
          <a:p>
            <a:endParaRPr lang="en-US" dirty="0">
              <a:solidFill>
                <a:schemeClr val="accent2">
                  <a:lumMod val="60000"/>
                  <a:lumOff val="40000"/>
                </a:schemeClr>
              </a:solidFill>
            </a:endParaRPr>
          </a:p>
          <a:p>
            <a:endParaRPr lang="en-US" dirty="0">
              <a:solidFill>
                <a:schemeClr val="accent2">
                  <a:lumMod val="60000"/>
                  <a:lumOff val="40000"/>
                </a:schemeClr>
              </a:solidFill>
            </a:endParaRPr>
          </a:p>
        </p:txBody>
      </p:sp>
      <p:sp>
        <p:nvSpPr>
          <p:cNvPr id="12" name="TextBox 11">
            <a:extLst>
              <a:ext uri="{FF2B5EF4-FFF2-40B4-BE49-F238E27FC236}">
                <a16:creationId xmlns:a16="http://schemas.microsoft.com/office/drawing/2014/main" id="{7B12C4C1-AB07-9F19-2EE2-93F278CDD39E}"/>
              </a:ext>
            </a:extLst>
          </p:cNvPr>
          <p:cNvSpPr txBox="1"/>
          <p:nvPr/>
        </p:nvSpPr>
        <p:spPr>
          <a:xfrm>
            <a:off x="8537107" y="928416"/>
            <a:ext cx="4079631" cy="276999"/>
          </a:xfrm>
          <a:prstGeom prst="rect">
            <a:avLst/>
          </a:prstGeom>
          <a:noFill/>
        </p:spPr>
        <p:txBody>
          <a:bodyPr wrap="square">
            <a:spAutoFit/>
          </a:bodyPr>
          <a:lstStyle/>
          <a:p>
            <a:r>
              <a:rPr lang="en-US" sz="1200" b="1" dirty="0">
                <a:solidFill>
                  <a:schemeClr val="accent2">
                    <a:lumMod val="60000"/>
                    <a:lumOff val="40000"/>
                  </a:schemeClr>
                </a:solidFill>
              </a:rPr>
              <a:t>Dendrite</a:t>
            </a:r>
            <a:r>
              <a:rPr lang="en-US" sz="1200" dirty="0">
                <a:solidFill>
                  <a:schemeClr val="accent2">
                    <a:lumMod val="60000"/>
                    <a:lumOff val="40000"/>
                  </a:schemeClr>
                </a:solidFill>
              </a:rPr>
              <a:t>: receives signals from other neurons</a:t>
            </a:r>
          </a:p>
        </p:txBody>
      </p:sp>
      <p:sp>
        <p:nvSpPr>
          <p:cNvPr id="14" name="TextBox 13">
            <a:extLst>
              <a:ext uri="{FF2B5EF4-FFF2-40B4-BE49-F238E27FC236}">
                <a16:creationId xmlns:a16="http://schemas.microsoft.com/office/drawing/2014/main" id="{548CC257-BB64-42EB-5084-8E73C20E57AA}"/>
              </a:ext>
            </a:extLst>
          </p:cNvPr>
          <p:cNvSpPr txBox="1"/>
          <p:nvPr/>
        </p:nvSpPr>
        <p:spPr>
          <a:xfrm>
            <a:off x="6338343" y="419185"/>
            <a:ext cx="2836985" cy="276999"/>
          </a:xfrm>
          <a:prstGeom prst="rect">
            <a:avLst/>
          </a:prstGeom>
          <a:noFill/>
        </p:spPr>
        <p:txBody>
          <a:bodyPr wrap="square">
            <a:spAutoFit/>
          </a:bodyPr>
          <a:lstStyle/>
          <a:p>
            <a:r>
              <a:rPr lang="en-US" sz="1200" b="1" dirty="0">
                <a:solidFill>
                  <a:schemeClr val="accent2">
                    <a:lumMod val="60000"/>
                    <a:lumOff val="40000"/>
                  </a:schemeClr>
                </a:solidFill>
              </a:rPr>
              <a:t>Axon</a:t>
            </a:r>
            <a:r>
              <a:rPr lang="en-US" sz="1200" dirty="0">
                <a:solidFill>
                  <a:schemeClr val="accent2">
                    <a:lumMod val="60000"/>
                    <a:lumOff val="40000"/>
                  </a:schemeClr>
                </a:solidFill>
              </a:rPr>
              <a:t>: transmits output</a:t>
            </a:r>
          </a:p>
        </p:txBody>
      </p:sp>
      <p:pic>
        <p:nvPicPr>
          <p:cNvPr id="15" name="Picture 14">
            <a:extLst>
              <a:ext uri="{FF2B5EF4-FFF2-40B4-BE49-F238E27FC236}">
                <a16:creationId xmlns:a16="http://schemas.microsoft.com/office/drawing/2014/main" id="{E8C4EC35-D53F-EA4C-998E-982233C8E9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790463">
            <a:off x="3323271" y="449671"/>
            <a:ext cx="4314092" cy="3188087"/>
          </a:xfrm>
          <a:prstGeom prst="rect">
            <a:avLst/>
          </a:prstGeom>
        </p:spPr>
      </p:pic>
      <p:sp>
        <p:nvSpPr>
          <p:cNvPr id="17" name="TextBox 16">
            <a:extLst>
              <a:ext uri="{FF2B5EF4-FFF2-40B4-BE49-F238E27FC236}">
                <a16:creationId xmlns:a16="http://schemas.microsoft.com/office/drawing/2014/main" id="{278DAD57-AA00-20CD-7716-8110E800DE61}"/>
              </a:ext>
            </a:extLst>
          </p:cNvPr>
          <p:cNvSpPr txBox="1"/>
          <p:nvPr/>
        </p:nvSpPr>
        <p:spPr>
          <a:xfrm>
            <a:off x="4572817" y="4106111"/>
            <a:ext cx="2617177" cy="461665"/>
          </a:xfrm>
          <a:prstGeom prst="rect">
            <a:avLst/>
          </a:prstGeom>
          <a:noFill/>
        </p:spPr>
        <p:txBody>
          <a:bodyPr wrap="square">
            <a:spAutoFit/>
          </a:bodyPr>
          <a:lstStyle/>
          <a:p>
            <a:r>
              <a:rPr lang="en-US" sz="1200" b="1" dirty="0">
                <a:solidFill>
                  <a:schemeClr val="accent2">
                    <a:lumMod val="60000"/>
                    <a:lumOff val="40000"/>
                  </a:schemeClr>
                </a:solidFill>
              </a:rPr>
              <a:t>Synapse</a:t>
            </a:r>
            <a:r>
              <a:rPr lang="en-US" sz="1200" dirty="0">
                <a:solidFill>
                  <a:schemeClr val="accent2">
                    <a:lumMod val="60000"/>
                    <a:lumOff val="40000"/>
                  </a:schemeClr>
                </a:solidFill>
              </a:rPr>
              <a:t>: point of connection to other neurons</a:t>
            </a:r>
          </a:p>
        </p:txBody>
      </p:sp>
      <p:sp>
        <p:nvSpPr>
          <p:cNvPr id="19" name="TextBox 18">
            <a:extLst>
              <a:ext uri="{FF2B5EF4-FFF2-40B4-BE49-F238E27FC236}">
                <a16:creationId xmlns:a16="http://schemas.microsoft.com/office/drawing/2014/main" id="{40CFF4DC-A5EF-A91C-A7D5-36794273BCBA}"/>
              </a:ext>
            </a:extLst>
          </p:cNvPr>
          <p:cNvSpPr txBox="1"/>
          <p:nvPr/>
        </p:nvSpPr>
        <p:spPr>
          <a:xfrm>
            <a:off x="10697344" y="2043716"/>
            <a:ext cx="1749145" cy="461665"/>
          </a:xfrm>
          <a:prstGeom prst="rect">
            <a:avLst/>
          </a:prstGeom>
          <a:noFill/>
        </p:spPr>
        <p:txBody>
          <a:bodyPr wrap="square">
            <a:spAutoFit/>
          </a:bodyPr>
          <a:lstStyle/>
          <a:p>
            <a:r>
              <a:rPr lang="en-US" sz="1200" b="1" dirty="0">
                <a:solidFill>
                  <a:schemeClr val="accent2">
                    <a:lumMod val="60000"/>
                    <a:lumOff val="40000"/>
                  </a:schemeClr>
                </a:solidFill>
              </a:rPr>
              <a:t>Soma</a:t>
            </a:r>
            <a:r>
              <a:rPr lang="en-US" sz="1200" dirty="0">
                <a:solidFill>
                  <a:schemeClr val="accent2">
                    <a:lumMod val="60000"/>
                    <a:lumOff val="40000"/>
                  </a:schemeClr>
                </a:solidFill>
              </a:rPr>
              <a:t>: process the information </a:t>
            </a:r>
          </a:p>
        </p:txBody>
      </p:sp>
      <p:cxnSp>
        <p:nvCxnSpPr>
          <p:cNvPr id="30" name="Straight Arrow Connector 29">
            <a:extLst>
              <a:ext uri="{FF2B5EF4-FFF2-40B4-BE49-F238E27FC236}">
                <a16:creationId xmlns:a16="http://schemas.microsoft.com/office/drawing/2014/main" id="{41F345C3-E620-CC6A-7901-680B43D311BA}"/>
              </a:ext>
            </a:extLst>
          </p:cNvPr>
          <p:cNvCxnSpPr>
            <a:cxnSpLocks/>
          </p:cNvCxnSpPr>
          <p:nvPr/>
        </p:nvCxnSpPr>
        <p:spPr>
          <a:xfrm flipV="1">
            <a:off x="5466701" y="2853975"/>
            <a:ext cx="1545931" cy="12521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313517E1-A52D-A674-7585-23E2DD64B845}"/>
              </a:ext>
            </a:extLst>
          </p:cNvPr>
          <p:cNvCxnSpPr>
            <a:cxnSpLocks/>
          </p:cNvCxnSpPr>
          <p:nvPr/>
        </p:nvCxnSpPr>
        <p:spPr>
          <a:xfrm flipV="1">
            <a:off x="8358187" y="1259968"/>
            <a:ext cx="538843" cy="9607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42EA6D2C-60D3-2543-4921-B91B91D32A63}"/>
              </a:ext>
            </a:extLst>
          </p:cNvPr>
          <p:cNvSpPr/>
          <p:nvPr/>
        </p:nvSpPr>
        <p:spPr>
          <a:xfrm rot="19769604">
            <a:off x="5164859" y="1091110"/>
            <a:ext cx="1258526" cy="536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C11F6B0C-0D41-BD47-FEA0-2DC5A3E68CA4}"/>
              </a:ext>
            </a:extLst>
          </p:cNvPr>
          <p:cNvSpPr/>
          <p:nvPr/>
        </p:nvSpPr>
        <p:spPr>
          <a:xfrm rot="19769604">
            <a:off x="4231822" y="2863191"/>
            <a:ext cx="1258526" cy="536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C19381A8-4ABF-7DDD-A117-7C64E3C1B90B}"/>
              </a:ext>
            </a:extLst>
          </p:cNvPr>
          <p:cNvSpPr/>
          <p:nvPr/>
        </p:nvSpPr>
        <p:spPr>
          <a:xfrm rot="19769604">
            <a:off x="8399738" y="4606401"/>
            <a:ext cx="1258526" cy="536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E2CF35A0-3F39-65C9-1812-131B8646E656}"/>
              </a:ext>
            </a:extLst>
          </p:cNvPr>
          <p:cNvSpPr/>
          <p:nvPr/>
        </p:nvSpPr>
        <p:spPr>
          <a:xfrm rot="19769604">
            <a:off x="9669114" y="3461170"/>
            <a:ext cx="1258526" cy="536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72CDB62F-928C-B7E2-BE5E-C6910476B2FB}"/>
              </a:ext>
            </a:extLst>
          </p:cNvPr>
          <p:cNvSpPr/>
          <p:nvPr/>
        </p:nvSpPr>
        <p:spPr>
          <a:xfrm rot="19769604">
            <a:off x="5606570" y="2175927"/>
            <a:ext cx="607663" cy="3182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265CA66F-3433-6C84-09EF-DFB3AB09D543}"/>
              </a:ext>
            </a:extLst>
          </p:cNvPr>
          <p:cNvSpPr/>
          <p:nvPr/>
        </p:nvSpPr>
        <p:spPr>
          <a:xfrm rot="18771582">
            <a:off x="8974946" y="2652525"/>
            <a:ext cx="1258526" cy="5580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D834203A-0FA7-2A00-8A17-5F1A4C4666B7}"/>
              </a:ext>
            </a:extLst>
          </p:cNvPr>
          <p:cNvCxnSpPr>
            <a:cxnSpLocks/>
          </p:cNvCxnSpPr>
          <p:nvPr/>
        </p:nvCxnSpPr>
        <p:spPr>
          <a:xfrm flipV="1">
            <a:off x="8717222" y="2386528"/>
            <a:ext cx="1980122" cy="1036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712388D-81FC-139B-B125-E1E1E64C04DD}"/>
              </a:ext>
            </a:extLst>
          </p:cNvPr>
          <p:cNvCxnSpPr>
            <a:cxnSpLocks/>
          </p:cNvCxnSpPr>
          <p:nvPr/>
        </p:nvCxnSpPr>
        <p:spPr>
          <a:xfrm flipH="1">
            <a:off x="5759778" y="683222"/>
            <a:ext cx="1157130" cy="19655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49" name="Table 4">
            <a:extLst>
              <a:ext uri="{FF2B5EF4-FFF2-40B4-BE49-F238E27FC236}">
                <a16:creationId xmlns:a16="http://schemas.microsoft.com/office/drawing/2014/main" id="{F85B2ED8-E1C1-EE47-7E6F-91CC6651783D}"/>
              </a:ext>
            </a:extLst>
          </p:cNvPr>
          <p:cNvGraphicFramePr>
            <a:graphicFrameLocks noGrp="1"/>
          </p:cNvGraphicFramePr>
          <p:nvPr>
            <p:extLst>
              <p:ext uri="{D42A27DB-BD31-4B8C-83A1-F6EECF244321}">
                <p14:modId xmlns:p14="http://schemas.microsoft.com/office/powerpoint/2010/main" val="2904569110"/>
              </p:ext>
            </p:extLst>
          </p:nvPr>
        </p:nvGraphicFramePr>
        <p:xfrm>
          <a:off x="-1" y="0"/>
          <a:ext cx="1989745" cy="979714"/>
        </p:xfrm>
        <a:graphic>
          <a:graphicData uri="http://schemas.openxmlformats.org/drawingml/2006/table">
            <a:tbl>
              <a:tblPr firstRow="1" bandRow="1">
                <a:tableStyleId>{073A0DAA-6AF3-43AB-8588-CEC1D06C72B9}</a:tableStyleId>
              </a:tblPr>
              <a:tblGrid>
                <a:gridCol w="1989745">
                  <a:extLst>
                    <a:ext uri="{9D8B030D-6E8A-4147-A177-3AD203B41FA5}">
                      <a16:colId xmlns:a16="http://schemas.microsoft.com/office/drawing/2014/main" val="1354557661"/>
                    </a:ext>
                  </a:extLst>
                </a:gridCol>
              </a:tblGrid>
              <a:tr h="489857">
                <a:tc>
                  <a:txBody>
                    <a:bodyPr/>
                    <a:lstStyle/>
                    <a:p>
                      <a:r>
                        <a:rPr lang="en-US" dirty="0"/>
                        <a:t>ANN</a:t>
                      </a:r>
                    </a:p>
                  </a:txBody>
                  <a:tcPr/>
                </a:tc>
                <a:extLst>
                  <a:ext uri="{0D108BD9-81ED-4DB2-BD59-A6C34878D82A}">
                    <a16:rowId xmlns:a16="http://schemas.microsoft.com/office/drawing/2014/main" val="551768191"/>
                  </a:ext>
                </a:extLst>
              </a:tr>
              <a:tr h="489857">
                <a:tc>
                  <a:txBody>
                    <a:bodyPr/>
                    <a:lstStyle/>
                    <a:p>
                      <a:r>
                        <a:rPr lang="en-US" dirty="0"/>
                        <a:t>Biological Neuron</a:t>
                      </a:r>
                    </a:p>
                  </a:txBody>
                  <a:tcPr>
                    <a:solidFill>
                      <a:schemeClr val="tx1">
                        <a:lumMod val="65000"/>
                      </a:schemeClr>
                    </a:solidFill>
                  </a:tcPr>
                </a:tc>
                <a:extLst>
                  <a:ext uri="{0D108BD9-81ED-4DB2-BD59-A6C34878D82A}">
                    <a16:rowId xmlns:a16="http://schemas.microsoft.com/office/drawing/2014/main" val="3203128871"/>
                  </a:ext>
                </a:extLst>
              </a:tr>
            </a:tbl>
          </a:graphicData>
        </a:graphic>
      </p:graphicFrame>
    </p:spTree>
    <p:extLst>
      <p:ext uri="{BB962C8B-B14F-4D97-AF65-F5344CB8AC3E}">
        <p14:creationId xmlns:p14="http://schemas.microsoft.com/office/powerpoint/2010/main" val="1040185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fade">
                                      <p:cBhvr>
                                        <p:cTn id="16" dur="500"/>
                                        <p:tgtEl>
                                          <p:spTgt spid="30"/>
                                        </p:tgtEl>
                                      </p:cBhvr>
                                    </p:animEffect>
                                  </p:childTnLst>
                                </p:cTn>
                              </p:par>
                              <p:par>
                                <p:cTn id="17" presetID="10" presetClass="entr" presetSubtype="0" fill="hold" nodeType="with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fade">
                                      <p:cBhvr>
                                        <p:cTn id="19" dur="500"/>
                                        <p:tgtEl>
                                          <p:spTgt spid="3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17" grpId="0"/>
      <p:bldP spid="1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3527265D-7224-07B9-0606-7204A0038FA7}"/>
              </a:ext>
            </a:extLst>
          </p:cNvPr>
          <p:cNvGraphicFramePr>
            <a:graphicFrameLocks noGrp="1"/>
          </p:cNvGraphicFramePr>
          <p:nvPr>
            <p:extLst>
              <p:ext uri="{D42A27DB-BD31-4B8C-83A1-F6EECF244321}">
                <p14:modId xmlns:p14="http://schemas.microsoft.com/office/powerpoint/2010/main" val="2247626179"/>
              </p:ext>
            </p:extLst>
          </p:nvPr>
        </p:nvGraphicFramePr>
        <p:xfrm>
          <a:off x="-1" y="0"/>
          <a:ext cx="1989745" cy="3664131"/>
        </p:xfrm>
        <a:graphic>
          <a:graphicData uri="http://schemas.openxmlformats.org/drawingml/2006/table">
            <a:tbl>
              <a:tblPr firstRow="1" bandRow="1">
                <a:tableStyleId>{073A0DAA-6AF3-43AB-8588-CEC1D06C72B9}</a:tableStyleId>
              </a:tblPr>
              <a:tblGrid>
                <a:gridCol w="1989745">
                  <a:extLst>
                    <a:ext uri="{9D8B030D-6E8A-4147-A177-3AD203B41FA5}">
                      <a16:colId xmlns:a16="http://schemas.microsoft.com/office/drawing/2014/main" val="1354557661"/>
                    </a:ext>
                  </a:extLst>
                </a:gridCol>
              </a:tblGrid>
              <a:tr h="489857">
                <a:tc>
                  <a:txBody>
                    <a:bodyPr/>
                    <a:lstStyle/>
                    <a:p>
                      <a:r>
                        <a:rPr lang="en-US" dirty="0"/>
                        <a:t>ANN</a:t>
                      </a:r>
                    </a:p>
                  </a:txBody>
                  <a:tcPr/>
                </a:tc>
                <a:extLst>
                  <a:ext uri="{0D108BD9-81ED-4DB2-BD59-A6C34878D82A}">
                    <a16:rowId xmlns:a16="http://schemas.microsoft.com/office/drawing/2014/main" val="551768191"/>
                  </a:ext>
                </a:extLst>
              </a:tr>
              <a:tr h="489857">
                <a:tc>
                  <a:txBody>
                    <a:bodyPr/>
                    <a:lstStyle/>
                    <a:p>
                      <a:r>
                        <a:rPr lang="en-US" dirty="0"/>
                        <a:t>Biological Neuron</a:t>
                      </a:r>
                    </a:p>
                  </a:txBody>
                  <a:tcPr>
                    <a:solidFill>
                      <a:schemeClr val="bg1">
                        <a:lumMod val="75000"/>
                        <a:lumOff val="25000"/>
                      </a:schemeClr>
                    </a:solidFill>
                  </a:tcPr>
                </a:tc>
                <a:extLst>
                  <a:ext uri="{0D108BD9-81ED-4DB2-BD59-A6C34878D82A}">
                    <a16:rowId xmlns:a16="http://schemas.microsoft.com/office/drawing/2014/main" val="3203128871"/>
                  </a:ext>
                </a:extLst>
              </a:tr>
              <a:tr h="489857">
                <a:tc>
                  <a:txBody>
                    <a:bodyPr/>
                    <a:lstStyle/>
                    <a:p>
                      <a:r>
                        <a:rPr lang="en-US" dirty="0"/>
                        <a:t>McCulloch Pitts Neuron</a:t>
                      </a:r>
                    </a:p>
                  </a:txBody>
                  <a:tcPr>
                    <a:solidFill>
                      <a:schemeClr val="bg1">
                        <a:lumMod val="75000"/>
                        <a:lumOff val="25000"/>
                      </a:schemeClr>
                    </a:solidFill>
                  </a:tcPr>
                </a:tc>
                <a:extLst>
                  <a:ext uri="{0D108BD9-81ED-4DB2-BD59-A6C34878D82A}">
                    <a16:rowId xmlns:a16="http://schemas.microsoft.com/office/drawing/2014/main" val="2220252484"/>
                  </a:ext>
                </a:extLst>
              </a:tr>
              <a:tr h="4898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Boolean Functions and Decision Boundaries</a:t>
                      </a:r>
                    </a:p>
                  </a:txBody>
                  <a:tcPr>
                    <a:solidFill>
                      <a:schemeClr val="bg1">
                        <a:lumMod val="75000"/>
                        <a:lumOff val="25000"/>
                      </a:schemeClr>
                    </a:solidFill>
                  </a:tcPr>
                </a:tc>
                <a:extLst>
                  <a:ext uri="{0D108BD9-81ED-4DB2-BD59-A6C34878D82A}">
                    <a16:rowId xmlns:a16="http://schemas.microsoft.com/office/drawing/2014/main" val="3682264811"/>
                  </a:ext>
                </a:extLst>
              </a:tr>
              <a:tr h="4898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Perceptron</a:t>
                      </a:r>
                    </a:p>
                  </a:txBody>
                  <a:tcPr>
                    <a:solidFill>
                      <a:schemeClr val="bg1">
                        <a:lumMod val="75000"/>
                        <a:lumOff val="25000"/>
                      </a:schemeClr>
                    </a:solidFill>
                  </a:tcPr>
                </a:tc>
                <a:extLst>
                  <a:ext uri="{0D108BD9-81ED-4DB2-BD59-A6C34878D82A}">
                    <a16:rowId xmlns:a16="http://schemas.microsoft.com/office/drawing/2014/main" val="1739710230"/>
                  </a:ext>
                </a:extLst>
              </a:tr>
              <a:tr h="4898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Linearly Separable functions</a:t>
                      </a:r>
                    </a:p>
                  </a:txBody>
                  <a:tcPr>
                    <a:solidFill>
                      <a:schemeClr val="tx1">
                        <a:lumMod val="75000"/>
                      </a:schemeClr>
                    </a:solidFill>
                  </a:tcPr>
                </a:tc>
                <a:extLst>
                  <a:ext uri="{0D108BD9-81ED-4DB2-BD59-A6C34878D82A}">
                    <a16:rowId xmlns:a16="http://schemas.microsoft.com/office/drawing/2014/main" val="834904850"/>
                  </a:ext>
                </a:extLst>
              </a:tr>
            </a:tbl>
          </a:graphicData>
        </a:graphic>
      </p:graphicFrame>
      <mc:AlternateContent xmlns:mc="http://schemas.openxmlformats.org/markup-compatibility/2006" xmlns:a14="http://schemas.microsoft.com/office/drawing/2010/main">
        <mc:Choice Requires="a14">
          <p:graphicFrame>
            <p:nvGraphicFramePr>
              <p:cNvPr id="3" name="Table 5">
                <a:extLst>
                  <a:ext uri="{FF2B5EF4-FFF2-40B4-BE49-F238E27FC236}">
                    <a16:creationId xmlns:a16="http://schemas.microsoft.com/office/drawing/2014/main" id="{6336A933-846A-6C24-0518-13F6E31B9486}"/>
                  </a:ext>
                </a:extLst>
              </p:cNvPr>
              <p:cNvGraphicFramePr>
                <a:graphicFrameLocks noGrp="1"/>
              </p:cNvGraphicFramePr>
              <p:nvPr>
                <p:extLst>
                  <p:ext uri="{D42A27DB-BD31-4B8C-83A1-F6EECF244321}">
                    <p14:modId xmlns:p14="http://schemas.microsoft.com/office/powerpoint/2010/main" val="2213367651"/>
                  </p:ext>
                </p:extLst>
              </p:nvPr>
            </p:nvGraphicFramePr>
            <p:xfrm>
              <a:off x="2316087" y="488847"/>
              <a:ext cx="3099765" cy="2429207"/>
            </p:xfrm>
            <a:graphic>
              <a:graphicData uri="http://schemas.openxmlformats.org/drawingml/2006/table">
                <a:tbl>
                  <a:tblPr firstRow="1" bandRow="1">
                    <a:tableStyleId>{5C22544A-7EE6-4342-B048-85BDC9FD1C3A}</a:tableStyleId>
                  </a:tblPr>
                  <a:tblGrid>
                    <a:gridCol w="365443">
                      <a:extLst>
                        <a:ext uri="{9D8B030D-6E8A-4147-A177-3AD203B41FA5}">
                          <a16:colId xmlns:a16="http://schemas.microsoft.com/office/drawing/2014/main" val="2900666764"/>
                        </a:ext>
                      </a:extLst>
                    </a:gridCol>
                    <a:gridCol w="346229">
                      <a:extLst>
                        <a:ext uri="{9D8B030D-6E8A-4147-A177-3AD203B41FA5}">
                          <a16:colId xmlns:a16="http://schemas.microsoft.com/office/drawing/2014/main" val="2844389794"/>
                        </a:ext>
                      </a:extLst>
                    </a:gridCol>
                    <a:gridCol w="414365">
                      <a:extLst>
                        <a:ext uri="{9D8B030D-6E8A-4147-A177-3AD203B41FA5}">
                          <a16:colId xmlns:a16="http://schemas.microsoft.com/office/drawing/2014/main" val="1241497110"/>
                        </a:ext>
                      </a:extLst>
                    </a:gridCol>
                    <a:gridCol w="1973728">
                      <a:extLst>
                        <a:ext uri="{9D8B030D-6E8A-4147-A177-3AD203B41FA5}">
                          <a16:colId xmlns:a16="http://schemas.microsoft.com/office/drawing/2014/main" val="1788857957"/>
                        </a:ext>
                      </a:extLst>
                    </a:gridCol>
                  </a:tblGrid>
                  <a:tr h="326087">
                    <a:tc>
                      <a:txBody>
                        <a:bodyPr/>
                        <a:lstStyle/>
                        <a:p>
                          <a:r>
                            <a:rPr lang="en-US" sz="1200" baseline="0" dirty="0">
                              <a:solidFill>
                                <a:schemeClr val="accent1">
                                  <a:lumMod val="50000"/>
                                </a:schemeClr>
                              </a:solidFill>
                            </a:rPr>
                            <a:t>x1</a:t>
                          </a:r>
                        </a:p>
                      </a:txBody>
                      <a:tcPr>
                        <a:solidFill>
                          <a:schemeClr val="accent1">
                            <a:lumMod val="60000"/>
                            <a:lumOff val="40000"/>
                          </a:schemeClr>
                        </a:solidFill>
                      </a:tcPr>
                    </a:tc>
                    <a:tc>
                      <a:txBody>
                        <a:bodyPr/>
                        <a:lstStyle/>
                        <a:p>
                          <a:r>
                            <a:rPr lang="en-US" sz="1400" dirty="0">
                              <a:solidFill>
                                <a:schemeClr val="accent1">
                                  <a:lumMod val="50000"/>
                                </a:schemeClr>
                              </a:solidFill>
                            </a:rPr>
                            <a:t>x</a:t>
                          </a:r>
                          <a:r>
                            <a:rPr lang="en-US" sz="1400" baseline="-25000" dirty="0">
                              <a:solidFill>
                                <a:schemeClr val="accent1">
                                  <a:lumMod val="50000"/>
                                </a:schemeClr>
                              </a:solidFill>
                            </a:rPr>
                            <a:t>2</a:t>
                          </a:r>
                        </a:p>
                      </a:txBody>
                      <a:tcPr>
                        <a:solidFill>
                          <a:schemeClr val="accent1">
                            <a:lumMod val="60000"/>
                            <a:lumOff val="40000"/>
                          </a:schemeClr>
                        </a:solidFill>
                      </a:tcPr>
                    </a:tc>
                    <a:tc>
                      <a:txBody>
                        <a:bodyPr/>
                        <a:lstStyle/>
                        <a:p>
                          <a:r>
                            <a:rPr lang="en-US" sz="1200" dirty="0">
                              <a:solidFill>
                                <a:schemeClr val="accent1">
                                  <a:lumMod val="50000"/>
                                </a:schemeClr>
                              </a:solidFill>
                            </a:rPr>
                            <a:t>OR</a:t>
                          </a:r>
                        </a:p>
                      </a:txBody>
                      <a:tcPr>
                        <a:solidFill>
                          <a:schemeClr val="accent1">
                            <a:lumMod val="60000"/>
                            <a:lumOff val="40000"/>
                          </a:schemeClr>
                        </a:solidFill>
                      </a:tcPr>
                    </a:tc>
                    <a:tc>
                      <a:txBody>
                        <a:bodyPr/>
                        <a:lstStyle/>
                        <a:p>
                          <a:endParaRPr lang="en-US" dirty="0">
                            <a:solidFill>
                              <a:schemeClr val="accent1">
                                <a:lumMod val="50000"/>
                              </a:schemeClr>
                            </a:solidFill>
                          </a:endParaRPr>
                        </a:p>
                      </a:txBody>
                      <a:tcPr>
                        <a:solidFill>
                          <a:schemeClr val="accent1">
                            <a:lumMod val="60000"/>
                            <a:lumOff val="40000"/>
                          </a:schemeClr>
                        </a:solidFill>
                      </a:tcPr>
                    </a:tc>
                    <a:extLst>
                      <a:ext uri="{0D108BD9-81ED-4DB2-BD59-A6C34878D82A}">
                        <a16:rowId xmlns:a16="http://schemas.microsoft.com/office/drawing/2014/main" val="2438480511"/>
                      </a:ext>
                    </a:extLst>
                  </a:tr>
                  <a:tr h="326087">
                    <a:tc>
                      <a:txBody>
                        <a:bodyPr/>
                        <a:lstStyle/>
                        <a:p>
                          <a:r>
                            <a:rPr lang="en-US" sz="1400" dirty="0"/>
                            <a:t>0</a:t>
                          </a:r>
                        </a:p>
                      </a:txBody>
                      <a:tcPr>
                        <a:solidFill>
                          <a:schemeClr val="accent1">
                            <a:lumMod val="40000"/>
                            <a:lumOff val="60000"/>
                          </a:schemeClr>
                        </a:solidFill>
                      </a:tcPr>
                    </a:tc>
                    <a:tc>
                      <a:txBody>
                        <a:bodyPr/>
                        <a:lstStyle/>
                        <a:p>
                          <a:r>
                            <a:rPr lang="en-US" sz="1400" dirty="0"/>
                            <a:t>0</a:t>
                          </a:r>
                        </a:p>
                      </a:txBody>
                      <a:tcPr>
                        <a:solidFill>
                          <a:schemeClr val="accent1">
                            <a:lumMod val="40000"/>
                            <a:lumOff val="60000"/>
                          </a:schemeClr>
                        </a:solidFill>
                      </a:tcPr>
                    </a:tc>
                    <a:tc>
                      <a:txBody>
                        <a:bodyPr/>
                        <a:lstStyle/>
                        <a:p>
                          <a:r>
                            <a:rPr lang="en-US" sz="1400" dirty="0"/>
                            <a:t>0</a:t>
                          </a:r>
                        </a:p>
                      </a:txBody>
                      <a:tcPr>
                        <a:solidFill>
                          <a:schemeClr val="accent1">
                            <a:lumMod val="40000"/>
                            <a:lumOff val="60000"/>
                          </a:schemeClr>
                        </a:solidFill>
                      </a:tcPr>
                    </a:tc>
                    <a:tc>
                      <a:txBody>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𝑤</m:t>
                                </m:r>
                                <m:r>
                                  <a:rPr lang="en-US" sz="1400" b="0" i="1" baseline="-25000" smtClean="0">
                                    <a:latin typeface="Cambria Math" panose="02040503050406030204" pitchFamily="18" charset="0"/>
                                  </a:rPr>
                                  <m:t>0</m:t>
                                </m:r>
                                <m:r>
                                  <a:rPr lang="en-US" sz="1400" b="0" i="1" smtClean="0">
                                    <a:latin typeface="Cambria Math" panose="02040503050406030204" pitchFamily="18" charset="0"/>
                                  </a:rPr>
                                  <m:t>+∑</m:t>
                                </m:r>
                                <m:r>
                                  <a:rPr lang="en-US" sz="1400" b="0" i="1" smtClean="0">
                                    <a:latin typeface="Cambria Math" panose="02040503050406030204" pitchFamily="18" charset="0"/>
                                  </a:rPr>
                                  <m:t>𝑤𝑖𝑥𝑖</m:t>
                                </m:r>
                                <m:r>
                                  <a:rPr lang="en-US" sz="1400" b="0" i="1" smtClean="0">
                                    <a:latin typeface="Cambria Math" panose="02040503050406030204" pitchFamily="18" charset="0"/>
                                  </a:rPr>
                                  <m:t>&lt;0</m:t>
                                </m:r>
                              </m:oMath>
                            </m:oMathPara>
                          </a14:m>
                          <a:endParaRPr lang="en-US" sz="1400" dirty="0"/>
                        </a:p>
                      </a:txBody>
                      <a:tcPr>
                        <a:solidFill>
                          <a:schemeClr val="accent1">
                            <a:lumMod val="40000"/>
                            <a:lumOff val="60000"/>
                          </a:schemeClr>
                        </a:solidFill>
                      </a:tcPr>
                    </a:tc>
                    <a:extLst>
                      <a:ext uri="{0D108BD9-81ED-4DB2-BD59-A6C34878D82A}">
                        <a16:rowId xmlns:a16="http://schemas.microsoft.com/office/drawing/2014/main" val="719215141"/>
                      </a:ext>
                    </a:extLst>
                  </a:tr>
                  <a:tr h="516304">
                    <a:tc>
                      <a:txBody>
                        <a:bodyPr/>
                        <a:lstStyle/>
                        <a:p>
                          <a:r>
                            <a:rPr lang="en-US" sz="1400" dirty="0"/>
                            <a:t>0</a:t>
                          </a:r>
                        </a:p>
                      </a:txBody>
                      <a:tcPr>
                        <a:solidFill>
                          <a:schemeClr val="accent1">
                            <a:lumMod val="40000"/>
                            <a:lumOff val="60000"/>
                          </a:schemeClr>
                        </a:solidFill>
                      </a:tcPr>
                    </a:tc>
                    <a:tc>
                      <a:txBody>
                        <a:bodyPr/>
                        <a:lstStyle/>
                        <a:p>
                          <a:r>
                            <a:rPr lang="en-US" sz="1400" dirty="0"/>
                            <a:t>1</a:t>
                          </a:r>
                        </a:p>
                      </a:txBody>
                      <a:tcPr>
                        <a:solidFill>
                          <a:schemeClr val="accent1">
                            <a:lumMod val="40000"/>
                            <a:lumOff val="60000"/>
                          </a:schemeClr>
                        </a:solidFill>
                      </a:tcPr>
                    </a:tc>
                    <a:tc>
                      <a:txBody>
                        <a:bodyPr/>
                        <a:lstStyle/>
                        <a:p>
                          <a:r>
                            <a:rPr lang="en-US" sz="1400" dirty="0"/>
                            <a:t>1</a:t>
                          </a:r>
                        </a:p>
                      </a:txBody>
                      <a:tcPr>
                        <a:solidFill>
                          <a:schemeClr val="accent1">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𝑤</m:t>
                                </m:r>
                                <m:r>
                                  <a:rPr lang="en-US" sz="1400" b="0" i="1" baseline="-25000" smtClean="0">
                                    <a:latin typeface="Cambria Math" panose="02040503050406030204" pitchFamily="18" charset="0"/>
                                  </a:rPr>
                                  <m:t>0</m:t>
                                </m:r>
                                <m:r>
                                  <a:rPr lang="en-US" sz="1400" b="0" i="1" smtClean="0">
                                    <a:latin typeface="Cambria Math" panose="02040503050406030204" pitchFamily="18" charset="0"/>
                                  </a:rPr>
                                  <m:t>+∑</m:t>
                                </m:r>
                                <m:r>
                                  <a:rPr lang="en-US" sz="1400" b="0" i="1" smtClean="0">
                                    <a:latin typeface="Cambria Math" panose="02040503050406030204" pitchFamily="18" charset="0"/>
                                  </a:rPr>
                                  <m:t>𝑤𝑖𝑥𝑖</m:t>
                                </m:r>
                                <m:r>
                                  <a:rPr lang="en-US" sz="1400" b="0" i="1" baseline="0" smtClean="0">
                                    <a:latin typeface="Cambria Math" panose="02040503050406030204" pitchFamily="18" charset="0"/>
                                  </a:rPr>
                                  <m:t>≥</m:t>
                                </m:r>
                                <m:r>
                                  <a:rPr lang="en-US" sz="1400" b="0" i="1" smtClean="0">
                                    <a:latin typeface="Cambria Math" panose="02040503050406030204" pitchFamily="18" charset="0"/>
                                  </a:rPr>
                                  <m:t>0</m:t>
                                </m:r>
                              </m:oMath>
                            </m:oMathPara>
                          </a14:m>
                          <a:endParaRPr lang="en-US" sz="1400" dirty="0"/>
                        </a:p>
                        <a:p>
                          <a:endParaRPr lang="en-US" dirty="0"/>
                        </a:p>
                      </a:txBody>
                      <a:tcPr>
                        <a:solidFill>
                          <a:schemeClr val="accent1">
                            <a:lumMod val="40000"/>
                            <a:lumOff val="60000"/>
                          </a:schemeClr>
                        </a:solidFill>
                      </a:tcPr>
                    </a:tc>
                    <a:extLst>
                      <a:ext uri="{0D108BD9-81ED-4DB2-BD59-A6C34878D82A}">
                        <a16:rowId xmlns:a16="http://schemas.microsoft.com/office/drawing/2014/main" val="2575274579"/>
                      </a:ext>
                    </a:extLst>
                  </a:tr>
                  <a:tr h="516304">
                    <a:tc>
                      <a:txBody>
                        <a:bodyPr/>
                        <a:lstStyle/>
                        <a:p>
                          <a:r>
                            <a:rPr lang="en-US" sz="1400" dirty="0"/>
                            <a:t>1</a:t>
                          </a:r>
                        </a:p>
                      </a:txBody>
                      <a:tcPr>
                        <a:solidFill>
                          <a:schemeClr val="accent1">
                            <a:lumMod val="40000"/>
                            <a:lumOff val="60000"/>
                          </a:schemeClr>
                        </a:solidFill>
                      </a:tcPr>
                    </a:tc>
                    <a:tc>
                      <a:txBody>
                        <a:bodyPr/>
                        <a:lstStyle/>
                        <a:p>
                          <a:r>
                            <a:rPr lang="en-US" sz="1400" dirty="0"/>
                            <a:t>0</a:t>
                          </a:r>
                        </a:p>
                      </a:txBody>
                      <a:tcPr>
                        <a:solidFill>
                          <a:schemeClr val="accent1">
                            <a:lumMod val="40000"/>
                            <a:lumOff val="60000"/>
                          </a:schemeClr>
                        </a:solidFill>
                      </a:tcPr>
                    </a:tc>
                    <a:tc>
                      <a:txBody>
                        <a:bodyPr/>
                        <a:lstStyle/>
                        <a:p>
                          <a:r>
                            <a:rPr lang="en-US" sz="1400" dirty="0"/>
                            <a:t>1</a:t>
                          </a:r>
                        </a:p>
                      </a:txBody>
                      <a:tcPr>
                        <a:solidFill>
                          <a:schemeClr val="accent1">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𝑤</m:t>
                                </m:r>
                                <m:r>
                                  <a:rPr kumimoji="0" lang="en-US" sz="1400" b="0" i="1" u="none" strike="noStrike" kern="1200" cap="none" spc="0" normalizeH="0" baseline="-25000" noProof="0" smtClean="0">
                                    <a:ln>
                                      <a:noFill/>
                                    </a:ln>
                                    <a:solidFill>
                                      <a:prstClr val="black"/>
                                    </a:solidFill>
                                    <a:effectLst/>
                                    <a:uLnTx/>
                                    <a:uFillTx/>
                                    <a:latin typeface="Cambria Math" panose="02040503050406030204" pitchFamily="18" charset="0"/>
                                    <a:ea typeface="+mn-ea"/>
                                    <a:cs typeface="+mn-cs"/>
                                  </a:rPr>
                                  <m:t>0</m:t>
                                </m:r>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𝑤𝑖𝑥𝑖</m:t>
                                </m:r>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m:t>
                                </m:r>
                              </m:oMath>
                            </m:oMathPara>
                          </a14:m>
                          <a:endParaRPr kumimoji="0" lang="en-US" sz="1400" b="0" i="0" u="none" strike="noStrike" kern="1200" cap="none" spc="0" normalizeH="0" baseline="0" noProof="0" dirty="0">
                            <a:ln>
                              <a:noFill/>
                            </a:ln>
                            <a:solidFill>
                              <a:prstClr val="black"/>
                            </a:solidFill>
                            <a:effectLst/>
                            <a:uLnTx/>
                            <a:uFillTx/>
                            <a:latin typeface="+mn-lt"/>
                            <a:ea typeface="+mn-ea"/>
                            <a:cs typeface="+mn-cs"/>
                          </a:endParaRPr>
                        </a:p>
                        <a:p>
                          <a:endParaRPr lang="en-US" dirty="0"/>
                        </a:p>
                      </a:txBody>
                      <a:tcPr>
                        <a:solidFill>
                          <a:schemeClr val="accent1">
                            <a:lumMod val="40000"/>
                            <a:lumOff val="60000"/>
                          </a:schemeClr>
                        </a:solidFill>
                      </a:tcPr>
                    </a:tc>
                    <a:extLst>
                      <a:ext uri="{0D108BD9-81ED-4DB2-BD59-A6C34878D82A}">
                        <a16:rowId xmlns:a16="http://schemas.microsoft.com/office/drawing/2014/main" val="3305390374"/>
                      </a:ext>
                    </a:extLst>
                  </a:tr>
                  <a:tr h="516304">
                    <a:tc>
                      <a:txBody>
                        <a:bodyPr/>
                        <a:lstStyle/>
                        <a:p>
                          <a:r>
                            <a:rPr lang="en-US" sz="1400" dirty="0"/>
                            <a:t>1</a:t>
                          </a:r>
                        </a:p>
                      </a:txBody>
                      <a:tcPr>
                        <a:solidFill>
                          <a:schemeClr val="accent1">
                            <a:lumMod val="40000"/>
                            <a:lumOff val="60000"/>
                          </a:schemeClr>
                        </a:solidFill>
                      </a:tcPr>
                    </a:tc>
                    <a:tc>
                      <a:txBody>
                        <a:bodyPr/>
                        <a:lstStyle/>
                        <a:p>
                          <a:r>
                            <a:rPr lang="en-US" sz="1400" dirty="0"/>
                            <a:t>1</a:t>
                          </a:r>
                        </a:p>
                      </a:txBody>
                      <a:tcPr>
                        <a:solidFill>
                          <a:schemeClr val="accent1">
                            <a:lumMod val="40000"/>
                            <a:lumOff val="60000"/>
                          </a:schemeClr>
                        </a:solidFill>
                      </a:tcPr>
                    </a:tc>
                    <a:tc>
                      <a:txBody>
                        <a:bodyPr/>
                        <a:lstStyle/>
                        <a:p>
                          <a:r>
                            <a:rPr lang="en-US" sz="1400" dirty="0"/>
                            <a:t>1</a:t>
                          </a:r>
                        </a:p>
                      </a:txBody>
                      <a:tcPr>
                        <a:solidFill>
                          <a:schemeClr val="accent1">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𝑤</m:t>
                                </m:r>
                                <m:r>
                                  <a:rPr kumimoji="0" lang="en-US" sz="1400" b="0" i="1" u="none" strike="noStrike" kern="1200" cap="none" spc="0" normalizeH="0" baseline="-25000" noProof="0" smtClean="0">
                                    <a:ln>
                                      <a:noFill/>
                                    </a:ln>
                                    <a:solidFill>
                                      <a:prstClr val="black"/>
                                    </a:solidFill>
                                    <a:effectLst/>
                                    <a:uLnTx/>
                                    <a:uFillTx/>
                                    <a:latin typeface="Cambria Math" panose="02040503050406030204" pitchFamily="18" charset="0"/>
                                    <a:ea typeface="+mn-ea"/>
                                    <a:cs typeface="+mn-cs"/>
                                  </a:rPr>
                                  <m:t>0</m:t>
                                </m:r>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𝑤𝑖𝑥𝑖</m:t>
                                </m:r>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m:t>
                                </m:r>
                              </m:oMath>
                            </m:oMathPara>
                          </a14:m>
                          <a:endParaRPr kumimoji="0" lang="en-US" sz="1400" b="0" i="0" u="none" strike="noStrike" kern="1200" cap="none" spc="0" normalizeH="0" baseline="0" noProof="0" dirty="0">
                            <a:ln>
                              <a:noFill/>
                            </a:ln>
                            <a:solidFill>
                              <a:prstClr val="black"/>
                            </a:solidFill>
                            <a:effectLst/>
                            <a:uLnTx/>
                            <a:uFillTx/>
                            <a:latin typeface="+mn-lt"/>
                            <a:ea typeface="+mn-ea"/>
                            <a:cs typeface="+mn-cs"/>
                          </a:endParaRPr>
                        </a:p>
                        <a:p>
                          <a:endParaRPr lang="en-US" dirty="0"/>
                        </a:p>
                      </a:txBody>
                      <a:tcPr>
                        <a:solidFill>
                          <a:schemeClr val="accent1">
                            <a:lumMod val="40000"/>
                            <a:lumOff val="60000"/>
                          </a:schemeClr>
                        </a:solidFill>
                      </a:tcPr>
                    </a:tc>
                    <a:extLst>
                      <a:ext uri="{0D108BD9-81ED-4DB2-BD59-A6C34878D82A}">
                        <a16:rowId xmlns:a16="http://schemas.microsoft.com/office/drawing/2014/main" val="983743539"/>
                      </a:ext>
                    </a:extLst>
                  </a:tr>
                </a:tbl>
              </a:graphicData>
            </a:graphic>
          </p:graphicFrame>
        </mc:Choice>
        <mc:Fallback xmlns="">
          <p:graphicFrame>
            <p:nvGraphicFramePr>
              <p:cNvPr id="3" name="Table 5">
                <a:extLst>
                  <a:ext uri="{FF2B5EF4-FFF2-40B4-BE49-F238E27FC236}">
                    <a16:creationId xmlns:a16="http://schemas.microsoft.com/office/drawing/2014/main" id="{6336A933-846A-6C24-0518-13F6E31B9486}"/>
                  </a:ext>
                </a:extLst>
              </p:cNvPr>
              <p:cNvGraphicFramePr>
                <a:graphicFrameLocks noGrp="1"/>
              </p:cNvGraphicFramePr>
              <p:nvPr>
                <p:extLst>
                  <p:ext uri="{D42A27DB-BD31-4B8C-83A1-F6EECF244321}">
                    <p14:modId xmlns:p14="http://schemas.microsoft.com/office/powerpoint/2010/main" val="2213367651"/>
                  </p:ext>
                </p:extLst>
              </p:nvPr>
            </p:nvGraphicFramePr>
            <p:xfrm>
              <a:off x="2316087" y="488847"/>
              <a:ext cx="3099765" cy="2429207"/>
            </p:xfrm>
            <a:graphic>
              <a:graphicData uri="http://schemas.openxmlformats.org/drawingml/2006/table">
                <a:tbl>
                  <a:tblPr firstRow="1" bandRow="1">
                    <a:tableStyleId>{5C22544A-7EE6-4342-B048-85BDC9FD1C3A}</a:tableStyleId>
                  </a:tblPr>
                  <a:tblGrid>
                    <a:gridCol w="365443">
                      <a:extLst>
                        <a:ext uri="{9D8B030D-6E8A-4147-A177-3AD203B41FA5}">
                          <a16:colId xmlns:a16="http://schemas.microsoft.com/office/drawing/2014/main" val="2900666764"/>
                        </a:ext>
                      </a:extLst>
                    </a:gridCol>
                    <a:gridCol w="346229">
                      <a:extLst>
                        <a:ext uri="{9D8B030D-6E8A-4147-A177-3AD203B41FA5}">
                          <a16:colId xmlns:a16="http://schemas.microsoft.com/office/drawing/2014/main" val="2844389794"/>
                        </a:ext>
                      </a:extLst>
                    </a:gridCol>
                    <a:gridCol w="414365">
                      <a:extLst>
                        <a:ext uri="{9D8B030D-6E8A-4147-A177-3AD203B41FA5}">
                          <a16:colId xmlns:a16="http://schemas.microsoft.com/office/drawing/2014/main" val="1241497110"/>
                        </a:ext>
                      </a:extLst>
                    </a:gridCol>
                    <a:gridCol w="1973728">
                      <a:extLst>
                        <a:ext uri="{9D8B030D-6E8A-4147-A177-3AD203B41FA5}">
                          <a16:colId xmlns:a16="http://schemas.microsoft.com/office/drawing/2014/main" val="1788857957"/>
                        </a:ext>
                      </a:extLst>
                    </a:gridCol>
                  </a:tblGrid>
                  <a:tr h="365760">
                    <a:tc>
                      <a:txBody>
                        <a:bodyPr/>
                        <a:lstStyle/>
                        <a:p>
                          <a:r>
                            <a:rPr lang="en-US" sz="1200" baseline="0" dirty="0">
                              <a:solidFill>
                                <a:schemeClr val="accent1">
                                  <a:lumMod val="50000"/>
                                </a:schemeClr>
                              </a:solidFill>
                            </a:rPr>
                            <a:t>x1</a:t>
                          </a:r>
                        </a:p>
                      </a:txBody>
                      <a:tcPr>
                        <a:solidFill>
                          <a:schemeClr val="accent1">
                            <a:lumMod val="60000"/>
                            <a:lumOff val="40000"/>
                          </a:schemeClr>
                        </a:solidFill>
                      </a:tcPr>
                    </a:tc>
                    <a:tc>
                      <a:txBody>
                        <a:bodyPr/>
                        <a:lstStyle/>
                        <a:p>
                          <a:r>
                            <a:rPr lang="en-US" sz="1400" dirty="0">
                              <a:solidFill>
                                <a:schemeClr val="accent1">
                                  <a:lumMod val="50000"/>
                                </a:schemeClr>
                              </a:solidFill>
                            </a:rPr>
                            <a:t>x</a:t>
                          </a:r>
                          <a:r>
                            <a:rPr lang="en-US" sz="1400" baseline="-25000" dirty="0">
                              <a:solidFill>
                                <a:schemeClr val="accent1">
                                  <a:lumMod val="50000"/>
                                </a:schemeClr>
                              </a:solidFill>
                            </a:rPr>
                            <a:t>2</a:t>
                          </a:r>
                        </a:p>
                      </a:txBody>
                      <a:tcPr>
                        <a:solidFill>
                          <a:schemeClr val="accent1">
                            <a:lumMod val="60000"/>
                            <a:lumOff val="40000"/>
                          </a:schemeClr>
                        </a:solidFill>
                      </a:tcPr>
                    </a:tc>
                    <a:tc>
                      <a:txBody>
                        <a:bodyPr/>
                        <a:lstStyle/>
                        <a:p>
                          <a:r>
                            <a:rPr lang="en-US" sz="1200" dirty="0">
                              <a:solidFill>
                                <a:schemeClr val="accent1">
                                  <a:lumMod val="50000"/>
                                </a:schemeClr>
                              </a:solidFill>
                            </a:rPr>
                            <a:t>OR</a:t>
                          </a:r>
                        </a:p>
                      </a:txBody>
                      <a:tcPr>
                        <a:solidFill>
                          <a:schemeClr val="accent1">
                            <a:lumMod val="60000"/>
                            <a:lumOff val="40000"/>
                          </a:schemeClr>
                        </a:solidFill>
                      </a:tcPr>
                    </a:tc>
                    <a:tc>
                      <a:txBody>
                        <a:bodyPr/>
                        <a:lstStyle/>
                        <a:p>
                          <a:endParaRPr lang="en-US" dirty="0">
                            <a:solidFill>
                              <a:schemeClr val="accent1">
                                <a:lumMod val="50000"/>
                              </a:schemeClr>
                            </a:solidFill>
                          </a:endParaRPr>
                        </a:p>
                      </a:txBody>
                      <a:tcPr>
                        <a:solidFill>
                          <a:schemeClr val="accent1">
                            <a:lumMod val="60000"/>
                            <a:lumOff val="40000"/>
                          </a:schemeClr>
                        </a:solidFill>
                      </a:tcPr>
                    </a:tc>
                    <a:extLst>
                      <a:ext uri="{0D108BD9-81ED-4DB2-BD59-A6C34878D82A}">
                        <a16:rowId xmlns:a16="http://schemas.microsoft.com/office/drawing/2014/main" val="2438480511"/>
                      </a:ext>
                    </a:extLst>
                  </a:tr>
                  <a:tr h="326087">
                    <a:tc>
                      <a:txBody>
                        <a:bodyPr/>
                        <a:lstStyle/>
                        <a:p>
                          <a:r>
                            <a:rPr lang="en-US" sz="1400" dirty="0"/>
                            <a:t>0</a:t>
                          </a:r>
                        </a:p>
                      </a:txBody>
                      <a:tcPr>
                        <a:solidFill>
                          <a:schemeClr val="accent1">
                            <a:lumMod val="40000"/>
                            <a:lumOff val="60000"/>
                          </a:schemeClr>
                        </a:solidFill>
                      </a:tcPr>
                    </a:tc>
                    <a:tc>
                      <a:txBody>
                        <a:bodyPr/>
                        <a:lstStyle/>
                        <a:p>
                          <a:r>
                            <a:rPr lang="en-US" sz="1400" dirty="0"/>
                            <a:t>0</a:t>
                          </a:r>
                        </a:p>
                      </a:txBody>
                      <a:tcPr>
                        <a:solidFill>
                          <a:schemeClr val="accent1">
                            <a:lumMod val="40000"/>
                            <a:lumOff val="60000"/>
                          </a:schemeClr>
                        </a:solidFill>
                      </a:tcPr>
                    </a:tc>
                    <a:tc>
                      <a:txBody>
                        <a:bodyPr/>
                        <a:lstStyle/>
                        <a:p>
                          <a:r>
                            <a:rPr lang="en-US" sz="1400" dirty="0"/>
                            <a:t>0</a:t>
                          </a:r>
                        </a:p>
                      </a:txBody>
                      <a:tcPr>
                        <a:solidFill>
                          <a:schemeClr val="accent1">
                            <a:lumMod val="40000"/>
                            <a:lumOff val="60000"/>
                          </a:schemeClr>
                        </a:solidFill>
                      </a:tcPr>
                    </a:tc>
                    <a:tc>
                      <a:txBody>
                        <a:bodyPr/>
                        <a:lstStyle/>
                        <a:p>
                          <a:endParaRPr lang="en-US"/>
                        </a:p>
                      </a:txBody>
                      <a:tcPr>
                        <a:blipFill>
                          <a:blip r:embed="rId2"/>
                          <a:stretch>
                            <a:fillRect l="-57231" t="-114815" r="-1231" b="-531481"/>
                          </a:stretch>
                        </a:blipFill>
                      </a:tcPr>
                    </a:tc>
                    <a:extLst>
                      <a:ext uri="{0D108BD9-81ED-4DB2-BD59-A6C34878D82A}">
                        <a16:rowId xmlns:a16="http://schemas.microsoft.com/office/drawing/2014/main" val="719215141"/>
                      </a:ext>
                    </a:extLst>
                  </a:tr>
                  <a:tr h="579120">
                    <a:tc>
                      <a:txBody>
                        <a:bodyPr/>
                        <a:lstStyle/>
                        <a:p>
                          <a:r>
                            <a:rPr lang="en-US" sz="1400" dirty="0"/>
                            <a:t>0</a:t>
                          </a:r>
                        </a:p>
                      </a:txBody>
                      <a:tcPr>
                        <a:solidFill>
                          <a:schemeClr val="accent1">
                            <a:lumMod val="40000"/>
                            <a:lumOff val="60000"/>
                          </a:schemeClr>
                        </a:solidFill>
                      </a:tcPr>
                    </a:tc>
                    <a:tc>
                      <a:txBody>
                        <a:bodyPr/>
                        <a:lstStyle/>
                        <a:p>
                          <a:r>
                            <a:rPr lang="en-US" sz="1400" dirty="0"/>
                            <a:t>1</a:t>
                          </a:r>
                        </a:p>
                      </a:txBody>
                      <a:tcPr>
                        <a:solidFill>
                          <a:schemeClr val="accent1">
                            <a:lumMod val="40000"/>
                            <a:lumOff val="60000"/>
                          </a:schemeClr>
                        </a:solidFill>
                      </a:tcPr>
                    </a:tc>
                    <a:tc>
                      <a:txBody>
                        <a:bodyPr/>
                        <a:lstStyle/>
                        <a:p>
                          <a:r>
                            <a:rPr lang="en-US" sz="1400" dirty="0"/>
                            <a:t>1</a:t>
                          </a:r>
                        </a:p>
                      </a:txBody>
                      <a:tcPr>
                        <a:solidFill>
                          <a:schemeClr val="accent1">
                            <a:lumMod val="40000"/>
                            <a:lumOff val="60000"/>
                          </a:schemeClr>
                        </a:solidFill>
                      </a:tcPr>
                    </a:tc>
                    <a:tc>
                      <a:txBody>
                        <a:bodyPr/>
                        <a:lstStyle/>
                        <a:p>
                          <a:endParaRPr lang="en-US"/>
                        </a:p>
                      </a:txBody>
                      <a:tcPr>
                        <a:blipFill>
                          <a:blip r:embed="rId2"/>
                          <a:stretch>
                            <a:fillRect l="-57231" t="-122105" r="-1231" b="-202105"/>
                          </a:stretch>
                        </a:blipFill>
                      </a:tcPr>
                    </a:tc>
                    <a:extLst>
                      <a:ext uri="{0D108BD9-81ED-4DB2-BD59-A6C34878D82A}">
                        <a16:rowId xmlns:a16="http://schemas.microsoft.com/office/drawing/2014/main" val="2575274579"/>
                      </a:ext>
                    </a:extLst>
                  </a:tr>
                  <a:tr h="579120">
                    <a:tc>
                      <a:txBody>
                        <a:bodyPr/>
                        <a:lstStyle/>
                        <a:p>
                          <a:r>
                            <a:rPr lang="en-US" sz="1400" dirty="0"/>
                            <a:t>1</a:t>
                          </a:r>
                        </a:p>
                      </a:txBody>
                      <a:tcPr>
                        <a:solidFill>
                          <a:schemeClr val="accent1">
                            <a:lumMod val="40000"/>
                            <a:lumOff val="60000"/>
                          </a:schemeClr>
                        </a:solidFill>
                      </a:tcPr>
                    </a:tc>
                    <a:tc>
                      <a:txBody>
                        <a:bodyPr/>
                        <a:lstStyle/>
                        <a:p>
                          <a:r>
                            <a:rPr lang="en-US" sz="1400" dirty="0"/>
                            <a:t>0</a:t>
                          </a:r>
                        </a:p>
                      </a:txBody>
                      <a:tcPr>
                        <a:solidFill>
                          <a:schemeClr val="accent1">
                            <a:lumMod val="40000"/>
                            <a:lumOff val="60000"/>
                          </a:schemeClr>
                        </a:solidFill>
                      </a:tcPr>
                    </a:tc>
                    <a:tc>
                      <a:txBody>
                        <a:bodyPr/>
                        <a:lstStyle/>
                        <a:p>
                          <a:r>
                            <a:rPr lang="en-US" sz="1400" dirty="0"/>
                            <a:t>1</a:t>
                          </a:r>
                        </a:p>
                      </a:txBody>
                      <a:tcPr>
                        <a:solidFill>
                          <a:schemeClr val="accent1">
                            <a:lumMod val="40000"/>
                            <a:lumOff val="60000"/>
                          </a:schemeClr>
                        </a:solidFill>
                      </a:tcPr>
                    </a:tc>
                    <a:tc>
                      <a:txBody>
                        <a:bodyPr/>
                        <a:lstStyle/>
                        <a:p>
                          <a:endParaRPr lang="en-US"/>
                        </a:p>
                      </a:txBody>
                      <a:tcPr>
                        <a:blipFill>
                          <a:blip r:embed="rId2"/>
                          <a:stretch>
                            <a:fillRect l="-57231" t="-222105" r="-1231" b="-102105"/>
                          </a:stretch>
                        </a:blipFill>
                      </a:tcPr>
                    </a:tc>
                    <a:extLst>
                      <a:ext uri="{0D108BD9-81ED-4DB2-BD59-A6C34878D82A}">
                        <a16:rowId xmlns:a16="http://schemas.microsoft.com/office/drawing/2014/main" val="3305390374"/>
                      </a:ext>
                    </a:extLst>
                  </a:tr>
                  <a:tr h="579120">
                    <a:tc>
                      <a:txBody>
                        <a:bodyPr/>
                        <a:lstStyle/>
                        <a:p>
                          <a:r>
                            <a:rPr lang="en-US" sz="1400" dirty="0"/>
                            <a:t>1</a:t>
                          </a:r>
                        </a:p>
                      </a:txBody>
                      <a:tcPr>
                        <a:solidFill>
                          <a:schemeClr val="accent1">
                            <a:lumMod val="40000"/>
                            <a:lumOff val="60000"/>
                          </a:schemeClr>
                        </a:solidFill>
                      </a:tcPr>
                    </a:tc>
                    <a:tc>
                      <a:txBody>
                        <a:bodyPr/>
                        <a:lstStyle/>
                        <a:p>
                          <a:r>
                            <a:rPr lang="en-US" sz="1400" dirty="0"/>
                            <a:t>1</a:t>
                          </a:r>
                        </a:p>
                      </a:txBody>
                      <a:tcPr>
                        <a:solidFill>
                          <a:schemeClr val="accent1">
                            <a:lumMod val="40000"/>
                            <a:lumOff val="60000"/>
                          </a:schemeClr>
                        </a:solidFill>
                      </a:tcPr>
                    </a:tc>
                    <a:tc>
                      <a:txBody>
                        <a:bodyPr/>
                        <a:lstStyle/>
                        <a:p>
                          <a:r>
                            <a:rPr lang="en-US" sz="1400" dirty="0"/>
                            <a:t>1</a:t>
                          </a:r>
                        </a:p>
                      </a:txBody>
                      <a:tcPr>
                        <a:solidFill>
                          <a:schemeClr val="accent1">
                            <a:lumMod val="40000"/>
                            <a:lumOff val="60000"/>
                          </a:schemeClr>
                        </a:solidFill>
                      </a:tcPr>
                    </a:tc>
                    <a:tc>
                      <a:txBody>
                        <a:bodyPr/>
                        <a:lstStyle/>
                        <a:p>
                          <a:endParaRPr lang="en-US"/>
                        </a:p>
                      </a:txBody>
                      <a:tcPr>
                        <a:blipFill>
                          <a:blip r:embed="rId2"/>
                          <a:stretch>
                            <a:fillRect l="-57231" t="-322105" r="-1231" b="-2105"/>
                          </a:stretch>
                        </a:blipFill>
                      </a:tcPr>
                    </a:tc>
                    <a:extLst>
                      <a:ext uri="{0D108BD9-81ED-4DB2-BD59-A6C34878D82A}">
                        <a16:rowId xmlns:a16="http://schemas.microsoft.com/office/drawing/2014/main" val="983743539"/>
                      </a:ext>
                    </a:extLst>
                  </a:tr>
                </a:tbl>
              </a:graphicData>
            </a:graphic>
          </p:graphicFrame>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98F4010-F2A3-170D-9F80-4E620690CA7B}"/>
                  </a:ext>
                </a:extLst>
              </p:cNvPr>
              <p:cNvSpPr txBox="1"/>
              <p:nvPr/>
            </p:nvSpPr>
            <p:spPr>
              <a:xfrm>
                <a:off x="2081813" y="3633616"/>
                <a:ext cx="4975786"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0</m:t>
                      </m:r>
                      <m:r>
                        <a:rPr lang="en-US" b="0" i="1" smtClean="0">
                          <a:solidFill>
                            <a:schemeClr val="accent2">
                              <a:lumMod val="60000"/>
                              <a:lumOff val="40000"/>
                            </a:schemeClr>
                          </a:solidFill>
                          <a:latin typeface="Cambria Math" panose="02040503050406030204" pitchFamily="18" charset="0"/>
                        </a:rPr>
                        <m:t>+</m:t>
                      </m:r>
                      <m:d>
                        <m:dPr>
                          <m:ctrlPr>
                            <a:rPr lang="en-US" b="0" i="1" smtClean="0">
                              <a:solidFill>
                                <a:schemeClr val="accent2">
                                  <a:lumMod val="60000"/>
                                  <a:lumOff val="40000"/>
                                </a:schemeClr>
                              </a:solidFill>
                              <a:latin typeface="Cambria Math" panose="02040503050406030204" pitchFamily="18" charset="0"/>
                            </a:rPr>
                          </m:ctrlPr>
                        </m:dPr>
                        <m:e>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1</m:t>
                          </m:r>
                          <m:r>
                            <a:rPr lang="en-US" b="0" i="1" smtClean="0">
                              <a:solidFill>
                                <a:schemeClr val="accent2">
                                  <a:lumMod val="60000"/>
                                  <a:lumOff val="40000"/>
                                </a:schemeClr>
                              </a:solidFill>
                              <a:latin typeface="Cambria Math" panose="02040503050406030204" pitchFamily="18" charset="0"/>
                            </a:rPr>
                            <m:t> ∗0</m:t>
                          </m:r>
                        </m:e>
                      </m:d>
                      <m:r>
                        <a:rPr lang="en-US" b="0" i="1" smtClean="0">
                          <a:solidFill>
                            <a:schemeClr val="accent2">
                              <a:lumMod val="60000"/>
                              <a:lumOff val="40000"/>
                            </a:schemeClr>
                          </a:solidFill>
                          <a:latin typeface="Cambria Math" panose="02040503050406030204" pitchFamily="18" charset="0"/>
                        </a:rPr>
                        <m:t>+</m:t>
                      </m:r>
                      <m:d>
                        <m:dPr>
                          <m:ctrlPr>
                            <a:rPr lang="en-US" b="0" i="1" smtClean="0">
                              <a:solidFill>
                                <a:schemeClr val="accent2">
                                  <a:lumMod val="60000"/>
                                  <a:lumOff val="40000"/>
                                </a:schemeClr>
                              </a:solidFill>
                              <a:latin typeface="Cambria Math" panose="02040503050406030204" pitchFamily="18" charset="0"/>
                            </a:rPr>
                          </m:ctrlPr>
                        </m:dPr>
                        <m:e>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2</m:t>
                          </m:r>
                          <m:r>
                            <a:rPr lang="en-US" b="0" i="1" smtClean="0">
                              <a:solidFill>
                                <a:schemeClr val="accent2">
                                  <a:lumMod val="60000"/>
                                  <a:lumOff val="40000"/>
                                </a:schemeClr>
                              </a:solidFill>
                              <a:latin typeface="Cambria Math" panose="02040503050406030204" pitchFamily="18" charset="0"/>
                            </a:rPr>
                            <m:t> ∗0</m:t>
                          </m:r>
                        </m:e>
                      </m:d>
                      <m:r>
                        <a:rPr lang="en-US" b="0" i="1" smtClean="0">
                          <a:solidFill>
                            <a:schemeClr val="accent2">
                              <a:lumMod val="60000"/>
                              <a:lumOff val="40000"/>
                            </a:schemeClr>
                          </a:solidFill>
                          <a:latin typeface="Cambria Math" panose="02040503050406030204" pitchFamily="18" charset="0"/>
                        </a:rPr>
                        <m:t>&lt;0            =⇒   </m:t>
                      </m:r>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0</m:t>
                      </m:r>
                      <m:r>
                        <a:rPr lang="en-US" b="0" i="1" smtClean="0">
                          <a:solidFill>
                            <a:schemeClr val="accent2">
                              <a:lumMod val="60000"/>
                              <a:lumOff val="40000"/>
                            </a:schemeClr>
                          </a:solidFill>
                          <a:latin typeface="Cambria Math" panose="02040503050406030204" pitchFamily="18" charset="0"/>
                        </a:rPr>
                        <m:t>&lt;0 </m:t>
                      </m:r>
                    </m:oMath>
                  </m:oMathPara>
                </a14:m>
                <a:endParaRPr lang="en-US" dirty="0">
                  <a:solidFill>
                    <a:schemeClr val="accent2">
                      <a:lumMod val="60000"/>
                      <a:lumOff val="40000"/>
                    </a:schemeClr>
                  </a:solidFill>
                  <a:latin typeface="Cambria Math" panose="02040503050406030204" pitchFamily="18" charset="0"/>
                </a:endParaRPr>
              </a:p>
            </p:txBody>
          </p:sp>
        </mc:Choice>
        <mc:Fallback xmlns="">
          <p:sp>
            <p:nvSpPr>
              <p:cNvPr id="6" name="TextBox 5">
                <a:extLst>
                  <a:ext uri="{FF2B5EF4-FFF2-40B4-BE49-F238E27FC236}">
                    <a16:creationId xmlns:a16="http://schemas.microsoft.com/office/drawing/2014/main" id="{E98F4010-F2A3-170D-9F80-4E620690CA7B}"/>
                  </a:ext>
                </a:extLst>
              </p:cNvPr>
              <p:cNvSpPr txBox="1">
                <a:spLocks noRot="1" noChangeAspect="1" noMove="1" noResize="1" noEditPoints="1" noAdjustHandles="1" noChangeArrowheads="1" noChangeShapeType="1" noTextEdit="1"/>
              </p:cNvSpPr>
              <p:nvPr/>
            </p:nvSpPr>
            <p:spPr>
              <a:xfrm>
                <a:off x="2081813" y="3633616"/>
                <a:ext cx="4975786" cy="276999"/>
              </a:xfrm>
              <a:prstGeom prst="rect">
                <a:avLst/>
              </a:prstGeom>
              <a:blipFill>
                <a:blip r:embed="rId3"/>
                <a:stretch>
                  <a:fillRect l="-245"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0356051-AED9-42DB-BF32-DAE7B37753D9}"/>
                  </a:ext>
                </a:extLst>
              </p:cNvPr>
              <p:cNvSpPr txBox="1"/>
              <p:nvPr/>
            </p:nvSpPr>
            <p:spPr>
              <a:xfrm>
                <a:off x="2081813" y="4070102"/>
                <a:ext cx="5272341"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0</m:t>
                      </m:r>
                      <m:r>
                        <a:rPr lang="en-US" b="0" i="1" smtClean="0">
                          <a:solidFill>
                            <a:schemeClr val="accent2">
                              <a:lumMod val="60000"/>
                              <a:lumOff val="40000"/>
                            </a:schemeClr>
                          </a:solidFill>
                          <a:latin typeface="Cambria Math" panose="02040503050406030204" pitchFamily="18" charset="0"/>
                        </a:rPr>
                        <m:t>+</m:t>
                      </m:r>
                      <m:d>
                        <m:dPr>
                          <m:ctrlPr>
                            <a:rPr lang="en-US" b="0" i="1" smtClean="0">
                              <a:solidFill>
                                <a:schemeClr val="accent2">
                                  <a:lumMod val="60000"/>
                                  <a:lumOff val="40000"/>
                                </a:schemeClr>
                              </a:solidFill>
                              <a:latin typeface="Cambria Math" panose="02040503050406030204" pitchFamily="18" charset="0"/>
                            </a:rPr>
                          </m:ctrlPr>
                        </m:dPr>
                        <m:e>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1</m:t>
                          </m:r>
                          <m:r>
                            <a:rPr lang="en-US" b="0" i="1" smtClean="0">
                              <a:solidFill>
                                <a:schemeClr val="accent2">
                                  <a:lumMod val="60000"/>
                                  <a:lumOff val="40000"/>
                                </a:schemeClr>
                              </a:solidFill>
                              <a:latin typeface="Cambria Math" panose="02040503050406030204" pitchFamily="18" charset="0"/>
                            </a:rPr>
                            <m:t> ∗0</m:t>
                          </m:r>
                        </m:e>
                      </m:d>
                      <m:r>
                        <a:rPr lang="en-US" b="0" i="1" smtClean="0">
                          <a:solidFill>
                            <a:schemeClr val="accent2">
                              <a:lumMod val="60000"/>
                              <a:lumOff val="40000"/>
                            </a:schemeClr>
                          </a:solidFill>
                          <a:latin typeface="Cambria Math" panose="02040503050406030204" pitchFamily="18" charset="0"/>
                        </a:rPr>
                        <m:t>+</m:t>
                      </m:r>
                      <m:d>
                        <m:dPr>
                          <m:ctrlPr>
                            <a:rPr lang="en-US" b="0" i="1" smtClean="0">
                              <a:solidFill>
                                <a:schemeClr val="accent2">
                                  <a:lumMod val="60000"/>
                                  <a:lumOff val="40000"/>
                                </a:schemeClr>
                              </a:solidFill>
                              <a:latin typeface="Cambria Math" panose="02040503050406030204" pitchFamily="18" charset="0"/>
                            </a:rPr>
                          </m:ctrlPr>
                        </m:dPr>
                        <m:e>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2</m:t>
                          </m:r>
                          <m:r>
                            <a:rPr lang="en-US" b="0" i="1" smtClean="0">
                              <a:solidFill>
                                <a:schemeClr val="accent2">
                                  <a:lumMod val="60000"/>
                                  <a:lumOff val="40000"/>
                                </a:schemeClr>
                              </a:solidFill>
                              <a:latin typeface="Cambria Math" panose="02040503050406030204" pitchFamily="18" charset="0"/>
                            </a:rPr>
                            <m:t> ∗1</m:t>
                          </m:r>
                        </m:e>
                      </m:d>
                      <m:r>
                        <a:rPr lang="en-US" b="0" i="1" smtClean="0">
                          <a:solidFill>
                            <a:schemeClr val="accent2">
                              <a:lumMod val="60000"/>
                              <a:lumOff val="40000"/>
                            </a:schemeClr>
                          </a:solidFill>
                          <a:latin typeface="Cambria Math" panose="02040503050406030204" pitchFamily="18" charset="0"/>
                        </a:rPr>
                        <m:t>≥0            =⇒   </m:t>
                      </m:r>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2</m:t>
                      </m:r>
                      <m:r>
                        <a:rPr lang="en-US" b="0" i="1" smtClean="0">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0</m:t>
                      </m:r>
                      <m:r>
                        <a:rPr lang="en-US" b="0" i="1" smtClean="0">
                          <a:solidFill>
                            <a:schemeClr val="accent2">
                              <a:lumMod val="60000"/>
                              <a:lumOff val="40000"/>
                            </a:schemeClr>
                          </a:solidFill>
                          <a:latin typeface="Cambria Math" panose="02040503050406030204" pitchFamily="18" charset="0"/>
                        </a:rPr>
                        <m:t> </m:t>
                      </m:r>
                    </m:oMath>
                  </m:oMathPara>
                </a14:m>
                <a:endParaRPr lang="en-US" dirty="0">
                  <a:solidFill>
                    <a:schemeClr val="accent2">
                      <a:lumMod val="60000"/>
                      <a:lumOff val="40000"/>
                    </a:schemeClr>
                  </a:solidFill>
                  <a:latin typeface="Cambria Math" panose="02040503050406030204" pitchFamily="18" charset="0"/>
                </a:endParaRPr>
              </a:p>
            </p:txBody>
          </p:sp>
        </mc:Choice>
        <mc:Fallback xmlns="">
          <p:sp>
            <p:nvSpPr>
              <p:cNvPr id="15" name="TextBox 14">
                <a:extLst>
                  <a:ext uri="{FF2B5EF4-FFF2-40B4-BE49-F238E27FC236}">
                    <a16:creationId xmlns:a16="http://schemas.microsoft.com/office/drawing/2014/main" id="{60356051-AED9-42DB-BF32-DAE7B37753D9}"/>
                  </a:ext>
                </a:extLst>
              </p:cNvPr>
              <p:cNvSpPr txBox="1">
                <a:spLocks noRot="1" noChangeAspect="1" noMove="1" noResize="1" noEditPoints="1" noAdjustHandles="1" noChangeArrowheads="1" noChangeShapeType="1" noTextEdit="1"/>
              </p:cNvSpPr>
              <p:nvPr/>
            </p:nvSpPr>
            <p:spPr>
              <a:xfrm>
                <a:off x="2081813" y="4070102"/>
                <a:ext cx="5272341" cy="276999"/>
              </a:xfrm>
              <a:prstGeom prst="rect">
                <a:avLst/>
              </a:prstGeom>
              <a:blipFill>
                <a:blip r:embed="rId4"/>
                <a:stretch>
                  <a:fillRect l="-231" b="-1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7F309A2-17E4-F709-21C2-A133555EFC3B}"/>
                  </a:ext>
                </a:extLst>
              </p:cNvPr>
              <p:cNvSpPr txBox="1"/>
              <p:nvPr/>
            </p:nvSpPr>
            <p:spPr>
              <a:xfrm>
                <a:off x="2081813" y="4476687"/>
                <a:ext cx="5272341"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0</m:t>
                      </m:r>
                      <m:r>
                        <a:rPr lang="en-US" b="0" i="1" smtClean="0">
                          <a:solidFill>
                            <a:schemeClr val="accent2">
                              <a:lumMod val="60000"/>
                              <a:lumOff val="40000"/>
                            </a:schemeClr>
                          </a:solidFill>
                          <a:latin typeface="Cambria Math" panose="02040503050406030204" pitchFamily="18" charset="0"/>
                        </a:rPr>
                        <m:t>+</m:t>
                      </m:r>
                      <m:d>
                        <m:dPr>
                          <m:ctrlPr>
                            <a:rPr lang="en-US" b="0" i="1" smtClean="0">
                              <a:solidFill>
                                <a:schemeClr val="accent2">
                                  <a:lumMod val="60000"/>
                                  <a:lumOff val="40000"/>
                                </a:schemeClr>
                              </a:solidFill>
                              <a:latin typeface="Cambria Math" panose="02040503050406030204" pitchFamily="18" charset="0"/>
                            </a:rPr>
                          </m:ctrlPr>
                        </m:dPr>
                        <m:e>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1</m:t>
                          </m:r>
                          <m:r>
                            <a:rPr lang="en-US" b="0" i="1" smtClean="0">
                              <a:solidFill>
                                <a:schemeClr val="accent2">
                                  <a:lumMod val="60000"/>
                                  <a:lumOff val="40000"/>
                                </a:schemeClr>
                              </a:solidFill>
                              <a:latin typeface="Cambria Math" panose="02040503050406030204" pitchFamily="18" charset="0"/>
                            </a:rPr>
                            <m:t> ∗1</m:t>
                          </m:r>
                        </m:e>
                      </m:d>
                      <m:r>
                        <a:rPr lang="en-US" b="0" i="1" smtClean="0">
                          <a:solidFill>
                            <a:schemeClr val="accent2">
                              <a:lumMod val="60000"/>
                              <a:lumOff val="40000"/>
                            </a:schemeClr>
                          </a:solidFill>
                          <a:latin typeface="Cambria Math" panose="02040503050406030204" pitchFamily="18" charset="0"/>
                        </a:rPr>
                        <m:t>+</m:t>
                      </m:r>
                      <m:d>
                        <m:dPr>
                          <m:ctrlPr>
                            <a:rPr lang="en-US" b="0" i="1" smtClean="0">
                              <a:solidFill>
                                <a:schemeClr val="accent2">
                                  <a:lumMod val="60000"/>
                                  <a:lumOff val="40000"/>
                                </a:schemeClr>
                              </a:solidFill>
                              <a:latin typeface="Cambria Math" panose="02040503050406030204" pitchFamily="18" charset="0"/>
                            </a:rPr>
                          </m:ctrlPr>
                        </m:dPr>
                        <m:e>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2</m:t>
                          </m:r>
                          <m:r>
                            <a:rPr lang="en-US" b="0" i="1" smtClean="0">
                              <a:solidFill>
                                <a:schemeClr val="accent2">
                                  <a:lumMod val="60000"/>
                                  <a:lumOff val="40000"/>
                                </a:schemeClr>
                              </a:solidFill>
                              <a:latin typeface="Cambria Math" panose="02040503050406030204" pitchFamily="18" charset="0"/>
                            </a:rPr>
                            <m:t> ∗0</m:t>
                          </m:r>
                        </m:e>
                      </m:d>
                      <m:r>
                        <a:rPr lang="en-US" b="0" i="1" smtClean="0">
                          <a:solidFill>
                            <a:schemeClr val="accent2">
                              <a:lumMod val="60000"/>
                              <a:lumOff val="40000"/>
                            </a:schemeClr>
                          </a:solidFill>
                          <a:latin typeface="Cambria Math" panose="02040503050406030204" pitchFamily="18" charset="0"/>
                        </a:rPr>
                        <m:t>≥0            =⇒   </m:t>
                      </m:r>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1</m:t>
                      </m:r>
                      <m:r>
                        <a:rPr lang="en-US" b="0" i="1" smtClean="0">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0</m:t>
                      </m:r>
                      <m:r>
                        <a:rPr lang="en-US" b="0" i="1" smtClean="0">
                          <a:solidFill>
                            <a:schemeClr val="accent2">
                              <a:lumMod val="60000"/>
                              <a:lumOff val="40000"/>
                            </a:schemeClr>
                          </a:solidFill>
                          <a:latin typeface="Cambria Math" panose="02040503050406030204" pitchFamily="18" charset="0"/>
                        </a:rPr>
                        <m:t> </m:t>
                      </m:r>
                    </m:oMath>
                  </m:oMathPara>
                </a14:m>
                <a:endParaRPr lang="en-US" dirty="0">
                  <a:solidFill>
                    <a:schemeClr val="accent2">
                      <a:lumMod val="60000"/>
                      <a:lumOff val="40000"/>
                    </a:schemeClr>
                  </a:solidFill>
                  <a:latin typeface="Cambria Math" panose="02040503050406030204" pitchFamily="18" charset="0"/>
                </a:endParaRPr>
              </a:p>
            </p:txBody>
          </p:sp>
        </mc:Choice>
        <mc:Fallback xmlns="">
          <p:sp>
            <p:nvSpPr>
              <p:cNvPr id="18" name="TextBox 17">
                <a:extLst>
                  <a:ext uri="{FF2B5EF4-FFF2-40B4-BE49-F238E27FC236}">
                    <a16:creationId xmlns:a16="http://schemas.microsoft.com/office/drawing/2014/main" id="{17F309A2-17E4-F709-21C2-A133555EFC3B}"/>
                  </a:ext>
                </a:extLst>
              </p:cNvPr>
              <p:cNvSpPr txBox="1">
                <a:spLocks noRot="1" noChangeAspect="1" noMove="1" noResize="1" noEditPoints="1" noAdjustHandles="1" noChangeArrowheads="1" noChangeShapeType="1" noTextEdit="1"/>
              </p:cNvSpPr>
              <p:nvPr/>
            </p:nvSpPr>
            <p:spPr>
              <a:xfrm>
                <a:off x="2081813" y="4476687"/>
                <a:ext cx="5272341" cy="276999"/>
              </a:xfrm>
              <a:prstGeom prst="rect">
                <a:avLst/>
              </a:prstGeom>
              <a:blipFill>
                <a:blip r:embed="rId5"/>
                <a:stretch>
                  <a:fillRect l="-231"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0D2C8589-3238-A319-D512-F1D794C1B8EF}"/>
                  </a:ext>
                </a:extLst>
              </p:cNvPr>
              <p:cNvSpPr txBox="1"/>
              <p:nvPr/>
            </p:nvSpPr>
            <p:spPr>
              <a:xfrm>
                <a:off x="2081813" y="4857193"/>
                <a:ext cx="5802935"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0</m:t>
                      </m:r>
                      <m:r>
                        <a:rPr lang="en-US" b="0" i="1" smtClean="0">
                          <a:solidFill>
                            <a:schemeClr val="accent2">
                              <a:lumMod val="60000"/>
                              <a:lumOff val="40000"/>
                            </a:schemeClr>
                          </a:solidFill>
                          <a:latin typeface="Cambria Math" panose="02040503050406030204" pitchFamily="18" charset="0"/>
                        </a:rPr>
                        <m:t>+</m:t>
                      </m:r>
                      <m:d>
                        <m:dPr>
                          <m:ctrlPr>
                            <a:rPr lang="en-US" b="0" i="1" smtClean="0">
                              <a:solidFill>
                                <a:schemeClr val="accent2">
                                  <a:lumMod val="60000"/>
                                  <a:lumOff val="40000"/>
                                </a:schemeClr>
                              </a:solidFill>
                              <a:latin typeface="Cambria Math" panose="02040503050406030204" pitchFamily="18" charset="0"/>
                            </a:rPr>
                          </m:ctrlPr>
                        </m:dPr>
                        <m:e>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1</m:t>
                          </m:r>
                          <m:r>
                            <a:rPr lang="en-US" b="0" i="1" smtClean="0">
                              <a:solidFill>
                                <a:schemeClr val="accent2">
                                  <a:lumMod val="60000"/>
                                  <a:lumOff val="40000"/>
                                </a:schemeClr>
                              </a:solidFill>
                              <a:latin typeface="Cambria Math" panose="02040503050406030204" pitchFamily="18" charset="0"/>
                            </a:rPr>
                            <m:t> ∗1</m:t>
                          </m:r>
                        </m:e>
                      </m:d>
                      <m:r>
                        <a:rPr lang="en-US" b="0" i="1" smtClean="0">
                          <a:solidFill>
                            <a:schemeClr val="accent2">
                              <a:lumMod val="60000"/>
                              <a:lumOff val="40000"/>
                            </a:schemeClr>
                          </a:solidFill>
                          <a:latin typeface="Cambria Math" panose="02040503050406030204" pitchFamily="18" charset="0"/>
                        </a:rPr>
                        <m:t>+</m:t>
                      </m:r>
                      <m:d>
                        <m:dPr>
                          <m:ctrlPr>
                            <a:rPr lang="en-US" b="0" i="1" smtClean="0">
                              <a:solidFill>
                                <a:schemeClr val="accent2">
                                  <a:lumMod val="60000"/>
                                  <a:lumOff val="40000"/>
                                </a:schemeClr>
                              </a:solidFill>
                              <a:latin typeface="Cambria Math" panose="02040503050406030204" pitchFamily="18" charset="0"/>
                            </a:rPr>
                          </m:ctrlPr>
                        </m:dPr>
                        <m:e>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2</m:t>
                          </m:r>
                          <m:r>
                            <a:rPr lang="en-US" b="0" i="1" smtClean="0">
                              <a:solidFill>
                                <a:schemeClr val="accent2">
                                  <a:lumMod val="60000"/>
                                  <a:lumOff val="40000"/>
                                </a:schemeClr>
                              </a:solidFill>
                              <a:latin typeface="Cambria Math" panose="02040503050406030204" pitchFamily="18" charset="0"/>
                            </a:rPr>
                            <m:t> ∗1</m:t>
                          </m:r>
                        </m:e>
                      </m:d>
                      <m:r>
                        <a:rPr lang="en-US" b="0" i="1" smtClean="0">
                          <a:solidFill>
                            <a:schemeClr val="accent2">
                              <a:lumMod val="60000"/>
                              <a:lumOff val="40000"/>
                            </a:schemeClr>
                          </a:solidFill>
                          <a:latin typeface="Cambria Math" panose="02040503050406030204" pitchFamily="18" charset="0"/>
                        </a:rPr>
                        <m:t>≥0            =⇒   </m:t>
                      </m:r>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1</m:t>
                      </m:r>
                      <m:r>
                        <a:rPr lang="en-US" b="0" i="1" smtClean="0">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2</m:t>
                      </m:r>
                      <m:r>
                        <a:rPr lang="en-US" b="0" i="1" smtClean="0">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0</m:t>
                      </m:r>
                      <m:r>
                        <a:rPr lang="en-US" b="0" i="1" smtClean="0">
                          <a:solidFill>
                            <a:schemeClr val="accent2">
                              <a:lumMod val="60000"/>
                              <a:lumOff val="40000"/>
                            </a:schemeClr>
                          </a:solidFill>
                          <a:latin typeface="Cambria Math" panose="02040503050406030204" pitchFamily="18" charset="0"/>
                        </a:rPr>
                        <m:t> </m:t>
                      </m:r>
                    </m:oMath>
                  </m:oMathPara>
                </a14:m>
                <a:endParaRPr lang="en-US" dirty="0">
                  <a:solidFill>
                    <a:schemeClr val="accent2">
                      <a:lumMod val="60000"/>
                      <a:lumOff val="40000"/>
                    </a:schemeClr>
                  </a:solidFill>
                  <a:latin typeface="Cambria Math" panose="02040503050406030204" pitchFamily="18" charset="0"/>
                </a:endParaRPr>
              </a:p>
            </p:txBody>
          </p:sp>
        </mc:Choice>
        <mc:Fallback xmlns="">
          <p:sp>
            <p:nvSpPr>
              <p:cNvPr id="19" name="TextBox 18">
                <a:extLst>
                  <a:ext uri="{FF2B5EF4-FFF2-40B4-BE49-F238E27FC236}">
                    <a16:creationId xmlns:a16="http://schemas.microsoft.com/office/drawing/2014/main" id="{0D2C8589-3238-A319-D512-F1D794C1B8EF}"/>
                  </a:ext>
                </a:extLst>
              </p:cNvPr>
              <p:cNvSpPr txBox="1">
                <a:spLocks noRot="1" noChangeAspect="1" noMove="1" noResize="1" noEditPoints="1" noAdjustHandles="1" noChangeArrowheads="1" noChangeShapeType="1" noTextEdit="1"/>
              </p:cNvSpPr>
              <p:nvPr/>
            </p:nvSpPr>
            <p:spPr>
              <a:xfrm>
                <a:off x="2081813" y="4857193"/>
                <a:ext cx="5802935" cy="276999"/>
              </a:xfrm>
              <a:prstGeom prst="rect">
                <a:avLst/>
              </a:prstGeom>
              <a:blipFill>
                <a:blip r:embed="rId6"/>
                <a:stretch>
                  <a:fillRect l="-105" b="-17778"/>
                </a:stretch>
              </a:blipFill>
            </p:spPr>
            <p:txBody>
              <a:bodyPr/>
              <a:lstStyle/>
              <a:p>
                <a:r>
                  <a:rPr lang="en-US">
                    <a:noFill/>
                  </a:rPr>
                  <a:t> </a:t>
                </a:r>
              </a:p>
            </p:txBody>
          </p:sp>
        </mc:Fallback>
      </mc:AlternateContent>
      <p:sp>
        <p:nvSpPr>
          <p:cNvPr id="21" name="TextBox 20">
            <a:extLst>
              <a:ext uri="{FF2B5EF4-FFF2-40B4-BE49-F238E27FC236}">
                <a16:creationId xmlns:a16="http://schemas.microsoft.com/office/drawing/2014/main" id="{DE1426AA-4AC0-CED9-92FE-4045E2EB1F6A}"/>
              </a:ext>
            </a:extLst>
          </p:cNvPr>
          <p:cNvSpPr txBox="1"/>
          <p:nvPr/>
        </p:nvSpPr>
        <p:spPr>
          <a:xfrm>
            <a:off x="2316087" y="5538156"/>
            <a:ext cx="3968318" cy="830997"/>
          </a:xfrm>
          <a:prstGeom prst="rect">
            <a:avLst/>
          </a:prstGeom>
          <a:noFill/>
        </p:spPr>
        <p:txBody>
          <a:bodyPr wrap="square" lIns="0" tIns="0" rIns="0" bIns="0" rtlCol="0">
            <a:spAutoFit/>
          </a:bodyPr>
          <a:lstStyle/>
          <a:p>
            <a:pPr marL="285750" indent="-285750" algn="l">
              <a:buFont typeface="Arial" panose="020B0604020202020204" pitchFamily="34" charset="0"/>
              <a:buChar char="•"/>
            </a:pPr>
            <a:r>
              <a:rPr lang="en-US" dirty="0">
                <a:solidFill>
                  <a:schemeClr val="accent2">
                    <a:lumMod val="60000"/>
                    <a:lumOff val="40000"/>
                  </a:schemeClr>
                </a:solidFill>
                <a:latin typeface="Cambria Math" panose="02040503050406030204" pitchFamily="18" charset="0"/>
              </a:rPr>
              <a:t>One possible solution to this set of inequalities is w</a:t>
            </a:r>
            <a:r>
              <a:rPr lang="en-US" baseline="-25000" dirty="0">
                <a:solidFill>
                  <a:schemeClr val="accent2">
                    <a:lumMod val="60000"/>
                    <a:lumOff val="40000"/>
                  </a:schemeClr>
                </a:solidFill>
                <a:latin typeface="Cambria Math" panose="02040503050406030204" pitchFamily="18" charset="0"/>
              </a:rPr>
              <a:t>0</a:t>
            </a:r>
            <a:r>
              <a:rPr lang="en-US" dirty="0">
                <a:solidFill>
                  <a:schemeClr val="accent2">
                    <a:lumMod val="60000"/>
                    <a:lumOff val="40000"/>
                  </a:schemeClr>
                </a:solidFill>
                <a:latin typeface="Cambria Math" panose="02040503050406030204" pitchFamily="18" charset="0"/>
              </a:rPr>
              <a:t>  = -1, w</a:t>
            </a:r>
            <a:r>
              <a:rPr lang="en-US" baseline="-25000" dirty="0">
                <a:solidFill>
                  <a:schemeClr val="accent2">
                    <a:lumMod val="60000"/>
                    <a:lumOff val="40000"/>
                  </a:schemeClr>
                </a:solidFill>
                <a:latin typeface="Cambria Math" panose="02040503050406030204" pitchFamily="18" charset="0"/>
              </a:rPr>
              <a:t>1</a:t>
            </a:r>
            <a:r>
              <a:rPr lang="en-US" dirty="0">
                <a:solidFill>
                  <a:schemeClr val="accent2">
                    <a:lumMod val="60000"/>
                    <a:lumOff val="40000"/>
                  </a:schemeClr>
                </a:solidFill>
                <a:latin typeface="Cambria Math" panose="02040503050406030204" pitchFamily="18" charset="0"/>
              </a:rPr>
              <a:t>= 1.1, w</a:t>
            </a:r>
            <a:r>
              <a:rPr lang="en-US" baseline="-25000" dirty="0">
                <a:solidFill>
                  <a:schemeClr val="accent2">
                    <a:lumMod val="60000"/>
                    <a:lumOff val="40000"/>
                  </a:schemeClr>
                </a:solidFill>
                <a:latin typeface="Cambria Math" panose="02040503050406030204" pitchFamily="18" charset="0"/>
              </a:rPr>
              <a:t>2</a:t>
            </a:r>
            <a:r>
              <a:rPr lang="en-US" dirty="0">
                <a:solidFill>
                  <a:schemeClr val="accent2">
                    <a:lumMod val="60000"/>
                    <a:lumOff val="40000"/>
                  </a:schemeClr>
                </a:solidFill>
                <a:latin typeface="Cambria Math" panose="02040503050406030204" pitchFamily="18" charset="0"/>
              </a:rPr>
              <a:t>=1.1 </a:t>
            </a:r>
            <a:r>
              <a:rPr lang="en-US" sz="1400" dirty="0">
                <a:solidFill>
                  <a:schemeClr val="accent2">
                    <a:lumMod val="60000"/>
                    <a:lumOff val="40000"/>
                  </a:schemeClr>
                </a:solidFill>
                <a:latin typeface="Cambria Math" panose="02040503050406030204" pitchFamily="18" charset="0"/>
              </a:rPr>
              <a:t>(various other solution are possible)</a:t>
            </a:r>
          </a:p>
        </p:txBody>
      </p:sp>
      <p:cxnSp>
        <p:nvCxnSpPr>
          <p:cNvPr id="22" name="Straight Arrow Connector 21">
            <a:extLst>
              <a:ext uri="{FF2B5EF4-FFF2-40B4-BE49-F238E27FC236}">
                <a16:creationId xmlns:a16="http://schemas.microsoft.com/office/drawing/2014/main" id="{04DAA156-A595-1EB3-4586-9EFFB363C624}"/>
              </a:ext>
            </a:extLst>
          </p:cNvPr>
          <p:cNvCxnSpPr>
            <a:cxnSpLocks/>
          </p:cNvCxnSpPr>
          <p:nvPr/>
        </p:nvCxnSpPr>
        <p:spPr>
          <a:xfrm>
            <a:off x="7663951" y="2786716"/>
            <a:ext cx="25986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EBABC5E-7B26-964B-F995-289A776AF655}"/>
              </a:ext>
            </a:extLst>
          </p:cNvPr>
          <p:cNvCxnSpPr>
            <a:cxnSpLocks/>
          </p:cNvCxnSpPr>
          <p:nvPr/>
        </p:nvCxnSpPr>
        <p:spPr>
          <a:xfrm flipV="1">
            <a:off x="7663951" y="381740"/>
            <a:ext cx="0" cy="24049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DF4D6EEC-A25B-4B56-BDD9-07DB7C8F617F}"/>
              </a:ext>
            </a:extLst>
          </p:cNvPr>
          <p:cNvSpPr/>
          <p:nvPr/>
        </p:nvSpPr>
        <p:spPr>
          <a:xfrm>
            <a:off x="7641091" y="1081581"/>
            <a:ext cx="45719" cy="48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0FF8DEEB-27EC-B15A-0D0F-B431430A1373}"/>
              </a:ext>
            </a:extLst>
          </p:cNvPr>
          <p:cNvSpPr/>
          <p:nvPr/>
        </p:nvSpPr>
        <p:spPr>
          <a:xfrm>
            <a:off x="9639125" y="1081580"/>
            <a:ext cx="45719" cy="48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38989A9-12AC-CE38-01B1-77EC016132D5}"/>
              </a:ext>
            </a:extLst>
          </p:cNvPr>
          <p:cNvSpPr/>
          <p:nvPr/>
        </p:nvSpPr>
        <p:spPr>
          <a:xfrm>
            <a:off x="7641091" y="2762434"/>
            <a:ext cx="45719" cy="48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BF1844D7-F767-C2B3-A055-BF1379D51B45}"/>
              </a:ext>
            </a:extLst>
          </p:cNvPr>
          <p:cNvSpPr/>
          <p:nvPr/>
        </p:nvSpPr>
        <p:spPr>
          <a:xfrm>
            <a:off x="9684844" y="2762433"/>
            <a:ext cx="45719" cy="48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ECCD182E-8F19-DC4A-8796-995D3A6C3809}"/>
                  </a:ext>
                </a:extLst>
              </p:cNvPr>
              <p:cNvSpPr txBox="1"/>
              <p:nvPr/>
            </p:nvSpPr>
            <p:spPr>
              <a:xfrm>
                <a:off x="7240567" y="389936"/>
                <a:ext cx="28987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a:solidFill>
                            <a:schemeClr val="accent2">
                              <a:lumMod val="60000"/>
                              <a:lumOff val="40000"/>
                            </a:schemeClr>
                          </a:solidFill>
                          <a:latin typeface="Cambria Math" panose="02040503050406030204" pitchFamily="18" charset="0"/>
                        </a:rPr>
                        <m:t>𝑥</m:t>
                      </m:r>
                      <m:r>
                        <a:rPr lang="en-US" i="1" baseline="-25000">
                          <a:solidFill>
                            <a:schemeClr val="accent2">
                              <a:lumMod val="60000"/>
                              <a:lumOff val="40000"/>
                            </a:schemeClr>
                          </a:solidFill>
                          <a:latin typeface="Cambria Math" panose="02040503050406030204" pitchFamily="18" charset="0"/>
                        </a:rPr>
                        <m:t>1</m:t>
                      </m:r>
                    </m:oMath>
                  </m:oMathPara>
                </a14:m>
                <a:endParaRPr lang="en-US" dirty="0"/>
              </a:p>
            </p:txBody>
          </p:sp>
        </mc:Choice>
        <mc:Fallback xmlns="">
          <p:sp>
            <p:nvSpPr>
              <p:cNvPr id="29" name="TextBox 28">
                <a:extLst>
                  <a:ext uri="{FF2B5EF4-FFF2-40B4-BE49-F238E27FC236}">
                    <a16:creationId xmlns:a16="http://schemas.microsoft.com/office/drawing/2014/main" id="{ECCD182E-8F19-DC4A-8796-995D3A6C3809}"/>
                  </a:ext>
                </a:extLst>
              </p:cNvPr>
              <p:cNvSpPr txBox="1">
                <a:spLocks noRot="1" noChangeAspect="1" noMove="1" noResize="1" noEditPoints="1" noAdjustHandles="1" noChangeArrowheads="1" noChangeShapeType="1" noTextEdit="1"/>
              </p:cNvSpPr>
              <p:nvPr/>
            </p:nvSpPr>
            <p:spPr>
              <a:xfrm>
                <a:off x="7240567" y="389936"/>
                <a:ext cx="289876" cy="369332"/>
              </a:xfrm>
              <a:prstGeom prst="rect">
                <a:avLst/>
              </a:prstGeom>
              <a:blipFill>
                <a:blip r:embed="rId7"/>
                <a:stretch>
                  <a:fillRect r="-234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B417A7C9-80DD-6699-249D-72DF5439D736}"/>
                  </a:ext>
                </a:extLst>
              </p:cNvPr>
              <p:cNvSpPr txBox="1"/>
              <p:nvPr/>
            </p:nvSpPr>
            <p:spPr>
              <a:xfrm>
                <a:off x="9869837" y="2810994"/>
                <a:ext cx="28987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solidFill>
                            <a:schemeClr val="accent2">
                              <a:lumMod val="60000"/>
                              <a:lumOff val="40000"/>
                            </a:schemeClr>
                          </a:solidFill>
                          <a:latin typeface="Cambria Math" panose="02040503050406030204" pitchFamily="18" charset="0"/>
                        </a:rPr>
                        <m:t>𝑥</m:t>
                      </m:r>
                      <m:r>
                        <a:rPr lang="en-US" b="0" i="1" baseline="-25000" smtClean="0">
                          <a:solidFill>
                            <a:schemeClr val="accent2">
                              <a:lumMod val="60000"/>
                              <a:lumOff val="40000"/>
                            </a:schemeClr>
                          </a:solidFill>
                          <a:latin typeface="Cambria Math" panose="02040503050406030204" pitchFamily="18" charset="0"/>
                        </a:rPr>
                        <m:t>2</m:t>
                      </m:r>
                    </m:oMath>
                  </m:oMathPara>
                </a14:m>
                <a:endParaRPr lang="en-US" baseline="-25000" dirty="0"/>
              </a:p>
            </p:txBody>
          </p:sp>
        </mc:Choice>
        <mc:Fallback xmlns="">
          <p:sp>
            <p:nvSpPr>
              <p:cNvPr id="30" name="TextBox 29">
                <a:extLst>
                  <a:ext uri="{FF2B5EF4-FFF2-40B4-BE49-F238E27FC236}">
                    <a16:creationId xmlns:a16="http://schemas.microsoft.com/office/drawing/2014/main" id="{B417A7C9-80DD-6699-249D-72DF5439D736}"/>
                  </a:ext>
                </a:extLst>
              </p:cNvPr>
              <p:cNvSpPr txBox="1">
                <a:spLocks noRot="1" noChangeAspect="1" noMove="1" noResize="1" noEditPoints="1" noAdjustHandles="1" noChangeArrowheads="1" noChangeShapeType="1" noTextEdit="1"/>
              </p:cNvSpPr>
              <p:nvPr/>
            </p:nvSpPr>
            <p:spPr>
              <a:xfrm>
                <a:off x="9869837" y="2810994"/>
                <a:ext cx="289876" cy="369332"/>
              </a:xfrm>
              <a:prstGeom prst="rect">
                <a:avLst/>
              </a:prstGeom>
              <a:blipFill>
                <a:blip r:embed="rId8"/>
                <a:stretch>
                  <a:fillRect r="-208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D15F7D7C-69D1-5624-62E9-2866B64FA252}"/>
                  </a:ext>
                </a:extLst>
              </p:cNvPr>
              <p:cNvSpPr txBox="1"/>
              <p:nvPr/>
            </p:nvSpPr>
            <p:spPr>
              <a:xfrm>
                <a:off x="7459150" y="853144"/>
                <a:ext cx="363881" cy="18466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(0,1)</m:t>
                      </m:r>
                    </m:oMath>
                  </m:oMathPara>
                </a14:m>
                <a:endParaRPr lang="en-US" sz="1200" dirty="0">
                  <a:solidFill>
                    <a:schemeClr val="accent2">
                      <a:lumMod val="60000"/>
                      <a:lumOff val="40000"/>
                    </a:schemeClr>
                  </a:solidFill>
                  <a:latin typeface="Cambria Math" panose="02040503050406030204" pitchFamily="18" charset="0"/>
                </a:endParaRPr>
              </a:p>
            </p:txBody>
          </p:sp>
        </mc:Choice>
        <mc:Fallback xmlns="">
          <p:sp>
            <p:nvSpPr>
              <p:cNvPr id="31" name="TextBox 30">
                <a:extLst>
                  <a:ext uri="{FF2B5EF4-FFF2-40B4-BE49-F238E27FC236}">
                    <a16:creationId xmlns:a16="http://schemas.microsoft.com/office/drawing/2014/main" id="{D15F7D7C-69D1-5624-62E9-2866B64FA252}"/>
                  </a:ext>
                </a:extLst>
              </p:cNvPr>
              <p:cNvSpPr txBox="1">
                <a:spLocks noRot="1" noChangeAspect="1" noMove="1" noResize="1" noEditPoints="1" noAdjustHandles="1" noChangeArrowheads="1" noChangeShapeType="1" noTextEdit="1"/>
              </p:cNvSpPr>
              <p:nvPr/>
            </p:nvSpPr>
            <p:spPr>
              <a:xfrm>
                <a:off x="7459150" y="853144"/>
                <a:ext cx="363881" cy="184666"/>
              </a:xfrm>
              <a:prstGeom prst="rect">
                <a:avLst/>
              </a:prstGeom>
              <a:blipFill>
                <a:blip r:embed="rId9"/>
                <a:stretch>
                  <a:fillRect l="-16949" t="-3333" r="-15254" b="-4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11EA572F-0F28-A648-72E2-F58DAE097AFC}"/>
                  </a:ext>
                </a:extLst>
              </p:cNvPr>
              <p:cNvSpPr txBox="1"/>
              <p:nvPr/>
            </p:nvSpPr>
            <p:spPr>
              <a:xfrm>
                <a:off x="7530443" y="2830487"/>
                <a:ext cx="363882" cy="18466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(0,0)</m:t>
                      </m:r>
                    </m:oMath>
                  </m:oMathPara>
                </a14:m>
                <a:endParaRPr lang="en-US" sz="1200" dirty="0">
                  <a:solidFill>
                    <a:schemeClr val="accent2">
                      <a:lumMod val="60000"/>
                      <a:lumOff val="40000"/>
                    </a:schemeClr>
                  </a:solidFill>
                  <a:latin typeface="Cambria Math" panose="02040503050406030204" pitchFamily="18" charset="0"/>
                </a:endParaRPr>
              </a:p>
            </p:txBody>
          </p:sp>
        </mc:Choice>
        <mc:Fallback xmlns="">
          <p:sp>
            <p:nvSpPr>
              <p:cNvPr id="32" name="TextBox 31">
                <a:extLst>
                  <a:ext uri="{FF2B5EF4-FFF2-40B4-BE49-F238E27FC236}">
                    <a16:creationId xmlns:a16="http://schemas.microsoft.com/office/drawing/2014/main" id="{11EA572F-0F28-A648-72E2-F58DAE097AFC}"/>
                  </a:ext>
                </a:extLst>
              </p:cNvPr>
              <p:cNvSpPr txBox="1">
                <a:spLocks noRot="1" noChangeAspect="1" noMove="1" noResize="1" noEditPoints="1" noAdjustHandles="1" noChangeArrowheads="1" noChangeShapeType="1" noTextEdit="1"/>
              </p:cNvSpPr>
              <p:nvPr/>
            </p:nvSpPr>
            <p:spPr>
              <a:xfrm>
                <a:off x="7530443" y="2830487"/>
                <a:ext cx="363882" cy="184666"/>
              </a:xfrm>
              <a:prstGeom prst="rect">
                <a:avLst/>
              </a:prstGeom>
              <a:blipFill>
                <a:blip r:embed="rId10"/>
                <a:stretch>
                  <a:fillRect l="-15000" r="-15000" b="-3871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EDCEFD37-C318-520C-7FF2-5AA2474A08BA}"/>
                  </a:ext>
                </a:extLst>
              </p:cNvPr>
              <p:cNvSpPr txBox="1"/>
              <p:nvPr/>
            </p:nvSpPr>
            <p:spPr>
              <a:xfrm>
                <a:off x="9548622" y="792440"/>
                <a:ext cx="363882" cy="18466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(1,1)</m:t>
                      </m:r>
                    </m:oMath>
                  </m:oMathPara>
                </a14:m>
                <a:endParaRPr lang="en-US" sz="1200" dirty="0">
                  <a:solidFill>
                    <a:schemeClr val="accent2">
                      <a:lumMod val="60000"/>
                      <a:lumOff val="40000"/>
                    </a:schemeClr>
                  </a:solidFill>
                  <a:latin typeface="Cambria Math" panose="02040503050406030204" pitchFamily="18" charset="0"/>
                </a:endParaRPr>
              </a:p>
            </p:txBody>
          </p:sp>
        </mc:Choice>
        <mc:Fallback xmlns="">
          <p:sp>
            <p:nvSpPr>
              <p:cNvPr id="33" name="TextBox 32">
                <a:extLst>
                  <a:ext uri="{FF2B5EF4-FFF2-40B4-BE49-F238E27FC236}">
                    <a16:creationId xmlns:a16="http://schemas.microsoft.com/office/drawing/2014/main" id="{EDCEFD37-C318-520C-7FF2-5AA2474A08BA}"/>
                  </a:ext>
                </a:extLst>
              </p:cNvPr>
              <p:cNvSpPr txBox="1">
                <a:spLocks noRot="1" noChangeAspect="1" noMove="1" noResize="1" noEditPoints="1" noAdjustHandles="1" noChangeArrowheads="1" noChangeShapeType="1" noTextEdit="1"/>
              </p:cNvSpPr>
              <p:nvPr/>
            </p:nvSpPr>
            <p:spPr>
              <a:xfrm>
                <a:off x="9548622" y="792440"/>
                <a:ext cx="363882" cy="184666"/>
              </a:xfrm>
              <a:prstGeom prst="rect">
                <a:avLst/>
              </a:prstGeom>
              <a:blipFill>
                <a:blip r:embed="rId11"/>
                <a:stretch>
                  <a:fillRect l="-15000" t="-3333" r="-15000" b="-4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B10008CB-C64A-707A-3EFD-1CD267C9FE17}"/>
                  </a:ext>
                </a:extLst>
              </p:cNvPr>
              <p:cNvSpPr txBox="1"/>
              <p:nvPr/>
            </p:nvSpPr>
            <p:spPr>
              <a:xfrm>
                <a:off x="9525762" y="2813404"/>
                <a:ext cx="363882" cy="18466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(1,0)</m:t>
                      </m:r>
                    </m:oMath>
                  </m:oMathPara>
                </a14:m>
                <a:endParaRPr lang="en-US" sz="1200" dirty="0">
                  <a:solidFill>
                    <a:schemeClr val="accent2">
                      <a:lumMod val="60000"/>
                      <a:lumOff val="40000"/>
                    </a:schemeClr>
                  </a:solidFill>
                  <a:latin typeface="Cambria Math" panose="02040503050406030204" pitchFamily="18" charset="0"/>
                </a:endParaRPr>
              </a:p>
            </p:txBody>
          </p:sp>
        </mc:Choice>
        <mc:Fallback xmlns="">
          <p:sp>
            <p:nvSpPr>
              <p:cNvPr id="34" name="TextBox 33">
                <a:extLst>
                  <a:ext uri="{FF2B5EF4-FFF2-40B4-BE49-F238E27FC236}">
                    <a16:creationId xmlns:a16="http://schemas.microsoft.com/office/drawing/2014/main" id="{B10008CB-C64A-707A-3EFD-1CD267C9FE17}"/>
                  </a:ext>
                </a:extLst>
              </p:cNvPr>
              <p:cNvSpPr txBox="1">
                <a:spLocks noRot="1" noChangeAspect="1" noMove="1" noResize="1" noEditPoints="1" noAdjustHandles="1" noChangeArrowheads="1" noChangeShapeType="1" noTextEdit="1"/>
              </p:cNvSpPr>
              <p:nvPr/>
            </p:nvSpPr>
            <p:spPr>
              <a:xfrm>
                <a:off x="9525762" y="2813404"/>
                <a:ext cx="363882" cy="184666"/>
              </a:xfrm>
              <a:prstGeom prst="rect">
                <a:avLst/>
              </a:prstGeom>
              <a:blipFill>
                <a:blip r:embed="rId12"/>
                <a:stretch>
                  <a:fillRect l="-16949" t="-3333" r="-15254" b="-40000"/>
                </a:stretch>
              </a:blipFill>
            </p:spPr>
            <p:txBody>
              <a:bodyPr/>
              <a:lstStyle/>
              <a:p>
                <a:r>
                  <a:rPr lang="en-US">
                    <a:noFill/>
                  </a:rPr>
                  <a:t> </a:t>
                </a:r>
              </a:p>
            </p:txBody>
          </p:sp>
        </mc:Fallback>
      </mc:AlternateContent>
      <p:cxnSp>
        <p:nvCxnSpPr>
          <p:cNvPr id="37" name="Straight Connector 36">
            <a:extLst>
              <a:ext uri="{FF2B5EF4-FFF2-40B4-BE49-F238E27FC236}">
                <a16:creationId xmlns:a16="http://schemas.microsoft.com/office/drawing/2014/main" id="{B6559612-F777-9A98-8FB9-581331732C27}"/>
              </a:ext>
            </a:extLst>
          </p:cNvPr>
          <p:cNvCxnSpPr>
            <a:cxnSpLocks/>
          </p:cNvCxnSpPr>
          <p:nvPr/>
        </p:nvCxnSpPr>
        <p:spPr>
          <a:xfrm>
            <a:off x="7057599" y="559293"/>
            <a:ext cx="3311519" cy="2869707"/>
          </a:xfrm>
          <a:prstGeom prst="line">
            <a:avLst/>
          </a:prstGeom>
          <a:ln>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0BFCC5A2-C699-86BD-3CAB-D90E23447993}"/>
                  </a:ext>
                </a:extLst>
              </p:cNvPr>
              <p:cNvSpPr txBox="1"/>
              <p:nvPr/>
            </p:nvSpPr>
            <p:spPr>
              <a:xfrm>
                <a:off x="8717000" y="1577808"/>
                <a:ext cx="2391007"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solidFill>
                            <a:schemeClr val="accent2">
                              <a:lumMod val="60000"/>
                              <a:lumOff val="40000"/>
                            </a:schemeClr>
                          </a:solidFill>
                          <a:latin typeface="Cambria Math" panose="02040503050406030204" pitchFamily="18" charset="0"/>
                        </a:rPr>
                        <m:t>−1+1.1</m:t>
                      </m:r>
                      <m:r>
                        <a:rPr lang="en-US" sz="1400" i="1" smtClean="0">
                          <a:solidFill>
                            <a:schemeClr val="accent2">
                              <a:lumMod val="60000"/>
                              <a:lumOff val="40000"/>
                            </a:schemeClr>
                          </a:solidFill>
                          <a:latin typeface="Cambria Math" panose="02040503050406030204" pitchFamily="18" charset="0"/>
                        </a:rPr>
                        <m:t>𝑥</m:t>
                      </m:r>
                      <m:r>
                        <a:rPr lang="en-US" sz="1400" i="1" baseline="-25000">
                          <a:solidFill>
                            <a:schemeClr val="accent2">
                              <a:lumMod val="60000"/>
                              <a:lumOff val="40000"/>
                            </a:schemeClr>
                          </a:solidFill>
                          <a:latin typeface="Cambria Math" panose="02040503050406030204" pitchFamily="18" charset="0"/>
                        </a:rPr>
                        <m:t>1</m:t>
                      </m:r>
                      <m:r>
                        <a:rPr lang="en-US" sz="1400" b="0" i="1" smtClean="0">
                          <a:solidFill>
                            <a:schemeClr val="accent2">
                              <a:lumMod val="60000"/>
                              <a:lumOff val="40000"/>
                            </a:schemeClr>
                          </a:solidFill>
                          <a:latin typeface="Cambria Math" panose="02040503050406030204" pitchFamily="18" charset="0"/>
                        </a:rPr>
                        <m:t>+1.1</m:t>
                      </m:r>
                      <m:r>
                        <a:rPr lang="en-US" sz="1400" b="0" i="1" smtClean="0">
                          <a:solidFill>
                            <a:schemeClr val="accent2">
                              <a:lumMod val="60000"/>
                              <a:lumOff val="40000"/>
                            </a:schemeClr>
                          </a:solidFill>
                          <a:latin typeface="Cambria Math" panose="02040503050406030204" pitchFamily="18" charset="0"/>
                        </a:rPr>
                        <m:t>𝑥</m:t>
                      </m:r>
                      <m:r>
                        <a:rPr lang="en-US" sz="1400" b="0" i="1" baseline="-25000" smtClean="0">
                          <a:solidFill>
                            <a:schemeClr val="accent2">
                              <a:lumMod val="60000"/>
                              <a:lumOff val="40000"/>
                            </a:schemeClr>
                          </a:solidFill>
                          <a:latin typeface="Cambria Math" panose="02040503050406030204" pitchFamily="18" charset="0"/>
                        </a:rPr>
                        <m:t>2</m:t>
                      </m:r>
                      <m:r>
                        <a:rPr lang="en-US" sz="1400" b="0" i="1" smtClean="0">
                          <a:solidFill>
                            <a:schemeClr val="accent2">
                              <a:lumMod val="60000"/>
                              <a:lumOff val="40000"/>
                            </a:schemeClr>
                          </a:solidFill>
                          <a:latin typeface="Cambria Math" panose="02040503050406030204" pitchFamily="18" charset="0"/>
                        </a:rPr>
                        <m:t>=0</m:t>
                      </m:r>
                    </m:oMath>
                  </m:oMathPara>
                </a14:m>
                <a:endParaRPr lang="en-US" sz="1400" dirty="0">
                  <a:solidFill>
                    <a:schemeClr val="accent2">
                      <a:lumMod val="60000"/>
                      <a:lumOff val="40000"/>
                    </a:schemeClr>
                  </a:solidFill>
                  <a:latin typeface="Cambria Math" panose="02040503050406030204" pitchFamily="18" charset="0"/>
                </a:endParaRPr>
              </a:p>
            </p:txBody>
          </p:sp>
        </mc:Choice>
        <mc:Fallback xmlns="">
          <p:sp>
            <p:nvSpPr>
              <p:cNvPr id="40" name="TextBox 39">
                <a:extLst>
                  <a:ext uri="{FF2B5EF4-FFF2-40B4-BE49-F238E27FC236}">
                    <a16:creationId xmlns:a16="http://schemas.microsoft.com/office/drawing/2014/main" id="{0BFCC5A2-C699-86BD-3CAB-D90E23447993}"/>
                  </a:ext>
                </a:extLst>
              </p:cNvPr>
              <p:cNvSpPr txBox="1">
                <a:spLocks noRot="1" noChangeAspect="1" noMove="1" noResize="1" noEditPoints="1" noAdjustHandles="1" noChangeArrowheads="1" noChangeShapeType="1" noTextEdit="1"/>
              </p:cNvSpPr>
              <p:nvPr/>
            </p:nvSpPr>
            <p:spPr>
              <a:xfrm>
                <a:off x="8717000" y="1577808"/>
                <a:ext cx="2391007" cy="215444"/>
              </a:xfrm>
              <a:prstGeom prst="rect">
                <a:avLst/>
              </a:prstGeom>
              <a:blipFill>
                <a:blip r:embed="rId13"/>
                <a:stretch>
                  <a:fillRect b="-17143"/>
                </a:stretch>
              </a:blipFill>
            </p:spPr>
            <p:txBody>
              <a:bodyPr/>
              <a:lstStyle/>
              <a:p>
                <a:r>
                  <a:rPr lang="en-US">
                    <a:noFill/>
                  </a:rPr>
                  <a:t> </a:t>
                </a:r>
              </a:p>
            </p:txBody>
          </p:sp>
        </mc:Fallback>
      </mc:AlternateContent>
      <p:cxnSp>
        <p:nvCxnSpPr>
          <p:cNvPr id="44" name="Straight Connector 43">
            <a:extLst>
              <a:ext uri="{FF2B5EF4-FFF2-40B4-BE49-F238E27FC236}">
                <a16:creationId xmlns:a16="http://schemas.microsoft.com/office/drawing/2014/main" id="{7A82FDCE-2600-2113-14ED-86A5AE5F0E0D}"/>
              </a:ext>
            </a:extLst>
          </p:cNvPr>
          <p:cNvCxnSpPr>
            <a:cxnSpLocks/>
          </p:cNvCxnSpPr>
          <p:nvPr/>
        </p:nvCxnSpPr>
        <p:spPr>
          <a:xfrm>
            <a:off x="7253795" y="1248578"/>
            <a:ext cx="1985822" cy="1727132"/>
          </a:xfrm>
          <a:prstGeom prst="line">
            <a:avLst/>
          </a:prstGeom>
          <a:ln>
            <a:solidFill>
              <a:schemeClr val="accent5">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25A85733-54D1-A7DF-63D1-568BD10420E3}"/>
              </a:ext>
            </a:extLst>
          </p:cNvPr>
          <p:cNvCxnSpPr>
            <a:cxnSpLocks/>
          </p:cNvCxnSpPr>
          <p:nvPr/>
        </p:nvCxnSpPr>
        <p:spPr>
          <a:xfrm>
            <a:off x="7126732" y="1453194"/>
            <a:ext cx="1985822" cy="1727132"/>
          </a:xfrm>
          <a:prstGeom prst="line">
            <a:avLst/>
          </a:prstGeom>
          <a:ln>
            <a:solidFill>
              <a:schemeClr val="accent5">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CA3B9D5E-7E6D-32EC-8244-676BB3572213}"/>
              </a:ext>
            </a:extLst>
          </p:cNvPr>
          <p:cNvCxnSpPr>
            <a:cxnSpLocks/>
          </p:cNvCxnSpPr>
          <p:nvPr/>
        </p:nvCxnSpPr>
        <p:spPr>
          <a:xfrm>
            <a:off x="6870759" y="1605594"/>
            <a:ext cx="1985822" cy="1727132"/>
          </a:xfrm>
          <a:prstGeom prst="line">
            <a:avLst/>
          </a:prstGeom>
          <a:ln>
            <a:solidFill>
              <a:schemeClr val="accent5">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9345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5" grpId="0"/>
      <p:bldP spid="18" grpId="0"/>
      <p:bldP spid="19" grpId="0"/>
      <p:bldP spid="21" grpId="0"/>
      <p:bldP spid="25" grpId="0" animBg="1"/>
      <p:bldP spid="26" grpId="0" animBg="1"/>
      <p:bldP spid="27" grpId="0" animBg="1"/>
      <p:bldP spid="28" grpId="0" animBg="1"/>
      <p:bldP spid="29" grpId="0"/>
      <p:bldP spid="30" grpId="0"/>
      <p:bldP spid="31" grpId="0"/>
      <p:bldP spid="32" grpId="0"/>
      <p:bldP spid="33" grpId="0"/>
      <p:bldP spid="34" grpId="0"/>
      <p:bldP spid="4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0C554D3-0CCF-8C90-4B5E-F6801E0C9A1E}"/>
                  </a:ext>
                </a:extLst>
              </p:cNvPr>
              <p:cNvSpPr txBox="1"/>
              <p:nvPr/>
            </p:nvSpPr>
            <p:spPr>
              <a:xfrm>
                <a:off x="3009530" y="665825"/>
                <a:ext cx="9001957" cy="3877985"/>
              </a:xfrm>
              <a:prstGeom prst="rect">
                <a:avLst/>
              </a:prstGeom>
              <a:noFill/>
            </p:spPr>
            <p:txBody>
              <a:bodyPr wrap="square" lIns="0" tIns="0" rIns="0" bIns="0" rtlCol="0">
                <a:spAutoFit/>
              </a:bodyPr>
              <a:lstStyle/>
              <a:p>
                <a:pPr algn="l"/>
                <a:r>
                  <a:rPr lang="en-US" dirty="0">
                    <a:solidFill>
                      <a:schemeClr val="accent2">
                        <a:lumMod val="60000"/>
                        <a:lumOff val="40000"/>
                      </a:schemeClr>
                    </a:solidFill>
                    <a:latin typeface="Cambria Math" panose="02040503050406030204" pitchFamily="18" charset="0"/>
                  </a:rPr>
                  <a:t>Definition Linearly separable:</a:t>
                </a:r>
              </a:p>
              <a:p>
                <a:pPr algn="l"/>
                <a:endParaRPr lang="en-US" dirty="0">
                  <a:solidFill>
                    <a:schemeClr val="accent2">
                      <a:lumMod val="60000"/>
                      <a:lumOff val="40000"/>
                    </a:schemeClr>
                  </a:solidFill>
                  <a:latin typeface="Cambria Math" panose="02040503050406030204" pitchFamily="18" charset="0"/>
                </a:endParaRPr>
              </a:p>
              <a:p>
                <a:pPr algn="l"/>
                <a:endParaRPr lang="en-US" dirty="0">
                  <a:solidFill>
                    <a:schemeClr val="accent2">
                      <a:lumMod val="60000"/>
                      <a:lumOff val="40000"/>
                    </a:schemeClr>
                  </a:solidFill>
                  <a:latin typeface="Cambria Math" panose="02040503050406030204" pitchFamily="18" charset="0"/>
                </a:endParaRPr>
              </a:p>
              <a:p>
                <a:pPr algn="l"/>
                <a:endParaRPr lang="en-US" dirty="0">
                  <a:solidFill>
                    <a:schemeClr val="accent2">
                      <a:lumMod val="60000"/>
                      <a:lumOff val="40000"/>
                    </a:schemeClr>
                  </a:solidFill>
                  <a:latin typeface="Cambria Math" panose="02040503050406030204" pitchFamily="18" charset="0"/>
                </a:endParaRPr>
              </a:p>
              <a:p>
                <a:pPr algn="l"/>
                <a:endParaRPr lang="en-US" dirty="0">
                  <a:solidFill>
                    <a:schemeClr val="accent2">
                      <a:lumMod val="60000"/>
                      <a:lumOff val="40000"/>
                    </a:schemeClr>
                  </a:solidFill>
                  <a:latin typeface="Cambria Math" panose="02040503050406030204" pitchFamily="18" charset="0"/>
                </a:endParaRPr>
              </a:p>
              <a:p>
                <a:r>
                  <a:rPr lang="en-US" i="1" dirty="0">
                    <a:solidFill>
                      <a:schemeClr val="accent2">
                        <a:lumMod val="60000"/>
                        <a:lumOff val="40000"/>
                      </a:schemeClr>
                    </a:solidFill>
                    <a:latin typeface="Monotype Corsiva" panose="03010101010201010101" pitchFamily="66" charset="0"/>
                  </a:rPr>
                  <a:t>Two set P and N of points in n dimensional space are called linearly separable if  </a:t>
                </a:r>
                <a14:m>
                  <m:oMath xmlns:m="http://schemas.openxmlformats.org/officeDocument/2006/math">
                    <m:r>
                      <a:rPr lang="en-US" i="1" dirty="0" smtClean="0">
                        <a:solidFill>
                          <a:schemeClr val="accent2">
                            <a:lumMod val="60000"/>
                            <a:lumOff val="40000"/>
                          </a:schemeClr>
                        </a:solidFill>
                        <a:latin typeface="Cambria Math" panose="02040503050406030204" pitchFamily="18" charset="0"/>
                      </a:rPr>
                      <m:t>𝑛</m:t>
                    </m:r>
                    <m:r>
                      <a:rPr lang="en-US" i="1" dirty="0" smtClean="0">
                        <a:solidFill>
                          <a:schemeClr val="accent2">
                            <a:lumMod val="60000"/>
                            <a:lumOff val="40000"/>
                          </a:schemeClr>
                        </a:solidFill>
                        <a:latin typeface="Cambria Math" panose="02040503050406030204" pitchFamily="18" charset="0"/>
                      </a:rPr>
                      <m:t>+1 </m:t>
                    </m:r>
                  </m:oMath>
                </a14:m>
                <a:r>
                  <a:rPr lang="en-US" i="1" dirty="0">
                    <a:solidFill>
                      <a:schemeClr val="accent2">
                        <a:lumMod val="60000"/>
                        <a:lumOff val="40000"/>
                      </a:schemeClr>
                    </a:solidFill>
                    <a:latin typeface="Monotype Corsiva" panose="03010101010201010101" pitchFamily="66" charset="0"/>
                  </a:rPr>
                  <a:t>real numbers </a:t>
                </a:r>
                <a14:m>
                  <m:oMath xmlns:m="http://schemas.openxmlformats.org/officeDocument/2006/math">
                    <m:r>
                      <a:rPr lang="en-US" i="1" dirty="0" smtClean="0">
                        <a:solidFill>
                          <a:schemeClr val="accent2">
                            <a:lumMod val="60000"/>
                            <a:lumOff val="40000"/>
                          </a:schemeClr>
                        </a:solidFill>
                        <a:latin typeface="Cambria Math" panose="02040503050406030204" pitchFamily="18" charset="0"/>
                      </a:rPr>
                      <m:t>𝑤</m:t>
                    </m:r>
                    <m:r>
                      <a:rPr lang="en-US" i="1" baseline="-25000" dirty="0" smtClean="0">
                        <a:solidFill>
                          <a:schemeClr val="accent2">
                            <a:lumMod val="60000"/>
                            <a:lumOff val="40000"/>
                          </a:schemeClr>
                        </a:solidFill>
                        <a:latin typeface="Cambria Math" panose="02040503050406030204" pitchFamily="18" charset="0"/>
                      </a:rPr>
                      <m:t>0</m:t>
                    </m:r>
                    <m:r>
                      <a:rPr lang="en-US" i="1" dirty="0" smtClean="0">
                        <a:solidFill>
                          <a:schemeClr val="accent2">
                            <a:lumMod val="60000"/>
                            <a:lumOff val="40000"/>
                          </a:schemeClr>
                        </a:solidFill>
                        <a:latin typeface="Cambria Math" panose="02040503050406030204" pitchFamily="18" charset="0"/>
                      </a:rPr>
                      <m:t>,</m:t>
                    </m:r>
                    <m:r>
                      <a:rPr lang="en-US" i="1" dirty="0" smtClean="0">
                        <a:solidFill>
                          <a:schemeClr val="accent2">
                            <a:lumMod val="60000"/>
                            <a:lumOff val="40000"/>
                          </a:schemeClr>
                        </a:solidFill>
                        <a:latin typeface="Cambria Math" panose="02040503050406030204" pitchFamily="18" charset="0"/>
                      </a:rPr>
                      <m:t>𝑤</m:t>
                    </m:r>
                    <m:r>
                      <a:rPr lang="en-US" i="1" baseline="-25000" dirty="0" smtClean="0">
                        <a:solidFill>
                          <a:schemeClr val="accent2">
                            <a:lumMod val="60000"/>
                            <a:lumOff val="40000"/>
                          </a:schemeClr>
                        </a:solidFill>
                        <a:latin typeface="Cambria Math" panose="02040503050406030204" pitchFamily="18" charset="0"/>
                      </a:rPr>
                      <m:t>1</m:t>
                    </m:r>
                    <m:r>
                      <a:rPr lang="en-US" i="1" dirty="0" smtClean="0">
                        <a:solidFill>
                          <a:schemeClr val="accent2">
                            <a:lumMod val="60000"/>
                            <a:lumOff val="40000"/>
                          </a:schemeClr>
                        </a:solidFill>
                        <a:latin typeface="Cambria Math" panose="02040503050406030204" pitchFamily="18" charset="0"/>
                      </a:rPr>
                      <m:t>, …,</m:t>
                    </m:r>
                    <m:r>
                      <a:rPr lang="en-US" i="1" dirty="0" err="1" smtClean="0">
                        <a:solidFill>
                          <a:schemeClr val="accent2">
                            <a:lumMod val="60000"/>
                            <a:lumOff val="40000"/>
                          </a:schemeClr>
                        </a:solidFill>
                        <a:latin typeface="Cambria Math" panose="02040503050406030204" pitchFamily="18" charset="0"/>
                      </a:rPr>
                      <m:t>𝑤</m:t>
                    </m:r>
                    <m:r>
                      <a:rPr lang="en-US" i="1" baseline="-25000" dirty="0" err="1" smtClean="0">
                        <a:solidFill>
                          <a:schemeClr val="accent2">
                            <a:lumMod val="60000"/>
                            <a:lumOff val="40000"/>
                          </a:schemeClr>
                        </a:solidFill>
                        <a:latin typeface="Cambria Math" panose="02040503050406030204" pitchFamily="18" charset="0"/>
                      </a:rPr>
                      <m:t>𝑛</m:t>
                    </m:r>
                    <m:r>
                      <a:rPr lang="en-US" i="1" dirty="0" smtClean="0">
                        <a:solidFill>
                          <a:schemeClr val="accent2">
                            <a:lumMod val="60000"/>
                            <a:lumOff val="40000"/>
                          </a:schemeClr>
                        </a:solidFill>
                        <a:latin typeface="Cambria Math" panose="02040503050406030204" pitchFamily="18" charset="0"/>
                      </a:rPr>
                      <m:t> </m:t>
                    </m:r>
                  </m:oMath>
                </a14:m>
                <a:r>
                  <a:rPr lang="en-US" i="1" dirty="0">
                    <a:solidFill>
                      <a:schemeClr val="accent2">
                        <a:lumMod val="60000"/>
                        <a:lumOff val="40000"/>
                      </a:schemeClr>
                    </a:solidFill>
                    <a:latin typeface="Monotype Corsiva" panose="03010101010201010101" pitchFamily="66" charset="0"/>
                  </a:rPr>
                  <a:t>exist such that every point </a:t>
                </a:r>
                <a14:m>
                  <m:oMath xmlns:m="http://schemas.openxmlformats.org/officeDocument/2006/math">
                    <m:r>
                      <a:rPr lang="en-US" i="1" dirty="0" smtClean="0">
                        <a:solidFill>
                          <a:schemeClr val="accent2">
                            <a:lumMod val="60000"/>
                            <a:lumOff val="40000"/>
                          </a:schemeClr>
                        </a:solidFill>
                        <a:latin typeface="Cambria Math" panose="02040503050406030204" pitchFamily="18" charset="0"/>
                      </a:rPr>
                      <m:t>(</m:t>
                    </m:r>
                    <m:r>
                      <a:rPr lang="en-US" i="1" dirty="0" smtClean="0">
                        <a:solidFill>
                          <a:schemeClr val="accent2">
                            <a:lumMod val="60000"/>
                            <a:lumOff val="40000"/>
                          </a:schemeClr>
                        </a:solidFill>
                        <a:latin typeface="Cambria Math" panose="02040503050406030204" pitchFamily="18" charset="0"/>
                      </a:rPr>
                      <m:t>𝑥</m:t>
                    </m:r>
                    <m:r>
                      <a:rPr lang="en-US" i="1" baseline="-25000" dirty="0" smtClean="0">
                        <a:solidFill>
                          <a:schemeClr val="accent2">
                            <a:lumMod val="60000"/>
                            <a:lumOff val="40000"/>
                          </a:schemeClr>
                        </a:solidFill>
                        <a:latin typeface="Cambria Math" panose="02040503050406030204" pitchFamily="18" charset="0"/>
                      </a:rPr>
                      <m:t>1</m:t>
                    </m:r>
                    <m:r>
                      <a:rPr lang="en-US" i="1" dirty="0" smtClean="0">
                        <a:solidFill>
                          <a:schemeClr val="accent2">
                            <a:lumMod val="60000"/>
                            <a:lumOff val="40000"/>
                          </a:schemeClr>
                        </a:solidFill>
                        <a:latin typeface="Cambria Math" panose="02040503050406030204" pitchFamily="18" charset="0"/>
                      </a:rPr>
                      <m:t>,</m:t>
                    </m:r>
                    <m:r>
                      <a:rPr lang="en-US" i="1" dirty="0" smtClean="0">
                        <a:solidFill>
                          <a:schemeClr val="accent2">
                            <a:lumMod val="60000"/>
                            <a:lumOff val="40000"/>
                          </a:schemeClr>
                        </a:solidFill>
                        <a:latin typeface="Cambria Math" panose="02040503050406030204" pitchFamily="18" charset="0"/>
                      </a:rPr>
                      <m:t>𝑥</m:t>
                    </m:r>
                    <m:r>
                      <a:rPr lang="en-US" i="1" baseline="-25000" dirty="0" smtClean="0">
                        <a:solidFill>
                          <a:schemeClr val="accent2">
                            <a:lumMod val="60000"/>
                            <a:lumOff val="40000"/>
                          </a:schemeClr>
                        </a:solidFill>
                        <a:latin typeface="Cambria Math" panose="02040503050406030204" pitchFamily="18" charset="0"/>
                      </a:rPr>
                      <m:t>2</m:t>
                    </m:r>
                    <m:r>
                      <a:rPr lang="en-US" i="1" dirty="0" smtClean="0">
                        <a:solidFill>
                          <a:schemeClr val="accent2">
                            <a:lumMod val="60000"/>
                            <a:lumOff val="40000"/>
                          </a:schemeClr>
                        </a:solidFill>
                        <a:latin typeface="Cambria Math" panose="02040503050406030204" pitchFamily="18" charset="0"/>
                      </a:rPr>
                      <m:t>,…,</m:t>
                    </m:r>
                    <m:r>
                      <a:rPr lang="en-US" i="1" dirty="0" err="1" smtClean="0">
                        <a:solidFill>
                          <a:schemeClr val="accent2">
                            <a:lumMod val="60000"/>
                            <a:lumOff val="40000"/>
                          </a:schemeClr>
                        </a:solidFill>
                        <a:latin typeface="Cambria Math" panose="02040503050406030204" pitchFamily="18" charset="0"/>
                      </a:rPr>
                      <m:t>𝑥</m:t>
                    </m:r>
                    <m:r>
                      <a:rPr lang="en-US" i="1" baseline="-25000" dirty="0" err="1" smtClean="0">
                        <a:solidFill>
                          <a:schemeClr val="accent2">
                            <a:lumMod val="60000"/>
                            <a:lumOff val="40000"/>
                          </a:schemeClr>
                        </a:solidFill>
                        <a:latin typeface="Cambria Math" panose="02040503050406030204" pitchFamily="18" charset="0"/>
                      </a:rPr>
                      <m:t>𝑛</m:t>
                    </m:r>
                    <m:r>
                      <a:rPr lang="en-US" i="1" dirty="0" smtClean="0">
                        <a:solidFill>
                          <a:schemeClr val="accent2">
                            <a:lumMod val="60000"/>
                            <a:lumOff val="40000"/>
                          </a:schemeClr>
                        </a:solidFill>
                        <a:latin typeface="Cambria Math" panose="02040503050406030204" pitchFamily="18" charset="0"/>
                      </a:rPr>
                      <m:t>) </m:t>
                    </m:r>
                    <m:r>
                      <a:rPr lang="en-US" b="0" i="1" smtClean="0">
                        <a:solidFill>
                          <a:schemeClr val="accent2">
                            <a:lumMod val="60000"/>
                            <a:lumOff val="40000"/>
                          </a:schemeClr>
                        </a:solidFill>
                        <a:latin typeface="Cambria Math" panose="02040503050406030204" pitchFamily="18" charset="0"/>
                      </a:rPr>
                      <m:t>∈</m:t>
                    </m:r>
                  </m:oMath>
                </a14:m>
                <a:r>
                  <a:rPr lang="en-US" i="1" dirty="0">
                    <a:solidFill>
                      <a:schemeClr val="accent2">
                        <a:lumMod val="60000"/>
                        <a:lumOff val="40000"/>
                      </a:schemeClr>
                    </a:solidFill>
                    <a:latin typeface="Monotype Corsiva" panose="03010101010201010101" pitchFamily="66" charset="0"/>
                  </a:rPr>
                  <a:t> P satisfies </a:t>
                </a:r>
                <a14:m>
                  <m:oMath xmlns:m="http://schemas.openxmlformats.org/officeDocument/2006/math">
                    <m:r>
                      <a:rPr lang="en-US" b="0" i="1" smtClean="0">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𝑤𝑖</m:t>
                    </m:r>
                    <m:r>
                      <a:rPr lang="en-US" b="0" i="1" smtClean="0">
                        <a:solidFill>
                          <a:schemeClr val="accent2">
                            <a:lumMod val="60000"/>
                            <a:lumOff val="40000"/>
                          </a:schemeClr>
                        </a:solidFill>
                        <a:latin typeface="Cambria Math" panose="02040503050406030204" pitchFamily="18" charset="0"/>
                      </a:rPr>
                      <m:t> ∗</m:t>
                    </m:r>
                    <m:r>
                      <a:rPr lang="en-US" b="0" i="1" smtClean="0">
                        <a:solidFill>
                          <a:schemeClr val="accent2">
                            <a:lumMod val="60000"/>
                            <a:lumOff val="40000"/>
                          </a:schemeClr>
                        </a:solidFill>
                        <a:latin typeface="Cambria Math" panose="02040503050406030204" pitchFamily="18" charset="0"/>
                      </a:rPr>
                      <m:t>𝑥𝑖</m:t>
                    </m:r>
                    <m:r>
                      <a:rPr lang="en-US" b="0" i="1" smtClean="0">
                        <a:solidFill>
                          <a:schemeClr val="accent2">
                            <a:lumMod val="60000"/>
                            <a:lumOff val="40000"/>
                          </a:schemeClr>
                        </a:solidFill>
                        <a:latin typeface="Cambria Math" panose="02040503050406030204" pitchFamily="18" charset="0"/>
                      </a:rPr>
                      <m:t>&gt;</m:t>
                    </m:r>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0</m:t>
                    </m:r>
                  </m:oMath>
                </a14:m>
                <a:r>
                  <a:rPr lang="en-US" i="1" baseline="-25000" dirty="0">
                    <a:solidFill>
                      <a:schemeClr val="accent2">
                        <a:lumMod val="60000"/>
                        <a:lumOff val="40000"/>
                      </a:schemeClr>
                    </a:solidFill>
                    <a:latin typeface="Monotype Corsiva" panose="03010101010201010101" pitchFamily="66" charset="0"/>
                  </a:rPr>
                  <a:t> </a:t>
                </a:r>
                <a:r>
                  <a:rPr lang="en-US" i="1" dirty="0">
                    <a:solidFill>
                      <a:schemeClr val="accent2">
                        <a:lumMod val="60000"/>
                        <a:lumOff val="40000"/>
                      </a:schemeClr>
                    </a:solidFill>
                    <a:latin typeface="Monotype Corsiva" panose="03010101010201010101" pitchFamily="66" charset="0"/>
                  </a:rPr>
                  <a:t>and every point </a:t>
                </a:r>
                <a14:m>
                  <m:oMath xmlns:m="http://schemas.openxmlformats.org/officeDocument/2006/math">
                    <m:r>
                      <a:rPr lang="en-US" i="1" dirty="0">
                        <a:solidFill>
                          <a:schemeClr val="accent2">
                            <a:lumMod val="60000"/>
                            <a:lumOff val="40000"/>
                          </a:schemeClr>
                        </a:solidFill>
                        <a:latin typeface="Cambria Math" panose="02040503050406030204" pitchFamily="18" charset="0"/>
                      </a:rPr>
                      <m:t>(</m:t>
                    </m:r>
                    <m:r>
                      <a:rPr lang="en-US" i="1" dirty="0">
                        <a:solidFill>
                          <a:schemeClr val="accent2">
                            <a:lumMod val="60000"/>
                            <a:lumOff val="40000"/>
                          </a:schemeClr>
                        </a:solidFill>
                        <a:latin typeface="Cambria Math" panose="02040503050406030204" pitchFamily="18" charset="0"/>
                      </a:rPr>
                      <m:t>𝑥</m:t>
                    </m:r>
                    <m:r>
                      <a:rPr lang="en-US" i="1" baseline="-25000" dirty="0">
                        <a:solidFill>
                          <a:schemeClr val="accent2">
                            <a:lumMod val="60000"/>
                            <a:lumOff val="40000"/>
                          </a:schemeClr>
                        </a:solidFill>
                        <a:latin typeface="Cambria Math" panose="02040503050406030204" pitchFamily="18" charset="0"/>
                      </a:rPr>
                      <m:t>1</m:t>
                    </m:r>
                    <m:r>
                      <a:rPr lang="en-US" i="1" dirty="0">
                        <a:solidFill>
                          <a:schemeClr val="accent2">
                            <a:lumMod val="60000"/>
                            <a:lumOff val="40000"/>
                          </a:schemeClr>
                        </a:solidFill>
                        <a:latin typeface="Cambria Math" panose="02040503050406030204" pitchFamily="18" charset="0"/>
                      </a:rPr>
                      <m:t>,</m:t>
                    </m:r>
                    <m:r>
                      <a:rPr lang="en-US" i="1" dirty="0">
                        <a:solidFill>
                          <a:schemeClr val="accent2">
                            <a:lumMod val="60000"/>
                            <a:lumOff val="40000"/>
                          </a:schemeClr>
                        </a:solidFill>
                        <a:latin typeface="Cambria Math" panose="02040503050406030204" pitchFamily="18" charset="0"/>
                      </a:rPr>
                      <m:t>𝑥</m:t>
                    </m:r>
                    <m:r>
                      <a:rPr lang="en-US" i="1" baseline="-25000" dirty="0">
                        <a:solidFill>
                          <a:schemeClr val="accent2">
                            <a:lumMod val="60000"/>
                            <a:lumOff val="40000"/>
                          </a:schemeClr>
                        </a:solidFill>
                        <a:latin typeface="Cambria Math" panose="02040503050406030204" pitchFamily="18" charset="0"/>
                      </a:rPr>
                      <m:t>2</m:t>
                    </m:r>
                    <m:r>
                      <a:rPr lang="en-US" i="1" dirty="0">
                        <a:solidFill>
                          <a:schemeClr val="accent2">
                            <a:lumMod val="60000"/>
                            <a:lumOff val="40000"/>
                          </a:schemeClr>
                        </a:solidFill>
                        <a:latin typeface="Cambria Math" panose="02040503050406030204" pitchFamily="18" charset="0"/>
                      </a:rPr>
                      <m:t>,…,</m:t>
                    </m:r>
                    <m:r>
                      <a:rPr lang="en-US" i="1" dirty="0" err="1">
                        <a:solidFill>
                          <a:schemeClr val="accent2">
                            <a:lumMod val="60000"/>
                            <a:lumOff val="40000"/>
                          </a:schemeClr>
                        </a:solidFill>
                        <a:latin typeface="Cambria Math" panose="02040503050406030204" pitchFamily="18" charset="0"/>
                      </a:rPr>
                      <m:t>𝑥</m:t>
                    </m:r>
                    <m:r>
                      <a:rPr lang="en-US" i="1" baseline="-25000" dirty="0" err="1">
                        <a:solidFill>
                          <a:schemeClr val="accent2">
                            <a:lumMod val="60000"/>
                            <a:lumOff val="40000"/>
                          </a:schemeClr>
                        </a:solidFill>
                        <a:latin typeface="Cambria Math" panose="02040503050406030204" pitchFamily="18" charset="0"/>
                      </a:rPr>
                      <m:t>𝑛</m:t>
                    </m:r>
                    <m:r>
                      <a:rPr lang="en-US" i="1" dirty="0">
                        <a:solidFill>
                          <a:schemeClr val="accent2">
                            <a:lumMod val="60000"/>
                            <a:lumOff val="40000"/>
                          </a:schemeClr>
                        </a:solidFill>
                        <a:latin typeface="Cambria Math" panose="02040503050406030204" pitchFamily="18" charset="0"/>
                      </a:rPr>
                      <m:t>) </m:t>
                    </m:r>
                    <m:r>
                      <a:rPr lang="en-US" i="1">
                        <a:solidFill>
                          <a:schemeClr val="accent2">
                            <a:lumMod val="60000"/>
                            <a:lumOff val="40000"/>
                          </a:schemeClr>
                        </a:solidFill>
                        <a:latin typeface="Cambria Math" panose="02040503050406030204" pitchFamily="18" charset="0"/>
                      </a:rPr>
                      <m:t>∈</m:t>
                    </m:r>
                  </m:oMath>
                </a14:m>
                <a:r>
                  <a:rPr lang="en-US" i="1" dirty="0">
                    <a:solidFill>
                      <a:schemeClr val="accent2">
                        <a:lumMod val="60000"/>
                        <a:lumOff val="40000"/>
                      </a:schemeClr>
                    </a:solidFill>
                    <a:latin typeface="Monotype Corsiva" panose="03010101010201010101" pitchFamily="66" charset="0"/>
                  </a:rPr>
                  <a:t> N satisfies </a:t>
                </a:r>
                <a14:m>
                  <m:oMath xmlns:m="http://schemas.openxmlformats.org/officeDocument/2006/math">
                    <m:r>
                      <a:rPr lang="en-US" i="1">
                        <a:solidFill>
                          <a:schemeClr val="accent2">
                            <a:lumMod val="60000"/>
                            <a:lumOff val="40000"/>
                          </a:schemeClr>
                        </a:solidFill>
                        <a:latin typeface="Cambria Math" panose="02040503050406030204" pitchFamily="18" charset="0"/>
                      </a:rPr>
                      <m:t>∑</m:t>
                    </m:r>
                    <m:r>
                      <a:rPr lang="en-US" i="1">
                        <a:solidFill>
                          <a:schemeClr val="accent2">
                            <a:lumMod val="60000"/>
                            <a:lumOff val="40000"/>
                          </a:schemeClr>
                        </a:solidFill>
                        <a:latin typeface="Cambria Math" panose="02040503050406030204" pitchFamily="18" charset="0"/>
                      </a:rPr>
                      <m:t>𝑤𝑖</m:t>
                    </m:r>
                    <m:r>
                      <a:rPr lang="en-US" i="1">
                        <a:solidFill>
                          <a:schemeClr val="accent2">
                            <a:lumMod val="60000"/>
                            <a:lumOff val="40000"/>
                          </a:schemeClr>
                        </a:solidFill>
                        <a:latin typeface="Cambria Math" panose="02040503050406030204" pitchFamily="18" charset="0"/>
                      </a:rPr>
                      <m:t> ∗</m:t>
                    </m:r>
                    <m:r>
                      <a:rPr lang="en-US" i="1">
                        <a:solidFill>
                          <a:schemeClr val="accent2">
                            <a:lumMod val="60000"/>
                            <a:lumOff val="40000"/>
                          </a:schemeClr>
                        </a:solidFill>
                        <a:latin typeface="Cambria Math" panose="02040503050406030204" pitchFamily="18" charset="0"/>
                      </a:rPr>
                      <m:t>𝑥𝑖</m:t>
                    </m:r>
                    <m:r>
                      <a:rPr lang="en-US" b="0" i="1" smtClean="0">
                        <a:solidFill>
                          <a:schemeClr val="accent2">
                            <a:lumMod val="60000"/>
                            <a:lumOff val="40000"/>
                          </a:schemeClr>
                        </a:solidFill>
                        <a:latin typeface="Cambria Math" panose="02040503050406030204" pitchFamily="18" charset="0"/>
                      </a:rPr>
                      <m:t>&lt;</m:t>
                    </m:r>
                    <m:r>
                      <a:rPr lang="en-US" i="1">
                        <a:solidFill>
                          <a:schemeClr val="accent2">
                            <a:lumMod val="60000"/>
                            <a:lumOff val="40000"/>
                          </a:schemeClr>
                        </a:solidFill>
                        <a:latin typeface="Cambria Math" panose="02040503050406030204" pitchFamily="18" charset="0"/>
                      </a:rPr>
                      <m:t>𝑤</m:t>
                    </m:r>
                    <m:r>
                      <a:rPr lang="en-US" i="1" baseline="-25000">
                        <a:solidFill>
                          <a:schemeClr val="accent2">
                            <a:lumMod val="60000"/>
                            <a:lumOff val="40000"/>
                          </a:schemeClr>
                        </a:solidFill>
                        <a:latin typeface="Cambria Math" panose="02040503050406030204" pitchFamily="18" charset="0"/>
                      </a:rPr>
                      <m:t>0</m:t>
                    </m:r>
                  </m:oMath>
                </a14:m>
                <a:r>
                  <a:rPr lang="en-US" i="1" baseline="-25000" dirty="0">
                    <a:solidFill>
                      <a:schemeClr val="accent2">
                        <a:lumMod val="60000"/>
                        <a:lumOff val="40000"/>
                      </a:schemeClr>
                    </a:solidFill>
                    <a:latin typeface="Monotype Corsiva" panose="03010101010201010101" pitchFamily="66" charset="0"/>
                  </a:rPr>
                  <a:t> </a:t>
                </a:r>
                <a:endParaRPr lang="en-US" i="1" dirty="0">
                  <a:solidFill>
                    <a:schemeClr val="accent2">
                      <a:lumMod val="60000"/>
                      <a:lumOff val="40000"/>
                    </a:schemeClr>
                  </a:solidFill>
                  <a:latin typeface="Monotype Corsiva" panose="03010101010201010101" pitchFamily="66" charset="0"/>
                </a:endParaRPr>
              </a:p>
              <a:p>
                <a:pPr algn="l"/>
                <a:r>
                  <a:rPr lang="en-US" dirty="0">
                    <a:solidFill>
                      <a:schemeClr val="accent2">
                        <a:lumMod val="60000"/>
                        <a:lumOff val="40000"/>
                      </a:schemeClr>
                    </a:solidFill>
                    <a:latin typeface="Cambria Math" panose="02040503050406030204" pitchFamily="18" charset="0"/>
                  </a:rPr>
                  <a:t> </a:t>
                </a:r>
              </a:p>
              <a:p>
                <a:pPr algn="l"/>
                <a:endParaRPr lang="en-US" dirty="0">
                  <a:solidFill>
                    <a:schemeClr val="accent2">
                      <a:lumMod val="60000"/>
                      <a:lumOff val="40000"/>
                    </a:schemeClr>
                  </a:solidFill>
                  <a:latin typeface="Cambria Math" panose="02040503050406030204" pitchFamily="18" charset="0"/>
                </a:endParaRPr>
              </a:p>
              <a:p>
                <a:pPr algn="l"/>
                <a:endParaRPr lang="en-US" dirty="0">
                  <a:solidFill>
                    <a:schemeClr val="accent2">
                      <a:lumMod val="60000"/>
                      <a:lumOff val="40000"/>
                    </a:schemeClr>
                  </a:solidFill>
                  <a:latin typeface="Cambria Math" panose="02040503050406030204" pitchFamily="18" charset="0"/>
                </a:endParaRPr>
              </a:p>
              <a:p>
                <a:pPr marL="285750" indent="-285750" algn="l">
                  <a:buFont typeface="Arial" panose="020B0604020202020204" pitchFamily="34" charset="0"/>
                  <a:buChar char="•"/>
                </a:pPr>
                <a:r>
                  <a:rPr lang="en-US" dirty="0">
                    <a:solidFill>
                      <a:schemeClr val="accent2">
                        <a:lumMod val="60000"/>
                        <a:lumOff val="40000"/>
                      </a:schemeClr>
                    </a:solidFill>
                    <a:latin typeface="Cambria Math" panose="02040503050406030204" pitchFamily="18" charset="0"/>
                  </a:rPr>
                  <a:t>So what do we do about functions which are not linearly separable?</a:t>
                </a:r>
              </a:p>
              <a:p>
                <a:pPr marL="285750" indent="-285750" algn="l">
                  <a:buFont typeface="Arial" panose="020B0604020202020204" pitchFamily="34" charset="0"/>
                  <a:buChar char="•"/>
                </a:pPr>
                <a:r>
                  <a:rPr lang="en-US" dirty="0">
                    <a:solidFill>
                      <a:schemeClr val="accent2">
                        <a:lumMod val="60000"/>
                        <a:lumOff val="40000"/>
                      </a:schemeClr>
                    </a:solidFill>
                    <a:latin typeface="Cambria Math" panose="02040503050406030204" pitchFamily="18" charset="0"/>
                  </a:rPr>
                  <a:t>Lets see one such simple Boolean function</a:t>
                </a:r>
              </a:p>
              <a:p>
                <a:pPr algn="l"/>
                <a:endParaRPr lang="en-US" dirty="0">
                  <a:solidFill>
                    <a:schemeClr val="accent2">
                      <a:lumMod val="60000"/>
                      <a:lumOff val="40000"/>
                    </a:schemeClr>
                  </a:solidFill>
                  <a:latin typeface="Cambria Math" panose="02040503050406030204" pitchFamily="18" charset="0"/>
                </a:endParaRPr>
              </a:p>
            </p:txBody>
          </p:sp>
        </mc:Choice>
        <mc:Fallback xmlns="">
          <p:sp>
            <p:nvSpPr>
              <p:cNvPr id="4" name="TextBox 3">
                <a:extLst>
                  <a:ext uri="{FF2B5EF4-FFF2-40B4-BE49-F238E27FC236}">
                    <a16:creationId xmlns:a16="http://schemas.microsoft.com/office/drawing/2014/main" id="{00C554D3-0CCF-8C90-4B5E-F6801E0C9A1E}"/>
                  </a:ext>
                </a:extLst>
              </p:cNvPr>
              <p:cNvSpPr txBox="1">
                <a:spLocks noRot="1" noChangeAspect="1" noMove="1" noResize="1" noEditPoints="1" noAdjustHandles="1" noChangeArrowheads="1" noChangeShapeType="1" noTextEdit="1"/>
              </p:cNvSpPr>
              <p:nvPr/>
            </p:nvSpPr>
            <p:spPr>
              <a:xfrm>
                <a:off x="3009530" y="665825"/>
                <a:ext cx="9001957" cy="3877985"/>
              </a:xfrm>
              <a:prstGeom prst="rect">
                <a:avLst/>
              </a:prstGeom>
              <a:blipFill>
                <a:blip r:embed="rId3"/>
                <a:stretch>
                  <a:fillRect l="-1626" t="-2201"/>
                </a:stretch>
              </a:blipFill>
            </p:spPr>
            <p:txBody>
              <a:bodyPr/>
              <a:lstStyle/>
              <a:p>
                <a:r>
                  <a:rPr lang="en-US">
                    <a:noFill/>
                  </a:rPr>
                  <a:t> </a:t>
                </a:r>
              </a:p>
            </p:txBody>
          </p:sp>
        </mc:Fallback>
      </mc:AlternateContent>
      <p:graphicFrame>
        <p:nvGraphicFramePr>
          <p:cNvPr id="5" name="Table 4">
            <a:extLst>
              <a:ext uri="{FF2B5EF4-FFF2-40B4-BE49-F238E27FC236}">
                <a16:creationId xmlns:a16="http://schemas.microsoft.com/office/drawing/2014/main" id="{073B9365-E039-B0B5-9772-EB1D738D4695}"/>
              </a:ext>
            </a:extLst>
          </p:cNvPr>
          <p:cNvGraphicFramePr>
            <a:graphicFrameLocks noGrp="1"/>
          </p:cNvGraphicFramePr>
          <p:nvPr>
            <p:extLst>
              <p:ext uri="{D42A27DB-BD31-4B8C-83A1-F6EECF244321}">
                <p14:modId xmlns:p14="http://schemas.microsoft.com/office/powerpoint/2010/main" val="1943595020"/>
              </p:ext>
            </p:extLst>
          </p:nvPr>
        </p:nvGraphicFramePr>
        <p:xfrm>
          <a:off x="-1" y="0"/>
          <a:ext cx="1989745" cy="3664131"/>
        </p:xfrm>
        <a:graphic>
          <a:graphicData uri="http://schemas.openxmlformats.org/drawingml/2006/table">
            <a:tbl>
              <a:tblPr firstRow="1" bandRow="1">
                <a:tableStyleId>{073A0DAA-6AF3-43AB-8588-CEC1D06C72B9}</a:tableStyleId>
              </a:tblPr>
              <a:tblGrid>
                <a:gridCol w="1989745">
                  <a:extLst>
                    <a:ext uri="{9D8B030D-6E8A-4147-A177-3AD203B41FA5}">
                      <a16:colId xmlns:a16="http://schemas.microsoft.com/office/drawing/2014/main" val="1354557661"/>
                    </a:ext>
                  </a:extLst>
                </a:gridCol>
              </a:tblGrid>
              <a:tr h="489857">
                <a:tc>
                  <a:txBody>
                    <a:bodyPr/>
                    <a:lstStyle/>
                    <a:p>
                      <a:r>
                        <a:rPr lang="en-US" dirty="0"/>
                        <a:t>ANN</a:t>
                      </a:r>
                    </a:p>
                  </a:txBody>
                  <a:tcPr/>
                </a:tc>
                <a:extLst>
                  <a:ext uri="{0D108BD9-81ED-4DB2-BD59-A6C34878D82A}">
                    <a16:rowId xmlns:a16="http://schemas.microsoft.com/office/drawing/2014/main" val="551768191"/>
                  </a:ext>
                </a:extLst>
              </a:tr>
              <a:tr h="489857">
                <a:tc>
                  <a:txBody>
                    <a:bodyPr/>
                    <a:lstStyle/>
                    <a:p>
                      <a:r>
                        <a:rPr lang="en-US" dirty="0"/>
                        <a:t>Biological Neuron</a:t>
                      </a:r>
                    </a:p>
                  </a:txBody>
                  <a:tcPr>
                    <a:solidFill>
                      <a:schemeClr val="bg1">
                        <a:lumMod val="75000"/>
                        <a:lumOff val="25000"/>
                      </a:schemeClr>
                    </a:solidFill>
                  </a:tcPr>
                </a:tc>
                <a:extLst>
                  <a:ext uri="{0D108BD9-81ED-4DB2-BD59-A6C34878D82A}">
                    <a16:rowId xmlns:a16="http://schemas.microsoft.com/office/drawing/2014/main" val="3203128871"/>
                  </a:ext>
                </a:extLst>
              </a:tr>
              <a:tr h="489857">
                <a:tc>
                  <a:txBody>
                    <a:bodyPr/>
                    <a:lstStyle/>
                    <a:p>
                      <a:r>
                        <a:rPr lang="en-US" dirty="0"/>
                        <a:t>McCulloch Pitts Neuron</a:t>
                      </a:r>
                    </a:p>
                  </a:txBody>
                  <a:tcPr>
                    <a:solidFill>
                      <a:schemeClr val="bg1">
                        <a:lumMod val="75000"/>
                        <a:lumOff val="25000"/>
                      </a:schemeClr>
                    </a:solidFill>
                  </a:tcPr>
                </a:tc>
                <a:extLst>
                  <a:ext uri="{0D108BD9-81ED-4DB2-BD59-A6C34878D82A}">
                    <a16:rowId xmlns:a16="http://schemas.microsoft.com/office/drawing/2014/main" val="2220252484"/>
                  </a:ext>
                </a:extLst>
              </a:tr>
              <a:tr h="4898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Boolean Functions and Decision Boundaries</a:t>
                      </a:r>
                    </a:p>
                  </a:txBody>
                  <a:tcPr>
                    <a:solidFill>
                      <a:schemeClr val="bg1">
                        <a:lumMod val="75000"/>
                        <a:lumOff val="25000"/>
                      </a:schemeClr>
                    </a:solidFill>
                  </a:tcPr>
                </a:tc>
                <a:extLst>
                  <a:ext uri="{0D108BD9-81ED-4DB2-BD59-A6C34878D82A}">
                    <a16:rowId xmlns:a16="http://schemas.microsoft.com/office/drawing/2014/main" val="3682264811"/>
                  </a:ext>
                </a:extLst>
              </a:tr>
              <a:tr h="4898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Perceptron</a:t>
                      </a:r>
                    </a:p>
                  </a:txBody>
                  <a:tcPr>
                    <a:solidFill>
                      <a:schemeClr val="bg1">
                        <a:lumMod val="75000"/>
                        <a:lumOff val="25000"/>
                      </a:schemeClr>
                    </a:solidFill>
                  </a:tcPr>
                </a:tc>
                <a:extLst>
                  <a:ext uri="{0D108BD9-81ED-4DB2-BD59-A6C34878D82A}">
                    <a16:rowId xmlns:a16="http://schemas.microsoft.com/office/drawing/2014/main" val="1739710230"/>
                  </a:ext>
                </a:extLst>
              </a:tr>
              <a:tr h="4898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Linearly Separable functions</a:t>
                      </a:r>
                    </a:p>
                  </a:txBody>
                  <a:tcPr>
                    <a:solidFill>
                      <a:schemeClr val="tx1">
                        <a:lumMod val="75000"/>
                      </a:schemeClr>
                    </a:solidFill>
                  </a:tcPr>
                </a:tc>
                <a:extLst>
                  <a:ext uri="{0D108BD9-81ED-4DB2-BD59-A6C34878D82A}">
                    <a16:rowId xmlns:a16="http://schemas.microsoft.com/office/drawing/2014/main" val="834904850"/>
                  </a:ext>
                </a:extLst>
              </a:tr>
            </a:tbl>
          </a:graphicData>
        </a:graphic>
      </p:graphicFrame>
    </p:spTree>
    <p:extLst>
      <p:ext uri="{BB962C8B-B14F-4D97-AF65-F5344CB8AC3E}">
        <p14:creationId xmlns:p14="http://schemas.microsoft.com/office/powerpoint/2010/main" val="310208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3" name="Table 5">
                <a:extLst>
                  <a:ext uri="{FF2B5EF4-FFF2-40B4-BE49-F238E27FC236}">
                    <a16:creationId xmlns:a16="http://schemas.microsoft.com/office/drawing/2014/main" id="{6336A933-846A-6C24-0518-13F6E31B9486}"/>
                  </a:ext>
                </a:extLst>
              </p:cNvPr>
              <p:cNvGraphicFramePr>
                <a:graphicFrameLocks noGrp="1"/>
              </p:cNvGraphicFramePr>
              <p:nvPr>
                <p:extLst>
                  <p:ext uri="{D42A27DB-BD31-4B8C-83A1-F6EECF244321}">
                    <p14:modId xmlns:p14="http://schemas.microsoft.com/office/powerpoint/2010/main" val="533141550"/>
                  </p:ext>
                </p:extLst>
              </p:nvPr>
            </p:nvGraphicFramePr>
            <p:xfrm>
              <a:off x="2316087" y="488847"/>
              <a:ext cx="3099765" cy="2429207"/>
            </p:xfrm>
            <a:graphic>
              <a:graphicData uri="http://schemas.openxmlformats.org/drawingml/2006/table">
                <a:tbl>
                  <a:tblPr firstRow="1" bandRow="1">
                    <a:tableStyleId>{5C22544A-7EE6-4342-B048-85BDC9FD1C3A}</a:tableStyleId>
                  </a:tblPr>
                  <a:tblGrid>
                    <a:gridCol w="365443">
                      <a:extLst>
                        <a:ext uri="{9D8B030D-6E8A-4147-A177-3AD203B41FA5}">
                          <a16:colId xmlns:a16="http://schemas.microsoft.com/office/drawing/2014/main" val="2900666764"/>
                        </a:ext>
                      </a:extLst>
                    </a:gridCol>
                    <a:gridCol w="346229">
                      <a:extLst>
                        <a:ext uri="{9D8B030D-6E8A-4147-A177-3AD203B41FA5}">
                          <a16:colId xmlns:a16="http://schemas.microsoft.com/office/drawing/2014/main" val="2844389794"/>
                        </a:ext>
                      </a:extLst>
                    </a:gridCol>
                    <a:gridCol w="549942">
                      <a:extLst>
                        <a:ext uri="{9D8B030D-6E8A-4147-A177-3AD203B41FA5}">
                          <a16:colId xmlns:a16="http://schemas.microsoft.com/office/drawing/2014/main" val="1241497110"/>
                        </a:ext>
                      </a:extLst>
                    </a:gridCol>
                    <a:gridCol w="1838151">
                      <a:extLst>
                        <a:ext uri="{9D8B030D-6E8A-4147-A177-3AD203B41FA5}">
                          <a16:colId xmlns:a16="http://schemas.microsoft.com/office/drawing/2014/main" val="1788857957"/>
                        </a:ext>
                      </a:extLst>
                    </a:gridCol>
                  </a:tblGrid>
                  <a:tr h="326087">
                    <a:tc>
                      <a:txBody>
                        <a:bodyPr/>
                        <a:lstStyle/>
                        <a:p>
                          <a:r>
                            <a:rPr lang="en-US" sz="1200" baseline="0" dirty="0">
                              <a:solidFill>
                                <a:schemeClr val="accent1">
                                  <a:lumMod val="50000"/>
                                </a:schemeClr>
                              </a:solidFill>
                            </a:rPr>
                            <a:t>x1</a:t>
                          </a:r>
                        </a:p>
                      </a:txBody>
                      <a:tcPr>
                        <a:solidFill>
                          <a:schemeClr val="accent1">
                            <a:lumMod val="60000"/>
                            <a:lumOff val="40000"/>
                          </a:schemeClr>
                        </a:solidFill>
                      </a:tcPr>
                    </a:tc>
                    <a:tc>
                      <a:txBody>
                        <a:bodyPr/>
                        <a:lstStyle/>
                        <a:p>
                          <a:r>
                            <a:rPr lang="en-US" sz="1400" dirty="0">
                              <a:solidFill>
                                <a:schemeClr val="accent1">
                                  <a:lumMod val="50000"/>
                                </a:schemeClr>
                              </a:solidFill>
                            </a:rPr>
                            <a:t>x</a:t>
                          </a:r>
                          <a:r>
                            <a:rPr lang="en-US" sz="1400" baseline="-25000" dirty="0">
                              <a:solidFill>
                                <a:schemeClr val="accent1">
                                  <a:lumMod val="50000"/>
                                </a:schemeClr>
                              </a:solidFill>
                            </a:rPr>
                            <a:t>2</a:t>
                          </a:r>
                        </a:p>
                      </a:txBody>
                      <a:tcPr>
                        <a:solidFill>
                          <a:schemeClr val="accent1">
                            <a:lumMod val="60000"/>
                            <a:lumOff val="40000"/>
                          </a:schemeClr>
                        </a:solidFill>
                      </a:tcPr>
                    </a:tc>
                    <a:tc>
                      <a:txBody>
                        <a:bodyPr/>
                        <a:lstStyle/>
                        <a:p>
                          <a:r>
                            <a:rPr lang="en-US" sz="1200" dirty="0">
                              <a:solidFill>
                                <a:schemeClr val="accent1">
                                  <a:lumMod val="50000"/>
                                </a:schemeClr>
                              </a:solidFill>
                            </a:rPr>
                            <a:t>XOR</a:t>
                          </a:r>
                        </a:p>
                      </a:txBody>
                      <a:tcPr>
                        <a:solidFill>
                          <a:schemeClr val="accent1">
                            <a:lumMod val="60000"/>
                            <a:lumOff val="40000"/>
                          </a:schemeClr>
                        </a:solidFill>
                      </a:tcPr>
                    </a:tc>
                    <a:tc>
                      <a:txBody>
                        <a:bodyPr/>
                        <a:lstStyle/>
                        <a:p>
                          <a:endParaRPr lang="en-US" dirty="0">
                            <a:solidFill>
                              <a:schemeClr val="accent1">
                                <a:lumMod val="50000"/>
                              </a:schemeClr>
                            </a:solidFill>
                          </a:endParaRPr>
                        </a:p>
                      </a:txBody>
                      <a:tcPr>
                        <a:solidFill>
                          <a:schemeClr val="accent1">
                            <a:lumMod val="60000"/>
                            <a:lumOff val="40000"/>
                          </a:schemeClr>
                        </a:solidFill>
                      </a:tcPr>
                    </a:tc>
                    <a:extLst>
                      <a:ext uri="{0D108BD9-81ED-4DB2-BD59-A6C34878D82A}">
                        <a16:rowId xmlns:a16="http://schemas.microsoft.com/office/drawing/2014/main" val="2438480511"/>
                      </a:ext>
                    </a:extLst>
                  </a:tr>
                  <a:tr h="326087">
                    <a:tc>
                      <a:txBody>
                        <a:bodyPr/>
                        <a:lstStyle/>
                        <a:p>
                          <a:r>
                            <a:rPr lang="en-US" sz="1400" dirty="0"/>
                            <a:t>0</a:t>
                          </a:r>
                        </a:p>
                      </a:txBody>
                      <a:tcPr>
                        <a:solidFill>
                          <a:schemeClr val="accent1">
                            <a:lumMod val="40000"/>
                            <a:lumOff val="60000"/>
                          </a:schemeClr>
                        </a:solidFill>
                      </a:tcPr>
                    </a:tc>
                    <a:tc>
                      <a:txBody>
                        <a:bodyPr/>
                        <a:lstStyle/>
                        <a:p>
                          <a:r>
                            <a:rPr lang="en-US" sz="1400" dirty="0"/>
                            <a:t>0</a:t>
                          </a:r>
                        </a:p>
                      </a:txBody>
                      <a:tcPr>
                        <a:solidFill>
                          <a:schemeClr val="accent1">
                            <a:lumMod val="40000"/>
                            <a:lumOff val="60000"/>
                          </a:schemeClr>
                        </a:solidFill>
                      </a:tcPr>
                    </a:tc>
                    <a:tc>
                      <a:txBody>
                        <a:bodyPr/>
                        <a:lstStyle/>
                        <a:p>
                          <a:r>
                            <a:rPr lang="en-US" sz="1400" dirty="0"/>
                            <a:t>0</a:t>
                          </a:r>
                        </a:p>
                      </a:txBody>
                      <a:tcPr>
                        <a:solidFill>
                          <a:schemeClr val="accent1">
                            <a:lumMod val="40000"/>
                            <a:lumOff val="60000"/>
                          </a:schemeClr>
                        </a:solidFill>
                      </a:tcPr>
                    </a:tc>
                    <a:tc>
                      <a:txBody>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𝑤</m:t>
                                </m:r>
                                <m:r>
                                  <a:rPr lang="en-US" sz="1400" b="0" i="1" baseline="-25000" smtClean="0">
                                    <a:latin typeface="Cambria Math" panose="02040503050406030204" pitchFamily="18" charset="0"/>
                                  </a:rPr>
                                  <m:t>0</m:t>
                                </m:r>
                                <m:r>
                                  <a:rPr lang="en-US" sz="1400" b="0" i="1" smtClean="0">
                                    <a:latin typeface="Cambria Math" panose="02040503050406030204" pitchFamily="18" charset="0"/>
                                  </a:rPr>
                                  <m:t>+∑</m:t>
                                </m:r>
                                <m:r>
                                  <a:rPr lang="en-US" sz="1400" b="0" i="1" smtClean="0">
                                    <a:latin typeface="Cambria Math" panose="02040503050406030204" pitchFamily="18" charset="0"/>
                                  </a:rPr>
                                  <m:t>𝑤𝑖𝑥𝑖</m:t>
                                </m:r>
                                <m:r>
                                  <a:rPr lang="en-US" sz="1400" b="0" i="1" smtClean="0">
                                    <a:latin typeface="Cambria Math" panose="02040503050406030204" pitchFamily="18" charset="0"/>
                                  </a:rPr>
                                  <m:t>&lt;0</m:t>
                                </m:r>
                              </m:oMath>
                            </m:oMathPara>
                          </a14:m>
                          <a:endParaRPr lang="en-US" sz="1400" dirty="0"/>
                        </a:p>
                      </a:txBody>
                      <a:tcPr>
                        <a:solidFill>
                          <a:schemeClr val="accent1">
                            <a:lumMod val="40000"/>
                            <a:lumOff val="60000"/>
                          </a:schemeClr>
                        </a:solidFill>
                      </a:tcPr>
                    </a:tc>
                    <a:extLst>
                      <a:ext uri="{0D108BD9-81ED-4DB2-BD59-A6C34878D82A}">
                        <a16:rowId xmlns:a16="http://schemas.microsoft.com/office/drawing/2014/main" val="719215141"/>
                      </a:ext>
                    </a:extLst>
                  </a:tr>
                  <a:tr h="516304">
                    <a:tc>
                      <a:txBody>
                        <a:bodyPr/>
                        <a:lstStyle/>
                        <a:p>
                          <a:r>
                            <a:rPr lang="en-US" sz="1400" dirty="0"/>
                            <a:t>0</a:t>
                          </a:r>
                        </a:p>
                      </a:txBody>
                      <a:tcPr>
                        <a:solidFill>
                          <a:schemeClr val="accent1">
                            <a:lumMod val="40000"/>
                            <a:lumOff val="60000"/>
                          </a:schemeClr>
                        </a:solidFill>
                      </a:tcPr>
                    </a:tc>
                    <a:tc>
                      <a:txBody>
                        <a:bodyPr/>
                        <a:lstStyle/>
                        <a:p>
                          <a:r>
                            <a:rPr lang="en-US" sz="1400" dirty="0"/>
                            <a:t>1</a:t>
                          </a:r>
                        </a:p>
                      </a:txBody>
                      <a:tcPr>
                        <a:solidFill>
                          <a:schemeClr val="accent1">
                            <a:lumMod val="40000"/>
                            <a:lumOff val="60000"/>
                          </a:schemeClr>
                        </a:solidFill>
                      </a:tcPr>
                    </a:tc>
                    <a:tc>
                      <a:txBody>
                        <a:bodyPr/>
                        <a:lstStyle/>
                        <a:p>
                          <a:r>
                            <a:rPr lang="en-US" sz="1400" dirty="0"/>
                            <a:t>1</a:t>
                          </a:r>
                        </a:p>
                      </a:txBody>
                      <a:tcPr>
                        <a:solidFill>
                          <a:schemeClr val="accent1">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𝑤</m:t>
                                </m:r>
                                <m:r>
                                  <a:rPr lang="en-US" sz="1400" b="0" i="1" baseline="-25000" smtClean="0">
                                    <a:latin typeface="Cambria Math" panose="02040503050406030204" pitchFamily="18" charset="0"/>
                                  </a:rPr>
                                  <m:t>0</m:t>
                                </m:r>
                                <m:r>
                                  <a:rPr lang="en-US" sz="1400" b="0" i="1" smtClean="0">
                                    <a:latin typeface="Cambria Math" panose="02040503050406030204" pitchFamily="18" charset="0"/>
                                  </a:rPr>
                                  <m:t>+∑</m:t>
                                </m:r>
                                <m:r>
                                  <a:rPr lang="en-US" sz="1400" b="0" i="1" smtClean="0">
                                    <a:latin typeface="Cambria Math" panose="02040503050406030204" pitchFamily="18" charset="0"/>
                                  </a:rPr>
                                  <m:t>𝑤𝑖𝑥𝑖</m:t>
                                </m:r>
                                <m:r>
                                  <a:rPr lang="en-US" sz="1400" b="0" i="1" baseline="0" smtClean="0">
                                    <a:latin typeface="Cambria Math" panose="02040503050406030204" pitchFamily="18" charset="0"/>
                                  </a:rPr>
                                  <m:t>≥</m:t>
                                </m:r>
                                <m:r>
                                  <a:rPr lang="en-US" sz="1400" b="0" i="1" smtClean="0">
                                    <a:latin typeface="Cambria Math" panose="02040503050406030204" pitchFamily="18" charset="0"/>
                                  </a:rPr>
                                  <m:t>0</m:t>
                                </m:r>
                              </m:oMath>
                            </m:oMathPara>
                          </a14:m>
                          <a:endParaRPr lang="en-US" sz="1400" dirty="0"/>
                        </a:p>
                        <a:p>
                          <a:endParaRPr lang="en-US" dirty="0"/>
                        </a:p>
                      </a:txBody>
                      <a:tcPr>
                        <a:solidFill>
                          <a:schemeClr val="accent1">
                            <a:lumMod val="40000"/>
                            <a:lumOff val="60000"/>
                          </a:schemeClr>
                        </a:solidFill>
                      </a:tcPr>
                    </a:tc>
                    <a:extLst>
                      <a:ext uri="{0D108BD9-81ED-4DB2-BD59-A6C34878D82A}">
                        <a16:rowId xmlns:a16="http://schemas.microsoft.com/office/drawing/2014/main" val="2575274579"/>
                      </a:ext>
                    </a:extLst>
                  </a:tr>
                  <a:tr h="516304">
                    <a:tc>
                      <a:txBody>
                        <a:bodyPr/>
                        <a:lstStyle/>
                        <a:p>
                          <a:r>
                            <a:rPr lang="en-US" sz="1400" dirty="0"/>
                            <a:t>1</a:t>
                          </a:r>
                        </a:p>
                      </a:txBody>
                      <a:tcPr>
                        <a:solidFill>
                          <a:schemeClr val="accent1">
                            <a:lumMod val="40000"/>
                            <a:lumOff val="60000"/>
                          </a:schemeClr>
                        </a:solidFill>
                      </a:tcPr>
                    </a:tc>
                    <a:tc>
                      <a:txBody>
                        <a:bodyPr/>
                        <a:lstStyle/>
                        <a:p>
                          <a:r>
                            <a:rPr lang="en-US" sz="1400" dirty="0"/>
                            <a:t>0</a:t>
                          </a:r>
                        </a:p>
                      </a:txBody>
                      <a:tcPr>
                        <a:solidFill>
                          <a:schemeClr val="accent1">
                            <a:lumMod val="40000"/>
                            <a:lumOff val="60000"/>
                          </a:schemeClr>
                        </a:solidFill>
                      </a:tcPr>
                    </a:tc>
                    <a:tc>
                      <a:txBody>
                        <a:bodyPr/>
                        <a:lstStyle/>
                        <a:p>
                          <a:r>
                            <a:rPr lang="en-US" sz="1400" dirty="0"/>
                            <a:t>1</a:t>
                          </a:r>
                        </a:p>
                      </a:txBody>
                      <a:tcPr>
                        <a:solidFill>
                          <a:schemeClr val="accent1">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𝑤</m:t>
                                </m:r>
                                <m:r>
                                  <a:rPr kumimoji="0" lang="en-US" sz="1400" b="0" i="1" u="none" strike="noStrike" kern="1200" cap="none" spc="0" normalizeH="0" baseline="-25000" noProof="0" smtClean="0">
                                    <a:ln>
                                      <a:noFill/>
                                    </a:ln>
                                    <a:solidFill>
                                      <a:prstClr val="black"/>
                                    </a:solidFill>
                                    <a:effectLst/>
                                    <a:uLnTx/>
                                    <a:uFillTx/>
                                    <a:latin typeface="Cambria Math" panose="02040503050406030204" pitchFamily="18" charset="0"/>
                                    <a:ea typeface="+mn-ea"/>
                                    <a:cs typeface="+mn-cs"/>
                                  </a:rPr>
                                  <m:t>0</m:t>
                                </m:r>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𝑤𝑖𝑥𝑖</m:t>
                                </m:r>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m:t>
                                </m:r>
                              </m:oMath>
                            </m:oMathPara>
                          </a14:m>
                          <a:endParaRPr kumimoji="0" lang="en-US" sz="1400" b="0" i="0" u="none" strike="noStrike" kern="1200" cap="none" spc="0" normalizeH="0" baseline="0" noProof="0" dirty="0">
                            <a:ln>
                              <a:noFill/>
                            </a:ln>
                            <a:solidFill>
                              <a:prstClr val="black"/>
                            </a:solidFill>
                            <a:effectLst/>
                            <a:uLnTx/>
                            <a:uFillTx/>
                            <a:latin typeface="+mn-lt"/>
                            <a:ea typeface="+mn-ea"/>
                            <a:cs typeface="+mn-cs"/>
                          </a:endParaRPr>
                        </a:p>
                        <a:p>
                          <a:endParaRPr lang="en-US" dirty="0"/>
                        </a:p>
                      </a:txBody>
                      <a:tcPr>
                        <a:solidFill>
                          <a:schemeClr val="accent1">
                            <a:lumMod val="40000"/>
                            <a:lumOff val="60000"/>
                          </a:schemeClr>
                        </a:solidFill>
                      </a:tcPr>
                    </a:tc>
                    <a:extLst>
                      <a:ext uri="{0D108BD9-81ED-4DB2-BD59-A6C34878D82A}">
                        <a16:rowId xmlns:a16="http://schemas.microsoft.com/office/drawing/2014/main" val="3305390374"/>
                      </a:ext>
                    </a:extLst>
                  </a:tr>
                  <a:tr h="516304">
                    <a:tc>
                      <a:txBody>
                        <a:bodyPr/>
                        <a:lstStyle/>
                        <a:p>
                          <a:r>
                            <a:rPr lang="en-US" sz="1400" dirty="0"/>
                            <a:t>1</a:t>
                          </a:r>
                        </a:p>
                      </a:txBody>
                      <a:tcPr>
                        <a:solidFill>
                          <a:schemeClr val="accent1">
                            <a:lumMod val="40000"/>
                            <a:lumOff val="60000"/>
                          </a:schemeClr>
                        </a:solidFill>
                      </a:tcPr>
                    </a:tc>
                    <a:tc>
                      <a:txBody>
                        <a:bodyPr/>
                        <a:lstStyle/>
                        <a:p>
                          <a:r>
                            <a:rPr lang="en-US" sz="1400" dirty="0"/>
                            <a:t>1</a:t>
                          </a:r>
                        </a:p>
                      </a:txBody>
                      <a:tcPr>
                        <a:solidFill>
                          <a:schemeClr val="accent1">
                            <a:lumMod val="40000"/>
                            <a:lumOff val="60000"/>
                          </a:schemeClr>
                        </a:solidFill>
                      </a:tcPr>
                    </a:tc>
                    <a:tc>
                      <a:txBody>
                        <a:bodyPr/>
                        <a:lstStyle/>
                        <a:p>
                          <a:r>
                            <a:rPr lang="en-US" sz="1400" dirty="0"/>
                            <a:t>0</a:t>
                          </a:r>
                        </a:p>
                      </a:txBody>
                      <a:tcPr>
                        <a:solidFill>
                          <a:schemeClr val="accent1">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𝑤</m:t>
                                </m:r>
                                <m:r>
                                  <a:rPr kumimoji="0" lang="en-US" sz="1400" b="0" i="1" u="none" strike="noStrike" kern="1200" cap="none" spc="0" normalizeH="0" baseline="-25000" noProof="0" smtClean="0">
                                    <a:ln>
                                      <a:noFill/>
                                    </a:ln>
                                    <a:solidFill>
                                      <a:prstClr val="black"/>
                                    </a:solidFill>
                                    <a:effectLst/>
                                    <a:uLnTx/>
                                    <a:uFillTx/>
                                    <a:latin typeface="Cambria Math" panose="02040503050406030204" pitchFamily="18" charset="0"/>
                                    <a:ea typeface="+mn-ea"/>
                                    <a:cs typeface="+mn-cs"/>
                                  </a:rPr>
                                  <m:t>0</m:t>
                                </m:r>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𝑤𝑖𝑥𝑖</m:t>
                                </m:r>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&lt;0</m:t>
                                </m:r>
                              </m:oMath>
                            </m:oMathPara>
                          </a14:m>
                          <a:endParaRPr kumimoji="0" lang="en-US" sz="1400" b="0" i="0" u="none" strike="noStrike" kern="1200" cap="none" spc="0" normalizeH="0" baseline="0" noProof="0" dirty="0">
                            <a:ln>
                              <a:noFill/>
                            </a:ln>
                            <a:solidFill>
                              <a:prstClr val="black"/>
                            </a:solidFill>
                            <a:effectLst/>
                            <a:uLnTx/>
                            <a:uFillTx/>
                            <a:latin typeface="+mn-lt"/>
                            <a:ea typeface="+mn-ea"/>
                            <a:cs typeface="+mn-cs"/>
                          </a:endParaRPr>
                        </a:p>
                        <a:p>
                          <a:endParaRPr lang="en-US" dirty="0"/>
                        </a:p>
                      </a:txBody>
                      <a:tcPr>
                        <a:solidFill>
                          <a:schemeClr val="accent1">
                            <a:lumMod val="40000"/>
                            <a:lumOff val="60000"/>
                          </a:schemeClr>
                        </a:solidFill>
                      </a:tcPr>
                    </a:tc>
                    <a:extLst>
                      <a:ext uri="{0D108BD9-81ED-4DB2-BD59-A6C34878D82A}">
                        <a16:rowId xmlns:a16="http://schemas.microsoft.com/office/drawing/2014/main" val="983743539"/>
                      </a:ext>
                    </a:extLst>
                  </a:tr>
                </a:tbl>
              </a:graphicData>
            </a:graphic>
          </p:graphicFrame>
        </mc:Choice>
        <mc:Fallback xmlns="">
          <p:graphicFrame>
            <p:nvGraphicFramePr>
              <p:cNvPr id="3" name="Table 5">
                <a:extLst>
                  <a:ext uri="{FF2B5EF4-FFF2-40B4-BE49-F238E27FC236}">
                    <a16:creationId xmlns:a16="http://schemas.microsoft.com/office/drawing/2014/main" id="{6336A933-846A-6C24-0518-13F6E31B9486}"/>
                  </a:ext>
                </a:extLst>
              </p:cNvPr>
              <p:cNvGraphicFramePr>
                <a:graphicFrameLocks noGrp="1"/>
              </p:cNvGraphicFramePr>
              <p:nvPr>
                <p:extLst>
                  <p:ext uri="{D42A27DB-BD31-4B8C-83A1-F6EECF244321}">
                    <p14:modId xmlns:p14="http://schemas.microsoft.com/office/powerpoint/2010/main" val="533141550"/>
                  </p:ext>
                </p:extLst>
              </p:nvPr>
            </p:nvGraphicFramePr>
            <p:xfrm>
              <a:off x="2316087" y="488847"/>
              <a:ext cx="3099765" cy="2429207"/>
            </p:xfrm>
            <a:graphic>
              <a:graphicData uri="http://schemas.openxmlformats.org/drawingml/2006/table">
                <a:tbl>
                  <a:tblPr firstRow="1" bandRow="1">
                    <a:tableStyleId>{5C22544A-7EE6-4342-B048-85BDC9FD1C3A}</a:tableStyleId>
                  </a:tblPr>
                  <a:tblGrid>
                    <a:gridCol w="365443">
                      <a:extLst>
                        <a:ext uri="{9D8B030D-6E8A-4147-A177-3AD203B41FA5}">
                          <a16:colId xmlns:a16="http://schemas.microsoft.com/office/drawing/2014/main" val="2900666764"/>
                        </a:ext>
                      </a:extLst>
                    </a:gridCol>
                    <a:gridCol w="346229">
                      <a:extLst>
                        <a:ext uri="{9D8B030D-6E8A-4147-A177-3AD203B41FA5}">
                          <a16:colId xmlns:a16="http://schemas.microsoft.com/office/drawing/2014/main" val="2844389794"/>
                        </a:ext>
                      </a:extLst>
                    </a:gridCol>
                    <a:gridCol w="549942">
                      <a:extLst>
                        <a:ext uri="{9D8B030D-6E8A-4147-A177-3AD203B41FA5}">
                          <a16:colId xmlns:a16="http://schemas.microsoft.com/office/drawing/2014/main" val="1241497110"/>
                        </a:ext>
                      </a:extLst>
                    </a:gridCol>
                    <a:gridCol w="1838151">
                      <a:extLst>
                        <a:ext uri="{9D8B030D-6E8A-4147-A177-3AD203B41FA5}">
                          <a16:colId xmlns:a16="http://schemas.microsoft.com/office/drawing/2014/main" val="1788857957"/>
                        </a:ext>
                      </a:extLst>
                    </a:gridCol>
                  </a:tblGrid>
                  <a:tr h="365760">
                    <a:tc>
                      <a:txBody>
                        <a:bodyPr/>
                        <a:lstStyle/>
                        <a:p>
                          <a:r>
                            <a:rPr lang="en-US" sz="1200" baseline="0" dirty="0">
                              <a:solidFill>
                                <a:schemeClr val="accent1">
                                  <a:lumMod val="50000"/>
                                </a:schemeClr>
                              </a:solidFill>
                            </a:rPr>
                            <a:t>x1</a:t>
                          </a:r>
                        </a:p>
                      </a:txBody>
                      <a:tcPr>
                        <a:solidFill>
                          <a:schemeClr val="accent1">
                            <a:lumMod val="60000"/>
                            <a:lumOff val="40000"/>
                          </a:schemeClr>
                        </a:solidFill>
                      </a:tcPr>
                    </a:tc>
                    <a:tc>
                      <a:txBody>
                        <a:bodyPr/>
                        <a:lstStyle/>
                        <a:p>
                          <a:r>
                            <a:rPr lang="en-US" sz="1400" dirty="0">
                              <a:solidFill>
                                <a:schemeClr val="accent1">
                                  <a:lumMod val="50000"/>
                                </a:schemeClr>
                              </a:solidFill>
                            </a:rPr>
                            <a:t>x</a:t>
                          </a:r>
                          <a:r>
                            <a:rPr lang="en-US" sz="1400" baseline="-25000" dirty="0">
                              <a:solidFill>
                                <a:schemeClr val="accent1">
                                  <a:lumMod val="50000"/>
                                </a:schemeClr>
                              </a:solidFill>
                            </a:rPr>
                            <a:t>2</a:t>
                          </a:r>
                        </a:p>
                      </a:txBody>
                      <a:tcPr>
                        <a:solidFill>
                          <a:schemeClr val="accent1">
                            <a:lumMod val="60000"/>
                            <a:lumOff val="40000"/>
                          </a:schemeClr>
                        </a:solidFill>
                      </a:tcPr>
                    </a:tc>
                    <a:tc>
                      <a:txBody>
                        <a:bodyPr/>
                        <a:lstStyle/>
                        <a:p>
                          <a:r>
                            <a:rPr lang="en-US" sz="1200" dirty="0">
                              <a:solidFill>
                                <a:schemeClr val="accent1">
                                  <a:lumMod val="50000"/>
                                </a:schemeClr>
                              </a:solidFill>
                            </a:rPr>
                            <a:t>XOR</a:t>
                          </a:r>
                        </a:p>
                      </a:txBody>
                      <a:tcPr>
                        <a:solidFill>
                          <a:schemeClr val="accent1">
                            <a:lumMod val="60000"/>
                            <a:lumOff val="40000"/>
                          </a:schemeClr>
                        </a:solidFill>
                      </a:tcPr>
                    </a:tc>
                    <a:tc>
                      <a:txBody>
                        <a:bodyPr/>
                        <a:lstStyle/>
                        <a:p>
                          <a:endParaRPr lang="en-US" dirty="0">
                            <a:solidFill>
                              <a:schemeClr val="accent1">
                                <a:lumMod val="50000"/>
                              </a:schemeClr>
                            </a:solidFill>
                          </a:endParaRPr>
                        </a:p>
                      </a:txBody>
                      <a:tcPr>
                        <a:solidFill>
                          <a:schemeClr val="accent1">
                            <a:lumMod val="60000"/>
                            <a:lumOff val="40000"/>
                          </a:schemeClr>
                        </a:solidFill>
                      </a:tcPr>
                    </a:tc>
                    <a:extLst>
                      <a:ext uri="{0D108BD9-81ED-4DB2-BD59-A6C34878D82A}">
                        <a16:rowId xmlns:a16="http://schemas.microsoft.com/office/drawing/2014/main" val="2438480511"/>
                      </a:ext>
                    </a:extLst>
                  </a:tr>
                  <a:tr h="326087">
                    <a:tc>
                      <a:txBody>
                        <a:bodyPr/>
                        <a:lstStyle/>
                        <a:p>
                          <a:r>
                            <a:rPr lang="en-US" sz="1400" dirty="0"/>
                            <a:t>0</a:t>
                          </a:r>
                        </a:p>
                      </a:txBody>
                      <a:tcPr>
                        <a:solidFill>
                          <a:schemeClr val="accent1">
                            <a:lumMod val="40000"/>
                            <a:lumOff val="60000"/>
                          </a:schemeClr>
                        </a:solidFill>
                      </a:tcPr>
                    </a:tc>
                    <a:tc>
                      <a:txBody>
                        <a:bodyPr/>
                        <a:lstStyle/>
                        <a:p>
                          <a:r>
                            <a:rPr lang="en-US" sz="1400" dirty="0"/>
                            <a:t>0</a:t>
                          </a:r>
                        </a:p>
                      </a:txBody>
                      <a:tcPr>
                        <a:solidFill>
                          <a:schemeClr val="accent1">
                            <a:lumMod val="40000"/>
                            <a:lumOff val="60000"/>
                          </a:schemeClr>
                        </a:solidFill>
                      </a:tcPr>
                    </a:tc>
                    <a:tc>
                      <a:txBody>
                        <a:bodyPr/>
                        <a:lstStyle/>
                        <a:p>
                          <a:r>
                            <a:rPr lang="en-US" sz="1400" dirty="0"/>
                            <a:t>0</a:t>
                          </a:r>
                        </a:p>
                      </a:txBody>
                      <a:tcPr>
                        <a:solidFill>
                          <a:schemeClr val="accent1">
                            <a:lumMod val="40000"/>
                            <a:lumOff val="60000"/>
                          </a:schemeClr>
                        </a:solidFill>
                      </a:tcPr>
                    </a:tc>
                    <a:tc>
                      <a:txBody>
                        <a:bodyPr/>
                        <a:lstStyle/>
                        <a:p>
                          <a:endParaRPr lang="en-US"/>
                        </a:p>
                      </a:txBody>
                      <a:tcPr>
                        <a:blipFill>
                          <a:blip r:embed="rId2"/>
                          <a:stretch>
                            <a:fillRect l="-69205" t="-114815" r="-1325" b="-531481"/>
                          </a:stretch>
                        </a:blipFill>
                      </a:tcPr>
                    </a:tc>
                    <a:extLst>
                      <a:ext uri="{0D108BD9-81ED-4DB2-BD59-A6C34878D82A}">
                        <a16:rowId xmlns:a16="http://schemas.microsoft.com/office/drawing/2014/main" val="719215141"/>
                      </a:ext>
                    </a:extLst>
                  </a:tr>
                  <a:tr h="579120">
                    <a:tc>
                      <a:txBody>
                        <a:bodyPr/>
                        <a:lstStyle/>
                        <a:p>
                          <a:r>
                            <a:rPr lang="en-US" sz="1400" dirty="0"/>
                            <a:t>0</a:t>
                          </a:r>
                        </a:p>
                      </a:txBody>
                      <a:tcPr>
                        <a:solidFill>
                          <a:schemeClr val="accent1">
                            <a:lumMod val="40000"/>
                            <a:lumOff val="60000"/>
                          </a:schemeClr>
                        </a:solidFill>
                      </a:tcPr>
                    </a:tc>
                    <a:tc>
                      <a:txBody>
                        <a:bodyPr/>
                        <a:lstStyle/>
                        <a:p>
                          <a:r>
                            <a:rPr lang="en-US" sz="1400" dirty="0"/>
                            <a:t>1</a:t>
                          </a:r>
                        </a:p>
                      </a:txBody>
                      <a:tcPr>
                        <a:solidFill>
                          <a:schemeClr val="accent1">
                            <a:lumMod val="40000"/>
                            <a:lumOff val="60000"/>
                          </a:schemeClr>
                        </a:solidFill>
                      </a:tcPr>
                    </a:tc>
                    <a:tc>
                      <a:txBody>
                        <a:bodyPr/>
                        <a:lstStyle/>
                        <a:p>
                          <a:r>
                            <a:rPr lang="en-US" sz="1400" dirty="0"/>
                            <a:t>1</a:t>
                          </a:r>
                        </a:p>
                      </a:txBody>
                      <a:tcPr>
                        <a:solidFill>
                          <a:schemeClr val="accent1">
                            <a:lumMod val="40000"/>
                            <a:lumOff val="60000"/>
                          </a:schemeClr>
                        </a:solidFill>
                      </a:tcPr>
                    </a:tc>
                    <a:tc>
                      <a:txBody>
                        <a:bodyPr/>
                        <a:lstStyle/>
                        <a:p>
                          <a:endParaRPr lang="en-US"/>
                        </a:p>
                      </a:txBody>
                      <a:tcPr>
                        <a:blipFill>
                          <a:blip r:embed="rId2"/>
                          <a:stretch>
                            <a:fillRect l="-69205" t="-122105" r="-1325" b="-202105"/>
                          </a:stretch>
                        </a:blipFill>
                      </a:tcPr>
                    </a:tc>
                    <a:extLst>
                      <a:ext uri="{0D108BD9-81ED-4DB2-BD59-A6C34878D82A}">
                        <a16:rowId xmlns:a16="http://schemas.microsoft.com/office/drawing/2014/main" val="2575274579"/>
                      </a:ext>
                    </a:extLst>
                  </a:tr>
                  <a:tr h="579120">
                    <a:tc>
                      <a:txBody>
                        <a:bodyPr/>
                        <a:lstStyle/>
                        <a:p>
                          <a:r>
                            <a:rPr lang="en-US" sz="1400" dirty="0"/>
                            <a:t>1</a:t>
                          </a:r>
                        </a:p>
                      </a:txBody>
                      <a:tcPr>
                        <a:solidFill>
                          <a:schemeClr val="accent1">
                            <a:lumMod val="40000"/>
                            <a:lumOff val="60000"/>
                          </a:schemeClr>
                        </a:solidFill>
                      </a:tcPr>
                    </a:tc>
                    <a:tc>
                      <a:txBody>
                        <a:bodyPr/>
                        <a:lstStyle/>
                        <a:p>
                          <a:r>
                            <a:rPr lang="en-US" sz="1400" dirty="0"/>
                            <a:t>0</a:t>
                          </a:r>
                        </a:p>
                      </a:txBody>
                      <a:tcPr>
                        <a:solidFill>
                          <a:schemeClr val="accent1">
                            <a:lumMod val="40000"/>
                            <a:lumOff val="60000"/>
                          </a:schemeClr>
                        </a:solidFill>
                      </a:tcPr>
                    </a:tc>
                    <a:tc>
                      <a:txBody>
                        <a:bodyPr/>
                        <a:lstStyle/>
                        <a:p>
                          <a:r>
                            <a:rPr lang="en-US" sz="1400" dirty="0"/>
                            <a:t>1</a:t>
                          </a:r>
                        </a:p>
                      </a:txBody>
                      <a:tcPr>
                        <a:solidFill>
                          <a:schemeClr val="accent1">
                            <a:lumMod val="40000"/>
                            <a:lumOff val="60000"/>
                          </a:schemeClr>
                        </a:solidFill>
                      </a:tcPr>
                    </a:tc>
                    <a:tc>
                      <a:txBody>
                        <a:bodyPr/>
                        <a:lstStyle/>
                        <a:p>
                          <a:endParaRPr lang="en-US"/>
                        </a:p>
                      </a:txBody>
                      <a:tcPr>
                        <a:blipFill>
                          <a:blip r:embed="rId2"/>
                          <a:stretch>
                            <a:fillRect l="-69205" t="-222105" r="-1325" b="-102105"/>
                          </a:stretch>
                        </a:blipFill>
                      </a:tcPr>
                    </a:tc>
                    <a:extLst>
                      <a:ext uri="{0D108BD9-81ED-4DB2-BD59-A6C34878D82A}">
                        <a16:rowId xmlns:a16="http://schemas.microsoft.com/office/drawing/2014/main" val="3305390374"/>
                      </a:ext>
                    </a:extLst>
                  </a:tr>
                  <a:tr h="579120">
                    <a:tc>
                      <a:txBody>
                        <a:bodyPr/>
                        <a:lstStyle/>
                        <a:p>
                          <a:r>
                            <a:rPr lang="en-US" sz="1400" dirty="0"/>
                            <a:t>1</a:t>
                          </a:r>
                        </a:p>
                      </a:txBody>
                      <a:tcPr>
                        <a:solidFill>
                          <a:schemeClr val="accent1">
                            <a:lumMod val="40000"/>
                            <a:lumOff val="60000"/>
                          </a:schemeClr>
                        </a:solidFill>
                      </a:tcPr>
                    </a:tc>
                    <a:tc>
                      <a:txBody>
                        <a:bodyPr/>
                        <a:lstStyle/>
                        <a:p>
                          <a:r>
                            <a:rPr lang="en-US" sz="1400" dirty="0"/>
                            <a:t>1</a:t>
                          </a:r>
                        </a:p>
                      </a:txBody>
                      <a:tcPr>
                        <a:solidFill>
                          <a:schemeClr val="accent1">
                            <a:lumMod val="40000"/>
                            <a:lumOff val="60000"/>
                          </a:schemeClr>
                        </a:solidFill>
                      </a:tcPr>
                    </a:tc>
                    <a:tc>
                      <a:txBody>
                        <a:bodyPr/>
                        <a:lstStyle/>
                        <a:p>
                          <a:r>
                            <a:rPr lang="en-US" sz="1400" dirty="0"/>
                            <a:t>0</a:t>
                          </a:r>
                        </a:p>
                      </a:txBody>
                      <a:tcPr>
                        <a:solidFill>
                          <a:schemeClr val="accent1">
                            <a:lumMod val="40000"/>
                            <a:lumOff val="60000"/>
                          </a:schemeClr>
                        </a:solidFill>
                      </a:tcPr>
                    </a:tc>
                    <a:tc>
                      <a:txBody>
                        <a:bodyPr/>
                        <a:lstStyle/>
                        <a:p>
                          <a:endParaRPr lang="en-US"/>
                        </a:p>
                      </a:txBody>
                      <a:tcPr>
                        <a:blipFill>
                          <a:blip r:embed="rId2"/>
                          <a:stretch>
                            <a:fillRect l="-69205" t="-322105" r="-1325" b="-2105"/>
                          </a:stretch>
                        </a:blipFill>
                      </a:tcPr>
                    </a:tc>
                    <a:extLst>
                      <a:ext uri="{0D108BD9-81ED-4DB2-BD59-A6C34878D82A}">
                        <a16:rowId xmlns:a16="http://schemas.microsoft.com/office/drawing/2014/main" val="983743539"/>
                      </a:ext>
                    </a:extLst>
                  </a:tr>
                </a:tbl>
              </a:graphicData>
            </a:graphic>
          </p:graphicFrame>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98F4010-F2A3-170D-9F80-4E620690CA7B}"/>
                  </a:ext>
                </a:extLst>
              </p:cNvPr>
              <p:cNvSpPr txBox="1"/>
              <p:nvPr/>
            </p:nvSpPr>
            <p:spPr>
              <a:xfrm>
                <a:off x="2081813" y="3633616"/>
                <a:ext cx="4975786"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0</m:t>
                      </m:r>
                      <m:r>
                        <a:rPr lang="en-US" b="0" i="1" smtClean="0">
                          <a:solidFill>
                            <a:schemeClr val="accent2">
                              <a:lumMod val="60000"/>
                              <a:lumOff val="40000"/>
                            </a:schemeClr>
                          </a:solidFill>
                          <a:latin typeface="Cambria Math" panose="02040503050406030204" pitchFamily="18" charset="0"/>
                        </a:rPr>
                        <m:t>+</m:t>
                      </m:r>
                      <m:d>
                        <m:dPr>
                          <m:ctrlPr>
                            <a:rPr lang="en-US" b="0" i="1" smtClean="0">
                              <a:solidFill>
                                <a:schemeClr val="accent2">
                                  <a:lumMod val="60000"/>
                                  <a:lumOff val="40000"/>
                                </a:schemeClr>
                              </a:solidFill>
                              <a:latin typeface="Cambria Math" panose="02040503050406030204" pitchFamily="18" charset="0"/>
                            </a:rPr>
                          </m:ctrlPr>
                        </m:dPr>
                        <m:e>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1</m:t>
                          </m:r>
                          <m:r>
                            <a:rPr lang="en-US" b="0" i="1" smtClean="0">
                              <a:solidFill>
                                <a:schemeClr val="accent2">
                                  <a:lumMod val="60000"/>
                                  <a:lumOff val="40000"/>
                                </a:schemeClr>
                              </a:solidFill>
                              <a:latin typeface="Cambria Math" panose="02040503050406030204" pitchFamily="18" charset="0"/>
                            </a:rPr>
                            <m:t> ∗0</m:t>
                          </m:r>
                        </m:e>
                      </m:d>
                      <m:r>
                        <a:rPr lang="en-US" b="0" i="1" smtClean="0">
                          <a:solidFill>
                            <a:schemeClr val="accent2">
                              <a:lumMod val="60000"/>
                              <a:lumOff val="40000"/>
                            </a:schemeClr>
                          </a:solidFill>
                          <a:latin typeface="Cambria Math" panose="02040503050406030204" pitchFamily="18" charset="0"/>
                        </a:rPr>
                        <m:t>+</m:t>
                      </m:r>
                      <m:d>
                        <m:dPr>
                          <m:ctrlPr>
                            <a:rPr lang="en-US" b="0" i="1" smtClean="0">
                              <a:solidFill>
                                <a:schemeClr val="accent2">
                                  <a:lumMod val="60000"/>
                                  <a:lumOff val="40000"/>
                                </a:schemeClr>
                              </a:solidFill>
                              <a:latin typeface="Cambria Math" panose="02040503050406030204" pitchFamily="18" charset="0"/>
                            </a:rPr>
                          </m:ctrlPr>
                        </m:dPr>
                        <m:e>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2</m:t>
                          </m:r>
                          <m:r>
                            <a:rPr lang="en-US" b="0" i="1" smtClean="0">
                              <a:solidFill>
                                <a:schemeClr val="accent2">
                                  <a:lumMod val="60000"/>
                                  <a:lumOff val="40000"/>
                                </a:schemeClr>
                              </a:solidFill>
                              <a:latin typeface="Cambria Math" panose="02040503050406030204" pitchFamily="18" charset="0"/>
                            </a:rPr>
                            <m:t> ∗0</m:t>
                          </m:r>
                        </m:e>
                      </m:d>
                      <m:r>
                        <a:rPr lang="en-US" b="0" i="1" smtClean="0">
                          <a:solidFill>
                            <a:schemeClr val="accent2">
                              <a:lumMod val="60000"/>
                              <a:lumOff val="40000"/>
                            </a:schemeClr>
                          </a:solidFill>
                          <a:latin typeface="Cambria Math" panose="02040503050406030204" pitchFamily="18" charset="0"/>
                        </a:rPr>
                        <m:t>&lt;0            =⇒   </m:t>
                      </m:r>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0</m:t>
                      </m:r>
                      <m:r>
                        <a:rPr lang="en-US" b="0" i="1" smtClean="0">
                          <a:solidFill>
                            <a:schemeClr val="accent2">
                              <a:lumMod val="60000"/>
                              <a:lumOff val="40000"/>
                            </a:schemeClr>
                          </a:solidFill>
                          <a:latin typeface="Cambria Math" panose="02040503050406030204" pitchFamily="18" charset="0"/>
                        </a:rPr>
                        <m:t>&lt;0 </m:t>
                      </m:r>
                    </m:oMath>
                  </m:oMathPara>
                </a14:m>
                <a:endParaRPr lang="en-US" dirty="0">
                  <a:solidFill>
                    <a:schemeClr val="accent2">
                      <a:lumMod val="60000"/>
                      <a:lumOff val="40000"/>
                    </a:schemeClr>
                  </a:solidFill>
                  <a:latin typeface="Cambria Math" panose="02040503050406030204" pitchFamily="18" charset="0"/>
                </a:endParaRPr>
              </a:p>
            </p:txBody>
          </p:sp>
        </mc:Choice>
        <mc:Fallback xmlns="">
          <p:sp>
            <p:nvSpPr>
              <p:cNvPr id="6" name="TextBox 5">
                <a:extLst>
                  <a:ext uri="{FF2B5EF4-FFF2-40B4-BE49-F238E27FC236}">
                    <a16:creationId xmlns:a16="http://schemas.microsoft.com/office/drawing/2014/main" id="{E98F4010-F2A3-170D-9F80-4E620690CA7B}"/>
                  </a:ext>
                </a:extLst>
              </p:cNvPr>
              <p:cNvSpPr txBox="1">
                <a:spLocks noRot="1" noChangeAspect="1" noMove="1" noResize="1" noEditPoints="1" noAdjustHandles="1" noChangeArrowheads="1" noChangeShapeType="1" noTextEdit="1"/>
              </p:cNvSpPr>
              <p:nvPr/>
            </p:nvSpPr>
            <p:spPr>
              <a:xfrm>
                <a:off x="2081813" y="3633616"/>
                <a:ext cx="4975786" cy="276999"/>
              </a:xfrm>
              <a:prstGeom prst="rect">
                <a:avLst/>
              </a:prstGeom>
              <a:blipFill>
                <a:blip r:embed="rId3"/>
                <a:stretch>
                  <a:fillRect l="-245"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0356051-AED9-42DB-BF32-DAE7B37753D9}"/>
                  </a:ext>
                </a:extLst>
              </p:cNvPr>
              <p:cNvSpPr txBox="1"/>
              <p:nvPr/>
            </p:nvSpPr>
            <p:spPr>
              <a:xfrm>
                <a:off x="2081813" y="4070102"/>
                <a:ext cx="5272341"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0</m:t>
                      </m:r>
                      <m:r>
                        <a:rPr lang="en-US" b="0" i="1" smtClean="0">
                          <a:solidFill>
                            <a:schemeClr val="accent2">
                              <a:lumMod val="60000"/>
                              <a:lumOff val="40000"/>
                            </a:schemeClr>
                          </a:solidFill>
                          <a:latin typeface="Cambria Math" panose="02040503050406030204" pitchFamily="18" charset="0"/>
                        </a:rPr>
                        <m:t>+</m:t>
                      </m:r>
                      <m:d>
                        <m:dPr>
                          <m:ctrlPr>
                            <a:rPr lang="en-US" b="0" i="1" smtClean="0">
                              <a:solidFill>
                                <a:schemeClr val="accent2">
                                  <a:lumMod val="60000"/>
                                  <a:lumOff val="40000"/>
                                </a:schemeClr>
                              </a:solidFill>
                              <a:latin typeface="Cambria Math" panose="02040503050406030204" pitchFamily="18" charset="0"/>
                            </a:rPr>
                          </m:ctrlPr>
                        </m:dPr>
                        <m:e>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1</m:t>
                          </m:r>
                          <m:r>
                            <a:rPr lang="en-US" b="0" i="1" smtClean="0">
                              <a:solidFill>
                                <a:schemeClr val="accent2">
                                  <a:lumMod val="60000"/>
                                  <a:lumOff val="40000"/>
                                </a:schemeClr>
                              </a:solidFill>
                              <a:latin typeface="Cambria Math" panose="02040503050406030204" pitchFamily="18" charset="0"/>
                            </a:rPr>
                            <m:t> ∗0</m:t>
                          </m:r>
                        </m:e>
                      </m:d>
                      <m:r>
                        <a:rPr lang="en-US" b="0" i="1" smtClean="0">
                          <a:solidFill>
                            <a:schemeClr val="accent2">
                              <a:lumMod val="60000"/>
                              <a:lumOff val="40000"/>
                            </a:schemeClr>
                          </a:solidFill>
                          <a:latin typeface="Cambria Math" panose="02040503050406030204" pitchFamily="18" charset="0"/>
                        </a:rPr>
                        <m:t>+</m:t>
                      </m:r>
                      <m:d>
                        <m:dPr>
                          <m:ctrlPr>
                            <a:rPr lang="en-US" b="0" i="1" smtClean="0">
                              <a:solidFill>
                                <a:schemeClr val="accent2">
                                  <a:lumMod val="60000"/>
                                  <a:lumOff val="40000"/>
                                </a:schemeClr>
                              </a:solidFill>
                              <a:latin typeface="Cambria Math" panose="02040503050406030204" pitchFamily="18" charset="0"/>
                            </a:rPr>
                          </m:ctrlPr>
                        </m:dPr>
                        <m:e>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2</m:t>
                          </m:r>
                          <m:r>
                            <a:rPr lang="en-US" b="0" i="1" smtClean="0">
                              <a:solidFill>
                                <a:schemeClr val="accent2">
                                  <a:lumMod val="60000"/>
                                  <a:lumOff val="40000"/>
                                </a:schemeClr>
                              </a:solidFill>
                              <a:latin typeface="Cambria Math" panose="02040503050406030204" pitchFamily="18" charset="0"/>
                            </a:rPr>
                            <m:t> ∗1</m:t>
                          </m:r>
                        </m:e>
                      </m:d>
                      <m:r>
                        <a:rPr lang="en-US" b="0" i="1" smtClean="0">
                          <a:solidFill>
                            <a:schemeClr val="accent2">
                              <a:lumMod val="60000"/>
                              <a:lumOff val="40000"/>
                            </a:schemeClr>
                          </a:solidFill>
                          <a:latin typeface="Cambria Math" panose="02040503050406030204" pitchFamily="18" charset="0"/>
                        </a:rPr>
                        <m:t>≥0            =⇒   </m:t>
                      </m:r>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2</m:t>
                      </m:r>
                      <m:r>
                        <a:rPr lang="en-US" b="0" i="1" smtClean="0">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0</m:t>
                      </m:r>
                      <m:r>
                        <a:rPr lang="en-US" b="0" i="1" smtClean="0">
                          <a:solidFill>
                            <a:schemeClr val="accent2">
                              <a:lumMod val="60000"/>
                              <a:lumOff val="40000"/>
                            </a:schemeClr>
                          </a:solidFill>
                          <a:latin typeface="Cambria Math" panose="02040503050406030204" pitchFamily="18" charset="0"/>
                        </a:rPr>
                        <m:t> </m:t>
                      </m:r>
                    </m:oMath>
                  </m:oMathPara>
                </a14:m>
                <a:endParaRPr lang="en-US" dirty="0">
                  <a:solidFill>
                    <a:schemeClr val="accent2">
                      <a:lumMod val="60000"/>
                      <a:lumOff val="40000"/>
                    </a:schemeClr>
                  </a:solidFill>
                  <a:latin typeface="Cambria Math" panose="02040503050406030204" pitchFamily="18" charset="0"/>
                </a:endParaRPr>
              </a:p>
            </p:txBody>
          </p:sp>
        </mc:Choice>
        <mc:Fallback xmlns="">
          <p:sp>
            <p:nvSpPr>
              <p:cNvPr id="15" name="TextBox 14">
                <a:extLst>
                  <a:ext uri="{FF2B5EF4-FFF2-40B4-BE49-F238E27FC236}">
                    <a16:creationId xmlns:a16="http://schemas.microsoft.com/office/drawing/2014/main" id="{60356051-AED9-42DB-BF32-DAE7B37753D9}"/>
                  </a:ext>
                </a:extLst>
              </p:cNvPr>
              <p:cNvSpPr txBox="1">
                <a:spLocks noRot="1" noChangeAspect="1" noMove="1" noResize="1" noEditPoints="1" noAdjustHandles="1" noChangeArrowheads="1" noChangeShapeType="1" noTextEdit="1"/>
              </p:cNvSpPr>
              <p:nvPr/>
            </p:nvSpPr>
            <p:spPr>
              <a:xfrm>
                <a:off x="2081813" y="4070102"/>
                <a:ext cx="5272341" cy="276999"/>
              </a:xfrm>
              <a:prstGeom prst="rect">
                <a:avLst/>
              </a:prstGeom>
              <a:blipFill>
                <a:blip r:embed="rId4"/>
                <a:stretch>
                  <a:fillRect l="-231" b="-1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7F309A2-17E4-F709-21C2-A133555EFC3B}"/>
                  </a:ext>
                </a:extLst>
              </p:cNvPr>
              <p:cNvSpPr txBox="1"/>
              <p:nvPr/>
            </p:nvSpPr>
            <p:spPr>
              <a:xfrm>
                <a:off x="2081813" y="4476687"/>
                <a:ext cx="5272341"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0</m:t>
                      </m:r>
                      <m:r>
                        <a:rPr lang="en-US" b="0" i="1" smtClean="0">
                          <a:solidFill>
                            <a:schemeClr val="accent2">
                              <a:lumMod val="60000"/>
                              <a:lumOff val="40000"/>
                            </a:schemeClr>
                          </a:solidFill>
                          <a:latin typeface="Cambria Math" panose="02040503050406030204" pitchFamily="18" charset="0"/>
                        </a:rPr>
                        <m:t>+</m:t>
                      </m:r>
                      <m:d>
                        <m:dPr>
                          <m:ctrlPr>
                            <a:rPr lang="en-US" b="0" i="1" smtClean="0">
                              <a:solidFill>
                                <a:schemeClr val="accent2">
                                  <a:lumMod val="60000"/>
                                  <a:lumOff val="40000"/>
                                </a:schemeClr>
                              </a:solidFill>
                              <a:latin typeface="Cambria Math" panose="02040503050406030204" pitchFamily="18" charset="0"/>
                            </a:rPr>
                          </m:ctrlPr>
                        </m:dPr>
                        <m:e>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1</m:t>
                          </m:r>
                          <m:r>
                            <a:rPr lang="en-US" b="0" i="1" smtClean="0">
                              <a:solidFill>
                                <a:schemeClr val="accent2">
                                  <a:lumMod val="60000"/>
                                  <a:lumOff val="40000"/>
                                </a:schemeClr>
                              </a:solidFill>
                              <a:latin typeface="Cambria Math" panose="02040503050406030204" pitchFamily="18" charset="0"/>
                            </a:rPr>
                            <m:t> ∗1</m:t>
                          </m:r>
                        </m:e>
                      </m:d>
                      <m:r>
                        <a:rPr lang="en-US" b="0" i="1" smtClean="0">
                          <a:solidFill>
                            <a:schemeClr val="accent2">
                              <a:lumMod val="60000"/>
                              <a:lumOff val="40000"/>
                            </a:schemeClr>
                          </a:solidFill>
                          <a:latin typeface="Cambria Math" panose="02040503050406030204" pitchFamily="18" charset="0"/>
                        </a:rPr>
                        <m:t>+</m:t>
                      </m:r>
                      <m:d>
                        <m:dPr>
                          <m:ctrlPr>
                            <a:rPr lang="en-US" b="0" i="1" smtClean="0">
                              <a:solidFill>
                                <a:schemeClr val="accent2">
                                  <a:lumMod val="60000"/>
                                  <a:lumOff val="40000"/>
                                </a:schemeClr>
                              </a:solidFill>
                              <a:latin typeface="Cambria Math" panose="02040503050406030204" pitchFamily="18" charset="0"/>
                            </a:rPr>
                          </m:ctrlPr>
                        </m:dPr>
                        <m:e>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2</m:t>
                          </m:r>
                          <m:r>
                            <a:rPr lang="en-US" b="0" i="1" smtClean="0">
                              <a:solidFill>
                                <a:schemeClr val="accent2">
                                  <a:lumMod val="60000"/>
                                  <a:lumOff val="40000"/>
                                </a:schemeClr>
                              </a:solidFill>
                              <a:latin typeface="Cambria Math" panose="02040503050406030204" pitchFamily="18" charset="0"/>
                            </a:rPr>
                            <m:t> ∗0</m:t>
                          </m:r>
                        </m:e>
                      </m:d>
                      <m:r>
                        <a:rPr lang="en-US" b="0" i="1" smtClean="0">
                          <a:solidFill>
                            <a:schemeClr val="accent2">
                              <a:lumMod val="60000"/>
                              <a:lumOff val="40000"/>
                            </a:schemeClr>
                          </a:solidFill>
                          <a:latin typeface="Cambria Math" panose="02040503050406030204" pitchFamily="18" charset="0"/>
                        </a:rPr>
                        <m:t>≥0            =⇒   </m:t>
                      </m:r>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1</m:t>
                      </m:r>
                      <m:r>
                        <a:rPr lang="en-US" b="0" i="1" smtClean="0">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0</m:t>
                      </m:r>
                      <m:r>
                        <a:rPr lang="en-US" b="0" i="1" smtClean="0">
                          <a:solidFill>
                            <a:schemeClr val="accent2">
                              <a:lumMod val="60000"/>
                              <a:lumOff val="40000"/>
                            </a:schemeClr>
                          </a:solidFill>
                          <a:latin typeface="Cambria Math" panose="02040503050406030204" pitchFamily="18" charset="0"/>
                        </a:rPr>
                        <m:t> </m:t>
                      </m:r>
                    </m:oMath>
                  </m:oMathPara>
                </a14:m>
                <a:endParaRPr lang="en-US" dirty="0">
                  <a:solidFill>
                    <a:schemeClr val="accent2">
                      <a:lumMod val="60000"/>
                      <a:lumOff val="40000"/>
                    </a:schemeClr>
                  </a:solidFill>
                  <a:latin typeface="Cambria Math" panose="02040503050406030204" pitchFamily="18" charset="0"/>
                </a:endParaRPr>
              </a:p>
            </p:txBody>
          </p:sp>
        </mc:Choice>
        <mc:Fallback xmlns="">
          <p:sp>
            <p:nvSpPr>
              <p:cNvPr id="18" name="TextBox 17">
                <a:extLst>
                  <a:ext uri="{FF2B5EF4-FFF2-40B4-BE49-F238E27FC236}">
                    <a16:creationId xmlns:a16="http://schemas.microsoft.com/office/drawing/2014/main" id="{17F309A2-17E4-F709-21C2-A133555EFC3B}"/>
                  </a:ext>
                </a:extLst>
              </p:cNvPr>
              <p:cNvSpPr txBox="1">
                <a:spLocks noRot="1" noChangeAspect="1" noMove="1" noResize="1" noEditPoints="1" noAdjustHandles="1" noChangeArrowheads="1" noChangeShapeType="1" noTextEdit="1"/>
              </p:cNvSpPr>
              <p:nvPr/>
            </p:nvSpPr>
            <p:spPr>
              <a:xfrm>
                <a:off x="2081813" y="4476687"/>
                <a:ext cx="5272341" cy="276999"/>
              </a:xfrm>
              <a:prstGeom prst="rect">
                <a:avLst/>
              </a:prstGeom>
              <a:blipFill>
                <a:blip r:embed="rId5"/>
                <a:stretch>
                  <a:fillRect l="-231"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0D2C8589-3238-A319-D512-F1D794C1B8EF}"/>
                  </a:ext>
                </a:extLst>
              </p:cNvPr>
              <p:cNvSpPr txBox="1"/>
              <p:nvPr/>
            </p:nvSpPr>
            <p:spPr>
              <a:xfrm>
                <a:off x="2081813" y="4857193"/>
                <a:ext cx="5802935"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0</m:t>
                      </m:r>
                      <m:r>
                        <a:rPr lang="en-US" b="0" i="1" smtClean="0">
                          <a:solidFill>
                            <a:schemeClr val="accent2">
                              <a:lumMod val="60000"/>
                              <a:lumOff val="40000"/>
                            </a:schemeClr>
                          </a:solidFill>
                          <a:latin typeface="Cambria Math" panose="02040503050406030204" pitchFamily="18" charset="0"/>
                        </a:rPr>
                        <m:t>+</m:t>
                      </m:r>
                      <m:d>
                        <m:dPr>
                          <m:ctrlPr>
                            <a:rPr lang="en-US" b="0" i="1" smtClean="0">
                              <a:solidFill>
                                <a:schemeClr val="accent2">
                                  <a:lumMod val="60000"/>
                                  <a:lumOff val="40000"/>
                                </a:schemeClr>
                              </a:solidFill>
                              <a:latin typeface="Cambria Math" panose="02040503050406030204" pitchFamily="18" charset="0"/>
                            </a:rPr>
                          </m:ctrlPr>
                        </m:dPr>
                        <m:e>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1</m:t>
                          </m:r>
                          <m:r>
                            <a:rPr lang="en-US" b="0" i="1" smtClean="0">
                              <a:solidFill>
                                <a:schemeClr val="accent2">
                                  <a:lumMod val="60000"/>
                                  <a:lumOff val="40000"/>
                                </a:schemeClr>
                              </a:solidFill>
                              <a:latin typeface="Cambria Math" panose="02040503050406030204" pitchFamily="18" charset="0"/>
                            </a:rPr>
                            <m:t> ∗1</m:t>
                          </m:r>
                        </m:e>
                      </m:d>
                      <m:r>
                        <a:rPr lang="en-US" b="0" i="1" smtClean="0">
                          <a:solidFill>
                            <a:schemeClr val="accent2">
                              <a:lumMod val="60000"/>
                              <a:lumOff val="40000"/>
                            </a:schemeClr>
                          </a:solidFill>
                          <a:latin typeface="Cambria Math" panose="02040503050406030204" pitchFamily="18" charset="0"/>
                        </a:rPr>
                        <m:t>+</m:t>
                      </m:r>
                      <m:d>
                        <m:dPr>
                          <m:ctrlPr>
                            <a:rPr lang="en-US" b="0" i="1" smtClean="0">
                              <a:solidFill>
                                <a:schemeClr val="accent2">
                                  <a:lumMod val="60000"/>
                                  <a:lumOff val="40000"/>
                                </a:schemeClr>
                              </a:solidFill>
                              <a:latin typeface="Cambria Math" panose="02040503050406030204" pitchFamily="18" charset="0"/>
                            </a:rPr>
                          </m:ctrlPr>
                        </m:dPr>
                        <m:e>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2</m:t>
                          </m:r>
                          <m:r>
                            <a:rPr lang="en-US" b="0" i="1" smtClean="0">
                              <a:solidFill>
                                <a:schemeClr val="accent2">
                                  <a:lumMod val="60000"/>
                                  <a:lumOff val="40000"/>
                                </a:schemeClr>
                              </a:solidFill>
                              <a:latin typeface="Cambria Math" panose="02040503050406030204" pitchFamily="18" charset="0"/>
                            </a:rPr>
                            <m:t> ∗1</m:t>
                          </m:r>
                        </m:e>
                      </m:d>
                      <m:r>
                        <a:rPr lang="en-US" b="0" i="1" smtClean="0">
                          <a:solidFill>
                            <a:schemeClr val="accent2">
                              <a:lumMod val="60000"/>
                              <a:lumOff val="40000"/>
                            </a:schemeClr>
                          </a:solidFill>
                          <a:latin typeface="Cambria Math" panose="02040503050406030204" pitchFamily="18" charset="0"/>
                        </a:rPr>
                        <m:t>≥0            =⇒   </m:t>
                      </m:r>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1</m:t>
                      </m:r>
                      <m:r>
                        <a:rPr lang="en-US" b="0" i="1" smtClean="0">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2</m:t>
                      </m:r>
                      <m:r>
                        <a:rPr lang="en-US" b="0" i="1" smtClean="0">
                          <a:solidFill>
                            <a:schemeClr val="accent2">
                              <a:lumMod val="60000"/>
                              <a:lumOff val="40000"/>
                            </a:schemeClr>
                          </a:solidFill>
                          <a:latin typeface="Cambria Math" panose="02040503050406030204" pitchFamily="18" charset="0"/>
                        </a:rPr>
                        <m:t>&lt;−</m:t>
                      </m:r>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0</m:t>
                      </m:r>
                      <m:r>
                        <a:rPr lang="en-US" b="0" i="1" smtClean="0">
                          <a:solidFill>
                            <a:schemeClr val="accent2">
                              <a:lumMod val="60000"/>
                              <a:lumOff val="40000"/>
                            </a:schemeClr>
                          </a:solidFill>
                          <a:latin typeface="Cambria Math" panose="02040503050406030204" pitchFamily="18" charset="0"/>
                        </a:rPr>
                        <m:t> </m:t>
                      </m:r>
                    </m:oMath>
                  </m:oMathPara>
                </a14:m>
                <a:endParaRPr lang="en-US" dirty="0">
                  <a:solidFill>
                    <a:schemeClr val="accent2">
                      <a:lumMod val="60000"/>
                      <a:lumOff val="40000"/>
                    </a:schemeClr>
                  </a:solidFill>
                  <a:latin typeface="Cambria Math" panose="02040503050406030204" pitchFamily="18" charset="0"/>
                </a:endParaRPr>
              </a:p>
            </p:txBody>
          </p:sp>
        </mc:Choice>
        <mc:Fallback xmlns="">
          <p:sp>
            <p:nvSpPr>
              <p:cNvPr id="19" name="TextBox 18">
                <a:extLst>
                  <a:ext uri="{FF2B5EF4-FFF2-40B4-BE49-F238E27FC236}">
                    <a16:creationId xmlns:a16="http://schemas.microsoft.com/office/drawing/2014/main" id="{0D2C8589-3238-A319-D512-F1D794C1B8EF}"/>
                  </a:ext>
                </a:extLst>
              </p:cNvPr>
              <p:cNvSpPr txBox="1">
                <a:spLocks noRot="1" noChangeAspect="1" noMove="1" noResize="1" noEditPoints="1" noAdjustHandles="1" noChangeArrowheads="1" noChangeShapeType="1" noTextEdit="1"/>
              </p:cNvSpPr>
              <p:nvPr/>
            </p:nvSpPr>
            <p:spPr>
              <a:xfrm>
                <a:off x="2081813" y="4857193"/>
                <a:ext cx="5802935" cy="276999"/>
              </a:xfrm>
              <a:prstGeom prst="rect">
                <a:avLst/>
              </a:prstGeom>
              <a:blipFill>
                <a:blip r:embed="rId6"/>
                <a:stretch>
                  <a:fillRect l="-210" b="-17778"/>
                </a:stretch>
              </a:blipFill>
            </p:spPr>
            <p:txBody>
              <a:bodyPr/>
              <a:lstStyle/>
              <a:p>
                <a:r>
                  <a:rPr lang="en-US">
                    <a:noFill/>
                  </a:rPr>
                  <a:t> </a:t>
                </a:r>
              </a:p>
            </p:txBody>
          </p:sp>
        </mc:Fallback>
      </mc:AlternateContent>
      <p:sp>
        <p:nvSpPr>
          <p:cNvPr id="21" name="TextBox 20">
            <a:extLst>
              <a:ext uri="{FF2B5EF4-FFF2-40B4-BE49-F238E27FC236}">
                <a16:creationId xmlns:a16="http://schemas.microsoft.com/office/drawing/2014/main" id="{DE1426AA-4AC0-CED9-92FE-4045E2EB1F6A}"/>
              </a:ext>
            </a:extLst>
          </p:cNvPr>
          <p:cNvSpPr txBox="1"/>
          <p:nvPr/>
        </p:nvSpPr>
        <p:spPr>
          <a:xfrm>
            <a:off x="2316087" y="5538156"/>
            <a:ext cx="3968318" cy="553998"/>
          </a:xfrm>
          <a:prstGeom prst="rect">
            <a:avLst/>
          </a:prstGeom>
          <a:noFill/>
        </p:spPr>
        <p:txBody>
          <a:bodyPr wrap="square" lIns="0" tIns="0" rIns="0" bIns="0" rtlCol="0">
            <a:spAutoFit/>
          </a:bodyPr>
          <a:lstStyle/>
          <a:p>
            <a:pPr marL="285750" indent="-285750" algn="l">
              <a:buFont typeface="Arial" panose="020B0604020202020204" pitchFamily="34" charset="0"/>
              <a:buChar char="•"/>
            </a:pPr>
            <a:r>
              <a:rPr lang="en-US" dirty="0">
                <a:solidFill>
                  <a:schemeClr val="accent2">
                    <a:lumMod val="60000"/>
                    <a:lumOff val="40000"/>
                  </a:schemeClr>
                </a:solidFill>
                <a:latin typeface="Cambria Math" panose="02040503050406030204" pitchFamily="18" charset="0"/>
              </a:rPr>
              <a:t>Forth condition contradicts condition 2 and 3 </a:t>
            </a:r>
            <a:endParaRPr lang="en-US" sz="1400" dirty="0">
              <a:solidFill>
                <a:schemeClr val="accent2">
                  <a:lumMod val="60000"/>
                  <a:lumOff val="40000"/>
                </a:schemeClr>
              </a:solidFill>
              <a:latin typeface="Cambria Math" panose="02040503050406030204" pitchFamily="18" charset="0"/>
            </a:endParaRPr>
          </a:p>
        </p:txBody>
      </p:sp>
      <p:cxnSp>
        <p:nvCxnSpPr>
          <p:cNvPr id="22" name="Straight Arrow Connector 21">
            <a:extLst>
              <a:ext uri="{FF2B5EF4-FFF2-40B4-BE49-F238E27FC236}">
                <a16:creationId xmlns:a16="http://schemas.microsoft.com/office/drawing/2014/main" id="{04DAA156-A595-1EB3-4586-9EFFB363C624}"/>
              </a:ext>
            </a:extLst>
          </p:cNvPr>
          <p:cNvCxnSpPr>
            <a:cxnSpLocks/>
          </p:cNvCxnSpPr>
          <p:nvPr/>
        </p:nvCxnSpPr>
        <p:spPr>
          <a:xfrm>
            <a:off x="7663951" y="2786716"/>
            <a:ext cx="25986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EBABC5E-7B26-964B-F995-289A776AF655}"/>
              </a:ext>
            </a:extLst>
          </p:cNvPr>
          <p:cNvCxnSpPr>
            <a:cxnSpLocks/>
          </p:cNvCxnSpPr>
          <p:nvPr/>
        </p:nvCxnSpPr>
        <p:spPr>
          <a:xfrm flipV="1">
            <a:off x="7663951" y="381740"/>
            <a:ext cx="0" cy="24049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0FF8DEEB-27EC-B15A-0D0F-B431430A1373}"/>
              </a:ext>
            </a:extLst>
          </p:cNvPr>
          <p:cNvSpPr/>
          <p:nvPr/>
        </p:nvSpPr>
        <p:spPr>
          <a:xfrm>
            <a:off x="9555227" y="1056686"/>
            <a:ext cx="136222" cy="1361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ECCD182E-8F19-DC4A-8796-995D3A6C3809}"/>
                  </a:ext>
                </a:extLst>
              </p:cNvPr>
              <p:cNvSpPr txBox="1"/>
              <p:nvPr/>
            </p:nvSpPr>
            <p:spPr>
              <a:xfrm>
                <a:off x="7240567" y="389936"/>
                <a:ext cx="28987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a:solidFill>
                            <a:schemeClr val="accent2">
                              <a:lumMod val="60000"/>
                              <a:lumOff val="40000"/>
                            </a:schemeClr>
                          </a:solidFill>
                          <a:latin typeface="Cambria Math" panose="02040503050406030204" pitchFamily="18" charset="0"/>
                        </a:rPr>
                        <m:t>𝑥</m:t>
                      </m:r>
                      <m:r>
                        <a:rPr lang="en-US" i="1" baseline="-25000">
                          <a:solidFill>
                            <a:schemeClr val="accent2">
                              <a:lumMod val="60000"/>
                              <a:lumOff val="40000"/>
                            </a:schemeClr>
                          </a:solidFill>
                          <a:latin typeface="Cambria Math" panose="02040503050406030204" pitchFamily="18" charset="0"/>
                        </a:rPr>
                        <m:t>1</m:t>
                      </m:r>
                    </m:oMath>
                  </m:oMathPara>
                </a14:m>
                <a:endParaRPr lang="en-US" dirty="0"/>
              </a:p>
            </p:txBody>
          </p:sp>
        </mc:Choice>
        <mc:Fallback xmlns="">
          <p:sp>
            <p:nvSpPr>
              <p:cNvPr id="29" name="TextBox 28">
                <a:extLst>
                  <a:ext uri="{FF2B5EF4-FFF2-40B4-BE49-F238E27FC236}">
                    <a16:creationId xmlns:a16="http://schemas.microsoft.com/office/drawing/2014/main" id="{ECCD182E-8F19-DC4A-8796-995D3A6C3809}"/>
                  </a:ext>
                </a:extLst>
              </p:cNvPr>
              <p:cNvSpPr txBox="1">
                <a:spLocks noRot="1" noChangeAspect="1" noMove="1" noResize="1" noEditPoints="1" noAdjustHandles="1" noChangeArrowheads="1" noChangeShapeType="1" noTextEdit="1"/>
              </p:cNvSpPr>
              <p:nvPr/>
            </p:nvSpPr>
            <p:spPr>
              <a:xfrm>
                <a:off x="7240567" y="389936"/>
                <a:ext cx="289876" cy="369332"/>
              </a:xfrm>
              <a:prstGeom prst="rect">
                <a:avLst/>
              </a:prstGeom>
              <a:blipFill>
                <a:blip r:embed="rId7"/>
                <a:stretch>
                  <a:fillRect r="-234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B417A7C9-80DD-6699-249D-72DF5439D736}"/>
                  </a:ext>
                </a:extLst>
              </p:cNvPr>
              <p:cNvSpPr txBox="1"/>
              <p:nvPr/>
            </p:nvSpPr>
            <p:spPr>
              <a:xfrm>
                <a:off x="9869837" y="2810994"/>
                <a:ext cx="28987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solidFill>
                            <a:schemeClr val="accent2">
                              <a:lumMod val="60000"/>
                              <a:lumOff val="40000"/>
                            </a:schemeClr>
                          </a:solidFill>
                          <a:latin typeface="Cambria Math" panose="02040503050406030204" pitchFamily="18" charset="0"/>
                        </a:rPr>
                        <m:t>𝑥</m:t>
                      </m:r>
                      <m:r>
                        <a:rPr lang="en-US" b="0" i="1" baseline="-25000" smtClean="0">
                          <a:solidFill>
                            <a:schemeClr val="accent2">
                              <a:lumMod val="60000"/>
                              <a:lumOff val="40000"/>
                            </a:schemeClr>
                          </a:solidFill>
                          <a:latin typeface="Cambria Math" panose="02040503050406030204" pitchFamily="18" charset="0"/>
                        </a:rPr>
                        <m:t>2</m:t>
                      </m:r>
                    </m:oMath>
                  </m:oMathPara>
                </a14:m>
                <a:endParaRPr lang="en-US" baseline="-25000" dirty="0"/>
              </a:p>
            </p:txBody>
          </p:sp>
        </mc:Choice>
        <mc:Fallback xmlns="">
          <p:sp>
            <p:nvSpPr>
              <p:cNvPr id="30" name="TextBox 29">
                <a:extLst>
                  <a:ext uri="{FF2B5EF4-FFF2-40B4-BE49-F238E27FC236}">
                    <a16:creationId xmlns:a16="http://schemas.microsoft.com/office/drawing/2014/main" id="{B417A7C9-80DD-6699-249D-72DF5439D736}"/>
                  </a:ext>
                </a:extLst>
              </p:cNvPr>
              <p:cNvSpPr txBox="1">
                <a:spLocks noRot="1" noChangeAspect="1" noMove="1" noResize="1" noEditPoints="1" noAdjustHandles="1" noChangeArrowheads="1" noChangeShapeType="1" noTextEdit="1"/>
              </p:cNvSpPr>
              <p:nvPr/>
            </p:nvSpPr>
            <p:spPr>
              <a:xfrm>
                <a:off x="9869837" y="2810994"/>
                <a:ext cx="289876" cy="369332"/>
              </a:xfrm>
              <a:prstGeom prst="rect">
                <a:avLst/>
              </a:prstGeom>
              <a:blipFill>
                <a:blip r:embed="rId8"/>
                <a:stretch>
                  <a:fillRect r="-208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D15F7D7C-69D1-5624-62E9-2866B64FA252}"/>
                  </a:ext>
                </a:extLst>
              </p:cNvPr>
              <p:cNvSpPr txBox="1"/>
              <p:nvPr/>
            </p:nvSpPr>
            <p:spPr>
              <a:xfrm>
                <a:off x="7459150" y="853144"/>
                <a:ext cx="363881" cy="18466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(0,1)</m:t>
                      </m:r>
                    </m:oMath>
                  </m:oMathPara>
                </a14:m>
                <a:endParaRPr lang="en-US" sz="1200" dirty="0">
                  <a:solidFill>
                    <a:schemeClr val="accent2">
                      <a:lumMod val="60000"/>
                      <a:lumOff val="40000"/>
                    </a:schemeClr>
                  </a:solidFill>
                  <a:latin typeface="Cambria Math" panose="02040503050406030204" pitchFamily="18" charset="0"/>
                </a:endParaRPr>
              </a:p>
            </p:txBody>
          </p:sp>
        </mc:Choice>
        <mc:Fallback xmlns="">
          <p:sp>
            <p:nvSpPr>
              <p:cNvPr id="31" name="TextBox 30">
                <a:extLst>
                  <a:ext uri="{FF2B5EF4-FFF2-40B4-BE49-F238E27FC236}">
                    <a16:creationId xmlns:a16="http://schemas.microsoft.com/office/drawing/2014/main" id="{D15F7D7C-69D1-5624-62E9-2866B64FA252}"/>
                  </a:ext>
                </a:extLst>
              </p:cNvPr>
              <p:cNvSpPr txBox="1">
                <a:spLocks noRot="1" noChangeAspect="1" noMove="1" noResize="1" noEditPoints="1" noAdjustHandles="1" noChangeArrowheads="1" noChangeShapeType="1" noTextEdit="1"/>
              </p:cNvSpPr>
              <p:nvPr/>
            </p:nvSpPr>
            <p:spPr>
              <a:xfrm>
                <a:off x="7459150" y="853144"/>
                <a:ext cx="363881" cy="184666"/>
              </a:xfrm>
              <a:prstGeom prst="rect">
                <a:avLst/>
              </a:prstGeom>
              <a:blipFill>
                <a:blip r:embed="rId9"/>
                <a:stretch>
                  <a:fillRect l="-16949" t="-3333" r="-15254" b="-4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11EA572F-0F28-A648-72E2-F58DAE097AFC}"/>
                  </a:ext>
                </a:extLst>
              </p:cNvPr>
              <p:cNvSpPr txBox="1"/>
              <p:nvPr/>
            </p:nvSpPr>
            <p:spPr>
              <a:xfrm>
                <a:off x="7530443" y="2830487"/>
                <a:ext cx="363882" cy="18466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(0,0)</m:t>
                      </m:r>
                    </m:oMath>
                  </m:oMathPara>
                </a14:m>
                <a:endParaRPr lang="en-US" sz="1200" dirty="0">
                  <a:solidFill>
                    <a:schemeClr val="accent2">
                      <a:lumMod val="60000"/>
                      <a:lumOff val="40000"/>
                    </a:schemeClr>
                  </a:solidFill>
                  <a:latin typeface="Cambria Math" panose="02040503050406030204" pitchFamily="18" charset="0"/>
                </a:endParaRPr>
              </a:p>
            </p:txBody>
          </p:sp>
        </mc:Choice>
        <mc:Fallback xmlns="">
          <p:sp>
            <p:nvSpPr>
              <p:cNvPr id="32" name="TextBox 31">
                <a:extLst>
                  <a:ext uri="{FF2B5EF4-FFF2-40B4-BE49-F238E27FC236}">
                    <a16:creationId xmlns:a16="http://schemas.microsoft.com/office/drawing/2014/main" id="{11EA572F-0F28-A648-72E2-F58DAE097AFC}"/>
                  </a:ext>
                </a:extLst>
              </p:cNvPr>
              <p:cNvSpPr txBox="1">
                <a:spLocks noRot="1" noChangeAspect="1" noMove="1" noResize="1" noEditPoints="1" noAdjustHandles="1" noChangeArrowheads="1" noChangeShapeType="1" noTextEdit="1"/>
              </p:cNvSpPr>
              <p:nvPr/>
            </p:nvSpPr>
            <p:spPr>
              <a:xfrm>
                <a:off x="7530443" y="2830487"/>
                <a:ext cx="363882" cy="184666"/>
              </a:xfrm>
              <a:prstGeom prst="rect">
                <a:avLst/>
              </a:prstGeom>
              <a:blipFill>
                <a:blip r:embed="rId10"/>
                <a:stretch>
                  <a:fillRect l="-15000" r="-15000" b="-3871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EDCEFD37-C318-520C-7FF2-5AA2474A08BA}"/>
                  </a:ext>
                </a:extLst>
              </p:cNvPr>
              <p:cNvSpPr txBox="1"/>
              <p:nvPr/>
            </p:nvSpPr>
            <p:spPr>
              <a:xfrm>
                <a:off x="9548622" y="792440"/>
                <a:ext cx="363882" cy="18466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(1,1)</m:t>
                      </m:r>
                    </m:oMath>
                  </m:oMathPara>
                </a14:m>
                <a:endParaRPr lang="en-US" sz="1200" dirty="0">
                  <a:solidFill>
                    <a:schemeClr val="accent2">
                      <a:lumMod val="60000"/>
                      <a:lumOff val="40000"/>
                    </a:schemeClr>
                  </a:solidFill>
                  <a:latin typeface="Cambria Math" panose="02040503050406030204" pitchFamily="18" charset="0"/>
                </a:endParaRPr>
              </a:p>
            </p:txBody>
          </p:sp>
        </mc:Choice>
        <mc:Fallback xmlns="">
          <p:sp>
            <p:nvSpPr>
              <p:cNvPr id="33" name="TextBox 32">
                <a:extLst>
                  <a:ext uri="{FF2B5EF4-FFF2-40B4-BE49-F238E27FC236}">
                    <a16:creationId xmlns:a16="http://schemas.microsoft.com/office/drawing/2014/main" id="{EDCEFD37-C318-520C-7FF2-5AA2474A08BA}"/>
                  </a:ext>
                </a:extLst>
              </p:cNvPr>
              <p:cNvSpPr txBox="1">
                <a:spLocks noRot="1" noChangeAspect="1" noMove="1" noResize="1" noEditPoints="1" noAdjustHandles="1" noChangeArrowheads="1" noChangeShapeType="1" noTextEdit="1"/>
              </p:cNvSpPr>
              <p:nvPr/>
            </p:nvSpPr>
            <p:spPr>
              <a:xfrm>
                <a:off x="9548622" y="792440"/>
                <a:ext cx="363882" cy="184666"/>
              </a:xfrm>
              <a:prstGeom prst="rect">
                <a:avLst/>
              </a:prstGeom>
              <a:blipFill>
                <a:blip r:embed="rId11"/>
                <a:stretch>
                  <a:fillRect l="-15000" t="-3333" r="-15000" b="-4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B10008CB-C64A-707A-3EFD-1CD267C9FE17}"/>
                  </a:ext>
                </a:extLst>
              </p:cNvPr>
              <p:cNvSpPr txBox="1"/>
              <p:nvPr/>
            </p:nvSpPr>
            <p:spPr>
              <a:xfrm>
                <a:off x="9525762" y="2813404"/>
                <a:ext cx="363882" cy="18466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(1,0)</m:t>
                      </m:r>
                    </m:oMath>
                  </m:oMathPara>
                </a14:m>
                <a:endParaRPr lang="en-US" sz="1200" dirty="0">
                  <a:solidFill>
                    <a:schemeClr val="accent2">
                      <a:lumMod val="60000"/>
                      <a:lumOff val="40000"/>
                    </a:schemeClr>
                  </a:solidFill>
                  <a:latin typeface="Cambria Math" panose="02040503050406030204" pitchFamily="18" charset="0"/>
                </a:endParaRPr>
              </a:p>
            </p:txBody>
          </p:sp>
        </mc:Choice>
        <mc:Fallback xmlns="">
          <p:sp>
            <p:nvSpPr>
              <p:cNvPr id="34" name="TextBox 33">
                <a:extLst>
                  <a:ext uri="{FF2B5EF4-FFF2-40B4-BE49-F238E27FC236}">
                    <a16:creationId xmlns:a16="http://schemas.microsoft.com/office/drawing/2014/main" id="{B10008CB-C64A-707A-3EFD-1CD267C9FE17}"/>
                  </a:ext>
                </a:extLst>
              </p:cNvPr>
              <p:cNvSpPr txBox="1">
                <a:spLocks noRot="1" noChangeAspect="1" noMove="1" noResize="1" noEditPoints="1" noAdjustHandles="1" noChangeArrowheads="1" noChangeShapeType="1" noTextEdit="1"/>
              </p:cNvSpPr>
              <p:nvPr/>
            </p:nvSpPr>
            <p:spPr>
              <a:xfrm>
                <a:off x="9525762" y="2813404"/>
                <a:ext cx="363882" cy="184666"/>
              </a:xfrm>
              <a:prstGeom prst="rect">
                <a:avLst/>
              </a:prstGeom>
              <a:blipFill>
                <a:blip r:embed="rId12"/>
                <a:stretch>
                  <a:fillRect l="-16949" t="-3333" r="-15254" b="-40000"/>
                </a:stretch>
              </a:blipFill>
            </p:spPr>
            <p:txBody>
              <a:bodyPr/>
              <a:lstStyle/>
              <a:p>
                <a:r>
                  <a:rPr lang="en-US">
                    <a:noFill/>
                  </a:rPr>
                  <a:t> </a:t>
                </a:r>
              </a:p>
            </p:txBody>
          </p:sp>
        </mc:Fallback>
      </mc:AlternateContent>
      <p:sp>
        <p:nvSpPr>
          <p:cNvPr id="4" name="Oval 3">
            <a:extLst>
              <a:ext uri="{FF2B5EF4-FFF2-40B4-BE49-F238E27FC236}">
                <a16:creationId xmlns:a16="http://schemas.microsoft.com/office/drawing/2014/main" id="{B4802011-DBE2-047E-E418-C13189898C8A}"/>
              </a:ext>
            </a:extLst>
          </p:cNvPr>
          <p:cNvSpPr/>
          <p:nvPr/>
        </p:nvSpPr>
        <p:spPr>
          <a:xfrm>
            <a:off x="7595840" y="1037810"/>
            <a:ext cx="136222" cy="1361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15050D8B-CCDA-8FBB-D7A7-234D0713162C}"/>
              </a:ext>
            </a:extLst>
          </p:cNvPr>
          <p:cNvSpPr/>
          <p:nvPr/>
        </p:nvSpPr>
        <p:spPr>
          <a:xfrm>
            <a:off x="7595839" y="2714951"/>
            <a:ext cx="136222" cy="1361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D68601A8-DD89-EF8C-12D9-605767C3E52B}"/>
              </a:ext>
            </a:extLst>
          </p:cNvPr>
          <p:cNvSpPr/>
          <p:nvPr/>
        </p:nvSpPr>
        <p:spPr>
          <a:xfrm>
            <a:off x="9623338" y="2714951"/>
            <a:ext cx="136222" cy="1361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4">
            <a:extLst>
              <a:ext uri="{FF2B5EF4-FFF2-40B4-BE49-F238E27FC236}">
                <a16:creationId xmlns:a16="http://schemas.microsoft.com/office/drawing/2014/main" id="{A518E412-7C83-197D-0013-413A88E436D5}"/>
              </a:ext>
            </a:extLst>
          </p:cNvPr>
          <p:cNvGraphicFramePr>
            <a:graphicFrameLocks noGrp="1"/>
          </p:cNvGraphicFramePr>
          <p:nvPr>
            <p:extLst>
              <p:ext uri="{D42A27DB-BD31-4B8C-83A1-F6EECF244321}">
                <p14:modId xmlns:p14="http://schemas.microsoft.com/office/powerpoint/2010/main" val="1943595020"/>
              </p:ext>
            </p:extLst>
          </p:nvPr>
        </p:nvGraphicFramePr>
        <p:xfrm>
          <a:off x="-1" y="0"/>
          <a:ext cx="1989745" cy="3664131"/>
        </p:xfrm>
        <a:graphic>
          <a:graphicData uri="http://schemas.openxmlformats.org/drawingml/2006/table">
            <a:tbl>
              <a:tblPr firstRow="1" bandRow="1">
                <a:tableStyleId>{073A0DAA-6AF3-43AB-8588-CEC1D06C72B9}</a:tableStyleId>
              </a:tblPr>
              <a:tblGrid>
                <a:gridCol w="1989745">
                  <a:extLst>
                    <a:ext uri="{9D8B030D-6E8A-4147-A177-3AD203B41FA5}">
                      <a16:colId xmlns:a16="http://schemas.microsoft.com/office/drawing/2014/main" val="1354557661"/>
                    </a:ext>
                  </a:extLst>
                </a:gridCol>
              </a:tblGrid>
              <a:tr h="489857">
                <a:tc>
                  <a:txBody>
                    <a:bodyPr/>
                    <a:lstStyle/>
                    <a:p>
                      <a:r>
                        <a:rPr lang="en-US" dirty="0"/>
                        <a:t>ANN</a:t>
                      </a:r>
                    </a:p>
                  </a:txBody>
                  <a:tcPr/>
                </a:tc>
                <a:extLst>
                  <a:ext uri="{0D108BD9-81ED-4DB2-BD59-A6C34878D82A}">
                    <a16:rowId xmlns:a16="http://schemas.microsoft.com/office/drawing/2014/main" val="551768191"/>
                  </a:ext>
                </a:extLst>
              </a:tr>
              <a:tr h="489857">
                <a:tc>
                  <a:txBody>
                    <a:bodyPr/>
                    <a:lstStyle/>
                    <a:p>
                      <a:r>
                        <a:rPr lang="en-US" dirty="0"/>
                        <a:t>Biological Neuron</a:t>
                      </a:r>
                    </a:p>
                  </a:txBody>
                  <a:tcPr>
                    <a:solidFill>
                      <a:schemeClr val="bg1">
                        <a:lumMod val="75000"/>
                        <a:lumOff val="25000"/>
                      </a:schemeClr>
                    </a:solidFill>
                  </a:tcPr>
                </a:tc>
                <a:extLst>
                  <a:ext uri="{0D108BD9-81ED-4DB2-BD59-A6C34878D82A}">
                    <a16:rowId xmlns:a16="http://schemas.microsoft.com/office/drawing/2014/main" val="3203128871"/>
                  </a:ext>
                </a:extLst>
              </a:tr>
              <a:tr h="489857">
                <a:tc>
                  <a:txBody>
                    <a:bodyPr/>
                    <a:lstStyle/>
                    <a:p>
                      <a:r>
                        <a:rPr lang="en-US" dirty="0"/>
                        <a:t>McCulloch Pitts Neuron</a:t>
                      </a:r>
                    </a:p>
                  </a:txBody>
                  <a:tcPr>
                    <a:solidFill>
                      <a:schemeClr val="bg1">
                        <a:lumMod val="75000"/>
                        <a:lumOff val="25000"/>
                      </a:schemeClr>
                    </a:solidFill>
                  </a:tcPr>
                </a:tc>
                <a:extLst>
                  <a:ext uri="{0D108BD9-81ED-4DB2-BD59-A6C34878D82A}">
                    <a16:rowId xmlns:a16="http://schemas.microsoft.com/office/drawing/2014/main" val="2220252484"/>
                  </a:ext>
                </a:extLst>
              </a:tr>
              <a:tr h="4898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Boolean Functions and Decision Boundaries</a:t>
                      </a:r>
                    </a:p>
                  </a:txBody>
                  <a:tcPr>
                    <a:solidFill>
                      <a:schemeClr val="bg1">
                        <a:lumMod val="75000"/>
                        <a:lumOff val="25000"/>
                      </a:schemeClr>
                    </a:solidFill>
                  </a:tcPr>
                </a:tc>
                <a:extLst>
                  <a:ext uri="{0D108BD9-81ED-4DB2-BD59-A6C34878D82A}">
                    <a16:rowId xmlns:a16="http://schemas.microsoft.com/office/drawing/2014/main" val="3682264811"/>
                  </a:ext>
                </a:extLst>
              </a:tr>
              <a:tr h="4898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Perceptron</a:t>
                      </a:r>
                    </a:p>
                  </a:txBody>
                  <a:tcPr>
                    <a:solidFill>
                      <a:schemeClr val="bg1">
                        <a:lumMod val="75000"/>
                        <a:lumOff val="25000"/>
                      </a:schemeClr>
                    </a:solidFill>
                  </a:tcPr>
                </a:tc>
                <a:extLst>
                  <a:ext uri="{0D108BD9-81ED-4DB2-BD59-A6C34878D82A}">
                    <a16:rowId xmlns:a16="http://schemas.microsoft.com/office/drawing/2014/main" val="1739710230"/>
                  </a:ext>
                </a:extLst>
              </a:tr>
              <a:tr h="4898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Linearly Separable functions</a:t>
                      </a:r>
                    </a:p>
                  </a:txBody>
                  <a:tcPr>
                    <a:solidFill>
                      <a:schemeClr val="tx1">
                        <a:lumMod val="75000"/>
                      </a:schemeClr>
                    </a:solidFill>
                  </a:tcPr>
                </a:tc>
                <a:extLst>
                  <a:ext uri="{0D108BD9-81ED-4DB2-BD59-A6C34878D82A}">
                    <a16:rowId xmlns:a16="http://schemas.microsoft.com/office/drawing/2014/main" val="834904850"/>
                  </a:ext>
                </a:extLst>
              </a:tr>
            </a:tbl>
          </a:graphicData>
        </a:graphic>
      </p:graphicFrame>
    </p:spTree>
    <p:extLst>
      <p:ext uri="{BB962C8B-B14F-4D97-AF65-F5344CB8AC3E}">
        <p14:creationId xmlns:p14="http://schemas.microsoft.com/office/powerpoint/2010/main" val="707569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5" grpId="0"/>
      <p:bldP spid="18" grpId="0"/>
      <p:bldP spid="19" grpId="0"/>
      <p:bldP spid="21" grpId="0"/>
      <p:bldP spid="26" grpId="0" animBg="1"/>
      <p:bldP spid="29" grpId="0"/>
      <p:bldP spid="30" grpId="0"/>
      <p:bldP spid="31" grpId="0"/>
      <p:bldP spid="32" grpId="0"/>
      <p:bldP spid="33" grpId="0"/>
      <p:bldP spid="34" grpId="0"/>
      <p:bldP spid="4" grpId="0" animBg="1"/>
      <p:bldP spid="5" grpId="0" animBg="1"/>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3" name="Table 5">
                <a:extLst>
                  <a:ext uri="{FF2B5EF4-FFF2-40B4-BE49-F238E27FC236}">
                    <a16:creationId xmlns:a16="http://schemas.microsoft.com/office/drawing/2014/main" id="{6336A933-846A-6C24-0518-13F6E31B9486}"/>
                  </a:ext>
                </a:extLst>
              </p:cNvPr>
              <p:cNvGraphicFramePr>
                <a:graphicFrameLocks noGrp="1"/>
              </p:cNvGraphicFramePr>
              <p:nvPr/>
            </p:nvGraphicFramePr>
            <p:xfrm>
              <a:off x="2316087" y="488847"/>
              <a:ext cx="3099765" cy="2429207"/>
            </p:xfrm>
            <a:graphic>
              <a:graphicData uri="http://schemas.openxmlformats.org/drawingml/2006/table">
                <a:tbl>
                  <a:tblPr firstRow="1" bandRow="1">
                    <a:tableStyleId>{5C22544A-7EE6-4342-B048-85BDC9FD1C3A}</a:tableStyleId>
                  </a:tblPr>
                  <a:tblGrid>
                    <a:gridCol w="365443">
                      <a:extLst>
                        <a:ext uri="{9D8B030D-6E8A-4147-A177-3AD203B41FA5}">
                          <a16:colId xmlns:a16="http://schemas.microsoft.com/office/drawing/2014/main" val="2900666764"/>
                        </a:ext>
                      </a:extLst>
                    </a:gridCol>
                    <a:gridCol w="346229">
                      <a:extLst>
                        <a:ext uri="{9D8B030D-6E8A-4147-A177-3AD203B41FA5}">
                          <a16:colId xmlns:a16="http://schemas.microsoft.com/office/drawing/2014/main" val="2844389794"/>
                        </a:ext>
                      </a:extLst>
                    </a:gridCol>
                    <a:gridCol w="549942">
                      <a:extLst>
                        <a:ext uri="{9D8B030D-6E8A-4147-A177-3AD203B41FA5}">
                          <a16:colId xmlns:a16="http://schemas.microsoft.com/office/drawing/2014/main" val="1241497110"/>
                        </a:ext>
                      </a:extLst>
                    </a:gridCol>
                    <a:gridCol w="1838151">
                      <a:extLst>
                        <a:ext uri="{9D8B030D-6E8A-4147-A177-3AD203B41FA5}">
                          <a16:colId xmlns:a16="http://schemas.microsoft.com/office/drawing/2014/main" val="1788857957"/>
                        </a:ext>
                      </a:extLst>
                    </a:gridCol>
                  </a:tblGrid>
                  <a:tr h="326087">
                    <a:tc>
                      <a:txBody>
                        <a:bodyPr/>
                        <a:lstStyle/>
                        <a:p>
                          <a:r>
                            <a:rPr lang="en-US" sz="1200" baseline="0" dirty="0">
                              <a:solidFill>
                                <a:schemeClr val="accent1">
                                  <a:lumMod val="50000"/>
                                </a:schemeClr>
                              </a:solidFill>
                            </a:rPr>
                            <a:t>x1</a:t>
                          </a:r>
                        </a:p>
                      </a:txBody>
                      <a:tcPr>
                        <a:solidFill>
                          <a:schemeClr val="accent1">
                            <a:lumMod val="60000"/>
                            <a:lumOff val="40000"/>
                          </a:schemeClr>
                        </a:solidFill>
                      </a:tcPr>
                    </a:tc>
                    <a:tc>
                      <a:txBody>
                        <a:bodyPr/>
                        <a:lstStyle/>
                        <a:p>
                          <a:r>
                            <a:rPr lang="en-US" sz="1400" dirty="0">
                              <a:solidFill>
                                <a:schemeClr val="accent1">
                                  <a:lumMod val="50000"/>
                                </a:schemeClr>
                              </a:solidFill>
                            </a:rPr>
                            <a:t>x</a:t>
                          </a:r>
                          <a:r>
                            <a:rPr lang="en-US" sz="1400" baseline="-25000" dirty="0">
                              <a:solidFill>
                                <a:schemeClr val="accent1">
                                  <a:lumMod val="50000"/>
                                </a:schemeClr>
                              </a:solidFill>
                            </a:rPr>
                            <a:t>2</a:t>
                          </a:r>
                        </a:p>
                      </a:txBody>
                      <a:tcPr>
                        <a:solidFill>
                          <a:schemeClr val="accent1">
                            <a:lumMod val="60000"/>
                            <a:lumOff val="40000"/>
                          </a:schemeClr>
                        </a:solidFill>
                      </a:tcPr>
                    </a:tc>
                    <a:tc>
                      <a:txBody>
                        <a:bodyPr/>
                        <a:lstStyle/>
                        <a:p>
                          <a:r>
                            <a:rPr lang="en-US" sz="1200" dirty="0">
                              <a:solidFill>
                                <a:schemeClr val="accent1">
                                  <a:lumMod val="50000"/>
                                </a:schemeClr>
                              </a:solidFill>
                            </a:rPr>
                            <a:t>XOR</a:t>
                          </a:r>
                        </a:p>
                      </a:txBody>
                      <a:tcPr>
                        <a:solidFill>
                          <a:schemeClr val="accent1">
                            <a:lumMod val="60000"/>
                            <a:lumOff val="40000"/>
                          </a:schemeClr>
                        </a:solidFill>
                      </a:tcPr>
                    </a:tc>
                    <a:tc>
                      <a:txBody>
                        <a:bodyPr/>
                        <a:lstStyle/>
                        <a:p>
                          <a:endParaRPr lang="en-US" dirty="0">
                            <a:solidFill>
                              <a:schemeClr val="accent1">
                                <a:lumMod val="50000"/>
                              </a:schemeClr>
                            </a:solidFill>
                          </a:endParaRPr>
                        </a:p>
                      </a:txBody>
                      <a:tcPr>
                        <a:solidFill>
                          <a:schemeClr val="accent1">
                            <a:lumMod val="60000"/>
                            <a:lumOff val="40000"/>
                          </a:schemeClr>
                        </a:solidFill>
                      </a:tcPr>
                    </a:tc>
                    <a:extLst>
                      <a:ext uri="{0D108BD9-81ED-4DB2-BD59-A6C34878D82A}">
                        <a16:rowId xmlns:a16="http://schemas.microsoft.com/office/drawing/2014/main" val="2438480511"/>
                      </a:ext>
                    </a:extLst>
                  </a:tr>
                  <a:tr h="326087">
                    <a:tc>
                      <a:txBody>
                        <a:bodyPr/>
                        <a:lstStyle/>
                        <a:p>
                          <a:r>
                            <a:rPr lang="en-US" sz="1400" dirty="0"/>
                            <a:t>0</a:t>
                          </a:r>
                        </a:p>
                      </a:txBody>
                      <a:tcPr>
                        <a:solidFill>
                          <a:schemeClr val="accent1">
                            <a:lumMod val="40000"/>
                            <a:lumOff val="60000"/>
                          </a:schemeClr>
                        </a:solidFill>
                      </a:tcPr>
                    </a:tc>
                    <a:tc>
                      <a:txBody>
                        <a:bodyPr/>
                        <a:lstStyle/>
                        <a:p>
                          <a:r>
                            <a:rPr lang="en-US" sz="1400" dirty="0"/>
                            <a:t>0</a:t>
                          </a:r>
                        </a:p>
                      </a:txBody>
                      <a:tcPr>
                        <a:solidFill>
                          <a:schemeClr val="accent1">
                            <a:lumMod val="40000"/>
                            <a:lumOff val="60000"/>
                          </a:schemeClr>
                        </a:solidFill>
                      </a:tcPr>
                    </a:tc>
                    <a:tc>
                      <a:txBody>
                        <a:bodyPr/>
                        <a:lstStyle/>
                        <a:p>
                          <a:r>
                            <a:rPr lang="en-US" sz="1400" dirty="0"/>
                            <a:t>0</a:t>
                          </a:r>
                        </a:p>
                      </a:txBody>
                      <a:tcPr>
                        <a:solidFill>
                          <a:schemeClr val="accent1">
                            <a:lumMod val="40000"/>
                            <a:lumOff val="60000"/>
                          </a:schemeClr>
                        </a:solidFill>
                      </a:tcPr>
                    </a:tc>
                    <a:tc>
                      <a:txBody>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𝑤</m:t>
                                </m:r>
                                <m:r>
                                  <a:rPr lang="en-US" sz="1400" b="0" i="1" baseline="-25000" smtClean="0">
                                    <a:latin typeface="Cambria Math" panose="02040503050406030204" pitchFamily="18" charset="0"/>
                                  </a:rPr>
                                  <m:t>0</m:t>
                                </m:r>
                                <m:r>
                                  <a:rPr lang="en-US" sz="1400" b="0" i="1" smtClean="0">
                                    <a:latin typeface="Cambria Math" panose="02040503050406030204" pitchFamily="18" charset="0"/>
                                  </a:rPr>
                                  <m:t>+∑</m:t>
                                </m:r>
                                <m:r>
                                  <a:rPr lang="en-US" sz="1400" b="0" i="1" smtClean="0">
                                    <a:latin typeface="Cambria Math" panose="02040503050406030204" pitchFamily="18" charset="0"/>
                                  </a:rPr>
                                  <m:t>𝑤𝑖𝑥𝑖</m:t>
                                </m:r>
                                <m:r>
                                  <a:rPr lang="en-US" sz="1400" b="0" i="1" smtClean="0">
                                    <a:latin typeface="Cambria Math" panose="02040503050406030204" pitchFamily="18" charset="0"/>
                                  </a:rPr>
                                  <m:t>&lt;0</m:t>
                                </m:r>
                              </m:oMath>
                            </m:oMathPara>
                          </a14:m>
                          <a:endParaRPr lang="en-US" sz="1400" dirty="0"/>
                        </a:p>
                      </a:txBody>
                      <a:tcPr>
                        <a:solidFill>
                          <a:schemeClr val="accent1">
                            <a:lumMod val="40000"/>
                            <a:lumOff val="60000"/>
                          </a:schemeClr>
                        </a:solidFill>
                      </a:tcPr>
                    </a:tc>
                    <a:extLst>
                      <a:ext uri="{0D108BD9-81ED-4DB2-BD59-A6C34878D82A}">
                        <a16:rowId xmlns:a16="http://schemas.microsoft.com/office/drawing/2014/main" val="719215141"/>
                      </a:ext>
                    </a:extLst>
                  </a:tr>
                  <a:tr h="516304">
                    <a:tc>
                      <a:txBody>
                        <a:bodyPr/>
                        <a:lstStyle/>
                        <a:p>
                          <a:r>
                            <a:rPr lang="en-US" sz="1400" dirty="0"/>
                            <a:t>0</a:t>
                          </a:r>
                        </a:p>
                      </a:txBody>
                      <a:tcPr>
                        <a:solidFill>
                          <a:schemeClr val="accent1">
                            <a:lumMod val="40000"/>
                            <a:lumOff val="60000"/>
                          </a:schemeClr>
                        </a:solidFill>
                      </a:tcPr>
                    </a:tc>
                    <a:tc>
                      <a:txBody>
                        <a:bodyPr/>
                        <a:lstStyle/>
                        <a:p>
                          <a:r>
                            <a:rPr lang="en-US" sz="1400" dirty="0"/>
                            <a:t>1</a:t>
                          </a:r>
                        </a:p>
                      </a:txBody>
                      <a:tcPr>
                        <a:solidFill>
                          <a:schemeClr val="accent1">
                            <a:lumMod val="40000"/>
                            <a:lumOff val="60000"/>
                          </a:schemeClr>
                        </a:solidFill>
                      </a:tcPr>
                    </a:tc>
                    <a:tc>
                      <a:txBody>
                        <a:bodyPr/>
                        <a:lstStyle/>
                        <a:p>
                          <a:r>
                            <a:rPr lang="en-US" sz="1400" dirty="0"/>
                            <a:t>1</a:t>
                          </a:r>
                        </a:p>
                      </a:txBody>
                      <a:tcPr>
                        <a:solidFill>
                          <a:schemeClr val="accent1">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𝑤</m:t>
                                </m:r>
                                <m:r>
                                  <a:rPr lang="en-US" sz="1400" b="0" i="1" baseline="-25000" smtClean="0">
                                    <a:latin typeface="Cambria Math" panose="02040503050406030204" pitchFamily="18" charset="0"/>
                                  </a:rPr>
                                  <m:t>0</m:t>
                                </m:r>
                                <m:r>
                                  <a:rPr lang="en-US" sz="1400" b="0" i="1" smtClean="0">
                                    <a:latin typeface="Cambria Math" panose="02040503050406030204" pitchFamily="18" charset="0"/>
                                  </a:rPr>
                                  <m:t>+∑</m:t>
                                </m:r>
                                <m:r>
                                  <a:rPr lang="en-US" sz="1400" b="0" i="1" smtClean="0">
                                    <a:latin typeface="Cambria Math" panose="02040503050406030204" pitchFamily="18" charset="0"/>
                                  </a:rPr>
                                  <m:t>𝑤𝑖𝑥𝑖</m:t>
                                </m:r>
                                <m:r>
                                  <a:rPr lang="en-US" sz="1400" b="0" i="1" baseline="0" smtClean="0">
                                    <a:latin typeface="Cambria Math" panose="02040503050406030204" pitchFamily="18" charset="0"/>
                                  </a:rPr>
                                  <m:t>≥</m:t>
                                </m:r>
                                <m:r>
                                  <a:rPr lang="en-US" sz="1400" b="0" i="1" smtClean="0">
                                    <a:latin typeface="Cambria Math" panose="02040503050406030204" pitchFamily="18" charset="0"/>
                                  </a:rPr>
                                  <m:t>0</m:t>
                                </m:r>
                              </m:oMath>
                            </m:oMathPara>
                          </a14:m>
                          <a:endParaRPr lang="en-US" sz="1400" dirty="0"/>
                        </a:p>
                        <a:p>
                          <a:endParaRPr lang="en-US" dirty="0"/>
                        </a:p>
                      </a:txBody>
                      <a:tcPr>
                        <a:solidFill>
                          <a:schemeClr val="accent1">
                            <a:lumMod val="40000"/>
                            <a:lumOff val="60000"/>
                          </a:schemeClr>
                        </a:solidFill>
                      </a:tcPr>
                    </a:tc>
                    <a:extLst>
                      <a:ext uri="{0D108BD9-81ED-4DB2-BD59-A6C34878D82A}">
                        <a16:rowId xmlns:a16="http://schemas.microsoft.com/office/drawing/2014/main" val="2575274579"/>
                      </a:ext>
                    </a:extLst>
                  </a:tr>
                  <a:tr h="516304">
                    <a:tc>
                      <a:txBody>
                        <a:bodyPr/>
                        <a:lstStyle/>
                        <a:p>
                          <a:r>
                            <a:rPr lang="en-US" sz="1400" dirty="0"/>
                            <a:t>1</a:t>
                          </a:r>
                        </a:p>
                      </a:txBody>
                      <a:tcPr>
                        <a:solidFill>
                          <a:schemeClr val="accent1">
                            <a:lumMod val="40000"/>
                            <a:lumOff val="60000"/>
                          </a:schemeClr>
                        </a:solidFill>
                      </a:tcPr>
                    </a:tc>
                    <a:tc>
                      <a:txBody>
                        <a:bodyPr/>
                        <a:lstStyle/>
                        <a:p>
                          <a:r>
                            <a:rPr lang="en-US" sz="1400" dirty="0"/>
                            <a:t>0</a:t>
                          </a:r>
                        </a:p>
                      </a:txBody>
                      <a:tcPr>
                        <a:solidFill>
                          <a:schemeClr val="accent1">
                            <a:lumMod val="40000"/>
                            <a:lumOff val="60000"/>
                          </a:schemeClr>
                        </a:solidFill>
                      </a:tcPr>
                    </a:tc>
                    <a:tc>
                      <a:txBody>
                        <a:bodyPr/>
                        <a:lstStyle/>
                        <a:p>
                          <a:r>
                            <a:rPr lang="en-US" sz="1400" dirty="0"/>
                            <a:t>1</a:t>
                          </a:r>
                        </a:p>
                      </a:txBody>
                      <a:tcPr>
                        <a:solidFill>
                          <a:schemeClr val="accent1">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𝑤</m:t>
                                </m:r>
                                <m:r>
                                  <a:rPr kumimoji="0" lang="en-US" sz="1400" b="0" i="1" u="none" strike="noStrike" kern="1200" cap="none" spc="0" normalizeH="0" baseline="-25000" noProof="0" smtClean="0">
                                    <a:ln>
                                      <a:noFill/>
                                    </a:ln>
                                    <a:solidFill>
                                      <a:prstClr val="black"/>
                                    </a:solidFill>
                                    <a:effectLst/>
                                    <a:uLnTx/>
                                    <a:uFillTx/>
                                    <a:latin typeface="Cambria Math" panose="02040503050406030204" pitchFamily="18" charset="0"/>
                                    <a:ea typeface="+mn-ea"/>
                                    <a:cs typeface="+mn-cs"/>
                                  </a:rPr>
                                  <m:t>0</m:t>
                                </m:r>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𝑤𝑖𝑥𝑖</m:t>
                                </m:r>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m:t>
                                </m:r>
                              </m:oMath>
                            </m:oMathPara>
                          </a14:m>
                          <a:endParaRPr kumimoji="0" lang="en-US" sz="1400" b="0" i="0" u="none" strike="noStrike" kern="1200" cap="none" spc="0" normalizeH="0" baseline="0" noProof="0" dirty="0">
                            <a:ln>
                              <a:noFill/>
                            </a:ln>
                            <a:solidFill>
                              <a:prstClr val="black"/>
                            </a:solidFill>
                            <a:effectLst/>
                            <a:uLnTx/>
                            <a:uFillTx/>
                            <a:latin typeface="+mn-lt"/>
                            <a:ea typeface="+mn-ea"/>
                            <a:cs typeface="+mn-cs"/>
                          </a:endParaRPr>
                        </a:p>
                        <a:p>
                          <a:endParaRPr lang="en-US" dirty="0"/>
                        </a:p>
                      </a:txBody>
                      <a:tcPr>
                        <a:solidFill>
                          <a:schemeClr val="accent1">
                            <a:lumMod val="40000"/>
                            <a:lumOff val="60000"/>
                          </a:schemeClr>
                        </a:solidFill>
                      </a:tcPr>
                    </a:tc>
                    <a:extLst>
                      <a:ext uri="{0D108BD9-81ED-4DB2-BD59-A6C34878D82A}">
                        <a16:rowId xmlns:a16="http://schemas.microsoft.com/office/drawing/2014/main" val="3305390374"/>
                      </a:ext>
                    </a:extLst>
                  </a:tr>
                  <a:tr h="516304">
                    <a:tc>
                      <a:txBody>
                        <a:bodyPr/>
                        <a:lstStyle/>
                        <a:p>
                          <a:r>
                            <a:rPr lang="en-US" sz="1400" dirty="0"/>
                            <a:t>1</a:t>
                          </a:r>
                        </a:p>
                      </a:txBody>
                      <a:tcPr>
                        <a:solidFill>
                          <a:schemeClr val="accent1">
                            <a:lumMod val="40000"/>
                            <a:lumOff val="60000"/>
                          </a:schemeClr>
                        </a:solidFill>
                      </a:tcPr>
                    </a:tc>
                    <a:tc>
                      <a:txBody>
                        <a:bodyPr/>
                        <a:lstStyle/>
                        <a:p>
                          <a:r>
                            <a:rPr lang="en-US" sz="1400" dirty="0"/>
                            <a:t>1</a:t>
                          </a:r>
                        </a:p>
                      </a:txBody>
                      <a:tcPr>
                        <a:solidFill>
                          <a:schemeClr val="accent1">
                            <a:lumMod val="40000"/>
                            <a:lumOff val="60000"/>
                          </a:schemeClr>
                        </a:solidFill>
                      </a:tcPr>
                    </a:tc>
                    <a:tc>
                      <a:txBody>
                        <a:bodyPr/>
                        <a:lstStyle/>
                        <a:p>
                          <a:r>
                            <a:rPr lang="en-US" sz="1400" dirty="0"/>
                            <a:t>0</a:t>
                          </a:r>
                        </a:p>
                      </a:txBody>
                      <a:tcPr>
                        <a:solidFill>
                          <a:schemeClr val="accent1">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𝑤</m:t>
                                </m:r>
                                <m:r>
                                  <a:rPr kumimoji="0" lang="en-US" sz="1400" b="0" i="1" u="none" strike="noStrike" kern="1200" cap="none" spc="0" normalizeH="0" baseline="-25000" noProof="0" smtClean="0">
                                    <a:ln>
                                      <a:noFill/>
                                    </a:ln>
                                    <a:solidFill>
                                      <a:prstClr val="black"/>
                                    </a:solidFill>
                                    <a:effectLst/>
                                    <a:uLnTx/>
                                    <a:uFillTx/>
                                    <a:latin typeface="Cambria Math" panose="02040503050406030204" pitchFamily="18" charset="0"/>
                                    <a:ea typeface="+mn-ea"/>
                                    <a:cs typeface="+mn-cs"/>
                                  </a:rPr>
                                  <m:t>0</m:t>
                                </m:r>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𝑤𝑖𝑥𝑖</m:t>
                                </m:r>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&lt;0</m:t>
                                </m:r>
                              </m:oMath>
                            </m:oMathPara>
                          </a14:m>
                          <a:endParaRPr kumimoji="0" lang="en-US" sz="1400" b="0" i="0" u="none" strike="noStrike" kern="1200" cap="none" spc="0" normalizeH="0" baseline="0" noProof="0" dirty="0">
                            <a:ln>
                              <a:noFill/>
                            </a:ln>
                            <a:solidFill>
                              <a:prstClr val="black"/>
                            </a:solidFill>
                            <a:effectLst/>
                            <a:uLnTx/>
                            <a:uFillTx/>
                            <a:latin typeface="+mn-lt"/>
                            <a:ea typeface="+mn-ea"/>
                            <a:cs typeface="+mn-cs"/>
                          </a:endParaRPr>
                        </a:p>
                        <a:p>
                          <a:endParaRPr lang="en-US" dirty="0"/>
                        </a:p>
                      </a:txBody>
                      <a:tcPr>
                        <a:solidFill>
                          <a:schemeClr val="accent1">
                            <a:lumMod val="40000"/>
                            <a:lumOff val="60000"/>
                          </a:schemeClr>
                        </a:solidFill>
                      </a:tcPr>
                    </a:tc>
                    <a:extLst>
                      <a:ext uri="{0D108BD9-81ED-4DB2-BD59-A6C34878D82A}">
                        <a16:rowId xmlns:a16="http://schemas.microsoft.com/office/drawing/2014/main" val="983743539"/>
                      </a:ext>
                    </a:extLst>
                  </a:tr>
                </a:tbl>
              </a:graphicData>
            </a:graphic>
          </p:graphicFrame>
        </mc:Choice>
        <mc:Fallback xmlns="">
          <p:graphicFrame>
            <p:nvGraphicFramePr>
              <p:cNvPr id="3" name="Table 5">
                <a:extLst>
                  <a:ext uri="{FF2B5EF4-FFF2-40B4-BE49-F238E27FC236}">
                    <a16:creationId xmlns:a16="http://schemas.microsoft.com/office/drawing/2014/main" id="{6336A933-846A-6C24-0518-13F6E31B9486}"/>
                  </a:ext>
                </a:extLst>
              </p:cNvPr>
              <p:cNvGraphicFramePr>
                <a:graphicFrameLocks noGrp="1"/>
              </p:cNvGraphicFramePr>
              <p:nvPr/>
            </p:nvGraphicFramePr>
            <p:xfrm>
              <a:off x="2316087" y="488847"/>
              <a:ext cx="3099765" cy="2429207"/>
            </p:xfrm>
            <a:graphic>
              <a:graphicData uri="http://schemas.openxmlformats.org/drawingml/2006/table">
                <a:tbl>
                  <a:tblPr firstRow="1" bandRow="1">
                    <a:tableStyleId>{5C22544A-7EE6-4342-B048-85BDC9FD1C3A}</a:tableStyleId>
                  </a:tblPr>
                  <a:tblGrid>
                    <a:gridCol w="365443">
                      <a:extLst>
                        <a:ext uri="{9D8B030D-6E8A-4147-A177-3AD203B41FA5}">
                          <a16:colId xmlns:a16="http://schemas.microsoft.com/office/drawing/2014/main" val="2900666764"/>
                        </a:ext>
                      </a:extLst>
                    </a:gridCol>
                    <a:gridCol w="346229">
                      <a:extLst>
                        <a:ext uri="{9D8B030D-6E8A-4147-A177-3AD203B41FA5}">
                          <a16:colId xmlns:a16="http://schemas.microsoft.com/office/drawing/2014/main" val="2844389794"/>
                        </a:ext>
                      </a:extLst>
                    </a:gridCol>
                    <a:gridCol w="549942">
                      <a:extLst>
                        <a:ext uri="{9D8B030D-6E8A-4147-A177-3AD203B41FA5}">
                          <a16:colId xmlns:a16="http://schemas.microsoft.com/office/drawing/2014/main" val="1241497110"/>
                        </a:ext>
                      </a:extLst>
                    </a:gridCol>
                    <a:gridCol w="1838151">
                      <a:extLst>
                        <a:ext uri="{9D8B030D-6E8A-4147-A177-3AD203B41FA5}">
                          <a16:colId xmlns:a16="http://schemas.microsoft.com/office/drawing/2014/main" val="1788857957"/>
                        </a:ext>
                      </a:extLst>
                    </a:gridCol>
                  </a:tblGrid>
                  <a:tr h="365760">
                    <a:tc>
                      <a:txBody>
                        <a:bodyPr/>
                        <a:lstStyle/>
                        <a:p>
                          <a:r>
                            <a:rPr lang="en-US" sz="1200" baseline="0" dirty="0">
                              <a:solidFill>
                                <a:schemeClr val="accent1">
                                  <a:lumMod val="50000"/>
                                </a:schemeClr>
                              </a:solidFill>
                            </a:rPr>
                            <a:t>x1</a:t>
                          </a:r>
                        </a:p>
                      </a:txBody>
                      <a:tcPr>
                        <a:solidFill>
                          <a:schemeClr val="accent1">
                            <a:lumMod val="60000"/>
                            <a:lumOff val="40000"/>
                          </a:schemeClr>
                        </a:solidFill>
                      </a:tcPr>
                    </a:tc>
                    <a:tc>
                      <a:txBody>
                        <a:bodyPr/>
                        <a:lstStyle/>
                        <a:p>
                          <a:r>
                            <a:rPr lang="en-US" sz="1400" dirty="0">
                              <a:solidFill>
                                <a:schemeClr val="accent1">
                                  <a:lumMod val="50000"/>
                                </a:schemeClr>
                              </a:solidFill>
                            </a:rPr>
                            <a:t>x</a:t>
                          </a:r>
                          <a:r>
                            <a:rPr lang="en-US" sz="1400" baseline="-25000" dirty="0">
                              <a:solidFill>
                                <a:schemeClr val="accent1">
                                  <a:lumMod val="50000"/>
                                </a:schemeClr>
                              </a:solidFill>
                            </a:rPr>
                            <a:t>2</a:t>
                          </a:r>
                        </a:p>
                      </a:txBody>
                      <a:tcPr>
                        <a:solidFill>
                          <a:schemeClr val="accent1">
                            <a:lumMod val="60000"/>
                            <a:lumOff val="40000"/>
                          </a:schemeClr>
                        </a:solidFill>
                      </a:tcPr>
                    </a:tc>
                    <a:tc>
                      <a:txBody>
                        <a:bodyPr/>
                        <a:lstStyle/>
                        <a:p>
                          <a:r>
                            <a:rPr lang="en-US" sz="1200" dirty="0">
                              <a:solidFill>
                                <a:schemeClr val="accent1">
                                  <a:lumMod val="50000"/>
                                </a:schemeClr>
                              </a:solidFill>
                            </a:rPr>
                            <a:t>XOR</a:t>
                          </a:r>
                        </a:p>
                      </a:txBody>
                      <a:tcPr>
                        <a:solidFill>
                          <a:schemeClr val="accent1">
                            <a:lumMod val="60000"/>
                            <a:lumOff val="40000"/>
                          </a:schemeClr>
                        </a:solidFill>
                      </a:tcPr>
                    </a:tc>
                    <a:tc>
                      <a:txBody>
                        <a:bodyPr/>
                        <a:lstStyle/>
                        <a:p>
                          <a:endParaRPr lang="en-US" dirty="0">
                            <a:solidFill>
                              <a:schemeClr val="accent1">
                                <a:lumMod val="50000"/>
                              </a:schemeClr>
                            </a:solidFill>
                          </a:endParaRPr>
                        </a:p>
                      </a:txBody>
                      <a:tcPr>
                        <a:solidFill>
                          <a:schemeClr val="accent1">
                            <a:lumMod val="60000"/>
                            <a:lumOff val="40000"/>
                          </a:schemeClr>
                        </a:solidFill>
                      </a:tcPr>
                    </a:tc>
                    <a:extLst>
                      <a:ext uri="{0D108BD9-81ED-4DB2-BD59-A6C34878D82A}">
                        <a16:rowId xmlns:a16="http://schemas.microsoft.com/office/drawing/2014/main" val="2438480511"/>
                      </a:ext>
                    </a:extLst>
                  </a:tr>
                  <a:tr h="326087">
                    <a:tc>
                      <a:txBody>
                        <a:bodyPr/>
                        <a:lstStyle/>
                        <a:p>
                          <a:r>
                            <a:rPr lang="en-US" sz="1400" dirty="0"/>
                            <a:t>0</a:t>
                          </a:r>
                        </a:p>
                      </a:txBody>
                      <a:tcPr>
                        <a:solidFill>
                          <a:schemeClr val="accent1">
                            <a:lumMod val="40000"/>
                            <a:lumOff val="60000"/>
                          </a:schemeClr>
                        </a:solidFill>
                      </a:tcPr>
                    </a:tc>
                    <a:tc>
                      <a:txBody>
                        <a:bodyPr/>
                        <a:lstStyle/>
                        <a:p>
                          <a:r>
                            <a:rPr lang="en-US" sz="1400" dirty="0"/>
                            <a:t>0</a:t>
                          </a:r>
                        </a:p>
                      </a:txBody>
                      <a:tcPr>
                        <a:solidFill>
                          <a:schemeClr val="accent1">
                            <a:lumMod val="40000"/>
                            <a:lumOff val="60000"/>
                          </a:schemeClr>
                        </a:solidFill>
                      </a:tcPr>
                    </a:tc>
                    <a:tc>
                      <a:txBody>
                        <a:bodyPr/>
                        <a:lstStyle/>
                        <a:p>
                          <a:r>
                            <a:rPr lang="en-US" sz="1400" dirty="0"/>
                            <a:t>0</a:t>
                          </a:r>
                        </a:p>
                      </a:txBody>
                      <a:tcPr>
                        <a:solidFill>
                          <a:schemeClr val="accent1">
                            <a:lumMod val="40000"/>
                            <a:lumOff val="60000"/>
                          </a:schemeClr>
                        </a:solidFill>
                      </a:tcPr>
                    </a:tc>
                    <a:tc>
                      <a:txBody>
                        <a:bodyPr/>
                        <a:lstStyle/>
                        <a:p>
                          <a:endParaRPr lang="en-US"/>
                        </a:p>
                      </a:txBody>
                      <a:tcPr>
                        <a:blipFill>
                          <a:blip r:embed="rId2"/>
                          <a:stretch>
                            <a:fillRect l="-69205" t="-114815" r="-1325" b="-531481"/>
                          </a:stretch>
                        </a:blipFill>
                      </a:tcPr>
                    </a:tc>
                    <a:extLst>
                      <a:ext uri="{0D108BD9-81ED-4DB2-BD59-A6C34878D82A}">
                        <a16:rowId xmlns:a16="http://schemas.microsoft.com/office/drawing/2014/main" val="719215141"/>
                      </a:ext>
                    </a:extLst>
                  </a:tr>
                  <a:tr h="579120">
                    <a:tc>
                      <a:txBody>
                        <a:bodyPr/>
                        <a:lstStyle/>
                        <a:p>
                          <a:r>
                            <a:rPr lang="en-US" sz="1400" dirty="0"/>
                            <a:t>0</a:t>
                          </a:r>
                        </a:p>
                      </a:txBody>
                      <a:tcPr>
                        <a:solidFill>
                          <a:schemeClr val="accent1">
                            <a:lumMod val="40000"/>
                            <a:lumOff val="60000"/>
                          </a:schemeClr>
                        </a:solidFill>
                      </a:tcPr>
                    </a:tc>
                    <a:tc>
                      <a:txBody>
                        <a:bodyPr/>
                        <a:lstStyle/>
                        <a:p>
                          <a:r>
                            <a:rPr lang="en-US" sz="1400" dirty="0"/>
                            <a:t>1</a:t>
                          </a:r>
                        </a:p>
                      </a:txBody>
                      <a:tcPr>
                        <a:solidFill>
                          <a:schemeClr val="accent1">
                            <a:lumMod val="40000"/>
                            <a:lumOff val="60000"/>
                          </a:schemeClr>
                        </a:solidFill>
                      </a:tcPr>
                    </a:tc>
                    <a:tc>
                      <a:txBody>
                        <a:bodyPr/>
                        <a:lstStyle/>
                        <a:p>
                          <a:r>
                            <a:rPr lang="en-US" sz="1400" dirty="0"/>
                            <a:t>1</a:t>
                          </a:r>
                        </a:p>
                      </a:txBody>
                      <a:tcPr>
                        <a:solidFill>
                          <a:schemeClr val="accent1">
                            <a:lumMod val="40000"/>
                            <a:lumOff val="60000"/>
                          </a:schemeClr>
                        </a:solidFill>
                      </a:tcPr>
                    </a:tc>
                    <a:tc>
                      <a:txBody>
                        <a:bodyPr/>
                        <a:lstStyle/>
                        <a:p>
                          <a:endParaRPr lang="en-US"/>
                        </a:p>
                      </a:txBody>
                      <a:tcPr>
                        <a:blipFill>
                          <a:blip r:embed="rId2"/>
                          <a:stretch>
                            <a:fillRect l="-69205" t="-122105" r="-1325" b="-202105"/>
                          </a:stretch>
                        </a:blipFill>
                      </a:tcPr>
                    </a:tc>
                    <a:extLst>
                      <a:ext uri="{0D108BD9-81ED-4DB2-BD59-A6C34878D82A}">
                        <a16:rowId xmlns:a16="http://schemas.microsoft.com/office/drawing/2014/main" val="2575274579"/>
                      </a:ext>
                    </a:extLst>
                  </a:tr>
                  <a:tr h="579120">
                    <a:tc>
                      <a:txBody>
                        <a:bodyPr/>
                        <a:lstStyle/>
                        <a:p>
                          <a:r>
                            <a:rPr lang="en-US" sz="1400" dirty="0"/>
                            <a:t>1</a:t>
                          </a:r>
                        </a:p>
                      </a:txBody>
                      <a:tcPr>
                        <a:solidFill>
                          <a:schemeClr val="accent1">
                            <a:lumMod val="40000"/>
                            <a:lumOff val="60000"/>
                          </a:schemeClr>
                        </a:solidFill>
                      </a:tcPr>
                    </a:tc>
                    <a:tc>
                      <a:txBody>
                        <a:bodyPr/>
                        <a:lstStyle/>
                        <a:p>
                          <a:r>
                            <a:rPr lang="en-US" sz="1400" dirty="0"/>
                            <a:t>0</a:t>
                          </a:r>
                        </a:p>
                      </a:txBody>
                      <a:tcPr>
                        <a:solidFill>
                          <a:schemeClr val="accent1">
                            <a:lumMod val="40000"/>
                            <a:lumOff val="60000"/>
                          </a:schemeClr>
                        </a:solidFill>
                      </a:tcPr>
                    </a:tc>
                    <a:tc>
                      <a:txBody>
                        <a:bodyPr/>
                        <a:lstStyle/>
                        <a:p>
                          <a:r>
                            <a:rPr lang="en-US" sz="1400" dirty="0"/>
                            <a:t>1</a:t>
                          </a:r>
                        </a:p>
                      </a:txBody>
                      <a:tcPr>
                        <a:solidFill>
                          <a:schemeClr val="accent1">
                            <a:lumMod val="40000"/>
                            <a:lumOff val="60000"/>
                          </a:schemeClr>
                        </a:solidFill>
                      </a:tcPr>
                    </a:tc>
                    <a:tc>
                      <a:txBody>
                        <a:bodyPr/>
                        <a:lstStyle/>
                        <a:p>
                          <a:endParaRPr lang="en-US"/>
                        </a:p>
                      </a:txBody>
                      <a:tcPr>
                        <a:blipFill>
                          <a:blip r:embed="rId2"/>
                          <a:stretch>
                            <a:fillRect l="-69205" t="-222105" r="-1325" b="-102105"/>
                          </a:stretch>
                        </a:blipFill>
                      </a:tcPr>
                    </a:tc>
                    <a:extLst>
                      <a:ext uri="{0D108BD9-81ED-4DB2-BD59-A6C34878D82A}">
                        <a16:rowId xmlns:a16="http://schemas.microsoft.com/office/drawing/2014/main" val="3305390374"/>
                      </a:ext>
                    </a:extLst>
                  </a:tr>
                  <a:tr h="579120">
                    <a:tc>
                      <a:txBody>
                        <a:bodyPr/>
                        <a:lstStyle/>
                        <a:p>
                          <a:r>
                            <a:rPr lang="en-US" sz="1400" dirty="0"/>
                            <a:t>1</a:t>
                          </a:r>
                        </a:p>
                      </a:txBody>
                      <a:tcPr>
                        <a:solidFill>
                          <a:schemeClr val="accent1">
                            <a:lumMod val="40000"/>
                            <a:lumOff val="60000"/>
                          </a:schemeClr>
                        </a:solidFill>
                      </a:tcPr>
                    </a:tc>
                    <a:tc>
                      <a:txBody>
                        <a:bodyPr/>
                        <a:lstStyle/>
                        <a:p>
                          <a:r>
                            <a:rPr lang="en-US" sz="1400" dirty="0"/>
                            <a:t>1</a:t>
                          </a:r>
                        </a:p>
                      </a:txBody>
                      <a:tcPr>
                        <a:solidFill>
                          <a:schemeClr val="accent1">
                            <a:lumMod val="40000"/>
                            <a:lumOff val="60000"/>
                          </a:schemeClr>
                        </a:solidFill>
                      </a:tcPr>
                    </a:tc>
                    <a:tc>
                      <a:txBody>
                        <a:bodyPr/>
                        <a:lstStyle/>
                        <a:p>
                          <a:r>
                            <a:rPr lang="en-US" sz="1400" dirty="0"/>
                            <a:t>0</a:t>
                          </a:r>
                        </a:p>
                      </a:txBody>
                      <a:tcPr>
                        <a:solidFill>
                          <a:schemeClr val="accent1">
                            <a:lumMod val="40000"/>
                            <a:lumOff val="60000"/>
                          </a:schemeClr>
                        </a:solidFill>
                      </a:tcPr>
                    </a:tc>
                    <a:tc>
                      <a:txBody>
                        <a:bodyPr/>
                        <a:lstStyle/>
                        <a:p>
                          <a:endParaRPr lang="en-US"/>
                        </a:p>
                      </a:txBody>
                      <a:tcPr>
                        <a:blipFill>
                          <a:blip r:embed="rId2"/>
                          <a:stretch>
                            <a:fillRect l="-69205" t="-322105" r="-1325" b="-2105"/>
                          </a:stretch>
                        </a:blipFill>
                      </a:tcPr>
                    </a:tc>
                    <a:extLst>
                      <a:ext uri="{0D108BD9-81ED-4DB2-BD59-A6C34878D82A}">
                        <a16:rowId xmlns:a16="http://schemas.microsoft.com/office/drawing/2014/main" val="983743539"/>
                      </a:ext>
                    </a:extLst>
                  </a:tr>
                </a:tbl>
              </a:graphicData>
            </a:graphic>
          </p:graphicFrame>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98F4010-F2A3-170D-9F80-4E620690CA7B}"/>
                  </a:ext>
                </a:extLst>
              </p:cNvPr>
              <p:cNvSpPr txBox="1"/>
              <p:nvPr/>
            </p:nvSpPr>
            <p:spPr>
              <a:xfrm>
                <a:off x="2081813" y="3633616"/>
                <a:ext cx="4975786"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0</m:t>
                      </m:r>
                      <m:r>
                        <a:rPr lang="en-US" b="0" i="1" smtClean="0">
                          <a:solidFill>
                            <a:schemeClr val="accent2">
                              <a:lumMod val="60000"/>
                              <a:lumOff val="40000"/>
                            </a:schemeClr>
                          </a:solidFill>
                          <a:latin typeface="Cambria Math" panose="02040503050406030204" pitchFamily="18" charset="0"/>
                        </a:rPr>
                        <m:t>+</m:t>
                      </m:r>
                      <m:d>
                        <m:dPr>
                          <m:ctrlPr>
                            <a:rPr lang="en-US" b="0" i="1" smtClean="0">
                              <a:solidFill>
                                <a:schemeClr val="accent2">
                                  <a:lumMod val="60000"/>
                                  <a:lumOff val="40000"/>
                                </a:schemeClr>
                              </a:solidFill>
                              <a:latin typeface="Cambria Math" panose="02040503050406030204" pitchFamily="18" charset="0"/>
                            </a:rPr>
                          </m:ctrlPr>
                        </m:dPr>
                        <m:e>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1</m:t>
                          </m:r>
                          <m:r>
                            <a:rPr lang="en-US" b="0" i="1" smtClean="0">
                              <a:solidFill>
                                <a:schemeClr val="accent2">
                                  <a:lumMod val="60000"/>
                                  <a:lumOff val="40000"/>
                                </a:schemeClr>
                              </a:solidFill>
                              <a:latin typeface="Cambria Math" panose="02040503050406030204" pitchFamily="18" charset="0"/>
                            </a:rPr>
                            <m:t> ∗0</m:t>
                          </m:r>
                        </m:e>
                      </m:d>
                      <m:r>
                        <a:rPr lang="en-US" b="0" i="1" smtClean="0">
                          <a:solidFill>
                            <a:schemeClr val="accent2">
                              <a:lumMod val="60000"/>
                              <a:lumOff val="40000"/>
                            </a:schemeClr>
                          </a:solidFill>
                          <a:latin typeface="Cambria Math" panose="02040503050406030204" pitchFamily="18" charset="0"/>
                        </a:rPr>
                        <m:t>+</m:t>
                      </m:r>
                      <m:d>
                        <m:dPr>
                          <m:ctrlPr>
                            <a:rPr lang="en-US" b="0" i="1" smtClean="0">
                              <a:solidFill>
                                <a:schemeClr val="accent2">
                                  <a:lumMod val="60000"/>
                                  <a:lumOff val="40000"/>
                                </a:schemeClr>
                              </a:solidFill>
                              <a:latin typeface="Cambria Math" panose="02040503050406030204" pitchFamily="18" charset="0"/>
                            </a:rPr>
                          </m:ctrlPr>
                        </m:dPr>
                        <m:e>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2</m:t>
                          </m:r>
                          <m:r>
                            <a:rPr lang="en-US" b="0" i="1" smtClean="0">
                              <a:solidFill>
                                <a:schemeClr val="accent2">
                                  <a:lumMod val="60000"/>
                                  <a:lumOff val="40000"/>
                                </a:schemeClr>
                              </a:solidFill>
                              <a:latin typeface="Cambria Math" panose="02040503050406030204" pitchFamily="18" charset="0"/>
                            </a:rPr>
                            <m:t> ∗0</m:t>
                          </m:r>
                        </m:e>
                      </m:d>
                      <m:r>
                        <a:rPr lang="en-US" b="0" i="1" smtClean="0">
                          <a:solidFill>
                            <a:schemeClr val="accent2">
                              <a:lumMod val="60000"/>
                              <a:lumOff val="40000"/>
                            </a:schemeClr>
                          </a:solidFill>
                          <a:latin typeface="Cambria Math" panose="02040503050406030204" pitchFamily="18" charset="0"/>
                        </a:rPr>
                        <m:t>&lt;0            =⇒   </m:t>
                      </m:r>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0</m:t>
                      </m:r>
                      <m:r>
                        <a:rPr lang="en-US" b="0" i="1" smtClean="0">
                          <a:solidFill>
                            <a:schemeClr val="accent2">
                              <a:lumMod val="60000"/>
                              <a:lumOff val="40000"/>
                            </a:schemeClr>
                          </a:solidFill>
                          <a:latin typeface="Cambria Math" panose="02040503050406030204" pitchFamily="18" charset="0"/>
                        </a:rPr>
                        <m:t>&lt;0 </m:t>
                      </m:r>
                    </m:oMath>
                  </m:oMathPara>
                </a14:m>
                <a:endParaRPr lang="en-US" dirty="0">
                  <a:solidFill>
                    <a:schemeClr val="accent2">
                      <a:lumMod val="60000"/>
                      <a:lumOff val="40000"/>
                    </a:schemeClr>
                  </a:solidFill>
                  <a:latin typeface="Cambria Math" panose="02040503050406030204" pitchFamily="18" charset="0"/>
                </a:endParaRPr>
              </a:p>
            </p:txBody>
          </p:sp>
        </mc:Choice>
        <mc:Fallback xmlns="">
          <p:sp>
            <p:nvSpPr>
              <p:cNvPr id="6" name="TextBox 5">
                <a:extLst>
                  <a:ext uri="{FF2B5EF4-FFF2-40B4-BE49-F238E27FC236}">
                    <a16:creationId xmlns:a16="http://schemas.microsoft.com/office/drawing/2014/main" id="{E98F4010-F2A3-170D-9F80-4E620690CA7B}"/>
                  </a:ext>
                </a:extLst>
              </p:cNvPr>
              <p:cNvSpPr txBox="1">
                <a:spLocks noRot="1" noChangeAspect="1" noMove="1" noResize="1" noEditPoints="1" noAdjustHandles="1" noChangeArrowheads="1" noChangeShapeType="1" noTextEdit="1"/>
              </p:cNvSpPr>
              <p:nvPr/>
            </p:nvSpPr>
            <p:spPr>
              <a:xfrm>
                <a:off x="2081813" y="3633616"/>
                <a:ext cx="4975786" cy="276999"/>
              </a:xfrm>
              <a:prstGeom prst="rect">
                <a:avLst/>
              </a:prstGeom>
              <a:blipFill>
                <a:blip r:embed="rId3"/>
                <a:stretch>
                  <a:fillRect l="-245"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0356051-AED9-42DB-BF32-DAE7B37753D9}"/>
                  </a:ext>
                </a:extLst>
              </p:cNvPr>
              <p:cNvSpPr txBox="1"/>
              <p:nvPr/>
            </p:nvSpPr>
            <p:spPr>
              <a:xfrm>
                <a:off x="2081813" y="4070102"/>
                <a:ext cx="5272341"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0</m:t>
                      </m:r>
                      <m:r>
                        <a:rPr lang="en-US" b="0" i="1" smtClean="0">
                          <a:solidFill>
                            <a:schemeClr val="accent2">
                              <a:lumMod val="60000"/>
                              <a:lumOff val="40000"/>
                            </a:schemeClr>
                          </a:solidFill>
                          <a:latin typeface="Cambria Math" panose="02040503050406030204" pitchFamily="18" charset="0"/>
                        </a:rPr>
                        <m:t>+</m:t>
                      </m:r>
                      <m:d>
                        <m:dPr>
                          <m:ctrlPr>
                            <a:rPr lang="en-US" b="0" i="1" smtClean="0">
                              <a:solidFill>
                                <a:schemeClr val="accent2">
                                  <a:lumMod val="60000"/>
                                  <a:lumOff val="40000"/>
                                </a:schemeClr>
                              </a:solidFill>
                              <a:latin typeface="Cambria Math" panose="02040503050406030204" pitchFamily="18" charset="0"/>
                            </a:rPr>
                          </m:ctrlPr>
                        </m:dPr>
                        <m:e>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1</m:t>
                          </m:r>
                          <m:r>
                            <a:rPr lang="en-US" b="0" i="1" smtClean="0">
                              <a:solidFill>
                                <a:schemeClr val="accent2">
                                  <a:lumMod val="60000"/>
                                  <a:lumOff val="40000"/>
                                </a:schemeClr>
                              </a:solidFill>
                              <a:latin typeface="Cambria Math" panose="02040503050406030204" pitchFamily="18" charset="0"/>
                            </a:rPr>
                            <m:t> ∗0</m:t>
                          </m:r>
                        </m:e>
                      </m:d>
                      <m:r>
                        <a:rPr lang="en-US" b="0" i="1" smtClean="0">
                          <a:solidFill>
                            <a:schemeClr val="accent2">
                              <a:lumMod val="60000"/>
                              <a:lumOff val="40000"/>
                            </a:schemeClr>
                          </a:solidFill>
                          <a:latin typeface="Cambria Math" panose="02040503050406030204" pitchFamily="18" charset="0"/>
                        </a:rPr>
                        <m:t>+</m:t>
                      </m:r>
                      <m:d>
                        <m:dPr>
                          <m:ctrlPr>
                            <a:rPr lang="en-US" b="0" i="1" smtClean="0">
                              <a:solidFill>
                                <a:schemeClr val="accent2">
                                  <a:lumMod val="60000"/>
                                  <a:lumOff val="40000"/>
                                </a:schemeClr>
                              </a:solidFill>
                              <a:latin typeface="Cambria Math" panose="02040503050406030204" pitchFamily="18" charset="0"/>
                            </a:rPr>
                          </m:ctrlPr>
                        </m:dPr>
                        <m:e>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2</m:t>
                          </m:r>
                          <m:r>
                            <a:rPr lang="en-US" b="0" i="1" smtClean="0">
                              <a:solidFill>
                                <a:schemeClr val="accent2">
                                  <a:lumMod val="60000"/>
                                  <a:lumOff val="40000"/>
                                </a:schemeClr>
                              </a:solidFill>
                              <a:latin typeface="Cambria Math" panose="02040503050406030204" pitchFamily="18" charset="0"/>
                            </a:rPr>
                            <m:t> ∗1</m:t>
                          </m:r>
                        </m:e>
                      </m:d>
                      <m:r>
                        <a:rPr lang="en-US" b="0" i="1" smtClean="0">
                          <a:solidFill>
                            <a:schemeClr val="accent2">
                              <a:lumMod val="60000"/>
                              <a:lumOff val="40000"/>
                            </a:schemeClr>
                          </a:solidFill>
                          <a:latin typeface="Cambria Math" panose="02040503050406030204" pitchFamily="18" charset="0"/>
                        </a:rPr>
                        <m:t>≥0            =⇒   </m:t>
                      </m:r>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2</m:t>
                      </m:r>
                      <m:r>
                        <a:rPr lang="en-US" b="0" i="1" smtClean="0">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0</m:t>
                      </m:r>
                      <m:r>
                        <a:rPr lang="en-US" b="0" i="1" smtClean="0">
                          <a:solidFill>
                            <a:schemeClr val="accent2">
                              <a:lumMod val="60000"/>
                              <a:lumOff val="40000"/>
                            </a:schemeClr>
                          </a:solidFill>
                          <a:latin typeface="Cambria Math" panose="02040503050406030204" pitchFamily="18" charset="0"/>
                        </a:rPr>
                        <m:t> </m:t>
                      </m:r>
                    </m:oMath>
                  </m:oMathPara>
                </a14:m>
                <a:endParaRPr lang="en-US" dirty="0">
                  <a:solidFill>
                    <a:schemeClr val="accent2">
                      <a:lumMod val="60000"/>
                      <a:lumOff val="40000"/>
                    </a:schemeClr>
                  </a:solidFill>
                  <a:latin typeface="Cambria Math" panose="02040503050406030204" pitchFamily="18" charset="0"/>
                </a:endParaRPr>
              </a:p>
            </p:txBody>
          </p:sp>
        </mc:Choice>
        <mc:Fallback xmlns="">
          <p:sp>
            <p:nvSpPr>
              <p:cNvPr id="15" name="TextBox 14">
                <a:extLst>
                  <a:ext uri="{FF2B5EF4-FFF2-40B4-BE49-F238E27FC236}">
                    <a16:creationId xmlns:a16="http://schemas.microsoft.com/office/drawing/2014/main" id="{60356051-AED9-42DB-BF32-DAE7B37753D9}"/>
                  </a:ext>
                </a:extLst>
              </p:cNvPr>
              <p:cNvSpPr txBox="1">
                <a:spLocks noRot="1" noChangeAspect="1" noMove="1" noResize="1" noEditPoints="1" noAdjustHandles="1" noChangeArrowheads="1" noChangeShapeType="1" noTextEdit="1"/>
              </p:cNvSpPr>
              <p:nvPr/>
            </p:nvSpPr>
            <p:spPr>
              <a:xfrm>
                <a:off x="2081813" y="4070102"/>
                <a:ext cx="5272341" cy="276999"/>
              </a:xfrm>
              <a:prstGeom prst="rect">
                <a:avLst/>
              </a:prstGeom>
              <a:blipFill>
                <a:blip r:embed="rId4"/>
                <a:stretch>
                  <a:fillRect l="-231" b="-1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7F309A2-17E4-F709-21C2-A133555EFC3B}"/>
                  </a:ext>
                </a:extLst>
              </p:cNvPr>
              <p:cNvSpPr txBox="1"/>
              <p:nvPr/>
            </p:nvSpPr>
            <p:spPr>
              <a:xfrm>
                <a:off x="2081813" y="4476687"/>
                <a:ext cx="5272341"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0</m:t>
                      </m:r>
                      <m:r>
                        <a:rPr lang="en-US" b="0" i="1" smtClean="0">
                          <a:solidFill>
                            <a:schemeClr val="accent2">
                              <a:lumMod val="60000"/>
                              <a:lumOff val="40000"/>
                            </a:schemeClr>
                          </a:solidFill>
                          <a:latin typeface="Cambria Math" panose="02040503050406030204" pitchFamily="18" charset="0"/>
                        </a:rPr>
                        <m:t>+</m:t>
                      </m:r>
                      <m:d>
                        <m:dPr>
                          <m:ctrlPr>
                            <a:rPr lang="en-US" b="0" i="1" smtClean="0">
                              <a:solidFill>
                                <a:schemeClr val="accent2">
                                  <a:lumMod val="60000"/>
                                  <a:lumOff val="40000"/>
                                </a:schemeClr>
                              </a:solidFill>
                              <a:latin typeface="Cambria Math" panose="02040503050406030204" pitchFamily="18" charset="0"/>
                            </a:rPr>
                          </m:ctrlPr>
                        </m:dPr>
                        <m:e>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1</m:t>
                          </m:r>
                          <m:r>
                            <a:rPr lang="en-US" b="0" i="1" smtClean="0">
                              <a:solidFill>
                                <a:schemeClr val="accent2">
                                  <a:lumMod val="60000"/>
                                  <a:lumOff val="40000"/>
                                </a:schemeClr>
                              </a:solidFill>
                              <a:latin typeface="Cambria Math" panose="02040503050406030204" pitchFamily="18" charset="0"/>
                            </a:rPr>
                            <m:t> ∗1</m:t>
                          </m:r>
                        </m:e>
                      </m:d>
                      <m:r>
                        <a:rPr lang="en-US" b="0" i="1" smtClean="0">
                          <a:solidFill>
                            <a:schemeClr val="accent2">
                              <a:lumMod val="60000"/>
                              <a:lumOff val="40000"/>
                            </a:schemeClr>
                          </a:solidFill>
                          <a:latin typeface="Cambria Math" panose="02040503050406030204" pitchFamily="18" charset="0"/>
                        </a:rPr>
                        <m:t>+</m:t>
                      </m:r>
                      <m:d>
                        <m:dPr>
                          <m:ctrlPr>
                            <a:rPr lang="en-US" b="0" i="1" smtClean="0">
                              <a:solidFill>
                                <a:schemeClr val="accent2">
                                  <a:lumMod val="60000"/>
                                  <a:lumOff val="40000"/>
                                </a:schemeClr>
                              </a:solidFill>
                              <a:latin typeface="Cambria Math" panose="02040503050406030204" pitchFamily="18" charset="0"/>
                            </a:rPr>
                          </m:ctrlPr>
                        </m:dPr>
                        <m:e>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2</m:t>
                          </m:r>
                          <m:r>
                            <a:rPr lang="en-US" b="0" i="1" smtClean="0">
                              <a:solidFill>
                                <a:schemeClr val="accent2">
                                  <a:lumMod val="60000"/>
                                  <a:lumOff val="40000"/>
                                </a:schemeClr>
                              </a:solidFill>
                              <a:latin typeface="Cambria Math" panose="02040503050406030204" pitchFamily="18" charset="0"/>
                            </a:rPr>
                            <m:t> ∗0</m:t>
                          </m:r>
                        </m:e>
                      </m:d>
                      <m:r>
                        <a:rPr lang="en-US" b="0" i="1" smtClean="0">
                          <a:solidFill>
                            <a:schemeClr val="accent2">
                              <a:lumMod val="60000"/>
                              <a:lumOff val="40000"/>
                            </a:schemeClr>
                          </a:solidFill>
                          <a:latin typeface="Cambria Math" panose="02040503050406030204" pitchFamily="18" charset="0"/>
                        </a:rPr>
                        <m:t>≥0            =⇒   </m:t>
                      </m:r>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1</m:t>
                      </m:r>
                      <m:r>
                        <a:rPr lang="en-US" b="0" i="1" smtClean="0">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0</m:t>
                      </m:r>
                      <m:r>
                        <a:rPr lang="en-US" b="0" i="1" smtClean="0">
                          <a:solidFill>
                            <a:schemeClr val="accent2">
                              <a:lumMod val="60000"/>
                              <a:lumOff val="40000"/>
                            </a:schemeClr>
                          </a:solidFill>
                          <a:latin typeface="Cambria Math" panose="02040503050406030204" pitchFamily="18" charset="0"/>
                        </a:rPr>
                        <m:t> </m:t>
                      </m:r>
                    </m:oMath>
                  </m:oMathPara>
                </a14:m>
                <a:endParaRPr lang="en-US" dirty="0">
                  <a:solidFill>
                    <a:schemeClr val="accent2">
                      <a:lumMod val="60000"/>
                      <a:lumOff val="40000"/>
                    </a:schemeClr>
                  </a:solidFill>
                  <a:latin typeface="Cambria Math" panose="02040503050406030204" pitchFamily="18" charset="0"/>
                </a:endParaRPr>
              </a:p>
            </p:txBody>
          </p:sp>
        </mc:Choice>
        <mc:Fallback xmlns="">
          <p:sp>
            <p:nvSpPr>
              <p:cNvPr id="18" name="TextBox 17">
                <a:extLst>
                  <a:ext uri="{FF2B5EF4-FFF2-40B4-BE49-F238E27FC236}">
                    <a16:creationId xmlns:a16="http://schemas.microsoft.com/office/drawing/2014/main" id="{17F309A2-17E4-F709-21C2-A133555EFC3B}"/>
                  </a:ext>
                </a:extLst>
              </p:cNvPr>
              <p:cNvSpPr txBox="1">
                <a:spLocks noRot="1" noChangeAspect="1" noMove="1" noResize="1" noEditPoints="1" noAdjustHandles="1" noChangeArrowheads="1" noChangeShapeType="1" noTextEdit="1"/>
              </p:cNvSpPr>
              <p:nvPr/>
            </p:nvSpPr>
            <p:spPr>
              <a:xfrm>
                <a:off x="2081813" y="4476687"/>
                <a:ext cx="5272341" cy="276999"/>
              </a:xfrm>
              <a:prstGeom prst="rect">
                <a:avLst/>
              </a:prstGeom>
              <a:blipFill>
                <a:blip r:embed="rId5"/>
                <a:stretch>
                  <a:fillRect l="-231"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0D2C8589-3238-A319-D512-F1D794C1B8EF}"/>
                  </a:ext>
                </a:extLst>
              </p:cNvPr>
              <p:cNvSpPr txBox="1"/>
              <p:nvPr/>
            </p:nvSpPr>
            <p:spPr>
              <a:xfrm>
                <a:off x="2081813" y="4857193"/>
                <a:ext cx="5802935"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0</m:t>
                      </m:r>
                      <m:r>
                        <a:rPr lang="en-US" b="0" i="1" smtClean="0">
                          <a:solidFill>
                            <a:schemeClr val="accent2">
                              <a:lumMod val="60000"/>
                              <a:lumOff val="40000"/>
                            </a:schemeClr>
                          </a:solidFill>
                          <a:latin typeface="Cambria Math" panose="02040503050406030204" pitchFamily="18" charset="0"/>
                        </a:rPr>
                        <m:t>+</m:t>
                      </m:r>
                      <m:d>
                        <m:dPr>
                          <m:ctrlPr>
                            <a:rPr lang="en-US" b="0" i="1" smtClean="0">
                              <a:solidFill>
                                <a:schemeClr val="accent2">
                                  <a:lumMod val="60000"/>
                                  <a:lumOff val="40000"/>
                                </a:schemeClr>
                              </a:solidFill>
                              <a:latin typeface="Cambria Math" panose="02040503050406030204" pitchFamily="18" charset="0"/>
                            </a:rPr>
                          </m:ctrlPr>
                        </m:dPr>
                        <m:e>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1</m:t>
                          </m:r>
                          <m:r>
                            <a:rPr lang="en-US" b="0" i="1" smtClean="0">
                              <a:solidFill>
                                <a:schemeClr val="accent2">
                                  <a:lumMod val="60000"/>
                                  <a:lumOff val="40000"/>
                                </a:schemeClr>
                              </a:solidFill>
                              <a:latin typeface="Cambria Math" panose="02040503050406030204" pitchFamily="18" charset="0"/>
                            </a:rPr>
                            <m:t> ∗1</m:t>
                          </m:r>
                        </m:e>
                      </m:d>
                      <m:r>
                        <a:rPr lang="en-US" b="0" i="1" smtClean="0">
                          <a:solidFill>
                            <a:schemeClr val="accent2">
                              <a:lumMod val="60000"/>
                              <a:lumOff val="40000"/>
                            </a:schemeClr>
                          </a:solidFill>
                          <a:latin typeface="Cambria Math" panose="02040503050406030204" pitchFamily="18" charset="0"/>
                        </a:rPr>
                        <m:t>+</m:t>
                      </m:r>
                      <m:d>
                        <m:dPr>
                          <m:ctrlPr>
                            <a:rPr lang="en-US" b="0" i="1" smtClean="0">
                              <a:solidFill>
                                <a:schemeClr val="accent2">
                                  <a:lumMod val="60000"/>
                                  <a:lumOff val="40000"/>
                                </a:schemeClr>
                              </a:solidFill>
                              <a:latin typeface="Cambria Math" panose="02040503050406030204" pitchFamily="18" charset="0"/>
                            </a:rPr>
                          </m:ctrlPr>
                        </m:dPr>
                        <m:e>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2</m:t>
                          </m:r>
                          <m:r>
                            <a:rPr lang="en-US" b="0" i="1" smtClean="0">
                              <a:solidFill>
                                <a:schemeClr val="accent2">
                                  <a:lumMod val="60000"/>
                                  <a:lumOff val="40000"/>
                                </a:schemeClr>
                              </a:solidFill>
                              <a:latin typeface="Cambria Math" panose="02040503050406030204" pitchFamily="18" charset="0"/>
                            </a:rPr>
                            <m:t> ∗1</m:t>
                          </m:r>
                        </m:e>
                      </m:d>
                      <m:r>
                        <a:rPr lang="en-US" b="0" i="1" smtClean="0">
                          <a:solidFill>
                            <a:schemeClr val="accent2">
                              <a:lumMod val="60000"/>
                              <a:lumOff val="40000"/>
                            </a:schemeClr>
                          </a:solidFill>
                          <a:latin typeface="Cambria Math" panose="02040503050406030204" pitchFamily="18" charset="0"/>
                        </a:rPr>
                        <m:t>≥0            =⇒   </m:t>
                      </m:r>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1</m:t>
                      </m:r>
                      <m:r>
                        <a:rPr lang="en-US" b="0" i="1" smtClean="0">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2</m:t>
                      </m:r>
                      <m:r>
                        <a:rPr lang="en-US" b="0" i="1" smtClean="0">
                          <a:solidFill>
                            <a:schemeClr val="accent2">
                              <a:lumMod val="60000"/>
                              <a:lumOff val="40000"/>
                            </a:schemeClr>
                          </a:solidFill>
                          <a:latin typeface="Cambria Math" panose="02040503050406030204" pitchFamily="18" charset="0"/>
                        </a:rPr>
                        <m:t>&lt;−</m:t>
                      </m:r>
                      <m:r>
                        <a:rPr lang="en-US" b="0" i="1" smtClean="0">
                          <a:solidFill>
                            <a:schemeClr val="accent2">
                              <a:lumMod val="60000"/>
                              <a:lumOff val="40000"/>
                            </a:schemeClr>
                          </a:solidFill>
                          <a:latin typeface="Cambria Math" panose="02040503050406030204" pitchFamily="18" charset="0"/>
                        </a:rPr>
                        <m:t>𝑤</m:t>
                      </m:r>
                      <m:r>
                        <a:rPr lang="en-US" b="0" i="1" baseline="-25000" smtClean="0">
                          <a:solidFill>
                            <a:schemeClr val="accent2">
                              <a:lumMod val="60000"/>
                              <a:lumOff val="40000"/>
                            </a:schemeClr>
                          </a:solidFill>
                          <a:latin typeface="Cambria Math" panose="02040503050406030204" pitchFamily="18" charset="0"/>
                        </a:rPr>
                        <m:t>0</m:t>
                      </m:r>
                      <m:r>
                        <a:rPr lang="en-US" b="0" i="1" smtClean="0">
                          <a:solidFill>
                            <a:schemeClr val="accent2">
                              <a:lumMod val="60000"/>
                              <a:lumOff val="40000"/>
                            </a:schemeClr>
                          </a:solidFill>
                          <a:latin typeface="Cambria Math" panose="02040503050406030204" pitchFamily="18" charset="0"/>
                        </a:rPr>
                        <m:t> </m:t>
                      </m:r>
                    </m:oMath>
                  </m:oMathPara>
                </a14:m>
                <a:endParaRPr lang="en-US" dirty="0">
                  <a:solidFill>
                    <a:schemeClr val="accent2">
                      <a:lumMod val="60000"/>
                      <a:lumOff val="40000"/>
                    </a:schemeClr>
                  </a:solidFill>
                  <a:latin typeface="Cambria Math" panose="02040503050406030204" pitchFamily="18" charset="0"/>
                </a:endParaRPr>
              </a:p>
            </p:txBody>
          </p:sp>
        </mc:Choice>
        <mc:Fallback xmlns="">
          <p:sp>
            <p:nvSpPr>
              <p:cNvPr id="19" name="TextBox 18">
                <a:extLst>
                  <a:ext uri="{FF2B5EF4-FFF2-40B4-BE49-F238E27FC236}">
                    <a16:creationId xmlns:a16="http://schemas.microsoft.com/office/drawing/2014/main" id="{0D2C8589-3238-A319-D512-F1D794C1B8EF}"/>
                  </a:ext>
                </a:extLst>
              </p:cNvPr>
              <p:cNvSpPr txBox="1">
                <a:spLocks noRot="1" noChangeAspect="1" noMove="1" noResize="1" noEditPoints="1" noAdjustHandles="1" noChangeArrowheads="1" noChangeShapeType="1" noTextEdit="1"/>
              </p:cNvSpPr>
              <p:nvPr/>
            </p:nvSpPr>
            <p:spPr>
              <a:xfrm>
                <a:off x="2081813" y="4857193"/>
                <a:ext cx="5802935" cy="276999"/>
              </a:xfrm>
              <a:prstGeom prst="rect">
                <a:avLst/>
              </a:prstGeom>
              <a:blipFill>
                <a:blip r:embed="rId6"/>
                <a:stretch>
                  <a:fillRect l="-210" b="-17778"/>
                </a:stretch>
              </a:blipFill>
            </p:spPr>
            <p:txBody>
              <a:bodyPr/>
              <a:lstStyle/>
              <a:p>
                <a:r>
                  <a:rPr lang="en-US">
                    <a:noFill/>
                  </a:rPr>
                  <a:t> </a:t>
                </a:r>
              </a:p>
            </p:txBody>
          </p:sp>
        </mc:Fallback>
      </mc:AlternateContent>
      <p:sp>
        <p:nvSpPr>
          <p:cNvPr id="21" name="TextBox 20">
            <a:extLst>
              <a:ext uri="{FF2B5EF4-FFF2-40B4-BE49-F238E27FC236}">
                <a16:creationId xmlns:a16="http://schemas.microsoft.com/office/drawing/2014/main" id="{DE1426AA-4AC0-CED9-92FE-4045E2EB1F6A}"/>
              </a:ext>
            </a:extLst>
          </p:cNvPr>
          <p:cNvSpPr txBox="1"/>
          <p:nvPr/>
        </p:nvSpPr>
        <p:spPr>
          <a:xfrm>
            <a:off x="2316087" y="5538156"/>
            <a:ext cx="3968318" cy="553998"/>
          </a:xfrm>
          <a:prstGeom prst="rect">
            <a:avLst/>
          </a:prstGeom>
          <a:noFill/>
        </p:spPr>
        <p:txBody>
          <a:bodyPr wrap="square" lIns="0" tIns="0" rIns="0" bIns="0" rtlCol="0">
            <a:spAutoFit/>
          </a:bodyPr>
          <a:lstStyle/>
          <a:p>
            <a:pPr marL="285750" indent="-285750" algn="l">
              <a:buFont typeface="Arial" panose="020B0604020202020204" pitchFamily="34" charset="0"/>
              <a:buChar char="•"/>
            </a:pPr>
            <a:r>
              <a:rPr lang="en-US" dirty="0">
                <a:solidFill>
                  <a:schemeClr val="accent2">
                    <a:lumMod val="60000"/>
                    <a:lumOff val="40000"/>
                  </a:schemeClr>
                </a:solidFill>
                <a:latin typeface="Cambria Math" panose="02040503050406030204" pitchFamily="18" charset="0"/>
              </a:rPr>
              <a:t>Forth condition contradicts condition 2 and 3 </a:t>
            </a:r>
            <a:endParaRPr lang="en-US" sz="1400" dirty="0">
              <a:solidFill>
                <a:schemeClr val="accent2">
                  <a:lumMod val="60000"/>
                  <a:lumOff val="40000"/>
                </a:schemeClr>
              </a:solidFill>
              <a:latin typeface="Cambria Math" panose="02040503050406030204" pitchFamily="18" charset="0"/>
            </a:endParaRPr>
          </a:p>
        </p:txBody>
      </p:sp>
      <p:cxnSp>
        <p:nvCxnSpPr>
          <p:cNvPr id="22" name="Straight Arrow Connector 21">
            <a:extLst>
              <a:ext uri="{FF2B5EF4-FFF2-40B4-BE49-F238E27FC236}">
                <a16:creationId xmlns:a16="http://schemas.microsoft.com/office/drawing/2014/main" id="{04DAA156-A595-1EB3-4586-9EFFB363C624}"/>
              </a:ext>
            </a:extLst>
          </p:cNvPr>
          <p:cNvCxnSpPr>
            <a:cxnSpLocks/>
          </p:cNvCxnSpPr>
          <p:nvPr/>
        </p:nvCxnSpPr>
        <p:spPr>
          <a:xfrm>
            <a:off x="7663951" y="2786716"/>
            <a:ext cx="25986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EBABC5E-7B26-964B-F995-289A776AF655}"/>
              </a:ext>
            </a:extLst>
          </p:cNvPr>
          <p:cNvCxnSpPr>
            <a:cxnSpLocks/>
          </p:cNvCxnSpPr>
          <p:nvPr/>
        </p:nvCxnSpPr>
        <p:spPr>
          <a:xfrm flipV="1">
            <a:off x="7663951" y="381740"/>
            <a:ext cx="0" cy="24049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0FF8DEEB-27EC-B15A-0D0F-B431430A1373}"/>
              </a:ext>
            </a:extLst>
          </p:cNvPr>
          <p:cNvSpPr/>
          <p:nvPr/>
        </p:nvSpPr>
        <p:spPr>
          <a:xfrm>
            <a:off x="9555227" y="1056686"/>
            <a:ext cx="136222" cy="136105"/>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ECCD182E-8F19-DC4A-8796-995D3A6C3809}"/>
                  </a:ext>
                </a:extLst>
              </p:cNvPr>
              <p:cNvSpPr txBox="1"/>
              <p:nvPr/>
            </p:nvSpPr>
            <p:spPr>
              <a:xfrm>
                <a:off x="7240567" y="389936"/>
                <a:ext cx="28987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a:solidFill>
                            <a:schemeClr val="accent2">
                              <a:lumMod val="60000"/>
                              <a:lumOff val="40000"/>
                            </a:schemeClr>
                          </a:solidFill>
                          <a:latin typeface="Cambria Math" panose="02040503050406030204" pitchFamily="18" charset="0"/>
                        </a:rPr>
                        <m:t>𝑥</m:t>
                      </m:r>
                      <m:r>
                        <a:rPr lang="en-US" i="1" baseline="-25000">
                          <a:solidFill>
                            <a:schemeClr val="accent2">
                              <a:lumMod val="60000"/>
                              <a:lumOff val="40000"/>
                            </a:schemeClr>
                          </a:solidFill>
                          <a:latin typeface="Cambria Math" panose="02040503050406030204" pitchFamily="18" charset="0"/>
                        </a:rPr>
                        <m:t>1</m:t>
                      </m:r>
                    </m:oMath>
                  </m:oMathPara>
                </a14:m>
                <a:endParaRPr lang="en-US" dirty="0"/>
              </a:p>
            </p:txBody>
          </p:sp>
        </mc:Choice>
        <mc:Fallback xmlns="">
          <p:sp>
            <p:nvSpPr>
              <p:cNvPr id="29" name="TextBox 28">
                <a:extLst>
                  <a:ext uri="{FF2B5EF4-FFF2-40B4-BE49-F238E27FC236}">
                    <a16:creationId xmlns:a16="http://schemas.microsoft.com/office/drawing/2014/main" id="{ECCD182E-8F19-DC4A-8796-995D3A6C3809}"/>
                  </a:ext>
                </a:extLst>
              </p:cNvPr>
              <p:cNvSpPr txBox="1">
                <a:spLocks noRot="1" noChangeAspect="1" noMove="1" noResize="1" noEditPoints="1" noAdjustHandles="1" noChangeArrowheads="1" noChangeShapeType="1" noTextEdit="1"/>
              </p:cNvSpPr>
              <p:nvPr/>
            </p:nvSpPr>
            <p:spPr>
              <a:xfrm>
                <a:off x="7240567" y="389936"/>
                <a:ext cx="289876" cy="369332"/>
              </a:xfrm>
              <a:prstGeom prst="rect">
                <a:avLst/>
              </a:prstGeom>
              <a:blipFill>
                <a:blip r:embed="rId7"/>
                <a:stretch>
                  <a:fillRect r="-234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B417A7C9-80DD-6699-249D-72DF5439D736}"/>
                  </a:ext>
                </a:extLst>
              </p:cNvPr>
              <p:cNvSpPr txBox="1"/>
              <p:nvPr/>
            </p:nvSpPr>
            <p:spPr>
              <a:xfrm>
                <a:off x="9869837" y="2810994"/>
                <a:ext cx="28987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solidFill>
                            <a:schemeClr val="accent2">
                              <a:lumMod val="60000"/>
                              <a:lumOff val="40000"/>
                            </a:schemeClr>
                          </a:solidFill>
                          <a:latin typeface="Cambria Math" panose="02040503050406030204" pitchFamily="18" charset="0"/>
                        </a:rPr>
                        <m:t>𝑥</m:t>
                      </m:r>
                      <m:r>
                        <a:rPr lang="en-US" b="0" i="1" baseline="-25000" smtClean="0">
                          <a:solidFill>
                            <a:schemeClr val="accent2">
                              <a:lumMod val="60000"/>
                              <a:lumOff val="40000"/>
                            </a:schemeClr>
                          </a:solidFill>
                          <a:latin typeface="Cambria Math" panose="02040503050406030204" pitchFamily="18" charset="0"/>
                        </a:rPr>
                        <m:t>2</m:t>
                      </m:r>
                    </m:oMath>
                  </m:oMathPara>
                </a14:m>
                <a:endParaRPr lang="en-US" baseline="-25000" dirty="0"/>
              </a:p>
            </p:txBody>
          </p:sp>
        </mc:Choice>
        <mc:Fallback xmlns="">
          <p:sp>
            <p:nvSpPr>
              <p:cNvPr id="30" name="TextBox 29">
                <a:extLst>
                  <a:ext uri="{FF2B5EF4-FFF2-40B4-BE49-F238E27FC236}">
                    <a16:creationId xmlns:a16="http://schemas.microsoft.com/office/drawing/2014/main" id="{B417A7C9-80DD-6699-249D-72DF5439D736}"/>
                  </a:ext>
                </a:extLst>
              </p:cNvPr>
              <p:cNvSpPr txBox="1">
                <a:spLocks noRot="1" noChangeAspect="1" noMove="1" noResize="1" noEditPoints="1" noAdjustHandles="1" noChangeArrowheads="1" noChangeShapeType="1" noTextEdit="1"/>
              </p:cNvSpPr>
              <p:nvPr/>
            </p:nvSpPr>
            <p:spPr>
              <a:xfrm>
                <a:off x="9869837" y="2810994"/>
                <a:ext cx="289876" cy="369332"/>
              </a:xfrm>
              <a:prstGeom prst="rect">
                <a:avLst/>
              </a:prstGeom>
              <a:blipFill>
                <a:blip r:embed="rId8"/>
                <a:stretch>
                  <a:fillRect r="-208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D15F7D7C-69D1-5624-62E9-2866B64FA252}"/>
                  </a:ext>
                </a:extLst>
              </p:cNvPr>
              <p:cNvSpPr txBox="1"/>
              <p:nvPr/>
            </p:nvSpPr>
            <p:spPr>
              <a:xfrm>
                <a:off x="7459150" y="853144"/>
                <a:ext cx="363881" cy="18466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(0,1)</m:t>
                      </m:r>
                    </m:oMath>
                  </m:oMathPara>
                </a14:m>
                <a:endParaRPr lang="en-US" sz="1200" dirty="0">
                  <a:solidFill>
                    <a:schemeClr val="accent2">
                      <a:lumMod val="60000"/>
                      <a:lumOff val="40000"/>
                    </a:schemeClr>
                  </a:solidFill>
                  <a:latin typeface="Cambria Math" panose="02040503050406030204" pitchFamily="18" charset="0"/>
                </a:endParaRPr>
              </a:p>
            </p:txBody>
          </p:sp>
        </mc:Choice>
        <mc:Fallback xmlns="">
          <p:sp>
            <p:nvSpPr>
              <p:cNvPr id="31" name="TextBox 30">
                <a:extLst>
                  <a:ext uri="{FF2B5EF4-FFF2-40B4-BE49-F238E27FC236}">
                    <a16:creationId xmlns:a16="http://schemas.microsoft.com/office/drawing/2014/main" id="{D15F7D7C-69D1-5624-62E9-2866B64FA252}"/>
                  </a:ext>
                </a:extLst>
              </p:cNvPr>
              <p:cNvSpPr txBox="1">
                <a:spLocks noRot="1" noChangeAspect="1" noMove="1" noResize="1" noEditPoints="1" noAdjustHandles="1" noChangeArrowheads="1" noChangeShapeType="1" noTextEdit="1"/>
              </p:cNvSpPr>
              <p:nvPr/>
            </p:nvSpPr>
            <p:spPr>
              <a:xfrm>
                <a:off x="7459150" y="853144"/>
                <a:ext cx="363881" cy="184666"/>
              </a:xfrm>
              <a:prstGeom prst="rect">
                <a:avLst/>
              </a:prstGeom>
              <a:blipFill>
                <a:blip r:embed="rId9"/>
                <a:stretch>
                  <a:fillRect l="-16949" t="-3333" r="-15254" b="-4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11EA572F-0F28-A648-72E2-F58DAE097AFC}"/>
                  </a:ext>
                </a:extLst>
              </p:cNvPr>
              <p:cNvSpPr txBox="1"/>
              <p:nvPr/>
            </p:nvSpPr>
            <p:spPr>
              <a:xfrm>
                <a:off x="7530443" y="2830487"/>
                <a:ext cx="363882" cy="18466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(0,0)</m:t>
                      </m:r>
                    </m:oMath>
                  </m:oMathPara>
                </a14:m>
                <a:endParaRPr lang="en-US" sz="1200" dirty="0">
                  <a:solidFill>
                    <a:schemeClr val="accent2">
                      <a:lumMod val="60000"/>
                      <a:lumOff val="40000"/>
                    </a:schemeClr>
                  </a:solidFill>
                  <a:latin typeface="Cambria Math" panose="02040503050406030204" pitchFamily="18" charset="0"/>
                </a:endParaRPr>
              </a:p>
            </p:txBody>
          </p:sp>
        </mc:Choice>
        <mc:Fallback xmlns="">
          <p:sp>
            <p:nvSpPr>
              <p:cNvPr id="32" name="TextBox 31">
                <a:extLst>
                  <a:ext uri="{FF2B5EF4-FFF2-40B4-BE49-F238E27FC236}">
                    <a16:creationId xmlns:a16="http://schemas.microsoft.com/office/drawing/2014/main" id="{11EA572F-0F28-A648-72E2-F58DAE097AFC}"/>
                  </a:ext>
                </a:extLst>
              </p:cNvPr>
              <p:cNvSpPr txBox="1">
                <a:spLocks noRot="1" noChangeAspect="1" noMove="1" noResize="1" noEditPoints="1" noAdjustHandles="1" noChangeArrowheads="1" noChangeShapeType="1" noTextEdit="1"/>
              </p:cNvSpPr>
              <p:nvPr/>
            </p:nvSpPr>
            <p:spPr>
              <a:xfrm>
                <a:off x="7530443" y="2830487"/>
                <a:ext cx="363882" cy="184666"/>
              </a:xfrm>
              <a:prstGeom prst="rect">
                <a:avLst/>
              </a:prstGeom>
              <a:blipFill>
                <a:blip r:embed="rId10"/>
                <a:stretch>
                  <a:fillRect l="-15000" r="-15000" b="-3871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EDCEFD37-C318-520C-7FF2-5AA2474A08BA}"/>
                  </a:ext>
                </a:extLst>
              </p:cNvPr>
              <p:cNvSpPr txBox="1"/>
              <p:nvPr/>
            </p:nvSpPr>
            <p:spPr>
              <a:xfrm>
                <a:off x="9548622" y="792440"/>
                <a:ext cx="363882" cy="18466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(1,1)</m:t>
                      </m:r>
                    </m:oMath>
                  </m:oMathPara>
                </a14:m>
                <a:endParaRPr lang="en-US" sz="1200" dirty="0">
                  <a:solidFill>
                    <a:schemeClr val="accent2">
                      <a:lumMod val="60000"/>
                      <a:lumOff val="40000"/>
                    </a:schemeClr>
                  </a:solidFill>
                  <a:latin typeface="Cambria Math" panose="02040503050406030204" pitchFamily="18" charset="0"/>
                </a:endParaRPr>
              </a:p>
            </p:txBody>
          </p:sp>
        </mc:Choice>
        <mc:Fallback xmlns="">
          <p:sp>
            <p:nvSpPr>
              <p:cNvPr id="33" name="TextBox 32">
                <a:extLst>
                  <a:ext uri="{FF2B5EF4-FFF2-40B4-BE49-F238E27FC236}">
                    <a16:creationId xmlns:a16="http://schemas.microsoft.com/office/drawing/2014/main" id="{EDCEFD37-C318-520C-7FF2-5AA2474A08BA}"/>
                  </a:ext>
                </a:extLst>
              </p:cNvPr>
              <p:cNvSpPr txBox="1">
                <a:spLocks noRot="1" noChangeAspect="1" noMove="1" noResize="1" noEditPoints="1" noAdjustHandles="1" noChangeArrowheads="1" noChangeShapeType="1" noTextEdit="1"/>
              </p:cNvSpPr>
              <p:nvPr/>
            </p:nvSpPr>
            <p:spPr>
              <a:xfrm>
                <a:off x="9548622" y="792440"/>
                <a:ext cx="363882" cy="184666"/>
              </a:xfrm>
              <a:prstGeom prst="rect">
                <a:avLst/>
              </a:prstGeom>
              <a:blipFill>
                <a:blip r:embed="rId11"/>
                <a:stretch>
                  <a:fillRect l="-15000" t="-3333" r="-15000" b="-4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B10008CB-C64A-707A-3EFD-1CD267C9FE17}"/>
                  </a:ext>
                </a:extLst>
              </p:cNvPr>
              <p:cNvSpPr txBox="1"/>
              <p:nvPr/>
            </p:nvSpPr>
            <p:spPr>
              <a:xfrm>
                <a:off x="9525762" y="2813404"/>
                <a:ext cx="363882" cy="18466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(1,0)</m:t>
                      </m:r>
                    </m:oMath>
                  </m:oMathPara>
                </a14:m>
                <a:endParaRPr lang="en-US" sz="1200" dirty="0">
                  <a:solidFill>
                    <a:schemeClr val="accent2">
                      <a:lumMod val="60000"/>
                      <a:lumOff val="40000"/>
                    </a:schemeClr>
                  </a:solidFill>
                  <a:latin typeface="Cambria Math" panose="02040503050406030204" pitchFamily="18" charset="0"/>
                </a:endParaRPr>
              </a:p>
            </p:txBody>
          </p:sp>
        </mc:Choice>
        <mc:Fallback xmlns="">
          <p:sp>
            <p:nvSpPr>
              <p:cNvPr id="34" name="TextBox 33">
                <a:extLst>
                  <a:ext uri="{FF2B5EF4-FFF2-40B4-BE49-F238E27FC236}">
                    <a16:creationId xmlns:a16="http://schemas.microsoft.com/office/drawing/2014/main" id="{B10008CB-C64A-707A-3EFD-1CD267C9FE17}"/>
                  </a:ext>
                </a:extLst>
              </p:cNvPr>
              <p:cNvSpPr txBox="1">
                <a:spLocks noRot="1" noChangeAspect="1" noMove="1" noResize="1" noEditPoints="1" noAdjustHandles="1" noChangeArrowheads="1" noChangeShapeType="1" noTextEdit="1"/>
              </p:cNvSpPr>
              <p:nvPr/>
            </p:nvSpPr>
            <p:spPr>
              <a:xfrm>
                <a:off x="9525762" y="2813404"/>
                <a:ext cx="363882" cy="184666"/>
              </a:xfrm>
              <a:prstGeom prst="rect">
                <a:avLst/>
              </a:prstGeom>
              <a:blipFill>
                <a:blip r:embed="rId12"/>
                <a:stretch>
                  <a:fillRect l="-16949" t="-3333" r="-15254" b="-40000"/>
                </a:stretch>
              </a:blipFill>
            </p:spPr>
            <p:txBody>
              <a:bodyPr/>
              <a:lstStyle/>
              <a:p>
                <a:r>
                  <a:rPr lang="en-US">
                    <a:noFill/>
                  </a:rPr>
                  <a:t> </a:t>
                </a:r>
              </a:p>
            </p:txBody>
          </p:sp>
        </mc:Fallback>
      </mc:AlternateContent>
      <p:sp>
        <p:nvSpPr>
          <p:cNvPr id="4" name="Oval 3">
            <a:extLst>
              <a:ext uri="{FF2B5EF4-FFF2-40B4-BE49-F238E27FC236}">
                <a16:creationId xmlns:a16="http://schemas.microsoft.com/office/drawing/2014/main" id="{B4802011-DBE2-047E-E418-C13189898C8A}"/>
              </a:ext>
            </a:extLst>
          </p:cNvPr>
          <p:cNvSpPr/>
          <p:nvPr/>
        </p:nvSpPr>
        <p:spPr>
          <a:xfrm>
            <a:off x="7595840" y="1037810"/>
            <a:ext cx="136222" cy="136105"/>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15050D8B-CCDA-8FBB-D7A7-234D0713162C}"/>
              </a:ext>
            </a:extLst>
          </p:cNvPr>
          <p:cNvSpPr/>
          <p:nvPr/>
        </p:nvSpPr>
        <p:spPr>
          <a:xfrm>
            <a:off x="7595839" y="2714951"/>
            <a:ext cx="136222" cy="136105"/>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D68601A8-DD89-EF8C-12D9-605767C3E52B}"/>
              </a:ext>
            </a:extLst>
          </p:cNvPr>
          <p:cNvSpPr/>
          <p:nvPr/>
        </p:nvSpPr>
        <p:spPr>
          <a:xfrm>
            <a:off x="9623338" y="2714951"/>
            <a:ext cx="136222" cy="136105"/>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4">
            <a:extLst>
              <a:ext uri="{FF2B5EF4-FFF2-40B4-BE49-F238E27FC236}">
                <a16:creationId xmlns:a16="http://schemas.microsoft.com/office/drawing/2014/main" id="{E6009DD8-44EF-4E10-3E33-6CF72DCC6221}"/>
              </a:ext>
            </a:extLst>
          </p:cNvPr>
          <p:cNvGraphicFramePr>
            <a:graphicFrameLocks noGrp="1"/>
          </p:cNvGraphicFramePr>
          <p:nvPr>
            <p:extLst>
              <p:ext uri="{D42A27DB-BD31-4B8C-83A1-F6EECF244321}">
                <p14:modId xmlns:p14="http://schemas.microsoft.com/office/powerpoint/2010/main" val="3218089367"/>
              </p:ext>
            </p:extLst>
          </p:nvPr>
        </p:nvGraphicFramePr>
        <p:xfrm>
          <a:off x="-1" y="0"/>
          <a:ext cx="1989745" cy="3664131"/>
        </p:xfrm>
        <a:graphic>
          <a:graphicData uri="http://schemas.openxmlformats.org/drawingml/2006/table">
            <a:tbl>
              <a:tblPr firstRow="1" bandRow="1">
                <a:tableStyleId>{073A0DAA-6AF3-43AB-8588-CEC1D06C72B9}</a:tableStyleId>
              </a:tblPr>
              <a:tblGrid>
                <a:gridCol w="1989745">
                  <a:extLst>
                    <a:ext uri="{9D8B030D-6E8A-4147-A177-3AD203B41FA5}">
                      <a16:colId xmlns:a16="http://schemas.microsoft.com/office/drawing/2014/main" val="1354557661"/>
                    </a:ext>
                  </a:extLst>
                </a:gridCol>
              </a:tblGrid>
              <a:tr h="489857">
                <a:tc>
                  <a:txBody>
                    <a:bodyPr/>
                    <a:lstStyle/>
                    <a:p>
                      <a:r>
                        <a:rPr lang="en-US" dirty="0"/>
                        <a:t>ANN</a:t>
                      </a:r>
                    </a:p>
                  </a:txBody>
                  <a:tcPr/>
                </a:tc>
                <a:extLst>
                  <a:ext uri="{0D108BD9-81ED-4DB2-BD59-A6C34878D82A}">
                    <a16:rowId xmlns:a16="http://schemas.microsoft.com/office/drawing/2014/main" val="551768191"/>
                  </a:ext>
                </a:extLst>
              </a:tr>
              <a:tr h="489857">
                <a:tc>
                  <a:txBody>
                    <a:bodyPr/>
                    <a:lstStyle/>
                    <a:p>
                      <a:r>
                        <a:rPr lang="en-US" dirty="0"/>
                        <a:t>Biological Neuron</a:t>
                      </a:r>
                    </a:p>
                  </a:txBody>
                  <a:tcPr>
                    <a:solidFill>
                      <a:schemeClr val="bg1">
                        <a:lumMod val="75000"/>
                        <a:lumOff val="25000"/>
                      </a:schemeClr>
                    </a:solidFill>
                  </a:tcPr>
                </a:tc>
                <a:extLst>
                  <a:ext uri="{0D108BD9-81ED-4DB2-BD59-A6C34878D82A}">
                    <a16:rowId xmlns:a16="http://schemas.microsoft.com/office/drawing/2014/main" val="3203128871"/>
                  </a:ext>
                </a:extLst>
              </a:tr>
              <a:tr h="489857">
                <a:tc>
                  <a:txBody>
                    <a:bodyPr/>
                    <a:lstStyle/>
                    <a:p>
                      <a:r>
                        <a:rPr lang="en-US" dirty="0"/>
                        <a:t>McCulloch Pitts Neuron</a:t>
                      </a:r>
                    </a:p>
                  </a:txBody>
                  <a:tcPr>
                    <a:solidFill>
                      <a:schemeClr val="bg1">
                        <a:lumMod val="75000"/>
                        <a:lumOff val="25000"/>
                      </a:schemeClr>
                    </a:solidFill>
                  </a:tcPr>
                </a:tc>
                <a:extLst>
                  <a:ext uri="{0D108BD9-81ED-4DB2-BD59-A6C34878D82A}">
                    <a16:rowId xmlns:a16="http://schemas.microsoft.com/office/drawing/2014/main" val="2220252484"/>
                  </a:ext>
                </a:extLst>
              </a:tr>
              <a:tr h="4898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Boolean Functions and Decision Boundaries</a:t>
                      </a:r>
                    </a:p>
                  </a:txBody>
                  <a:tcPr>
                    <a:solidFill>
                      <a:schemeClr val="bg1">
                        <a:lumMod val="75000"/>
                        <a:lumOff val="25000"/>
                      </a:schemeClr>
                    </a:solidFill>
                  </a:tcPr>
                </a:tc>
                <a:extLst>
                  <a:ext uri="{0D108BD9-81ED-4DB2-BD59-A6C34878D82A}">
                    <a16:rowId xmlns:a16="http://schemas.microsoft.com/office/drawing/2014/main" val="3682264811"/>
                  </a:ext>
                </a:extLst>
              </a:tr>
              <a:tr h="4898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Perceptron</a:t>
                      </a:r>
                    </a:p>
                  </a:txBody>
                  <a:tcPr>
                    <a:solidFill>
                      <a:schemeClr val="bg1">
                        <a:lumMod val="75000"/>
                        <a:lumOff val="25000"/>
                      </a:schemeClr>
                    </a:solidFill>
                  </a:tcPr>
                </a:tc>
                <a:extLst>
                  <a:ext uri="{0D108BD9-81ED-4DB2-BD59-A6C34878D82A}">
                    <a16:rowId xmlns:a16="http://schemas.microsoft.com/office/drawing/2014/main" val="1739710230"/>
                  </a:ext>
                </a:extLst>
              </a:tr>
              <a:tr h="4898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Linearly Separable functions</a:t>
                      </a:r>
                    </a:p>
                  </a:txBody>
                  <a:tcPr>
                    <a:solidFill>
                      <a:schemeClr val="tx1">
                        <a:lumMod val="75000"/>
                      </a:schemeClr>
                    </a:solidFill>
                  </a:tcPr>
                </a:tc>
                <a:extLst>
                  <a:ext uri="{0D108BD9-81ED-4DB2-BD59-A6C34878D82A}">
                    <a16:rowId xmlns:a16="http://schemas.microsoft.com/office/drawing/2014/main" val="834904850"/>
                  </a:ext>
                </a:extLst>
              </a:tr>
            </a:tbl>
          </a:graphicData>
        </a:graphic>
      </p:graphicFrame>
    </p:spTree>
    <p:extLst>
      <p:ext uri="{BB962C8B-B14F-4D97-AF65-F5344CB8AC3E}">
        <p14:creationId xmlns:p14="http://schemas.microsoft.com/office/powerpoint/2010/main" val="32700453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4">
            <a:extLst>
              <a:ext uri="{FF2B5EF4-FFF2-40B4-BE49-F238E27FC236}">
                <a16:creationId xmlns:a16="http://schemas.microsoft.com/office/drawing/2014/main" id="{939F79E3-EB38-3D77-267E-7777D97964F0}"/>
              </a:ext>
            </a:extLst>
          </p:cNvPr>
          <p:cNvGraphicFramePr>
            <a:graphicFrameLocks noGrp="1"/>
          </p:cNvGraphicFramePr>
          <p:nvPr>
            <p:extLst>
              <p:ext uri="{D42A27DB-BD31-4B8C-83A1-F6EECF244321}">
                <p14:modId xmlns:p14="http://schemas.microsoft.com/office/powerpoint/2010/main" val="133690882"/>
              </p:ext>
            </p:extLst>
          </p:nvPr>
        </p:nvGraphicFramePr>
        <p:xfrm>
          <a:off x="-1" y="0"/>
          <a:ext cx="1989745" cy="3664131"/>
        </p:xfrm>
        <a:graphic>
          <a:graphicData uri="http://schemas.openxmlformats.org/drawingml/2006/table">
            <a:tbl>
              <a:tblPr firstRow="1" bandRow="1">
                <a:tableStyleId>{073A0DAA-6AF3-43AB-8588-CEC1D06C72B9}</a:tableStyleId>
              </a:tblPr>
              <a:tblGrid>
                <a:gridCol w="1989745">
                  <a:extLst>
                    <a:ext uri="{9D8B030D-6E8A-4147-A177-3AD203B41FA5}">
                      <a16:colId xmlns:a16="http://schemas.microsoft.com/office/drawing/2014/main" val="1354557661"/>
                    </a:ext>
                  </a:extLst>
                </a:gridCol>
              </a:tblGrid>
              <a:tr h="489857">
                <a:tc>
                  <a:txBody>
                    <a:bodyPr/>
                    <a:lstStyle/>
                    <a:p>
                      <a:r>
                        <a:rPr lang="en-US" dirty="0"/>
                        <a:t>ANN</a:t>
                      </a:r>
                    </a:p>
                  </a:txBody>
                  <a:tcPr/>
                </a:tc>
                <a:extLst>
                  <a:ext uri="{0D108BD9-81ED-4DB2-BD59-A6C34878D82A}">
                    <a16:rowId xmlns:a16="http://schemas.microsoft.com/office/drawing/2014/main" val="551768191"/>
                  </a:ext>
                </a:extLst>
              </a:tr>
              <a:tr h="489857">
                <a:tc>
                  <a:txBody>
                    <a:bodyPr/>
                    <a:lstStyle/>
                    <a:p>
                      <a:r>
                        <a:rPr lang="en-US" dirty="0"/>
                        <a:t>Biological Neuron</a:t>
                      </a:r>
                    </a:p>
                  </a:txBody>
                  <a:tcPr>
                    <a:solidFill>
                      <a:schemeClr val="bg1">
                        <a:lumMod val="75000"/>
                        <a:lumOff val="25000"/>
                      </a:schemeClr>
                    </a:solidFill>
                  </a:tcPr>
                </a:tc>
                <a:extLst>
                  <a:ext uri="{0D108BD9-81ED-4DB2-BD59-A6C34878D82A}">
                    <a16:rowId xmlns:a16="http://schemas.microsoft.com/office/drawing/2014/main" val="3203128871"/>
                  </a:ext>
                </a:extLst>
              </a:tr>
              <a:tr h="489857">
                <a:tc>
                  <a:txBody>
                    <a:bodyPr/>
                    <a:lstStyle/>
                    <a:p>
                      <a:r>
                        <a:rPr lang="en-US" dirty="0"/>
                        <a:t>McCulloch Pitts Neuron</a:t>
                      </a:r>
                    </a:p>
                  </a:txBody>
                  <a:tcPr>
                    <a:solidFill>
                      <a:schemeClr val="bg1">
                        <a:lumMod val="75000"/>
                        <a:lumOff val="25000"/>
                      </a:schemeClr>
                    </a:solidFill>
                  </a:tcPr>
                </a:tc>
                <a:extLst>
                  <a:ext uri="{0D108BD9-81ED-4DB2-BD59-A6C34878D82A}">
                    <a16:rowId xmlns:a16="http://schemas.microsoft.com/office/drawing/2014/main" val="2220252484"/>
                  </a:ext>
                </a:extLst>
              </a:tr>
              <a:tr h="4898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Boolean Functions and Decision Boundaries</a:t>
                      </a:r>
                    </a:p>
                  </a:txBody>
                  <a:tcPr>
                    <a:solidFill>
                      <a:schemeClr val="bg1">
                        <a:lumMod val="75000"/>
                        <a:lumOff val="25000"/>
                      </a:schemeClr>
                    </a:solidFill>
                  </a:tcPr>
                </a:tc>
                <a:extLst>
                  <a:ext uri="{0D108BD9-81ED-4DB2-BD59-A6C34878D82A}">
                    <a16:rowId xmlns:a16="http://schemas.microsoft.com/office/drawing/2014/main" val="3682264811"/>
                  </a:ext>
                </a:extLst>
              </a:tr>
              <a:tr h="4898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Perceptron</a:t>
                      </a:r>
                    </a:p>
                  </a:txBody>
                  <a:tcPr>
                    <a:solidFill>
                      <a:schemeClr val="bg1">
                        <a:lumMod val="75000"/>
                        <a:lumOff val="25000"/>
                      </a:schemeClr>
                    </a:solidFill>
                  </a:tcPr>
                </a:tc>
                <a:extLst>
                  <a:ext uri="{0D108BD9-81ED-4DB2-BD59-A6C34878D82A}">
                    <a16:rowId xmlns:a16="http://schemas.microsoft.com/office/drawing/2014/main" val="1739710230"/>
                  </a:ext>
                </a:extLst>
              </a:tr>
              <a:tr h="4898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Linearly Separable functions</a:t>
                      </a:r>
                    </a:p>
                  </a:txBody>
                  <a:tcPr>
                    <a:solidFill>
                      <a:schemeClr val="tx1">
                        <a:lumMod val="75000"/>
                      </a:schemeClr>
                    </a:solidFill>
                  </a:tcPr>
                </a:tc>
                <a:extLst>
                  <a:ext uri="{0D108BD9-81ED-4DB2-BD59-A6C34878D82A}">
                    <a16:rowId xmlns:a16="http://schemas.microsoft.com/office/drawing/2014/main" val="834904850"/>
                  </a:ext>
                </a:extLst>
              </a:tr>
            </a:tbl>
          </a:graphicData>
        </a:graphic>
      </p:graphicFrame>
      <p:cxnSp>
        <p:nvCxnSpPr>
          <p:cNvPr id="7" name="Straight Arrow Connector 6">
            <a:extLst>
              <a:ext uri="{FF2B5EF4-FFF2-40B4-BE49-F238E27FC236}">
                <a16:creationId xmlns:a16="http://schemas.microsoft.com/office/drawing/2014/main" id="{E0E95A7C-DB15-644A-29E8-9EA9756274B2}"/>
              </a:ext>
            </a:extLst>
          </p:cNvPr>
          <p:cNvCxnSpPr>
            <a:cxnSpLocks/>
          </p:cNvCxnSpPr>
          <p:nvPr/>
        </p:nvCxnSpPr>
        <p:spPr>
          <a:xfrm>
            <a:off x="2798987" y="2742327"/>
            <a:ext cx="25986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2BD9FE5-59CF-AC4A-4A55-321ADE8DCF63}"/>
              </a:ext>
            </a:extLst>
          </p:cNvPr>
          <p:cNvCxnSpPr>
            <a:cxnSpLocks/>
          </p:cNvCxnSpPr>
          <p:nvPr/>
        </p:nvCxnSpPr>
        <p:spPr>
          <a:xfrm flipV="1">
            <a:off x="2798987" y="337351"/>
            <a:ext cx="0" cy="24049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D0449AF5-C53B-6B12-FE6E-1776E2121821}"/>
              </a:ext>
            </a:extLst>
          </p:cNvPr>
          <p:cNvSpPr/>
          <p:nvPr/>
        </p:nvSpPr>
        <p:spPr>
          <a:xfrm>
            <a:off x="3298814" y="2359663"/>
            <a:ext cx="45719" cy="71190"/>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FC575CEA-EE07-03EE-2388-14FD5557D68A}"/>
              </a:ext>
            </a:extLst>
          </p:cNvPr>
          <p:cNvSpPr/>
          <p:nvPr/>
        </p:nvSpPr>
        <p:spPr>
          <a:xfrm rot="19243268">
            <a:off x="3806661" y="1438448"/>
            <a:ext cx="45719" cy="71190"/>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3A8BCF27-6ED6-73A5-762D-CCA01376B1A5}"/>
              </a:ext>
            </a:extLst>
          </p:cNvPr>
          <p:cNvSpPr/>
          <p:nvPr/>
        </p:nvSpPr>
        <p:spPr>
          <a:xfrm rot="19243268">
            <a:off x="3789557" y="1515172"/>
            <a:ext cx="45719" cy="71190"/>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4B173270-B3CE-8A4A-8080-054D6E3ADE62}"/>
              </a:ext>
            </a:extLst>
          </p:cNvPr>
          <p:cNvSpPr/>
          <p:nvPr/>
        </p:nvSpPr>
        <p:spPr>
          <a:xfrm rot="19243268">
            <a:off x="3900169" y="1516672"/>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81FBC55C-EEB3-C7F3-53B0-8B7F9710E880}"/>
              </a:ext>
            </a:extLst>
          </p:cNvPr>
          <p:cNvSpPr/>
          <p:nvPr/>
        </p:nvSpPr>
        <p:spPr>
          <a:xfrm rot="19243268">
            <a:off x="3743702" y="1289255"/>
            <a:ext cx="45719" cy="71190"/>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B99BF01C-EB43-4770-9402-3A16B899DBDA}"/>
              </a:ext>
            </a:extLst>
          </p:cNvPr>
          <p:cNvSpPr/>
          <p:nvPr/>
        </p:nvSpPr>
        <p:spPr>
          <a:xfrm rot="19243268">
            <a:off x="3726598" y="1365978"/>
            <a:ext cx="45719" cy="71190"/>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F9216CD1-C2CF-258B-FD38-E3B9652EF382}"/>
              </a:ext>
            </a:extLst>
          </p:cNvPr>
          <p:cNvSpPr/>
          <p:nvPr/>
        </p:nvSpPr>
        <p:spPr>
          <a:xfrm rot="19243268">
            <a:off x="3837210" y="1367479"/>
            <a:ext cx="45719" cy="71190"/>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F650447D-D8B5-B8C3-9C0C-101D90BE24CE}"/>
              </a:ext>
            </a:extLst>
          </p:cNvPr>
          <p:cNvSpPr/>
          <p:nvPr/>
        </p:nvSpPr>
        <p:spPr>
          <a:xfrm rot="19243268">
            <a:off x="3628526" y="1475422"/>
            <a:ext cx="45719" cy="71190"/>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79712F28-A12D-5A16-2096-A347D918B376}"/>
              </a:ext>
            </a:extLst>
          </p:cNvPr>
          <p:cNvSpPr/>
          <p:nvPr/>
        </p:nvSpPr>
        <p:spPr>
          <a:xfrm rot="19243268">
            <a:off x="3611422" y="1552145"/>
            <a:ext cx="45719" cy="71190"/>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F8D6A673-84A7-DB8A-5A20-00CFE2204079}"/>
              </a:ext>
            </a:extLst>
          </p:cNvPr>
          <p:cNvSpPr/>
          <p:nvPr/>
        </p:nvSpPr>
        <p:spPr>
          <a:xfrm rot="19243268">
            <a:off x="3722034" y="1553646"/>
            <a:ext cx="45719" cy="71190"/>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1985CAE1-589C-E4F0-EF83-D5D087D575D6}"/>
              </a:ext>
            </a:extLst>
          </p:cNvPr>
          <p:cNvSpPr/>
          <p:nvPr/>
        </p:nvSpPr>
        <p:spPr>
          <a:xfrm rot="19243268">
            <a:off x="3565567" y="1326228"/>
            <a:ext cx="45719" cy="71190"/>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28846FA3-6AEC-92C1-DFC2-985AACD360B4}"/>
              </a:ext>
            </a:extLst>
          </p:cNvPr>
          <p:cNvSpPr/>
          <p:nvPr/>
        </p:nvSpPr>
        <p:spPr>
          <a:xfrm rot="19243268">
            <a:off x="3548463" y="1402951"/>
            <a:ext cx="45719" cy="71190"/>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08591038-ADA4-5AB6-4C6C-C1ACCBB6A64B}"/>
              </a:ext>
            </a:extLst>
          </p:cNvPr>
          <p:cNvSpPr/>
          <p:nvPr/>
        </p:nvSpPr>
        <p:spPr>
          <a:xfrm rot="19243268">
            <a:off x="3659075" y="1404452"/>
            <a:ext cx="45719" cy="71190"/>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0911EE52-20F3-42F9-A246-641C735C873A}"/>
              </a:ext>
            </a:extLst>
          </p:cNvPr>
          <p:cNvSpPr/>
          <p:nvPr/>
        </p:nvSpPr>
        <p:spPr>
          <a:xfrm rot="19243268">
            <a:off x="3783822" y="1812516"/>
            <a:ext cx="45719" cy="71190"/>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8C8668A3-0635-F528-922D-C04CF08DE6C5}"/>
              </a:ext>
            </a:extLst>
          </p:cNvPr>
          <p:cNvSpPr/>
          <p:nvPr/>
        </p:nvSpPr>
        <p:spPr>
          <a:xfrm rot="19243268">
            <a:off x="3766717" y="1889240"/>
            <a:ext cx="45719" cy="71190"/>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9F69B15C-61EE-B79F-3130-05D03B378E84}"/>
              </a:ext>
            </a:extLst>
          </p:cNvPr>
          <p:cNvSpPr/>
          <p:nvPr/>
        </p:nvSpPr>
        <p:spPr>
          <a:xfrm rot="19243268">
            <a:off x="3877330" y="1890741"/>
            <a:ext cx="45719" cy="71190"/>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96E4846A-858A-D4AB-87DB-D6E469F365A0}"/>
              </a:ext>
            </a:extLst>
          </p:cNvPr>
          <p:cNvSpPr/>
          <p:nvPr/>
        </p:nvSpPr>
        <p:spPr>
          <a:xfrm rot="19243268">
            <a:off x="3720863" y="1663323"/>
            <a:ext cx="45719" cy="71190"/>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C974A4CA-CCCB-7355-8705-DB450F4DBDF0}"/>
              </a:ext>
            </a:extLst>
          </p:cNvPr>
          <p:cNvSpPr/>
          <p:nvPr/>
        </p:nvSpPr>
        <p:spPr>
          <a:xfrm rot="19243268">
            <a:off x="3703758" y="1740046"/>
            <a:ext cx="45719" cy="71190"/>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38F0BEF0-1116-92AD-5B84-5DC7EFE4E61B}"/>
              </a:ext>
            </a:extLst>
          </p:cNvPr>
          <p:cNvSpPr/>
          <p:nvPr/>
        </p:nvSpPr>
        <p:spPr>
          <a:xfrm rot="19243268">
            <a:off x="3814371" y="1741547"/>
            <a:ext cx="45719" cy="71190"/>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16571165-AD19-1E67-2668-35A41654D1A9}"/>
              </a:ext>
            </a:extLst>
          </p:cNvPr>
          <p:cNvSpPr/>
          <p:nvPr/>
        </p:nvSpPr>
        <p:spPr>
          <a:xfrm rot="19243268">
            <a:off x="3951601" y="1767262"/>
            <a:ext cx="45719" cy="71190"/>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0CF084B0-7A8D-0E61-A4ED-719B5568E932}"/>
              </a:ext>
            </a:extLst>
          </p:cNvPr>
          <p:cNvSpPr/>
          <p:nvPr/>
        </p:nvSpPr>
        <p:spPr>
          <a:xfrm rot="19243268">
            <a:off x="3934497" y="1843985"/>
            <a:ext cx="45719" cy="71190"/>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B6A296D2-CF6A-61FC-3349-24392033A161}"/>
              </a:ext>
            </a:extLst>
          </p:cNvPr>
          <p:cNvSpPr/>
          <p:nvPr/>
        </p:nvSpPr>
        <p:spPr>
          <a:xfrm rot="19243268">
            <a:off x="4045109" y="1845486"/>
            <a:ext cx="45719" cy="71190"/>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E996B678-B81C-2970-A918-07E5B03B9141}"/>
              </a:ext>
            </a:extLst>
          </p:cNvPr>
          <p:cNvSpPr/>
          <p:nvPr/>
        </p:nvSpPr>
        <p:spPr>
          <a:xfrm rot="19243268">
            <a:off x="3888642" y="1618068"/>
            <a:ext cx="45719" cy="71190"/>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3EBC790D-6371-F044-DA48-EE524C81680A}"/>
              </a:ext>
            </a:extLst>
          </p:cNvPr>
          <p:cNvSpPr/>
          <p:nvPr/>
        </p:nvSpPr>
        <p:spPr>
          <a:xfrm rot="19243268">
            <a:off x="3871538" y="1694791"/>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1231A8E8-90A0-4954-7231-9982EA1D5773}"/>
              </a:ext>
            </a:extLst>
          </p:cNvPr>
          <p:cNvSpPr/>
          <p:nvPr/>
        </p:nvSpPr>
        <p:spPr>
          <a:xfrm rot="19243268">
            <a:off x="3982150" y="1696292"/>
            <a:ext cx="45719" cy="71190"/>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DD9FBDBB-5FC3-C35B-1B71-F0004B41FF54}"/>
              </a:ext>
            </a:extLst>
          </p:cNvPr>
          <p:cNvSpPr/>
          <p:nvPr/>
        </p:nvSpPr>
        <p:spPr>
          <a:xfrm rot="19243268">
            <a:off x="4111255" y="1341368"/>
            <a:ext cx="45719" cy="71190"/>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6B92A42C-7E10-3781-7683-6AD9C6C33A0A}"/>
              </a:ext>
            </a:extLst>
          </p:cNvPr>
          <p:cNvSpPr/>
          <p:nvPr/>
        </p:nvSpPr>
        <p:spPr>
          <a:xfrm rot="19243268">
            <a:off x="4094151" y="1418092"/>
            <a:ext cx="45719" cy="71190"/>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501FA6F5-45A8-AF37-3238-681ACB27F967}"/>
              </a:ext>
            </a:extLst>
          </p:cNvPr>
          <p:cNvSpPr/>
          <p:nvPr/>
        </p:nvSpPr>
        <p:spPr>
          <a:xfrm rot="19243268">
            <a:off x="4204763" y="1419592"/>
            <a:ext cx="45719" cy="71190"/>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7EF14AAA-E485-587A-E403-8EFEEF70C4AE}"/>
              </a:ext>
            </a:extLst>
          </p:cNvPr>
          <p:cNvSpPr/>
          <p:nvPr/>
        </p:nvSpPr>
        <p:spPr>
          <a:xfrm rot="19243268">
            <a:off x="4048296" y="1192175"/>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BFA8C346-3573-DEB4-8916-B1A363276C57}"/>
              </a:ext>
            </a:extLst>
          </p:cNvPr>
          <p:cNvSpPr/>
          <p:nvPr/>
        </p:nvSpPr>
        <p:spPr>
          <a:xfrm rot="19243268">
            <a:off x="4031192" y="1268898"/>
            <a:ext cx="45719" cy="71190"/>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ADB331BA-EA53-AF75-2AFE-A912FF361E62}"/>
              </a:ext>
            </a:extLst>
          </p:cNvPr>
          <p:cNvSpPr/>
          <p:nvPr/>
        </p:nvSpPr>
        <p:spPr>
          <a:xfrm rot="19243268">
            <a:off x="4141804" y="1270399"/>
            <a:ext cx="45719" cy="71190"/>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A3F44442-E1DF-638E-F524-FE0ACB0134C4}"/>
              </a:ext>
            </a:extLst>
          </p:cNvPr>
          <p:cNvSpPr/>
          <p:nvPr/>
        </p:nvSpPr>
        <p:spPr>
          <a:xfrm rot="19243268">
            <a:off x="3933120" y="1378342"/>
            <a:ext cx="45719" cy="71190"/>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01C45E6A-74E5-4ED0-F83A-8573E2CE483F}"/>
              </a:ext>
            </a:extLst>
          </p:cNvPr>
          <p:cNvSpPr/>
          <p:nvPr/>
        </p:nvSpPr>
        <p:spPr>
          <a:xfrm rot="19243268">
            <a:off x="3916016" y="1455065"/>
            <a:ext cx="45719" cy="71190"/>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B48B6F3E-DE36-2B61-BA78-798164F9F294}"/>
              </a:ext>
            </a:extLst>
          </p:cNvPr>
          <p:cNvSpPr/>
          <p:nvPr/>
        </p:nvSpPr>
        <p:spPr>
          <a:xfrm rot="19243268">
            <a:off x="4026628" y="1456566"/>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7492F404-1DBE-F729-6D0A-0DE9083B5542}"/>
              </a:ext>
            </a:extLst>
          </p:cNvPr>
          <p:cNvSpPr/>
          <p:nvPr/>
        </p:nvSpPr>
        <p:spPr>
          <a:xfrm rot="19243268">
            <a:off x="3870161" y="1229148"/>
            <a:ext cx="45719" cy="71190"/>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A92088C1-D568-5DA4-51C3-65094A02026C}"/>
              </a:ext>
            </a:extLst>
          </p:cNvPr>
          <p:cNvSpPr/>
          <p:nvPr/>
        </p:nvSpPr>
        <p:spPr>
          <a:xfrm rot="19243268">
            <a:off x="3853057" y="1305871"/>
            <a:ext cx="45719" cy="71190"/>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E62129DC-BEC5-1A48-707F-6F61177D0E97}"/>
              </a:ext>
            </a:extLst>
          </p:cNvPr>
          <p:cNvSpPr/>
          <p:nvPr/>
        </p:nvSpPr>
        <p:spPr>
          <a:xfrm rot="19243268">
            <a:off x="3963669" y="1307372"/>
            <a:ext cx="45719" cy="71190"/>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4B11897F-8BAA-F868-9214-9A4C0E30F1BD}"/>
              </a:ext>
            </a:extLst>
          </p:cNvPr>
          <p:cNvSpPr/>
          <p:nvPr/>
        </p:nvSpPr>
        <p:spPr>
          <a:xfrm rot="19243268">
            <a:off x="4088416" y="1715436"/>
            <a:ext cx="45719" cy="71190"/>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58CD4170-04A2-8B11-2C44-A6AA2FED20AD}"/>
              </a:ext>
            </a:extLst>
          </p:cNvPr>
          <p:cNvSpPr/>
          <p:nvPr/>
        </p:nvSpPr>
        <p:spPr>
          <a:xfrm rot="19243268">
            <a:off x="4071311" y="1792160"/>
            <a:ext cx="45719" cy="71190"/>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E56B3732-022B-AA2E-963F-58C05C7F09E5}"/>
              </a:ext>
            </a:extLst>
          </p:cNvPr>
          <p:cNvSpPr/>
          <p:nvPr/>
        </p:nvSpPr>
        <p:spPr>
          <a:xfrm rot="19243268">
            <a:off x="4181924" y="1793661"/>
            <a:ext cx="45719" cy="71190"/>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B49D146E-9183-D5A4-4844-FE46C081C492}"/>
              </a:ext>
            </a:extLst>
          </p:cNvPr>
          <p:cNvSpPr/>
          <p:nvPr/>
        </p:nvSpPr>
        <p:spPr>
          <a:xfrm rot="19243268">
            <a:off x="4025457" y="1566243"/>
            <a:ext cx="45719" cy="71190"/>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B42FFD53-2631-044F-C5C4-BB1DDFF42AF1}"/>
              </a:ext>
            </a:extLst>
          </p:cNvPr>
          <p:cNvSpPr/>
          <p:nvPr/>
        </p:nvSpPr>
        <p:spPr>
          <a:xfrm rot="19243268">
            <a:off x="4008352" y="1642966"/>
            <a:ext cx="45719" cy="71190"/>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B64CDBA8-4476-C06B-956F-82EEC506D5E7}"/>
              </a:ext>
            </a:extLst>
          </p:cNvPr>
          <p:cNvSpPr/>
          <p:nvPr/>
        </p:nvSpPr>
        <p:spPr>
          <a:xfrm rot="19243268">
            <a:off x="4118965" y="1644467"/>
            <a:ext cx="45719" cy="71190"/>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2ECF55AF-2E20-5DF0-1F7A-D3FBCF043E2B}"/>
              </a:ext>
            </a:extLst>
          </p:cNvPr>
          <p:cNvSpPr/>
          <p:nvPr/>
        </p:nvSpPr>
        <p:spPr>
          <a:xfrm rot="19243268">
            <a:off x="4256195" y="1670182"/>
            <a:ext cx="45719" cy="71190"/>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AFEC9344-1A86-C819-27CB-B03F7F4E5422}"/>
              </a:ext>
            </a:extLst>
          </p:cNvPr>
          <p:cNvSpPr/>
          <p:nvPr/>
        </p:nvSpPr>
        <p:spPr>
          <a:xfrm rot="19243268">
            <a:off x="4239091" y="1746905"/>
            <a:ext cx="45719" cy="71190"/>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BFAFF4E9-6B11-DB5F-C0C9-30096D4C2C5D}"/>
              </a:ext>
            </a:extLst>
          </p:cNvPr>
          <p:cNvSpPr/>
          <p:nvPr/>
        </p:nvSpPr>
        <p:spPr>
          <a:xfrm rot="19243268">
            <a:off x="4349703" y="1748406"/>
            <a:ext cx="45719" cy="71190"/>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E42677E9-13DF-BD97-B4C2-10EDAACB1383}"/>
              </a:ext>
            </a:extLst>
          </p:cNvPr>
          <p:cNvSpPr/>
          <p:nvPr/>
        </p:nvSpPr>
        <p:spPr>
          <a:xfrm rot="19243268">
            <a:off x="4193236" y="1520988"/>
            <a:ext cx="45719" cy="71190"/>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6B3517F8-8E4D-7D89-C499-1773AB218F7C}"/>
              </a:ext>
            </a:extLst>
          </p:cNvPr>
          <p:cNvSpPr/>
          <p:nvPr/>
        </p:nvSpPr>
        <p:spPr>
          <a:xfrm rot="19243268">
            <a:off x="4176132" y="1597711"/>
            <a:ext cx="45719" cy="71190"/>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4610F26C-3185-D90A-14FF-2748E9386DF9}"/>
              </a:ext>
            </a:extLst>
          </p:cNvPr>
          <p:cNvSpPr/>
          <p:nvPr/>
        </p:nvSpPr>
        <p:spPr>
          <a:xfrm rot="19243268">
            <a:off x="4286744" y="1599212"/>
            <a:ext cx="45719" cy="71190"/>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FE1A09B6-9D2F-7CD8-13A5-377198D3A993}"/>
              </a:ext>
            </a:extLst>
          </p:cNvPr>
          <p:cNvSpPr/>
          <p:nvPr/>
        </p:nvSpPr>
        <p:spPr>
          <a:xfrm rot="19243268">
            <a:off x="3169633" y="1920287"/>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5B954CFD-F840-D1D4-F081-BE3CD404FA2F}"/>
              </a:ext>
            </a:extLst>
          </p:cNvPr>
          <p:cNvSpPr/>
          <p:nvPr/>
        </p:nvSpPr>
        <p:spPr>
          <a:xfrm rot="19243268">
            <a:off x="3152529" y="1997011"/>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BED97762-2FA9-A500-252F-796A83643568}"/>
              </a:ext>
            </a:extLst>
          </p:cNvPr>
          <p:cNvSpPr/>
          <p:nvPr/>
        </p:nvSpPr>
        <p:spPr>
          <a:xfrm rot="19243268">
            <a:off x="3263141" y="1998511"/>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7A4D49AE-7B82-3AE4-CD6F-416DC5B8165F}"/>
              </a:ext>
            </a:extLst>
          </p:cNvPr>
          <p:cNvSpPr/>
          <p:nvPr/>
        </p:nvSpPr>
        <p:spPr>
          <a:xfrm rot="19243268">
            <a:off x="3106674" y="1771094"/>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BE321696-1C64-D011-6E08-6F96CE9E459E}"/>
              </a:ext>
            </a:extLst>
          </p:cNvPr>
          <p:cNvSpPr/>
          <p:nvPr/>
        </p:nvSpPr>
        <p:spPr>
          <a:xfrm rot="19243268">
            <a:off x="3089570" y="1847817"/>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id="{973ABB1E-F8A4-5E40-5D6A-6ED1E2390397}"/>
              </a:ext>
            </a:extLst>
          </p:cNvPr>
          <p:cNvSpPr/>
          <p:nvPr/>
        </p:nvSpPr>
        <p:spPr>
          <a:xfrm rot="19243268">
            <a:off x="3200182" y="1849318"/>
            <a:ext cx="45719" cy="71190"/>
          </a:xfrm>
          <a:prstGeom prst="ellipse">
            <a:avLst/>
          </a:prstGeom>
          <a:solidFill>
            <a:schemeClr val="accent1">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2CC89098-CD86-E127-4E6E-B9C89FBABE69}"/>
              </a:ext>
            </a:extLst>
          </p:cNvPr>
          <p:cNvSpPr/>
          <p:nvPr/>
        </p:nvSpPr>
        <p:spPr>
          <a:xfrm rot="19243268">
            <a:off x="2991498" y="1957261"/>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a:extLst>
              <a:ext uri="{FF2B5EF4-FFF2-40B4-BE49-F238E27FC236}">
                <a16:creationId xmlns:a16="http://schemas.microsoft.com/office/drawing/2014/main" id="{DC6093E9-22B0-D817-726A-22F5F4B433E1}"/>
              </a:ext>
            </a:extLst>
          </p:cNvPr>
          <p:cNvSpPr/>
          <p:nvPr/>
        </p:nvSpPr>
        <p:spPr>
          <a:xfrm rot="19243268">
            <a:off x="2974394" y="2033984"/>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a:extLst>
              <a:ext uri="{FF2B5EF4-FFF2-40B4-BE49-F238E27FC236}">
                <a16:creationId xmlns:a16="http://schemas.microsoft.com/office/drawing/2014/main" id="{2061D66E-C810-F32B-82CC-69B155988FB5}"/>
              </a:ext>
            </a:extLst>
          </p:cNvPr>
          <p:cNvSpPr/>
          <p:nvPr/>
        </p:nvSpPr>
        <p:spPr>
          <a:xfrm rot="19243268">
            <a:off x="3085006" y="2035485"/>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a:extLst>
              <a:ext uri="{FF2B5EF4-FFF2-40B4-BE49-F238E27FC236}">
                <a16:creationId xmlns:a16="http://schemas.microsoft.com/office/drawing/2014/main" id="{C3F6C66C-69D7-FF70-FB51-A64D8EDB0410}"/>
              </a:ext>
            </a:extLst>
          </p:cNvPr>
          <p:cNvSpPr/>
          <p:nvPr/>
        </p:nvSpPr>
        <p:spPr>
          <a:xfrm rot="19243268">
            <a:off x="2928539" y="1808067"/>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a:extLst>
              <a:ext uri="{FF2B5EF4-FFF2-40B4-BE49-F238E27FC236}">
                <a16:creationId xmlns:a16="http://schemas.microsoft.com/office/drawing/2014/main" id="{8D425C90-C4AE-0C9B-FB1C-185B6876EC53}"/>
              </a:ext>
            </a:extLst>
          </p:cNvPr>
          <p:cNvSpPr/>
          <p:nvPr/>
        </p:nvSpPr>
        <p:spPr>
          <a:xfrm rot="19243268">
            <a:off x="2911435" y="1884790"/>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F3F05E39-7527-AC0C-C452-D20338D42295}"/>
              </a:ext>
            </a:extLst>
          </p:cNvPr>
          <p:cNvSpPr/>
          <p:nvPr/>
        </p:nvSpPr>
        <p:spPr>
          <a:xfrm rot="19243268">
            <a:off x="3022047" y="1886291"/>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a:extLst>
              <a:ext uri="{FF2B5EF4-FFF2-40B4-BE49-F238E27FC236}">
                <a16:creationId xmlns:a16="http://schemas.microsoft.com/office/drawing/2014/main" id="{237DB4D2-30A2-3E79-4AF7-2A79E0C72290}"/>
              </a:ext>
            </a:extLst>
          </p:cNvPr>
          <p:cNvSpPr/>
          <p:nvPr/>
        </p:nvSpPr>
        <p:spPr>
          <a:xfrm rot="19243268">
            <a:off x="3146794" y="2294355"/>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a:extLst>
              <a:ext uri="{FF2B5EF4-FFF2-40B4-BE49-F238E27FC236}">
                <a16:creationId xmlns:a16="http://schemas.microsoft.com/office/drawing/2014/main" id="{F4762B36-C061-F369-8218-B733E7B3B64B}"/>
              </a:ext>
            </a:extLst>
          </p:cNvPr>
          <p:cNvSpPr/>
          <p:nvPr/>
        </p:nvSpPr>
        <p:spPr>
          <a:xfrm rot="19243268">
            <a:off x="3129689" y="2371079"/>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a:extLst>
              <a:ext uri="{FF2B5EF4-FFF2-40B4-BE49-F238E27FC236}">
                <a16:creationId xmlns:a16="http://schemas.microsoft.com/office/drawing/2014/main" id="{0B80581B-3058-5DCD-DA77-588AA39C4CCC}"/>
              </a:ext>
            </a:extLst>
          </p:cNvPr>
          <p:cNvSpPr/>
          <p:nvPr/>
        </p:nvSpPr>
        <p:spPr>
          <a:xfrm rot="19243268">
            <a:off x="3240302" y="2372580"/>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a:extLst>
              <a:ext uri="{FF2B5EF4-FFF2-40B4-BE49-F238E27FC236}">
                <a16:creationId xmlns:a16="http://schemas.microsoft.com/office/drawing/2014/main" id="{5178F4DD-B69D-086B-EF5C-98137F958713}"/>
              </a:ext>
            </a:extLst>
          </p:cNvPr>
          <p:cNvSpPr/>
          <p:nvPr/>
        </p:nvSpPr>
        <p:spPr>
          <a:xfrm rot="19243268">
            <a:off x="3083835" y="2145162"/>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a:extLst>
              <a:ext uri="{FF2B5EF4-FFF2-40B4-BE49-F238E27FC236}">
                <a16:creationId xmlns:a16="http://schemas.microsoft.com/office/drawing/2014/main" id="{79446E11-876F-9AF1-2D28-390383DD6298}"/>
              </a:ext>
            </a:extLst>
          </p:cNvPr>
          <p:cNvSpPr/>
          <p:nvPr/>
        </p:nvSpPr>
        <p:spPr>
          <a:xfrm rot="19243268">
            <a:off x="3066730" y="2221885"/>
            <a:ext cx="45719" cy="71190"/>
          </a:xfrm>
          <a:prstGeom prst="ellipse">
            <a:avLst/>
          </a:prstGeom>
          <a:solidFill>
            <a:schemeClr val="accent1">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a:extLst>
              <a:ext uri="{FF2B5EF4-FFF2-40B4-BE49-F238E27FC236}">
                <a16:creationId xmlns:a16="http://schemas.microsoft.com/office/drawing/2014/main" id="{C8236BDC-89FF-05C0-5DB0-2003DE566069}"/>
              </a:ext>
            </a:extLst>
          </p:cNvPr>
          <p:cNvSpPr/>
          <p:nvPr/>
        </p:nvSpPr>
        <p:spPr>
          <a:xfrm rot="19243268">
            <a:off x="3177343" y="2223386"/>
            <a:ext cx="45719" cy="71190"/>
          </a:xfrm>
          <a:prstGeom prst="ellipse">
            <a:avLst/>
          </a:prstGeom>
          <a:solidFill>
            <a:schemeClr val="accent1">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a:extLst>
              <a:ext uri="{FF2B5EF4-FFF2-40B4-BE49-F238E27FC236}">
                <a16:creationId xmlns:a16="http://schemas.microsoft.com/office/drawing/2014/main" id="{7B636456-176A-397C-7340-D30082E50E42}"/>
              </a:ext>
            </a:extLst>
          </p:cNvPr>
          <p:cNvSpPr/>
          <p:nvPr/>
        </p:nvSpPr>
        <p:spPr>
          <a:xfrm rot="19243268">
            <a:off x="3314573" y="2249101"/>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a:extLst>
              <a:ext uri="{FF2B5EF4-FFF2-40B4-BE49-F238E27FC236}">
                <a16:creationId xmlns:a16="http://schemas.microsoft.com/office/drawing/2014/main" id="{A9069C24-51B5-6D3A-1BE3-D4CCCD3CAD0F}"/>
              </a:ext>
            </a:extLst>
          </p:cNvPr>
          <p:cNvSpPr/>
          <p:nvPr/>
        </p:nvSpPr>
        <p:spPr>
          <a:xfrm rot="19243268">
            <a:off x="3297469" y="2325824"/>
            <a:ext cx="45719" cy="71190"/>
          </a:xfrm>
          <a:prstGeom prst="ellipse">
            <a:avLst/>
          </a:prstGeom>
          <a:solidFill>
            <a:schemeClr val="accent1">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a:extLst>
              <a:ext uri="{FF2B5EF4-FFF2-40B4-BE49-F238E27FC236}">
                <a16:creationId xmlns:a16="http://schemas.microsoft.com/office/drawing/2014/main" id="{C90F2619-2AAB-4F84-4624-36ED78B76FB8}"/>
              </a:ext>
            </a:extLst>
          </p:cNvPr>
          <p:cNvSpPr/>
          <p:nvPr/>
        </p:nvSpPr>
        <p:spPr>
          <a:xfrm rot="19243268">
            <a:off x="3408081" y="2327325"/>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a:extLst>
              <a:ext uri="{FF2B5EF4-FFF2-40B4-BE49-F238E27FC236}">
                <a16:creationId xmlns:a16="http://schemas.microsoft.com/office/drawing/2014/main" id="{48B59BA6-DF91-29D5-6AD6-2B72400BB10E}"/>
              </a:ext>
            </a:extLst>
          </p:cNvPr>
          <p:cNvSpPr/>
          <p:nvPr/>
        </p:nvSpPr>
        <p:spPr>
          <a:xfrm rot="19243268">
            <a:off x="3251614" y="2099907"/>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A72B06C0-CB49-8D63-3A1F-FCE59EA1EED6}"/>
              </a:ext>
            </a:extLst>
          </p:cNvPr>
          <p:cNvSpPr/>
          <p:nvPr/>
        </p:nvSpPr>
        <p:spPr>
          <a:xfrm rot="19243268">
            <a:off x="3234510" y="2176630"/>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a:extLst>
              <a:ext uri="{FF2B5EF4-FFF2-40B4-BE49-F238E27FC236}">
                <a16:creationId xmlns:a16="http://schemas.microsoft.com/office/drawing/2014/main" id="{9E9C8197-09AB-E579-9729-7A236AD1B3CA}"/>
              </a:ext>
            </a:extLst>
          </p:cNvPr>
          <p:cNvSpPr/>
          <p:nvPr/>
        </p:nvSpPr>
        <p:spPr>
          <a:xfrm rot="19243268">
            <a:off x="3345122" y="2178131"/>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DDB8A96A-40BA-1894-FAEA-9C28EB5301BB}"/>
              </a:ext>
            </a:extLst>
          </p:cNvPr>
          <p:cNvSpPr/>
          <p:nvPr/>
        </p:nvSpPr>
        <p:spPr>
          <a:xfrm rot="19243268">
            <a:off x="3474227" y="1823207"/>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DE0EADF3-0282-9D4D-1517-0DAE50EADC88}"/>
              </a:ext>
            </a:extLst>
          </p:cNvPr>
          <p:cNvSpPr/>
          <p:nvPr/>
        </p:nvSpPr>
        <p:spPr>
          <a:xfrm rot="19243268">
            <a:off x="3457123" y="1899931"/>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2E60FD51-1EB3-4DC9-688D-1E3E989B593F}"/>
              </a:ext>
            </a:extLst>
          </p:cNvPr>
          <p:cNvSpPr/>
          <p:nvPr/>
        </p:nvSpPr>
        <p:spPr>
          <a:xfrm rot="19243268">
            <a:off x="3567735" y="1901431"/>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98F2FC00-8A72-2046-8718-89B364098AE0}"/>
              </a:ext>
            </a:extLst>
          </p:cNvPr>
          <p:cNvSpPr/>
          <p:nvPr/>
        </p:nvSpPr>
        <p:spPr>
          <a:xfrm rot="19243268">
            <a:off x="3411268" y="1674014"/>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410C605B-8FF4-5E10-6211-2E76C35CE89E}"/>
              </a:ext>
            </a:extLst>
          </p:cNvPr>
          <p:cNvSpPr/>
          <p:nvPr/>
        </p:nvSpPr>
        <p:spPr>
          <a:xfrm rot="19243268">
            <a:off x="3394164" y="1750737"/>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86E39E0C-0E83-29B3-A8A4-07A15F69DAD6}"/>
              </a:ext>
            </a:extLst>
          </p:cNvPr>
          <p:cNvSpPr/>
          <p:nvPr/>
        </p:nvSpPr>
        <p:spPr>
          <a:xfrm rot="19243268">
            <a:off x="3504776" y="1752238"/>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D1CEB9F5-8BE1-B46B-FAC0-C88F45B894E0}"/>
              </a:ext>
            </a:extLst>
          </p:cNvPr>
          <p:cNvSpPr/>
          <p:nvPr/>
        </p:nvSpPr>
        <p:spPr>
          <a:xfrm rot="19243268">
            <a:off x="3296092" y="1860181"/>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a:extLst>
              <a:ext uri="{FF2B5EF4-FFF2-40B4-BE49-F238E27FC236}">
                <a16:creationId xmlns:a16="http://schemas.microsoft.com/office/drawing/2014/main" id="{1E99F59F-C117-CB82-268E-12BB8F879827}"/>
              </a:ext>
            </a:extLst>
          </p:cNvPr>
          <p:cNvSpPr/>
          <p:nvPr/>
        </p:nvSpPr>
        <p:spPr>
          <a:xfrm rot="19243268">
            <a:off x="3278988" y="1936904"/>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5DC48D85-E7C2-DB1F-28AE-7122AF05BAFC}"/>
              </a:ext>
            </a:extLst>
          </p:cNvPr>
          <p:cNvSpPr/>
          <p:nvPr/>
        </p:nvSpPr>
        <p:spPr>
          <a:xfrm rot="19243268">
            <a:off x="3389600" y="1938405"/>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C70C331F-2644-E895-E885-249226A9FB50}"/>
              </a:ext>
            </a:extLst>
          </p:cNvPr>
          <p:cNvSpPr/>
          <p:nvPr/>
        </p:nvSpPr>
        <p:spPr>
          <a:xfrm rot="19243268">
            <a:off x="3233133" y="1710987"/>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353A3570-ACE1-321B-9DC8-2A41BD3E969C}"/>
              </a:ext>
            </a:extLst>
          </p:cNvPr>
          <p:cNvSpPr/>
          <p:nvPr/>
        </p:nvSpPr>
        <p:spPr>
          <a:xfrm rot="19243268">
            <a:off x="3216029" y="1787710"/>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C6470670-AAE5-4D30-F674-7D6FC25D3795}"/>
              </a:ext>
            </a:extLst>
          </p:cNvPr>
          <p:cNvSpPr/>
          <p:nvPr/>
        </p:nvSpPr>
        <p:spPr>
          <a:xfrm rot="19243268">
            <a:off x="3326641" y="1789211"/>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96688149-9784-AFED-BB71-3C0F86456D55}"/>
              </a:ext>
            </a:extLst>
          </p:cNvPr>
          <p:cNvSpPr/>
          <p:nvPr/>
        </p:nvSpPr>
        <p:spPr>
          <a:xfrm rot="19243268">
            <a:off x="3451388" y="2197275"/>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B7E4C42D-F5AA-E80E-0255-77E805F3D513}"/>
              </a:ext>
            </a:extLst>
          </p:cNvPr>
          <p:cNvSpPr/>
          <p:nvPr/>
        </p:nvSpPr>
        <p:spPr>
          <a:xfrm rot="19243268">
            <a:off x="3434283" y="2273999"/>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179A8841-2DEC-5A8A-C17A-08D90F15FFE3}"/>
              </a:ext>
            </a:extLst>
          </p:cNvPr>
          <p:cNvSpPr/>
          <p:nvPr/>
        </p:nvSpPr>
        <p:spPr>
          <a:xfrm rot="19243268">
            <a:off x="3544896" y="2275500"/>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A74456FF-F286-A745-13F1-4333BB1E472E}"/>
              </a:ext>
            </a:extLst>
          </p:cNvPr>
          <p:cNvSpPr/>
          <p:nvPr/>
        </p:nvSpPr>
        <p:spPr>
          <a:xfrm rot="19243268">
            <a:off x="3388429" y="2048082"/>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A9378A83-17BC-1638-6225-FA3873A6CC78}"/>
              </a:ext>
            </a:extLst>
          </p:cNvPr>
          <p:cNvSpPr/>
          <p:nvPr/>
        </p:nvSpPr>
        <p:spPr>
          <a:xfrm rot="19243268">
            <a:off x="3371324" y="2124805"/>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11FE0D35-C563-41EC-E62B-4A4B3088C003}"/>
              </a:ext>
            </a:extLst>
          </p:cNvPr>
          <p:cNvSpPr/>
          <p:nvPr/>
        </p:nvSpPr>
        <p:spPr>
          <a:xfrm rot="19243268">
            <a:off x="3481937" y="2126306"/>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C88E2EA4-E92A-FEB4-5516-8E86C6197DAC}"/>
              </a:ext>
            </a:extLst>
          </p:cNvPr>
          <p:cNvSpPr/>
          <p:nvPr/>
        </p:nvSpPr>
        <p:spPr>
          <a:xfrm rot="19243268">
            <a:off x="3619167" y="2152021"/>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a:extLst>
              <a:ext uri="{FF2B5EF4-FFF2-40B4-BE49-F238E27FC236}">
                <a16:creationId xmlns:a16="http://schemas.microsoft.com/office/drawing/2014/main" id="{F48A72B2-7101-28AB-E94C-93F3690084CB}"/>
              </a:ext>
            </a:extLst>
          </p:cNvPr>
          <p:cNvSpPr/>
          <p:nvPr/>
        </p:nvSpPr>
        <p:spPr>
          <a:xfrm rot="19243268">
            <a:off x="3602063" y="2228744"/>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43AF2481-4E1B-02D0-055A-6F3AC868B334}"/>
              </a:ext>
            </a:extLst>
          </p:cNvPr>
          <p:cNvSpPr/>
          <p:nvPr/>
        </p:nvSpPr>
        <p:spPr>
          <a:xfrm rot="19243268">
            <a:off x="3712675" y="2230245"/>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746339C8-6680-BB6C-BBA2-606D82C9B0AC}"/>
              </a:ext>
            </a:extLst>
          </p:cNvPr>
          <p:cNvSpPr/>
          <p:nvPr/>
        </p:nvSpPr>
        <p:spPr>
          <a:xfrm rot="19243268">
            <a:off x="3556208" y="2002827"/>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F30366B2-AD48-5ABE-B628-CFEBCF8FADEA}"/>
              </a:ext>
            </a:extLst>
          </p:cNvPr>
          <p:cNvSpPr/>
          <p:nvPr/>
        </p:nvSpPr>
        <p:spPr>
          <a:xfrm rot="19243268">
            <a:off x="3539104" y="2079550"/>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E3FDD6CD-2BA1-57D7-052F-56213E98D84C}"/>
              </a:ext>
            </a:extLst>
          </p:cNvPr>
          <p:cNvSpPr/>
          <p:nvPr/>
        </p:nvSpPr>
        <p:spPr>
          <a:xfrm rot="19243268">
            <a:off x="3649716" y="2081051"/>
            <a:ext cx="45719" cy="71190"/>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5" name="Straight Arrow Connector 144">
            <a:extLst>
              <a:ext uri="{FF2B5EF4-FFF2-40B4-BE49-F238E27FC236}">
                <a16:creationId xmlns:a16="http://schemas.microsoft.com/office/drawing/2014/main" id="{BC9F1478-5E61-22B8-1A9F-2A11EA4F9B37}"/>
              </a:ext>
            </a:extLst>
          </p:cNvPr>
          <p:cNvCxnSpPr>
            <a:cxnSpLocks/>
          </p:cNvCxnSpPr>
          <p:nvPr/>
        </p:nvCxnSpPr>
        <p:spPr>
          <a:xfrm>
            <a:off x="2768650" y="5913135"/>
            <a:ext cx="25986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1D6D42FE-5ED6-4E67-9F15-BE09203DD018}"/>
              </a:ext>
            </a:extLst>
          </p:cNvPr>
          <p:cNvCxnSpPr>
            <a:cxnSpLocks/>
          </p:cNvCxnSpPr>
          <p:nvPr/>
        </p:nvCxnSpPr>
        <p:spPr>
          <a:xfrm flipV="1">
            <a:off x="2768650" y="3508159"/>
            <a:ext cx="0" cy="24049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7" name="Oval 146">
            <a:extLst>
              <a:ext uri="{FF2B5EF4-FFF2-40B4-BE49-F238E27FC236}">
                <a16:creationId xmlns:a16="http://schemas.microsoft.com/office/drawing/2014/main" id="{3E43B6EB-3F77-9550-C2BB-8E90E9CBB6C1}"/>
              </a:ext>
            </a:extLst>
          </p:cNvPr>
          <p:cNvSpPr/>
          <p:nvPr/>
        </p:nvSpPr>
        <p:spPr>
          <a:xfrm>
            <a:off x="3106694" y="3968318"/>
            <a:ext cx="2157750" cy="1828799"/>
          </a:xfrm>
          <a:prstGeom prst="ellipse">
            <a:avLst/>
          </a:prstGeom>
          <a:noFill/>
          <a:ln w="38100">
            <a:solidFill>
              <a:srgbClr val="0070C0"/>
            </a:solidFill>
            <a:prstDash val="sysDot"/>
            <a:extLst>
              <a:ext uri="{C807C97D-BFC1-408E-A445-0C87EB9F89A2}">
                <ask:lineSketchStyleProps xmlns:ask="http://schemas.microsoft.com/office/drawing/2018/sketchyshapes" sd="1219033472">
                  <a:custGeom>
                    <a:avLst/>
                    <a:gdLst>
                      <a:gd name="connsiteX0" fmla="*/ 0 w 2157750"/>
                      <a:gd name="connsiteY0" fmla="*/ 914400 h 1828799"/>
                      <a:gd name="connsiteX1" fmla="*/ 1078875 w 2157750"/>
                      <a:gd name="connsiteY1" fmla="*/ 0 h 1828799"/>
                      <a:gd name="connsiteX2" fmla="*/ 2157750 w 2157750"/>
                      <a:gd name="connsiteY2" fmla="*/ 914400 h 1828799"/>
                      <a:gd name="connsiteX3" fmla="*/ 1078875 w 2157750"/>
                      <a:gd name="connsiteY3" fmla="*/ 1828800 h 1828799"/>
                      <a:gd name="connsiteX4" fmla="*/ 0 w 2157750"/>
                      <a:gd name="connsiteY4" fmla="*/ 914400 h 1828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7750" h="1828799" extrusionOk="0">
                        <a:moveTo>
                          <a:pt x="0" y="914400"/>
                        </a:moveTo>
                        <a:cubicBezTo>
                          <a:pt x="-35496" y="387496"/>
                          <a:pt x="386079" y="36387"/>
                          <a:pt x="1078875" y="0"/>
                        </a:cubicBezTo>
                        <a:cubicBezTo>
                          <a:pt x="1721271" y="9800"/>
                          <a:pt x="2131004" y="410241"/>
                          <a:pt x="2157750" y="914400"/>
                        </a:cubicBezTo>
                        <a:cubicBezTo>
                          <a:pt x="2102859" y="1473013"/>
                          <a:pt x="1654694" y="1939497"/>
                          <a:pt x="1078875" y="1828800"/>
                        </a:cubicBezTo>
                        <a:cubicBezTo>
                          <a:pt x="462670" y="1817661"/>
                          <a:pt x="66339" y="1451106"/>
                          <a:pt x="0" y="91440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a:extLst>
              <a:ext uri="{FF2B5EF4-FFF2-40B4-BE49-F238E27FC236}">
                <a16:creationId xmlns:a16="http://schemas.microsoft.com/office/drawing/2014/main" id="{589A0628-EAF0-4DB4-146D-49C747EFF485}"/>
              </a:ext>
            </a:extLst>
          </p:cNvPr>
          <p:cNvSpPr/>
          <p:nvPr/>
        </p:nvSpPr>
        <p:spPr>
          <a:xfrm>
            <a:off x="3616789" y="4403573"/>
            <a:ext cx="1153697" cy="1004654"/>
          </a:xfrm>
          <a:prstGeom prst="ellipse">
            <a:avLst/>
          </a:prstGeom>
          <a:noFill/>
          <a:ln w="38100">
            <a:solidFill>
              <a:srgbClr val="FF0000"/>
            </a:solidFill>
            <a:prstDash val="sysDot"/>
            <a:extLst>
              <a:ext uri="{C807C97D-BFC1-408E-A445-0C87EB9F89A2}">
                <ask:lineSketchStyleProps xmlns:ask="http://schemas.microsoft.com/office/drawing/2018/sketchyshapes" sd="1219033472">
                  <a:custGeom>
                    <a:avLst/>
                    <a:gdLst>
                      <a:gd name="connsiteX0" fmla="*/ 0 w 2157750"/>
                      <a:gd name="connsiteY0" fmla="*/ 914400 h 1828799"/>
                      <a:gd name="connsiteX1" fmla="*/ 1078875 w 2157750"/>
                      <a:gd name="connsiteY1" fmla="*/ 0 h 1828799"/>
                      <a:gd name="connsiteX2" fmla="*/ 2157750 w 2157750"/>
                      <a:gd name="connsiteY2" fmla="*/ 914400 h 1828799"/>
                      <a:gd name="connsiteX3" fmla="*/ 1078875 w 2157750"/>
                      <a:gd name="connsiteY3" fmla="*/ 1828800 h 1828799"/>
                      <a:gd name="connsiteX4" fmla="*/ 0 w 2157750"/>
                      <a:gd name="connsiteY4" fmla="*/ 914400 h 1828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7750" h="1828799" extrusionOk="0">
                        <a:moveTo>
                          <a:pt x="0" y="914400"/>
                        </a:moveTo>
                        <a:cubicBezTo>
                          <a:pt x="-35496" y="387496"/>
                          <a:pt x="386079" y="36387"/>
                          <a:pt x="1078875" y="0"/>
                        </a:cubicBezTo>
                        <a:cubicBezTo>
                          <a:pt x="1721271" y="9800"/>
                          <a:pt x="2131004" y="410241"/>
                          <a:pt x="2157750" y="914400"/>
                        </a:cubicBezTo>
                        <a:cubicBezTo>
                          <a:pt x="2102859" y="1473013"/>
                          <a:pt x="1654694" y="1939497"/>
                          <a:pt x="1078875" y="1828800"/>
                        </a:cubicBezTo>
                        <a:cubicBezTo>
                          <a:pt x="462670" y="1817661"/>
                          <a:pt x="66339" y="1451106"/>
                          <a:pt x="0" y="91440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TextBox 149">
            <a:extLst>
              <a:ext uri="{FF2B5EF4-FFF2-40B4-BE49-F238E27FC236}">
                <a16:creationId xmlns:a16="http://schemas.microsoft.com/office/drawing/2014/main" id="{D19E08FB-0056-1B73-D7A3-805BB7470E85}"/>
              </a:ext>
            </a:extLst>
          </p:cNvPr>
          <p:cNvSpPr txBox="1"/>
          <p:nvPr/>
        </p:nvSpPr>
        <p:spPr>
          <a:xfrm>
            <a:off x="6480697" y="257449"/>
            <a:ext cx="5477519" cy="4154984"/>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dirty="0">
                <a:solidFill>
                  <a:schemeClr val="accent2">
                    <a:lumMod val="60000"/>
                    <a:lumOff val="40000"/>
                  </a:schemeClr>
                </a:solidFill>
                <a:latin typeface="Cambria Math" panose="02040503050406030204" pitchFamily="18" charset="0"/>
              </a:rPr>
              <a:t>Most real world data is not linearly separable and will always contain some outliers</a:t>
            </a:r>
          </a:p>
          <a:p>
            <a:pPr marL="285750" indent="-285750" algn="l">
              <a:buFont typeface="Arial" panose="020B0604020202020204" pitchFamily="34" charset="0"/>
              <a:buChar char="•"/>
            </a:pPr>
            <a:endParaRPr lang="en-US" dirty="0">
              <a:solidFill>
                <a:schemeClr val="accent2">
                  <a:lumMod val="60000"/>
                  <a:lumOff val="40000"/>
                </a:schemeClr>
              </a:solidFill>
              <a:latin typeface="Cambria Math" panose="02040503050406030204" pitchFamily="18" charset="0"/>
            </a:endParaRPr>
          </a:p>
          <a:p>
            <a:pPr marL="285750" indent="-285750" algn="l">
              <a:buFont typeface="Arial" panose="020B0604020202020204" pitchFamily="34" charset="0"/>
              <a:buChar char="•"/>
            </a:pPr>
            <a:r>
              <a:rPr lang="en-US" dirty="0">
                <a:solidFill>
                  <a:schemeClr val="accent2">
                    <a:lumMod val="60000"/>
                    <a:lumOff val="40000"/>
                  </a:schemeClr>
                </a:solidFill>
                <a:latin typeface="Cambria Math" panose="02040503050406030204" pitchFamily="18" charset="0"/>
              </a:rPr>
              <a:t>In fact, some times there may not be any outliers but still the data may not be linearly separable</a:t>
            </a:r>
          </a:p>
          <a:p>
            <a:pPr marL="285750" indent="-285750" algn="l">
              <a:buFont typeface="Arial" panose="020B0604020202020204" pitchFamily="34" charset="0"/>
              <a:buChar char="•"/>
            </a:pPr>
            <a:endParaRPr lang="en-US" dirty="0">
              <a:solidFill>
                <a:schemeClr val="accent2">
                  <a:lumMod val="60000"/>
                  <a:lumOff val="40000"/>
                </a:schemeClr>
              </a:solidFill>
              <a:latin typeface="Cambria Math" panose="02040503050406030204" pitchFamily="18" charset="0"/>
            </a:endParaRPr>
          </a:p>
          <a:p>
            <a:pPr marL="285750" indent="-285750" algn="l">
              <a:buFont typeface="Arial" panose="020B0604020202020204" pitchFamily="34" charset="0"/>
              <a:buChar char="•"/>
            </a:pPr>
            <a:r>
              <a:rPr lang="en-US" dirty="0">
                <a:solidFill>
                  <a:schemeClr val="accent2">
                    <a:lumMod val="60000"/>
                    <a:lumOff val="40000"/>
                  </a:schemeClr>
                </a:solidFill>
                <a:latin typeface="Cambria Math" panose="02040503050406030204" pitchFamily="18" charset="0"/>
              </a:rPr>
              <a:t>We need computational units (models) which can deal with such data</a:t>
            </a:r>
          </a:p>
          <a:p>
            <a:pPr marL="285750" indent="-285750" algn="l">
              <a:buFont typeface="Arial" panose="020B0604020202020204" pitchFamily="34" charset="0"/>
              <a:buChar char="•"/>
            </a:pPr>
            <a:endParaRPr lang="en-US" dirty="0">
              <a:solidFill>
                <a:schemeClr val="accent2">
                  <a:lumMod val="60000"/>
                  <a:lumOff val="40000"/>
                </a:schemeClr>
              </a:solidFill>
              <a:latin typeface="Cambria Math" panose="02040503050406030204" pitchFamily="18" charset="0"/>
            </a:endParaRPr>
          </a:p>
          <a:p>
            <a:pPr marL="285750" indent="-285750" algn="l">
              <a:buFont typeface="Arial" panose="020B0604020202020204" pitchFamily="34" charset="0"/>
              <a:buChar char="•"/>
            </a:pPr>
            <a:r>
              <a:rPr lang="en-US" dirty="0">
                <a:solidFill>
                  <a:schemeClr val="accent2">
                    <a:lumMod val="60000"/>
                    <a:lumOff val="40000"/>
                  </a:schemeClr>
                </a:solidFill>
                <a:latin typeface="Cambria Math" panose="02040503050406030204" pitchFamily="18" charset="0"/>
              </a:rPr>
              <a:t>While a single perceptron cannot deal with such data but a network of perceptron can indeed deal with such data.</a:t>
            </a:r>
          </a:p>
          <a:p>
            <a:pPr marL="285750" indent="-285750" algn="l">
              <a:buFont typeface="Arial" panose="020B0604020202020204" pitchFamily="34" charset="0"/>
              <a:buChar char="•"/>
            </a:pPr>
            <a:endParaRPr lang="en-US" dirty="0">
              <a:solidFill>
                <a:schemeClr val="accent2">
                  <a:lumMod val="60000"/>
                  <a:lumOff val="40000"/>
                </a:schemeClr>
              </a:solidFill>
              <a:latin typeface="Cambria Math" panose="02040503050406030204" pitchFamily="18" charset="0"/>
            </a:endParaRPr>
          </a:p>
          <a:p>
            <a:pPr marL="285750" indent="-285750" algn="l">
              <a:buFont typeface="Arial" panose="020B0604020202020204" pitchFamily="34" charset="0"/>
              <a:buChar char="•"/>
            </a:pPr>
            <a:endParaRPr lang="en-US" dirty="0">
              <a:solidFill>
                <a:schemeClr val="accent2">
                  <a:lumMod val="60000"/>
                  <a:lumOff val="40000"/>
                </a:schemeClr>
              </a:solidFill>
              <a:latin typeface="Cambria Math" panose="02040503050406030204" pitchFamily="18" charset="0"/>
            </a:endParaRPr>
          </a:p>
          <a:p>
            <a:pPr algn="l"/>
            <a:endParaRPr lang="en-US" dirty="0">
              <a:solidFill>
                <a:schemeClr val="accent2">
                  <a:lumMod val="60000"/>
                  <a:lumOff val="40000"/>
                </a:schemeClr>
              </a:solidFill>
              <a:latin typeface="Cambria Math" panose="02040503050406030204" pitchFamily="18" charset="0"/>
            </a:endParaRPr>
          </a:p>
        </p:txBody>
      </p:sp>
    </p:spTree>
    <p:extLst>
      <p:ext uri="{BB962C8B-B14F-4D97-AF65-F5344CB8AC3E}">
        <p14:creationId xmlns:p14="http://schemas.microsoft.com/office/powerpoint/2010/main" val="3390617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50">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5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 grpId="0" animBg="1"/>
      <p:bldP spid="14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4">
            <a:extLst>
              <a:ext uri="{FF2B5EF4-FFF2-40B4-BE49-F238E27FC236}">
                <a16:creationId xmlns:a16="http://schemas.microsoft.com/office/drawing/2014/main" id="{939F79E3-EB38-3D77-267E-7777D97964F0}"/>
              </a:ext>
            </a:extLst>
          </p:cNvPr>
          <p:cNvGraphicFramePr>
            <a:graphicFrameLocks noGrp="1"/>
          </p:cNvGraphicFramePr>
          <p:nvPr/>
        </p:nvGraphicFramePr>
        <p:xfrm>
          <a:off x="-1" y="0"/>
          <a:ext cx="1989745" cy="3664131"/>
        </p:xfrm>
        <a:graphic>
          <a:graphicData uri="http://schemas.openxmlformats.org/drawingml/2006/table">
            <a:tbl>
              <a:tblPr firstRow="1" bandRow="1">
                <a:tableStyleId>{073A0DAA-6AF3-43AB-8588-CEC1D06C72B9}</a:tableStyleId>
              </a:tblPr>
              <a:tblGrid>
                <a:gridCol w="1989745">
                  <a:extLst>
                    <a:ext uri="{9D8B030D-6E8A-4147-A177-3AD203B41FA5}">
                      <a16:colId xmlns:a16="http://schemas.microsoft.com/office/drawing/2014/main" val="1354557661"/>
                    </a:ext>
                  </a:extLst>
                </a:gridCol>
              </a:tblGrid>
              <a:tr h="489857">
                <a:tc>
                  <a:txBody>
                    <a:bodyPr/>
                    <a:lstStyle/>
                    <a:p>
                      <a:r>
                        <a:rPr lang="en-US" dirty="0"/>
                        <a:t>ANN</a:t>
                      </a:r>
                    </a:p>
                  </a:txBody>
                  <a:tcPr/>
                </a:tc>
                <a:extLst>
                  <a:ext uri="{0D108BD9-81ED-4DB2-BD59-A6C34878D82A}">
                    <a16:rowId xmlns:a16="http://schemas.microsoft.com/office/drawing/2014/main" val="551768191"/>
                  </a:ext>
                </a:extLst>
              </a:tr>
              <a:tr h="489857">
                <a:tc>
                  <a:txBody>
                    <a:bodyPr/>
                    <a:lstStyle/>
                    <a:p>
                      <a:r>
                        <a:rPr lang="en-US" dirty="0"/>
                        <a:t>Biological Neuron</a:t>
                      </a:r>
                    </a:p>
                  </a:txBody>
                  <a:tcPr>
                    <a:solidFill>
                      <a:schemeClr val="bg1">
                        <a:lumMod val="75000"/>
                        <a:lumOff val="25000"/>
                      </a:schemeClr>
                    </a:solidFill>
                  </a:tcPr>
                </a:tc>
                <a:extLst>
                  <a:ext uri="{0D108BD9-81ED-4DB2-BD59-A6C34878D82A}">
                    <a16:rowId xmlns:a16="http://schemas.microsoft.com/office/drawing/2014/main" val="3203128871"/>
                  </a:ext>
                </a:extLst>
              </a:tr>
              <a:tr h="489857">
                <a:tc>
                  <a:txBody>
                    <a:bodyPr/>
                    <a:lstStyle/>
                    <a:p>
                      <a:r>
                        <a:rPr lang="en-US" dirty="0"/>
                        <a:t>McCulloch Pitts Neuron</a:t>
                      </a:r>
                    </a:p>
                  </a:txBody>
                  <a:tcPr>
                    <a:solidFill>
                      <a:schemeClr val="bg1">
                        <a:lumMod val="75000"/>
                        <a:lumOff val="25000"/>
                      </a:schemeClr>
                    </a:solidFill>
                  </a:tcPr>
                </a:tc>
                <a:extLst>
                  <a:ext uri="{0D108BD9-81ED-4DB2-BD59-A6C34878D82A}">
                    <a16:rowId xmlns:a16="http://schemas.microsoft.com/office/drawing/2014/main" val="2220252484"/>
                  </a:ext>
                </a:extLst>
              </a:tr>
              <a:tr h="4898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Boolean Functions and Decision Boundaries</a:t>
                      </a:r>
                    </a:p>
                  </a:txBody>
                  <a:tcPr>
                    <a:solidFill>
                      <a:schemeClr val="bg1">
                        <a:lumMod val="75000"/>
                        <a:lumOff val="25000"/>
                      </a:schemeClr>
                    </a:solidFill>
                  </a:tcPr>
                </a:tc>
                <a:extLst>
                  <a:ext uri="{0D108BD9-81ED-4DB2-BD59-A6C34878D82A}">
                    <a16:rowId xmlns:a16="http://schemas.microsoft.com/office/drawing/2014/main" val="3682264811"/>
                  </a:ext>
                </a:extLst>
              </a:tr>
              <a:tr h="4898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Perceptron</a:t>
                      </a:r>
                    </a:p>
                  </a:txBody>
                  <a:tcPr>
                    <a:solidFill>
                      <a:schemeClr val="bg1">
                        <a:lumMod val="75000"/>
                        <a:lumOff val="25000"/>
                      </a:schemeClr>
                    </a:solidFill>
                  </a:tcPr>
                </a:tc>
                <a:extLst>
                  <a:ext uri="{0D108BD9-81ED-4DB2-BD59-A6C34878D82A}">
                    <a16:rowId xmlns:a16="http://schemas.microsoft.com/office/drawing/2014/main" val="1739710230"/>
                  </a:ext>
                </a:extLst>
              </a:tr>
              <a:tr h="4898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Linearly Separable functions</a:t>
                      </a:r>
                    </a:p>
                  </a:txBody>
                  <a:tcPr>
                    <a:solidFill>
                      <a:schemeClr val="tx1">
                        <a:lumMod val="75000"/>
                      </a:schemeClr>
                    </a:solidFill>
                  </a:tcPr>
                </a:tc>
                <a:extLst>
                  <a:ext uri="{0D108BD9-81ED-4DB2-BD59-A6C34878D82A}">
                    <a16:rowId xmlns:a16="http://schemas.microsoft.com/office/drawing/2014/main" val="834904850"/>
                  </a:ext>
                </a:extLst>
              </a:tr>
            </a:tbl>
          </a:graphicData>
        </a:graphic>
      </p:graphicFrame>
      <p:sp>
        <p:nvSpPr>
          <p:cNvPr id="2" name="TextBox 1">
            <a:extLst>
              <a:ext uri="{FF2B5EF4-FFF2-40B4-BE49-F238E27FC236}">
                <a16:creationId xmlns:a16="http://schemas.microsoft.com/office/drawing/2014/main" id="{9A792239-C30F-0DAC-4450-34BD08A6E878}"/>
              </a:ext>
            </a:extLst>
          </p:cNvPr>
          <p:cNvSpPr txBox="1"/>
          <p:nvPr/>
        </p:nvSpPr>
        <p:spPr>
          <a:xfrm>
            <a:off x="4714042" y="905522"/>
            <a:ext cx="5814874" cy="553998"/>
          </a:xfrm>
          <a:prstGeom prst="rect">
            <a:avLst/>
          </a:prstGeom>
          <a:noFill/>
        </p:spPr>
        <p:txBody>
          <a:bodyPr wrap="square" lIns="0" tIns="0" rIns="0" bIns="0" rtlCol="0">
            <a:spAutoFit/>
          </a:bodyPr>
          <a:lstStyle/>
          <a:p>
            <a:pPr algn="l"/>
            <a:r>
              <a:rPr lang="en-US" dirty="0">
                <a:solidFill>
                  <a:schemeClr val="accent2">
                    <a:lumMod val="60000"/>
                    <a:lumOff val="40000"/>
                  </a:schemeClr>
                </a:solidFill>
                <a:latin typeface="Cambria Math" panose="02040503050406030204" pitchFamily="18" charset="0"/>
              </a:rPr>
              <a:t>Next week we will see Multilayer Perceptron, </a:t>
            </a:r>
          </a:p>
          <a:p>
            <a:pPr algn="l"/>
            <a:r>
              <a:rPr lang="en-US" dirty="0">
                <a:solidFill>
                  <a:schemeClr val="accent2">
                    <a:lumMod val="60000"/>
                    <a:lumOff val="40000"/>
                  </a:schemeClr>
                </a:solidFill>
                <a:latin typeface="Cambria Math" panose="02040503050406030204" pitchFamily="18" charset="0"/>
              </a:rPr>
              <a:t>and its learning algorithm aka Gradient Descent </a:t>
            </a:r>
          </a:p>
        </p:txBody>
      </p:sp>
      <p:sp>
        <p:nvSpPr>
          <p:cNvPr id="3" name="TextBox 2">
            <a:extLst>
              <a:ext uri="{FF2B5EF4-FFF2-40B4-BE49-F238E27FC236}">
                <a16:creationId xmlns:a16="http://schemas.microsoft.com/office/drawing/2014/main" id="{9B273637-AF56-B7CC-7C7F-3833A9F0B25C}"/>
              </a:ext>
            </a:extLst>
          </p:cNvPr>
          <p:cNvSpPr txBox="1"/>
          <p:nvPr/>
        </p:nvSpPr>
        <p:spPr>
          <a:xfrm>
            <a:off x="5953957" y="2982897"/>
            <a:ext cx="2432482" cy="553998"/>
          </a:xfrm>
          <a:prstGeom prst="rect">
            <a:avLst/>
          </a:prstGeom>
          <a:noFill/>
        </p:spPr>
        <p:txBody>
          <a:bodyPr wrap="square" lIns="0" tIns="0" rIns="0" bIns="0" rtlCol="0">
            <a:spAutoFit/>
          </a:bodyPr>
          <a:lstStyle/>
          <a:p>
            <a:pPr algn="l"/>
            <a:r>
              <a:rPr lang="en-US" sz="3600" dirty="0">
                <a:solidFill>
                  <a:schemeClr val="accent2">
                    <a:lumMod val="60000"/>
                    <a:lumOff val="40000"/>
                  </a:schemeClr>
                </a:solidFill>
                <a:latin typeface="Cambria Math" panose="02040503050406030204" pitchFamily="18" charset="0"/>
              </a:rPr>
              <a:t>Thanks</a:t>
            </a:r>
          </a:p>
        </p:txBody>
      </p:sp>
    </p:spTree>
    <p:extLst>
      <p:ext uri="{BB962C8B-B14F-4D97-AF65-F5344CB8AC3E}">
        <p14:creationId xmlns:p14="http://schemas.microsoft.com/office/powerpoint/2010/main" val="42397073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 name="TextBox 47">
            <a:extLst>
              <a:ext uri="{FF2B5EF4-FFF2-40B4-BE49-F238E27FC236}">
                <a16:creationId xmlns:a16="http://schemas.microsoft.com/office/drawing/2014/main" id="{7377CCA8-E2E2-7998-C2E2-4CBCA535D721}"/>
              </a:ext>
            </a:extLst>
          </p:cNvPr>
          <p:cNvSpPr txBox="1"/>
          <p:nvPr/>
        </p:nvSpPr>
        <p:spPr>
          <a:xfrm>
            <a:off x="4958069" y="5626699"/>
            <a:ext cx="6838993" cy="954107"/>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chemeClr val="accent2">
                    <a:lumMod val="60000"/>
                    <a:lumOff val="40000"/>
                  </a:schemeClr>
                </a:solidFill>
              </a:rPr>
              <a:t>Massively parallel interconnected network of neurons: an average human brain has around 10</a:t>
            </a:r>
            <a:r>
              <a:rPr lang="en-US" sz="1400" baseline="30000" dirty="0">
                <a:solidFill>
                  <a:schemeClr val="accent2">
                    <a:lumMod val="60000"/>
                    <a:lumOff val="40000"/>
                  </a:schemeClr>
                </a:solidFill>
              </a:rPr>
              <a:t>11 </a:t>
            </a:r>
            <a:r>
              <a:rPr lang="en-US" sz="1400" dirty="0">
                <a:solidFill>
                  <a:schemeClr val="accent2">
                    <a:lumMod val="60000"/>
                    <a:lumOff val="40000"/>
                  </a:schemeClr>
                </a:solidFill>
              </a:rPr>
              <a:t>(100 billions) neurons! </a:t>
            </a:r>
          </a:p>
          <a:p>
            <a:pPr marL="285750" indent="-285750">
              <a:buFont typeface="Arial" panose="020B0604020202020204" pitchFamily="34" charset="0"/>
              <a:buChar char="•"/>
            </a:pPr>
            <a:endParaRPr lang="en-US" sz="1400" dirty="0">
              <a:solidFill>
                <a:schemeClr val="accent2">
                  <a:lumMod val="60000"/>
                  <a:lumOff val="40000"/>
                </a:schemeClr>
              </a:solidFill>
            </a:endParaRPr>
          </a:p>
          <a:p>
            <a:pPr marL="285750" indent="-285750">
              <a:buFont typeface="Arial" panose="020B0604020202020204" pitchFamily="34" charset="0"/>
              <a:buChar char="•"/>
            </a:pPr>
            <a:r>
              <a:rPr lang="en-US" sz="1400" dirty="0">
                <a:solidFill>
                  <a:schemeClr val="accent2">
                    <a:lumMod val="60000"/>
                    <a:lumOff val="40000"/>
                  </a:schemeClr>
                </a:solidFill>
              </a:rPr>
              <a:t>Each neuron may perform a certain  role or respond to a certain stimulus</a:t>
            </a:r>
          </a:p>
        </p:txBody>
      </p:sp>
      <p:graphicFrame>
        <p:nvGraphicFramePr>
          <p:cNvPr id="49" name="Table 4">
            <a:extLst>
              <a:ext uri="{FF2B5EF4-FFF2-40B4-BE49-F238E27FC236}">
                <a16:creationId xmlns:a16="http://schemas.microsoft.com/office/drawing/2014/main" id="{F85B2ED8-E1C1-EE47-7E6F-91CC6651783D}"/>
              </a:ext>
            </a:extLst>
          </p:cNvPr>
          <p:cNvGraphicFramePr>
            <a:graphicFrameLocks noGrp="1"/>
          </p:cNvGraphicFramePr>
          <p:nvPr/>
        </p:nvGraphicFramePr>
        <p:xfrm>
          <a:off x="-1" y="0"/>
          <a:ext cx="1989745" cy="979714"/>
        </p:xfrm>
        <a:graphic>
          <a:graphicData uri="http://schemas.openxmlformats.org/drawingml/2006/table">
            <a:tbl>
              <a:tblPr firstRow="1" bandRow="1">
                <a:tableStyleId>{073A0DAA-6AF3-43AB-8588-CEC1D06C72B9}</a:tableStyleId>
              </a:tblPr>
              <a:tblGrid>
                <a:gridCol w="1989745">
                  <a:extLst>
                    <a:ext uri="{9D8B030D-6E8A-4147-A177-3AD203B41FA5}">
                      <a16:colId xmlns:a16="http://schemas.microsoft.com/office/drawing/2014/main" val="1354557661"/>
                    </a:ext>
                  </a:extLst>
                </a:gridCol>
              </a:tblGrid>
              <a:tr h="489857">
                <a:tc>
                  <a:txBody>
                    <a:bodyPr/>
                    <a:lstStyle/>
                    <a:p>
                      <a:r>
                        <a:rPr lang="en-US" dirty="0"/>
                        <a:t>ANN</a:t>
                      </a:r>
                    </a:p>
                  </a:txBody>
                  <a:tcPr/>
                </a:tc>
                <a:extLst>
                  <a:ext uri="{0D108BD9-81ED-4DB2-BD59-A6C34878D82A}">
                    <a16:rowId xmlns:a16="http://schemas.microsoft.com/office/drawing/2014/main" val="551768191"/>
                  </a:ext>
                </a:extLst>
              </a:tr>
              <a:tr h="489857">
                <a:tc>
                  <a:txBody>
                    <a:bodyPr/>
                    <a:lstStyle/>
                    <a:p>
                      <a:r>
                        <a:rPr lang="en-US" dirty="0"/>
                        <a:t>Biological Neuron</a:t>
                      </a:r>
                    </a:p>
                  </a:txBody>
                  <a:tcPr>
                    <a:solidFill>
                      <a:schemeClr val="tx1">
                        <a:lumMod val="65000"/>
                      </a:schemeClr>
                    </a:solidFill>
                  </a:tcPr>
                </a:tc>
                <a:extLst>
                  <a:ext uri="{0D108BD9-81ED-4DB2-BD59-A6C34878D82A}">
                    <a16:rowId xmlns:a16="http://schemas.microsoft.com/office/drawing/2014/main" val="3203128871"/>
                  </a:ext>
                </a:extLst>
              </a:tr>
            </a:tbl>
          </a:graphicData>
        </a:graphic>
      </p:graphicFrame>
      <p:pic>
        <p:nvPicPr>
          <p:cNvPr id="2" name="Picture 1">
            <a:extLst>
              <a:ext uri="{FF2B5EF4-FFF2-40B4-BE49-F238E27FC236}">
                <a16:creationId xmlns:a16="http://schemas.microsoft.com/office/drawing/2014/main" id="{8E9A853D-5283-D21A-A3C5-0619613D07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flipV="1">
            <a:off x="3148628" y="1644418"/>
            <a:ext cx="1014981" cy="677664"/>
          </a:xfrm>
          <a:prstGeom prst="rect">
            <a:avLst/>
          </a:prstGeom>
        </p:spPr>
      </p:pic>
      <p:pic>
        <p:nvPicPr>
          <p:cNvPr id="9" name="Picture 8">
            <a:extLst>
              <a:ext uri="{FF2B5EF4-FFF2-40B4-BE49-F238E27FC236}">
                <a16:creationId xmlns:a16="http://schemas.microsoft.com/office/drawing/2014/main" id="{3A4F6186-1459-CA82-925E-87269E7A8A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3710144" y="2543302"/>
            <a:ext cx="1014981" cy="750066"/>
          </a:xfrm>
          <a:prstGeom prst="rect">
            <a:avLst/>
          </a:prstGeom>
        </p:spPr>
      </p:pic>
      <p:pic>
        <p:nvPicPr>
          <p:cNvPr id="10" name="Picture 9">
            <a:extLst>
              <a:ext uri="{FF2B5EF4-FFF2-40B4-BE49-F238E27FC236}">
                <a16:creationId xmlns:a16="http://schemas.microsoft.com/office/drawing/2014/main" id="{56292625-5E81-46FD-3DEE-F531FC4DA4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267913" y="1608218"/>
            <a:ext cx="1014981" cy="750065"/>
          </a:xfrm>
          <a:prstGeom prst="rect">
            <a:avLst/>
          </a:prstGeom>
        </p:spPr>
      </p:pic>
      <p:pic>
        <p:nvPicPr>
          <p:cNvPr id="12" name="Picture 11">
            <a:extLst>
              <a:ext uri="{FF2B5EF4-FFF2-40B4-BE49-F238E27FC236}">
                <a16:creationId xmlns:a16="http://schemas.microsoft.com/office/drawing/2014/main" id="{4013A694-259A-1565-62BF-9152C0EC98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3812953" y="716409"/>
            <a:ext cx="1014981" cy="750065"/>
          </a:xfrm>
          <a:prstGeom prst="rect">
            <a:avLst/>
          </a:prstGeom>
        </p:spPr>
      </p:pic>
      <p:sp>
        <p:nvSpPr>
          <p:cNvPr id="14" name="TextBox 13">
            <a:extLst>
              <a:ext uri="{FF2B5EF4-FFF2-40B4-BE49-F238E27FC236}">
                <a16:creationId xmlns:a16="http://schemas.microsoft.com/office/drawing/2014/main" id="{9A300CED-BB20-32C0-34FF-0E8792749266}"/>
              </a:ext>
            </a:extLst>
          </p:cNvPr>
          <p:cNvSpPr txBox="1"/>
          <p:nvPr/>
        </p:nvSpPr>
        <p:spPr>
          <a:xfrm>
            <a:off x="2701795" y="2490741"/>
            <a:ext cx="1047565" cy="369332"/>
          </a:xfrm>
          <a:prstGeom prst="rect">
            <a:avLst/>
          </a:prstGeom>
          <a:noFill/>
        </p:spPr>
        <p:txBody>
          <a:bodyPr wrap="square" rtlCol="0">
            <a:spAutoFit/>
          </a:bodyPr>
          <a:lstStyle/>
          <a:p>
            <a:r>
              <a:rPr lang="en-US" dirty="0">
                <a:solidFill>
                  <a:schemeClr val="accent2">
                    <a:lumMod val="60000"/>
                    <a:lumOff val="40000"/>
                  </a:schemeClr>
                </a:solidFill>
              </a:rPr>
              <a:t>Taste</a:t>
            </a:r>
          </a:p>
        </p:txBody>
      </p:sp>
      <p:sp>
        <p:nvSpPr>
          <p:cNvPr id="15" name="TextBox 14">
            <a:extLst>
              <a:ext uri="{FF2B5EF4-FFF2-40B4-BE49-F238E27FC236}">
                <a16:creationId xmlns:a16="http://schemas.microsoft.com/office/drawing/2014/main" id="{940B65D1-0615-D816-D238-95EB09853A16}"/>
              </a:ext>
            </a:extLst>
          </p:cNvPr>
          <p:cNvSpPr txBox="1"/>
          <p:nvPr/>
        </p:nvSpPr>
        <p:spPr>
          <a:xfrm>
            <a:off x="3876588" y="3583125"/>
            <a:ext cx="1047565" cy="369332"/>
          </a:xfrm>
          <a:prstGeom prst="rect">
            <a:avLst/>
          </a:prstGeom>
          <a:noFill/>
        </p:spPr>
        <p:txBody>
          <a:bodyPr wrap="square" rtlCol="0">
            <a:spAutoFit/>
          </a:bodyPr>
          <a:lstStyle/>
          <a:p>
            <a:r>
              <a:rPr lang="en-US" dirty="0">
                <a:solidFill>
                  <a:schemeClr val="accent2">
                    <a:lumMod val="60000"/>
                    <a:lumOff val="40000"/>
                  </a:schemeClr>
                </a:solidFill>
              </a:rPr>
              <a:t>Smell</a:t>
            </a:r>
          </a:p>
        </p:txBody>
      </p:sp>
      <p:sp>
        <p:nvSpPr>
          <p:cNvPr id="17" name="TextBox 16">
            <a:extLst>
              <a:ext uri="{FF2B5EF4-FFF2-40B4-BE49-F238E27FC236}">
                <a16:creationId xmlns:a16="http://schemas.microsoft.com/office/drawing/2014/main" id="{E4975C16-6CA3-64E8-C9F7-676B1680BE2E}"/>
              </a:ext>
            </a:extLst>
          </p:cNvPr>
          <p:cNvSpPr txBox="1"/>
          <p:nvPr/>
        </p:nvSpPr>
        <p:spPr>
          <a:xfrm>
            <a:off x="4847125" y="2463374"/>
            <a:ext cx="1047565" cy="369332"/>
          </a:xfrm>
          <a:prstGeom prst="rect">
            <a:avLst/>
          </a:prstGeom>
          <a:noFill/>
        </p:spPr>
        <p:txBody>
          <a:bodyPr wrap="square" rtlCol="0">
            <a:spAutoFit/>
          </a:bodyPr>
          <a:lstStyle/>
          <a:p>
            <a:r>
              <a:rPr lang="en-US" dirty="0">
                <a:solidFill>
                  <a:schemeClr val="accent2">
                    <a:lumMod val="60000"/>
                    <a:lumOff val="40000"/>
                  </a:schemeClr>
                </a:solidFill>
              </a:rPr>
              <a:t>Visuals</a:t>
            </a:r>
          </a:p>
        </p:txBody>
      </p:sp>
      <p:pic>
        <p:nvPicPr>
          <p:cNvPr id="27" name="Picture 26">
            <a:extLst>
              <a:ext uri="{FF2B5EF4-FFF2-40B4-BE49-F238E27FC236}">
                <a16:creationId xmlns:a16="http://schemas.microsoft.com/office/drawing/2014/main" id="{89589DBE-946D-B4B4-5EE5-B2FA719888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3540" y="285284"/>
            <a:ext cx="201937" cy="201937"/>
          </a:xfrm>
          <a:prstGeom prst="rect">
            <a:avLst/>
          </a:prstGeom>
        </p:spPr>
      </p:pic>
      <p:pic>
        <p:nvPicPr>
          <p:cNvPr id="34" name="Picture 33">
            <a:extLst>
              <a:ext uri="{FF2B5EF4-FFF2-40B4-BE49-F238E27FC236}">
                <a16:creationId xmlns:a16="http://schemas.microsoft.com/office/drawing/2014/main" id="{491E4C50-A0AD-1CA1-9910-D4D8845C32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4090289" y="304120"/>
            <a:ext cx="197089" cy="197089"/>
          </a:xfrm>
          <a:prstGeom prst="rect">
            <a:avLst/>
          </a:prstGeom>
        </p:spPr>
      </p:pic>
      <p:sp>
        <p:nvSpPr>
          <p:cNvPr id="39" name="TextBox 38">
            <a:extLst>
              <a:ext uri="{FF2B5EF4-FFF2-40B4-BE49-F238E27FC236}">
                <a16:creationId xmlns:a16="http://schemas.microsoft.com/office/drawing/2014/main" id="{6EADAEEF-040A-110F-4584-4F30A5259935}"/>
              </a:ext>
            </a:extLst>
          </p:cNvPr>
          <p:cNvSpPr txBox="1"/>
          <p:nvPr/>
        </p:nvSpPr>
        <p:spPr>
          <a:xfrm>
            <a:off x="4238404" y="178511"/>
            <a:ext cx="280446" cy="400110"/>
          </a:xfrm>
          <a:prstGeom prst="rect">
            <a:avLst/>
          </a:prstGeom>
          <a:noFill/>
        </p:spPr>
        <p:txBody>
          <a:bodyPr wrap="square" rtlCol="0">
            <a:spAutoFit/>
          </a:bodyPr>
          <a:lstStyle/>
          <a:p>
            <a:r>
              <a:rPr lang="en-US" sz="2000" dirty="0">
                <a:solidFill>
                  <a:schemeClr val="accent2">
                    <a:lumMod val="60000"/>
                    <a:lumOff val="40000"/>
                  </a:schemeClr>
                </a:solidFill>
              </a:rPr>
              <a:t>/</a:t>
            </a:r>
          </a:p>
        </p:txBody>
      </p:sp>
      <p:pic>
        <p:nvPicPr>
          <p:cNvPr id="41" name="Picture 40">
            <a:extLst>
              <a:ext uri="{FF2B5EF4-FFF2-40B4-BE49-F238E27FC236}">
                <a16:creationId xmlns:a16="http://schemas.microsoft.com/office/drawing/2014/main" id="{680492CB-E0B6-7F81-0B17-DFD1BF8FF9F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87267" y="4170687"/>
            <a:ext cx="660733" cy="660733"/>
          </a:xfrm>
          <a:prstGeom prst="rect">
            <a:avLst/>
          </a:prstGeom>
        </p:spPr>
      </p:pic>
      <p:sp>
        <p:nvSpPr>
          <p:cNvPr id="43" name="TextBox 42">
            <a:extLst>
              <a:ext uri="{FF2B5EF4-FFF2-40B4-BE49-F238E27FC236}">
                <a16:creationId xmlns:a16="http://schemas.microsoft.com/office/drawing/2014/main" id="{D3F4466E-D4D8-9DB8-3CC3-C5853FDB7C27}"/>
              </a:ext>
            </a:extLst>
          </p:cNvPr>
          <p:cNvSpPr txBox="1"/>
          <p:nvPr/>
        </p:nvSpPr>
        <p:spPr>
          <a:xfrm>
            <a:off x="6809173" y="168676"/>
            <a:ext cx="4998127" cy="3323987"/>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2">
                    <a:lumMod val="60000"/>
                    <a:lumOff val="40000"/>
                  </a:schemeClr>
                </a:solidFill>
              </a:rPr>
              <a:t>Let us see how it works</a:t>
            </a:r>
          </a:p>
          <a:p>
            <a:pPr marL="285750" indent="-285750">
              <a:buFont typeface="Arial" panose="020B0604020202020204" pitchFamily="34" charset="0"/>
              <a:buChar char="•"/>
            </a:pPr>
            <a:endParaRPr lang="en-US" baseline="-25000" dirty="0">
              <a:solidFill>
                <a:schemeClr val="accent2">
                  <a:lumMod val="60000"/>
                  <a:lumOff val="40000"/>
                </a:schemeClr>
              </a:solidFill>
            </a:endParaRPr>
          </a:p>
          <a:p>
            <a:pPr marL="285750" indent="-285750">
              <a:buFont typeface="Arial" panose="020B0604020202020204" pitchFamily="34" charset="0"/>
              <a:buChar char="•"/>
            </a:pPr>
            <a:r>
              <a:rPr lang="en-US" dirty="0">
                <a:solidFill>
                  <a:schemeClr val="accent2">
                    <a:lumMod val="60000"/>
                    <a:lumOff val="40000"/>
                  </a:schemeClr>
                </a:solidFill>
              </a:rPr>
              <a:t>Our sense organs interact with the world out side </a:t>
            </a:r>
          </a:p>
          <a:p>
            <a:pPr marL="285750" indent="-285750">
              <a:buFont typeface="Arial" panose="020B0604020202020204" pitchFamily="34" charset="0"/>
              <a:buChar char="•"/>
            </a:pPr>
            <a:endParaRPr lang="en-US" dirty="0">
              <a:solidFill>
                <a:schemeClr val="accent2">
                  <a:lumMod val="60000"/>
                  <a:lumOff val="40000"/>
                </a:schemeClr>
              </a:solidFill>
            </a:endParaRPr>
          </a:p>
          <a:p>
            <a:pPr marL="285750" indent="-285750">
              <a:buFont typeface="Arial" panose="020B0604020202020204" pitchFamily="34" charset="0"/>
              <a:buChar char="•"/>
            </a:pPr>
            <a:r>
              <a:rPr lang="en-US" dirty="0">
                <a:solidFill>
                  <a:schemeClr val="accent2">
                    <a:lumMod val="60000"/>
                    <a:lumOff val="40000"/>
                  </a:schemeClr>
                </a:solidFill>
              </a:rPr>
              <a:t>They relay the information to the neurons</a:t>
            </a:r>
          </a:p>
          <a:p>
            <a:pPr marL="285750" indent="-285750">
              <a:buFont typeface="Arial" panose="020B0604020202020204" pitchFamily="34" charset="0"/>
              <a:buChar char="•"/>
            </a:pPr>
            <a:endParaRPr lang="en-US" dirty="0">
              <a:solidFill>
                <a:schemeClr val="accent2">
                  <a:lumMod val="60000"/>
                  <a:lumOff val="40000"/>
                </a:schemeClr>
              </a:solidFill>
            </a:endParaRPr>
          </a:p>
          <a:p>
            <a:pPr marL="285750" indent="-285750">
              <a:buFont typeface="Arial" panose="020B0604020202020204" pitchFamily="34" charset="0"/>
              <a:buChar char="•"/>
            </a:pPr>
            <a:r>
              <a:rPr lang="en-US" dirty="0">
                <a:solidFill>
                  <a:schemeClr val="accent2">
                    <a:lumMod val="60000"/>
                    <a:lumOff val="40000"/>
                  </a:schemeClr>
                </a:solidFill>
              </a:rPr>
              <a:t>The neurons (may) get activated and produces a response -&gt; whether to eat the pizza or not</a:t>
            </a:r>
          </a:p>
          <a:p>
            <a:pPr marL="285750" indent="-285750">
              <a:buFont typeface="Arial" panose="020B0604020202020204" pitchFamily="34" charset="0"/>
              <a:buChar char="•"/>
            </a:pPr>
            <a:endParaRPr lang="en-US" dirty="0">
              <a:solidFill>
                <a:schemeClr val="accent2">
                  <a:lumMod val="60000"/>
                  <a:lumOff val="40000"/>
                </a:schemeClr>
              </a:solidFill>
            </a:endParaRPr>
          </a:p>
          <a:p>
            <a:pPr marL="285750" indent="-285750">
              <a:buFont typeface="Arial" panose="020B0604020202020204" pitchFamily="34" charset="0"/>
              <a:buChar char="•"/>
            </a:pPr>
            <a:r>
              <a:rPr lang="en-US" dirty="0">
                <a:solidFill>
                  <a:schemeClr val="accent2">
                    <a:lumMod val="60000"/>
                    <a:lumOff val="40000"/>
                  </a:schemeClr>
                </a:solidFill>
              </a:rPr>
              <a:t>In reality it is just  not a single neuron, but a massively parallel network of neurons</a:t>
            </a:r>
          </a:p>
        </p:txBody>
      </p:sp>
    </p:spTree>
    <p:extLst>
      <p:ext uri="{BB962C8B-B14F-4D97-AF65-F5344CB8AC3E}">
        <p14:creationId xmlns:p14="http://schemas.microsoft.com/office/powerpoint/2010/main" val="872528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7" grpId="0"/>
      <p:bldP spid="3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F7B53B2-ACF7-8AAD-7CC8-FF229E1F9B9D}"/>
              </a:ext>
            </a:extLst>
          </p:cNvPr>
          <p:cNvSpPr txBox="1"/>
          <p:nvPr/>
        </p:nvSpPr>
        <p:spPr>
          <a:xfrm>
            <a:off x="9399718" y="789315"/>
            <a:ext cx="3397135" cy="923330"/>
          </a:xfrm>
          <a:prstGeom prst="rect">
            <a:avLst/>
          </a:prstGeom>
          <a:noFill/>
        </p:spPr>
        <p:txBody>
          <a:bodyPr wrap="square" rtlCol="0">
            <a:spAutoFit/>
          </a:bodyPr>
          <a:lstStyle/>
          <a:p>
            <a:endParaRPr lang="en-US" dirty="0">
              <a:solidFill>
                <a:schemeClr val="accent2">
                  <a:lumMod val="60000"/>
                  <a:lumOff val="40000"/>
                </a:schemeClr>
              </a:solidFill>
            </a:endParaRPr>
          </a:p>
          <a:p>
            <a:endParaRPr lang="en-US" dirty="0">
              <a:solidFill>
                <a:schemeClr val="accent2">
                  <a:lumMod val="60000"/>
                  <a:lumOff val="40000"/>
                </a:schemeClr>
              </a:solidFill>
            </a:endParaRPr>
          </a:p>
          <a:p>
            <a:endParaRPr lang="en-US" dirty="0">
              <a:solidFill>
                <a:schemeClr val="accent2">
                  <a:lumMod val="60000"/>
                  <a:lumOff val="40000"/>
                </a:schemeClr>
              </a:solidFill>
            </a:endParaRPr>
          </a:p>
        </p:txBody>
      </p:sp>
      <p:sp>
        <p:nvSpPr>
          <p:cNvPr id="41" name="Rectangle 40">
            <a:extLst>
              <a:ext uri="{FF2B5EF4-FFF2-40B4-BE49-F238E27FC236}">
                <a16:creationId xmlns:a16="http://schemas.microsoft.com/office/drawing/2014/main" id="{C19381A8-4ABF-7DDD-A117-7C64E3C1B90B}"/>
              </a:ext>
            </a:extLst>
          </p:cNvPr>
          <p:cNvSpPr/>
          <p:nvPr/>
        </p:nvSpPr>
        <p:spPr>
          <a:xfrm rot="19769604">
            <a:off x="8399738" y="4606401"/>
            <a:ext cx="1258526" cy="536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E2CF35A0-3F39-65C9-1812-131B8646E656}"/>
              </a:ext>
            </a:extLst>
          </p:cNvPr>
          <p:cNvSpPr/>
          <p:nvPr/>
        </p:nvSpPr>
        <p:spPr>
          <a:xfrm rot="19769604">
            <a:off x="9669114" y="3461170"/>
            <a:ext cx="1258526" cy="536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5F1AB8FD-0157-7A42-8586-B7F4C8804083}"/>
              </a:ext>
            </a:extLst>
          </p:cNvPr>
          <p:cNvGrpSpPr/>
          <p:nvPr/>
        </p:nvGrpSpPr>
        <p:grpSpPr>
          <a:xfrm rot="16200000">
            <a:off x="2421504" y="1809263"/>
            <a:ext cx="2801492" cy="2039058"/>
            <a:chOff x="3323271" y="449671"/>
            <a:chExt cx="4314092" cy="3188087"/>
          </a:xfrm>
        </p:grpSpPr>
        <p:pic>
          <p:nvPicPr>
            <p:cNvPr id="15" name="Picture 14">
              <a:extLst>
                <a:ext uri="{FF2B5EF4-FFF2-40B4-BE49-F238E27FC236}">
                  <a16:creationId xmlns:a16="http://schemas.microsoft.com/office/drawing/2014/main" id="{E8C4EC35-D53F-EA4C-998E-982233C8E9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790463">
              <a:off x="3323271" y="449671"/>
              <a:ext cx="4314092" cy="3188087"/>
            </a:xfrm>
            <a:prstGeom prst="rect">
              <a:avLst/>
            </a:prstGeom>
          </p:spPr>
        </p:pic>
        <p:sp>
          <p:nvSpPr>
            <p:cNvPr id="39" name="Rectangle 38">
              <a:extLst>
                <a:ext uri="{FF2B5EF4-FFF2-40B4-BE49-F238E27FC236}">
                  <a16:creationId xmlns:a16="http://schemas.microsoft.com/office/drawing/2014/main" id="{42EA6D2C-60D3-2543-4921-B91B91D32A63}"/>
                </a:ext>
              </a:extLst>
            </p:cNvPr>
            <p:cNvSpPr/>
            <p:nvPr/>
          </p:nvSpPr>
          <p:spPr>
            <a:xfrm rot="19769604">
              <a:off x="5164859" y="1091110"/>
              <a:ext cx="1258526" cy="536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C11F6B0C-0D41-BD47-FEA0-2DC5A3E68CA4}"/>
                </a:ext>
              </a:extLst>
            </p:cNvPr>
            <p:cNvSpPr/>
            <p:nvPr/>
          </p:nvSpPr>
          <p:spPr>
            <a:xfrm rot="19769604">
              <a:off x="4231822" y="2863191"/>
              <a:ext cx="1258526" cy="536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72CDB62F-928C-B7E2-BE5E-C6910476B2FB}"/>
                </a:ext>
              </a:extLst>
            </p:cNvPr>
            <p:cNvSpPr/>
            <p:nvPr/>
          </p:nvSpPr>
          <p:spPr>
            <a:xfrm rot="19769604">
              <a:off x="5606570" y="2175927"/>
              <a:ext cx="607663" cy="3182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Rectangle 43">
            <a:extLst>
              <a:ext uri="{FF2B5EF4-FFF2-40B4-BE49-F238E27FC236}">
                <a16:creationId xmlns:a16="http://schemas.microsoft.com/office/drawing/2014/main" id="{265CA66F-3433-6C84-09EF-DFB3AB09D543}"/>
              </a:ext>
            </a:extLst>
          </p:cNvPr>
          <p:cNvSpPr/>
          <p:nvPr/>
        </p:nvSpPr>
        <p:spPr>
          <a:xfrm rot="18771582">
            <a:off x="8974946" y="2652525"/>
            <a:ext cx="1258526" cy="5580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9" name="Table 4">
            <a:extLst>
              <a:ext uri="{FF2B5EF4-FFF2-40B4-BE49-F238E27FC236}">
                <a16:creationId xmlns:a16="http://schemas.microsoft.com/office/drawing/2014/main" id="{F85B2ED8-E1C1-EE47-7E6F-91CC6651783D}"/>
              </a:ext>
            </a:extLst>
          </p:cNvPr>
          <p:cNvGraphicFramePr>
            <a:graphicFrameLocks noGrp="1"/>
          </p:cNvGraphicFramePr>
          <p:nvPr/>
        </p:nvGraphicFramePr>
        <p:xfrm>
          <a:off x="-1" y="0"/>
          <a:ext cx="1989745" cy="979714"/>
        </p:xfrm>
        <a:graphic>
          <a:graphicData uri="http://schemas.openxmlformats.org/drawingml/2006/table">
            <a:tbl>
              <a:tblPr firstRow="1" bandRow="1">
                <a:tableStyleId>{073A0DAA-6AF3-43AB-8588-CEC1D06C72B9}</a:tableStyleId>
              </a:tblPr>
              <a:tblGrid>
                <a:gridCol w="1989745">
                  <a:extLst>
                    <a:ext uri="{9D8B030D-6E8A-4147-A177-3AD203B41FA5}">
                      <a16:colId xmlns:a16="http://schemas.microsoft.com/office/drawing/2014/main" val="1354557661"/>
                    </a:ext>
                  </a:extLst>
                </a:gridCol>
              </a:tblGrid>
              <a:tr h="489857">
                <a:tc>
                  <a:txBody>
                    <a:bodyPr/>
                    <a:lstStyle/>
                    <a:p>
                      <a:r>
                        <a:rPr lang="en-US" dirty="0"/>
                        <a:t>ANN</a:t>
                      </a:r>
                    </a:p>
                  </a:txBody>
                  <a:tcPr/>
                </a:tc>
                <a:extLst>
                  <a:ext uri="{0D108BD9-81ED-4DB2-BD59-A6C34878D82A}">
                    <a16:rowId xmlns:a16="http://schemas.microsoft.com/office/drawing/2014/main" val="551768191"/>
                  </a:ext>
                </a:extLst>
              </a:tr>
              <a:tr h="489857">
                <a:tc>
                  <a:txBody>
                    <a:bodyPr/>
                    <a:lstStyle/>
                    <a:p>
                      <a:r>
                        <a:rPr lang="en-US" dirty="0"/>
                        <a:t>Biological Neuron</a:t>
                      </a:r>
                    </a:p>
                  </a:txBody>
                  <a:tcPr>
                    <a:solidFill>
                      <a:schemeClr val="tx1">
                        <a:lumMod val="65000"/>
                      </a:schemeClr>
                    </a:solidFill>
                  </a:tcPr>
                </a:tc>
                <a:extLst>
                  <a:ext uri="{0D108BD9-81ED-4DB2-BD59-A6C34878D82A}">
                    <a16:rowId xmlns:a16="http://schemas.microsoft.com/office/drawing/2014/main" val="3203128871"/>
                  </a:ext>
                </a:extLst>
              </a:tr>
            </a:tbl>
          </a:graphicData>
        </a:graphic>
      </p:graphicFrame>
      <p:pic>
        <p:nvPicPr>
          <p:cNvPr id="3" name="Picture 2">
            <a:extLst>
              <a:ext uri="{FF2B5EF4-FFF2-40B4-BE49-F238E27FC236}">
                <a16:creationId xmlns:a16="http://schemas.microsoft.com/office/drawing/2014/main" id="{243D404C-D993-4B54-C679-89FEA948BA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1884" y="6079851"/>
            <a:ext cx="660733" cy="660733"/>
          </a:xfrm>
          <a:prstGeom prst="rect">
            <a:avLst/>
          </a:prstGeom>
        </p:spPr>
      </p:pic>
      <p:pic>
        <p:nvPicPr>
          <p:cNvPr id="6" name="Picture 5">
            <a:extLst>
              <a:ext uri="{FF2B5EF4-FFF2-40B4-BE49-F238E27FC236}">
                <a16:creationId xmlns:a16="http://schemas.microsoft.com/office/drawing/2014/main" id="{EB637146-015C-B51F-F7C8-E0E383BDA7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39694" y="527474"/>
            <a:ext cx="751015" cy="751015"/>
          </a:xfrm>
          <a:prstGeom prst="rect">
            <a:avLst/>
          </a:prstGeom>
        </p:spPr>
      </p:pic>
      <p:pic>
        <p:nvPicPr>
          <p:cNvPr id="8" name="Picture 7">
            <a:extLst>
              <a:ext uri="{FF2B5EF4-FFF2-40B4-BE49-F238E27FC236}">
                <a16:creationId xmlns:a16="http://schemas.microsoft.com/office/drawing/2014/main" id="{9F5F2485-5578-0C32-97AA-FA87E5D6BAA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98915" y="4874560"/>
            <a:ext cx="660734" cy="660734"/>
          </a:xfrm>
          <a:prstGeom prst="rect">
            <a:avLst/>
          </a:prstGeom>
        </p:spPr>
      </p:pic>
      <p:pic>
        <p:nvPicPr>
          <p:cNvPr id="13" name="Picture 12">
            <a:extLst>
              <a:ext uri="{FF2B5EF4-FFF2-40B4-BE49-F238E27FC236}">
                <a16:creationId xmlns:a16="http://schemas.microsoft.com/office/drawing/2014/main" id="{08979B15-3662-32B5-B5B3-2E13CB32610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06865" y="4959322"/>
            <a:ext cx="589277" cy="589277"/>
          </a:xfrm>
          <a:prstGeom prst="rect">
            <a:avLst/>
          </a:prstGeom>
        </p:spPr>
      </p:pic>
      <p:cxnSp>
        <p:nvCxnSpPr>
          <p:cNvPr id="16" name="Straight Arrow Connector 15">
            <a:extLst>
              <a:ext uri="{FF2B5EF4-FFF2-40B4-BE49-F238E27FC236}">
                <a16:creationId xmlns:a16="http://schemas.microsoft.com/office/drawing/2014/main" id="{7A366B9D-D6AB-F164-4064-31840DB37AD1}"/>
              </a:ext>
            </a:extLst>
          </p:cNvPr>
          <p:cNvCxnSpPr>
            <a:cxnSpLocks/>
            <a:stCxn id="3" idx="0"/>
            <a:endCxn id="8" idx="2"/>
          </p:cNvCxnSpPr>
          <p:nvPr/>
        </p:nvCxnSpPr>
        <p:spPr>
          <a:xfrm flipH="1" flipV="1">
            <a:off x="3029282" y="5535294"/>
            <a:ext cx="792969" cy="5445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A3A1293-7384-6E21-25EE-74A6DA1A3B01}"/>
              </a:ext>
            </a:extLst>
          </p:cNvPr>
          <p:cNvCxnSpPr>
            <a:cxnSpLocks/>
            <a:stCxn id="3" idx="0"/>
            <a:endCxn id="13" idx="2"/>
          </p:cNvCxnSpPr>
          <p:nvPr/>
        </p:nvCxnSpPr>
        <p:spPr>
          <a:xfrm flipV="1">
            <a:off x="3822251" y="5548599"/>
            <a:ext cx="879253" cy="531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D0284B33-FD82-72D1-4140-454AEBF7D46E}"/>
              </a:ext>
            </a:extLst>
          </p:cNvPr>
          <p:cNvCxnSpPr>
            <a:cxnSpLocks/>
            <a:stCxn id="8" idx="0"/>
          </p:cNvCxnSpPr>
          <p:nvPr/>
        </p:nvCxnSpPr>
        <p:spPr>
          <a:xfrm flipV="1">
            <a:off x="3029282" y="4101483"/>
            <a:ext cx="86780" cy="7730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AAE70BB-B0E4-5C60-C958-70F719A37032}"/>
              </a:ext>
            </a:extLst>
          </p:cNvPr>
          <p:cNvCxnSpPr>
            <a:cxnSpLocks/>
            <a:stCxn id="13" idx="0"/>
          </p:cNvCxnSpPr>
          <p:nvPr/>
        </p:nvCxnSpPr>
        <p:spPr>
          <a:xfrm flipH="1" flipV="1">
            <a:off x="4261877" y="4259318"/>
            <a:ext cx="439627" cy="7000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517738DE-AEE1-250B-7B56-9295D642ABDE}"/>
              </a:ext>
            </a:extLst>
          </p:cNvPr>
          <p:cNvSpPr txBox="1"/>
          <p:nvPr/>
        </p:nvSpPr>
        <p:spPr>
          <a:xfrm>
            <a:off x="6809173" y="168676"/>
            <a:ext cx="4998127" cy="3323987"/>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2">
                    <a:lumMod val="60000"/>
                    <a:lumOff val="40000"/>
                  </a:schemeClr>
                </a:solidFill>
              </a:rPr>
              <a:t>Let us see how it works</a:t>
            </a:r>
          </a:p>
          <a:p>
            <a:pPr marL="285750" indent="-285750">
              <a:buFont typeface="Arial" panose="020B0604020202020204" pitchFamily="34" charset="0"/>
              <a:buChar char="•"/>
            </a:pPr>
            <a:endParaRPr lang="en-US" baseline="-25000" dirty="0">
              <a:solidFill>
                <a:schemeClr val="accent2">
                  <a:lumMod val="60000"/>
                  <a:lumOff val="40000"/>
                </a:schemeClr>
              </a:solidFill>
            </a:endParaRPr>
          </a:p>
          <a:p>
            <a:pPr marL="285750" indent="-285750">
              <a:buFont typeface="Arial" panose="020B0604020202020204" pitchFamily="34" charset="0"/>
              <a:buChar char="•"/>
            </a:pPr>
            <a:r>
              <a:rPr lang="en-US" dirty="0">
                <a:solidFill>
                  <a:schemeClr val="accent2">
                    <a:lumMod val="60000"/>
                    <a:lumOff val="40000"/>
                  </a:schemeClr>
                </a:solidFill>
              </a:rPr>
              <a:t>Our sense organs interact with the world out side </a:t>
            </a:r>
          </a:p>
          <a:p>
            <a:pPr marL="285750" indent="-285750">
              <a:buFont typeface="Arial" panose="020B0604020202020204" pitchFamily="34" charset="0"/>
              <a:buChar char="•"/>
            </a:pPr>
            <a:endParaRPr lang="en-US" dirty="0">
              <a:solidFill>
                <a:schemeClr val="accent2">
                  <a:lumMod val="60000"/>
                  <a:lumOff val="40000"/>
                </a:schemeClr>
              </a:solidFill>
            </a:endParaRPr>
          </a:p>
          <a:p>
            <a:pPr marL="285750" indent="-285750">
              <a:buFont typeface="Arial" panose="020B0604020202020204" pitchFamily="34" charset="0"/>
              <a:buChar char="•"/>
            </a:pPr>
            <a:r>
              <a:rPr lang="en-US" dirty="0">
                <a:solidFill>
                  <a:schemeClr val="accent2">
                    <a:lumMod val="60000"/>
                    <a:lumOff val="40000"/>
                  </a:schemeClr>
                </a:solidFill>
              </a:rPr>
              <a:t>They relay the information to the neurons</a:t>
            </a:r>
          </a:p>
          <a:p>
            <a:pPr marL="285750" indent="-285750">
              <a:buFont typeface="Arial" panose="020B0604020202020204" pitchFamily="34" charset="0"/>
              <a:buChar char="•"/>
            </a:pPr>
            <a:endParaRPr lang="en-US" dirty="0">
              <a:solidFill>
                <a:schemeClr val="accent2">
                  <a:lumMod val="60000"/>
                  <a:lumOff val="40000"/>
                </a:schemeClr>
              </a:solidFill>
            </a:endParaRPr>
          </a:p>
          <a:p>
            <a:pPr marL="285750" indent="-285750">
              <a:buFont typeface="Arial" panose="020B0604020202020204" pitchFamily="34" charset="0"/>
              <a:buChar char="•"/>
            </a:pPr>
            <a:r>
              <a:rPr lang="en-US" dirty="0">
                <a:solidFill>
                  <a:schemeClr val="accent2">
                    <a:lumMod val="60000"/>
                    <a:lumOff val="40000"/>
                  </a:schemeClr>
                </a:solidFill>
              </a:rPr>
              <a:t>The neurons (may) get activated and produces a response -&gt; whether to eat the pizza or not</a:t>
            </a:r>
          </a:p>
          <a:p>
            <a:pPr marL="285750" indent="-285750">
              <a:buFont typeface="Arial" panose="020B0604020202020204" pitchFamily="34" charset="0"/>
              <a:buChar char="•"/>
            </a:pPr>
            <a:endParaRPr lang="en-US" dirty="0">
              <a:solidFill>
                <a:schemeClr val="accent2">
                  <a:lumMod val="60000"/>
                  <a:lumOff val="40000"/>
                </a:schemeClr>
              </a:solidFill>
            </a:endParaRPr>
          </a:p>
          <a:p>
            <a:pPr marL="285750" indent="-285750">
              <a:buFont typeface="Arial" panose="020B0604020202020204" pitchFamily="34" charset="0"/>
              <a:buChar char="•"/>
            </a:pPr>
            <a:r>
              <a:rPr lang="en-US" dirty="0">
                <a:solidFill>
                  <a:schemeClr val="accent2">
                    <a:lumMod val="60000"/>
                    <a:lumOff val="40000"/>
                  </a:schemeClr>
                </a:solidFill>
              </a:rPr>
              <a:t>In reality it is just  not a single neuron, but a massively parallel network of neurons</a:t>
            </a:r>
          </a:p>
        </p:txBody>
      </p:sp>
    </p:spTree>
    <p:extLst>
      <p:ext uri="{BB962C8B-B14F-4D97-AF65-F5344CB8AC3E}">
        <p14:creationId xmlns:p14="http://schemas.microsoft.com/office/powerpoint/2010/main" val="3145285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3">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9" name="Table 4">
            <a:extLst>
              <a:ext uri="{FF2B5EF4-FFF2-40B4-BE49-F238E27FC236}">
                <a16:creationId xmlns:a16="http://schemas.microsoft.com/office/drawing/2014/main" id="{F85B2ED8-E1C1-EE47-7E6F-91CC6651783D}"/>
              </a:ext>
            </a:extLst>
          </p:cNvPr>
          <p:cNvGraphicFramePr>
            <a:graphicFrameLocks noGrp="1"/>
          </p:cNvGraphicFramePr>
          <p:nvPr/>
        </p:nvGraphicFramePr>
        <p:xfrm>
          <a:off x="-1" y="0"/>
          <a:ext cx="1989745" cy="979714"/>
        </p:xfrm>
        <a:graphic>
          <a:graphicData uri="http://schemas.openxmlformats.org/drawingml/2006/table">
            <a:tbl>
              <a:tblPr firstRow="1" bandRow="1">
                <a:tableStyleId>{073A0DAA-6AF3-43AB-8588-CEC1D06C72B9}</a:tableStyleId>
              </a:tblPr>
              <a:tblGrid>
                <a:gridCol w="1989745">
                  <a:extLst>
                    <a:ext uri="{9D8B030D-6E8A-4147-A177-3AD203B41FA5}">
                      <a16:colId xmlns:a16="http://schemas.microsoft.com/office/drawing/2014/main" val="1354557661"/>
                    </a:ext>
                  </a:extLst>
                </a:gridCol>
              </a:tblGrid>
              <a:tr h="489857">
                <a:tc>
                  <a:txBody>
                    <a:bodyPr/>
                    <a:lstStyle/>
                    <a:p>
                      <a:r>
                        <a:rPr lang="en-US" dirty="0"/>
                        <a:t>ANN</a:t>
                      </a:r>
                    </a:p>
                  </a:txBody>
                  <a:tcPr/>
                </a:tc>
                <a:extLst>
                  <a:ext uri="{0D108BD9-81ED-4DB2-BD59-A6C34878D82A}">
                    <a16:rowId xmlns:a16="http://schemas.microsoft.com/office/drawing/2014/main" val="551768191"/>
                  </a:ext>
                </a:extLst>
              </a:tr>
              <a:tr h="489857">
                <a:tc>
                  <a:txBody>
                    <a:bodyPr/>
                    <a:lstStyle/>
                    <a:p>
                      <a:r>
                        <a:rPr lang="en-US" dirty="0"/>
                        <a:t>Biological Neuron</a:t>
                      </a:r>
                    </a:p>
                  </a:txBody>
                  <a:tcPr>
                    <a:solidFill>
                      <a:schemeClr val="tx1">
                        <a:lumMod val="65000"/>
                      </a:schemeClr>
                    </a:solidFill>
                  </a:tcPr>
                </a:tc>
                <a:extLst>
                  <a:ext uri="{0D108BD9-81ED-4DB2-BD59-A6C34878D82A}">
                    <a16:rowId xmlns:a16="http://schemas.microsoft.com/office/drawing/2014/main" val="3203128871"/>
                  </a:ext>
                </a:extLst>
              </a:tr>
            </a:tbl>
          </a:graphicData>
        </a:graphic>
      </p:graphicFrame>
      <p:pic>
        <p:nvPicPr>
          <p:cNvPr id="2074" name="Picture 2073">
            <a:extLst>
              <a:ext uri="{FF2B5EF4-FFF2-40B4-BE49-F238E27FC236}">
                <a16:creationId xmlns:a16="http://schemas.microsoft.com/office/drawing/2014/main" id="{115DD914-F4EE-E36E-8A72-17BB7BB72EF6}"/>
              </a:ext>
            </a:extLst>
          </p:cNvPr>
          <p:cNvPicPr>
            <a:picLocks noChangeAspect="1"/>
          </p:cNvPicPr>
          <p:nvPr/>
        </p:nvPicPr>
        <p:blipFill>
          <a:blip r:embed="rId2"/>
          <a:stretch>
            <a:fillRect/>
          </a:stretch>
        </p:blipFill>
        <p:spPr>
          <a:xfrm>
            <a:off x="1989745" y="543952"/>
            <a:ext cx="4851022" cy="3479431"/>
          </a:xfrm>
          <a:prstGeom prst="rect">
            <a:avLst/>
          </a:prstGeom>
        </p:spPr>
      </p:pic>
      <p:pic>
        <p:nvPicPr>
          <p:cNvPr id="2075" name="Picture 2074">
            <a:extLst>
              <a:ext uri="{FF2B5EF4-FFF2-40B4-BE49-F238E27FC236}">
                <a16:creationId xmlns:a16="http://schemas.microsoft.com/office/drawing/2014/main" id="{0358667C-D6B6-D95D-7F11-823A521C9F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1884" y="6079851"/>
            <a:ext cx="660733" cy="660733"/>
          </a:xfrm>
          <a:prstGeom prst="rect">
            <a:avLst/>
          </a:prstGeom>
        </p:spPr>
      </p:pic>
      <p:pic>
        <p:nvPicPr>
          <p:cNvPr id="2076" name="Picture 2075">
            <a:extLst>
              <a:ext uri="{FF2B5EF4-FFF2-40B4-BE49-F238E27FC236}">
                <a16:creationId xmlns:a16="http://schemas.microsoft.com/office/drawing/2014/main" id="{9FEAE4AA-9A5C-522B-8FC5-3F3E8C811D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98915" y="4874560"/>
            <a:ext cx="660734" cy="660734"/>
          </a:xfrm>
          <a:prstGeom prst="rect">
            <a:avLst/>
          </a:prstGeom>
        </p:spPr>
      </p:pic>
      <p:pic>
        <p:nvPicPr>
          <p:cNvPr id="2077" name="Picture 2076">
            <a:extLst>
              <a:ext uri="{FF2B5EF4-FFF2-40B4-BE49-F238E27FC236}">
                <a16:creationId xmlns:a16="http://schemas.microsoft.com/office/drawing/2014/main" id="{C0FF9C89-8F28-7E0E-1CBE-ED377F702D7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06865" y="4959322"/>
            <a:ext cx="589277" cy="589277"/>
          </a:xfrm>
          <a:prstGeom prst="rect">
            <a:avLst/>
          </a:prstGeom>
        </p:spPr>
      </p:pic>
      <p:cxnSp>
        <p:nvCxnSpPr>
          <p:cNvPr id="2078" name="Straight Arrow Connector 2077">
            <a:extLst>
              <a:ext uri="{FF2B5EF4-FFF2-40B4-BE49-F238E27FC236}">
                <a16:creationId xmlns:a16="http://schemas.microsoft.com/office/drawing/2014/main" id="{E562340E-1244-F854-FADC-6C4C2FB68F3E}"/>
              </a:ext>
            </a:extLst>
          </p:cNvPr>
          <p:cNvCxnSpPr>
            <a:cxnSpLocks/>
            <a:stCxn id="2076" idx="0"/>
          </p:cNvCxnSpPr>
          <p:nvPr/>
        </p:nvCxnSpPr>
        <p:spPr>
          <a:xfrm flipV="1">
            <a:off x="3029282" y="4101483"/>
            <a:ext cx="86780" cy="7730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79" name="Straight Arrow Connector 2078">
            <a:extLst>
              <a:ext uri="{FF2B5EF4-FFF2-40B4-BE49-F238E27FC236}">
                <a16:creationId xmlns:a16="http://schemas.microsoft.com/office/drawing/2014/main" id="{3289E73B-1E6E-D2DC-4A3D-B8EE7EE9EA0F}"/>
              </a:ext>
            </a:extLst>
          </p:cNvPr>
          <p:cNvCxnSpPr>
            <a:cxnSpLocks/>
            <a:stCxn id="2077" idx="0"/>
          </p:cNvCxnSpPr>
          <p:nvPr/>
        </p:nvCxnSpPr>
        <p:spPr>
          <a:xfrm flipH="1" flipV="1">
            <a:off x="4406865" y="4101483"/>
            <a:ext cx="294639" cy="8578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80" name="Straight Arrow Connector 2079">
            <a:extLst>
              <a:ext uri="{FF2B5EF4-FFF2-40B4-BE49-F238E27FC236}">
                <a16:creationId xmlns:a16="http://schemas.microsoft.com/office/drawing/2014/main" id="{AC09D954-E4E8-D511-6DC0-8ADB15FC7171}"/>
              </a:ext>
            </a:extLst>
          </p:cNvPr>
          <p:cNvCxnSpPr>
            <a:cxnSpLocks/>
          </p:cNvCxnSpPr>
          <p:nvPr/>
        </p:nvCxnSpPr>
        <p:spPr>
          <a:xfrm flipH="1" flipV="1">
            <a:off x="3029282" y="5535294"/>
            <a:ext cx="792969" cy="5445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81" name="Straight Arrow Connector 2080">
            <a:extLst>
              <a:ext uri="{FF2B5EF4-FFF2-40B4-BE49-F238E27FC236}">
                <a16:creationId xmlns:a16="http://schemas.microsoft.com/office/drawing/2014/main" id="{B6162F37-E125-8781-3B57-479C406AFFFB}"/>
              </a:ext>
            </a:extLst>
          </p:cNvPr>
          <p:cNvCxnSpPr>
            <a:cxnSpLocks/>
          </p:cNvCxnSpPr>
          <p:nvPr/>
        </p:nvCxnSpPr>
        <p:spPr>
          <a:xfrm flipV="1">
            <a:off x="3822251" y="5548599"/>
            <a:ext cx="879253" cy="531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83" name="TextBox 2082">
            <a:extLst>
              <a:ext uri="{FF2B5EF4-FFF2-40B4-BE49-F238E27FC236}">
                <a16:creationId xmlns:a16="http://schemas.microsoft.com/office/drawing/2014/main" id="{4BB9DA7F-0C1D-8E60-4C7A-C68FFBFFAAB1}"/>
              </a:ext>
            </a:extLst>
          </p:cNvPr>
          <p:cNvSpPr txBox="1"/>
          <p:nvPr/>
        </p:nvSpPr>
        <p:spPr>
          <a:xfrm>
            <a:off x="6809173" y="168676"/>
            <a:ext cx="4998127" cy="5632311"/>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2">
                    <a:lumMod val="60000"/>
                    <a:lumOff val="40000"/>
                  </a:schemeClr>
                </a:solidFill>
              </a:rPr>
              <a:t>There is a massively parallel interconnected network of neurons</a:t>
            </a:r>
          </a:p>
          <a:p>
            <a:pPr marL="285750" indent="-285750">
              <a:buFont typeface="Arial" panose="020B0604020202020204" pitchFamily="34" charset="0"/>
              <a:buChar char="•"/>
            </a:pPr>
            <a:endParaRPr lang="en-US" dirty="0">
              <a:solidFill>
                <a:schemeClr val="accent2">
                  <a:lumMod val="60000"/>
                  <a:lumOff val="40000"/>
                </a:schemeClr>
              </a:solidFill>
            </a:endParaRPr>
          </a:p>
          <a:p>
            <a:pPr marL="285750" indent="-285750">
              <a:buFont typeface="Arial" panose="020B0604020202020204" pitchFamily="34" charset="0"/>
              <a:buChar char="•"/>
            </a:pPr>
            <a:r>
              <a:rPr lang="en-US" dirty="0">
                <a:solidFill>
                  <a:schemeClr val="accent2">
                    <a:lumMod val="60000"/>
                    <a:lumOff val="40000"/>
                  </a:schemeClr>
                </a:solidFill>
              </a:rPr>
              <a:t>The sense organs relay the information to the lowest layer of neurons</a:t>
            </a:r>
          </a:p>
          <a:p>
            <a:pPr marL="285750" indent="-285750">
              <a:buFont typeface="Arial" panose="020B0604020202020204" pitchFamily="34" charset="0"/>
              <a:buChar char="•"/>
            </a:pPr>
            <a:endParaRPr lang="en-US" dirty="0">
              <a:solidFill>
                <a:schemeClr val="accent2">
                  <a:lumMod val="60000"/>
                  <a:lumOff val="40000"/>
                </a:schemeClr>
              </a:solidFill>
            </a:endParaRPr>
          </a:p>
          <a:p>
            <a:pPr marL="285750" indent="-285750">
              <a:buFont typeface="Arial" panose="020B0604020202020204" pitchFamily="34" charset="0"/>
              <a:buChar char="•"/>
            </a:pPr>
            <a:r>
              <a:rPr lang="en-US" dirty="0">
                <a:solidFill>
                  <a:schemeClr val="accent2">
                    <a:lumMod val="60000"/>
                    <a:lumOff val="40000"/>
                  </a:schemeClr>
                </a:solidFill>
              </a:rPr>
              <a:t>Some of these neuron may fire in response to this information and in turn relay information to other neurons they are connected to</a:t>
            </a:r>
          </a:p>
          <a:p>
            <a:pPr marL="285750" indent="-285750">
              <a:buFont typeface="Arial" panose="020B0604020202020204" pitchFamily="34" charset="0"/>
              <a:buChar char="•"/>
            </a:pPr>
            <a:endParaRPr lang="en-US" dirty="0">
              <a:solidFill>
                <a:schemeClr val="accent2">
                  <a:lumMod val="60000"/>
                  <a:lumOff val="40000"/>
                </a:schemeClr>
              </a:solidFill>
            </a:endParaRPr>
          </a:p>
          <a:p>
            <a:pPr marL="285750" indent="-285750">
              <a:buFont typeface="Arial" panose="020B0604020202020204" pitchFamily="34" charset="0"/>
              <a:buChar char="•"/>
            </a:pPr>
            <a:r>
              <a:rPr lang="en-US" dirty="0">
                <a:solidFill>
                  <a:schemeClr val="accent2">
                    <a:lumMod val="60000"/>
                    <a:lumOff val="40000"/>
                  </a:schemeClr>
                </a:solidFill>
              </a:rPr>
              <a:t>These neurons may also fire and the process continues eventually resulting in a response.</a:t>
            </a:r>
          </a:p>
          <a:p>
            <a:pPr marL="285750" indent="-285750">
              <a:buFont typeface="Arial" panose="020B0604020202020204" pitchFamily="34" charset="0"/>
              <a:buChar char="•"/>
            </a:pPr>
            <a:endParaRPr lang="en-US" dirty="0">
              <a:solidFill>
                <a:schemeClr val="accent2">
                  <a:lumMod val="60000"/>
                  <a:lumOff val="40000"/>
                </a:schemeClr>
              </a:solidFill>
            </a:endParaRPr>
          </a:p>
          <a:p>
            <a:pPr marL="285750" indent="-285750">
              <a:buFont typeface="Arial" panose="020B0604020202020204" pitchFamily="34" charset="0"/>
              <a:buChar char="•"/>
            </a:pPr>
            <a:r>
              <a:rPr lang="en-US" sz="1800" dirty="0">
                <a:solidFill>
                  <a:schemeClr val="accent2">
                    <a:lumMod val="60000"/>
                    <a:lumOff val="40000"/>
                  </a:schemeClr>
                </a:solidFill>
              </a:rPr>
              <a:t>Massively parallel interconnected network of neurons: an average human brain has around 10</a:t>
            </a:r>
            <a:r>
              <a:rPr lang="en-US" sz="1800" baseline="30000" dirty="0">
                <a:solidFill>
                  <a:schemeClr val="accent2">
                    <a:lumMod val="60000"/>
                    <a:lumOff val="40000"/>
                  </a:schemeClr>
                </a:solidFill>
              </a:rPr>
              <a:t>11 </a:t>
            </a:r>
            <a:r>
              <a:rPr lang="en-US" sz="1800" dirty="0">
                <a:solidFill>
                  <a:schemeClr val="accent2">
                    <a:lumMod val="60000"/>
                    <a:lumOff val="40000"/>
                  </a:schemeClr>
                </a:solidFill>
              </a:rPr>
              <a:t>(100 billions) neurons!</a:t>
            </a:r>
          </a:p>
          <a:p>
            <a:pPr marL="285750" indent="-285750">
              <a:buFont typeface="Arial" panose="020B0604020202020204" pitchFamily="34" charset="0"/>
              <a:buChar char="•"/>
            </a:pPr>
            <a:endParaRPr lang="en-US" dirty="0">
              <a:solidFill>
                <a:schemeClr val="accent2">
                  <a:lumMod val="60000"/>
                  <a:lumOff val="40000"/>
                </a:schemeClr>
              </a:solidFill>
            </a:endParaRPr>
          </a:p>
          <a:p>
            <a:pPr marL="285750" indent="-285750">
              <a:buFont typeface="Arial" panose="020B0604020202020204" pitchFamily="34" charset="0"/>
              <a:buChar char="•"/>
            </a:pPr>
            <a:r>
              <a:rPr lang="en-US" sz="1800" dirty="0">
                <a:solidFill>
                  <a:schemeClr val="accent2">
                    <a:lumMod val="60000"/>
                    <a:lumOff val="40000"/>
                  </a:schemeClr>
                </a:solidFill>
              </a:rPr>
              <a:t>Each neuron may perform a certain  role or respond to a certain stimulus</a:t>
            </a:r>
          </a:p>
          <a:p>
            <a:pPr marL="285750" indent="-285750">
              <a:buFont typeface="Arial" panose="020B0604020202020204" pitchFamily="34" charset="0"/>
              <a:buChar char="•"/>
            </a:pPr>
            <a:endParaRPr lang="en-US" sz="1800" dirty="0">
              <a:solidFill>
                <a:schemeClr val="accent2">
                  <a:lumMod val="60000"/>
                  <a:lumOff val="40000"/>
                </a:schemeClr>
              </a:solidFill>
            </a:endParaRPr>
          </a:p>
        </p:txBody>
      </p:sp>
    </p:spTree>
    <p:extLst>
      <p:ext uri="{BB962C8B-B14F-4D97-AF65-F5344CB8AC3E}">
        <p14:creationId xmlns:p14="http://schemas.microsoft.com/office/powerpoint/2010/main" val="4088247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8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8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8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8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8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9" name="Table 4">
            <a:extLst>
              <a:ext uri="{FF2B5EF4-FFF2-40B4-BE49-F238E27FC236}">
                <a16:creationId xmlns:a16="http://schemas.microsoft.com/office/drawing/2014/main" id="{F85B2ED8-E1C1-EE47-7E6F-91CC6651783D}"/>
              </a:ext>
            </a:extLst>
          </p:cNvPr>
          <p:cNvGraphicFramePr>
            <a:graphicFrameLocks noGrp="1"/>
          </p:cNvGraphicFramePr>
          <p:nvPr/>
        </p:nvGraphicFramePr>
        <p:xfrm>
          <a:off x="-1" y="0"/>
          <a:ext cx="1989745" cy="979714"/>
        </p:xfrm>
        <a:graphic>
          <a:graphicData uri="http://schemas.openxmlformats.org/drawingml/2006/table">
            <a:tbl>
              <a:tblPr firstRow="1" bandRow="1">
                <a:tableStyleId>{073A0DAA-6AF3-43AB-8588-CEC1D06C72B9}</a:tableStyleId>
              </a:tblPr>
              <a:tblGrid>
                <a:gridCol w="1989745">
                  <a:extLst>
                    <a:ext uri="{9D8B030D-6E8A-4147-A177-3AD203B41FA5}">
                      <a16:colId xmlns:a16="http://schemas.microsoft.com/office/drawing/2014/main" val="1354557661"/>
                    </a:ext>
                  </a:extLst>
                </a:gridCol>
              </a:tblGrid>
              <a:tr h="489857">
                <a:tc>
                  <a:txBody>
                    <a:bodyPr/>
                    <a:lstStyle/>
                    <a:p>
                      <a:r>
                        <a:rPr lang="en-US" dirty="0"/>
                        <a:t>ANN</a:t>
                      </a:r>
                    </a:p>
                  </a:txBody>
                  <a:tcPr/>
                </a:tc>
                <a:extLst>
                  <a:ext uri="{0D108BD9-81ED-4DB2-BD59-A6C34878D82A}">
                    <a16:rowId xmlns:a16="http://schemas.microsoft.com/office/drawing/2014/main" val="551768191"/>
                  </a:ext>
                </a:extLst>
              </a:tr>
              <a:tr h="489857">
                <a:tc>
                  <a:txBody>
                    <a:bodyPr/>
                    <a:lstStyle/>
                    <a:p>
                      <a:r>
                        <a:rPr lang="en-US" dirty="0"/>
                        <a:t>Biological Neuron</a:t>
                      </a:r>
                    </a:p>
                  </a:txBody>
                  <a:tcPr>
                    <a:solidFill>
                      <a:schemeClr val="tx1">
                        <a:lumMod val="65000"/>
                      </a:schemeClr>
                    </a:solidFill>
                  </a:tcPr>
                </a:tc>
                <a:extLst>
                  <a:ext uri="{0D108BD9-81ED-4DB2-BD59-A6C34878D82A}">
                    <a16:rowId xmlns:a16="http://schemas.microsoft.com/office/drawing/2014/main" val="3203128871"/>
                  </a:ext>
                </a:extLst>
              </a:tr>
            </a:tbl>
          </a:graphicData>
        </a:graphic>
      </p:graphicFrame>
      <p:pic>
        <p:nvPicPr>
          <p:cNvPr id="2075" name="Picture 2074">
            <a:extLst>
              <a:ext uri="{FF2B5EF4-FFF2-40B4-BE49-F238E27FC236}">
                <a16:creationId xmlns:a16="http://schemas.microsoft.com/office/drawing/2014/main" id="{0358667C-D6B6-D95D-7F11-823A521C9F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2312" y="5615621"/>
            <a:ext cx="660733" cy="660733"/>
          </a:xfrm>
          <a:prstGeom prst="rect">
            <a:avLst/>
          </a:prstGeom>
        </p:spPr>
      </p:pic>
      <p:sp>
        <p:nvSpPr>
          <p:cNvPr id="2083" name="TextBox 2082">
            <a:extLst>
              <a:ext uri="{FF2B5EF4-FFF2-40B4-BE49-F238E27FC236}">
                <a16:creationId xmlns:a16="http://schemas.microsoft.com/office/drawing/2014/main" id="{4BB9DA7F-0C1D-8E60-4C7A-C68FFBFFAAB1}"/>
              </a:ext>
            </a:extLst>
          </p:cNvPr>
          <p:cNvSpPr txBox="1"/>
          <p:nvPr/>
        </p:nvSpPr>
        <p:spPr>
          <a:xfrm>
            <a:off x="6809173" y="168676"/>
            <a:ext cx="4998127" cy="590931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2">
                    <a:lumMod val="60000"/>
                    <a:lumOff val="40000"/>
                  </a:schemeClr>
                </a:solidFill>
              </a:rPr>
              <a:t>There is a massively parallel interconnected network of neurons</a:t>
            </a:r>
          </a:p>
          <a:p>
            <a:pPr marL="285750" indent="-285750">
              <a:buFont typeface="Arial" panose="020B0604020202020204" pitchFamily="34" charset="0"/>
              <a:buChar char="•"/>
            </a:pPr>
            <a:endParaRPr lang="en-US" dirty="0">
              <a:solidFill>
                <a:schemeClr val="accent2">
                  <a:lumMod val="60000"/>
                  <a:lumOff val="40000"/>
                </a:schemeClr>
              </a:solidFill>
            </a:endParaRPr>
          </a:p>
          <a:p>
            <a:pPr marL="285750" indent="-285750">
              <a:buFont typeface="Arial" panose="020B0604020202020204" pitchFamily="34" charset="0"/>
              <a:buChar char="•"/>
            </a:pPr>
            <a:r>
              <a:rPr lang="en-US" dirty="0">
                <a:solidFill>
                  <a:schemeClr val="accent2">
                    <a:lumMod val="60000"/>
                    <a:lumOff val="40000"/>
                  </a:schemeClr>
                </a:solidFill>
              </a:rPr>
              <a:t>The sense organs relay the information to the lowest layer of neurons</a:t>
            </a:r>
          </a:p>
          <a:p>
            <a:pPr marL="285750" indent="-285750">
              <a:buFont typeface="Arial" panose="020B0604020202020204" pitchFamily="34" charset="0"/>
              <a:buChar char="•"/>
            </a:pPr>
            <a:endParaRPr lang="en-US" dirty="0">
              <a:solidFill>
                <a:schemeClr val="accent2">
                  <a:lumMod val="60000"/>
                  <a:lumOff val="40000"/>
                </a:schemeClr>
              </a:solidFill>
            </a:endParaRPr>
          </a:p>
          <a:p>
            <a:pPr marL="285750" indent="-285750">
              <a:buFont typeface="Arial" panose="020B0604020202020204" pitchFamily="34" charset="0"/>
              <a:buChar char="•"/>
            </a:pPr>
            <a:r>
              <a:rPr lang="en-US" dirty="0">
                <a:solidFill>
                  <a:schemeClr val="accent2">
                    <a:lumMod val="60000"/>
                    <a:lumOff val="40000"/>
                  </a:schemeClr>
                </a:solidFill>
              </a:rPr>
              <a:t>Some of these neuron may fire in response to this information and in turn relay information to other neurons they are connected to</a:t>
            </a:r>
          </a:p>
          <a:p>
            <a:pPr marL="285750" indent="-285750">
              <a:buFont typeface="Arial" panose="020B0604020202020204" pitchFamily="34" charset="0"/>
              <a:buChar char="•"/>
            </a:pPr>
            <a:endParaRPr lang="en-US" dirty="0">
              <a:solidFill>
                <a:schemeClr val="accent2">
                  <a:lumMod val="60000"/>
                  <a:lumOff val="40000"/>
                </a:schemeClr>
              </a:solidFill>
            </a:endParaRPr>
          </a:p>
          <a:p>
            <a:pPr marL="285750" indent="-285750">
              <a:buFont typeface="Arial" panose="020B0604020202020204" pitchFamily="34" charset="0"/>
              <a:buChar char="•"/>
            </a:pPr>
            <a:r>
              <a:rPr lang="en-US" dirty="0">
                <a:solidFill>
                  <a:schemeClr val="accent2">
                    <a:lumMod val="60000"/>
                    <a:lumOff val="40000"/>
                  </a:schemeClr>
                </a:solidFill>
              </a:rPr>
              <a:t>These neurons may also fire and the process continues eventually resulting in a response.</a:t>
            </a:r>
          </a:p>
          <a:p>
            <a:pPr marL="285750" indent="-285750">
              <a:buFont typeface="Arial" panose="020B0604020202020204" pitchFamily="34" charset="0"/>
              <a:buChar char="•"/>
            </a:pPr>
            <a:endParaRPr lang="en-US" dirty="0">
              <a:solidFill>
                <a:schemeClr val="accent2">
                  <a:lumMod val="60000"/>
                  <a:lumOff val="40000"/>
                </a:schemeClr>
              </a:solidFill>
            </a:endParaRPr>
          </a:p>
          <a:p>
            <a:pPr marL="285750" indent="-285750">
              <a:buFont typeface="Arial" panose="020B0604020202020204" pitchFamily="34" charset="0"/>
              <a:buChar char="•"/>
            </a:pPr>
            <a:r>
              <a:rPr lang="en-US" sz="1800" dirty="0">
                <a:solidFill>
                  <a:schemeClr val="accent2">
                    <a:lumMod val="60000"/>
                    <a:lumOff val="40000"/>
                  </a:schemeClr>
                </a:solidFill>
              </a:rPr>
              <a:t>Massively parallel interconnected network of neurons: an average human brain has around 10</a:t>
            </a:r>
            <a:r>
              <a:rPr lang="en-US" sz="1800" baseline="30000" dirty="0">
                <a:solidFill>
                  <a:schemeClr val="accent2">
                    <a:lumMod val="60000"/>
                    <a:lumOff val="40000"/>
                  </a:schemeClr>
                </a:solidFill>
              </a:rPr>
              <a:t>11 </a:t>
            </a:r>
            <a:r>
              <a:rPr lang="en-US" sz="1800" dirty="0">
                <a:solidFill>
                  <a:schemeClr val="accent2">
                    <a:lumMod val="60000"/>
                    <a:lumOff val="40000"/>
                  </a:schemeClr>
                </a:solidFill>
              </a:rPr>
              <a:t>(100 billions) neurons!</a:t>
            </a:r>
          </a:p>
          <a:p>
            <a:pPr marL="285750" indent="-285750">
              <a:buFont typeface="Arial" panose="020B0604020202020204" pitchFamily="34" charset="0"/>
              <a:buChar char="•"/>
            </a:pPr>
            <a:endParaRPr lang="en-US" dirty="0">
              <a:solidFill>
                <a:schemeClr val="accent2">
                  <a:lumMod val="60000"/>
                  <a:lumOff val="40000"/>
                </a:schemeClr>
              </a:solidFill>
            </a:endParaRPr>
          </a:p>
          <a:p>
            <a:pPr marL="285750" indent="-285750">
              <a:buFont typeface="Arial" panose="020B0604020202020204" pitchFamily="34" charset="0"/>
              <a:buChar char="•"/>
            </a:pPr>
            <a:r>
              <a:rPr lang="en-US" sz="1800" dirty="0">
                <a:solidFill>
                  <a:schemeClr val="accent2">
                    <a:lumMod val="60000"/>
                    <a:lumOff val="40000"/>
                  </a:schemeClr>
                </a:solidFill>
              </a:rPr>
              <a:t>Each neuron may perform a certain  role or respond to a certain stimulus</a:t>
            </a:r>
          </a:p>
          <a:p>
            <a:r>
              <a:rPr lang="en-US" sz="1800" dirty="0">
                <a:solidFill>
                  <a:schemeClr val="accent2">
                    <a:lumMod val="60000"/>
                    <a:lumOff val="40000"/>
                  </a:schemeClr>
                </a:solidFill>
              </a:rPr>
              <a:t> </a:t>
            </a:r>
          </a:p>
          <a:p>
            <a:pPr marL="285750" indent="-285750">
              <a:buFont typeface="Arial" panose="020B0604020202020204" pitchFamily="34" charset="0"/>
              <a:buChar char="•"/>
            </a:pPr>
            <a:endParaRPr lang="en-US" dirty="0">
              <a:solidFill>
                <a:schemeClr val="accent2">
                  <a:lumMod val="60000"/>
                  <a:lumOff val="40000"/>
                </a:schemeClr>
              </a:solidFill>
            </a:endParaRPr>
          </a:p>
        </p:txBody>
      </p:sp>
      <p:pic>
        <p:nvPicPr>
          <p:cNvPr id="2" name="Picture 1">
            <a:extLst>
              <a:ext uri="{FF2B5EF4-FFF2-40B4-BE49-F238E27FC236}">
                <a16:creationId xmlns:a16="http://schemas.microsoft.com/office/drawing/2014/main" id="{DEB9623A-9400-31B7-F0C1-05B9F055EB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flipV="1">
            <a:off x="2634352" y="2582677"/>
            <a:ext cx="1014981" cy="677664"/>
          </a:xfrm>
          <a:prstGeom prst="rect">
            <a:avLst/>
          </a:prstGeom>
        </p:spPr>
      </p:pic>
      <p:pic>
        <p:nvPicPr>
          <p:cNvPr id="3" name="Picture 2">
            <a:extLst>
              <a:ext uri="{FF2B5EF4-FFF2-40B4-BE49-F238E27FC236}">
                <a16:creationId xmlns:a16="http://schemas.microsoft.com/office/drawing/2014/main" id="{F3CF8157-5E2F-9582-A855-DCA2547C2D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3195868" y="3481561"/>
            <a:ext cx="1014981" cy="750066"/>
          </a:xfrm>
          <a:prstGeom prst="rect">
            <a:avLst/>
          </a:prstGeom>
        </p:spPr>
      </p:pic>
      <p:pic>
        <p:nvPicPr>
          <p:cNvPr id="4" name="Picture 3">
            <a:extLst>
              <a:ext uri="{FF2B5EF4-FFF2-40B4-BE49-F238E27FC236}">
                <a16:creationId xmlns:a16="http://schemas.microsoft.com/office/drawing/2014/main" id="{DC8E4CE3-0A81-7B51-7B29-FE00A55BE5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3753637" y="2546477"/>
            <a:ext cx="1014981" cy="750065"/>
          </a:xfrm>
          <a:prstGeom prst="rect">
            <a:avLst/>
          </a:prstGeom>
        </p:spPr>
      </p:pic>
      <p:pic>
        <p:nvPicPr>
          <p:cNvPr id="5" name="Picture 4">
            <a:extLst>
              <a:ext uri="{FF2B5EF4-FFF2-40B4-BE49-F238E27FC236}">
                <a16:creationId xmlns:a16="http://schemas.microsoft.com/office/drawing/2014/main" id="{890DCDDA-5990-E48B-C7AA-0161F1A7F5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3298677" y="1654668"/>
            <a:ext cx="1014981" cy="750065"/>
          </a:xfrm>
          <a:prstGeom prst="rect">
            <a:avLst/>
          </a:prstGeom>
        </p:spPr>
      </p:pic>
      <p:sp>
        <p:nvSpPr>
          <p:cNvPr id="6" name="TextBox 5">
            <a:extLst>
              <a:ext uri="{FF2B5EF4-FFF2-40B4-BE49-F238E27FC236}">
                <a16:creationId xmlns:a16="http://schemas.microsoft.com/office/drawing/2014/main" id="{C7937418-39E8-D884-D12B-D83FB76CD813}"/>
              </a:ext>
            </a:extLst>
          </p:cNvPr>
          <p:cNvSpPr txBox="1"/>
          <p:nvPr/>
        </p:nvSpPr>
        <p:spPr>
          <a:xfrm>
            <a:off x="2187519" y="3429000"/>
            <a:ext cx="1047565" cy="369332"/>
          </a:xfrm>
          <a:prstGeom prst="rect">
            <a:avLst/>
          </a:prstGeom>
          <a:noFill/>
        </p:spPr>
        <p:txBody>
          <a:bodyPr wrap="square" rtlCol="0">
            <a:spAutoFit/>
          </a:bodyPr>
          <a:lstStyle/>
          <a:p>
            <a:r>
              <a:rPr lang="en-US" dirty="0">
                <a:solidFill>
                  <a:schemeClr val="accent2">
                    <a:lumMod val="60000"/>
                    <a:lumOff val="40000"/>
                  </a:schemeClr>
                </a:solidFill>
              </a:rPr>
              <a:t>Taste</a:t>
            </a:r>
          </a:p>
        </p:txBody>
      </p:sp>
      <p:sp>
        <p:nvSpPr>
          <p:cNvPr id="7" name="TextBox 6">
            <a:extLst>
              <a:ext uri="{FF2B5EF4-FFF2-40B4-BE49-F238E27FC236}">
                <a16:creationId xmlns:a16="http://schemas.microsoft.com/office/drawing/2014/main" id="{63A326FC-1A58-667B-7A40-66339E2F3D79}"/>
              </a:ext>
            </a:extLst>
          </p:cNvPr>
          <p:cNvSpPr txBox="1"/>
          <p:nvPr/>
        </p:nvSpPr>
        <p:spPr>
          <a:xfrm>
            <a:off x="3362312" y="4521384"/>
            <a:ext cx="1047565" cy="369332"/>
          </a:xfrm>
          <a:prstGeom prst="rect">
            <a:avLst/>
          </a:prstGeom>
          <a:noFill/>
        </p:spPr>
        <p:txBody>
          <a:bodyPr wrap="square" rtlCol="0">
            <a:spAutoFit/>
          </a:bodyPr>
          <a:lstStyle/>
          <a:p>
            <a:r>
              <a:rPr lang="en-US" dirty="0">
                <a:solidFill>
                  <a:schemeClr val="accent2">
                    <a:lumMod val="60000"/>
                    <a:lumOff val="40000"/>
                  </a:schemeClr>
                </a:solidFill>
              </a:rPr>
              <a:t>Smell</a:t>
            </a:r>
          </a:p>
        </p:txBody>
      </p:sp>
      <p:sp>
        <p:nvSpPr>
          <p:cNvPr id="8" name="TextBox 7">
            <a:extLst>
              <a:ext uri="{FF2B5EF4-FFF2-40B4-BE49-F238E27FC236}">
                <a16:creationId xmlns:a16="http://schemas.microsoft.com/office/drawing/2014/main" id="{01DBD0C4-6C76-337B-30F3-3E4A48BF0BA1}"/>
              </a:ext>
            </a:extLst>
          </p:cNvPr>
          <p:cNvSpPr txBox="1"/>
          <p:nvPr/>
        </p:nvSpPr>
        <p:spPr>
          <a:xfrm>
            <a:off x="4332849" y="3401633"/>
            <a:ext cx="1047565" cy="369332"/>
          </a:xfrm>
          <a:prstGeom prst="rect">
            <a:avLst/>
          </a:prstGeom>
          <a:noFill/>
        </p:spPr>
        <p:txBody>
          <a:bodyPr wrap="square" rtlCol="0">
            <a:spAutoFit/>
          </a:bodyPr>
          <a:lstStyle/>
          <a:p>
            <a:r>
              <a:rPr lang="en-US" dirty="0">
                <a:solidFill>
                  <a:schemeClr val="accent2">
                    <a:lumMod val="60000"/>
                    <a:lumOff val="40000"/>
                  </a:schemeClr>
                </a:solidFill>
              </a:rPr>
              <a:t>Visuals</a:t>
            </a:r>
          </a:p>
        </p:txBody>
      </p:sp>
      <p:pic>
        <p:nvPicPr>
          <p:cNvPr id="12" name="Picture 11">
            <a:extLst>
              <a:ext uri="{FF2B5EF4-FFF2-40B4-BE49-F238E27FC236}">
                <a16:creationId xmlns:a16="http://schemas.microsoft.com/office/drawing/2014/main" id="{F3F320F6-2ABA-EC26-13EA-166699014B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62312" y="713468"/>
            <a:ext cx="652772" cy="652772"/>
          </a:xfrm>
          <a:prstGeom prst="rect">
            <a:avLst/>
          </a:prstGeom>
        </p:spPr>
      </p:pic>
    </p:spTree>
    <p:extLst>
      <p:ext uri="{BB962C8B-B14F-4D97-AF65-F5344CB8AC3E}">
        <p14:creationId xmlns:p14="http://schemas.microsoft.com/office/powerpoint/2010/main" val="896363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AAB343F7-DADD-106D-60E1-15C78857D4BF}"/>
              </a:ext>
            </a:extLst>
          </p:cNvPr>
          <p:cNvGraphicFramePr>
            <a:graphicFrameLocks noGrp="1"/>
          </p:cNvGraphicFramePr>
          <p:nvPr>
            <p:extLst>
              <p:ext uri="{D42A27DB-BD31-4B8C-83A1-F6EECF244321}">
                <p14:modId xmlns:p14="http://schemas.microsoft.com/office/powerpoint/2010/main" val="3074064547"/>
              </p:ext>
            </p:extLst>
          </p:nvPr>
        </p:nvGraphicFramePr>
        <p:xfrm>
          <a:off x="-1" y="0"/>
          <a:ext cx="1989745" cy="1619794"/>
        </p:xfrm>
        <a:graphic>
          <a:graphicData uri="http://schemas.openxmlformats.org/drawingml/2006/table">
            <a:tbl>
              <a:tblPr firstRow="1" bandRow="1">
                <a:tableStyleId>{073A0DAA-6AF3-43AB-8588-CEC1D06C72B9}</a:tableStyleId>
              </a:tblPr>
              <a:tblGrid>
                <a:gridCol w="1989745">
                  <a:extLst>
                    <a:ext uri="{9D8B030D-6E8A-4147-A177-3AD203B41FA5}">
                      <a16:colId xmlns:a16="http://schemas.microsoft.com/office/drawing/2014/main" val="1354557661"/>
                    </a:ext>
                  </a:extLst>
                </a:gridCol>
              </a:tblGrid>
              <a:tr h="489857">
                <a:tc>
                  <a:txBody>
                    <a:bodyPr/>
                    <a:lstStyle/>
                    <a:p>
                      <a:r>
                        <a:rPr lang="en-US" dirty="0"/>
                        <a:t>ANN</a:t>
                      </a:r>
                    </a:p>
                  </a:txBody>
                  <a:tcPr/>
                </a:tc>
                <a:extLst>
                  <a:ext uri="{0D108BD9-81ED-4DB2-BD59-A6C34878D82A}">
                    <a16:rowId xmlns:a16="http://schemas.microsoft.com/office/drawing/2014/main" val="551768191"/>
                  </a:ext>
                </a:extLst>
              </a:tr>
              <a:tr h="489857">
                <a:tc>
                  <a:txBody>
                    <a:bodyPr/>
                    <a:lstStyle/>
                    <a:p>
                      <a:r>
                        <a:rPr lang="en-US" dirty="0"/>
                        <a:t>Biological Neuron</a:t>
                      </a:r>
                    </a:p>
                  </a:txBody>
                  <a:tcPr>
                    <a:solidFill>
                      <a:schemeClr val="bg1">
                        <a:lumMod val="75000"/>
                        <a:lumOff val="25000"/>
                      </a:schemeClr>
                    </a:solidFill>
                  </a:tcPr>
                </a:tc>
                <a:extLst>
                  <a:ext uri="{0D108BD9-81ED-4DB2-BD59-A6C34878D82A}">
                    <a16:rowId xmlns:a16="http://schemas.microsoft.com/office/drawing/2014/main" val="3203128871"/>
                  </a:ext>
                </a:extLst>
              </a:tr>
              <a:tr h="489857">
                <a:tc>
                  <a:txBody>
                    <a:bodyPr/>
                    <a:lstStyle/>
                    <a:p>
                      <a:r>
                        <a:rPr lang="en-US" dirty="0"/>
                        <a:t>McCulloch Pitts Neuron</a:t>
                      </a:r>
                    </a:p>
                  </a:txBody>
                  <a:tcPr>
                    <a:solidFill>
                      <a:schemeClr val="tx1">
                        <a:lumMod val="75000"/>
                      </a:schemeClr>
                    </a:solidFill>
                  </a:tcPr>
                </a:tc>
                <a:extLst>
                  <a:ext uri="{0D108BD9-81ED-4DB2-BD59-A6C34878D82A}">
                    <a16:rowId xmlns:a16="http://schemas.microsoft.com/office/drawing/2014/main" val="2220252484"/>
                  </a:ext>
                </a:extLst>
              </a:tr>
            </a:tbl>
          </a:graphicData>
        </a:graphic>
      </p:graphicFrame>
      <p:grpSp>
        <p:nvGrpSpPr>
          <p:cNvPr id="8" name="Group 7">
            <a:extLst>
              <a:ext uri="{FF2B5EF4-FFF2-40B4-BE49-F238E27FC236}">
                <a16:creationId xmlns:a16="http://schemas.microsoft.com/office/drawing/2014/main" id="{7C8C3609-F9ED-83BF-584C-92777BA29CDF}"/>
              </a:ext>
            </a:extLst>
          </p:cNvPr>
          <p:cNvGrpSpPr/>
          <p:nvPr/>
        </p:nvGrpSpPr>
        <p:grpSpPr>
          <a:xfrm>
            <a:off x="3482111" y="1529369"/>
            <a:ext cx="1052944" cy="1076275"/>
            <a:chOff x="6373092" y="1469571"/>
            <a:chExt cx="1052944" cy="1076275"/>
          </a:xfrm>
        </p:grpSpPr>
        <p:sp>
          <p:nvSpPr>
            <p:cNvPr id="5" name="Oval 4">
              <a:extLst>
                <a:ext uri="{FF2B5EF4-FFF2-40B4-BE49-F238E27FC236}">
                  <a16:creationId xmlns:a16="http://schemas.microsoft.com/office/drawing/2014/main" id="{3D039DEC-58DF-8976-F486-0D5F6FCBF99E}"/>
                </a:ext>
              </a:extLst>
            </p:cNvPr>
            <p:cNvSpPr/>
            <p:nvPr/>
          </p:nvSpPr>
          <p:spPr>
            <a:xfrm>
              <a:off x="6373092" y="1469571"/>
              <a:ext cx="1052944" cy="10242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hord 6">
              <a:extLst>
                <a:ext uri="{FF2B5EF4-FFF2-40B4-BE49-F238E27FC236}">
                  <a16:creationId xmlns:a16="http://schemas.microsoft.com/office/drawing/2014/main" id="{6EDE05F1-D26C-ACD3-CEE5-40093A6FFD39}"/>
                </a:ext>
              </a:extLst>
            </p:cNvPr>
            <p:cNvSpPr/>
            <p:nvPr/>
          </p:nvSpPr>
          <p:spPr>
            <a:xfrm rot="7068578">
              <a:off x="6367743" y="1491774"/>
              <a:ext cx="1067605" cy="1040539"/>
            </a:xfrm>
            <a:prstGeom prst="chord">
              <a:avLst>
                <a:gd name="adj1" fmla="val 3594260"/>
                <a:gd name="adj2" fmla="val 14529878"/>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grpSp>
      <p:cxnSp>
        <p:nvCxnSpPr>
          <p:cNvPr id="12" name="Straight Arrow Connector 11">
            <a:extLst>
              <a:ext uri="{FF2B5EF4-FFF2-40B4-BE49-F238E27FC236}">
                <a16:creationId xmlns:a16="http://schemas.microsoft.com/office/drawing/2014/main" id="{64B07F1A-51C4-5F56-3D34-AE0DECC61EFA}"/>
              </a:ext>
            </a:extLst>
          </p:cNvPr>
          <p:cNvCxnSpPr>
            <a:cxnSpLocks/>
            <a:endCxn id="5" idx="3"/>
          </p:cNvCxnSpPr>
          <p:nvPr/>
        </p:nvCxnSpPr>
        <p:spPr>
          <a:xfrm flipV="1">
            <a:off x="2769683" y="2403618"/>
            <a:ext cx="866628" cy="1189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B6E087B-8F69-95C7-71D3-C56BBAC28522}"/>
              </a:ext>
            </a:extLst>
          </p:cNvPr>
          <p:cNvCxnSpPr>
            <a:cxnSpLocks/>
          </p:cNvCxnSpPr>
          <p:nvPr/>
        </p:nvCxnSpPr>
        <p:spPr>
          <a:xfrm flipV="1">
            <a:off x="3279811" y="2553616"/>
            <a:ext cx="508900" cy="1107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EDB0B47-57E4-BED2-1ADF-6921C24FDFA0}"/>
              </a:ext>
            </a:extLst>
          </p:cNvPr>
          <p:cNvCxnSpPr>
            <a:cxnSpLocks/>
          </p:cNvCxnSpPr>
          <p:nvPr/>
        </p:nvCxnSpPr>
        <p:spPr>
          <a:xfrm flipV="1">
            <a:off x="4007174" y="2581447"/>
            <a:ext cx="15263" cy="1260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B3F8D767-8189-1D0F-A3A7-EF93BF7F0B3E}"/>
              </a:ext>
            </a:extLst>
          </p:cNvPr>
          <p:cNvSpPr txBox="1"/>
          <p:nvPr/>
        </p:nvSpPr>
        <p:spPr>
          <a:xfrm>
            <a:off x="2600037" y="3592946"/>
            <a:ext cx="3870036" cy="307777"/>
          </a:xfrm>
          <a:prstGeom prst="rect">
            <a:avLst/>
          </a:prstGeom>
          <a:solidFill>
            <a:schemeClr val="bg1"/>
          </a:solidFill>
        </p:spPr>
        <p:txBody>
          <a:bodyPr wrap="square" rtlCol="0">
            <a:spAutoFit/>
          </a:bodyPr>
          <a:lstStyle/>
          <a:p>
            <a:r>
              <a:rPr lang="en-US" sz="1400" dirty="0">
                <a:solidFill>
                  <a:schemeClr val="accent2">
                    <a:lumMod val="60000"/>
                    <a:lumOff val="40000"/>
                  </a:schemeClr>
                </a:solidFill>
              </a:rPr>
              <a:t>x</a:t>
            </a:r>
            <a:r>
              <a:rPr lang="en-US" sz="1400" baseline="-25000" dirty="0">
                <a:solidFill>
                  <a:schemeClr val="accent2">
                    <a:lumMod val="60000"/>
                    <a:lumOff val="40000"/>
                  </a:schemeClr>
                </a:solidFill>
              </a:rPr>
              <a:t>1</a:t>
            </a:r>
            <a:r>
              <a:rPr lang="en-US" sz="1400" dirty="0">
                <a:solidFill>
                  <a:schemeClr val="accent2">
                    <a:lumMod val="60000"/>
                    <a:lumOff val="40000"/>
                  </a:schemeClr>
                </a:solidFill>
              </a:rPr>
              <a:t>           x</a:t>
            </a:r>
            <a:r>
              <a:rPr lang="en-US" sz="1400" baseline="-25000" dirty="0">
                <a:solidFill>
                  <a:schemeClr val="accent2">
                    <a:lumMod val="60000"/>
                    <a:lumOff val="40000"/>
                  </a:schemeClr>
                </a:solidFill>
              </a:rPr>
              <a:t>2</a:t>
            </a:r>
            <a:r>
              <a:rPr lang="en-US" sz="1400" dirty="0">
                <a:solidFill>
                  <a:schemeClr val="accent2">
                    <a:lumMod val="60000"/>
                    <a:lumOff val="40000"/>
                  </a:schemeClr>
                </a:solidFill>
              </a:rPr>
              <a:t>                x</a:t>
            </a:r>
            <a:r>
              <a:rPr lang="en-US" sz="1400" baseline="-25000" dirty="0">
                <a:solidFill>
                  <a:schemeClr val="accent2">
                    <a:lumMod val="60000"/>
                    <a:lumOff val="40000"/>
                  </a:schemeClr>
                </a:solidFill>
              </a:rPr>
              <a:t>3</a:t>
            </a:r>
            <a:r>
              <a:rPr lang="en-US" sz="1400" dirty="0">
                <a:solidFill>
                  <a:schemeClr val="accent2">
                    <a:lumMod val="60000"/>
                    <a:lumOff val="40000"/>
                  </a:schemeClr>
                </a:solidFill>
              </a:rPr>
              <a:t>            ….        </a:t>
            </a:r>
            <a:r>
              <a:rPr lang="en-US" sz="1400" dirty="0" err="1">
                <a:solidFill>
                  <a:schemeClr val="accent2">
                    <a:lumMod val="60000"/>
                    <a:lumOff val="40000"/>
                  </a:schemeClr>
                </a:solidFill>
              </a:rPr>
              <a:t>x</a:t>
            </a:r>
            <a:r>
              <a:rPr lang="en-US" sz="1400" baseline="-25000" dirty="0" err="1">
                <a:solidFill>
                  <a:schemeClr val="accent2">
                    <a:lumMod val="60000"/>
                    <a:lumOff val="40000"/>
                  </a:schemeClr>
                </a:solidFill>
              </a:rPr>
              <a:t>n</a:t>
            </a:r>
            <a:r>
              <a:rPr lang="en-US" sz="1400" dirty="0">
                <a:solidFill>
                  <a:schemeClr val="accent2">
                    <a:lumMod val="60000"/>
                    <a:lumOff val="40000"/>
                  </a:schemeClr>
                </a:solidFill>
              </a:rPr>
              <a:t>       {0,1}        </a:t>
            </a:r>
          </a:p>
        </p:txBody>
      </p:sp>
      <p:cxnSp>
        <p:nvCxnSpPr>
          <p:cNvPr id="35" name="Straight Arrow Connector 34">
            <a:extLst>
              <a:ext uri="{FF2B5EF4-FFF2-40B4-BE49-F238E27FC236}">
                <a16:creationId xmlns:a16="http://schemas.microsoft.com/office/drawing/2014/main" id="{2BB62B47-4DF1-D38E-EB5F-270047384488}"/>
              </a:ext>
            </a:extLst>
          </p:cNvPr>
          <p:cNvCxnSpPr>
            <a:cxnSpLocks/>
            <a:stCxn id="20" idx="0"/>
          </p:cNvCxnSpPr>
          <p:nvPr/>
        </p:nvCxnSpPr>
        <p:spPr>
          <a:xfrm flipH="1" flipV="1">
            <a:off x="4239492" y="2553616"/>
            <a:ext cx="295563" cy="1039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8F2D481-E4DA-A472-5B7D-904453987CD6}"/>
              </a:ext>
            </a:extLst>
          </p:cNvPr>
          <p:cNvCxnSpPr>
            <a:cxnSpLocks/>
            <a:endCxn id="5" idx="5"/>
          </p:cNvCxnSpPr>
          <p:nvPr/>
        </p:nvCxnSpPr>
        <p:spPr>
          <a:xfrm flipH="1" flipV="1">
            <a:off x="4380855" y="2403618"/>
            <a:ext cx="604981" cy="1189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7C5B364C-915D-AEEC-AE71-8444F69E33B9}"/>
                  </a:ext>
                </a:extLst>
              </p:cNvPr>
              <p:cNvSpPr txBox="1"/>
              <p:nvPr/>
            </p:nvSpPr>
            <p:spPr>
              <a:xfrm>
                <a:off x="5308095" y="3688673"/>
                <a:ext cx="183121" cy="1846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m:t>
                      </m:r>
                    </m:oMath>
                  </m:oMathPara>
                </a14:m>
                <a:endParaRPr lang="en-US" sz="1200" dirty="0">
                  <a:solidFill>
                    <a:schemeClr val="accent2">
                      <a:lumMod val="60000"/>
                      <a:lumOff val="40000"/>
                    </a:schemeClr>
                  </a:solidFill>
                </a:endParaRPr>
              </a:p>
            </p:txBody>
          </p:sp>
        </mc:Choice>
        <mc:Fallback xmlns="">
          <p:sp>
            <p:nvSpPr>
              <p:cNvPr id="49" name="TextBox 48">
                <a:extLst>
                  <a:ext uri="{FF2B5EF4-FFF2-40B4-BE49-F238E27FC236}">
                    <a16:creationId xmlns:a16="http://schemas.microsoft.com/office/drawing/2014/main" id="{7C5B364C-915D-AEEC-AE71-8444F69E33B9}"/>
                  </a:ext>
                </a:extLst>
              </p:cNvPr>
              <p:cNvSpPr txBox="1">
                <a:spLocks noRot="1" noChangeAspect="1" noMove="1" noResize="1" noEditPoints="1" noAdjustHandles="1" noChangeArrowheads="1" noChangeShapeType="1" noTextEdit="1"/>
              </p:cNvSpPr>
              <p:nvPr/>
            </p:nvSpPr>
            <p:spPr>
              <a:xfrm>
                <a:off x="5308095" y="3688673"/>
                <a:ext cx="183121" cy="184666"/>
              </a:xfrm>
              <a:prstGeom prst="rect">
                <a:avLst/>
              </a:prstGeom>
              <a:blipFill>
                <a:blip r:embed="rId2"/>
                <a:stretch>
                  <a:fillRect l="-3333" b="-3333"/>
                </a:stretch>
              </a:blipFill>
            </p:spPr>
            <p:txBody>
              <a:bodyPr/>
              <a:lstStyle/>
              <a:p>
                <a:r>
                  <a:rPr lang="en-US">
                    <a:noFill/>
                  </a:rPr>
                  <a:t> </a:t>
                </a:r>
              </a:p>
            </p:txBody>
          </p:sp>
        </mc:Fallback>
      </mc:AlternateContent>
      <p:sp>
        <p:nvSpPr>
          <p:cNvPr id="50" name="TextBox 49">
            <a:extLst>
              <a:ext uri="{FF2B5EF4-FFF2-40B4-BE49-F238E27FC236}">
                <a16:creationId xmlns:a16="http://schemas.microsoft.com/office/drawing/2014/main" id="{6F1CF529-D4D2-1EEE-F6B2-0D8BB95F59DD}"/>
              </a:ext>
            </a:extLst>
          </p:cNvPr>
          <p:cNvSpPr txBox="1"/>
          <p:nvPr/>
        </p:nvSpPr>
        <p:spPr>
          <a:xfrm>
            <a:off x="3871839" y="1555610"/>
            <a:ext cx="963399" cy="923330"/>
          </a:xfrm>
          <a:prstGeom prst="rect">
            <a:avLst/>
          </a:prstGeom>
          <a:noFill/>
        </p:spPr>
        <p:txBody>
          <a:bodyPr wrap="square" rtlCol="0">
            <a:spAutoFit/>
          </a:bodyPr>
          <a:lstStyle/>
          <a:p>
            <a:r>
              <a:rPr lang="en-US" i="1" dirty="0">
                <a:solidFill>
                  <a:schemeClr val="accent2">
                    <a:lumMod val="60000"/>
                    <a:lumOff val="40000"/>
                  </a:schemeClr>
                </a:solidFill>
              </a:rPr>
              <a:t>f</a:t>
            </a:r>
          </a:p>
          <a:p>
            <a:endParaRPr lang="en-US" i="1" dirty="0">
              <a:solidFill>
                <a:schemeClr val="accent2">
                  <a:lumMod val="60000"/>
                  <a:lumOff val="40000"/>
                </a:schemeClr>
              </a:solidFill>
            </a:endParaRPr>
          </a:p>
          <a:p>
            <a:r>
              <a:rPr lang="en-US" i="1" dirty="0">
                <a:solidFill>
                  <a:schemeClr val="accent2">
                    <a:lumMod val="60000"/>
                    <a:lumOff val="40000"/>
                  </a:schemeClr>
                </a:solidFill>
              </a:rPr>
              <a:t>g</a:t>
            </a:r>
          </a:p>
        </p:txBody>
      </p:sp>
      <p:cxnSp>
        <p:nvCxnSpPr>
          <p:cNvPr id="51" name="Straight Arrow Connector 50">
            <a:extLst>
              <a:ext uri="{FF2B5EF4-FFF2-40B4-BE49-F238E27FC236}">
                <a16:creationId xmlns:a16="http://schemas.microsoft.com/office/drawing/2014/main" id="{68C2E2A6-FA5D-0938-33B5-D0892BF58A45}"/>
              </a:ext>
            </a:extLst>
          </p:cNvPr>
          <p:cNvCxnSpPr>
            <a:cxnSpLocks/>
          </p:cNvCxnSpPr>
          <p:nvPr/>
        </p:nvCxnSpPr>
        <p:spPr>
          <a:xfrm flipV="1">
            <a:off x="4010636" y="741611"/>
            <a:ext cx="0" cy="777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4D7D28AA-E6D8-0A6C-9F69-9694B535A653}"/>
                  </a:ext>
                </a:extLst>
              </p:cNvPr>
              <p:cNvSpPr txBox="1"/>
              <p:nvPr/>
            </p:nvSpPr>
            <p:spPr>
              <a:xfrm>
                <a:off x="3754080" y="482269"/>
                <a:ext cx="626775"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𝑦</m:t>
                      </m:r>
                      <m:r>
                        <a:rPr lang="en-US" sz="1200" b="0" i="1" smtClean="0">
                          <a:solidFill>
                            <a:schemeClr val="accent2">
                              <a:lumMod val="60000"/>
                              <a:lumOff val="40000"/>
                            </a:schemeClr>
                          </a:solidFill>
                          <a:latin typeface="Cambria Math" panose="02040503050406030204" pitchFamily="18" charset="0"/>
                        </a:rPr>
                        <m:t>∈{0,1}</m:t>
                      </m:r>
                    </m:oMath>
                  </m:oMathPara>
                </a14:m>
                <a:endParaRPr lang="en-US" sz="1200" dirty="0">
                  <a:solidFill>
                    <a:schemeClr val="accent2">
                      <a:lumMod val="60000"/>
                      <a:lumOff val="40000"/>
                    </a:schemeClr>
                  </a:solidFill>
                </a:endParaRPr>
              </a:p>
            </p:txBody>
          </p:sp>
        </mc:Choice>
        <mc:Fallback xmlns="">
          <p:sp>
            <p:nvSpPr>
              <p:cNvPr id="55" name="TextBox 54">
                <a:extLst>
                  <a:ext uri="{FF2B5EF4-FFF2-40B4-BE49-F238E27FC236}">
                    <a16:creationId xmlns:a16="http://schemas.microsoft.com/office/drawing/2014/main" id="{4D7D28AA-E6D8-0A6C-9F69-9694B535A653}"/>
                  </a:ext>
                </a:extLst>
              </p:cNvPr>
              <p:cNvSpPr txBox="1">
                <a:spLocks noRot="1" noChangeAspect="1" noMove="1" noResize="1" noEditPoints="1" noAdjustHandles="1" noChangeArrowheads="1" noChangeShapeType="1" noTextEdit="1"/>
              </p:cNvSpPr>
              <p:nvPr/>
            </p:nvSpPr>
            <p:spPr>
              <a:xfrm>
                <a:off x="3754080" y="482269"/>
                <a:ext cx="626775" cy="184666"/>
              </a:xfrm>
              <a:prstGeom prst="rect">
                <a:avLst/>
              </a:prstGeom>
              <a:blipFill>
                <a:blip r:embed="rId3"/>
                <a:stretch>
                  <a:fillRect l="-5825" t="-3333" r="-8738" b="-40000"/>
                </a:stretch>
              </a:blipFill>
            </p:spPr>
            <p:txBody>
              <a:bodyPr/>
              <a:lstStyle/>
              <a:p>
                <a:r>
                  <a:rPr lang="en-US">
                    <a:noFill/>
                  </a:rPr>
                  <a:t> </a:t>
                </a:r>
              </a:p>
            </p:txBody>
          </p:sp>
        </mc:Fallback>
      </mc:AlternateContent>
      <p:sp>
        <p:nvSpPr>
          <p:cNvPr id="56" name="TextBox 55">
            <a:extLst>
              <a:ext uri="{FF2B5EF4-FFF2-40B4-BE49-F238E27FC236}">
                <a16:creationId xmlns:a16="http://schemas.microsoft.com/office/drawing/2014/main" id="{32B18119-E137-2A8B-F6D7-90B72CC50B37}"/>
              </a:ext>
            </a:extLst>
          </p:cNvPr>
          <p:cNvSpPr txBox="1"/>
          <p:nvPr/>
        </p:nvSpPr>
        <p:spPr>
          <a:xfrm>
            <a:off x="6809173" y="168676"/>
            <a:ext cx="4998127" cy="2585323"/>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2">
                    <a:lumMod val="60000"/>
                    <a:lumOff val="40000"/>
                  </a:schemeClr>
                </a:solidFill>
              </a:rPr>
              <a:t>McCulloch and Pitts proposed a highly simplified computational model of the neuron</a:t>
            </a:r>
          </a:p>
          <a:p>
            <a:pPr marL="285750" indent="-285750">
              <a:buFont typeface="Arial" panose="020B0604020202020204" pitchFamily="34" charset="0"/>
              <a:buChar char="•"/>
            </a:pPr>
            <a:endParaRPr lang="en-US" dirty="0">
              <a:solidFill>
                <a:schemeClr val="accent2">
                  <a:lumMod val="60000"/>
                  <a:lumOff val="40000"/>
                </a:schemeClr>
              </a:solidFill>
            </a:endParaRPr>
          </a:p>
          <a:p>
            <a:pPr marL="285750" indent="-285750">
              <a:buFont typeface="Arial" panose="020B0604020202020204" pitchFamily="34" charset="0"/>
              <a:buChar char="•"/>
            </a:pPr>
            <a:r>
              <a:rPr lang="en-US" i="1" dirty="0">
                <a:solidFill>
                  <a:schemeClr val="accent2">
                    <a:lumMod val="60000"/>
                    <a:lumOff val="40000"/>
                  </a:schemeClr>
                </a:solidFill>
              </a:rPr>
              <a:t>g</a:t>
            </a:r>
            <a:r>
              <a:rPr lang="en-US" dirty="0">
                <a:solidFill>
                  <a:schemeClr val="accent2">
                    <a:lumMod val="60000"/>
                    <a:lumOff val="40000"/>
                  </a:schemeClr>
                </a:solidFill>
              </a:rPr>
              <a:t> aggregates the inputs, and the function </a:t>
            </a:r>
            <a:r>
              <a:rPr lang="en-US" i="1" dirty="0">
                <a:solidFill>
                  <a:schemeClr val="accent2">
                    <a:lumMod val="60000"/>
                    <a:lumOff val="40000"/>
                  </a:schemeClr>
                </a:solidFill>
              </a:rPr>
              <a:t>f</a:t>
            </a:r>
            <a:r>
              <a:rPr lang="en-US" dirty="0">
                <a:solidFill>
                  <a:schemeClr val="accent2">
                    <a:lumMod val="60000"/>
                    <a:lumOff val="40000"/>
                  </a:schemeClr>
                </a:solidFill>
              </a:rPr>
              <a:t> takes a decision based on this aggregation. </a:t>
            </a:r>
          </a:p>
          <a:p>
            <a:pPr marL="285750" indent="-285750">
              <a:buFont typeface="Arial" panose="020B0604020202020204" pitchFamily="34" charset="0"/>
              <a:buChar char="•"/>
            </a:pPr>
            <a:endParaRPr lang="en-US" dirty="0">
              <a:solidFill>
                <a:schemeClr val="accent2">
                  <a:lumMod val="60000"/>
                  <a:lumOff val="40000"/>
                </a:schemeClr>
              </a:solidFill>
            </a:endParaRPr>
          </a:p>
          <a:p>
            <a:pPr marL="285750" indent="-285750">
              <a:buFont typeface="Arial" panose="020B0604020202020204" pitchFamily="34" charset="0"/>
              <a:buChar char="•"/>
            </a:pPr>
            <a:r>
              <a:rPr lang="en-US" dirty="0">
                <a:solidFill>
                  <a:schemeClr val="accent2">
                    <a:lumMod val="60000"/>
                    <a:lumOff val="40000"/>
                  </a:schemeClr>
                </a:solidFill>
              </a:rPr>
              <a:t>The input can be excitatory or inhibitory</a:t>
            </a:r>
          </a:p>
          <a:p>
            <a:pPr marL="285750" indent="-285750">
              <a:buFont typeface="Arial" panose="020B0604020202020204" pitchFamily="34" charset="0"/>
              <a:buChar char="•"/>
            </a:pPr>
            <a:endParaRPr lang="en-US" dirty="0">
              <a:solidFill>
                <a:schemeClr val="accent2">
                  <a:lumMod val="60000"/>
                  <a:lumOff val="40000"/>
                </a:schemeClr>
              </a:solidFill>
            </a:endParaRPr>
          </a:p>
          <a:p>
            <a:pPr marL="285750" indent="-285750">
              <a:buFont typeface="Arial" panose="020B0604020202020204" pitchFamily="34" charset="0"/>
              <a:buChar char="•"/>
            </a:pPr>
            <a:r>
              <a:rPr lang="en-US" dirty="0">
                <a:solidFill>
                  <a:schemeClr val="accent2">
                    <a:lumMod val="60000"/>
                    <a:lumOff val="40000"/>
                  </a:schemeClr>
                </a:solidFill>
              </a:rPr>
              <a:t>y=0 if any x</a:t>
            </a:r>
            <a:r>
              <a:rPr lang="en-US" baseline="-25000" dirty="0">
                <a:solidFill>
                  <a:schemeClr val="accent2">
                    <a:lumMod val="60000"/>
                    <a:lumOff val="40000"/>
                  </a:schemeClr>
                </a:solidFill>
              </a:rPr>
              <a:t>i</a:t>
            </a:r>
            <a:r>
              <a:rPr lang="en-US" dirty="0">
                <a:solidFill>
                  <a:schemeClr val="accent2">
                    <a:lumMod val="60000"/>
                    <a:lumOff val="40000"/>
                  </a:schemeClr>
                </a:solidFill>
              </a:rPr>
              <a:t>  is inhibitory, else</a:t>
            </a:r>
            <a:endParaRPr lang="en-US" baseline="-25000" dirty="0">
              <a:solidFill>
                <a:schemeClr val="accent2">
                  <a:lumMod val="60000"/>
                  <a:lumOff val="40000"/>
                </a:schemeClr>
              </a:solidFill>
            </a:endParaRPr>
          </a:p>
        </p:txBody>
      </p: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F98CC0D2-56DA-3641-C680-CA9FA16BC48F}"/>
                  </a:ext>
                </a:extLst>
              </p:cNvPr>
              <p:cNvSpPr txBox="1"/>
              <p:nvPr/>
            </p:nvSpPr>
            <p:spPr>
              <a:xfrm>
                <a:off x="7338233" y="3230218"/>
                <a:ext cx="3679795" cy="10332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i="1" dirty="0" smtClean="0">
                          <a:solidFill>
                            <a:schemeClr val="accent2">
                              <a:lumMod val="60000"/>
                              <a:lumOff val="40000"/>
                            </a:schemeClr>
                          </a:solidFill>
                          <a:latin typeface="Cambria Math" panose="02040503050406030204" pitchFamily="18" charset="0"/>
                        </a:rPr>
                        <m:t>𝑔</m:t>
                      </m:r>
                      <m:d>
                        <m:dPr>
                          <m:ctrlPr>
                            <a:rPr lang="en-US" i="1" dirty="0" smtClean="0">
                              <a:solidFill>
                                <a:schemeClr val="accent2">
                                  <a:lumMod val="60000"/>
                                  <a:lumOff val="40000"/>
                                </a:schemeClr>
                              </a:solidFill>
                              <a:latin typeface="Cambria Math" panose="02040503050406030204" pitchFamily="18" charset="0"/>
                            </a:rPr>
                          </m:ctrlPr>
                        </m:dPr>
                        <m:e>
                          <m:r>
                            <a:rPr lang="en-US" i="1" dirty="0" smtClean="0">
                              <a:solidFill>
                                <a:schemeClr val="accent2">
                                  <a:lumMod val="60000"/>
                                  <a:lumOff val="40000"/>
                                </a:schemeClr>
                              </a:solidFill>
                              <a:latin typeface="Cambria Math" panose="02040503050406030204" pitchFamily="18" charset="0"/>
                            </a:rPr>
                            <m:t>𝑥</m:t>
                          </m:r>
                          <m:r>
                            <a:rPr lang="en-US" i="1" baseline="-25000" dirty="0" smtClean="0">
                              <a:solidFill>
                                <a:schemeClr val="accent2">
                                  <a:lumMod val="60000"/>
                                  <a:lumOff val="40000"/>
                                </a:schemeClr>
                              </a:solidFill>
                              <a:latin typeface="Cambria Math" panose="02040503050406030204" pitchFamily="18" charset="0"/>
                            </a:rPr>
                            <m:t>1</m:t>
                          </m:r>
                          <m:r>
                            <a:rPr lang="en-US" i="1" dirty="0" smtClean="0">
                              <a:solidFill>
                                <a:schemeClr val="accent2">
                                  <a:lumMod val="60000"/>
                                  <a:lumOff val="40000"/>
                                </a:schemeClr>
                              </a:solidFill>
                              <a:latin typeface="Cambria Math" panose="02040503050406030204" pitchFamily="18" charset="0"/>
                            </a:rPr>
                            <m:t>.</m:t>
                          </m:r>
                          <m:r>
                            <a:rPr lang="en-US" i="1" dirty="0" smtClean="0">
                              <a:solidFill>
                                <a:schemeClr val="accent2">
                                  <a:lumMod val="60000"/>
                                  <a:lumOff val="40000"/>
                                </a:schemeClr>
                              </a:solidFill>
                              <a:latin typeface="Cambria Math" panose="02040503050406030204" pitchFamily="18" charset="0"/>
                            </a:rPr>
                            <m:t>𝑥</m:t>
                          </m:r>
                          <m:r>
                            <a:rPr lang="en-US" i="1" baseline="-25000" dirty="0" smtClean="0">
                              <a:solidFill>
                                <a:schemeClr val="accent2">
                                  <a:lumMod val="60000"/>
                                  <a:lumOff val="40000"/>
                                </a:schemeClr>
                              </a:solidFill>
                              <a:latin typeface="Cambria Math" panose="02040503050406030204" pitchFamily="18" charset="0"/>
                            </a:rPr>
                            <m:t>2</m:t>
                          </m:r>
                          <m:r>
                            <a:rPr lang="en-US" i="1" dirty="0" smtClean="0">
                              <a:solidFill>
                                <a:schemeClr val="accent2">
                                  <a:lumMod val="60000"/>
                                  <a:lumOff val="40000"/>
                                </a:schemeClr>
                              </a:solidFill>
                              <a:latin typeface="Cambria Math" panose="02040503050406030204" pitchFamily="18" charset="0"/>
                            </a:rPr>
                            <m:t>, . . ., </m:t>
                          </m:r>
                          <m:r>
                            <a:rPr lang="en-US" i="1" dirty="0" err="1" smtClean="0">
                              <a:solidFill>
                                <a:schemeClr val="accent2">
                                  <a:lumMod val="60000"/>
                                  <a:lumOff val="40000"/>
                                </a:schemeClr>
                              </a:solidFill>
                              <a:latin typeface="Cambria Math" panose="02040503050406030204" pitchFamily="18" charset="0"/>
                            </a:rPr>
                            <m:t>𝑥</m:t>
                          </m:r>
                          <m:r>
                            <a:rPr lang="en-US" i="1" baseline="-25000" dirty="0" err="1" smtClean="0">
                              <a:solidFill>
                                <a:schemeClr val="accent2">
                                  <a:lumMod val="60000"/>
                                  <a:lumOff val="40000"/>
                                </a:schemeClr>
                              </a:solidFill>
                              <a:latin typeface="Cambria Math" panose="02040503050406030204" pitchFamily="18" charset="0"/>
                            </a:rPr>
                            <m:t>𝑛</m:t>
                          </m:r>
                        </m:e>
                      </m:d>
                      <m:r>
                        <a:rPr lang="en-US" i="1" dirty="0" smtClean="0">
                          <a:solidFill>
                            <a:schemeClr val="accent2">
                              <a:lumMod val="60000"/>
                              <a:lumOff val="40000"/>
                            </a:schemeClr>
                          </a:solidFill>
                          <a:latin typeface="Cambria Math" panose="02040503050406030204" pitchFamily="18" charset="0"/>
                        </a:rPr>
                        <m:t>=</m:t>
                      </m:r>
                      <m:r>
                        <a:rPr lang="en-US" b="0" i="1" dirty="0" smtClean="0">
                          <a:solidFill>
                            <a:schemeClr val="accent2">
                              <a:lumMod val="60000"/>
                              <a:lumOff val="40000"/>
                            </a:schemeClr>
                          </a:solidFill>
                          <a:latin typeface="Cambria Math" panose="02040503050406030204" pitchFamily="18" charset="0"/>
                        </a:rPr>
                        <m:t>𝑔</m:t>
                      </m:r>
                      <m:d>
                        <m:dPr>
                          <m:ctrlPr>
                            <a:rPr lang="en-US" b="0" i="1" dirty="0" smtClean="0">
                              <a:solidFill>
                                <a:schemeClr val="accent2">
                                  <a:lumMod val="60000"/>
                                  <a:lumOff val="40000"/>
                                </a:schemeClr>
                              </a:solidFill>
                              <a:latin typeface="Cambria Math" panose="02040503050406030204" pitchFamily="18" charset="0"/>
                            </a:rPr>
                          </m:ctrlPr>
                        </m:dPr>
                        <m:e>
                          <m:r>
                            <a:rPr lang="en-US" b="0" i="1" dirty="0" smtClean="0">
                              <a:solidFill>
                                <a:schemeClr val="accent2">
                                  <a:lumMod val="60000"/>
                                  <a:lumOff val="40000"/>
                                </a:schemeClr>
                              </a:solidFill>
                              <a:latin typeface="Cambria Math" panose="02040503050406030204" pitchFamily="18" charset="0"/>
                            </a:rPr>
                            <m:t>𝑋</m:t>
                          </m:r>
                        </m:e>
                      </m:d>
                      <m:r>
                        <a:rPr lang="en-US" b="0" i="1" dirty="0" smtClean="0">
                          <a:solidFill>
                            <a:schemeClr val="accent2">
                              <a:lumMod val="60000"/>
                              <a:lumOff val="40000"/>
                            </a:schemeClr>
                          </a:solidFill>
                          <a:latin typeface="Cambria Math" panose="02040503050406030204" pitchFamily="18" charset="0"/>
                        </a:rPr>
                        <m:t>=</m:t>
                      </m:r>
                      <m:nary>
                        <m:naryPr>
                          <m:chr m:val="∑"/>
                          <m:ctrlPr>
                            <a:rPr lang="pt-BR" i="1" smtClean="0">
                              <a:solidFill>
                                <a:schemeClr val="accent2">
                                  <a:lumMod val="60000"/>
                                  <a:lumOff val="40000"/>
                                </a:schemeClr>
                              </a:solidFill>
                              <a:latin typeface="Cambria Math" panose="02040503050406030204" pitchFamily="18" charset="0"/>
                            </a:rPr>
                          </m:ctrlPr>
                        </m:naryPr>
                        <m:sub>
                          <m:r>
                            <a:rPr lang="en-US" b="0" i="1" smtClean="0">
                              <a:solidFill>
                                <a:schemeClr val="accent2">
                                  <a:lumMod val="60000"/>
                                  <a:lumOff val="40000"/>
                                </a:schemeClr>
                              </a:solidFill>
                              <a:latin typeface="Cambria Math" panose="02040503050406030204" pitchFamily="18" charset="0"/>
                            </a:rPr>
                            <m:t>𝑖</m:t>
                          </m:r>
                          <m:r>
                            <a:rPr lang="pt-BR" i="1">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1</m:t>
                          </m:r>
                        </m:sub>
                        <m:sup>
                          <m:r>
                            <a:rPr lang="pt-BR" i="1">
                              <a:solidFill>
                                <a:schemeClr val="accent2">
                                  <a:lumMod val="60000"/>
                                  <a:lumOff val="40000"/>
                                </a:schemeClr>
                              </a:solidFill>
                              <a:latin typeface="Cambria Math" panose="02040503050406030204" pitchFamily="18" charset="0"/>
                            </a:rPr>
                            <m:t>𝑛</m:t>
                          </m:r>
                        </m:sup>
                        <m:e>
                          <m:r>
                            <a:rPr lang="en-US" b="0" i="1" smtClean="0">
                              <a:solidFill>
                                <a:schemeClr val="accent2">
                                  <a:lumMod val="60000"/>
                                  <a:lumOff val="40000"/>
                                </a:schemeClr>
                              </a:solidFill>
                              <a:latin typeface="Cambria Math" panose="02040503050406030204" pitchFamily="18" charset="0"/>
                            </a:rPr>
                            <m:t>𝑥</m:t>
                          </m:r>
                          <m:r>
                            <a:rPr lang="en-US" b="0" i="1" baseline="-25000" smtClean="0">
                              <a:solidFill>
                                <a:schemeClr val="accent2">
                                  <a:lumMod val="60000"/>
                                  <a:lumOff val="40000"/>
                                </a:schemeClr>
                              </a:solidFill>
                              <a:latin typeface="Cambria Math" panose="02040503050406030204" pitchFamily="18" charset="0"/>
                            </a:rPr>
                            <m:t>𝑖</m:t>
                          </m:r>
                        </m:e>
                      </m:nary>
                    </m:oMath>
                  </m:oMathPara>
                </a14:m>
                <a:endParaRPr lang="en-US" dirty="0">
                  <a:solidFill>
                    <a:schemeClr val="accent2">
                      <a:lumMod val="60000"/>
                      <a:lumOff val="40000"/>
                    </a:schemeClr>
                  </a:solidFill>
                </a:endParaRPr>
              </a:p>
              <a:p>
                <a:pPr algn="l"/>
                <a:r>
                  <a:rPr lang="en-US" dirty="0">
                    <a:solidFill>
                      <a:schemeClr val="accent2">
                        <a:lumMod val="60000"/>
                        <a:lumOff val="40000"/>
                      </a:schemeClr>
                    </a:solidFill>
                  </a:rPr>
                  <a:t> </a:t>
                </a:r>
              </a:p>
            </p:txBody>
          </p:sp>
        </mc:Choice>
        <mc:Fallback xmlns="">
          <p:sp>
            <p:nvSpPr>
              <p:cNvPr id="57" name="TextBox 56">
                <a:extLst>
                  <a:ext uri="{FF2B5EF4-FFF2-40B4-BE49-F238E27FC236}">
                    <a16:creationId xmlns:a16="http://schemas.microsoft.com/office/drawing/2014/main" id="{F98CC0D2-56DA-3641-C680-CA9FA16BC48F}"/>
                  </a:ext>
                </a:extLst>
              </p:cNvPr>
              <p:cNvSpPr txBox="1">
                <a:spLocks noRot="1" noChangeAspect="1" noMove="1" noResize="1" noEditPoints="1" noAdjustHandles="1" noChangeArrowheads="1" noChangeShapeType="1" noTextEdit="1"/>
              </p:cNvSpPr>
              <p:nvPr/>
            </p:nvSpPr>
            <p:spPr>
              <a:xfrm>
                <a:off x="7338233" y="3230218"/>
                <a:ext cx="3679795" cy="10332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FF97F2D8-3729-67D0-C644-62D4F870C83C}"/>
                  </a:ext>
                </a:extLst>
              </p:cNvPr>
              <p:cNvSpPr txBox="1"/>
              <p:nvPr/>
            </p:nvSpPr>
            <p:spPr>
              <a:xfrm>
                <a:off x="7071062" y="4133154"/>
                <a:ext cx="4638584" cy="312650"/>
              </a:xfrm>
              <a:prstGeom prst="rect">
                <a:avLst/>
              </a:prstGeom>
              <a:noFill/>
            </p:spPr>
            <p:txBody>
              <a:bodyPr wrap="square" lIns="0" tIns="0" rIns="0" bIns="0" rtlCol="0">
                <a:spAutoFit/>
              </a:bodyPr>
              <a:lstStyle/>
              <a:p>
                <a:pPr algn="l"/>
                <a14:m>
                  <m:oMathPara xmlns:m="http://schemas.openxmlformats.org/officeDocument/2006/math">
                    <m:oMathParaPr>
                      <m:jc m:val="centerGroup"/>
                    </m:oMathParaPr>
                    <m:oMath xmlns:m="http://schemas.openxmlformats.org/officeDocument/2006/math">
                      <m:r>
                        <a:rPr lang="en-US" b="0" i="1" smtClean="0">
                          <a:solidFill>
                            <a:schemeClr val="accent2">
                              <a:lumMod val="60000"/>
                              <a:lumOff val="40000"/>
                            </a:schemeClr>
                          </a:solidFill>
                          <a:latin typeface="Cambria Math" panose="02040503050406030204" pitchFamily="18" charset="0"/>
                        </a:rPr>
                        <m:t>𝑦</m:t>
                      </m:r>
                      <m:r>
                        <a:rPr lang="en-US" b="0" i="1" smtClean="0">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𝑓</m:t>
                      </m:r>
                      <m:d>
                        <m:dPr>
                          <m:ctrlPr>
                            <a:rPr lang="en-US" b="0" i="1" smtClean="0">
                              <a:solidFill>
                                <a:schemeClr val="accent2">
                                  <a:lumMod val="60000"/>
                                  <a:lumOff val="40000"/>
                                </a:schemeClr>
                              </a:solidFill>
                              <a:latin typeface="Cambria Math" panose="02040503050406030204" pitchFamily="18" charset="0"/>
                            </a:rPr>
                          </m:ctrlPr>
                        </m:dPr>
                        <m:e>
                          <m:r>
                            <a:rPr lang="en-US" b="0" i="1" smtClean="0">
                              <a:solidFill>
                                <a:schemeClr val="accent2">
                                  <a:lumMod val="60000"/>
                                  <a:lumOff val="40000"/>
                                </a:schemeClr>
                              </a:solidFill>
                              <a:latin typeface="Cambria Math" panose="02040503050406030204" pitchFamily="18" charset="0"/>
                            </a:rPr>
                            <m:t>𝑔</m:t>
                          </m:r>
                          <m:d>
                            <m:dPr>
                              <m:ctrlPr>
                                <a:rPr lang="en-US" b="0" i="1" smtClean="0">
                                  <a:solidFill>
                                    <a:schemeClr val="accent2">
                                      <a:lumMod val="60000"/>
                                      <a:lumOff val="40000"/>
                                    </a:schemeClr>
                                  </a:solidFill>
                                  <a:latin typeface="Cambria Math" panose="02040503050406030204" pitchFamily="18" charset="0"/>
                                </a:rPr>
                              </m:ctrlPr>
                            </m:dPr>
                            <m:e>
                              <m:r>
                                <a:rPr lang="en-US" b="0" i="1" smtClean="0">
                                  <a:solidFill>
                                    <a:schemeClr val="accent2">
                                      <a:lumMod val="60000"/>
                                      <a:lumOff val="40000"/>
                                    </a:schemeClr>
                                  </a:solidFill>
                                  <a:latin typeface="Cambria Math" panose="02040503050406030204" pitchFamily="18" charset="0"/>
                                </a:rPr>
                                <m:t>𝑋</m:t>
                              </m:r>
                            </m:e>
                          </m:d>
                        </m:e>
                      </m:d>
                      <m:r>
                        <a:rPr lang="en-US" b="0" i="1" smtClean="0">
                          <a:solidFill>
                            <a:schemeClr val="accent2">
                              <a:lumMod val="60000"/>
                              <a:lumOff val="40000"/>
                            </a:schemeClr>
                          </a:solidFill>
                          <a:latin typeface="Cambria Math" panose="02040503050406030204" pitchFamily="18" charset="0"/>
                        </a:rPr>
                        <m:t>=1        </m:t>
                      </m:r>
                      <m:r>
                        <a:rPr lang="en-US" b="0" i="1" smtClean="0">
                          <a:solidFill>
                            <a:schemeClr val="accent2">
                              <a:lumMod val="60000"/>
                              <a:lumOff val="40000"/>
                            </a:schemeClr>
                          </a:solidFill>
                          <a:latin typeface="Cambria Math" panose="02040503050406030204" pitchFamily="18" charset="0"/>
                        </a:rPr>
                        <m:t>𝑖𝑓</m:t>
                      </m:r>
                      <m:r>
                        <a:rPr lang="en-US" b="0" i="1" smtClean="0">
                          <a:solidFill>
                            <a:schemeClr val="accent2">
                              <a:lumMod val="60000"/>
                              <a:lumOff val="40000"/>
                            </a:schemeClr>
                          </a:solidFill>
                          <a:latin typeface="Cambria Math" panose="02040503050406030204" pitchFamily="18" charset="0"/>
                        </a:rPr>
                        <m:t>         </m:t>
                      </m:r>
                      <m:r>
                        <a:rPr lang="en-US" b="0" i="1" smtClean="0">
                          <a:solidFill>
                            <a:schemeClr val="accent2">
                              <a:lumMod val="60000"/>
                              <a:lumOff val="40000"/>
                            </a:schemeClr>
                          </a:solidFill>
                          <a:latin typeface="Cambria Math" panose="02040503050406030204" pitchFamily="18" charset="0"/>
                        </a:rPr>
                        <m:t>𝑔</m:t>
                      </m:r>
                      <m:d>
                        <m:dPr>
                          <m:ctrlPr>
                            <a:rPr lang="en-US" b="0" i="1" smtClean="0">
                              <a:solidFill>
                                <a:schemeClr val="accent2">
                                  <a:lumMod val="60000"/>
                                  <a:lumOff val="40000"/>
                                </a:schemeClr>
                              </a:solidFill>
                              <a:latin typeface="Cambria Math" panose="02040503050406030204" pitchFamily="18" charset="0"/>
                            </a:rPr>
                          </m:ctrlPr>
                        </m:dPr>
                        <m:e>
                          <m:r>
                            <a:rPr lang="en-US" b="0" i="1" smtClean="0">
                              <a:solidFill>
                                <a:schemeClr val="accent2">
                                  <a:lumMod val="60000"/>
                                  <a:lumOff val="40000"/>
                                </a:schemeClr>
                              </a:solidFill>
                              <a:latin typeface="Cambria Math" panose="02040503050406030204" pitchFamily="18" charset="0"/>
                            </a:rPr>
                            <m:t>𝑋</m:t>
                          </m:r>
                        </m:e>
                      </m:d>
                      <m:r>
                        <a:rPr lang="en-US" b="0" i="1" smtClean="0">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𝜃</m:t>
                      </m:r>
                      <m:r>
                        <a:rPr lang="en-US" b="0" i="1" smtClean="0">
                          <a:solidFill>
                            <a:schemeClr val="accent2">
                              <a:lumMod val="60000"/>
                              <a:lumOff val="40000"/>
                            </a:schemeClr>
                          </a:solidFill>
                          <a:latin typeface="Cambria Math" panose="02040503050406030204" pitchFamily="18" charset="0"/>
                        </a:rPr>
                        <m:t>    </m:t>
                      </m:r>
                    </m:oMath>
                  </m:oMathPara>
                </a14:m>
                <a:endParaRPr lang="en-US" dirty="0">
                  <a:solidFill>
                    <a:schemeClr val="accent2">
                      <a:lumMod val="60000"/>
                      <a:lumOff val="40000"/>
                    </a:schemeClr>
                  </a:solidFill>
                </a:endParaRPr>
              </a:p>
            </p:txBody>
          </p:sp>
        </mc:Choice>
        <mc:Fallback xmlns="">
          <p:sp>
            <p:nvSpPr>
              <p:cNvPr id="59" name="TextBox 58">
                <a:extLst>
                  <a:ext uri="{FF2B5EF4-FFF2-40B4-BE49-F238E27FC236}">
                    <a16:creationId xmlns:a16="http://schemas.microsoft.com/office/drawing/2014/main" id="{FF97F2D8-3729-67D0-C644-62D4F870C83C}"/>
                  </a:ext>
                </a:extLst>
              </p:cNvPr>
              <p:cNvSpPr txBox="1">
                <a:spLocks noRot="1" noChangeAspect="1" noMove="1" noResize="1" noEditPoints="1" noAdjustHandles="1" noChangeArrowheads="1" noChangeShapeType="1" noTextEdit="1"/>
              </p:cNvSpPr>
              <p:nvPr/>
            </p:nvSpPr>
            <p:spPr>
              <a:xfrm>
                <a:off x="7071062" y="4133154"/>
                <a:ext cx="4638584" cy="312650"/>
              </a:xfrm>
              <a:prstGeom prst="rect">
                <a:avLst/>
              </a:prstGeom>
              <a:blipFill>
                <a:blip r:embed="rId5"/>
                <a:stretch>
                  <a:fillRect b="-274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6D7B886E-1FF4-2BD8-F242-B80622348253}"/>
                  </a:ext>
                </a:extLst>
              </p:cNvPr>
              <p:cNvSpPr txBox="1"/>
              <p:nvPr/>
            </p:nvSpPr>
            <p:spPr>
              <a:xfrm>
                <a:off x="7071062" y="4583344"/>
                <a:ext cx="4638584" cy="276999"/>
              </a:xfrm>
              <a:prstGeom prst="rect">
                <a:avLst/>
              </a:prstGeom>
              <a:noFill/>
            </p:spPr>
            <p:txBody>
              <a:bodyPr wrap="square" lIns="0" tIns="0" rIns="0" bIns="0" rtlCol="0">
                <a:spAutoFit/>
              </a:bodyPr>
              <a:lstStyle/>
              <a:p>
                <a:pPr algn="l"/>
                <a14:m>
                  <m:oMath xmlns:m="http://schemas.openxmlformats.org/officeDocument/2006/math">
                    <m:r>
                      <a:rPr lang="en-US" b="0" i="1" smtClean="0">
                        <a:solidFill>
                          <a:schemeClr val="accent2">
                            <a:lumMod val="60000"/>
                            <a:lumOff val="40000"/>
                          </a:schemeClr>
                        </a:solidFill>
                        <a:latin typeface="Cambria Math" panose="02040503050406030204" pitchFamily="18" charset="0"/>
                      </a:rPr>
                      <m:t>                                  =0        </m:t>
                    </m:r>
                    <m:r>
                      <a:rPr lang="en-US" b="0" i="1" smtClean="0">
                        <a:solidFill>
                          <a:schemeClr val="accent2">
                            <a:lumMod val="60000"/>
                            <a:lumOff val="40000"/>
                          </a:schemeClr>
                        </a:solidFill>
                        <a:latin typeface="Cambria Math" panose="02040503050406030204" pitchFamily="18" charset="0"/>
                      </a:rPr>
                      <m:t>𝑖𝑓</m:t>
                    </m:r>
                    <m:r>
                      <a:rPr lang="en-US" b="0" i="1" smtClean="0">
                        <a:solidFill>
                          <a:schemeClr val="accent2">
                            <a:lumMod val="60000"/>
                            <a:lumOff val="40000"/>
                          </a:schemeClr>
                        </a:solidFill>
                        <a:latin typeface="Cambria Math" panose="02040503050406030204" pitchFamily="18" charset="0"/>
                      </a:rPr>
                      <m:t>         </m:t>
                    </m:r>
                    <m:r>
                      <a:rPr lang="en-US" b="0" i="1" smtClean="0">
                        <a:solidFill>
                          <a:schemeClr val="accent2">
                            <a:lumMod val="60000"/>
                            <a:lumOff val="40000"/>
                          </a:schemeClr>
                        </a:solidFill>
                        <a:latin typeface="Cambria Math" panose="02040503050406030204" pitchFamily="18" charset="0"/>
                      </a:rPr>
                      <m:t>𝑔</m:t>
                    </m:r>
                    <m:d>
                      <m:dPr>
                        <m:ctrlPr>
                          <a:rPr lang="en-US" b="0" i="1" smtClean="0">
                            <a:solidFill>
                              <a:schemeClr val="accent2">
                                <a:lumMod val="60000"/>
                                <a:lumOff val="40000"/>
                              </a:schemeClr>
                            </a:solidFill>
                            <a:latin typeface="Cambria Math" panose="02040503050406030204" pitchFamily="18" charset="0"/>
                          </a:rPr>
                        </m:ctrlPr>
                      </m:dPr>
                      <m:e>
                        <m:r>
                          <a:rPr lang="en-US" b="0" i="1" smtClean="0">
                            <a:solidFill>
                              <a:schemeClr val="accent2">
                                <a:lumMod val="60000"/>
                                <a:lumOff val="40000"/>
                              </a:schemeClr>
                            </a:solidFill>
                            <a:latin typeface="Cambria Math" panose="02040503050406030204" pitchFamily="18" charset="0"/>
                          </a:rPr>
                          <m:t>𝑋</m:t>
                        </m:r>
                      </m:e>
                    </m:d>
                    <m:r>
                      <a:rPr lang="en-US" b="0" i="1" smtClean="0">
                        <a:solidFill>
                          <a:schemeClr val="accent2">
                            <a:lumMod val="60000"/>
                            <a:lumOff val="40000"/>
                          </a:schemeClr>
                        </a:solidFill>
                        <a:latin typeface="Cambria Math" panose="02040503050406030204" pitchFamily="18" charset="0"/>
                      </a:rPr>
                      <m:t>&lt;</m:t>
                    </m:r>
                    <m:r>
                      <a:rPr lang="en-US" b="0" i="1" smtClean="0">
                        <a:solidFill>
                          <a:schemeClr val="accent2">
                            <a:lumMod val="60000"/>
                            <a:lumOff val="40000"/>
                          </a:schemeClr>
                        </a:solidFill>
                        <a:latin typeface="Cambria Math" panose="02040503050406030204" pitchFamily="18" charset="0"/>
                      </a:rPr>
                      <m:t>𝜃</m:t>
                    </m:r>
                    <m:r>
                      <a:rPr lang="en-US" b="0" i="1" smtClean="0">
                        <a:solidFill>
                          <a:schemeClr val="accent2">
                            <a:lumMod val="60000"/>
                            <a:lumOff val="40000"/>
                          </a:schemeClr>
                        </a:solidFill>
                        <a:latin typeface="Cambria Math" panose="02040503050406030204" pitchFamily="18" charset="0"/>
                      </a:rPr>
                      <m:t>    </m:t>
                    </m:r>
                  </m:oMath>
                </a14:m>
                <a:r>
                  <a:rPr lang="en-US" dirty="0">
                    <a:solidFill>
                      <a:schemeClr val="accent2">
                        <a:lumMod val="60000"/>
                        <a:lumOff val="40000"/>
                      </a:schemeClr>
                    </a:solidFill>
                  </a:rPr>
                  <a:t> </a:t>
                </a:r>
              </a:p>
            </p:txBody>
          </p:sp>
        </mc:Choice>
        <mc:Fallback xmlns="">
          <p:sp>
            <p:nvSpPr>
              <p:cNvPr id="60" name="TextBox 59">
                <a:extLst>
                  <a:ext uri="{FF2B5EF4-FFF2-40B4-BE49-F238E27FC236}">
                    <a16:creationId xmlns:a16="http://schemas.microsoft.com/office/drawing/2014/main" id="{6D7B886E-1FF4-2BD8-F242-B80622348253}"/>
                  </a:ext>
                </a:extLst>
              </p:cNvPr>
              <p:cNvSpPr txBox="1">
                <a:spLocks noRot="1" noChangeAspect="1" noMove="1" noResize="1" noEditPoints="1" noAdjustHandles="1" noChangeArrowheads="1" noChangeShapeType="1" noTextEdit="1"/>
              </p:cNvSpPr>
              <p:nvPr/>
            </p:nvSpPr>
            <p:spPr>
              <a:xfrm>
                <a:off x="7071062" y="4583344"/>
                <a:ext cx="4638584" cy="276999"/>
              </a:xfrm>
              <a:prstGeom prst="rect">
                <a:avLst/>
              </a:prstGeom>
              <a:blipFill>
                <a:blip r:embed="rId6"/>
                <a:stretch>
                  <a:fillRect l="-131" t="-2222" b="-3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C83C005B-E2BF-CF1C-4C44-6E87118870BF}"/>
                  </a:ext>
                </a:extLst>
              </p:cNvPr>
              <p:cNvSpPr txBox="1"/>
              <p:nvPr/>
            </p:nvSpPr>
            <p:spPr>
              <a:xfrm>
                <a:off x="7435887" y="5457939"/>
                <a:ext cx="5347957" cy="923330"/>
              </a:xfrm>
              <a:prstGeom prst="rect">
                <a:avLst/>
              </a:prstGeom>
              <a:noFill/>
            </p:spPr>
            <p:txBody>
              <a:bodyPr wrap="square">
                <a:spAutoFit/>
              </a:bodyPr>
              <a:lstStyle/>
              <a:p>
                <a14:m>
                  <m:oMath xmlns:m="http://schemas.openxmlformats.org/officeDocument/2006/math">
                    <m:r>
                      <a:rPr lang="en-US" b="0" i="1" smtClean="0">
                        <a:solidFill>
                          <a:schemeClr val="accent2">
                            <a:lumMod val="60000"/>
                            <a:lumOff val="40000"/>
                          </a:schemeClr>
                        </a:solidFill>
                        <a:latin typeface="Cambria Math" panose="02040503050406030204" pitchFamily="18" charset="0"/>
                      </a:rPr>
                      <m:t>𝜃</m:t>
                    </m:r>
                  </m:oMath>
                </a14:m>
                <a:r>
                  <a:rPr lang="en-US" dirty="0">
                    <a:solidFill>
                      <a:schemeClr val="accent2">
                        <a:lumMod val="60000"/>
                        <a:lumOff val="40000"/>
                      </a:schemeClr>
                    </a:solidFill>
                  </a:rPr>
                  <a:t> is called the thresholding parameter</a:t>
                </a:r>
              </a:p>
              <a:p>
                <a:endParaRPr lang="en-US" dirty="0">
                  <a:solidFill>
                    <a:schemeClr val="accent2">
                      <a:lumMod val="60000"/>
                      <a:lumOff val="40000"/>
                    </a:schemeClr>
                  </a:solidFill>
                </a:endParaRPr>
              </a:p>
              <a:p>
                <a:r>
                  <a:rPr lang="en-US" dirty="0">
                    <a:solidFill>
                      <a:schemeClr val="accent2">
                        <a:lumMod val="60000"/>
                        <a:lumOff val="40000"/>
                      </a:schemeClr>
                    </a:solidFill>
                  </a:rPr>
                  <a:t>This is called Thresholding logic</a:t>
                </a:r>
              </a:p>
            </p:txBody>
          </p:sp>
        </mc:Choice>
        <mc:Fallback xmlns="">
          <p:sp>
            <p:nvSpPr>
              <p:cNvPr id="62" name="TextBox 61">
                <a:extLst>
                  <a:ext uri="{FF2B5EF4-FFF2-40B4-BE49-F238E27FC236}">
                    <a16:creationId xmlns:a16="http://schemas.microsoft.com/office/drawing/2014/main" id="{C83C005B-E2BF-CF1C-4C44-6E87118870BF}"/>
                  </a:ext>
                </a:extLst>
              </p:cNvPr>
              <p:cNvSpPr txBox="1">
                <a:spLocks noRot="1" noChangeAspect="1" noMove="1" noResize="1" noEditPoints="1" noAdjustHandles="1" noChangeArrowheads="1" noChangeShapeType="1" noTextEdit="1"/>
              </p:cNvSpPr>
              <p:nvPr/>
            </p:nvSpPr>
            <p:spPr>
              <a:xfrm>
                <a:off x="7435887" y="5457939"/>
                <a:ext cx="5347957" cy="923330"/>
              </a:xfrm>
              <a:prstGeom prst="rect">
                <a:avLst/>
              </a:prstGeom>
              <a:blipFill>
                <a:blip r:embed="rId7"/>
                <a:stretch>
                  <a:fillRect l="-1026" t="-3289" b="-9211"/>
                </a:stretch>
              </a:blipFill>
            </p:spPr>
            <p:txBody>
              <a:bodyPr/>
              <a:lstStyle/>
              <a:p>
                <a:r>
                  <a:rPr lang="en-US">
                    <a:noFill/>
                  </a:rPr>
                  <a:t> </a:t>
                </a:r>
              </a:p>
            </p:txBody>
          </p:sp>
        </mc:Fallback>
      </mc:AlternateContent>
    </p:spTree>
    <p:extLst>
      <p:ext uri="{BB962C8B-B14F-4D97-AF65-F5344CB8AC3E}">
        <p14:creationId xmlns:p14="http://schemas.microsoft.com/office/powerpoint/2010/main" val="3199887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59" grpId="0"/>
      <p:bldP spid="60" grpId="0"/>
      <p:bldP spid="62" grpId="0"/>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AAB343F7-DADD-106D-60E1-15C78857D4BF}"/>
              </a:ext>
            </a:extLst>
          </p:cNvPr>
          <p:cNvGraphicFramePr>
            <a:graphicFrameLocks noGrp="1"/>
          </p:cNvGraphicFramePr>
          <p:nvPr>
            <p:extLst>
              <p:ext uri="{D42A27DB-BD31-4B8C-83A1-F6EECF244321}">
                <p14:modId xmlns:p14="http://schemas.microsoft.com/office/powerpoint/2010/main" val="2795094626"/>
              </p:ext>
            </p:extLst>
          </p:nvPr>
        </p:nvGraphicFramePr>
        <p:xfrm>
          <a:off x="-1" y="0"/>
          <a:ext cx="1989745" cy="2534194"/>
        </p:xfrm>
        <a:graphic>
          <a:graphicData uri="http://schemas.openxmlformats.org/drawingml/2006/table">
            <a:tbl>
              <a:tblPr firstRow="1" bandRow="1">
                <a:tableStyleId>{073A0DAA-6AF3-43AB-8588-CEC1D06C72B9}</a:tableStyleId>
              </a:tblPr>
              <a:tblGrid>
                <a:gridCol w="1989745">
                  <a:extLst>
                    <a:ext uri="{9D8B030D-6E8A-4147-A177-3AD203B41FA5}">
                      <a16:colId xmlns:a16="http://schemas.microsoft.com/office/drawing/2014/main" val="1354557661"/>
                    </a:ext>
                  </a:extLst>
                </a:gridCol>
              </a:tblGrid>
              <a:tr h="489857">
                <a:tc>
                  <a:txBody>
                    <a:bodyPr/>
                    <a:lstStyle/>
                    <a:p>
                      <a:r>
                        <a:rPr lang="en-US" dirty="0"/>
                        <a:t>ANN</a:t>
                      </a:r>
                    </a:p>
                  </a:txBody>
                  <a:tcPr/>
                </a:tc>
                <a:extLst>
                  <a:ext uri="{0D108BD9-81ED-4DB2-BD59-A6C34878D82A}">
                    <a16:rowId xmlns:a16="http://schemas.microsoft.com/office/drawing/2014/main" val="551768191"/>
                  </a:ext>
                </a:extLst>
              </a:tr>
              <a:tr h="489857">
                <a:tc>
                  <a:txBody>
                    <a:bodyPr/>
                    <a:lstStyle/>
                    <a:p>
                      <a:r>
                        <a:rPr lang="en-US" dirty="0"/>
                        <a:t>Biological Neuron</a:t>
                      </a:r>
                    </a:p>
                  </a:txBody>
                  <a:tcPr>
                    <a:solidFill>
                      <a:schemeClr val="bg1">
                        <a:lumMod val="75000"/>
                        <a:lumOff val="25000"/>
                      </a:schemeClr>
                    </a:solidFill>
                  </a:tcPr>
                </a:tc>
                <a:extLst>
                  <a:ext uri="{0D108BD9-81ED-4DB2-BD59-A6C34878D82A}">
                    <a16:rowId xmlns:a16="http://schemas.microsoft.com/office/drawing/2014/main" val="3203128871"/>
                  </a:ext>
                </a:extLst>
              </a:tr>
              <a:tr h="489857">
                <a:tc>
                  <a:txBody>
                    <a:bodyPr/>
                    <a:lstStyle/>
                    <a:p>
                      <a:r>
                        <a:rPr lang="en-US" dirty="0"/>
                        <a:t>McCulloch Pitts Neuron</a:t>
                      </a:r>
                    </a:p>
                  </a:txBody>
                  <a:tcPr>
                    <a:solidFill>
                      <a:schemeClr val="bg1">
                        <a:lumMod val="75000"/>
                        <a:lumOff val="25000"/>
                      </a:schemeClr>
                    </a:solidFill>
                  </a:tcPr>
                </a:tc>
                <a:extLst>
                  <a:ext uri="{0D108BD9-81ED-4DB2-BD59-A6C34878D82A}">
                    <a16:rowId xmlns:a16="http://schemas.microsoft.com/office/drawing/2014/main" val="2220252484"/>
                  </a:ext>
                </a:extLst>
              </a:tr>
              <a:tr h="4898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Boolean Functions and Decision Boundaries</a:t>
                      </a:r>
                    </a:p>
                  </a:txBody>
                  <a:tcPr>
                    <a:solidFill>
                      <a:schemeClr val="tx1">
                        <a:lumMod val="75000"/>
                      </a:schemeClr>
                    </a:solidFill>
                  </a:tcPr>
                </a:tc>
                <a:extLst>
                  <a:ext uri="{0D108BD9-81ED-4DB2-BD59-A6C34878D82A}">
                    <a16:rowId xmlns:a16="http://schemas.microsoft.com/office/drawing/2014/main" val="3682264811"/>
                  </a:ext>
                </a:extLst>
              </a:tr>
            </a:tbl>
          </a:graphicData>
        </a:graphic>
      </p:graphicFrame>
      <p:grpSp>
        <p:nvGrpSpPr>
          <p:cNvPr id="8" name="Group 7">
            <a:extLst>
              <a:ext uri="{FF2B5EF4-FFF2-40B4-BE49-F238E27FC236}">
                <a16:creationId xmlns:a16="http://schemas.microsoft.com/office/drawing/2014/main" id="{7C8C3609-F9ED-83BF-584C-92777BA29CDF}"/>
              </a:ext>
            </a:extLst>
          </p:cNvPr>
          <p:cNvGrpSpPr/>
          <p:nvPr/>
        </p:nvGrpSpPr>
        <p:grpSpPr>
          <a:xfrm>
            <a:off x="3482111" y="1529369"/>
            <a:ext cx="1052944" cy="1076275"/>
            <a:chOff x="6373092" y="1469571"/>
            <a:chExt cx="1052944" cy="1076275"/>
          </a:xfrm>
        </p:grpSpPr>
        <p:sp>
          <p:nvSpPr>
            <p:cNvPr id="5" name="Oval 4">
              <a:extLst>
                <a:ext uri="{FF2B5EF4-FFF2-40B4-BE49-F238E27FC236}">
                  <a16:creationId xmlns:a16="http://schemas.microsoft.com/office/drawing/2014/main" id="{3D039DEC-58DF-8976-F486-0D5F6FCBF99E}"/>
                </a:ext>
              </a:extLst>
            </p:cNvPr>
            <p:cNvSpPr/>
            <p:nvPr/>
          </p:nvSpPr>
          <p:spPr>
            <a:xfrm>
              <a:off x="6373092" y="1469571"/>
              <a:ext cx="1052944" cy="10242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hord 6">
              <a:extLst>
                <a:ext uri="{FF2B5EF4-FFF2-40B4-BE49-F238E27FC236}">
                  <a16:creationId xmlns:a16="http://schemas.microsoft.com/office/drawing/2014/main" id="{6EDE05F1-D26C-ACD3-CEE5-40093A6FFD39}"/>
                </a:ext>
              </a:extLst>
            </p:cNvPr>
            <p:cNvSpPr/>
            <p:nvPr/>
          </p:nvSpPr>
          <p:spPr>
            <a:xfrm rot="7068578">
              <a:off x="6367743" y="1491774"/>
              <a:ext cx="1067605" cy="1040539"/>
            </a:xfrm>
            <a:prstGeom prst="chord">
              <a:avLst>
                <a:gd name="adj1" fmla="val 3594260"/>
                <a:gd name="adj2" fmla="val 14529878"/>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grpSp>
      <p:cxnSp>
        <p:nvCxnSpPr>
          <p:cNvPr id="13" name="Straight Arrow Connector 12">
            <a:extLst>
              <a:ext uri="{FF2B5EF4-FFF2-40B4-BE49-F238E27FC236}">
                <a16:creationId xmlns:a16="http://schemas.microsoft.com/office/drawing/2014/main" id="{FB6E087B-8F69-95C7-71D3-C56BBAC28522}"/>
              </a:ext>
            </a:extLst>
          </p:cNvPr>
          <p:cNvCxnSpPr>
            <a:cxnSpLocks/>
          </p:cNvCxnSpPr>
          <p:nvPr/>
        </p:nvCxnSpPr>
        <p:spPr>
          <a:xfrm flipV="1">
            <a:off x="3279811" y="2553616"/>
            <a:ext cx="508900" cy="1107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EDB0B47-57E4-BED2-1ADF-6921C24FDFA0}"/>
              </a:ext>
            </a:extLst>
          </p:cNvPr>
          <p:cNvCxnSpPr>
            <a:cxnSpLocks/>
          </p:cNvCxnSpPr>
          <p:nvPr/>
        </p:nvCxnSpPr>
        <p:spPr>
          <a:xfrm flipV="1">
            <a:off x="4007174" y="2581447"/>
            <a:ext cx="15263" cy="1260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B3F8D767-8189-1D0F-A3A7-EF93BF7F0B3E}"/>
              </a:ext>
            </a:extLst>
          </p:cNvPr>
          <p:cNvSpPr txBox="1"/>
          <p:nvPr/>
        </p:nvSpPr>
        <p:spPr>
          <a:xfrm>
            <a:off x="3054928" y="3581752"/>
            <a:ext cx="1935018" cy="307777"/>
          </a:xfrm>
          <a:prstGeom prst="rect">
            <a:avLst/>
          </a:prstGeom>
          <a:solidFill>
            <a:schemeClr val="bg1"/>
          </a:solidFill>
        </p:spPr>
        <p:txBody>
          <a:bodyPr wrap="square" rtlCol="0">
            <a:spAutoFit/>
          </a:bodyPr>
          <a:lstStyle/>
          <a:p>
            <a:r>
              <a:rPr lang="en-US" sz="1400" dirty="0">
                <a:solidFill>
                  <a:schemeClr val="accent2">
                    <a:lumMod val="60000"/>
                    <a:lumOff val="40000"/>
                  </a:schemeClr>
                </a:solidFill>
              </a:rPr>
              <a:t>x</a:t>
            </a:r>
            <a:r>
              <a:rPr lang="en-US" sz="1400" baseline="-25000" dirty="0">
                <a:solidFill>
                  <a:schemeClr val="accent2">
                    <a:lumMod val="60000"/>
                    <a:lumOff val="40000"/>
                  </a:schemeClr>
                </a:solidFill>
              </a:rPr>
              <a:t>1</a:t>
            </a:r>
            <a:r>
              <a:rPr lang="en-US" sz="1400" dirty="0">
                <a:solidFill>
                  <a:schemeClr val="accent2">
                    <a:lumMod val="60000"/>
                    <a:lumOff val="40000"/>
                  </a:schemeClr>
                </a:solidFill>
              </a:rPr>
              <a:t>                x</a:t>
            </a:r>
            <a:r>
              <a:rPr lang="en-US" sz="1400" baseline="-25000" dirty="0">
                <a:solidFill>
                  <a:schemeClr val="accent2">
                    <a:lumMod val="60000"/>
                    <a:lumOff val="40000"/>
                  </a:schemeClr>
                </a:solidFill>
              </a:rPr>
              <a:t>2</a:t>
            </a:r>
            <a:r>
              <a:rPr lang="en-US" sz="1400" dirty="0">
                <a:solidFill>
                  <a:schemeClr val="accent2">
                    <a:lumMod val="60000"/>
                    <a:lumOff val="40000"/>
                  </a:schemeClr>
                </a:solidFill>
              </a:rPr>
              <a:t>                x</a:t>
            </a:r>
            <a:r>
              <a:rPr lang="en-US" sz="1400" baseline="-25000" dirty="0">
                <a:solidFill>
                  <a:schemeClr val="accent2">
                    <a:lumMod val="60000"/>
                    <a:lumOff val="40000"/>
                  </a:schemeClr>
                </a:solidFill>
              </a:rPr>
              <a:t>3</a:t>
            </a:r>
            <a:endParaRPr lang="en-US" sz="1400" dirty="0">
              <a:solidFill>
                <a:schemeClr val="accent2">
                  <a:lumMod val="60000"/>
                  <a:lumOff val="40000"/>
                </a:schemeClr>
              </a:solidFill>
            </a:endParaRPr>
          </a:p>
        </p:txBody>
      </p:sp>
      <p:cxnSp>
        <p:nvCxnSpPr>
          <p:cNvPr id="35" name="Straight Arrow Connector 34">
            <a:extLst>
              <a:ext uri="{FF2B5EF4-FFF2-40B4-BE49-F238E27FC236}">
                <a16:creationId xmlns:a16="http://schemas.microsoft.com/office/drawing/2014/main" id="{2BB62B47-4DF1-D38E-EB5F-270047384488}"/>
              </a:ext>
            </a:extLst>
          </p:cNvPr>
          <p:cNvCxnSpPr>
            <a:cxnSpLocks/>
          </p:cNvCxnSpPr>
          <p:nvPr/>
        </p:nvCxnSpPr>
        <p:spPr>
          <a:xfrm flipH="1" flipV="1">
            <a:off x="4239492" y="2553616"/>
            <a:ext cx="393322" cy="10281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68C2E2A6-FA5D-0938-33B5-D0892BF58A45}"/>
              </a:ext>
            </a:extLst>
          </p:cNvPr>
          <p:cNvCxnSpPr>
            <a:cxnSpLocks/>
          </p:cNvCxnSpPr>
          <p:nvPr/>
        </p:nvCxnSpPr>
        <p:spPr>
          <a:xfrm flipV="1">
            <a:off x="4010636" y="741611"/>
            <a:ext cx="0" cy="777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4D7D28AA-E6D8-0A6C-9F69-9694B535A653}"/>
                  </a:ext>
                </a:extLst>
              </p:cNvPr>
              <p:cNvSpPr txBox="1"/>
              <p:nvPr/>
            </p:nvSpPr>
            <p:spPr>
              <a:xfrm>
                <a:off x="3754080" y="482269"/>
                <a:ext cx="626775" cy="1846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𝑦</m:t>
                      </m:r>
                      <m:r>
                        <a:rPr lang="en-US" sz="1200" b="0" i="1" smtClean="0">
                          <a:solidFill>
                            <a:schemeClr val="accent2">
                              <a:lumMod val="60000"/>
                              <a:lumOff val="40000"/>
                            </a:schemeClr>
                          </a:solidFill>
                          <a:latin typeface="Cambria Math" panose="02040503050406030204" pitchFamily="18" charset="0"/>
                        </a:rPr>
                        <m:t>∈{0,1}</m:t>
                      </m:r>
                    </m:oMath>
                  </m:oMathPara>
                </a14:m>
                <a:endParaRPr lang="en-US" sz="1200" dirty="0">
                  <a:solidFill>
                    <a:schemeClr val="accent2">
                      <a:lumMod val="60000"/>
                      <a:lumOff val="40000"/>
                    </a:schemeClr>
                  </a:solidFill>
                </a:endParaRPr>
              </a:p>
            </p:txBody>
          </p:sp>
        </mc:Choice>
        <mc:Fallback xmlns="">
          <p:sp>
            <p:nvSpPr>
              <p:cNvPr id="55" name="TextBox 54">
                <a:extLst>
                  <a:ext uri="{FF2B5EF4-FFF2-40B4-BE49-F238E27FC236}">
                    <a16:creationId xmlns:a16="http://schemas.microsoft.com/office/drawing/2014/main" id="{4D7D28AA-E6D8-0A6C-9F69-9694B535A653}"/>
                  </a:ext>
                </a:extLst>
              </p:cNvPr>
              <p:cNvSpPr txBox="1">
                <a:spLocks noRot="1" noChangeAspect="1" noMove="1" noResize="1" noEditPoints="1" noAdjustHandles="1" noChangeArrowheads="1" noChangeShapeType="1" noTextEdit="1"/>
              </p:cNvSpPr>
              <p:nvPr/>
            </p:nvSpPr>
            <p:spPr>
              <a:xfrm>
                <a:off x="3754080" y="482269"/>
                <a:ext cx="626775" cy="184666"/>
              </a:xfrm>
              <a:prstGeom prst="rect">
                <a:avLst/>
              </a:prstGeom>
              <a:blipFill>
                <a:blip r:embed="rId2"/>
                <a:stretch>
                  <a:fillRect l="-5825" t="-3333" r="-8738" b="-40000"/>
                </a:stretch>
              </a:blipFill>
            </p:spPr>
            <p:txBody>
              <a:bodyPr/>
              <a:lstStyle/>
              <a:p>
                <a:r>
                  <a:rPr lang="en-US">
                    <a:noFill/>
                  </a:rPr>
                  <a:t> </a:t>
                </a:r>
              </a:p>
            </p:txBody>
          </p:sp>
        </mc:Fallback>
      </mc:AlternateContent>
      <p:grpSp>
        <p:nvGrpSpPr>
          <p:cNvPr id="17" name="Group 16">
            <a:extLst>
              <a:ext uri="{FF2B5EF4-FFF2-40B4-BE49-F238E27FC236}">
                <a16:creationId xmlns:a16="http://schemas.microsoft.com/office/drawing/2014/main" id="{325C530B-F529-F878-1E2B-411FB61E9092}"/>
              </a:ext>
            </a:extLst>
          </p:cNvPr>
          <p:cNvGrpSpPr/>
          <p:nvPr/>
        </p:nvGrpSpPr>
        <p:grpSpPr>
          <a:xfrm>
            <a:off x="6567660" y="1529369"/>
            <a:ext cx="1052944" cy="1076275"/>
            <a:chOff x="6373092" y="1469571"/>
            <a:chExt cx="1052944" cy="1076275"/>
          </a:xfrm>
        </p:grpSpPr>
        <p:sp>
          <p:nvSpPr>
            <p:cNvPr id="18" name="Oval 17">
              <a:extLst>
                <a:ext uri="{FF2B5EF4-FFF2-40B4-BE49-F238E27FC236}">
                  <a16:creationId xmlns:a16="http://schemas.microsoft.com/office/drawing/2014/main" id="{77F75FE0-323D-833A-BA9F-0393869F72F7}"/>
                </a:ext>
              </a:extLst>
            </p:cNvPr>
            <p:cNvSpPr/>
            <p:nvPr/>
          </p:nvSpPr>
          <p:spPr>
            <a:xfrm>
              <a:off x="6373092" y="1469571"/>
              <a:ext cx="1052944" cy="10242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hord 18">
              <a:extLst>
                <a:ext uri="{FF2B5EF4-FFF2-40B4-BE49-F238E27FC236}">
                  <a16:creationId xmlns:a16="http://schemas.microsoft.com/office/drawing/2014/main" id="{A8FB31A3-B412-EE1E-AC45-2DC6C8CB1B76}"/>
                </a:ext>
              </a:extLst>
            </p:cNvPr>
            <p:cNvSpPr/>
            <p:nvPr/>
          </p:nvSpPr>
          <p:spPr>
            <a:xfrm rot="7068578">
              <a:off x="6367743" y="1491774"/>
              <a:ext cx="1067605" cy="1040539"/>
            </a:xfrm>
            <a:prstGeom prst="chord">
              <a:avLst>
                <a:gd name="adj1" fmla="val 3594260"/>
                <a:gd name="adj2" fmla="val 14529878"/>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grpSp>
      <p:cxnSp>
        <p:nvCxnSpPr>
          <p:cNvPr id="21" name="Straight Arrow Connector 20">
            <a:extLst>
              <a:ext uri="{FF2B5EF4-FFF2-40B4-BE49-F238E27FC236}">
                <a16:creationId xmlns:a16="http://schemas.microsoft.com/office/drawing/2014/main" id="{D836BECD-E90E-A31B-B0DC-CD5E49FC919D}"/>
              </a:ext>
            </a:extLst>
          </p:cNvPr>
          <p:cNvCxnSpPr>
            <a:cxnSpLocks/>
          </p:cNvCxnSpPr>
          <p:nvPr/>
        </p:nvCxnSpPr>
        <p:spPr>
          <a:xfrm flipV="1">
            <a:off x="6365360" y="2553616"/>
            <a:ext cx="508900" cy="1107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6DB2EB0-655B-1014-6F2C-3ACB8019BBC6}"/>
              </a:ext>
            </a:extLst>
          </p:cNvPr>
          <p:cNvCxnSpPr>
            <a:cxnSpLocks/>
          </p:cNvCxnSpPr>
          <p:nvPr/>
        </p:nvCxnSpPr>
        <p:spPr>
          <a:xfrm flipV="1">
            <a:off x="7092723" y="2581447"/>
            <a:ext cx="15263" cy="1260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5A342D58-366D-4FBF-76F1-4DE5362C0423}"/>
              </a:ext>
            </a:extLst>
          </p:cNvPr>
          <p:cNvSpPr txBox="1"/>
          <p:nvPr/>
        </p:nvSpPr>
        <p:spPr>
          <a:xfrm>
            <a:off x="6140477" y="3581752"/>
            <a:ext cx="1935018" cy="307777"/>
          </a:xfrm>
          <a:prstGeom prst="rect">
            <a:avLst/>
          </a:prstGeom>
          <a:solidFill>
            <a:schemeClr val="bg1"/>
          </a:solidFill>
        </p:spPr>
        <p:txBody>
          <a:bodyPr wrap="square" rtlCol="0">
            <a:spAutoFit/>
          </a:bodyPr>
          <a:lstStyle/>
          <a:p>
            <a:r>
              <a:rPr lang="en-US" sz="1400" dirty="0">
                <a:solidFill>
                  <a:schemeClr val="accent2">
                    <a:lumMod val="60000"/>
                    <a:lumOff val="40000"/>
                  </a:schemeClr>
                </a:solidFill>
              </a:rPr>
              <a:t>x</a:t>
            </a:r>
            <a:r>
              <a:rPr lang="en-US" sz="1400" baseline="-25000" dirty="0">
                <a:solidFill>
                  <a:schemeClr val="accent2">
                    <a:lumMod val="60000"/>
                    <a:lumOff val="40000"/>
                  </a:schemeClr>
                </a:solidFill>
              </a:rPr>
              <a:t>1</a:t>
            </a:r>
            <a:r>
              <a:rPr lang="en-US" sz="1400" dirty="0">
                <a:solidFill>
                  <a:schemeClr val="accent2">
                    <a:lumMod val="60000"/>
                    <a:lumOff val="40000"/>
                  </a:schemeClr>
                </a:solidFill>
              </a:rPr>
              <a:t>                x</a:t>
            </a:r>
            <a:r>
              <a:rPr lang="en-US" sz="1400" baseline="-25000" dirty="0">
                <a:solidFill>
                  <a:schemeClr val="accent2">
                    <a:lumMod val="60000"/>
                    <a:lumOff val="40000"/>
                  </a:schemeClr>
                </a:solidFill>
              </a:rPr>
              <a:t>2</a:t>
            </a:r>
            <a:r>
              <a:rPr lang="en-US" sz="1400" dirty="0">
                <a:solidFill>
                  <a:schemeClr val="accent2">
                    <a:lumMod val="60000"/>
                    <a:lumOff val="40000"/>
                  </a:schemeClr>
                </a:solidFill>
              </a:rPr>
              <a:t>                x</a:t>
            </a:r>
            <a:r>
              <a:rPr lang="en-US" sz="1400" baseline="-25000" dirty="0">
                <a:solidFill>
                  <a:schemeClr val="accent2">
                    <a:lumMod val="60000"/>
                    <a:lumOff val="40000"/>
                  </a:schemeClr>
                </a:solidFill>
              </a:rPr>
              <a:t>3</a:t>
            </a:r>
            <a:endParaRPr lang="en-US" sz="1400" dirty="0">
              <a:solidFill>
                <a:schemeClr val="accent2">
                  <a:lumMod val="60000"/>
                  <a:lumOff val="40000"/>
                </a:schemeClr>
              </a:solidFill>
            </a:endParaRPr>
          </a:p>
        </p:txBody>
      </p:sp>
      <p:cxnSp>
        <p:nvCxnSpPr>
          <p:cNvPr id="25" name="Straight Arrow Connector 24">
            <a:extLst>
              <a:ext uri="{FF2B5EF4-FFF2-40B4-BE49-F238E27FC236}">
                <a16:creationId xmlns:a16="http://schemas.microsoft.com/office/drawing/2014/main" id="{42729FC5-1F67-5BD2-5207-5284829CCA15}"/>
              </a:ext>
            </a:extLst>
          </p:cNvPr>
          <p:cNvCxnSpPr>
            <a:cxnSpLocks/>
          </p:cNvCxnSpPr>
          <p:nvPr/>
        </p:nvCxnSpPr>
        <p:spPr>
          <a:xfrm flipH="1" flipV="1">
            <a:off x="7325041" y="2553616"/>
            <a:ext cx="393322" cy="10281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FFACA3F4-20C9-07E6-9B72-E94BF9931E38}"/>
              </a:ext>
            </a:extLst>
          </p:cNvPr>
          <p:cNvCxnSpPr>
            <a:cxnSpLocks/>
          </p:cNvCxnSpPr>
          <p:nvPr/>
        </p:nvCxnSpPr>
        <p:spPr>
          <a:xfrm flipV="1">
            <a:off x="7096185" y="741611"/>
            <a:ext cx="0" cy="777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CA45E084-8C39-1E0D-463F-4427E694B5CB}"/>
                  </a:ext>
                </a:extLst>
              </p:cNvPr>
              <p:cNvSpPr txBox="1"/>
              <p:nvPr/>
            </p:nvSpPr>
            <p:spPr>
              <a:xfrm>
                <a:off x="6839629" y="482269"/>
                <a:ext cx="626775" cy="1846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𝑦</m:t>
                      </m:r>
                      <m:r>
                        <a:rPr lang="en-US" sz="1200" b="0" i="1" smtClean="0">
                          <a:solidFill>
                            <a:schemeClr val="accent2">
                              <a:lumMod val="60000"/>
                              <a:lumOff val="40000"/>
                            </a:schemeClr>
                          </a:solidFill>
                          <a:latin typeface="Cambria Math" panose="02040503050406030204" pitchFamily="18" charset="0"/>
                        </a:rPr>
                        <m:t>∈{0,1}</m:t>
                      </m:r>
                    </m:oMath>
                  </m:oMathPara>
                </a14:m>
                <a:endParaRPr lang="en-US" sz="1200" dirty="0">
                  <a:solidFill>
                    <a:schemeClr val="accent2">
                      <a:lumMod val="60000"/>
                      <a:lumOff val="40000"/>
                    </a:schemeClr>
                  </a:solidFill>
                </a:endParaRPr>
              </a:p>
            </p:txBody>
          </p:sp>
        </mc:Choice>
        <mc:Fallback xmlns="">
          <p:sp>
            <p:nvSpPr>
              <p:cNvPr id="28" name="TextBox 27">
                <a:extLst>
                  <a:ext uri="{FF2B5EF4-FFF2-40B4-BE49-F238E27FC236}">
                    <a16:creationId xmlns:a16="http://schemas.microsoft.com/office/drawing/2014/main" id="{CA45E084-8C39-1E0D-463F-4427E694B5CB}"/>
                  </a:ext>
                </a:extLst>
              </p:cNvPr>
              <p:cNvSpPr txBox="1">
                <a:spLocks noRot="1" noChangeAspect="1" noMove="1" noResize="1" noEditPoints="1" noAdjustHandles="1" noChangeArrowheads="1" noChangeShapeType="1" noTextEdit="1"/>
              </p:cNvSpPr>
              <p:nvPr/>
            </p:nvSpPr>
            <p:spPr>
              <a:xfrm>
                <a:off x="6839629" y="482269"/>
                <a:ext cx="626775" cy="184666"/>
              </a:xfrm>
              <a:prstGeom prst="rect">
                <a:avLst/>
              </a:prstGeom>
              <a:blipFill>
                <a:blip r:embed="rId2"/>
                <a:stretch>
                  <a:fillRect l="-5825" t="-3333" r="-8738" b="-40000"/>
                </a:stretch>
              </a:blipFill>
            </p:spPr>
            <p:txBody>
              <a:bodyPr/>
              <a:lstStyle/>
              <a:p>
                <a:r>
                  <a:rPr lang="en-US">
                    <a:noFill/>
                  </a:rPr>
                  <a:t> </a:t>
                </a:r>
              </a:p>
            </p:txBody>
          </p:sp>
        </mc:Fallback>
      </mc:AlternateContent>
      <p:sp>
        <p:nvSpPr>
          <p:cNvPr id="29" name="TextBox 28">
            <a:extLst>
              <a:ext uri="{FF2B5EF4-FFF2-40B4-BE49-F238E27FC236}">
                <a16:creationId xmlns:a16="http://schemas.microsoft.com/office/drawing/2014/main" id="{3A06B57B-E85A-795C-33FC-D4805B08A5DB}"/>
              </a:ext>
            </a:extLst>
          </p:cNvPr>
          <p:cNvSpPr txBox="1"/>
          <p:nvPr/>
        </p:nvSpPr>
        <p:spPr>
          <a:xfrm>
            <a:off x="6453468" y="3952587"/>
            <a:ext cx="1473977" cy="276999"/>
          </a:xfrm>
          <a:prstGeom prst="rect">
            <a:avLst/>
          </a:prstGeom>
          <a:noFill/>
        </p:spPr>
        <p:txBody>
          <a:bodyPr wrap="square" lIns="0" tIns="0" rIns="0" bIns="0" rtlCol="0">
            <a:spAutoFit/>
          </a:bodyPr>
          <a:lstStyle/>
          <a:p>
            <a:pPr algn="l"/>
            <a:r>
              <a:rPr lang="en-US" dirty="0">
                <a:solidFill>
                  <a:schemeClr val="accent2">
                    <a:lumMod val="60000"/>
                    <a:lumOff val="40000"/>
                  </a:schemeClr>
                </a:solidFill>
                <a:latin typeface="Cambria Math" panose="02040503050406030204" pitchFamily="18" charset="0"/>
              </a:rPr>
              <a:t>AND Function</a:t>
            </a: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D0C89560-3667-BC49-1E92-256713F0D33C}"/>
                  </a:ext>
                </a:extLst>
              </p:cNvPr>
              <p:cNvSpPr txBox="1"/>
              <p:nvPr/>
            </p:nvSpPr>
            <p:spPr>
              <a:xfrm>
                <a:off x="3860420" y="2108846"/>
                <a:ext cx="32403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solidFill>
                            <a:srgbClr val="92D050"/>
                          </a:solidFill>
                          <a:latin typeface="Cambria Math" panose="02040503050406030204" pitchFamily="18" charset="0"/>
                        </a:rPr>
                        <m:t>𝜃</m:t>
                      </m:r>
                    </m:oMath>
                  </m:oMathPara>
                </a14:m>
                <a:endParaRPr lang="en-US" dirty="0">
                  <a:solidFill>
                    <a:srgbClr val="92D050"/>
                  </a:solidFill>
                </a:endParaRPr>
              </a:p>
            </p:txBody>
          </p:sp>
        </mc:Choice>
        <mc:Fallback xmlns="">
          <p:sp>
            <p:nvSpPr>
              <p:cNvPr id="31" name="TextBox 30">
                <a:extLst>
                  <a:ext uri="{FF2B5EF4-FFF2-40B4-BE49-F238E27FC236}">
                    <a16:creationId xmlns:a16="http://schemas.microsoft.com/office/drawing/2014/main" id="{D0C89560-3667-BC49-1E92-256713F0D33C}"/>
                  </a:ext>
                </a:extLst>
              </p:cNvPr>
              <p:cNvSpPr txBox="1">
                <a:spLocks noRot="1" noChangeAspect="1" noMove="1" noResize="1" noEditPoints="1" noAdjustHandles="1" noChangeArrowheads="1" noChangeShapeType="1" noTextEdit="1"/>
              </p:cNvSpPr>
              <p:nvPr/>
            </p:nvSpPr>
            <p:spPr>
              <a:xfrm>
                <a:off x="3860420" y="2108846"/>
                <a:ext cx="324034" cy="369332"/>
              </a:xfrm>
              <a:prstGeom prst="rect">
                <a:avLst/>
              </a:prstGeom>
              <a:blipFill>
                <a:blip r:embed="rId3"/>
                <a:stretch>
                  <a:fillRect/>
                </a:stretch>
              </a:blipFill>
            </p:spPr>
            <p:txBody>
              <a:bodyPr/>
              <a:lstStyle/>
              <a:p>
                <a:r>
                  <a:rPr lang="en-US">
                    <a:noFill/>
                  </a:rPr>
                  <a:t> </a:t>
                </a:r>
              </a:p>
            </p:txBody>
          </p:sp>
        </mc:Fallback>
      </mc:AlternateContent>
      <p:sp>
        <p:nvSpPr>
          <p:cNvPr id="32" name="TextBox 31">
            <a:extLst>
              <a:ext uri="{FF2B5EF4-FFF2-40B4-BE49-F238E27FC236}">
                <a16:creationId xmlns:a16="http://schemas.microsoft.com/office/drawing/2014/main" id="{CA3EF3B0-D4C1-E320-CFE4-1667C1A0DC17}"/>
              </a:ext>
            </a:extLst>
          </p:cNvPr>
          <p:cNvSpPr txBox="1"/>
          <p:nvPr/>
        </p:nvSpPr>
        <p:spPr>
          <a:xfrm>
            <a:off x="7019851" y="2208705"/>
            <a:ext cx="266330" cy="276999"/>
          </a:xfrm>
          <a:prstGeom prst="rect">
            <a:avLst/>
          </a:prstGeom>
          <a:noFill/>
        </p:spPr>
        <p:txBody>
          <a:bodyPr wrap="square" lIns="0" tIns="0" rIns="0" bIns="0" rtlCol="0">
            <a:spAutoFit/>
          </a:bodyPr>
          <a:lstStyle/>
          <a:p>
            <a:pPr algn="l"/>
            <a:r>
              <a:rPr lang="en-US" dirty="0">
                <a:solidFill>
                  <a:schemeClr val="accent2">
                    <a:lumMod val="60000"/>
                    <a:lumOff val="40000"/>
                  </a:schemeClr>
                </a:solidFill>
                <a:latin typeface="Cambria Math" panose="02040503050406030204" pitchFamily="18" charset="0"/>
              </a:rPr>
              <a:t>3</a:t>
            </a:r>
          </a:p>
        </p:txBody>
      </p:sp>
      <p:grpSp>
        <p:nvGrpSpPr>
          <p:cNvPr id="46" name="Group 45">
            <a:extLst>
              <a:ext uri="{FF2B5EF4-FFF2-40B4-BE49-F238E27FC236}">
                <a16:creationId xmlns:a16="http://schemas.microsoft.com/office/drawing/2014/main" id="{7A7456AF-235D-6588-48E8-5044B6049F84}"/>
              </a:ext>
            </a:extLst>
          </p:cNvPr>
          <p:cNvGrpSpPr/>
          <p:nvPr/>
        </p:nvGrpSpPr>
        <p:grpSpPr>
          <a:xfrm>
            <a:off x="9721073" y="1529369"/>
            <a:ext cx="1052944" cy="1076275"/>
            <a:chOff x="6373092" y="1469571"/>
            <a:chExt cx="1052944" cy="1076275"/>
          </a:xfrm>
        </p:grpSpPr>
        <p:sp>
          <p:nvSpPr>
            <p:cNvPr id="47" name="Oval 46">
              <a:extLst>
                <a:ext uri="{FF2B5EF4-FFF2-40B4-BE49-F238E27FC236}">
                  <a16:creationId xmlns:a16="http://schemas.microsoft.com/office/drawing/2014/main" id="{FF3290AD-3C65-C7AD-6249-A31D6EBA501A}"/>
                </a:ext>
              </a:extLst>
            </p:cNvPr>
            <p:cNvSpPr/>
            <p:nvPr/>
          </p:nvSpPr>
          <p:spPr>
            <a:xfrm>
              <a:off x="6373092" y="1469571"/>
              <a:ext cx="1052944" cy="10242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Chord 47">
              <a:extLst>
                <a:ext uri="{FF2B5EF4-FFF2-40B4-BE49-F238E27FC236}">
                  <a16:creationId xmlns:a16="http://schemas.microsoft.com/office/drawing/2014/main" id="{C391877E-A6B7-3BDF-771B-11DB70E5320F}"/>
                </a:ext>
              </a:extLst>
            </p:cNvPr>
            <p:cNvSpPr/>
            <p:nvPr/>
          </p:nvSpPr>
          <p:spPr>
            <a:xfrm rot="7068578">
              <a:off x="6367743" y="1491774"/>
              <a:ext cx="1067605" cy="1040539"/>
            </a:xfrm>
            <a:prstGeom prst="chord">
              <a:avLst>
                <a:gd name="adj1" fmla="val 3594260"/>
                <a:gd name="adj2" fmla="val 14529878"/>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grpSp>
      <p:cxnSp>
        <p:nvCxnSpPr>
          <p:cNvPr id="52" name="Straight Arrow Connector 51">
            <a:extLst>
              <a:ext uri="{FF2B5EF4-FFF2-40B4-BE49-F238E27FC236}">
                <a16:creationId xmlns:a16="http://schemas.microsoft.com/office/drawing/2014/main" id="{4AC9E061-0881-5B63-CD77-BD09D3F4A731}"/>
              </a:ext>
            </a:extLst>
          </p:cNvPr>
          <p:cNvCxnSpPr>
            <a:cxnSpLocks/>
          </p:cNvCxnSpPr>
          <p:nvPr/>
        </p:nvCxnSpPr>
        <p:spPr>
          <a:xfrm flipV="1">
            <a:off x="9518773" y="2580250"/>
            <a:ext cx="508900" cy="1107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F0BE3769-AACF-0047-0D6C-71788A067C30}"/>
              </a:ext>
            </a:extLst>
          </p:cNvPr>
          <p:cNvCxnSpPr>
            <a:cxnSpLocks/>
          </p:cNvCxnSpPr>
          <p:nvPr/>
        </p:nvCxnSpPr>
        <p:spPr>
          <a:xfrm flipV="1">
            <a:off x="10246136" y="2581447"/>
            <a:ext cx="15263" cy="1260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BBBCC15F-6F8F-640D-9ED7-31B870451D8B}"/>
              </a:ext>
            </a:extLst>
          </p:cNvPr>
          <p:cNvSpPr txBox="1"/>
          <p:nvPr/>
        </p:nvSpPr>
        <p:spPr>
          <a:xfrm>
            <a:off x="9293890" y="3581752"/>
            <a:ext cx="1935018" cy="307777"/>
          </a:xfrm>
          <a:prstGeom prst="rect">
            <a:avLst/>
          </a:prstGeom>
          <a:solidFill>
            <a:schemeClr val="bg1"/>
          </a:solidFill>
        </p:spPr>
        <p:txBody>
          <a:bodyPr wrap="square" rtlCol="0">
            <a:spAutoFit/>
          </a:bodyPr>
          <a:lstStyle/>
          <a:p>
            <a:r>
              <a:rPr lang="en-US" sz="1400" dirty="0">
                <a:solidFill>
                  <a:schemeClr val="accent2">
                    <a:lumMod val="60000"/>
                    <a:lumOff val="40000"/>
                  </a:schemeClr>
                </a:solidFill>
              </a:rPr>
              <a:t>x</a:t>
            </a:r>
            <a:r>
              <a:rPr lang="en-US" sz="1400" baseline="-25000" dirty="0">
                <a:solidFill>
                  <a:schemeClr val="accent2">
                    <a:lumMod val="60000"/>
                    <a:lumOff val="40000"/>
                  </a:schemeClr>
                </a:solidFill>
              </a:rPr>
              <a:t>1</a:t>
            </a:r>
            <a:r>
              <a:rPr lang="en-US" sz="1400" dirty="0">
                <a:solidFill>
                  <a:schemeClr val="accent2">
                    <a:lumMod val="60000"/>
                    <a:lumOff val="40000"/>
                  </a:schemeClr>
                </a:solidFill>
              </a:rPr>
              <a:t>                x</a:t>
            </a:r>
            <a:r>
              <a:rPr lang="en-US" sz="1400" baseline="-25000" dirty="0">
                <a:solidFill>
                  <a:schemeClr val="accent2">
                    <a:lumMod val="60000"/>
                    <a:lumOff val="40000"/>
                  </a:schemeClr>
                </a:solidFill>
              </a:rPr>
              <a:t>2</a:t>
            </a:r>
            <a:r>
              <a:rPr lang="en-US" sz="1400" dirty="0">
                <a:solidFill>
                  <a:schemeClr val="accent2">
                    <a:lumMod val="60000"/>
                    <a:lumOff val="40000"/>
                  </a:schemeClr>
                </a:solidFill>
              </a:rPr>
              <a:t>                x</a:t>
            </a:r>
            <a:r>
              <a:rPr lang="en-US" sz="1400" baseline="-25000" dirty="0">
                <a:solidFill>
                  <a:schemeClr val="accent2">
                    <a:lumMod val="60000"/>
                    <a:lumOff val="40000"/>
                  </a:schemeClr>
                </a:solidFill>
              </a:rPr>
              <a:t>3</a:t>
            </a:r>
            <a:endParaRPr lang="en-US" sz="1400" dirty="0">
              <a:solidFill>
                <a:schemeClr val="accent2">
                  <a:lumMod val="60000"/>
                  <a:lumOff val="40000"/>
                </a:schemeClr>
              </a:solidFill>
            </a:endParaRPr>
          </a:p>
        </p:txBody>
      </p:sp>
      <p:cxnSp>
        <p:nvCxnSpPr>
          <p:cNvPr id="58" name="Straight Arrow Connector 57">
            <a:extLst>
              <a:ext uri="{FF2B5EF4-FFF2-40B4-BE49-F238E27FC236}">
                <a16:creationId xmlns:a16="http://schemas.microsoft.com/office/drawing/2014/main" id="{299C76F4-D04D-8FB7-9D0B-62A549CB370B}"/>
              </a:ext>
            </a:extLst>
          </p:cNvPr>
          <p:cNvCxnSpPr>
            <a:cxnSpLocks/>
          </p:cNvCxnSpPr>
          <p:nvPr/>
        </p:nvCxnSpPr>
        <p:spPr>
          <a:xfrm flipH="1" flipV="1">
            <a:off x="10478454" y="2553616"/>
            <a:ext cx="393322" cy="10281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6A345C64-03F1-EEE4-66EE-598B947F6E7E}"/>
              </a:ext>
            </a:extLst>
          </p:cNvPr>
          <p:cNvCxnSpPr>
            <a:cxnSpLocks/>
          </p:cNvCxnSpPr>
          <p:nvPr/>
        </p:nvCxnSpPr>
        <p:spPr>
          <a:xfrm flipV="1">
            <a:off x="10249598" y="741611"/>
            <a:ext cx="0" cy="777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CDF979C5-786E-0037-CB1C-5A81563C1E06}"/>
                  </a:ext>
                </a:extLst>
              </p:cNvPr>
              <p:cNvSpPr txBox="1"/>
              <p:nvPr/>
            </p:nvSpPr>
            <p:spPr>
              <a:xfrm>
                <a:off x="9993042" y="482269"/>
                <a:ext cx="626775" cy="1846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𝑦</m:t>
                      </m:r>
                      <m:r>
                        <a:rPr lang="en-US" sz="1200" b="0" i="1" smtClean="0">
                          <a:solidFill>
                            <a:schemeClr val="accent2">
                              <a:lumMod val="60000"/>
                              <a:lumOff val="40000"/>
                            </a:schemeClr>
                          </a:solidFill>
                          <a:latin typeface="Cambria Math" panose="02040503050406030204" pitchFamily="18" charset="0"/>
                        </a:rPr>
                        <m:t>∈{0,1}</m:t>
                      </m:r>
                    </m:oMath>
                  </m:oMathPara>
                </a14:m>
                <a:endParaRPr lang="en-US" sz="1200" dirty="0">
                  <a:solidFill>
                    <a:schemeClr val="accent2">
                      <a:lumMod val="60000"/>
                      <a:lumOff val="40000"/>
                    </a:schemeClr>
                  </a:solidFill>
                </a:endParaRPr>
              </a:p>
            </p:txBody>
          </p:sp>
        </mc:Choice>
        <mc:Fallback xmlns="">
          <p:sp>
            <p:nvSpPr>
              <p:cNvPr id="63" name="TextBox 62">
                <a:extLst>
                  <a:ext uri="{FF2B5EF4-FFF2-40B4-BE49-F238E27FC236}">
                    <a16:creationId xmlns:a16="http://schemas.microsoft.com/office/drawing/2014/main" id="{CDF979C5-786E-0037-CB1C-5A81563C1E06}"/>
                  </a:ext>
                </a:extLst>
              </p:cNvPr>
              <p:cNvSpPr txBox="1">
                <a:spLocks noRot="1" noChangeAspect="1" noMove="1" noResize="1" noEditPoints="1" noAdjustHandles="1" noChangeArrowheads="1" noChangeShapeType="1" noTextEdit="1"/>
              </p:cNvSpPr>
              <p:nvPr/>
            </p:nvSpPr>
            <p:spPr>
              <a:xfrm>
                <a:off x="9993042" y="482269"/>
                <a:ext cx="626775" cy="184666"/>
              </a:xfrm>
              <a:prstGeom prst="rect">
                <a:avLst/>
              </a:prstGeom>
              <a:blipFill>
                <a:blip r:embed="rId4"/>
                <a:stretch>
                  <a:fillRect l="-5825" t="-3333" r="-9709" b="-40000"/>
                </a:stretch>
              </a:blipFill>
            </p:spPr>
            <p:txBody>
              <a:bodyPr/>
              <a:lstStyle/>
              <a:p>
                <a:r>
                  <a:rPr lang="en-US">
                    <a:noFill/>
                  </a:rPr>
                  <a:t> </a:t>
                </a:r>
              </a:p>
            </p:txBody>
          </p:sp>
        </mc:Fallback>
      </mc:AlternateContent>
      <p:sp>
        <p:nvSpPr>
          <p:cNvPr id="65" name="TextBox 64">
            <a:extLst>
              <a:ext uri="{FF2B5EF4-FFF2-40B4-BE49-F238E27FC236}">
                <a16:creationId xmlns:a16="http://schemas.microsoft.com/office/drawing/2014/main" id="{8546D343-13A5-0788-E2D4-851246CB4621}"/>
              </a:ext>
            </a:extLst>
          </p:cNvPr>
          <p:cNvSpPr txBox="1"/>
          <p:nvPr/>
        </p:nvSpPr>
        <p:spPr>
          <a:xfrm>
            <a:off x="9686427" y="3945733"/>
            <a:ext cx="1473977" cy="276999"/>
          </a:xfrm>
          <a:prstGeom prst="rect">
            <a:avLst/>
          </a:prstGeom>
          <a:noFill/>
        </p:spPr>
        <p:txBody>
          <a:bodyPr wrap="square" lIns="0" tIns="0" rIns="0" bIns="0" rtlCol="0">
            <a:spAutoFit/>
          </a:bodyPr>
          <a:lstStyle/>
          <a:p>
            <a:pPr algn="l"/>
            <a:r>
              <a:rPr lang="en-US" dirty="0">
                <a:solidFill>
                  <a:schemeClr val="accent2">
                    <a:lumMod val="60000"/>
                    <a:lumOff val="40000"/>
                  </a:schemeClr>
                </a:solidFill>
                <a:latin typeface="Cambria Math" panose="02040503050406030204" pitchFamily="18" charset="0"/>
              </a:rPr>
              <a:t>OR Function</a:t>
            </a:r>
          </a:p>
        </p:txBody>
      </p:sp>
      <p:sp>
        <p:nvSpPr>
          <p:cNvPr id="67" name="TextBox 66">
            <a:extLst>
              <a:ext uri="{FF2B5EF4-FFF2-40B4-BE49-F238E27FC236}">
                <a16:creationId xmlns:a16="http://schemas.microsoft.com/office/drawing/2014/main" id="{D3A4A71A-496F-0EAD-2D8C-99D8EA7D6EFC}"/>
              </a:ext>
            </a:extLst>
          </p:cNvPr>
          <p:cNvSpPr txBox="1"/>
          <p:nvPr/>
        </p:nvSpPr>
        <p:spPr>
          <a:xfrm>
            <a:off x="10209738" y="2213593"/>
            <a:ext cx="266330" cy="276999"/>
          </a:xfrm>
          <a:prstGeom prst="rect">
            <a:avLst/>
          </a:prstGeom>
          <a:noFill/>
        </p:spPr>
        <p:txBody>
          <a:bodyPr wrap="square" lIns="0" tIns="0" rIns="0" bIns="0" rtlCol="0">
            <a:spAutoFit/>
          </a:bodyPr>
          <a:lstStyle/>
          <a:p>
            <a:pPr algn="l"/>
            <a:r>
              <a:rPr lang="en-US" dirty="0">
                <a:solidFill>
                  <a:schemeClr val="accent2">
                    <a:lumMod val="60000"/>
                    <a:lumOff val="40000"/>
                  </a:schemeClr>
                </a:solidFill>
                <a:latin typeface="Cambria Math" panose="02040503050406030204" pitchFamily="18" charset="0"/>
              </a:rPr>
              <a:t>1</a:t>
            </a:r>
          </a:p>
        </p:txBody>
      </p:sp>
    </p:spTree>
    <p:extLst>
      <p:ext uri="{BB962C8B-B14F-4D97-AF65-F5344CB8AC3E}">
        <p14:creationId xmlns:p14="http://schemas.microsoft.com/office/powerpoint/2010/main" val="3526360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8" grpId="0"/>
      <p:bldP spid="29" grpId="0"/>
      <p:bldP spid="32" grpId="0"/>
      <p:bldP spid="54" grpId="0" animBg="1"/>
      <p:bldP spid="63" grpId="0"/>
      <p:bldP spid="65" grpId="0"/>
      <p:bldP spid="67" grpId="0"/>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C8C3609-F9ED-83BF-584C-92777BA29CDF}"/>
              </a:ext>
            </a:extLst>
          </p:cNvPr>
          <p:cNvGrpSpPr/>
          <p:nvPr/>
        </p:nvGrpSpPr>
        <p:grpSpPr>
          <a:xfrm>
            <a:off x="3482111" y="1529369"/>
            <a:ext cx="1052944" cy="1076275"/>
            <a:chOff x="6373092" y="1469571"/>
            <a:chExt cx="1052944" cy="1076275"/>
          </a:xfrm>
        </p:grpSpPr>
        <p:sp>
          <p:nvSpPr>
            <p:cNvPr id="5" name="Oval 4">
              <a:extLst>
                <a:ext uri="{FF2B5EF4-FFF2-40B4-BE49-F238E27FC236}">
                  <a16:creationId xmlns:a16="http://schemas.microsoft.com/office/drawing/2014/main" id="{3D039DEC-58DF-8976-F486-0D5F6FCBF99E}"/>
                </a:ext>
              </a:extLst>
            </p:cNvPr>
            <p:cNvSpPr/>
            <p:nvPr/>
          </p:nvSpPr>
          <p:spPr>
            <a:xfrm>
              <a:off x="6373092" y="1469571"/>
              <a:ext cx="1052944" cy="10242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hord 6">
              <a:extLst>
                <a:ext uri="{FF2B5EF4-FFF2-40B4-BE49-F238E27FC236}">
                  <a16:creationId xmlns:a16="http://schemas.microsoft.com/office/drawing/2014/main" id="{6EDE05F1-D26C-ACD3-CEE5-40093A6FFD39}"/>
                </a:ext>
              </a:extLst>
            </p:cNvPr>
            <p:cNvSpPr/>
            <p:nvPr/>
          </p:nvSpPr>
          <p:spPr>
            <a:xfrm rot="7068578">
              <a:off x="6367743" y="1491774"/>
              <a:ext cx="1067605" cy="1040539"/>
            </a:xfrm>
            <a:prstGeom prst="chord">
              <a:avLst>
                <a:gd name="adj1" fmla="val 3594260"/>
                <a:gd name="adj2" fmla="val 14529878"/>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grpSp>
      <p:cxnSp>
        <p:nvCxnSpPr>
          <p:cNvPr id="13" name="Straight Arrow Connector 12">
            <a:extLst>
              <a:ext uri="{FF2B5EF4-FFF2-40B4-BE49-F238E27FC236}">
                <a16:creationId xmlns:a16="http://schemas.microsoft.com/office/drawing/2014/main" id="{FB6E087B-8F69-95C7-71D3-C56BBAC28522}"/>
              </a:ext>
            </a:extLst>
          </p:cNvPr>
          <p:cNvCxnSpPr>
            <a:cxnSpLocks/>
          </p:cNvCxnSpPr>
          <p:nvPr/>
        </p:nvCxnSpPr>
        <p:spPr>
          <a:xfrm flipV="1">
            <a:off x="3279811" y="2553616"/>
            <a:ext cx="508900" cy="1107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EDB0B47-57E4-BED2-1ADF-6921C24FDFA0}"/>
              </a:ext>
            </a:extLst>
          </p:cNvPr>
          <p:cNvCxnSpPr>
            <a:cxnSpLocks/>
          </p:cNvCxnSpPr>
          <p:nvPr/>
        </p:nvCxnSpPr>
        <p:spPr>
          <a:xfrm flipV="1">
            <a:off x="4007174" y="2581447"/>
            <a:ext cx="15263" cy="1260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B3F8D767-8189-1D0F-A3A7-EF93BF7F0B3E}"/>
              </a:ext>
            </a:extLst>
          </p:cNvPr>
          <p:cNvSpPr txBox="1"/>
          <p:nvPr/>
        </p:nvSpPr>
        <p:spPr>
          <a:xfrm>
            <a:off x="3054928" y="3581752"/>
            <a:ext cx="1935018" cy="307777"/>
          </a:xfrm>
          <a:prstGeom prst="rect">
            <a:avLst/>
          </a:prstGeom>
          <a:solidFill>
            <a:schemeClr val="bg1"/>
          </a:solidFill>
        </p:spPr>
        <p:txBody>
          <a:bodyPr wrap="square" rtlCol="0">
            <a:spAutoFit/>
          </a:bodyPr>
          <a:lstStyle/>
          <a:p>
            <a:r>
              <a:rPr lang="en-US" sz="1400" dirty="0">
                <a:solidFill>
                  <a:schemeClr val="accent2">
                    <a:lumMod val="60000"/>
                    <a:lumOff val="40000"/>
                  </a:schemeClr>
                </a:solidFill>
              </a:rPr>
              <a:t>x</a:t>
            </a:r>
            <a:r>
              <a:rPr lang="en-US" sz="1400" baseline="-25000" dirty="0">
                <a:solidFill>
                  <a:schemeClr val="accent2">
                    <a:lumMod val="60000"/>
                    <a:lumOff val="40000"/>
                  </a:schemeClr>
                </a:solidFill>
              </a:rPr>
              <a:t>1</a:t>
            </a:r>
            <a:r>
              <a:rPr lang="en-US" sz="1400" dirty="0">
                <a:solidFill>
                  <a:schemeClr val="accent2">
                    <a:lumMod val="60000"/>
                    <a:lumOff val="40000"/>
                  </a:schemeClr>
                </a:solidFill>
              </a:rPr>
              <a:t>                x</a:t>
            </a:r>
            <a:r>
              <a:rPr lang="en-US" sz="1400" baseline="-25000" dirty="0">
                <a:solidFill>
                  <a:schemeClr val="accent2">
                    <a:lumMod val="60000"/>
                    <a:lumOff val="40000"/>
                  </a:schemeClr>
                </a:solidFill>
              </a:rPr>
              <a:t>2</a:t>
            </a:r>
            <a:r>
              <a:rPr lang="en-US" sz="1400" dirty="0">
                <a:solidFill>
                  <a:schemeClr val="accent2">
                    <a:lumMod val="60000"/>
                    <a:lumOff val="40000"/>
                  </a:schemeClr>
                </a:solidFill>
              </a:rPr>
              <a:t>                x</a:t>
            </a:r>
            <a:r>
              <a:rPr lang="en-US" sz="1400" baseline="-25000" dirty="0">
                <a:solidFill>
                  <a:schemeClr val="accent2">
                    <a:lumMod val="60000"/>
                    <a:lumOff val="40000"/>
                  </a:schemeClr>
                </a:solidFill>
              </a:rPr>
              <a:t>3</a:t>
            </a:r>
            <a:endParaRPr lang="en-US" sz="1400" dirty="0">
              <a:solidFill>
                <a:schemeClr val="accent2">
                  <a:lumMod val="60000"/>
                  <a:lumOff val="40000"/>
                </a:schemeClr>
              </a:solidFill>
            </a:endParaRPr>
          </a:p>
        </p:txBody>
      </p:sp>
      <p:cxnSp>
        <p:nvCxnSpPr>
          <p:cNvPr id="35" name="Straight Arrow Connector 34">
            <a:extLst>
              <a:ext uri="{FF2B5EF4-FFF2-40B4-BE49-F238E27FC236}">
                <a16:creationId xmlns:a16="http://schemas.microsoft.com/office/drawing/2014/main" id="{2BB62B47-4DF1-D38E-EB5F-270047384488}"/>
              </a:ext>
            </a:extLst>
          </p:cNvPr>
          <p:cNvCxnSpPr>
            <a:cxnSpLocks/>
          </p:cNvCxnSpPr>
          <p:nvPr/>
        </p:nvCxnSpPr>
        <p:spPr>
          <a:xfrm flipH="1" flipV="1">
            <a:off x="4239492" y="2553616"/>
            <a:ext cx="393322" cy="10281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68C2E2A6-FA5D-0938-33B5-D0892BF58A45}"/>
              </a:ext>
            </a:extLst>
          </p:cNvPr>
          <p:cNvCxnSpPr>
            <a:cxnSpLocks/>
          </p:cNvCxnSpPr>
          <p:nvPr/>
        </p:nvCxnSpPr>
        <p:spPr>
          <a:xfrm flipV="1">
            <a:off x="4010636" y="741611"/>
            <a:ext cx="0" cy="777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4D7D28AA-E6D8-0A6C-9F69-9694B535A653}"/>
                  </a:ext>
                </a:extLst>
              </p:cNvPr>
              <p:cNvSpPr txBox="1"/>
              <p:nvPr/>
            </p:nvSpPr>
            <p:spPr>
              <a:xfrm>
                <a:off x="3754080" y="482269"/>
                <a:ext cx="626775" cy="1846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𝑦</m:t>
                      </m:r>
                      <m:r>
                        <a:rPr lang="en-US" sz="1200" b="0" i="1" smtClean="0">
                          <a:solidFill>
                            <a:schemeClr val="accent2">
                              <a:lumMod val="60000"/>
                              <a:lumOff val="40000"/>
                            </a:schemeClr>
                          </a:solidFill>
                          <a:latin typeface="Cambria Math" panose="02040503050406030204" pitchFamily="18" charset="0"/>
                        </a:rPr>
                        <m:t>∈{0,1}</m:t>
                      </m:r>
                    </m:oMath>
                  </m:oMathPara>
                </a14:m>
                <a:endParaRPr lang="en-US" sz="1200" dirty="0">
                  <a:solidFill>
                    <a:schemeClr val="accent2">
                      <a:lumMod val="60000"/>
                      <a:lumOff val="40000"/>
                    </a:schemeClr>
                  </a:solidFill>
                </a:endParaRPr>
              </a:p>
            </p:txBody>
          </p:sp>
        </mc:Choice>
        <mc:Fallback xmlns="">
          <p:sp>
            <p:nvSpPr>
              <p:cNvPr id="55" name="TextBox 54">
                <a:extLst>
                  <a:ext uri="{FF2B5EF4-FFF2-40B4-BE49-F238E27FC236}">
                    <a16:creationId xmlns:a16="http://schemas.microsoft.com/office/drawing/2014/main" id="{4D7D28AA-E6D8-0A6C-9F69-9694B535A653}"/>
                  </a:ext>
                </a:extLst>
              </p:cNvPr>
              <p:cNvSpPr txBox="1">
                <a:spLocks noRot="1" noChangeAspect="1" noMove="1" noResize="1" noEditPoints="1" noAdjustHandles="1" noChangeArrowheads="1" noChangeShapeType="1" noTextEdit="1"/>
              </p:cNvSpPr>
              <p:nvPr/>
            </p:nvSpPr>
            <p:spPr>
              <a:xfrm>
                <a:off x="3754080" y="482269"/>
                <a:ext cx="626775" cy="184666"/>
              </a:xfrm>
              <a:prstGeom prst="rect">
                <a:avLst/>
              </a:prstGeom>
              <a:blipFill>
                <a:blip r:embed="rId2"/>
                <a:stretch>
                  <a:fillRect l="-5825" t="-3333" r="-8738" b="-4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D0C89560-3667-BC49-1E92-256713F0D33C}"/>
                  </a:ext>
                </a:extLst>
              </p:cNvPr>
              <p:cNvSpPr txBox="1"/>
              <p:nvPr/>
            </p:nvSpPr>
            <p:spPr>
              <a:xfrm>
                <a:off x="3860420" y="2108846"/>
                <a:ext cx="32403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solidFill>
                            <a:srgbClr val="92D050"/>
                          </a:solidFill>
                          <a:latin typeface="Cambria Math" panose="02040503050406030204" pitchFamily="18" charset="0"/>
                        </a:rPr>
                        <m:t>𝜃</m:t>
                      </m:r>
                    </m:oMath>
                  </m:oMathPara>
                </a14:m>
                <a:endParaRPr lang="en-US" dirty="0">
                  <a:solidFill>
                    <a:srgbClr val="92D050"/>
                  </a:solidFill>
                </a:endParaRPr>
              </a:p>
            </p:txBody>
          </p:sp>
        </mc:Choice>
        <mc:Fallback xmlns="">
          <p:sp>
            <p:nvSpPr>
              <p:cNvPr id="31" name="TextBox 30">
                <a:extLst>
                  <a:ext uri="{FF2B5EF4-FFF2-40B4-BE49-F238E27FC236}">
                    <a16:creationId xmlns:a16="http://schemas.microsoft.com/office/drawing/2014/main" id="{D0C89560-3667-BC49-1E92-256713F0D33C}"/>
                  </a:ext>
                </a:extLst>
              </p:cNvPr>
              <p:cNvSpPr txBox="1">
                <a:spLocks noRot="1" noChangeAspect="1" noMove="1" noResize="1" noEditPoints="1" noAdjustHandles="1" noChangeArrowheads="1" noChangeShapeType="1" noTextEdit="1"/>
              </p:cNvSpPr>
              <p:nvPr/>
            </p:nvSpPr>
            <p:spPr>
              <a:xfrm>
                <a:off x="3860420" y="2108846"/>
                <a:ext cx="324034" cy="369332"/>
              </a:xfrm>
              <a:prstGeom prst="rect">
                <a:avLst/>
              </a:prstGeom>
              <a:blipFill>
                <a:blip r:embed="rId3"/>
                <a:stretch>
                  <a:fillRect/>
                </a:stretch>
              </a:blipFill>
            </p:spPr>
            <p:txBody>
              <a:bodyPr/>
              <a:lstStyle/>
              <a:p>
                <a:r>
                  <a:rPr lang="en-US">
                    <a:noFill/>
                  </a:rPr>
                  <a:t> </a:t>
                </a:r>
              </a:p>
            </p:txBody>
          </p:sp>
        </mc:Fallback>
      </mc:AlternateContent>
      <p:grpSp>
        <p:nvGrpSpPr>
          <p:cNvPr id="68" name="Group 67">
            <a:extLst>
              <a:ext uri="{FF2B5EF4-FFF2-40B4-BE49-F238E27FC236}">
                <a16:creationId xmlns:a16="http://schemas.microsoft.com/office/drawing/2014/main" id="{0F62EF4B-53CB-97CD-0884-79AA75610E62}"/>
              </a:ext>
            </a:extLst>
          </p:cNvPr>
          <p:cNvGrpSpPr/>
          <p:nvPr/>
        </p:nvGrpSpPr>
        <p:grpSpPr>
          <a:xfrm>
            <a:off x="9721073" y="1529369"/>
            <a:ext cx="1052944" cy="1076275"/>
            <a:chOff x="6373092" y="1469571"/>
            <a:chExt cx="1052944" cy="1076275"/>
          </a:xfrm>
        </p:grpSpPr>
        <p:sp>
          <p:nvSpPr>
            <p:cNvPr id="69" name="Oval 68">
              <a:extLst>
                <a:ext uri="{FF2B5EF4-FFF2-40B4-BE49-F238E27FC236}">
                  <a16:creationId xmlns:a16="http://schemas.microsoft.com/office/drawing/2014/main" id="{01DF4C4E-8A9B-99A5-5656-6AEC46D9CFCF}"/>
                </a:ext>
              </a:extLst>
            </p:cNvPr>
            <p:cNvSpPr/>
            <p:nvPr/>
          </p:nvSpPr>
          <p:spPr>
            <a:xfrm>
              <a:off x="6373092" y="1469571"/>
              <a:ext cx="1052944" cy="10242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Chord 69">
              <a:extLst>
                <a:ext uri="{FF2B5EF4-FFF2-40B4-BE49-F238E27FC236}">
                  <a16:creationId xmlns:a16="http://schemas.microsoft.com/office/drawing/2014/main" id="{52F80E1D-A9F0-1CE3-3D2C-2FB5478CBB0F}"/>
                </a:ext>
              </a:extLst>
            </p:cNvPr>
            <p:cNvSpPr/>
            <p:nvPr/>
          </p:nvSpPr>
          <p:spPr>
            <a:xfrm rot="7068578">
              <a:off x="6367743" y="1491774"/>
              <a:ext cx="1067605" cy="1040539"/>
            </a:xfrm>
            <a:prstGeom prst="chord">
              <a:avLst>
                <a:gd name="adj1" fmla="val 3594260"/>
                <a:gd name="adj2" fmla="val 14529878"/>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grpSp>
      <p:cxnSp>
        <p:nvCxnSpPr>
          <p:cNvPr id="71" name="Straight Arrow Connector 70">
            <a:extLst>
              <a:ext uri="{FF2B5EF4-FFF2-40B4-BE49-F238E27FC236}">
                <a16:creationId xmlns:a16="http://schemas.microsoft.com/office/drawing/2014/main" id="{704F271F-BD08-DCB1-D880-62FA76B752A0}"/>
              </a:ext>
            </a:extLst>
          </p:cNvPr>
          <p:cNvCxnSpPr>
            <a:cxnSpLocks/>
          </p:cNvCxnSpPr>
          <p:nvPr/>
        </p:nvCxnSpPr>
        <p:spPr>
          <a:xfrm flipV="1">
            <a:off x="9518773" y="2553616"/>
            <a:ext cx="508900" cy="1107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0A9D7683-D911-EEC7-B177-A3D3A79D1FCA}"/>
              </a:ext>
            </a:extLst>
          </p:cNvPr>
          <p:cNvSpPr txBox="1"/>
          <p:nvPr/>
        </p:nvSpPr>
        <p:spPr>
          <a:xfrm>
            <a:off x="9293890" y="3581752"/>
            <a:ext cx="1935018" cy="307777"/>
          </a:xfrm>
          <a:prstGeom prst="rect">
            <a:avLst/>
          </a:prstGeom>
          <a:solidFill>
            <a:schemeClr val="bg1"/>
          </a:solidFill>
        </p:spPr>
        <p:txBody>
          <a:bodyPr wrap="square" rtlCol="0">
            <a:spAutoFit/>
          </a:bodyPr>
          <a:lstStyle/>
          <a:p>
            <a:r>
              <a:rPr lang="en-US" sz="1400" dirty="0">
                <a:solidFill>
                  <a:schemeClr val="accent2">
                    <a:lumMod val="60000"/>
                    <a:lumOff val="40000"/>
                  </a:schemeClr>
                </a:solidFill>
              </a:rPr>
              <a:t>x</a:t>
            </a:r>
            <a:r>
              <a:rPr lang="en-US" sz="1400" baseline="-25000" dirty="0">
                <a:solidFill>
                  <a:schemeClr val="accent2">
                    <a:lumMod val="60000"/>
                    <a:lumOff val="40000"/>
                  </a:schemeClr>
                </a:solidFill>
              </a:rPr>
              <a:t>1</a:t>
            </a:r>
            <a:r>
              <a:rPr lang="en-US" sz="1400" dirty="0">
                <a:solidFill>
                  <a:schemeClr val="accent2">
                    <a:lumMod val="60000"/>
                    <a:lumOff val="40000"/>
                  </a:schemeClr>
                </a:solidFill>
              </a:rPr>
              <a:t>                                  x</a:t>
            </a:r>
            <a:r>
              <a:rPr lang="en-US" sz="1400" baseline="-25000" dirty="0">
                <a:solidFill>
                  <a:schemeClr val="accent2">
                    <a:lumMod val="60000"/>
                    <a:lumOff val="40000"/>
                  </a:schemeClr>
                </a:solidFill>
              </a:rPr>
              <a:t>2</a:t>
            </a:r>
            <a:endParaRPr lang="en-US" sz="1400" dirty="0">
              <a:solidFill>
                <a:schemeClr val="accent2">
                  <a:lumMod val="60000"/>
                  <a:lumOff val="40000"/>
                </a:schemeClr>
              </a:solidFill>
            </a:endParaRPr>
          </a:p>
        </p:txBody>
      </p:sp>
      <p:cxnSp>
        <p:nvCxnSpPr>
          <p:cNvPr id="74" name="Straight Arrow Connector 73">
            <a:extLst>
              <a:ext uri="{FF2B5EF4-FFF2-40B4-BE49-F238E27FC236}">
                <a16:creationId xmlns:a16="http://schemas.microsoft.com/office/drawing/2014/main" id="{71BD4C0D-CC1C-56A7-086F-2D7E40070030}"/>
              </a:ext>
            </a:extLst>
          </p:cNvPr>
          <p:cNvCxnSpPr>
            <a:cxnSpLocks/>
          </p:cNvCxnSpPr>
          <p:nvPr/>
        </p:nvCxnSpPr>
        <p:spPr>
          <a:xfrm flipH="1" flipV="1">
            <a:off x="10478454" y="2553616"/>
            <a:ext cx="393322" cy="10281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A34DF326-1010-EB82-59FD-A7272762867A}"/>
              </a:ext>
            </a:extLst>
          </p:cNvPr>
          <p:cNvCxnSpPr>
            <a:cxnSpLocks/>
          </p:cNvCxnSpPr>
          <p:nvPr/>
        </p:nvCxnSpPr>
        <p:spPr>
          <a:xfrm flipV="1">
            <a:off x="10249598" y="741611"/>
            <a:ext cx="0" cy="777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9D50BA55-B5F2-D1CE-CBC6-DE8985555C0C}"/>
                  </a:ext>
                </a:extLst>
              </p:cNvPr>
              <p:cNvSpPr txBox="1"/>
              <p:nvPr/>
            </p:nvSpPr>
            <p:spPr>
              <a:xfrm>
                <a:off x="9993042" y="482269"/>
                <a:ext cx="626775" cy="1846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𝑦</m:t>
                      </m:r>
                      <m:r>
                        <a:rPr lang="en-US" sz="1200" b="0" i="1" smtClean="0">
                          <a:solidFill>
                            <a:schemeClr val="accent2">
                              <a:lumMod val="60000"/>
                              <a:lumOff val="40000"/>
                            </a:schemeClr>
                          </a:solidFill>
                          <a:latin typeface="Cambria Math" panose="02040503050406030204" pitchFamily="18" charset="0"/>
                        </a:rPr>
                        <m:t>∈{0,1}</m:t>
                      </m:r>
                    </m:oMath>
                  </m:oMathPara>
                </a14:m>
                <a:endParaRPr lang="en-US" sz="1200" dirty="0">
                  <a:solidFill>
                    <a:schemeClr val="accent2">
                      <a:lumMod val="60000"/>
                      <a:lumOff val="40000"/>
                    </a:schemeClr>
                  </a:solidFill>
                </a:endParaRPr>
              </a:p>
            </p:txBody>
          </p:sp>
        </mc:Choice>
        <mc:Fallback xmlns="">
          <p:sp>
            <p:nvSpPr>
              <p:cNvPr id="76" name="TextBox 75">
                <a:extLst>
                  <a:ext uri="{FF2B5EF4-FFF2-40B4-BE49-F238E27FC236}">
                    <a16:creationId xmlns:a16="http://schemas.microsoft.com/office/drawing/2014/main" id="{9D50BA55-B5F2-D1CE-CBC6-DE8985555C0C}"/>
                  </a:ext>
                </a:extLst>
              </p:cNvPr>
              <p:cNvSpPr txBox="1">
                <a:spLocks noRot="1" noChangeAspect="1" noMove="1" noResize="1" noEditPoints="1" noAdjustHandles="1" noChangeArrowheads="1" noChangeShapeType="1" noTextEdit="1"/>
              </p:cNvSpPr>
              <p:nvPr/>
            </p:nvSpPr>
            <p:spPr>
              <a:xfrm>
                <a:off x="9993042" y="482269"/>
                <a:ext cx="626775" cy="184666"/>
              </a:xfrm>
              <a:prstGeom prst="rect">
                <a:avLst/>
              </a:prstGeom>
              <a:blipFill>
                <a:blip r:embed="rId4"/>
                <a:stretch>
                  <a:fillRect l="-5825" t="-3333" r="-9709" b="-40000"/>
                </a:stretch>
              </a:blipFill>
            </p:spPr>
            <p:txBody>
              <a:bodyPr/>
              <a:lstStyle/>
              <a:p>
                <a:r>
                  <a:rPr lang="en-US">
                    <a:noFill/>
                  </a:rPr>
                  <a:t> </a:t>
                </a:r>
              </a:p>
            </p:txBody>
          </p:sp>
        </mc:Fallback>
      </mc:AlternateContent>
      <p:sp>
        <p:nvSpPr>
          <p:cNvPr id="78" name="Oval 77">
            <a:extLst>
              <a:ext uri="{FF2B5EF4-FFF2-40B4-BE49-F238E27FC236}">
                <a16:creationId xmlns:a16="http://schemas.microsoft.com/office/drawing/2014/main" id="{597EC6D6-01FD-1046-A6D9-5B243846700F}"/>
              </a:ext>
            </a:extLst>
          </p:cNvPr>
          <p:cNvSpPr/>
          <p:nvPr/>
        </p:nvSpPr>
        <p:spPr>
          <a:xfrm>
            <a:off x="10415709" y="2486644"/>
            <a:ext cx="157310" cy="1553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a:extLst>
              <a:ext uri="{FF2B5EF4-FFF2-40B4-BE49-F238E27FC236}">
                <a16:creationId xmlns:a16="http://schemas.microsoft.com/office/drawing/2014/main" id="{E3770352-37AE-B46C-8985-6C00FD282ADF}"/>
              </a:ext>
            </a:extLst>
          </p:cNvPr>
          <p:cNvSpPr txBox="1"/>
          <p:nvPr/>
        </p:nvSpPr>
        <p:spPr>
          <a:xfrm>
            <a:off x="9740367" y="3961372"/>
            <a:ext cx="1473977" cy="276999"/>
          </a:xfrm>
          <a:prstGeom prst="rect">
            <a:avLst/>
          </a:prstGeom>
          <a:noFill/>
        </p:spPr>
        <p:txBody>
          <a:bodyPr wrap="square" lIns="0" tIns="0" rIns="0" bIns="0" rtlCol="0">
            <a:spAutoFit/>
          </a:bodyPr>
          <a:lstStyle/>
          <a:p>
            <a:pPr algn="l"/>
            <a:r>
              <a:rPr lang="en-US" dirty="0">
                <a:solidFill>
                  <a:schemeClr val="accent2">
                    <a:lumMod val="60000"/>
                    <a:lumOff val="40000"/>
                  </a:schemeClr>
                </a:solidFill>
                <a:latin typeface="Cambria Math" panose="02040503050406030204" pitchFamily="18" charset="0"/>
              </a:rPr>
              <a:t> x</a:t>
            </a:r>
            <a:r>
              <a:rPr lang="en-US" baseline="-25000" dirty="0">
                <a:solidFill>
                  <a:schemeClr val="accent2">
                    <a:lumMod val="60000"/>
                    <a:lumOff val="40000"/>
                  </a:schemeClr>
                </a:solidFill>
                <a:latin typeface="Cambria Math" panose="02040503050406030204" pitchFamily="18" charset="0"/>
              </a:rPr>
              <a:t>1 </a:t>
            </a:r>
            <a:r>
              <a:rPr lang="en-US" dirty="0">
                <a:solidFill>
                  <a:schemeClr val="accent2">
                    <a:lumMod val="60000"/>
                    <a:lumOff val="40000"/>
                  </a:schemeClr>
                </a:solidFill>
                <a:latin typeface="Cambria Math" panose="02040503050406030204" pitchFamily="18" charset="0"/>
              </a:rPr>
              <a:t>AND !x</a:t>
            </a:r>
            <a:r>
              <a:rPr lang="en-US" baseline="-25000" dirty="0">
                <a:solidFill>
                  <a:schemeClr val="accent2">
                    <a:lumMod val="60000"/>
                    <a:lumOff val="40000"/>
                  </a:schemeClr>
                </a:solidFill>
                <a:latin typeface="Cambria Math" panose="02040503050406030204" pitchFamily="18" charset="0"/>
              </a:rPr>
              <a:t>2</a:t>
            </a:r>
          </a:p>
        </p:txBody>
      </p:sp>
      <p:grpSp>
        <p:nvGrpSpPr>
          <p:cNvPr id="80" name="Group 79">
            <a:extLst>
              <a:ext uri="{FF2B5EF4-FFF2-40B4-BE49-F238E27FC236}">
                <a16:creationId xmlns:a16="http://schemas.microsoft.com/office/drawing/2014/main" id="{D785AE85-6633-3CC0-FFAA-6E957F84C470}"/>
              </a:ext>
            </a:extLst>
          </p:cNvPr>
          <p:cNvGrpSpPr/>
          <p:nvPr/>
        </p:nvGrpSpPr>
        <p:grpSpPr>
          <a:xfrm>
            <a:off x="6555947" y="1529369"/>
            <a:ext cx="1052944" cy="1076275"/>
            <a:chOff x="6373092" y="1469571"/>
            <a:chExt cx="1052944" cy="1076275"/>
          </a:xfrm>
        </p:grpSpPr>
        <p:sp>
          <p:nvSpPr>
            <p:cNvPr id="81" name="Oval 80">
              <a:extLst>
                <a:ext uri="{FF2B5EF4-FFF2-40B4-BE49-F238E27FC236}">
                  <a16:creationId xmlns:a16="http://schemas.microsoft.com/office/drawing/2014/main" id="{45293902-1E1B-DD58-56E4-6441B3EDEFF5}"/>
                </a:ext>
              </a:extLst>
            </p:cNvPr>
            <p:cNvSpPr/>
            <p:nvPr/>
          </p:nvSpPr>
          <p:spPr>
            <a:xfrm>
              <a:off x="6373092" y="1469571"/>
              <a:ext cx="1052944" cy="10242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Chord 81">
              <a:extLst>
                <a:ext uri="{FF2B5EF4-FFF2-40B4-BE49-F238E27FC236}">
                  <a16:creationId xmlns:a16="http://schemas.microsoft.com/office/drawing/2014/main" id="{57050E62-054A-79D9-BB97-2608BBD136FB}"/>
                </a:ext>
              </a:extLst>
            </p:cNvPr>
            <p:cNvSpPr/>
            <p:nvPr/>
          </p:nvSpPr>
          <p:spPr>
            <a:xfrm rot="7068578">
              <a:off x="6367743" y="1491774"/>
              <a:ext cx="1067605" cy="1040539"/>
            </a:xfrm>
            <a:prstGeom prst="chord">
              <a:avLst>
                <a:gd name="adj1" fmla="val 3594260"/>
                <a:gd name="adj2" fmla="val 14529878"/>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grpSp>
      <p:cxnSp>
        <p:nvCxnSpPr>
          <p:cNvPr id="84" name="Straight Arrow Connector 83">
            <a:extLst>
              <a:ext uri="{FF2B5EF4-FFF2-40B4-BE49-F238E27FC236}">
                <a16:creationId xmlns:a16="http://schemas.microsoft.com/office/drawing/2014/main" id="{0443EA35-B451-97E5-134D-88C1289853E9}"/>
              </a:ext>
            </a:extLst>
          </p:cNvPr>
          <p:cNvCxnSpPr>
            <a:cxnSpLocks/>
          </p:cNvCxnSpPr>
          <p:nvPr/>
        </p:nvCxnSpPr>
        <p:spPr>
          <a:xfrm flipV="1">
            <a:off x="7081010" y="2581447"/>
            <a:ext cx="15263" cy="1260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63CAB9A8-478E-1B5E-6995-304E74B0B749}"/>
              </a:ext>
            </a:extLst>
          </p:cNvPr>
          <p:cNvSpPr txBox="1"/>
          <p:nvPr/>
        </p:nvSpPr>
        <p:spPr>
          <a:xfrm>
            <a:off x="6943827" y="3390950"/>
            <a:ext cx="510864" cy="523220"/>
          </a:xfrm>
          <a:prstGeom prst="rect">
            <a:avLst/>
          </a:prstGeom>
          <a:solidFill>
            <a:schemeClr val="bg1"/>
          </a:solidFill>
        </p:spPr>
        <p:txBody>
          <a:bodyPr wrap="square" rtlCol="0">
            <a:spAutoFit/>
          </a:bodyPr>
          <a:lstStyle/>
          <a:p>
            <a:r>
              <a:rPr lang="en-US" sz="1400" dirty="0">
                <a:solidFill>
                  <a:schemeClr val="accent2">
                    <a:lumMod val="60000"/>
                    <a:lumOff val="40000"/>
                  </a:schemeClr>
                </a:solidFill>
              </a:rPr>
              <a:t>           x</a:t>
            </a:r>
            <a:r>
              <a:rPr lang="en-US" sz="1400" baseline="-25000" dirty="0">
                <a:solidFill>
                  <a:schemeClr val="accent2">
                    <a:lumMod val="60000"/>
                    <a:lumOff val="40000"/>
                  </a:schemeClr>
                </a:solidFill>
              </a:rPr>
              <a:t>1</a:t>
            </a:r>
          </a:p>
        </p:txBody>
      </p:sp>
      <p:cxnSp>
        <p:nvCxnSpPr>
          <p:cNvPr id="87" name="Straight Arrow Connector 86">
            <a:extLst>
              <a:ext uri="{FF2B5EF4-FFF2-40B4-BE49-F238E27FC236}">
                <a16:creationId xmlns:a16="http://schemas.microsoft.com/office/drawing/2014/main" id="{15197B52-058D-CA3A-5B81-5CB76527F4B2}"/>
              </a:ext>
            </a:extLst>
          </p:cNvPr>
          <p:cNvCxnSpPr>
            <a:cxnSpLocks/>
          </p:cNvCxnSpPr>
          <p:nvPr/>
        </p:nvCxnSpPr>
        <p:spPr>
          <a:xfrm flipV="1">
            <a:off x="7084472" y="741611"/>
            <a:ext cx="0" cy="777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8" name="TextBox 87">
                <a:extLst>
                  <a:ext uri="{FF2B5EF4-FFF2-40B4-BE49-F238E27FC236}">
                    <a16:creationId xmlns:a16="http://schemas.microsoft.com/office/drawing/2014/main" id="{9F15D260-5E3B-21DD-3801-B7F7247A709B}"/>
                  </a:ext>
                </a:extLst>
              </p:cNvPr>
              <p:cNvSpPr txBox="1"/>
              <p:nvPr/>
            </p:nvSpPr>
            <p:spPr>
              <a:xfrm>
                <a:off x="6827916" y="482269"/>
                <a:ext cx="626775" cy="1846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𝑦</m:t>
                      </m:r>
                      <m:r>
                        <a:rPr lang="en-US" sz="1200" b="0" i="1" smtClean="0">
                          <a:solidFill>
                            <a:schemeClr val="accent2">
                              <a:lumMod val="60000"/>
                              <a:lumOff val="40000"/>
                            </a:schemeClr>
                          </a:solidFill>
                          <a:latin typeface="Cambria Math" panose="02040503050406030204" pitchFamily="18" charset="0"/>
                        </a:rPr>
                        <m:t>∈{0,1}</m:t>
                      </m:r>
                    </m:oMath>
                  </m:oMathPara>
                </a14:m>
                <a:endParaRPr lang="en-US" sz="1200" dirty="0">
                  <a:solidFill>
                    <a:schemeClr val="accent2">
                      <a:lumMod val="60000"/>
                      <a:lumOff val="40000"/>
                    </a:schemeClr>
                  </a:solidFill>
                </a:endParaRPr>
              </a:p>
            </p:txBody>
          </p:sp>
        </mc:Choice>
        <mc:Fallback xmlns="">
          <p:sp>
            <p:nvSpPr>
              <p:cNvPr id="88" name="TextBox 87">
                <a:extLst>
                  <a:ext uri="{FF2B5EF4-FFF2-40B4-BE49-F238E27FC236}">
                    <a16:creationId xmlns:a16="http://schemas.microsoft.com/office/drawing/2014/main" id="{9F15D260-5E3B-21DD-3801-B7F7247A709B}"/>
                  </a:ext>
                </a:extLst>
              </p:cNvPr>
              <p:cNvSpPr txBox="1">
                <a:spLocks noRot="1" noChangeAspect="1" noMove="1" noResize="1" noEditPoints="1" noAdjustHandles="1" noChangeArrowheads="1" noChangeShapeType="1" noTextEdit="1"/>
              </p:cNvSpPr>
              <p:nvPr/>
            </p:nvSpPr>
            <p:spPr>
              <a:xfrm>
                <a:off x="6827916" y="482269"/>
                <a:ext cx="626775" cy="184666"/>
              </a:xfrm>
              <a:prstGeom prst="rect">
                <a:avLst/>
              </a:prstGeom>
              <a:blipFill>
                <a:blip r:embed="rId4"/>
                <a:stretch>
                  <a:fillRect l="-5825" t="-3333" r="-9709" b="-40000"/>
                </a:stretch>
              </a:blipFill>
            </p:spPr>
            <p:txBody>
              <a:bodyPr/>
              <a:lstStyle/>
              <a:p>
                <a:r>
                  <a:rPr lang="en-US">
                    <a:noFill/>
                  </a:rPr>
                  <a:t> </a:t>
                </a:r>
              </a:p>
            </p:txBody>
          </p:sp>
        </mc:Fallback>
      </mc:AlternateContent>
      <p:sp>
        <p:nvSpPr>
          <p:cNvPr id="90" name="TextBox 89">
            <a:extLst>
              <a:ext uri="{FF2B5EF4-FFF2-40B4-BE49-F238E27FC236}">
                <a16:creationId xmlns:a16="http://schemas.microsoft.com/office/drawing/2014/main" id="{E04B441A-2915-B00C-E87B-BF7F41EC456F}"/>
              </a:ext>
            </a:extLst>
          </p:cNvPr>
          <p:cNvSpPr txBox="1"/>
          <p:nvPr/>
        </p:nvSpPr>
        <p:spPr>
          <a:xfrm>
            <a:off x="6452705" y="3915764"/>
            <a:ext cx="1473977" cy="276999"/>
          </a:xfrm>
          <a:prstGeom prst="rect">
            <a:avLst/>
          </a:prstGeom>
          <a:noFill/>
        </p:spPr>
        <p:txBody>
          <a:bodyPr wrap="square" lIns="0" tIns="0" rIns="0" bIns="0" rtlCol="0">
            <a:spAutoFit/>
          </a:bodyPr>
          <a:lstStyle/>
          <a:p>
            <a:pPr algn="l"/>
            <a:r>
              <a:rPr lang="en-US" dirty="0">
                <a:solidFill>
                  <a:schemeClr val="accent2">
                    <a:lumMod val="60000"/>
                    <a:lumOff val="40000"/>
                  </a:schemeClr>
                </a:solidFill>
                <a:latin typeface="Cambria Math" panose="02040503050406030204" pitchFamily="18" charset="0"/>
              </a:rPr>
              <a:t>NOT Function</a:t>
            </a:r>
          </a:p>
        </p:txBody>
      </p:sp>
      <p:sp>
        <p:nvSpPr>
          <p:cNvPr id="92" name="TextBox 91">
            <a:extLst>
              <a:ext uri="{FF2B5EF4-FFF2-40B4-BE49-F238E27FC236}">
                <a16:creationId xmlns:a16="http://schemas.microsoft.com/office/drawing/2014/main" id="{441CA73D-B076-C48D-B699-C872DE6C7883}"/>
              </a:ext>
            </a:extLst>
          </p:cNvPr>
          <p:cNvSpPr txBox="1"/>
          <p:nvPr/>
        </p:nvSpPr>
        <p:spPr>
          <a:xfrm>
            <a:off x="7030652" y="2233047"/>
            <a:ext cx="266330" cy="276999"/>
          </a:xfrm>
          <a:prstGeom prst="rect">
            <a:avLst/>
          </a:prstGeom>
          <a:noFill/>
        </p:spPr>
        <p:txBody>
          <a:bodyPr wrap="square" lIns="0" tIns="0" rIns="0" bIns="0" rtlCol="0">
            <a:spAutoFit/>
          </a:bodyPr>
          <a:lstStyle/>
          <a:p>
            <a:pPr algn="l"/>
            <a:r>
              <a:rPr lang="en-US" dirty="0">
                <a:solidFill>
                  <a:schemeClr val="accent2">
                    <a:lumMod val="60000"/>
                    <a:lumOff val="40000"/>
                  </a:schemeClr>
                </a:solidFill>
                <a:latin typeface="Cambria Math" panose="02040503050406030204" pitchFamily="18" charset="0"/>
              </a:rPr>
              <a:t>0</a:t>
            </a:r>
          </a:p>
        </p:txBody>
      </p:sp>
      <p:sp>
        <p:nvSpPr>
          <p:cNvPr id="93" name="TextBox 92">
            <a:extLst>
              <a:ext uri="{FF2B5EF4-FFF2-40B4-BE49-F238E27FC236}">
                <a16:creationId xmlns:a16="http://schemas.microsoft.com/office/drawing/2014/main" id="{F5B5BF1C-4897-DE32-70C4-1E817E58D3FE}"/>
              </a:ext>
            </a:extLst>
          </p:cNvPr>
          <p:cNvSpPr txBox="1"/>
          <p:nvPr/>
        </p:nvSpPr>
        <p:spPr>
          <a:xfrm>
            <a:off x="10192162" y="2233046"/>
            <a:ext cx="266330" cy="276999"/>
          </a:xfrm>
          <a:prstGeom prst="rect">
            <a:avLst/>
          </a:prstGeom>
          <a:noFill/>
        </p:spPr>
        <p:txBody>
          <a:bodyPr wrap="square" lIns="0" tIns="0" rIns="0" bIns="0" rtlCol="0">
            <a:spAutoFit/>
          </a:bodyPr>
          <a:lstStyle/>
          <a:p>
            <a:pPr algn="l"/>
            <a:r>
              <a:rPr lang="en-US" dirty="0">
                <a:solidFill>
                  <a:schemeClr val="accent2">
                    <a:lumMod val="60000"/>
                    <a:lumOff val="40000"/>
                  </a:schemeClr>
                </a:solidFill>
                <a:latin typeface="Cambria Math" panose="02040503050406030204" pitchFamily="18" charset="0"/>
              </a:rPr>
              <a:t>1</a:t>
            </a:r>
          </a:p>
        </p:txBody>
      </p:sp>
      <p:sp>
        <p:nvSpPr>
          <p:cNvPr id="83" name="Oval 82">
            <a:extLst>
              <a:ext uri="{FF2B5EF4-FFF2-40B4-BE49-F238E27FC236}">
                <a16:creationId xmlns:a16="http://schemas.microsoft.com/office/drawing/2014/main" id="{534BB933-6DC0-0FDD-31CF-8BBC9AEBC960}"/>
              </a:ext>
            </a:extLst>
          </p:cNvPr>
          <p:cNvSpPr/>
          <p:nvPr/>
        </p:nvSpPr>
        <p:spPr>
          <a:xfrm>
            <a:off x="7030652" y="2553616"/>
            <a:ext cx="157310" cy="1553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6" name="Table 4">
            <a:extLst>
              <a:ext uri="{FF2B5EF4-FFF2-40B4-BE49-F238E27FC236}">
                <a16:creationId xmlns:a16="http://schemas.microsoft.com/office/drawing/2014/main" id="{F7A2F402-D215-31E4-DA32-BC207B2D6085}"/>
              </a:ext>
            </a:extLst>
          </p:cNvPr>
          <p:cNvGraphicFramePr>
            <a:graphicFrameLocks noGrp="1"/>
          </p:cNvGraphicFramePr>
          <p:nvPr>
            <p:extLst>
              <p:ext uri="{D42A27DB-BD31-4B8C-83A1-F6EECF244321}">
                <p14:modId xmlns:p14="http://schemas.microsoft.com/office/powerpoint/2010/main" val="538965502"/>
              </p:ext>
            </p:extLst>
          </p:nvPr>
        </p:nvGraphicFramePr>
        <p:xfrm>
          <a:off x="-1" y="0"/>
          <a:ext cx="1989745" cy="2534194"/>
        </p:xfrm>
        <a:graphic>
          <a:graphicData uri="http://schemas.openxmlformats.org/drawingml/2006/table">
            <a:tbl>
              <a:tblPr firstRow="1" bandRow="1">
                <a:tableStyleId>{073A0DAA-6AF3-43AB-8588-CEC1D06C72B9}</a:tableStyleId>
              </a:tblPr>
              <a:tblGrid>
                <a:gridCol w="1989745">
                  <a:extLst>
                    <a:ext uri="{9D8B030D-6E8A-4147-A177-3AD203B41FA5}">
                      <a16:colId xmlns:a16="http://schemas.microsoft.com/office/drawing/2014/main" val="1354557661"/>
                    </a:ext>
                  </a:extLst>
                </a:gridCol>
              </a:tblGrid>
              <a:tr h="489857">
                <a:tc>
                  <a:txBody>
                    <a:bodyPr/>
                    <a:lstStyle/>
                    <a:p>
                      <a:r>
                        <a:rPr lang="en-US" dirty="0"/>
                        <a:t>ANN</a:t>
                      </a:r>
                    </a:p>
                  </a:txBody>
                  <a:tcPr/>
                </a:tc>
                <a:extLst>
                  <a:ext uri="{0D108BD9-81ED-4DB2-BD59-A6C34878D82A}">
                    <a16:rowId xmlns:a16="http://schemas.microsoft.com/office/drawing/2014/main" val="551768191"/>
                  </a:ext>
                </a:extLst>
              </a:tr>
              <a:tr h="489857">
                <a:tc>
                  <a:txBody>
                    <a:bodyPr/>
                    <a:lstStyle/>
                    <a:p>
                      <a:r>
                        <a:rPr lang="en-US" dirty="0"/>
                        <a:t>Biological Neuron</a:t>
                      </a:r>
                    </a:p>
                  </a:txBody>
                  <a:tcPr>
                    <a:solidFill>
                      <a:schemeClr val="bg1">
                        <a:lumMod val="75000"/>
                        <a:lumOff val="25000"/>
                      </a:schemeClr>
                    </a:solidFill>
                  </a:tcPr>
                </a:tc>
                <a:extLst>
                  <a:ext uri="{0D108BD9-81ED-4DB2-BD59-A6C34878D82A}">
                    <a16:rowId xmlns:a16="http://schemas.microsoft.com/office/drawing/2014/main" val="3203128871"/>
                  </a:ext>
                </a:extLst>
              </a:tr>
              <a:tr h="489857">
                <a:tc>
                  <a:txBody>
                    <a:bodyPr/>
                    <a:lstStyle/>
                    <a:p>
                      <a:r>
                        <a:rPr lang="en-US" dirty="0"/>
                        <a:t>McCulloch Pitts Neuron</a:t>
                      </a:r>
                    </a:p>
                  </a:txBody>
                  <a:tcPr>
                    <a:solidFill>
                      <a:schemeClr val="bg1">
                        <a:lumMod val="75000"/>
                        <a:lumOff val="25000"/>
                      </a:schemeClr>
                    </a:solidFill>
                  </a:tcPr>
                </a:tc>
                <a:extLst>
                  <a:ext uri="{0D108BD9-81ED-4DB2-BD59-A6C34878D82A}">
                    <a16:rowId xmlns:a16="http://schemas.microsoft.com/office/drawing/2014/main" val="2220252484"/>
                  </a:ext>
                </a:extLst>
              </a:tr>
              <a:tr h="4898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Boolean Functions and Decision Boundaries</a:t>
                      </a:r>
                    </a:p>
                  </a:txBody>
                  <a:tcPr>
                    <a:solidFill>
                      <a:schemeClr val="tx1">
                        <a:lumMod val="75000"/>
                      </a:schemeClr>
                    </a:solidFill>
                  </a:tcPr>
                </a:tc>
                <a:extLst>
                  <a:ext uri="{0D108BD9-81ED-4DB2-BD59-A6C34878D82A}">
                    <a16:rowId xmlns:a16="http://schemas.microsoft.com/office/drawing/2014/main" val="3682264811"/>
                  </a:ext>
                </a:extLst>
              </a:tr>
            </a:tbl>
          </a:graphicData>
        </a:graphic>
      </p:graphicFrame>
    </p:spTree>
    <p:extLst>
      <p:ext uri="{BB962C8B-B14F-4D97-AF65-F5344CB8AC3E}">
        <p14:creationId xmlns:p14="http://schemas.microsoft.com/office/powerpoint/2010/main" val="1061157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9"/>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grpId="0" nodeType="afterEffect">
                                  <p:stCondLst>
                                    <p:cond delay="0"/>
                                  </p:stCondLst>
                                  <p:childTnLst>
                                    <p:set>
                                      <p:cBhvr>
                                        <p:cTn id="41" dur="1" fill="hold">
                                          <p:stCondLst>
                                            <p:cond delay="0"/>
                                          </p:stCondLst>
                                        </p:cTn>
                                        <p:tgtEl>
                                          <p:spTgt spid="73"/>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76" grpId="0"/>
      <p:bldP spid="78" grpId="0" animBg="1"/>
      <p:bldP spid="79" grpId="0"/>
      <p:bldP spid="85" grpId="0" animBg="1"/>
      <p:bldP spid="88" grpId="0"/>
      <p:bldP spid="90" grpId="0"/>
      <p:bldP spid="92" grpId="0"/>
      <p:bldP spid="93" grpId="0"/>
      <p:bldP spid="83"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C8C3609-F9ED-83BF-584C-92777BA29CDF}"/>
              </a:ext>
            </a:extLst>
          </p:cNvPr>
          <p:cNvGrpSpPr/>
          <p:nvPr/>
        </p:nvGrpSpPr>
        <p:grpSpPr>
          <a:xfrm>
            <a:off x="3482111" y="1529369"/>
            <a:ext cx="1052944" cy="1076275"/>
            <a:chOff x="6373092" y="1469571"/>
            <a:chExt cx="1052944" cy="1076275"/>
          </a:xfrm>
        </p:grpSpPr>
        <p:sp>
          <p:nvSpPr>
            <p:cNvPr id="5" name="Oval 4">
              <a:extLst>
                <a:ext uri="{FF2B5EF4-FFF2-40B4-BE49-F238E27FC236}">
                  <a16:creationId xmlns:a16="http://schemas.microsoft.com/office/drawing/2014/main" id="{3D039DEC-58DF-8976-F486-0D5F6FCBF99E}"/>
                </a:ext>
              </a:extLst>
            </p:cNvPr>
            <p:cNvSpPr/>
            <p:nvPr/>
          </p:nvSpPr>
          <p:spPr>
            <a:xfrm>
              <a:off x="6373092" y="1469571"/>
              <a:ext cx="1052944" cy="10242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hord 6">
              <a:extLst>
                <a:ext uri="{FF2B5EF4-FFF2-40B4-BE49-F238E27FC236}">
                  <a16:creationId xmlns:a16="http://schemas.microsoft.com/office/drawing/2014/main" id="{6EDE05F1-D26C-ACD3-CEE5-40093A6FFD39}"/>
                </a:ext>
              </a:extLst>
            </p:cNvPr>
            <p:cNvSpPr/>
            <p:nvPr/>
          </p:nvSpPr>
          <p:spPr>
            <a:xfrm rot="7068578">
              <a:off x="6367743" y="1491774"/>
              <a:ext cx="1067605" cy="1040539"/>
            </a:xfrm>
            <a:prstGeom prst="chord">
              <a:avLst>
                <a:gd name="adj1" fmla="val 3594260"/>
                <a:gd name="adj2" fmla="val 14529878"/>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grpSp>
      <p:cxnSp>
        <p:nvCxnSpPr>
          <p:cNvPr id="13" name="Straight Arrow Connector 12">
            <a:extLst>
              <a:ext uri="{FF2B5EF4-FFF2-40B4-BE49-F238E27FC236}">
                <a16:creationId xmlns:a16="http://schemas.microsoft.com/office/drawing/2014/main" id="{FB6E087B-8F69-95C7-71D3-C56BBAC28522}"/>
              </a:ext>
            </a:extLst>
          </p:cNvPr>
          <p:cNvCxnSpPr>
            <a:cxnSpLocks/>
          </p:cNvCxnSpPr>
          <p:nvPr/>
        </p:nvCxnSpPr>
        <p:spPr>
          <a:xfrm flipV="1">
            <a:off x="3279811" y="2553616"/>
            <a:ext cx="508900" cy="1107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B3F8D767-8189-1D0F-A3A7-EF93BF7F0B3E}"/>
              </a:ext>
            </a:extLst>
          </p:cNvPr>
          <p:cNvSpPr txBox="1"/>
          <p:nvPr/>
        </p:nvSpPr>
        <p:spPr>
          <a:xfrm>
            <a:off x="3054928" y="3581752"/>
            <a:ext cx="1935018" cy="307777"/>
          </a:xfrm>
          <a:prstGeom prst="rect">
            <a:avLst/>
          </a:prstGeom>
          <a:solidFill>
            <a:schemeClr val="bg1"/>
          </a:solidFill>
        </p:spPr>
        <p:txBody>
          <a:bodyPr wrap="square" rtlCol="0">
            <a:spAutoFit/>
          </a:bodyPr>
          <a:lstStyle/>
          <a:p>
            <a:r>
              <a:rPr lang="en-US" sz="1400" dirty="0">
                <a:solidFill>
                  <a:schemeClr val="accent2">
                    <a:lumMod val="60000"/>
                    <a:lumOff val="40000"/>
                  </a:schemeClr>
                </a:solidFill>
              </a:rPr>
              <a:t>x</a:t>
            </a:r>
            <a:r>
              <a:rPr lang="en-US" sz="1400" baseline="-25000" dirty="0">
                <a:solidFill>
                  <a:schemeClr val="accent2">
                    <a:lumMod val="60000"/>
                    <a:lumOff val="40000"/>
                  </a:schemeClr>
                </a:solidFill>
              </a:rPr>
              <a:t>1</a:t>
            </a:r>
            <a:r>
              <a:rPr lang="en-US" sz="1400" dirty="0">
                <a:solidFill>
                  <a:schemeClr val="accent2">
                    <a:lumMod val="60000"/>
                    <a:lumOff val="40000"/>
                  </a:schemeClr>
                </a:solidFill>
              </a:rPr>
              <a:t>                                 x</a:t>
            </a:r>
            <a:r>
              <a:rPr lang="en-US" sz="1400" baseline="-25000" dirty="0">
                <a:solidFill>
                  <a:schemeClr val="accent2">
                    <a:lumMod val="60000"/>
                    <a:lumOff val="40000"/>
                  </a:schemeClr>
                </a:solidFill>
              </a:rPr>
              <a:t>2</a:t>
            </a:r>
            <a:endParaRPr lang="en-US" sz="1400" dirty="0">
              <a:solidFill>
                <a:schemeClr val="accent2">
                  <a:lumMod val="60000"/>
                  <a:lumOff val="40000"/>
                </a:schemeClr>
              </a:solidFill>
            </a:endParaRPr>
          </a:p>
        </p:txBody>
      </p:sp>
      <p:cxnSp>
        <p:nvCxnSpPr>
          <p:cNvPr id="35" name="Straight Arrow Connector 34">
            <a:extLst>
              <a:ext uri="{FF2B5EF4-FFF2-40B4-BE49-F238E27FC236}">
                <a16:creationId xmlns:a16="http://schemas.microsoft.com/office/drawing/2014/main" id="{2BB62B47-4DF1-D38E-EB5F-270047384488}"/>
              </a:ext>
            </a:extLst>
          </p:cNvPr>
          <p:cNvCxnSpPr>
            <a:cxnSpLocks/>
          </p:cNvCxnSpPr>
          <p:nvPr/>
        </p:nvCxnSpPr>
        <p:spPr>
          <a:xfrm flipH="1" flipV="1">
            <a:off x="4239492" y="2553616"/>
            <a:ext cx="393322" cy="10281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68C2E2A6-FA5D-0938-33B5-D0892BF58A45}"/>
              </a:ext>
            </a:extLst>
          </p:cNvPr>
          <p:cNvCxnSpPr>
            <a:cxnSpLocks/>
          </p:cNvCxnSpPr>
          <p:nvPr/>
        </p:nvCxnSpPr>
        <p:spPr>
          <a:xfrm flipV="1">
            <a:off x="4010636" y="741611"/>
            <a:ext cx="0" cy="777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4D7D28AA-E6D8-0A6C-9F69-9694B535A653}"/>
                  </a:ext>
                </a:extLst>
              </p:cNvPr>
              <p:cNvSpPr txBox="1"/>
              <p:nvPr/>
            </p:nvSpPr>
            <p:spPr>
              <a:xfrm>
                <a:off x="3754080" y="482269"/>
                <a:ext cx="626775" cy="1846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𝑦</m:t>
                      </m:r>
                      <m:r>
                        <a:rPr lang="en-US" sz="1200" b="0" i="1" smtClean="0">
                          <a:solidFill>
                            <a:schemeClr val="accent2">
                              <a:lumMod val="60000"/>
                              <a:lumOff val="40000"/>
                            </a:schemeClr>
                          </a:solidFill>
                          <a:latin typeface="Cambria Math" panose="02040503050406030204" pitchFamily="18" charset="0"/>
                        </a:rPr>
                        <m:t>∈{0,1}</m:t>
                      </m:r>
                    </m:oMath>
                  </m:oMathPara>
                </a14:m>
                <a:endParaRPr lang="en-US" sz="1200" dirty="0">
                  <a:solidFill>
                    <a:schemeClr val="accent2">
                      <a:lumMod val="60000"/>
                      <a:lumOff val="40000"/>
                    </a:schemeClr>
                  </a:solidFill>
                </a:endParaRPr>
              </a:p>
            </p:txBody>
          </p:sp>
        </mc:Choice>
        <mc:Fallback xmlns="">
          <p:sp>
            <p:nvSpPr>
              <p:cNvPr id="55" name="TextBox 54">
                <a:extLst>
                  <a:ext uri="{FF2B5EF4-FFF2-40B4-BE49-F238E27FC236}">
                    <a16:creationId xmlns:a16="http://schemas.microsoft.com/office/drawing/2014/main" id="{4D7D28AA-E6D8-0A6C-9F69-9694B535A653}"/>
                  </a:ext>
                </a:extLst>
              </p:cNvPr>
              <p:cNvSpPr txBox="1">
                <a:spLocks noRot="1" noChangeAspect="1" noMove="1" noResize="1" noEditPoints="1" noAdjustHandles="1" noChangeArrowheads="1" noChangeShapeType="1" noTextEdit="1"/>
              </p:cNvSpPr>
              <p:nvPr/>
            </p:nvSpPr>
            <p:spPr>
              <a:xfrm>
                <a:off x="3754080" y="482269"/>
                <a:ext cx="626775" cy="184666"/>
              </a:xfrm>
              <a:prstGeom prst="rect">
                <a:avLst/>
              </a:prstGeom>
              <a:blipFill>
                <a:blip r:embed="rId2"/>
                <a:stretch>
                  <a:fillRect l="-5825" t="-3333" r="-8738" b="-4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D0C89560-3667-BC49-1E92-256713F0D33C}"/>
                  </a:ext>
                </a:extLst>
              </p:cNvPr>
              <p:cNvSpPr txBox="1"/>
              <p:nvPr/>
            </p:nvSpPr>
            <p:spPr>
              <a:xfrm>
                <a:off x="3860420" y="2108846"/>
                <a:ext cx="32403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solidFill>
                            <a:srgbClr val="92D050"/>
                          </a:solidFill>
                          <a:latin typeface="Cambria Math" panose="02040503050406030204" pitchFamily="18" charset="0"/>
                        </a:rPr>
                        <m:t>1</m:t>
                      </m:r>
                    </m:oMath>
                  </m:oMathPara>
                </a14:m>
                <a:endParaRPr lang="en-US" dirty="0">
                  <a:solidFill>
                    <a:srgbClr val="92D050"/>
                  </a:solidFill>
                </a:endParaRPr>
              </a:p>
            </p:txBody>
          </p:sp>
        </mc:Choice>
        <mc:Fallback xmlns="">
          <p:sp>
            <p:nvSpPr>
              <p:cNvPr id="31" name="TextBox 30">
                <a:extLst>
                  <a:ext uri="{FF2B5EF4-FFF2-40B4-BE49-F238E27FC236}">
                    <a16:creationId xmlns:a16="http://schemas.microsoft.com/office/drawing/2014/main" id="{D0C89560-3667-BC49-1E92-256713F0D33C}"/>
                  </a:ext>
                </a:extLst>
              </p:cNvPr>
              <p:cNvSpPr txBox="1">
                <a:spLocks noRot="1" noChangeAspect="1" noMove="1" noResize="1" noEditPoints="1" noAdjustHandles="1" noChangeArrowheads="1" noChangeShapeType="1" noTextEdit="1"/>
              </p:cNvSpPr>
              <p:nvPr/>
            </p:nvSpPr>
            <p:spPr>
              <a:xfrm>
                <a:off x="3860420" y="2108846"/>
                <a:ext cx="324034" cy="369332"/>
              </a:xfrm>
              <a:prstGeom prst="rect">
                <a:avLst/>
              </a:prstGeom>
              <a:blipFill>
                <a:blip r:embed="rId3"/>
                <a:stretch>
                  <a:fillRect/>
                </a:stretch>
              </a:blipFill>
            </p:spPr>
            <p:txBody>
              <a:bodyPr/>
              <a:lstStyle/>
              <a:p>
                <a:r>
                  <a:rPr lang="en-US">
                    <a:noFill/>
                  </a:rPr>
                  <a:t> </a:t>
                </a:r>
              </a:p>
            </p:txBody>
          </p:sp>
        </mc:Fallback>
      </mc:AlternateContent>
      <p:graphicFrame>
        <p:nvGraphicFramePr>
          <p:cNvPr id="86" name="Table 4">
            <a:extLst>
              <a:ext uri="{FF2B5EF4-FFF2-40B4-BE49-F238E27FC236}">
                <a16:creationId xmlns:a16="http://schemas.microsoft.com/office/drawing/2014/main" id="{F7A2F402-D215-31E4-DA32-BC207B2D6085}"/>
              </a:ext>
            </a:extLst>
          </p:cNvPr>
          <p:cNvGraphicFramePr>
            <a:graphicFrameLocks noGrp="1"/>
          </p:cNvGraphicFramePr>
          <p:nvPr/>
        </p:nvGraphicFramePr>
        <p:xfrm>
          <a:off x="-1" y="0"/>
          <a:ext cx="1989745" cy="2534194"/>
        </p:xfrm>
        <a:graphic>
          <a:graphicData uri="http://schemas.openxmlformats.org/drawingml/2006/table">
            <a:tbl>
              <a:tblPr firstRow="1" bandRow="1">
                <a:tableStyleId>{073A0DAA-6AF3-43AB-8588-CEC1D06C72B9}</a:tableStyleId>
              </a:tblPr>
              <a:tblGrid>
                <a:gridCol w="1989745">
                  <a:extLst>
                    <a:ext uri="{9D8B030D-6E8A-4147-A177-3AD203B41FA5}">
                      <a16:colId xmlns:a16="http://schemas.microsoft.com/office/drawing/2014/main" val="1354557661"/>
                    </a:ext>
                  </a:extLst>
                </a:gridCol>
              </a:tblGrid>
              <a:tr h="489857">
                <a:tc>
                  <a:txBody>
                    <a:bodyPr/>
                    <a:lstStyle/>
                    <a:p>
                      <a:r>
                        <a:rPr lang="en-US" dirty="0"/>
                        <a:t>ANN</a:t>
                      </a:r>
                    </a:p>
                  </a:txBody>
                  <a:tcPr/>
                </a:tc>
                <a:extLst>
                  <a:ext uri="{0D108BD9-81ED-4DB2-BD59-A6C34878D82A}">
                    <a16:rowId xmlns:a16="http://schemas.microsoft.com/office/drawing/2014/main" val="551768191"/>
                  </a:ext>
                </a:extLst>
              </a:tr>
              <a:tr h="489857">
                <a:tc>
                  <a:txBody>
                    <a:bodyPr/>
                    <a:lstStyle/>
                    <a:p>
                      <a:r>
                        <a:rPr lang="en-US" dirty="0"/>
                        <a:t>Biological Neuron</a:t>
                      </a:r>
                    </a:p>
                  </a:txBody>
                  <a:tcPr>
                    <a:solidFill>
                      <a:schemeClr val="bg1">
                        <a:lumMod val="75000"/>
                        <a:lumOff val="25000"/>
                      </a:schemeClr>
                    </a:solidFill>
                  </a:tcPr>
                </a:tc>
                <a:extLst>
                  <a:ext uri="{0D108BD9-81ED-4DB2-BD59-A6C34878D82A}">
                    <a16:rowId xmlns:a16="http://schemas.microsoft.com/office/drawing/2014/main" val="3203128871"/>
                  </a:ext>
                </a:extLst>
              </a:tr>
              <a:tr h="489857">
                <a:tc>
                  <a:txBody>
                    <a:bodyPr/>
                    <a:lstStyle/>
                    <a:p>
                      <a:r>
                        <a:rPr lang="en-US" dirty="0"/>
                        <a:t>McCulloch Pitts Neuron</a:t>
                      </a:r>
                    </a:p>
                  </a:txBody>
                  <a:tcPr>
                    <a:solidFill>
                      <a:schemeClr val="bg1">
                        <a:lumMod val="75000"/>
                        <a:lumOff val="25000"/>
                      </a:schemeClr>
                    </a:solidFill>
                  </a:tcPr>
                </a:tc>
                <a:extLst>
                  <a:ext uri="{0D108BD9-81ED-4DB2-BD59-A6C34878D82A}">
                    <a16:rowId xmlns:a16="http://schemas.microsoft.com/office/drawing/2014/main" val="2220252484"/>
                  </a:ext>
                </a:extLst>
              </a:tr>
              <a:tr h="4898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Boolean Functions and Decision Boundaries</a:t>
                      </a:r>
                    </a:p>
                  </a:txBody>
                  <a:tcPr>
                    <a:solidFill>
                      <a:schemeClr val="tx1">
                        <a:lumMod val="75000"/>
                      </a:schemeClr>
                    </a:solidFill>
                  </a:tcPr>
                </a:tc>
                <a:extLst>
                  <a:ext uri="{0D108BD9-81ED-4DB2-BD59-A6C34878D82A}">
                    <a16:rowId xmlns:a16="http://schemas.microsoft.com/office/drawing/2014/main" val="3682264811"/>
                  </a:ext>
                </a:extLst>
              </a:tr>
            </a:tbl>
          </a:graphicData>
        </a:graphic>
      </p:graphicFrame>
      <p:sp>
        <p:nvSpPr>
          <p:cNvPr id="2" name="TextBox 1">
            <a:extLst>
              <a:ext uri="{FF2B5EF4-FFF2-40B4-BE49-F238E27FC236}">
                <a16:creationId xmlns:a16="http://schemas.microsoft.com/office/drawing/2014/main" id="{7C92C54D-1B55-CAF1-5886-4EB5774D9585}"/>
              </a:ext>
            </a:extLst>
          </p:cNvPr>
          <p:cNvSpPr txBox="1"/>
          <p:nvPr/>
        </p:nvSpPr>
        <p:spPr>
          <a:xfrm>
            <a:off x="3330478" y="3983365"/>
            <a:ext cx="1473977" cy="276999"/>
          </a:xfrm>
          <a:prstGeom prst="rect">
            <a:avLst/>
          </a:prstGeom>
          <a:noFill/>
        </p:spPr>
        <p:txBody>
          <a:bodyPr wrap="square" lIns="0" tIns="0" rIns="0" bIns="0" rtlCol="0">
            <a:spAutoFit/>
          </a:bodyPr>
          <a:lstStyle/>
          <a:p>
            <a:pPr algn="l"/>
            <a:r>
              <a:rPr lang="en-US" dirty="0">
                <a:solidFill>
                  <a:schemeClr val="accent2">
                    <a:lumMod val="60000"/>
                    <a:lumOff val="40000"/>
                  </a:schemeClr>
                </a:solidFill>
                <a:latin typeface="Cambria Math" panose="02040503050406030204" pitchFamily="18" charset="0"/>
              </a:rPr>
              <a:t>OR Function</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828E138-A84A-0DBA-AF19-FC50B92AD4B7}"/>
                  </a:ext>
                </a:extLst>
              </p:cNvPr>
              <p:cNvSpPr txBox="1"/>
              <p:nvPr/>
            </p:nvSpPr>
            <p:spPr>
              <a:xfrm>
                <a:off x="3147197" y="4376788"/>
                <a:ext cx="1842749"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b="0" i="1" smtClean="0">
                          <a:solidFill>
                            <a:schemeClr val="accent2">
                              <a:lumMod val="60000"/>
                              <a:lumOff val="40000"/>
                            </a:schemeClr>
                          </a:solidFill>
                          <a:latin typeface="Cambria Math" panose="02040503050406030204" pitchFamily="18" charset="0"/>
                        </a:rPr>
                        <m:t>𝑥</m:t>
                      </m:r>
                      <m:r>
                        <a:rPr lang="en-US" b="0" i="1" baseline="-25000" smtClean="0">
                          <a:solidFill>
                            <a:schemeClr val="accent2">
                              <a:lumMod val="60000"/>
                              <a:lumOff val="40000"/>
                            </a:schemeClr>
                          </a:solidFill>
                          <a:latin typeface="Cambria Math" panose="02040503050406030204" pitchFamily="18" charset="0"/>
                        </a:rPr>
                        <m:t>1</m:t>
                      </m:r>
                      <m:r>
                        <a:rPr lang="en-US" b="0" i="1" smtClean="0">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𝑥</m:t>
                      </m:r>
                      <m:r>
                        <a:rPr lang="en-US" b="0" i="1" baseline="-25000" smtClean="0">
                          <a:solidFill>
                            <a:schemeClr val="accent2">
                              <a:lumMod val="60000"/>
                              <a:lumOff val="40000"/>
                            </a:schemeClr>
                          </a:solidFill>
                          <a:latin typeface="Cambria Math" panose="02040503050406030204" pitchFamily="18" charset="0"/>
                        </a:rPr>
                        <m:t>2</m:t>
                      </m:r>
                      <m:r>
                        <a:rPr lang="en-US" b="0" i="1" smtClean="0">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𝑥𝑖</m:t>
                      </m:r>
                      <m:r>
                        <a:rPr lang="en-US" b="0" i="1" smtClean="0">
                          <a:solidFill>
                            <a:schemeClr val="accent2">
                              <a:lumMod val="60000"/>
                              <a:lumOff val="40000"/>
                            </a:schemeClr>
                          </a:solidFill>
                          <a:latin typeface="Cambria Math" panose="02040503050406030204" pitchFamily="18" charset="0"/>
                        </a:rPr>
                        <m:t>≥1</m:t>
                      </m:r>
                    </m:oMath>
                  </m:oMathPara>
                </a14:m>
                <a:endParaRPr lang="en-US" dirty="0">
                  <a:solidFill>
                    <a:schemeClr val="accent2">
                      <a:lumMod val="60000"/>
                      <a:lumOff val="40000"/>
                    </a:schemeClr>
                  </a:solidFill>
                  <a:latin typeface="Cambria Math" panose="02040503050406030204" pitchFamily="18" charset="0"/>
                </a:endParaRPr>
              </a:p>
            </p:txBody>
          </p:sp>
        </mc:Choice>
        <mc:Fallback xmlns="">
          <p:sp>
            <p:nvSpPr>
              <p:cNvPr id="3" name="TextBox 2">
                <a:extLst>
                  <a:ext uri="{FF2B5EF4-FFF2-40B4-BE49-F238E27FC236}">
                    <a16:creationId xmlns:a16="http://schemas.microsoft.com/office/drawing/2014/main" id="{F828E138-A84A-0DBA-AF19-FC50B92AD4B7}"/>
                  </a:ext>
                </a:extLst>
              </p:cNvPr>
              <p:cNvSpPr txBox="1">
                <a:spLocks noRot="1" noChangeAspect="1" noMove="1" noResize="1" noEditPoints="1" noAdjustHandles="1" noChangeArrowheads="1" noChangeShapeType="1" noTextEdit="1"/>
              </p:cNvSpPr>
              <p:nvPr/>
            </p:nvSpPr>
            <p:spPr>
              <a:xfrm>
                <a:off x="3147197" y="4376788"/>
                <a:ext cx="1842749" cy="276999"/>
              </a:xfrm>
              <a:prstGeom prst="rect">
                <a:avLst/>
              </a:prstGeom>
              <a:blipFill>
                <a:blip r:embed="rId4"/>
                <a:stretch>
                  <a:fillRect l="-660" r="-1980" b="-3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206A79A-4D28-333F-849B-E076C69E65B2}"/>
                  </a:ext>
                </a:extLst>
              </p:cNvPr>
              <p:cNvSpPr txBox="1"/>
              <p:nvPr/>
            </p:nvSpPr>
            <p:spPr>
              <a:xfrm>
                <a:off x="3146091" y="4917665"/>
                <a:ext cx="3130422" cy="276999"/>
              </a:xfrm>
              <a:prstGeom prst="rect">
                <a:avLst/>
              </a:prstGeom>
              <a:noFill/>
            </p:spPr>
            <p:txBody>
              <a:bodyPr wrap="square" lIns="0" tIns="0" rIns="0" bIns="0" rtlCol="0">
                <a:spAutoFit/>
              </a:bodyPr>
              <a:lstStyle/>
              <a:p>
                <a14:m>
                  <m:oMath xmlns:m="http://schemas.openxmlformats.org/officeDocument/2006/math">
                    <m:r>
                      <a:rPr lang="en-US" i="1">
                        <a:solidFill>
                          <a:schemeClr val="accent2">
                            <a:lumMod val="60000"/>
                            <a:lumOff val="40000"/>
                          </a:schemeClr>
                        </a:solidFill>
                        <a:latin typeface="Cambria Math" panose="02040503050406030204" pitchFamily="18" charset="0"/>
                      </a:rPr>
                      <m:t>𝑥</m:t>
                    </m:r>
                    <m:r>
                      <a:rPr lang="en-US" i="1" baseline="-25000">
                        <a:solidFill>
                          <a:schemeClr val="accent2">
                            <a:lumMod val="60000"/>
                            <a:lumOff val="40000"/>
                          </a:schemeClr>
                        </a:solidFill>
                        <a:latin typeface="Cambria Math" panose="02040503050406030204" pitchFamily="18" charset="0"/>
                      </a:rPr>
                      <m:t>1</m:t>
                    </m:r>
                    <m:r>
                      <a:rPr lang="en-US" b="0" i="1" smtClean="0">
                        <a:solidFill>
                          <a:schemeClr val="accent2">
                            <a:lumMod val="60000"/>
                            <a:lumOff val="40000"/>
                          </a:schemeClr>
                        </a:solidFill>
                        <a:latin typeface="Cambria Math" panose="02040503050406030204" pitchFamily="18" charset="0"/>
                      </a:rPr>
                      <m:t>+</m:t>
                    </m:r>
                    <m:r>
                      <a:rPr lang="en-US" b="0" i="1" smtClean="0">
                        <a:solidFill>
                          <a:schemeClr val="accent2">
                            <a:lumMod val="60000"/>
                            <a:lumOff val="40000"/>
                          </a:schemeClr>
                        </a:solidFill>
                        <a:latin typeface="Cambria Math" panose="02040503050406030204" pitchFamily="18" charset="0"/>
                      </a:rPr>
                      <m:t>𝑥</m:t>
                    </m:r>
                    <m:r>
                      <a:rPr lang="en-US" b="0" i="1" baseline="-25000" smtClean="0">
                        <a:solidFill>
                          <a:schemeClr val="accent2">
                            <a:lumMod val="60000"/>
                            <a:lumOff val="40000"/>
                          </a:schemeClr>
                        </a:solidFill>
                        <a:latin typeface="Cambria Math" panose="02040503050406030204" pitchFamily="18" charset="0"/>
                      </a:rPr>
                      <m:t>2</m:t>
                    </m:r>
                    <m:r>
                      <a:rPr lang="en-US" b="0" i="1" smtClean="0">
                        <a:solidFill>
                          <a:schemeClr val="accent2">
                            <a:lumMod val="60000"/>
                            <a:lumOff val="40000"/>
                          </a:schemeClr>
                        </a:solidFill>
                        <a:latin typeface="Cambria Math" panose="02040503050406030204" pitchFamily="18" charset="0"/>
                      </a:rPr>
                      <m:t>=1</m:t>
                    </m:r>
                  </m:oMath>
                </a14:m>
                <a:r>
                  <a:rPr lang="en-US" dirty="0">
                    <a:solidFill>
                      <a:schemeClr val="accent2">
                        <a:lumMod val="60000"/>
                        <a:lumOff val="40000"/>
                      </a:schemeClr>
                    </a:solidFill>
                    <a:latin typeface="Cambria Math" panose="02040503050406030204" pitchFamily="18" charset="0"/>
                  </a:rPr>
                  <a:t> </a:t>
                </a:r>
                <a:r>
                  <a:rPr lang="en-US" sz="1050" dirty="0">
                    <a:solidFill>
                      <a:schemeClr val="accent2">
                        <a:lumMod val="60000"/>
                        <a:lumOff val="40000"/>
                      </a:schemeClr>
                    </a:solidFill>
                    <a:latin typeface="Cambria Math" panose="02040503050406030204" pitchFamily="18" charset="0"/>
                  </a:rPr>
                  <a:t>(Equation of line)</a:t>
                </a:r>
              </a:p>
            </p:txBody>
          </p:sp>
        </mc:Choice>
        <mc:Fallback xmlns="">
          <p:sp>
            <p:nvSpPr>
              <p:cNvPr id="4" name="TextBox 3">
                <a:extLst>
                  <a:ext uri="{FF2B5EF4-FFF2-40B4-BE49-F238E27FC236}">
                    <a16:creationId xmlns:a16="http://schemas.microsoft.com/office/drawing/2014/main" id="{1206A79A-4D28-333F-849B-E076C69E65B2}"/>
                  </a:ext>
                </a:extLst>
              </p:cNvPr>
              <p:cNvSpPr txBox="1">
                <a:spLocks noRot="1" noChangeAspect="1" noMove="1" noResize="1" noEditPoints="1" noAdjustHandles="1" noChangeArrowheads="1" noChangeShapeType="1" noTextEdit="1"/>
              </p:cNvSpPr>
              <p:nvPr/>
            </p:nvSpPr>
            <p:spPr>
              <a:xfrm>
                <a:off x="3146091" y="4917665"/>
                <a:ext cx="3130422" cy="276999"/>
              </a:xfrm>
              <a:prstGeom prst="rect">
                <a:avLst/>
              </a:prstGeom>
              <a:blipFill>
                <a:blip r:embed="rId5"/>
                <a:stretch>
                  <a:fillRect l="-1946" b="-20000"/>
                </a:stretch>
              </a:blipFill>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BDF744DB-8BB0-48D2-E824-5BA2F3968FAD}"/>
              </a:ext>
            </a:extLst>
          </p:cNvPr>
          <p:cNvCxnSpPr>
            <a:cxnSpLocks/>
          </p:cNvCxnSpPr>
          <p:nvPr/>
        </p:nvCxnSpPr>
        <p:spPr>
          <a:xfrm>
            <a:off x="7663951" y="2786716"/>
            <a:ext cx="25986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94C4541-996F-B8A4-4841-5937D093E933}"/>
              </a:ext>
            </a:extLst>
          </p:cNvPr>
          <p:cNvCxnSpPr>
            <a:cxnSpLocks/>
          </p:cNvCxnSpPr>
          <p:nvPr/>
        </p:nvCxnSpPr>
        <p:spPr>
          <a:xfrm flipV="1">
            <a:off x="7663951" y="381740"/>
            <a:ext cx="0" cy="24049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6A83C1EA-7E27-586D-EB1E-6C30355B9A53}"/>
              </a:ext>
            </a:extLst>
          </p:cNvPr>
          <p:cNvSpPr/>
          <p:nvPr/>
        </p:nvSpPr>
        <p:spPr>
          <a:xfrm>
            <a:off x="7641091" y="1081581"/>
            <a:ext cx="45719" cy="48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194E2188-98C7-238D-88C4-C1DBD773962F}"/>
              </a:ext>
            </a:extLst>
          </p:cNvPr>
          <p:cNvSpPr/>
          <p:nvPr/>
        </p:nvSpPr>
        <p:spPr>
          <a:xfrm>
            <a:off x="9639125" y="1081580"/>
            <a:ext cx="45719" cy="48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57D020DC-E03A-225C-1B61-FF8BAD079B3E}"/>
              </a:ext>
            </a:extLst>
          </p:cNvPr>
          <p:cNvSpPr/>
          <p:nvPr/>
        </p:nvSpPr>
        <p:spPr>
          <a:xfrm>
            <a:off x="7641091" y="2762434"/>
            <a:ext cx="45719" cy="48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753D2DD-DC5F-BC55-A1DA-2904A8ADB905}"/>
              </a:ext>
            </a:extLst>
          </p:cNvPr>
          <p:cNvSpPr/>
          <p:nvPr/>
        </p:nvSpPr>
        <p:spPr>
          <a:xfrm>
            <a:off x="9684844" y="2762433"/>
            <a:ext cx="45719" cy="48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95B4F092-201E-C4FC-280E-E2F9A307BB7B}"/>
                  </a:ext>
                </a:extLst>
              </p:cNvPr>
              <p:cNvSpPr txBox="1"/>
              <p:nvPr/>
            </p:nvSpPr>
            <p:spPr>
              <a:xfrm>
                <a:off x="7240567" y="389936"/>
                <a:ext cx="28987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a:solidFill>
                            <a:schemeClr val="accent2">
                              <a:lumMod val="60000"/>
                              <a:lumOff val="40000"/>
                            </a:schemeClr>
                          </a:solidFill>
                          <a:latin typeface="Cambria Math" panose="02040503050406030204" pitchFamily="18" charset="0"/>
                        </a:rPr>
                        <m:t>𝑥</m:t>
                      </m:r>
                      <m:r>
                        <a:rPr lang="en-US" i="1" baseline="-25000">
                          <a:solidFill>
                            <a:schemeClr val="accent2">
                              <a:lumMod val="60000"/>
                              <a:lumOff val="40000"/>
                            </a:schemeClr>
                          </a:solidFill>
                          <a:latin typeface="Cambria Math" panose="02040503050406030204" pitchFamily="18" charset="0"/>
                        </a:rPr>
                        <m:t>1</m:t>
                      </m:r>
                    </m:oMath>
                  </m:oMathPara>
                </a14:m>
                <a:endParaRPr lang="en-US" dirty="0"/>
              </a:p>
            </p:txBody>
          </p:sp>
        </mc:Choice>
        <mc:Fallback xmlns="">
          <p:sp>
            <p:nvSpPr>
              <p:cNvPr id="22" name="TextBox 21">
                <a:extLst>
                  <a:ext uri="{FF2B5EF4-FFF2-40B4-BE49-F238E27FC236}">
                    <a16:creationId xmlns:a16="http://schemas.microsoft.com/office/drawing/2014/main" id="{95B4F092-201E-C4FC-280E-E2F9A307BB7B}"/>
                  </a:ext>
                </a:extLst>
              </p:cNvPr>
              <p:cNvSpPr txBox="1">
                <a:spLocks noRot="1" noChangeAspect="1" noMove="1" noResize="1" noEditPoints="1" noAdjustHandles="1" noChangeArrowheads="1" noChangeShapeType="1" noTextEdit="1"/>
              </p:cNvSpPr>
              <p:nvPr/>
            </p:nvSpPr>
            <p:spPr>
              <a:xfrm>
                <a:off x="7240567" y="389936"/>
                <a:ext cx="289876" cy="369332"/>
              </a:xfrm>
              <a:prstGeom prst="rect">
                <a:avLst/>
              </a:prstGeom>
              <a:blipFill>
                <a:blip r:embed="rId6"/>
                <a:stretch>
                  <a:fillRect r="-234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BEE800BA-30F4-80E8-B846-66CA20A31D5C}"/>
                  </a:ext>
                </a:extLst>
              </p:cNvPr>
              <p:cNvSpPr txBox="1"/>
              <p:nvPr/>
            </p:nvSpPr>
            <p:spPr>
              <a:xfrm>
                <a:off x="9869837" y="2810994"/>
                <a:ext cx="28987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solidFill>
                            <a:schemeClr val="accent2">
                              <a:lumMod val="60000"/>
                              <a:lumOff val="40000"/>
                            </a:schemeClr>
                          </a:solidFill>
                          <a:latin typeface="Cambria Math" panose="02040503050406030204" pitchFamily="18" charset="0"/>
                        </a:rPr>
                        <m:t>𝑥</m:t>
                      </m:r>
                      <m:r>
                        <a:rPr lang="en-US" b="0" i="1" baseline="-25000" smtClean="0">
                          <a:solidFill>
                            <a:schemeClr val="accent2">
                              <a:lumMod val="60000"/>
                              <a:lumOff val="40000"/>
                            </a:schemeClr>
                          </a:solidFill>
                          <a:latin typeface="Cambria Math" panose="02040503050406030204" pitchFamily="18" charset="0"/>
                        </a:rPr>
                        <m:t>2</m:t>
                      </m:r>
                    </m:oMath>
                  </m:oMathPara>
                </a14:m>
                <a:endParaRPr lang="en-US" baseline="-25000" dirty="0"/>
              </a:p>
            </p:txBody>
          </p:sp>
        </mc:Choice>
        <mc:Fallback xmlns="">
          <p:sp>
            <p:nvSpPr>
              <p:cNvPr id="26" name="TextBox 25">
                <a:extLst>
                  <a:ext uri="{FF2B5EF4-FFF2-40B4-BE49-F238E27FC236}">
                    <a16:creationId xmlns:a16="http://schemas.microsoft.com/office/drawing/2014/main" id="{BEE800BA-30F4-80E8-B846-66CA20A31D5C}"/>
                  </a:ext>
                </a:extLst>
              </p:cNvPr>
              <p:cNvSpPr txBox="1">
                <a:spLocks noRot="1" noChangeAspect="1" noMove="1" noResize="1" noEditPoints="1" noAdjustHandles="1" noChangeArrowheads="1" noChangeShapeType="1" noTextEdit="1"/>
              </p:cNvSpPr>
              <p:nvPr/>
            </p:nvSpPr>
            <p:spPr>
              <a:xfrm>
                <a:off x="9869837" y="2810994"/>
                <a:ext cx="289876" cy="369332"/>
              </a:xfrm>
              <a:prstGeom prst="rect">
                <a:avLst/>
              </a:prstGeom>
              <a:blipFill>
                <a:blip r:embed="rId7"/>
                <a:stretch>
                  <a:fillRect r="-208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8140BF67-BB98-0685-CC98-61A8831C78AA}"/>
                  </a:ext>
                </a:extLst>
              </p:cNvPr>
              <p:cNvSpPr txBox="1"/>
              <p:nvPr/>
            </p:nvSpPr>
            <p:spPr>
              <a:xfrm>
                <a:off x="7459150" y="853144"/>
                <a:ext cx="363881" cy="18466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(0,1)</m:t>
                      </m:r>
                    </m:oMath>
                  </m:oMathPara>
                </a14:m>
                <a:endParaRPr lang="en-US" sz="1200" dirty="0">
                  <a:solidFill>
                    <a:schemeClr val="accent2">
                      <a:lumMod val="60000"/>
                      <a:lumOff val="40000"/>
                    </a:schemeClr>
                  </a:solidFill>
                  <a:latin typeface="Cambria Math" panose="02040503050406030204" pitchFamily="18" charset="0"/>
                </a:endParaRPr>
              </a:p>
            </p:txBody>
          </p:sp>
        </mc:Choice>
        <mc:Fallback xmlns="">
          <p:sp>
            <p:nvSpPr>
              <p:cNvPr id="27" name="TextBox 26">
                <a:extLst>
                  <a:ext uri="{FF2B5EF4-FFF2-40B4-BE49-F238E27FC236}">
                    <a16:creationId xmlns:a16="http://schemas.microsoft.com/office/drawing/2014/main" id="{8140BF67-BB98-0685-CC98-61A8831C78AA}"/>
                  </a:ext>
                </a:extLst>
              </p:cNvPr>
              <p:cNvSpPr txBox="1">
                <a:spLocks noRot="1" noChangeAspect="1" noMove="1" noResize="1" noEditPoints="1" noAdjustHandles="1" noChangeArrowheads="1" noChangeShapeType="1" noTextEdit="1"/>
              </p:cNvSpPr>
              <p:nvPr/>
            </p:nvSpPr>
            <p:spPr>
              <a:xfrm>
                <a:off x="7459150" y="853144"/>
                <a:ext cx="363881" cy="184666"/>
              </a:xfrm>
              <a:prstGeom prst="rect">
                <a:avLst/>
              </a:prstGeom>
              <a:blipFill>
                <a:blip r:embed="rId8"/>
                <a:stretch>
                  <a:fillRect l="-16949" t="-3333" r="-15254" b="-4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C0FE301-9AFF-A01C-8C33-8CB5A4C389B9}"/>
                  </a:ext>
                </a:extLst>
              </p:cNvPr>
              <p:cNvSpPr txBox="1"/>
              <p:nvPr/>
            </p:nvSpPr>
            <p:spPr>
              <a:xfrm>
                <a:off x="7530443" y="2830487"/>
                <a:ext cx="363882" cy="18466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(0,0)</m:t>
                      </m:r>
                    </m:oMath>
                  </m:oMathPara>
                </a14:m>
                <a:endParaRPr lang="en-US" sz="1200" dirty="0">
                  <a:solidFill>
                    <a:schemeClr val="accent2">
                      <a:lumMod val="60000"/>
                      <a:lumOff val="40000"/>
                    </a:schemeClr>
                  </a:solidFill>
                  <a:latin typeface="Cambria Math" panose="02040503050406030204" pitchFamily="18" charset="0"/>
                </a:endParaRPr>
              </a:p>
            </p:txBody>
          </p:sp>
        </mc:Choice>
        <mc:Fallback xmlns="">
          <p:sp>
            <p:nvSpPr>
              <p:cNvPr id="28" name="TextBox 27">
                <a:extLst>
                  <a:ext uri="{FF2B5EF4-FFF2-40B4-BE49-F238E27FC236}">
                    <a16:creationId xmlns:a16="http://schemas.microsoft.com/office/drawing/2014/main" id="{FC0FE301-9AFF-A01C-8C33-8CB5A4C389B9}"/>
                  </a:ext>
                </a:extLst>
              </p:cNvPr>
              <p:cNvSpPr txBox="1">
                <a:spLocks noRot="1" noChangeAspect="1" noMove="1" noResize="1" noEditPoints="1" noAdjustHandles="1" noChangeArrowheads="1" noChangeShapeType="1" noTextEdit="1"/>
              </p:cNvSpPr>
              <p:nvPr/>
            </p:nvSpPr>
            <p:spPr>
              <a:xfrm>
                <a:off x="7530443" y="2830487"/>
                <a:ext cx="363882" cy="184666"/>
              </a:xfrm>
              <a:prstGeom prst="rect">
                <a:avLst/>
              </a:prstGeom>
              <a:blipFill>
                <a:blip r:embed="rId9"/>
                <a:stretch>
                  <a:fillRect l="-15000" r="-15000" b="-3871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063452E5-D2D0-6606-4A04-1A11E30691A5}"/>
                  </a:ext>
                </a:extLst>
              </p:cNvPr>
              <p:cNvSpPr txBox="1"/>
              <p:nvPr/>
            </p:nvSpPr>
            <p:spPr>
              <a:xfrm>
                <a:off x="9548622" y="792440"/>
                <a:ext cx="363882" cy="18466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(1,1)</m:t>
                      </m:r>
                    </m:oMath>
                  </m:oMathPara>
                </a14:m>
                <a:endParaRPr lang="en-US" sz="1200" dirty="0">
                  <a:solidFill>
                    <a:schemeClr val="accent2">
                      <a:lumMod val="60000"/>
                      <a:lumOff val="40000"/>
                    </a:schemeClr>
                  </a:solidFill>
                  <a:latin typeface="Cambria Math" panose="02040503050406030204" pitchFamily="18" charset="0"/>
                </a:endParaRPr>
              </a:p>
            </p:txBody>
          </p:sp>
        </mc:Choice>
        <mc:Fallback xmlns="">
          <p:sp>
            <p:nvSpPr>
              <p:cNvPr id="29" name="TextBox 28">
                <a:extLst>
                  <a:ext uri="{FF2B5EF4-FFF2-40B4-BE49-F238E27FC236}">
                    <a16:creationId xmlns:a16="http://schemas.microsoft.com/office/drawing/2014/main" id="{063452E5-D2D0-6606-4A04-1A11E30691A5}"/>
                  </a:ext>
                </a:extLst>
              </p:cNvPr>
              <p:cNvSpPr txBox="1">
                <a:spLocks noRot="1" noChangeAspect="1" noMove="1" noResize="1" noEditPoints="1" noAdjustHandles="1" noChangeArrowheads="1" noChangeShapeType="1" noTextEdit="1"/>
              </p:cNvSpPr>
              <p:nvPr/>
            </p:nvSpPr>
            <p:spPr>
              <a:xfrm>
                <a:off x="9548622" y="792440"/>
                <a:ext cx="363882" cy="184666"/>
              </a:xfrm>
              <a:prstGeom prst="rect">
                <a:avLst/>
              </a:prstGeom>
              <a:blipFill>
                <a:blip r:embed="rId10"/>
                <a:stretch>
                  <a:fillRect l="-15000" t="-3333" r="-15000" b="-4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9A3B684F-3B4C-6EB5-7738-3A9F4367486D}"/>
                  </a:ext>
                </a:extLst>
              </p:cNvPr>
              <p:cNvSpPr txBox="1"/>
              <p:nvPr/>
            </p:nvSpPr>
            <p:spPr>
              <a:xfrm>
                <a:off x="9525762" y="2813404"/>
                <a:ext cx="363882" cy="18466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1200" b="0" i="1" smtClean="0">
                          <a:solidFill>
                            <a:schemeClr val="accent2">
                              <a:lumMod val="60000"/>
                              <a:lumOff val="40000"/>
                            </a:schemeClr>
                          </a:solidFill>
                          <a:latin typeface="Cambria Math" panose="02040503050406030204" pitchFamily="18" charset="0"/>
                        </a:rPr>
                        <m:t>(1,0)</m:t>
                      </m:r>
                    </m:oMath>
                  </m:oMathPara>
                </a14:m>
                <a:endParaRPr lang="en-US" sz="1200" dirty="0">
                  <a:solidFill>
                    <a:schemeClr val="accent2">
                      <a:lumMod val="60000"/>
                      <a:lumOff val="40000"/>
                    </a:schemeClr>
                  </a:solidFill>
                  <a:latin typeface="Cambria Math" panose="02040503050406030204" pitchFamily="18" charset="0"/>
                </a:endParaRPr>
              </a:p>
            </p:txBody>
          </p:sp>
        </mc:Choice>
        <mc:Fallback xmlns="">
          <p:sp>
            <p:nvSpPr>
              <p:cNvPr id="30" name="TextBox 29">
                <a:extLst>
                  <a:ext uri="{FF2B5EF4-FFF2-40B4-BE49-F238E27FC236}">
                    <a16:creationId xmlns:a16="http://schemas.microsoft.com/office/drawing/2014/main" id="{9A3B684F-3B4C-6EB5-7738-3A9F4367486D}"/>
                  </a:ext>
                </a:extLst>
              </p:cNvPr>
              <p:cNvSpPr txBox="1">
                <a:spLocks noRot="1" noChangeAspect="1" noMove="1" noResize="1" noEditPoints="1" noAdjustHandles="1" noChangeArrowheads="1" noChangeShapeType="1" noTextEdit="1"/>
              </p:cNvSpPr>
              <p:nvPr/>
            </p:nvSpPr>
            <p:spPr>
              <a:xfrm>
                <a:off x="9525762" y="2813404"/>
                <a:ext cx="363882" cy="184666"/>
              </a:xfrm>
              <a:prstGeom prst="rect">
                <a:avLst/>
              </a:prstGeom>
              <a:blipFill>
                <a:blip r:embed="rId11"/>
                <a:stretch>
                  <a:fillRect l="-16949" t="-3333" r="-15254" b="-4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0C2F618B-6F97-9BCA-81BF-49EA628BFFF0}"/>
                  </a:ext>
                </a:extLst>
              </p:cNvPr>
              <p:cNvSpPr txBox="1"/>
              <p:nvPr/>
            </p:nvSpPr>
            <p:spPr>
              <a:xfrm>
                <a:off x="9478437" y="1577092"/>
                <a:ext cx="1831104"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400" i="1" smtClean="0">
                          <a:solidFill>
                            <a:schemeClr val="accent2">
                              <a:lumMod val="60000"/>
                              <a:lumOff val="40000"/>
                            </a:schemeClr>
                          </a:solidFill>
                          <a:latin typeface="Cambria Math" panose="02040503050406030204" pitchFamily="18" charset="0"/>
                        </a:rPr>
                        <m:t>𝑥</m:t>
                      </m:r>
                      <m:r>
                        <a:rPr lang="en-US" sz="1400" i="1" baseline="-25000">
                          <a:solidFill>
                            <a:schemeClr val="accent2">
                              <a:lumMod val="60000"/>
                              <a:lumOff val="40000"/>
                            </a:schemeClr>
                          </a:solidFill>
                          <a:latin typeface="Cambria Math" panose="02040503050406030204" pitchFamily="18" charset="0"/>
                        </a:rPr>
                        <m:t>1</m:t>
                      </m:r>
                      <m:r>
                        <a:rPr lang="en-US" sz="1400" b="0" i="1" smtClean="0">
                          <a:solidFill>
                            <a:schemeClr val="accent2">
                              <a:lumMod val="60000"/>
                              <a:lumOff val="40000"/>
                            </a:schemeClr>
                          </a:solidFill>
                          <a:latin typeface="Cambria Math" panose="02040503050406030204" pitchFamily="18" charset="0"/>
                        </a:rPr>
                        <m:t>+</m:t>
                      </m:r>
                      <m:r>
                        <a:rPr lang="en-US" sz="1400" b="0" i="1" smtClean="0">
                          <a:solidFill>
                            <a:schemeClr val="accent2">
                              <a:lumMod val="60000"/>
                              <a:lumOff val="40000"/>
                            </a:schemeClr>
                          </a:solidFill>
                          <a:latin typeface="Cambria Math" panose="02040503050406030204" pitchFamily="18" charset="0"/>
                        </a:rPr>
                        <m:t>𝑥</m:t>
                      </m:r>
                      <m:r>
                        <a:rPr lang="en-US" sz="1400" b="0" i="1" baseline="-25000" smtClean="0">
                          <a:solidFill>
                            <a:schemeClr val="accent2">
                              <a:lumMod val="60000"/>
                              <a:lumOff val="40000"/>
                            </a:schemeClr>
                          </a:solidFill>
                          <a:latin typeface="Cambria Math" panose="02040503050406030204" pitchFamily="18" charset="0"/>
                        </a:rPr>
                        <m:t>2</m:t>
                      </m:r>
                      <m:r>
                        <a:rPr lang="en-US" sz="1400" b="0" i="1" smtClean="0">
                          <a:solidFill>
                            <a:schemeClr val="accent2">
                              <a:lumMod val="60000"/>
                              <a:lumOff val="40000"/>
                            </a:schemeClr>
                          </a:solidFill>
                          <a:latin typeface="Cambria Math" panose="02040503050406030204" pitchFamily="18" charset="0"/>
                        </a:rPr>
                        <m:t>=</m:t>
                      </m:r>
                      <m:r>
                        <a:rPr lang="en-US" sz="1400" b="0" i="1" smtClean="0">
                          <a:solidFill>
                            <a:schemeClr val="accent2">
                              <a:lumMod val="60000"/>
                              <a:lumOff val="40000"/>
                            </a:schemeClr>
                          </a:solidFill>
                          <a:latin typeface="Cambria Math" panose="02040503050406030204" pitchFamily="18" charset="0"/>
                        </a:rPr>
                        <m:t>𝜃</m:t>
                      </m:r>
                      <m:r>
                        <a:rPr lang="en-US" sz="1400" b="0" i="1" smtClean="0">
                          <a:solidFill>
                            <a:schemeClr val="accent2">
                              <a:lumMod val="60000"/>
                              <a:lumOff val="40000"/>
                            </a:schemeClr>
                          </a:solidFill>
                          <a:latin typeface="Cambria Math" panose="02040503050406030204" pitchFamily="18" charset="0"/>
                        </a:rPr>
                        <m:t>= 1</m:t>
                      </m:r>
                    </m:oMath>
                  </m:oMathPara>
                </a14:m>
                <a:endParaRPr lang="en-US" sz="1400" dirty="0">
                  <a:solidFill>
                    <a:schemeClr val="accent2">
                      <a:lumMod val="60000"/>
                      <a:lumOff val="40000"/>
                    </a:schemeClr>
                  </a:solidFill>
                  <a:latin typeface="Cambria Math" panose="02040503050406030204" pitchFamily="18" charset="0"/>
                </a:endParaRPr>
              </a:p>
            </p:txBody>
          </p:sp>
        </mc:Choice>
        <mc:Fallback xmlns="">
          <p:sp>
            <p:nvSpPr>
              <p:cNvPr id="32" name="TextBox 31">
                <a:extLst>
                  <a:ext uri="{FF2B5EF4-FFF2-40B4-BE49-F238E27FC236}">
                    <a16:creationId xmlns:a16="http://schemas.microsoft.com/office/drawing/2014/main" id="{0C2F618B-6F97-9BCA-81BF-49EA628BFFF0}"/>
                  </a:ext>
                </a:extLst>
              </p:cNvPr>
              <p:cNvSpPr txBox="1">
                <a:spLocks noRot="1" noChangeAspect="1" noMove="1" noResize="1" noEditPoints="1" noAdjustHandles="1" noChangeArrowheads="1" noChangeShapeType="1" noTextEdit="1"/>
              </p:cNvSpPr>
              <p:nvPr/>
            </p:nvSpPr>
            <p:spPr>
              <a:xfrm>
                <a:off x="9478437" y="1577092"/>
                <a:ext cx="1831104" cy="215444"/>
              </a:xfrm>
              <a:prstGeom prst="rect">
                <a:avLst/>
              </a:prstGeom>
              <a:blipFill>
                <a:blip r:embed="rId12"/>
                <a:stretch>
                  <a:fillRect b="-17143"/>
                </a:stretch>
              </a:blipFill>
            </p:spPr>
            <p:txBody>
              <a:bodyPr/>
              <a:lstStyle/>
              <a:p>
                <a:r>
                  <a:rPr lang="en-US">
                    <a:noFill/>
                  </a:rPr>
                  <a:t> </a:t>
                </a:r>
              </a:p>
            </p:txBody>
          </p:sp>
        </mc:Fallback>
      </mc:AlternateContent>
      <p:cxnSp>
        <p:nvCxnSpPr>
          <p:cNvPr id="34" name="Straight Connector 33">
            <a:extLst>
              <a:ext uri="{FF2B5EF4-FFF2-40B4-BE49-F238E27FC236}">
                <a16:creationId xmlns:a16="http://schemas.microsoft.com/office/drawing/2014/main" id="{05975DFA-851F-8229-7973-2BF5631BA49A}"/>
              </a:ext>
            </a:extLst>
          </p:cNvPr>
          <p:cNvCxnSpPr>
            <a:cxnSpLocks/>
          </p:cNvCxnSpPr>
          <p:nvPr/>
        </p:nvCxnSpPr>
        <p:spPr>
          <a:xfrm>
            <a:off x="7018914" y="574602"/>
            <a:ext cx="3484874" cy="2854398"/>
          </a:xfrm>
          <a:prstGeom prst="line">
            <a:avLst/>
          </a:prstGeom>
          <a:ln>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5868DAF9-0490-B4CA-2565-2D0EFEB5DDBF}"/>
                  </a:ext>
                </a:extLst>
              </p:cNvPr>
              <p:cNvSpPr txBox="1"/>
              <p:nvPr/>
            </p:nvSpPr>
            <p:spPr>
              <a:xfrm>
                <a:off x="7040600" y="3643307"/>
                <a:ext cx="5197049" cy="553998"/>
              </a:xfrm>
              <a:prstGeom prst="rect">
                <a:avLst/>
              </a:prstGeom>
              <a:noFill/>
            </p:spPr>
            <p:txBody>
              <a:bodyPr wrap="square" lIns="0" tIns="0" rIns="0" bIns="0" rtlCol="0">
                <a:spAutoFit/>
              </a:bodyPr>
              <a:lstStyle/>
              <a:p>
                <a:pPr algn="l"/>
                <a:r>
                  <a:rPr lang="en-US" sz="1200" dirty="0">
                    <a:solidFill>
                      <a:schemeClr val="accent2">
                        <a:lumMod val="60000"/>
                        <a:lumOff val="40000"/>
                      </a:schemeClr>
                    </a:solidFill>
                    <a:latin typeface="Cambria Math" panose="02040503050406030204" pitchFamily="18" charset="0"/>
                  </a:rPr>
                  <a:t>All the inputs which produces  the output 1 will lie on the side </a:t>
                </a:r>
                <a14:m>
                  <m:oMath xmlns:m="http://schemas.openxmlformats.org/officeDocument/2006/math">
                    <m:d>
                      <m:dPr>
                        <m:ctrlPr>
                          <a:rPr lang="en-US" sz="1200" b="0" i="1" smtClean="0">
                            <a:solidFill>
                              <a:schemeClr val="accent2">
                                <a:lumMod val="60000"/>
                                <a:lumOff val="40000"/>
                              </a:schemeClr>
                            </a:solidFill>
                            <a:latin typeface="Cambria Math" panose="02040503050406030204" pitchFamily="18" charset="0"/>
                          </a:rPr>
                        </m:ctrlPr>
                      </m:dPr>
                      <m:e>
                        <m:r>
                          <a:rPr lang="en-US" sz="1200" b="0" i="1" smtClean="0">
                            <a:solidFill>
                              <a:schemeClr val="accent2">
                                <a:lumMod val="60000"/>
                                <a:lumOff val="40000"/>
                              </a:schemeClr>
                            </a:solidFill>
                            <a:latin typeface="Cambria Math" panose="02040503050406030204" pitchFamily="18" charset="0"/>
                          </a:rPr>
                          <m:t>∑</m:t>
                        </m:r>
                        <m:r>
                          <a:rPr lang="en-US" sz="1200" b="0" i="1" smtClean="0">
                            <a:solidFill>
                              <a:schemeClr val="accent2">
                                <a:lumMod val="60000"/>
                                <a:lumOff val="40000"/>
                              </a:schemeClr>
                            </a:solidFill>
                            <a:latin typeface="Cambria Math" panose="02040503050406030204" pitchFamily="18" charset="0"/>
                          </a:rPr>
                          <m:t>𝑥𝑖</m:t>
                        </m:r>
                        <m:r>
                          <a:rPr lang="en-US" sz="1200" b="0" i="1" smtClean="0">
                            <a:solidFill>
                              <a:schemeClr val="accent2">
                                <a:lumMod val="60000"/>
                                <a:lumOff val="40000"/>
                              </a:schemeClr>
                            </a:solidFill>
                            <a:latin typeface="Cambria Math" panose="02040503050406030204" pitchFamily="18" charset="0"/>
                          </a:rPr>
                          <m:t>≥</m:t>
                        </m:r>
                        <m:r>
                          <a:rPr lang="en-US" sz="1200" b="0" i="1" smtClean="0">
                            <a:solidFill>
                              <a:schemeClr val="accent2">
                                <a:lumMod val="60000"/>
                                <a:lumOff val="40000"/>
                              </a:schemeClr>
                            </a:solidFill>
                            <a:latin typeface="Cambria Math" panose="02040503050406030204" pitchFamily="18" charset="0"/>
                          </a:rPr>
                          <m:t>𝜃</m:t>
                        </m:r>
                        <m:r>
                          <a:rPr lang="en-US" sz="1200" b="0" i="1" smtClean="0">
                            <a:solidFill>
                              <a:schemeClr val="accent2">
                                <a:lumMod val="60000"/>
                                <a:lumOff val="40000"/>
                              </a:schemeClr>
                            </a:solidFill>
                            <a:latin typeface="Cambria Math" panose="02040503050406030204" pitchFamily="18" charset="0"/>
                          </a:rPr>
                          <m:t> </m:t>
                        </m:r>
                      </m:e>
                    </m:d>
                  </m:oMath>
                </a14:m>
                <a:endParaRPr lang="en-US" sz="1200" dirty="0">
                  <a:solidFill>
                    <a:schemeClr val="accent2">
                      <a:lumMod val="60000"/>
                      <a:lumOff val="40000"/>
                    </a:schemeClr>
                  </a:solidFill>
                  <a:latin typeface="Cambria Math" panose="02040503050406030204" pitchFamily="18" charset="0"/>
                </a:endParaRPr>
              </a:p>
              <a:p>
                <a:pPr algn="l"/>
                <a:endParaRPr lang="en-US" sz="1200" dirty="0">
                  <a:solidFill>
                    <a:schemeClr val="accent2">
                      <a:lumMod val="60000"/>
                      <a:lumOff val="40000"/>
                    </a:schemeClr>
                  </a:solidFill>
                  <a:latin typeface="Cambria Math" panose="02040503050406030204" pitchFamily="18" charset="0"/>
                </a:endParaRPr>
              </a:p>
              <a:p>
                <a:pPr algn="l"/>
                <a:r>
                  <a:rPr lang="en-US" sz="1200" dirty="0">
                    <a:solidFill>
                      <a:schemeClr val="accent2">
                        <a:lumMod val="60000"/>
                        <a:lumOff val="40000"/>
                      </a:schemeClr>
                    </a:solidFill>
                    <a:latin typeface="Cambria Math" panose="02040503050406030204" pitchFamily="18" charset="0"/>
                  </a:rPr>
                  <a:t>All the inputs which produces the output  0 will line on the side </a:t>
                </a:r>
                <a14:m>
                  <m:oMath xmlns:m="http://schemas.openxmlformats.org/officeDocument/2006/math">
                    <m:r>
                      <a:rPr lang="en-US" sz="1200" b="0" i="1" smtClean="0">
                        <a:solidFill>
                          <a:schemeClr val="accent2">
                            <a:lumMod val="60000"/>
                            <a:lumOff val="40000"/>
                          </a:schemeClr>
                        </a:solidFill>
                        <a:latin typeface="Cambria Math" panose="02040503050406030204" pitchFamily="18" charset="0"/>
                      </a:rPr>
                      <m:t>(∑</m:t>
                    </m:r>
                    <m:r>
                      <a:rPr lang="en-US" sz="1200" b="0" i="1" smtClean="0">
                        <a:solidFill>
                          <a:schemeClr val="accent2">
                            <a:lumMod val="60000"/>
                            <a:lumOff val="40000"/>
                          </a:schemeClr>
                        </a:solidFill>
                        <a:latin typeface="Cambria Math" panose="02040503050406030204" pitchFamily="18" charset="0"/>
                      </a:rPr>
                      <m:t>𝑥𝑖</m:t>
                    </m:r>
                    <m:r>
                      <a:rPr lang="en-US" sz="1200" b="0" i="1" smtClean="0">
                        <a:solidFill>
                          <a:schemeClr val="accent2">
                            <a:lumMod val="60000"/>
                            <a:lumOff val="40000"/>
                          </a:schemeClr>
                        </a:solidFill>
                        <a:latin typeface="Cambria Math" panose="02040503050406030204" pitchFamily="18" charset="0"/>
                      </a:rPr>
                      <m:t>&lt;</m:t>
                    </m:r>
                    <m:r>
                      <a:rPr lang="en-US" sz="1200" b="0" i="1" smtClean="0">
                        <a:solidFill>
                          <a:schemeClr val="accent2">
                            <a:lumMod val="60000"/>
                            <a:lumOff val="40000"/>
                          </a:schemeClr>
                        </a:solidFill>
                        <a:latin typeface="Cambria Math" panose="02040503050406030204" pitchFamily="18" charset="0"/>
                      </a:rPr>
                      <m:t>𝜃</m:t>
                    </m:r>
                    <m:r>
                      <a:rPr lang="en-US" sz="1200" b="0" i="1" smtClean="0">
                        <a:solidFill>
                          <a:schemeClr val="accent2">
                            <a:lumMod val="60000"/>
                            <a:lumOff val="40000"/>
                          </a:schemeClr>
                        </a:solidFill>
                        <a:latin typeface="Cambria Math" panose="02040503050406030204" pitchFamily="18" charset="0"/>
                      </a:rPr>
                      <m:t>)</m:t>
                    </m:r>
                  </m:oMath>
                </a14:m>
                <a:endParaRPr lang="en-US" sz="1200" dirty="0">
                  <a:solidFill>
                    <a:schemeClr val="accent2">
                      <a:lumMod val="60000"/>
                      <a:lumOff val="40000"/>
                    </a:schemeClr>
                  </a:solidFill>
                  <a:latin typeface="Cambria Math" panose="02040503050406030204" pitchFamily="18" charset="0"/>
                </a:endParaRPr>
              </a:p>
            </p:txBody>
          </p:sp>
        </mc:Choice>
        <mc:Fallback xmlns="">
          <p:sp>
            <p:nvSpPr>
              <p:cNvPr id="39" name="TextBox 38">
                <a:extLst>
                  <a:ext uri="{FF2B5EF4-FFF2-40B4-BE49-F238E27FC236}">
                    <a16:creationId xmlns:a16="http://schemas.microsoft.com/office/drawing/2014/main" id="{5868DAF9-0490-B4CA-2565-2D0EFEB5DDBF}"/>
                  </a:ext>
                </a:extLst>
              </p:cNvPr>
              <p:cNvSpPr txBox="1">
                <a:spLocks noRot="1" noChangeAspect="1" noMove="1" noResize="1" noEditPoints="1" noAdjustHandles="1" noChangeArrowheads="1" noChangeShapeType="1" noTextEdit="1"/>
              </p:cNvSpPr>
              <p:nvPr/>
            </p:nvSpPr>
            <p:spPr>
              <a:xfrm>
                <a:off x="7040600" y="3643307"/>
                <a:ext cx="5197049" cy="553998"/>
              </a:xfrm>
              <a:prstGeom prst="rect">
                <a:avLst/>
              </a:prstGeom>
              <a:blipFill>
                <a:blip r:embed="rId13"/>
                <a:stretch>
                  <a:fillRect l="-1878" t="-8791" b="-15385"/>
                </a:stretch>
              </a:blipFill>
            </p:spPr>
            <p:txBody>
              <a:bodyPr/>
              <a:lstStyle/>
              <a:p>
                <a:r>
                  <a:rPr lang="en-US">
                    <a:noFill/>
                  </a:rPr>
                  <a:t> </a:t>
                </a:r>
              </a:p>
            </p:txBody>
          </p:sp>
        </mc:Fallback>
      </mc:AlternateContent>
    </p:spTree>
    <p:extLst>
      <p:ext uri="{BB962C8B-B14F-4D97-AF65-F5344CB8AC3E}">
        <p14:creationId xmlns:p14="http://schemas.microsoft.com/office/powerpoint/2010/main" val="3886075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16" grpId="0" animBg="1"/>
      <p:bldP spid="17" grpId="0" animBg="1"/>
      <p:bldP spid="18" grpId="0" animBg="1"/>
      <p:bldP spid="19" grpId="0" animBg="1"/>
      <p:bldP spid="22" grpId="0"/>
      <p:bldP spid="26" grpId="0"/>
      <p:bldP spid="27" grpId="0"/>
      <p:bldP spid="28" grpId="0"/>
      <p:bldP spid="29" grpId="0"/>
      <p:bldP spid="30" grpId="0"/>
      <p:bldP spid="32" grpId="0"/>
      <p:bldP spid="39"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lgn="l">
          <a:defRPr dirty="0" smtClean="0">
            <a:solidFill>
              <a:schemeClr val="accent2">
                <a:lumMod val="60000"/>
                <a:lumOff val="40000"/>
              </a:schemeClr>
            </a:solidFill>
            <a:latin typeface="Cambria Math" panose="02040503050406030204" pitchFamily="18" charset="0"/>
          </a:defRPr>
        </a:defPPr>
      </a:lstStyle>
    </a:txDef>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46c98d88-e344-4ed4-8496-4ed7712e255d}" enabled="0" method="" siteId="{46c98d88-e344-4ed4-8496-4ed7712e255d}" removed="1"/>
</clbl:labelList>
</file>

<file path=docProps/app.xml><?xml version="1.0" encoding="utf-8"?>
<Properties xmlns="http://schemas.openxmlformats.org/officeDocument/2006/extended-properties" xmlns:vt="http://schemas.openxmlformats.org/officeDocument/2006/docPropsVTypes">
  <Template>Office Theme</Template>
  <TotalTime>3613</TotalTime>
  <Words>2337</Words>
  <Application>Microsoft Office PowerPoint</Application>
  <PresentationFormat>Widescreen</PresentationFormat>
  <Paragraphs>523</Paragraphs>
  <Slides>26</Slides>
  <Notes>3</Notes>
  <HiddenSlides>11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Cambria Math</vt:lpstr>
      <vt:lpstr>Monotype Corsiva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Srivastava, Shashank</dc:creator>
  <cp:lastModifiedBy>Srivastava, Shashank</cp:lastModifiedBy>
  <cp:revision>2</cp:revision>
  <dcterms:created xsi:type="dcterms:W3CDTF">2023-01-21T18:08:49Z</dcterms:created>
  <dcterms:modified xsi:type="dcterms:W3CDTF">2024-07-23T06:07:48Z</dcterms:modified>
</cp:coreProperties>
</file>