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6" r:id="rId5"/>
    <p:sldId id="271" r:id="rId6"/>
    <p:sldId id="267" r:id="rId7"/>
    <p:sldId id="259" r:id="rId8"/>
    <p:sldId id="268" r:id="rId9"/>
    <p:sldId id="269" r:id="rId10"/>
    <p:sldId id="270" r:id="rId11"/>
    <p:sldId id="265" r:id="rId12"/>
    <p:sldId id="260" r:id="rId13"/>
    <p:sldId id="264" r:id="rId14"/>
    <p:sldId id="261" r:id="rId15"/>
    <p:sldId id="262" r:id="rId16"/>
    <p:sldId id="273" r:id="rId17"/>
    <p:sldId id="26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8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o, Chaitanya" userId="bc5daaaf-9c60-412c-bb18-b6f069ac1aca" providerId="ADAL" clId="{CC18B73B-9156-47A8-B20B-7E721AA10EAE}"/>
    <pc:docChg chg="addSld">
      <pc:chgData name="Rao, Chaitanya" userId="bc5daaaf-9c60-412c-bb18-b6f069ac1aca" providerId="ADAL" clId="{CC18B73B-9156-47A8-B20B-7E721AA10EAE}" dt="2023-02-07T11:19:10.982" v="0" actId="680"/>
      <pc:docMkLst>
        <pc:docMk/>
      </pc:docMkLst>
      <pc:sldChg chg="new">
        <pc:chgData name="Rao, Chaitanya" userId="bc5daaaf-9c60-412c-bb18-b6f069ac1aca" providerId="ADAL" clId="{CC18B73B-9156-47A8-B20B-7E721AA10EAE}" dt="2023-02-07T11:19:10.982" v="0" actId="680"/>
        <pc:sldMkLst>
          <pc:docMk/>
          <pc:sldMk cId="1685171552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FC0BB-DD3A-4A2B-BDEC-89C3AFB9E49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D0329-3E50-4B25-866C-C676CEC51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1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D0329-3E50-4B25-866C-C676CEC516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95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D0329-3E50-4B25-866C-C676CEC516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3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FDB9-8E70-115A-0B26-3C41E88A3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EE9DF-B8B0-C956-3974-AB34C5A88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AB2D6-2D0C-CC21-0F30-805BF7CA2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7C9C-699C-4AD6-9C7E-4A2C3E0A6A25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4201E-70BC-62B6-5915-A82A2AE8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C83E8-EE61-B9F4-F9F6-46AA2ECAE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69CE-5382-42BE-9BD3-C5846E47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2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73A32-099D-7FA7-7D03-DC7664A938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2080" y="6356350"/>
            <a:ext cx="2743200" cy="365125"/>
          </a:xfrm>
        </p:spPr>
        <p:txBody>
          <a:bodyPr/>
          <a:lstStyle/>
          <a:p>
            <a:fld id="{E9297C9C-699C-4AD6-9C7E-4A2C3E0A6A25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936C5-BAC3-E17B-20B2-6F076D9B8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C80A7-C4C1-F04A-5748-6128A9A3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6720" y="6356350"/>
            <a:ext cx="2743200" cy="365125"/>
          </a:xfrm>
        </p:spPr>
        <p:txBody>
          <a:bodyPr/>
          <a:lstStyle/>
          <a:p>
            <a:fld id="{6D7769CE-5382-42BE-9BD3-C5846E477A7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2D439112-A409-B383-8314-1A60B438C68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32080" y="995680"/>
            <a:ext cx="2936239" cy="5181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DBE42B-F989-6095-6CC9-14207F44F3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200400" y="995680"/>
            <a:ext cx="8859520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1CED9AC-7F23-2A71-9B88-A4A4AB8A2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" y="136525"/>
            <a:ext cx="11927840" cy="6800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9640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3152-888C-6EB1-8355-1C6362B6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29D54C-9B73-3D5D-5A7A-3EB6FE24E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7C9C-699C-4AD6-9C7E-4A2C3E0A6A25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7335E-904F-4677-6F56-E45187F7E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9CFCC-C649-3717-3EF8-75E48A1E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69CE-5382-42BE-9BD3-C5846E47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9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F258-55E3-F5CD-EADC-36A1EC61B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CE90E-5464-6CF9-1475-04F70136B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8741E-BBBB-504C-FB22-7589070B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4E6A9-2A30-D49E-E4AD-85240AAA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7C9C-699C-4AD6-9C7E-4A2C3E0A6A25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B6B18-D6E2-8D1A-E738-E6E98B4E6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C6D1A-1BBC-3C30-79AE-BB9A24DA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69CE-5382-42BE-9BD3-C5846E47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48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CAA2-8C24-AAF5-5A17-35DBFC06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E1D4E-168D-6A2B-2CD6-094005B90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4B72E-F766-C05E-45F8-A1355FDF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7C9C-699C-4AD6-9C7E-4A2C3E0A6A25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DC52B-4C2E-2C0E-F673-6C7F2400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CCCCD-139D-E1EC-A03B-61580FBC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69CE-5382-42BE-9BD3-C5846E47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1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A8A58F-020E-A3AA-3654-4E5E04C62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F8BEA-A382-98E5-98B6-5FE582D86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6C2C0-7C02-AFC4-A6D2-5E8BDCED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7C9C-699C-4AD6-9C7E-4A2C3E0A6A25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64FEA-76CB-2DEC-4B48-3FEC5B25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8B0E6-4F3C-585F-AE5F-96189BB2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69CE-5382-42BE-9BD3-C5846E47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4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BB6AB-2C3D-36A0-EECA-F72288DF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7EFE7-C04A-9C48-A45D-6B83673E5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07C98-FFBD-9FE9-F7F3-D5815F3DB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7C9C-699C-4AD6-9C7E-4A2C3E0A6A25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94681-FE84-D610-7C5D-B36FA9148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236FD-D35D-2042-8159-0555C3FDB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69CE-5382-42BE-9BD3-C5846E47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0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304F1-83AF-1D29-BC50-D89E4B427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5BFBE-5ECB-930D-CB8D-265BF8EF1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43583-49F8-D895-96AD-6C89A64C0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7C9C-699C-4AD6-9C7E-4A2C3E0A6A25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152A2-83B8-FFD5-067F-CB614A992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B460-897B-8C37-8F3B-ABA235F3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69CE-5382-42BE-9BD3-C5846E47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9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8DC6E-00A1-BCF4-2CF2-266798672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A8311-98F2-29BF-4EBA-CE6FD8993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5F938-2549-2BE6-5922-CA705D43A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9BA3A-51F0-8C38-BF17-FD9E640B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7C9C-699C-4AD6-9C7E-4A2C3E0A6A25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9B0C1-EEED-538E-4A6D-2C9AAB1EC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BDFD1-1F3F-CA1F-D465-14015D48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69CE-5382-42BE-9BD3-C5846E47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0EE2A-477F-288F-1C62-3085AE553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1AFE1-386E-FF19-3840-EB60BF86B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6F9DD-B0A8-9D6C-91EB-25ED08754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72415-8866-F68A-F79F-5CAB5093F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02172-989F-F02A-6C2A-921F5B1B5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871146-6074-9DD3-5888-EF96AFFE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7C9C-699C-4AD6-9C7E-4A2C3E0A6A25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0D8CFD-22AC-ED55-D974-785E9CAE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6591A-FC8A-806E-B7EE-2E94E20E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69CE-5382-42BE-9BD3-C5846E47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8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F117-FEB0-2015-F8D3-A63A9D6C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E5CD6F-2C5A-5211-F686-B558E021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7C9C-699C-4AD6-9C7E-4A2C3E0A6A25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D14E73-4B62-F1C7-B6CA-534AD13F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0F356-CF2F-D8CC-8C5D-F9797F00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69CE-5382-42BE-9BD3-C5846E47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9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139E06-82E4-A93B-FCA1-A66F6C397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7C9C-699C-4AD6-9C7E-4A2C3E0A6A25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47876-A2EA-6ED3-51FE-9A890E260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214A9-B49A-26CF-9AF7-CF6A05B5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69CE-5382-42BE-9BD3-C5846E47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7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CDE11-1333-F225-F6B4-70237F4F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89645-49E5-532E-E3FD-A1BB344F3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CFCD3-1E70-4AF8-6911-E4EC82186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B0FB7-64E7-6084-FEB7-E42BB665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7C9C-699C-4AD6-9C7E-4A2C3E0A6A25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9DEF8-F6C5-CA4F-B8F8-33A0FABE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EB60F-55F2-E779-B80C-7CF1E10B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69CE-5382-42BE-9BD3-C5846E47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3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B0FB7-64E7-6084-FEB7-E42BB665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7C9C-699C-4AD6-9C7E-4A2C3E0A6A25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9DEF8-F6C5-CA4F-B8F8-33A0FABE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EB60F-55F2-E779-B80C-7CF1E10B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69CE-5382-42BE-9BD3-C5846E47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3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D4F685-60E5-156C-A902-BC2C8F56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474DD-112B-FCEF-9108-4E6C217D8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06D40-4D8D-466C-F992-7A128BA48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97C9C-699C-4AD6-9C7E-4A2C3E0A6A25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4D9BF-DF3A-38DE-A5F0-A559BA4EC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0C2B0-97B7-18A9-06CD-EAC91C541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769CE-5382-42BE-9BD3-C5846E47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2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1" r:id="rId10"/>
    <p:sldLayoutId id="2147483662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0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29C3CB-E004-293A-913A-D256558ED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929" y="2769556"/>
            <a:ext cx="3536537" cy="788892"/>
          </a:xfrm>
        </p:spPr>
        <p:txBody>
          <a:bodyPr>
            <a:normAutofit/>
          </a:bodyPr>
          <a:lstStyle/>
          <a:p>
            <a:r>
              <a:rPr lang="en-US" dirty="0"/>
              <a:t>Loss Functions</a:t>
            </a:r>
          </a:p>
        </p:txBody>
      </p:sp>
    </p:spTree>
    <p:extLst>
      <p:ext uri="{BB962C8B-B14F-4D97-AF65-F5344CB8AC3E}">
        <p14:creationId xmlns:p14="http://schemas.microsoft.com/office/powerpoint/2010/main" val="1685171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C856101-463E-3174-744C-48CBA1E75E46}"/>
              </a:ext>
            </a:extLst>
          </p:cNvPr>
          <p:cNvGraphicFramePr>
            <a:graphicFrameLocks noGrp="1"/>
          </p:cNvGraphicFramePr>
          <p:nvPr>
            <p:ph type="tbl" sz="quarter" idx="13"/>
          </p:nvPr>
        </p:nvGraphicFramePr>
        <p:xfrm>
          <a:off x="131763" y="995363"/>
          <a:ext cx="2936875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36875">
                  <a:extLst>
                    <a:ext uri="{9D8B030D-6E8A-4147-A177-3AD203B41FA5}">
                      <a16:colId xmlns:a16="http://schemas.microsoft.com/office/drawing/2014/main" val="3532604375"/>
                    </a:ext>
                  </a:extLst>
                </a:gridCol>
              </a:tblGrid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65139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are Loss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25856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Types of Loss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09393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Mean Squared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760825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1B298FFD-2EAC-E268-4AC7-2C80FFDF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Mean Squared Error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840E38-98B3-E42A-6327-64883812C530}"/>
              </a:ext>
            </a:extLst>
          </p:cNvPr>
          <p:cNvSpPr txBox="1"/>
          <p:nvPr/>
        </p:nvSpPr>
        <p:spPr>
          <a:xfrm>
            <a:off x="3054426" y="1025587"/>
            <a:ext cx="890989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endParaRPr lang="en-US" sz="1800" b="0" i="1" dirty="0">
              <a:effectLst/>
              <a:latin typeface="Cambria Math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0" i="1" dirty="0">
              <a:effectLst/>
              <a:latin typeface="Cambria Math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800" dirty="0"/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BA43BAB-A7B7-3CA2-EEF4-91EDF30070A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sz="1800" i="1" dirty="0">
              <a:effectLst/>
              <a:latin typeface="Cambria Math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i="1" dirty="0">
              <a:latin typeface="Cambria Math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i="1" dirty="0">
              <a:effectLst/>
              <a:latin typeface="Cambria Math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i="1" dirty="0">
              <a:latin typeface="Cambria Math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i="1" dirty="0">
              <a:effectLst/>
              <a:latin typeface="Cambria Math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i="1" dirty="0">
              <a:latin typeface="Cambria Math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i="1" dirty="0">
              <a:effectLst/>
              <a:latin typeface="Cambria Math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i="1" dirty="0">
              <a:latin typeface="Cambria Math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i="1" dirty="0">
              <a:effectLst/>
              <a:latin typeface="Cambria Math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i="1" dirty="0">
              <a:latin typeface="Cambria Math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i="1" dirty="0">
              <a:effectLst/>
              <a:latin typeface="Cambria Math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i="1" dirty="0"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2BD4C9A-8E81-A57A-8C82-9BEA65CD3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472" y="1544167"/>
            <a:ext cx="4624742" cy="408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18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C856101-463E-3174-744C-48CBA1E75E46}"/>
              </a:ext>
            </a:extLst>
          </p:cNvPr>
          <p:cNvGraphicFramePr>
            <a:graphicFrameLocks noGrp="1"/>
          </p:cNvGraphicFramePr>
          <p:nvPr>
            <p:ph type="tbl" sz="quarter" idx="13"/>
          </p:nvPr>
        </p:nvGraphicFramePr>
        <p:xfrm>
          <a:off x="131763" y="995363"/>
          <a:ext cx="2936875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36875">
                  <a:extLst>
                    <a:ext uri="{9D8B030D-6E8A-4147-A177-3AD203B41FA5}">
                      <a16:colId xmlns:a16="http://schemas.microsoft.com/office/drawing/2014/main" val="3532604375"/>
                    </a:ext>
                  </a:extLst>
                </a:gridCol>
              </a:tblGrid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65139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are Loss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25856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Types of Loss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09393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Mean Squared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76082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4F96B8F-2003-B625-9B74-845F63A1FD8C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- Actual value </a:t>
                </a:r>
              </a:p>
              <a:p>
                <a:pPr marL="1371600" lvl="3" indent="0">
                  <a:buNone/>
                </a:pPr>
                <a:r>
                  <a:rPr lang="en-US" sz="24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sz="2400" dirty="0"/>
                  <a:t>- Predicted value</a:t>
                </a:r>
              </a:p>
              <a:p>
                <a:pPr marL="1371600" lvl="3" indent="0">
                  <a:buNone/>
                </a:pP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– No. of samples</a:t>
                </a:r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4F96B8F-2003-B625-9B74-845F63A1F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t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1B298FFD-2EAC-E268-4AC7-2C80FFDF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Mean Squared Error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98AFB-BDD4-5D24-96B0-7FCB2BE3D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782" y="3743172"/>
            <a:ext cx="5359675" cy="29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93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C856101-463E-3174-744C-48CBA1E75E46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613154112"/>
              </p:ext>
            </p:extLst>
          </p:nvPr>
        </p:nvGraphicFramePr>
        <p:xfrm>
          <a:off x="131763" y="995363"/>
          <a:ext cx="2936875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36875">
                  <a:extLst>
                    <a:ext uri="{9D8B030D-6E8A-4147-A177-3AD203B41FA5}">
                      <a16:colId xmlns:a16="http://schemas.microsoft.com/office/drawing/2014/main" val="3532604375"/>
                    </a:ext>
                  </a:extLst>
                </a:gridCol>
              </a:tblGrid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65139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are Loss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25856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Types of Loss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09393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Squared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760825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 Absolute Error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97088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4F96B8F-2003-B625-9B74-845F63A1FD8C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3200400" y="995363"/>
                <a:ext cx="8859520" cy="5181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3200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- Actual value </a:t>
                </a:r>
              </a:p>
              <a:p>
                <a:pPr marL="1371600" lvl="3" indent="0">
                  <a:buNone/>
                </a:pPr>
                <a:r>
                  <a:rPr lang="en-US" sz="24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sz="2400" dirty="0"/>
                  <a:t>- Predicted value</a:t>
                </a:r>
              </a:p>
              <a:p>
                <a:pPr marL="1371600" lvl="3" indent="0">
                  <a:buNone/>
                </a:pP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– No. of samples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4F96B8F-2003-B625-9B74-845F63A1F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3200400" y="995363"/>
                <a:ext cx="8859520" cy="5181600"/>
              </a:xfrm>
              <a:blipFill>
                <a:blip r:embed="rId2"/>
                <a:stretch>
                  <a:fillRect t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1B298FFD-2EAC-E268-4AC7-2C80FFDF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Lato" panose="020F0502020204030203" pitchFamily="34" charset="0"/>
              </a:rPr>
              <a:t>Mean Absolute Error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F8FF80-0B73-490E-5D1D-397E3CB32B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2" b="4340"/>
          <a:stretch/>
        </p:blipFill>
        <p:spPr>
          <a:xfrm>
            <a:off x="4979624" y="3647917"/>
            <a:ext cx="5277357" cy="294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2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C856101-463E-3174-744C-48CBA1E75E46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307080545"/>
              </p:ext>
            </p:extLst>
          </p:nvPr>
        </p:nvGraphicFramePr>
        <p:xfrm>
          <a:off x="131763" y="995363"/>
          <a:ext cx="2936875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36875">
                  <a:extLst>
                    <a:ext uri="{9D8B030D-6E8A-4147-A177-3AD203B41FA5}">
                      <a16:colId xmlns:a16="http://schemas.microsoft.com/office/drawing/2014/main" val="3532604375"/>
                    </a:ext>
                  </a:extLst>
                </a:gridCol>
              </a:tblGrid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65139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are Loss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25856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Types of Loss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09393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Squared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760825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 Absolute Error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970887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MSE vs 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5438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1B298FFD-2EAC-E268-4AC7-2C80FFDF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MSE vs MAE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94450B3-5FDB-643B-637C-D82AC874403F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RMSE = 6.79</a:t>
                </a:r>
              </a:p>
              <a:p>
                <a:r>
                  <a:rPr lang="en-US" dirty="0"/>
                  <a:t>MAE = 3.8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 case of outliers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𝑒𝑟𝑟𝑜𝑟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&gt;&gt; |error|</a:t>
                </a:r>
              </a:p>
              <a:p>
                <a:r>
                  <a:rPr lang="en-US" dirty="0"/>
                  <a:t>MAE is more robust to outliers, but its derivative is not continuous, making it inefficient to find the solution 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94450B3-5FDB-643B-637C-D82AC87440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239" t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2">
            <a:extLst>
              <a:ext uri="{FF2B5EF4-FFF2-40B4-BE49-F238E27FC236}">
                <a16:creationId xmlns:a16="http://schemas.microsoft.com/office/drawing/2014/main" id="{10A5FF53-627D-47C2-E2E7-7CC19AC8F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900" y="995363"/>
            <a:ext cx="5986418" cy="300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94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C856101-463E-3174-744C-48CBA1E75E46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304688610"/>
              </p:ext>
            </p:extLst>
          </p:nvPr>
        </p:nvGraphicFramePr>
        <p:xfrm>
          <a:off x="131763" y="995363"/>
          <a:ext cx="2936875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36875">
                  <a:extLst>
                    <a:ext uri="{9D8B030D-6E8A-4147-A177-3AD203B41FA5}">
                      <a16:colId xmlns:a16="http://schemas.microsoft.com/office/drawing/2014/main" val="3532604375"/>
                    </a:ext>
                  </a:extLst>
                </a:gridCol>
              </a:tblGrid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65139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are Loss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25856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Types of Loss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09393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Squared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760825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 Absolute Error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970887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MSE vs 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5438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Huber Loss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206843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1B298FFD-2EAC-E268-4AC7-2C80FFDF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Lato" panose="020F0502020204030203" pitchFamily="34" charset="0"/>
              </a:rPr>
              <a:t>Huber Loss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77D31AB-E31F-41D6-24ED-686E15230103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3172858" y="995680"/>
                <a:ext cx="8887062" cy="5181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Less sensitive to </a:t>
                </a:r>
              </a:p>
              <a:p>
                <a:pPr marL="0" indent="0">
                  <a:buNone/>
                </a:pPr>
                <a:r>
                  <a:rPr lang="en-US" dirty="0"/>
                  <a:t>   outliers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Differentiable at 0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Where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</a:t>
                </a:r>
                <a:r>
                  <a:rPr lang="en-US" sz="2400" dirty="0"/>
                  <a:t>- </a:t>
                </a:r>
                <a:r>
                  <a:rPr lang="en-US" sz="2000" dirty="0"/>
                  <a:t>Actual value 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2000" dirty="0"/>
                  <a:t>- Predicted value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latin typeface="Monotype Corsiva" panose="03010101010201010101" pitchFamily="66" charset="0"/>
                  </a:rPr>
                  <a:t>n </a:t>
                </a:r>
                <a:r>
                  <a:rPr lang="en-US" sz="2000" dirty="0"/>
                  <a:t>– No. of samples</a:t>
                </a: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𝑠𝑒𝑛𝑠𝑖𝑡𝑖𝑣𝑖𝑡𝑦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𝑜𝑢𝑡𝑙𝑖𝑒𝑟𝑠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77D31AB-E31F-41D6-24ED-686E152301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3172858" y="995680"/>
                <a:ext cx="8887062" cy="5181600"/>
              </a:xfrm>
              <a:blipFill>
                <a:blip r:embed="rId2"/>
                <a:stretch>
                  <a:fillRect l="-1372" t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2">
            <a:extLst>
              <a:ext uri="{FF2B5EF4-FFF2-40B4-BE49-F238E27FC236}">
                <a16:creationId xmlns:a16="http://schemas.microsoft.com/office/drawing/2014/main" id="{5EE4C540-D62D-07CF-9A8E-EC8253FD5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076" y="3237414"/>
            <a:ext cx="5350844" cy="3372324"/>
          </a:xfrm>
          <a:prstGeom prst="rect">
            <a:avLst/>
          </a:prstGeom>
        </p:spPr>
      </p:pic>
      <p:pic>
        <p:nvPicPr>
          <p:cNvPr id="9" name="Picture 2" descr="Huber Loss">
            <a:extLst>
              <a:ext uri="{FF2B5EF4-FFF2-40B4-BE49-F238E27FC236}">
                <a16:creationId xmlns:a16="http://schemas.microsoft.com/office/drawing/2014/main" id="{FBBEF578-6736-CB16-F2E0-6E19D5AA9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139" y="995363"/>
            <a:ext cx="543877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994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C856101-463E-3174-744C-48CBA1E75E46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857203024"/>
              </p:ext>
            </p:extLst>
          </p:nvPr>
        </p:nvGraphicFramePr>
        <p:xfrm>
          <a:off x="131763" y="995363"/>
          <a:ext cx="2936876" cy="2926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36876">
                  <a:extLst>
                    <a:ext uri="{9D8B030D-6E8A-4147-A177-3AD203B41FA5}">
                      <a16:colId xmlns:a16="http://schemas.microsoft.com/office/drawing/2014/main" val="3532604375"/>
                    </a:ext>
                  </a:extLst>
                </a:gridCol>
              </a:tblGrid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65139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are Loss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25856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Types of Loss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09393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Squared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760825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 Absolute Error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970887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MSE vs 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992974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Huber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5438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 Cross Entropy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206843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96B8F-2003-B625-9B74-845F63A1FD8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200400" y="995363"/>
            <a:ext cx="8859520" cy="51816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Negative average of the log of corrected predicted probabilities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298FFD-2EAC-E268-4AC7-2C80FFDF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i="0" dirty="0">
                <a:effectLst/>
                <a:latin typeface="Lato" panose="020F0502020204030203" pitchFamily="34" charset="0"/>
              </a:rPr>
              <a:t>Binary Cross Entropy / Log Loss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1C1105-F653-4906-9087-2BBF1269E593}"/>
                  </a:ext>
                </a:extLst>
              </p:cNvPr>
              <p:cNvSpPr txBox="1"/>
              <p:nvPr/>
            </p:nvSpPr>
            <p:spPr>
              <a:xfrm>
                <a:off x="3368407" y="1576568"/>
                <a:ext cx="9011002" cy="13417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𝐿𝑜𝑔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+(1−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⁡(1−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1C1105-F653-4906-9087-2BBF1269E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407" y="1576568"/>
                <a:ext cx="9011002" cy="13417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C4C5091-A265-AEE0-547C-9A9602BD0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388" y="2556992"/>
            <a:ext cx="4924540" cy="404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49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C856101-463E-3174-744C-48CBA1E75E46}"/>
              </a:ext>
            </a:extLst>
          </p:cNvPr>
          <p:cNvGraphicFramePr>
            <a:graphicFrameLocks noGrp="1"/>
          </p:cNvGraphicFramePr>
          <p:nvPr>
            <p:ph type="tbl" sz="quarter" idx="13"/>
          </p:nvPr>
        </p:nvGraphicFramePr>
        <p:xfrm>
          <a:off x="131763" y="995363"/>
          <a:ext cx="2936876" cy="2926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36876">
                  <a:extLst>
                    <a:ext uri="{9D8B030D-6E8A-4147-A177-3AD203B41FA5}">
                      <a16:colId xmlns:a16="http://schemas.microsoft.com/office/drawing/2014/main" val="3532604375"/>
                    </a:ext>
                  </a:extLst>
                </a:gridCol>
              </a:tblGrid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65139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are Loss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25856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Types of Loss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09393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Squared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760825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 Absolute Error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970887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MSE vs 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992974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Huber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5438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 Cross Entropy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206843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96B8F-2003-B625-9B74-845F63A1FD8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200400" y="995363"/>
            <a:ext cx="8859520" cy="51816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298FFD-2EAC-E268-4AC7-2C80FFDF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i="0" dirty="0">
                <a:effectLst/>
                <a:latin typeface="Lato" panose="020F0502020204030203" pitchFamily="34" charset="0"/>
              </a:rPr>
              <a:t>Binary Cross Entropy / Log Loss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01711E-D416-871D-1D69-5A10B4DD00AC}"/>
              </a:ext>
            </a:extLst>
          </p:cNvPr>
          <p:cNvSpPr txBox="1"/>
          <p:nvPr/>
        </p:nvSpPr>
        <p:spPr>
          <a:xfrm>
            <a:off x="3470313" y="5539471"/>
            <a:ext cx="5930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Predicted Probabilities =  probability that it belongs to class 1</a:t>
            </a:r>
          </a:p>
          <a:p>
            <a:r>
              <a:rPr lang="en-US" sz="1600" dirty="0"/>
              <a:t>Corrected Probabilities =  probability that it belongs to its actual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19F434-7E3E-CFF2-4BBF-42FA51410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352" y="986524"/>
            <a:ext cx="6597662" cy="42905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ED63FB-0B39-8203-48BB-827AA9E44C23}"/>
                  </a:ext>
                </a:extLst>
              </p:cNvPr>
              <p:cNvSpPr txBox="1"/>
              <p:nvPr/>
            </p:nvSpPr>
            <p:spPr>
              <a:xfrm>
                <a:off x="3470313" y="6176963"/>
                <a:ext cx="10520536" cy="1044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𝐿𝑜𝑔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+(1−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⁡(1−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 = 0.2144</a:t>
                </a:r>
              </a:p>
              <a:p>
                <a:pPr lvl="1"/>
                <a:endParaRPr lang="en-US" sz="1400" dirty="0"/>
              </a:p>
              <a:p>
                <a:pPr lvl="1"/>
                <a:endParaRPr lang="en-US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ED63FB-0B39-8203-48BB-827AA9E44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313" y="6176963"/>
                <a:ext cx="10520536" cy="1044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083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C856101-463E-3174-744C-48CBA1E75E46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803310140"/>
              </p:ext>
            </p:extLst>
          </p:nvPr>
        </p:nvGraphicFramePr>
        <p:xfrm>
          <a:off x="131763" y="995363"/>
          <a:ext cx="2936875" cy="329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36875">
                  <a:extLst>
                    <a:ext uri="{9D8B030D-6E8A-4147-A177-3AD203B41FA5}">
                      <a16:colId xmlns:a16="http://schemas.microsoft.com/office/drawing/2014/main" val="3532604375"/>
                    </a:ext>
                  </a:extLst>
                </a:gridCol>
              </a:tblGrid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65139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are Loss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25856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Types of Loss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09393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Squared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760825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 Absolute Error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970887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MSE vs 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820939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Huber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5438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 Cross Entropy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206843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Categorical Cross Entropy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309254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96B8F-2003-B625-9B74-845F63A1FD8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200400" y="1017397"/>
            <a:ext cx="8859520" cy="51816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Used for Multi class problems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298FFD-2EAC-E268-4AC7-2C80FFDF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Categorical Cross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1C1105-F653-4906-9087-2BBF1269E593}"/>
                  </a:ext>
                </a:extLst>
              </p:cNvPr>
              <p:cNvSpPr txBox="1"/>
              <p:nvPr/>
            </p:nvSpPr>
            <p:spPr>
              <a:xfrm>
                <a:off x="3368407" y="1576568"/>
                <a:ext cx="9011002" cy="17540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/>
              </a:p>
              <a:p>
                <a:pPr lvl="1"/>
                <a:r>
                  <a:rPr lang="en-US" dirty="0"/>
                  <a:t>K = No. of classes in the data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1C1105-F653-4906-9087-2BBF1269E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407" y="1576568"/>
                <a:ext cx="9011002" cy="1754070"/>
              </a:xfrm>
              <a:prstGeom prst="rect">
                <a:avLst/>
              </a:prstGeom>
              <a:blipFill>
                <a:blip r:embed="rId2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1859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C856101-463E-3174-744C-48CBA1E75E46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855407889"/>
              </p:ext>
            </p:extLst>
          </p:nvPr>
        </p:nvGraphicFramePr>
        <p:xfrm>
          <a:off x="131763" y="995363"/>
          <a:ext cx="2936875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36875">
                  <a:extLst>
                    <a:ext uri="{9D8B030D-6E8A-4147-A177-3AD203B41FA5}">
                      <a16:colId xmlns:a16="http://schemas.microsoft.com/office/drawing/2014/main" val="3532604375"/>
                    </a:ext>
                  </a:extLst>
                </a:gridCol>
              </a:tblGrid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65139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are Loss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25856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Types of Loss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09393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Squared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760825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 Absolute Error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970887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MSE vs 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820939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Huber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5438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 Cross Entropy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206843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Categorical Cross Entropy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309254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Hinge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60777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4F96B8F-2003-B625-9B74-845F63A1FD8C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3200400" y="995363"/>
                <a:ext cx="8859520" cy="5181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0,1−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Where, t = actual outcome</a:t>
                </a:r>
              </a:p>
              <a:p>
                <a:pPr marL="0" indent="0">
                  <a:buNone/>
                </a:pPr>
                <a:r>
                  <a:rPr lang="en-US" sz="2400" dirty="0"/>
                  <a:t>y = predicted outcome</a:t>
                </a:r>
              </a:p>
              <a:p>
                <a:pPr marL="3657600" lvl="8" indent="0">
                  <a:buNone/>
                </a:pPr>
                <a:endParaRPr lang="en-US" sz="2000" dirty="0"/>
              </a:p>
              <a:p>
                <a:r>
                  <a:rPr lang="en-US" sz="3000" dirty="0"/>
                  <a:t>Used in SVMs where </a:t>
                </a:r>
              </a:p>
              <a:p>
                <a:pPr marL="0" indent="0">
                  <a:buNone/>
                </a:pPr>
                <a:r>
                  <a:rPr lang="en-US" sz="3000" dirty="0"/>
                  <a:t>   outcome is +1 or -1</a:t>
                </a:r>
              </a:p>
              <a:p>
                <a:endParaRPr lang="en-US" sz="30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4F96B8F-2003-B625-9B74-845F63A1F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3200400" y="995363"/>
                <a:ext cx="8859520" cy="5181600"/>
              </a:xfrm>
              <a:blipFill>
                <a:blip r:embed="rId2"/>
                <a:stretch>
                  <a:fillRect l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1B298FFD-2EAC-E268-4AC7-2C80FFDF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Hinge Loss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1332D-81C5-7F9B-0FE8-77A24E52C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369" y="2682971"/>
            <a:ext cx="4417586" cy="404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64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C856101-463E-3174-744C-48CBA1E75E46}"/>
              </a:ext>
            </a:extLst>
          </p:cNvPr>
          <p:cNvGraphicFramePr>
            <a:graphicFrameLocks noGrp="1"/>
          </p:cNvGraphicFramePr>
          <p:nvPr>
            <p:ph type="tbl" sz="quarter" idx="13"/>
          </p:nvPr>
        </p:nvGraphicFramePr>
        <p:xfrm>
          <a:off x="131763" y="995363"/>
          <a:ext cx="2936875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36875">
                  <a:extLst>
                    <a:ext uri="{9D8B030D-6E8A-4147-A177-3AD203B41FA5}">
                      <a16:colId xmlns:a16="http://schemas.microsoft.com/office/drawing/2014/main" val="3532604375"/>
                    </a:ext>
                  </a:extLst>
                </a:gridCol>
              </a:tblGrid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65139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are Loss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25856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Types of Loss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09393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Squared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760825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 Absolute Error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970887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MSE vs 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820939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Huber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5438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 Cross Entropy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206843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Categorical Cross Entropy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309254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Hinge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60777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4F96B8F-2003-B625-9B74-845F63A1FD8C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3200400" y="995363"/>
                <a:ext cx="8859520" cy="5181600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                             t = actual outcome</a:t>
                </a:r>
              </a:p>
              <a:p>
                <a:pPr marL="3657600" lvl="8" indent="0">
                  <a:buNone/>
                </a:pPr>
                <a:r>
                  <a:rPr lang="en-US" sz="2000" dirty="0"/>
                  <a:t>                                y = predicted outcome</a:t>
                </a:r>
              </a:p>
              <a:p>
                <a:endParaRPr lang="en-US" sz="30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4F96B8F-2003-B625-9B74-845F63A1F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3200400" y="995363"/>
                <a:ext cx="8859520" cy="5181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1B298FFD-2EAC-E268-4AC7-2C80FFDF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Hinge Loss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1332D-81C5-7F9B-0FE8-77A24E52C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094" y="2939493"/>
            <a:ext cx="4129230" cy="37819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33317F-03F8-1CDB-D01E-44FC87C95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3411" y="2890580"/>
            <a:ext cx="4742694" cy="378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2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C856101-463E-3174-744C-48CBA1E75E46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999562020"/>
              </p:ext>
            </p:extLst>
          </p:nvPr>
        </p:nvGraphicFramePr>
        <p:xfrm>
          <a:off x="131763" y="995363"/>
          <a:ext cx="2936875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36875">
                  <a:extLst>
                    <a:ext uri="{9D8B030D-6E8A-4147-A177-3AD203B41FA5}">
                      <a16:colId xmlns:a16="http://schemas.microsoft.com/office/drawing/2014/main" val="3532604375"/>
                    </a:ext>
                  </a:extLst>
                </a:gridCol>
              </a:tblGrid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65139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What are Loss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25856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96B8F-2003-B625-9B74-845F63A1FD8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spc="-20" dirty="0">
              <a:solidFill>
                <a:schemeClr val="accent3">
                  <a:lumMod val="20000"/>
                  <a:lumOff val="80000"/>
                </a:schemeClr>
              </a:solidFill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0" indent="0">
              <a:buNone/>
            </a:pPr>
            <a:r>
              <a:rPr lang="en-US" spc="-20" dirty="0">
                <a:solidFill>
                  <a:schemeClr val="accent3">
                    <a:lumMod val="20000"/>
                    <a:lumOff val="80000"/>
                  </a:schemeClr>
                </a:solidFill>
                <a:ea typeface="Intel Clear" panose="020B0604020203020204" pitchFamily="34" charset="0"/>
                <a:cs typeface="Intel Clear" panose="020B0604020203020204" pitchFamily="34" charset="0"/>
              </a:rPr>
              <a:t>A</a:t>
            </a:r>
            <a:r>
              <a:rPr lang="en-US" spc="-2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ea typeface="Intel Clear" panose="020B0604020203020204" pitchFamily="34" charset="0"/>
                <a:cs typeface="Intel Clear" panose="020B0604020203020204" pitchFamily="34" charset="0"/>
              </a:rPr>
              <a:t> loss function is a measure of how good your prediction model does in terms of being able to predict the expected outcome(or value)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  <a:effectLst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298FFD-2EAC-E268-4AC7-2C80FFDF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What are Loss Functions</a:t>
            </a:r>
          </a:p>
        </p:txBody>
      </p:sp>
      <p:pic>
        <p:nvPicPr>
          <p:cNvPr id="2" name="Picture 1" descr="Two Cartesian plots, each showing a line and some data points. In the first plot, the line is a terrible fit for the data, so the loss is high. In the second plot, the line is a a better fit for the data, so the loss is low.">
            <a:extLst>
              <a:ext uri="{FF2B5EF4-FFF2-40B4-BE49-F238E27FC236}">
                <a16:creationId xmlns:a16="http://schemas.microsoft.com/office/drawing/2014/main" id="{5A36E65C-B4E5-249B-36E8-2B6F65B51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99" y="3249976"/>
            <a:ext cx="8334261" cy="27780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037FB8-4BB8-2FE9-9A46-3412FDBE8568}"/>
              </a:ext>
            </a:extLst>
          </p:cNvPr>
          <p:cNvSpPr txBox="1"/>
          <p:nvPr/>
        </p:nvSpPr>
        <p:spPr>
          <a:xfrm>
            <a:off x="4369245" y="6184939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Loss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551BE-A2F5-4948-FE86-A102583976DE}"/>
              </a:ext>
            </a:extLst>
          </p:cNvPr>
          <p:cNvSpPr txBox="1"/>
          <p:nvPr/>
        </p:nvSpPr>
        <p:spPr>
          <a:xfrm>
            <a:off x="8602338" y="6171684"/>
            <a:ext cx="168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Loss Model</a:t>
            </a:r>
          </a:p>
        </p:txBody>
      </p:sp>
    </p:spTree>
    <p:extLst>
      <p:ext uri="{BB962C8B-B14F-4D97-AF65-F5344CB8AC3E}">
        <p14:creationId xmlns:p14="http://schemas.microsoft.com/office/powerpoint/2010/main" val="4104435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C856101-463E-3174-744C-48CBA1E75E46}"/>
              </a:ext>
            </a:extLst>
          </p:cNvPr>
          <p:cNvGraphicFramePr>
            <a:graphicFrameLocks noGrp="1"/>
          </p:cNvGraphicFramePr>
          <p:nvPr>
            <p:ph type="tbl" sz="quarter" idx="13"/>
          </p:nvPr>
        </p:nvGraphicFramePr>
        <p:xfrm>
          <a:off x="131763" y="995363"/>
          <a:ext cx="2936875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36875">
                  <a:extLst>
                    <a:ext uri="{9D8B030D-6E8A-4147-A177-3AD203B41FA5}">
                      <a16:colId xmlns:a16="http://schemas.microsoft.com/office/drawing/2014/main" val="3532604375"/>
                    </a:ext>
                  </a:extLst>
                </a:gridCol>
              </a:tblGrid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65139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are Loss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25856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Types of Loss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09393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Squared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760825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 Absolute Error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970887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MSE vs 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820939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Huber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5438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 Cross Entropy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206843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Categorical Cross Entropy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309254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Hinge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60777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4F96B8F-2003-B625-9B74-845F63A1FD8C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3200400" y="1006380"/>
                <a:ext cx="8859520" cy="5181600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                             t = actual outcome</a:t>
                </a:r>
              </a:p>
              <a:p>
                <a:pPr marL="3657600" lvl="8" indent="0">
                  <a:buNone/>
                </a:pPr>
                <a:r>
                  <a:rPr lang="en-US" sz="2000" dirty="0"/>
                  <a:t>                                y = predicted outcome</a:t>
                </a:r>
              </a:p>
              <a:p>
                <a:endParaRPr lang="en-US" sz="30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4F96B8F-2003-B625-9B74-845F63A1F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3200400" y="1006380"/>
                <a:ext cx="8859520" cy="5181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1B298FFD-2EAC-E268-4AC7-2C80FFDF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Hinge Loss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D4D8C8-156D-47B9-D1F5-1A7D04CEF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549" y="2479193"/>
            <a:ext cx="7921366" cy="322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06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C856101-463E-3174-744C-48CBA1E75E46}"/>
              </a:ext>
            </a:extLst>
          </p:cNvPr>
          <p:cNvGraphicFramePr>
            <a:graphicFrameLocks noGrp="1"/>
          </p:cNvGraphicFramePr>
          <p:nvPr>
            <p:ph type="tbl" sz="quarter" idx="13"/>
          </p:nvPr>
        </p:nvGraphicFramePr>
        <p:xfrm>
          <a:off x="131763" y="995363"/>
          <a:ext cx="2936875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36875">
                  <a:extLst>
                    <a:ext uri="{9D8B030D-6E8A-4147-A177-3AD203B41FA5}">
                      <a16:colId xmlns:a16="http://schemas.microsoft.com/office/drawing/2014/main" val="3532604375"/>
                    </a:ext>
                  </a:extLst>
                </a:gridCol>
              </a:tblGrid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65139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are Loss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25856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Types of Loss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09393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Squared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760825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 Absolute Error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970887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MSE vs 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820939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Huber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5438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 Cross Entropy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206843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Categorical Cross Entropy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309254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Hinge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60777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4F96B8F-2003-B625-9B74-845F63A1FD8C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3200400" y="995363"/>
                <a:ext cx="8859520" cy="5181600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                             t = actual outcome</a:t>
                </a:r>
              </a:p>
              <a:p>
                <a:pPr marL="3657600" lvl="8" indent="0">
                  <a:buNone/>
                </a:pPr>
                <a:r>
                  <a:rPr lang="en-US" sz="2000" dirty="0"/>
                  <a:t>                                y = predicted outcome</a:t>
                </a:r>
              </a:p>
              <a:p>
                <a:endParaRPr lang="en-US" sz="30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4F96B8F-2003-B625-9B74-845F63A1F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3200400" y="995363"/>
                <a:ext cx="8859520" cy="5181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1B298FFD-2EAC-E268-4AC7-2C80FFDF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Hinge Loss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6C2ACA-1238-6101-B7F2-6702C31A1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346" y="2244664"/>
            <a:ext cx="8408647" cy="349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28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C856101-463E-3174-744C-48CBA1E75E46}"/>
              </a:ext>
            </a:extLst>
          </p:cNvPr>
          <p:cNvGraphicFramePr>
            <a:graphicFrameLocks noGrp="1"/>
          </p:cNvGraphicFramePr>
          <p:nvPr>
            <p:ph type="tbl" sz="quarter" idx="13"/>
          </p:nvPr>
        </p:nvGraphicFramePr>
        <p:xfrm>
          <a:off x="131763" y="995363"/>
          <a:ext cx="2936875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36875">
                  <a:extLst>
                    <a:ext uri="{9D8B030D-6E8A-4147-A177-3AD203B41FA5}">
                      <a16:colId xmlns:a16="http://schemas.microsoft.com/office/drawing/2014/main" val="3532604375"/>
                    </a:ext>
                  </a:extLst>
                </a:gridCol>
              </a:tblGrid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65139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are Loss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25856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Types of Loss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09393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Squared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760825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 Absolute Error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970887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MSE vs 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820939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Huber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5438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 Cross Entropy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206843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Categorical Cross Entropy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309254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Hinge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60777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4F96B8F-2003-B625-9B74-845F63A1FD8C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3200400" y="995363"/>
                <a:ext cx="8859520" cy="5181600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                             t = actual outcome</a:t>
                </a:r>
              </a:p>
              <a:p>
                <a:pPr marL="3657600" lvl="8" indent="0">
                  <a:buNone/>
                </a:pPr>
                <a:r>
                  <a:rPr lang="en-US" sz="2000" dirty="0"/>
                  <a:t>                                y = predicted outcome</a:t>
                </a:r>
              </a:p>
              <a:p>
                <a:endParaRPr lang="en-US" sz="30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4F96B8F-2003-B625-9B74-845F63A1F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3200400" y="995363"/>
                <a:ext cx="8859520" cy="5181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1B298FFD-2EAC-E268-4AC7-2C80FFDF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Hinge Loss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7C0A43-843D-AF33-85B4-D6EF84165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637" y="2301817"/>
            <a:ext cx="8495814" cy="356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9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C856101-463E-3174-744C-48CBA1E75E46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286010542"/>
              </p:ext>
            </p:extLst>
          </p:nvPr>
        </p:nvGraphicFramePr>
        <p:xfrm>
          <a:off x="131763" y="995363"/>
          <a:ext cx="2936875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36875">
                  <a:extLst>
                    <a:ext uri="{9D8B030D-6E8A-4147-A177-3AD203B41FA5}">
                      <a16:colId xmlns:a16="http://schemas.microsoft.com/office/drawing/2014/main" val="3532604375"/>
                    </a:ext>
                  </a:extLst>
                </a:gridCol>
              </a:tblGrid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65139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are Loss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25856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Types of Loss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09393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96B8F-2003-B625-9B74-845F63A1FD8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marR="0" algn="just">
              <a:lnSpc>
                <a:spcPts val="2475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ts val="2475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0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US" sz="3000" dirty="0">
              <a:solidFill>
                <a:schemeClr val="accent3">
                  <a:lumMod val="20000"/>
                  <a:lumOff val="8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ts val="2475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MSE(Mean Squared Error)</a:t>
            </a:r>
            <a:endParaRPr lang="en-US" sz="2800" dirty="0">
              <a:solidFill>
                <a:schemeClr val="accent3">
                  <a:lumMod val="20000"/>
                  <a:lumOff val="8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ts val="2475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MAE(Mean Absolute Error)</a:t>
            </a:r>
            <a:endParaRPr lang="en-US" sz="2800" dirty="0">
              <a:solidFill>
                <a:schemeClr val="accent3">
                  <a:lumMod val="20000"/>
                  <a:lumOff val="8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ts val="2475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Huber loss</a:t>
            </a:r>
          </a:p>
          <a:p>
            <a:pPr marL="1371600" lvl="3" indent="0">
              <a:lnSpc>
                <a:spcPts val="2475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endParaRPr lang="en-US" sz="2800" dirty="0">
              <a:solidFill>
                <a:schemeClr val="accent3">
                  <a:lumMod val="20000"/>
                  <a:lumOff val="8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ts val="2475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0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2. Classification</a:t>
            </a:r>
            <a:endParaRPr lang="en-US" sz="3000" dirty="0">
              <a:solidFill>
                <a:schemeClr val="accent3">
                  <a:lumMod val="20000"/>
                  <a:lumOff val="8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ts val="2475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Binary cross-entropy</a:t>
            </a:r>
            <a:endParaRPr lang="en-US" sz="2800" dirty="0">
              <a:solidFill>
                <a:schemeClr val="accent3">
                  <a:lumMod val="20000"/>
                  <a:lumOff val="8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ts val="2475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Categorical cross-entropy</a:t>
            </a:r>
          </a:p>
          <a:p>
            <a:pPr marL="1714500" lvl="3" indent="-342900">
              <a:lnSpc>
                <a:spcPts val="2475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Hinge Loss</a:t>
            </a:r>
            <a:endParaRPr lang="en-US" sz="2800" dirty="0">
              <a:solidFill>
                <a:schemeClr val="accent3">
                  <a:lumMod val="20000"/>
                  <a:lumOff val="8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298FFD-2EAC-E268-4AC7-2C80FFDF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Types of Loss Functions</a:t>
            </a:r>
          </a:p>
        </p:txBody>
      </p:sp>
    </p:spTree>
    <p:extLst>
      <p:ext uri="{BB962C8B-B14F-4D97-AF65-F5344CB8AC3E}">
        <p14:creationId xmlns:p14="http://schemas.microsoft.com/office/powerpoint/2010/main" val="1100774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C856101-463E-3174-744C-48CBA1E75E46}"/>
              </a:ext>
            </a:extLst>
          </p:cNvPr>
          <p:cNvGraphicFramePr>
            <a:graphicFrameLocks noGrp="1"/>
          </p:cNvGraphicFramePr>
          <p:nvPr>
            <p:ph type="tbl" sz="quarter" idx="13"/>
          </p:nvPr>
        </p:nvGraphicFramePr>
        <p:xfrm>
          <a:off x="131763" y="995363"/>
          <a:ext cx="2936875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36875">
                  <a:extLst>
                    <a:ext uri="{9D8B030D-6E8A-4147-A177-3AD203B41FA5}">
                      <a16:colId xmlns:a16="http://schemas.microsoft.com/office/drawing/2014/main" val="3532604375"/>
                    </a:ext>
                  </a:extLst>
                </a:gridCol>
              </a:tblGrid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65139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are Loss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25856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Types of Loss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09393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Mean Squared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760825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1B298FFD-2EAC-E268-4AC7-2C80FFDF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Mean Squared Error</a:t>
            </a:r>
          </a:p>
        </p:txBody>
      </p:sp>
      <p:sp>
        <p:nvSpPr>
          <p:cNvPr id="106" name="Content Placeholder 105">
            <a:extLst>
              <a:ext uri="{FF2B5EF4-FFF2-40B4-BE49-F238E27FC236}">
                <a16:creationId xmlns:a16="http://schemas.microsoft.com/office/drawing/2014/main" id="{3D8421FE-8C18-400F-C208-2F04F1F8C3F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200400" y="995680"/>
            <a:ext cx="8859520" cy="5603424"/>
          </a:xfrm>
        </p:spPr>
        <p:txBody>
          <a:bodyPr/>
          <a:lstStyle/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>
                <a:effectLst/>
                <a:ea typeface="Calibri" panose="020F0502020204030204" pitchFamily="34" charset="0"/>
                <a:cs typeface="Tahoma" panose="020B0604030504040204" pitchFamily="34" charset="0"/>
              </a:rPr>
              <a:t>               </a:t>
            </a:r>
            <a:endParaRPr lang="en-US" sz="4800" dirty="0"/>
          </a:p>
        </p:txBody>
      </p:sp>
      <p:pic>
        <p:nvPicPr>
          <p:cNvPr id="159" name="Picture 158">
            <a:extLst>
              <a:ext uri="{FF2B5EF4-FFF2-40B4-BE49-F238E27FC236}">
                <a16:creationId xmlns:a16="http://schemas.microsoft.com/office/drawing/2014/main" id="{AB3ACB2B-0178-8D30-707E-9F237BF65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794" y="1169150"/>
            <a:ext cx="4659877" cy="38032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7D9CA8C8-7638-46EE-0CB6-D6B6A2972C83}"/>
                  </a:ext>
                </a:extLst>
              </p:cNvPr>
              <p:cNvSpPr txBox="1"/>
              <p:nvPr/>
            </p:nvSpPr>
            <p:spPr>
              <a:xfrm>
                <a:off x="4437043" y="5688850"/>
                <a:ext cx="60978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𝑃𝑟𝑒𝑑𝑖𝑐𝑡𝑒𝑑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𝑆𝑙𝑜𝑝𝑒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𝑊𝑒𝑖𝑔h𝑡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𝑖𝑛𝑡𝑒𝑟𝑐𝑒𝑝𝑡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7D9CA8C8-7638-46EE-0CB6-D6B6A2972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043" y="5688850"/>
                <a:ext cx="609783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401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C856101-463E-3174-744C-48CBA1E75E46}"/>
              </a:ext>
            </a:extLst>
          </p:cNvPr>
          <p:cNvGraphicFramePr>
            <a:graphicFrameLocks noGrp="1"/>
          </p:cNvGraphicFramePr>
          <p:nvPr>
            <p:ph type="tbl" sz="quarter" idx="13"/>
          </p:nvPr>
        </p:nvGraphicFramePr>
        <p:xfrm>
          <a:off x="131763" y="995363"/>
          <a:ext cx="2936875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36875">
                  <a:extLst>
                    <a:ext uri="{9D8B030D-6E8A-4147-A177-3AD203B41FA5}">
                      <a16:colId xmlns:a16="http://schemas.microsoft.com/office/drawing/2014/main" val="3532604375"/>
                    </a:ext>
                  </a:extLst>
                </a:gridCol>
              </a:tblGrid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65139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are Loss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25856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Types of Loss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09393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Mean Squared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760825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1B298FFD-2EAC-E268-4AC7-2C80FFDF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Mean Squared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E452A7-CD8B-494F-0384-166E0513F5A3}"/>
                  </a:ext>
                </a:extLst>
              </p:cNvPr>
              <p:cNvSpPr txBox="1"/>
              <p:nvPr/>
            </p:nvSpPr>
            <p:spPr>
              <a:xfrm>
                <a:off x="4295131" y="4885676"/>
                <a:ext cx="60978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𝑃𝑟𝑒𝑑𝑖𝑐𝑡𝑒𝑑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=0.64 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𝑊𝑒𝑖𝑔h𝑡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E452A7-CD8B-494F-0384-166E0513F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131" y="4885676"/>
                <a:ext cx="6097836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Content Placeholder 105">
                <a:extLst>
                  <a:ext uri="{FF2B5EF4-FFF2-40B4-BE49-F238E27FC236}">
                    <a16:creationId xmlns:a16="http://schemas.microsoft.com/office/drawing/2014/main" id="{3D8421FE-8C18-400F-C208-2F04F1F8C3F5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3200400" y="995680"/>
                <a:ext cx="8859520" cy="5603424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4800" dirty="0"/>
              </a:p>
              <a:p>
                <a:pPr marL="0" indent="0">
                  <a:buNone/>
                </a:pPr>
                <a:endParaRPr lang="en-US" sz="4800" dirty="0"/>
              </a:p>
              <a:p>
                <a:pPr marL="0" indent="0">
                  <a:buNone/>
                </a:pPr>
                <a:endParaRPr lang="en-US" sz="4800" dirty="0"/>
              </a:p>
              <a:p>
                <a:pPr marL="0" indent="0">
                  <a:buNone/>
                </a:pPr>
                <a:endParaRPr lang="en-US" sz="4800" dirty="0"/>
              </a:p>
              <a:p>
                <a:pPr marL="0" indent="0">
                  <a:buNone/>
                </a:pPr>
                <a:endParaRPr lang="en-US" sz="4800" dirty="0"/>
              </a:p>
              <a:p>
                <a:pPr marL="0" indent="0">
                  <a:buNone/>
                </a:pPr>
                <a:r>
                  <a:rPr lang="en-US" sz="4800" dirty="0">
                    <a:effectLst/>
                    <a:ea typeface="Calibri" panose="020F0502020204030204" pitchFamily="34" charset="0"/>
                    <a:cs typeface="Tahoma" panose="020B0604030504040204" pitchFamily="34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rPr>
                      <m:t>𝑃𝑟𝑒𝑑𝑖𝑐𝑡𝑒𝑑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rPr>
                      <m:t> 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rPr>
                      <m:t>𝐻𝑒𝑖𝑔h𝑡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rPr>
                      <m:t>=0.64 ×0.5+0=0.32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Tahom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                                   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𝑠𝑞𝑢𝑎𝑟𝑒𝑑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𝑒𝑟𝑟𝑜𝑟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(1.4−0.32)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1.08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106" name="Content Placeholder 105">
                <a:extLst>
                  <a:ext uri="{FF2B5EF4-FFF2-40B4-BE49-F238E27FC236}">
                    <a16:creationId xmlns:a16="http://schemas.microsoft.com/office/drawing/2014/main" id="{3D8421FE-8C18-400F-C208-2F04F1F8C3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3200400" y="995680"/>
                <a:ext cx="8859520" cy="560342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6" name="Picture 145">
            <a:extLst>
              <a:ext uri="{FF2B5EF4-FFF2-40B4-BE49-F238E27FC236}">
                <a16:creationId xmlns:a16="http://schemas.microsoft.com/office/drawing/2014/main" id="{E8AC422D-9B6A-B19B-3D31-390F954C8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432" y="995363"/>
            <a:ext cx="4575931" cy="36934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540981-E6F1-0C5B-CF76-D2435AA2E83C}"/>
                  </a:ext>
                </a:extLst>
              </p:cNvPr>
              <p:cNvSpPr txBox="1"/>
              <p:nvPr/>
            </p:nvSpPr>
            <p:spPr>
              <a:xfrm>
                <a:off x="1352321" y="3704287"/>
                <a:ext cx="60978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𝑖𝑛𝑡𝑒𝑟𝑐𝑒𝑝𝑡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540981-E6F1-0C5B-CF76-D2435AA2E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321" y="3704287"/>
                <a:ext cx="609783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18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C856101-463E-3174-744C-48CBA1E75E46}"/>
              </a:ext>
            </a:extLst>
          </p:cNvPr>
          <p:cNvGraphicFramePr>
            <a:graphicFrameLocks noGrp="1"/>
          </p:cNvGraphicFramePr>
          <p:nvPr>
            <p:ph type="tbl" sz="quarter" idx="13"/>
          </p:nvPr>
        </p:nvGraphicFramePr>
        <p:xfrm>
          <a:off x="131763" y="995363"/>
          <a:ext cx="2936875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36875">
                  <a:extLst>
                    <a:ext uri="{9D8B030D-6E8A-4147-A177-3AD203B41FA5}">
                      <a16:colId xmlns:a16="http://schemas.microsoft.com/office/drawing/2014/main" val="3532604375"/>
                    </a:ext>
                  </a:extLst>
                </a:gridCol>
              </a:tblGrid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65139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are Loss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25856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Types of Loss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09393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Mean Squared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760825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1B298FFD-2EAC-E268-4AC7-2C80FFDF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Mean Squared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E452A7-CD8B-494F-0384-166E0513F5A3}"/>
                  </a:ext>
                </a:extLst>
              </p:cNvPr>
              <p:cNvSpPr txBox="1"/>
              <p:nvPr/>
            </p:nvSpPr>
            <p:spPr>
              <a:xfrm>
                <a:off x="4295131" y="4885676"/>
                <a:ext cx="60978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𝑃𝑟𝑒𝑑𝑖𝑐𝑡𝑒𝑑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=0.64 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𝑊𝑒𝑖𝑔h𝑡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E452A7-CD8B-494F-0384-166E0513F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131" y="4885676"/>
                <a:ext cx="6097836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Content Placeholder 105">
                <a:extLst>
                  <a:ext uri="{FF2B5EF4-FFF2-40B4-BE49-F238E27FC236}">
                    <a16:creationId xmlns:a16="http://schemas.microsoft.com/office/drawing/2014/main" id="{3D8421FE-8C18-400F-C208-2F04F1F8C3F5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3200400" y="995680"/>
                <a:ext cx="8859520" cy="5603424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4800" dirty="0"/>
              </a:p>
              <a:p>
                <a:pPr marL="0" indent="0">
                  <a:buNone/>
                </a:pPr>
                <a:endParaRPr lang="en-US" sz="4800" dirty="0"/>
              </a:p>
              <a:p>
                <a:pPr marL="0" indent="0">
                  <a:buNone/>
                </a:pPr>
                <a:endParaRPr lang="en-US" sz="4800" dirty="0"/>
              </a:p>
              <a:p>
                <a:pPr marL="0" indent="0">
                  <a:buNone/>
                </a:pPr>
                <a:endParaRPr lang="en-US" sz="4800" dirty="0"/>
              </a:p>
              <a:p>
                <a:pPr marL="0" indent="0">
                  <a:buNone/>
                </a:pPr>
                <a:endParaRPr lang="en-US" sz="4800" dirty="0"/>
              </a:p>
              <a:p>
                <a:pPr marL="0" indent="0">
                  <a:buNone/>
                </a:pPr>
                <a:r>
                  <a:rPr lang="en-US" sz="4800" dirty="0">
                    <a:effectLst/>
                    <a:ea typeface="Calibri" panose="020F0502020204030204" pitchFamily="34" charset="0"/>
                    <a:cs typeface="Tahoma" panose="020B0604030504040204" pitchFamily="34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rPr>
                      <m:t>𝑃𝑟𝑒𝑑𝑖𝑐𝑡𝑒𝑑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rPr>
                      <m:t> 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rPr>
                      <m:t>𝐻𝑒𝑖𝑔h𝑡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rPr>
                      <m:t>=0.64 ×0.5+0=0.32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Tahom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                                   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𝑆𝑢𝑚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𝑠𝑞𝑢𝑎𝑟𝑒𝑑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𝑒𝑟𝑟𝑜𝑟𝑠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1.08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+0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42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1.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344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=3.155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106" name="Content Placeholder 105">
                <a:extLst>
                  <a:ext uri="{FF2B5EF4-FFF2-40B4-BE49-F238E27FC236}">
                    <a16:creationId xmlns:a16="http://schemas.microsoft.com/office/drawing/2014/main" id="{3D8421FE-8C18-400F-C208-2F04F1F8C3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3200400" y="995680"/>
                <a:ext cx="8859520" cy="560342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6" name="Picture 145">
            <a:extLst>
              <a:ext uri="{FF2B5EF4-FFF2-40B4-BE49-F238E27FC236}">
                <a16:creationId xmlns:a16="http://schemas.microsoft.com/office/drawing/2014/main" id="{E8AC422D-9B6A-B19B-3D31-390F954C8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989" y="611688"/>
            <a:ext cx="4575931" cy="36934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D87B24D4-DC65-1DC3-6725-796683C22A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7209544"/>
                  </p:ext>
                </p:extLst>
              </p:nvPr>
            </p:nvGraphicFramePr>
            <p:xfrm>
              <a:off x="3404212" y="995363"/>
              <a:ext cx="3767769" cy="256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6092">
                      <a:extLst>
                        <a:ext uri="{9D8B030D-6E8A-4147-A177-3AD203B41FA5}">
                          <a16:colId xmlns:a16="http://schemas.microsoft.com/office/drawing/2014/main" val="2052905137"/>
                        </a:ext>
                      </a:extLst>
                    </a:gridCol>
                    <a:gridCol w="1233889">
                      <a:extLst>
                        <a:ext uri="{9D8B030D-6E8A-4147-A177-3AD203B41FA5}">
                          <a16:colId xmlns:a16="http://schemas.microsoft.com/office/drawing/2014/main" val="4174131522"/>
                        </a:ext>
                      </a:extLst>
                    </a:gridCol>
                    <a:gridCol w="1167788">
                      <a:extLst>
                        <a:ext uri="{9D8B030D-6E8A-4147-A177-3AD203B41FA5}">
                          <a16:colId xmlns:a16="http://schemas.microsoft.com/office/drawing/2014/main" val="114216177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Coordinates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Predicted Height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𝑬𝒓𝒓𝒐𝒓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324697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+mn-lt"/>
                            </a:rPr>
                            <a:t>(0.5,1.4)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+mn-lt"/>
                            </a:rPr>
                            <a:t>0.32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1.08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6894715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+mn-lt"/>
                            </a:rPr>
                            <a:t>(2.3,1.9)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+mn-lt"/>
                            </a:rPr>
                            <a:t>1.472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latin typeface="+mn-lt"/>
                                      </a:rPr>
                                      <m:t>0.428 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311098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+mn-lt"/>
                            </a:rPr>
                            <a:t>(2.9,3.2)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+mn-lt"/>
                            </a:rPr>
                            <a:t>1.856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b="0" i="0" dirty="0" smtClean="0">
                                        <a:latin typeface="+mn-lt"/>
                                      </a:rPr>
                                      <m:t>1.344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latin typeface="+mn-lt"/>
                                      </a:rPr>
                                      <m:t>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801808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D87B24D4-DC65-1DC3-6725-796683C22A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7209544"/>
                  </p:ext>
                </p:extLst>
              </p:nvPr>
            </p:nvGraphicFramePr>
            <p:xfrm>
              <a:off x="3404212" y="995363"/>
              <a:ext cx="3767769" cy="256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6092">
                      <a:extLst>
                        <a:ext uri="{9D8B030D-6E8A-4147-A177-3AD203B41FA5}">
                          <a16:colId xmlns:a16="http://schemas.microsoft.com/office/drawing/2014/main" val="2052905137"/>
                        </a:ext>
                      </a:extLst>
                    </a:gridCol>
                    <a:gridCol w="1233889">
                      <a:extLst>
                        <a:ext uri="{9D8B030D-6E8A-4147-A177-3AD203B41FA5}">
                          <a16:colId xmlns:a16="http://schemas.microsoft.com/office/drawing/2014/main" val="4174131522"/>
                        </a:ext>
                      </a:extLst>
                    </a:gridCol>
                    <a:gridCol w="1167788">
                      <a:extLst>
                        <a:ext uri="{9D8B030D-6E8A-4147-A177-3AD203B41FA5}">
                          <a16:colId xmlns:a16="http://schemas.microsoft.com/office/drawing/2014/main" val="114216177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Coordinates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Predicted Height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22917" t="-4762" r="-2083" b="-3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324697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+mn-lt"/>
                            </a:rPr>
                            <a:t>(0.5,1.4)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+mn-lt"/>
                            </a:rPr>
                            <a:t>0.32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22917" t="-103774" r="-208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894715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+mn-lt"/>
                            </a:rPr>
                            <a:t>(2.3,1.9)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+mn-lt"/>
                            </a:rPr>
                            <a:t>1.472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22917" t="-205714" r="-2083" b="-10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311098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+mn-lt"/>
                            </a:rPr>
                            <a:t>(2.9,3.2)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+mn-lt"/>
                            </a:rPr>
                            <a:t>1.856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22917" t="-305714" r="-2083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01808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CF2C33-CBB2-53ED-7664-D5A489AB87E0}"/>
                  </a:ext>
                </a:extLst>
              </p:cNvPr>
              <p:cNvSpPr txBox="1"/>
              <p:nvPr/>
            </p:nvSpPr>
            <p:spPr>
              <a:xfrm>
                <a:off x="977747" y="3951575"/>
                <a:ext cx="60978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𝑖𝑛𝑡𝑒𝑟𝑐𝑒𝑝𝑡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CF2C33-CBB2-53ED-7664-D5A489AB8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747" y="3951575"/>
                <a:ext cx="609783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348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C856101-463E-3174-744C-48CBA1E75E46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720392914"/>
              </p:ext>
            </p:extLst>
          </p:nvPr>
        </p:nvGraphicFramePr>
        <p:xfrm>
          <a:off x="131763" y="995363"/>
          <a:ext cx="2936875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36875">
                  <a:extLst>
                    <a:ext uri="{9D8B030D-6E8A-4147-A177-3AD203B41FA5}">
                      <a16:colId xmlns:a16="http://schemas.microsoft.com/office/drawing/2014/main" val="3532604375"/>
                    </a:ext>
                  </a:extLst>
                </a:gridCol>
              </a:tblGrid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65139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are Loss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25856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Types of Loss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09393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Mean Squared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760825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1B298FFD-2EAC-E268-4AC7-2C80FFDF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Mean Squared Error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C2326A5-DFC9-193B-4B27-12218B04C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956" y="995363"/>
            <a:ext cx="4368189" cy="38617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2840E38-98B3-E42A-6327-64883812C530}"/>
                  </a:ext>
                </a:extLst>
              </p:cNvPr>
              <p:cNvSpPr txBox="1"/>
              <p:nvPr/>
            </p:nvSpPr>
            <p:spPr>
              <a:xfrm>
                <a:off x="3054426" y="1025587"/>
                <a:ext cx="8909891" cy="5170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endParaRPr lang="en-US" sz="4800" dirty="0"/>
              </a:p>
              <a:p>
                <a:pPr marL="0" indent="0">
                  <a:buNone/>
                </a:pPr>
                <a:endParaRPr lang="en-US" sz="4800" dirty="0"/>
              </a:p>
              <a:p>
                <a:pPr marL="0" indent="0">
                  <a:buNone/>
                </a:pPr>
                <a:endParaRPr lang="en-US" sz="4800" dirty="0"/>
              </a:p>
              <a:p>
                <a:pPr marL="0" indent="0">
                  <a:buNone/>
                </a:pPr>
                <a:endParaRPr lang="en-US" sz="4800" dirty="0"/>
              </a:p>
              <a:p>
                <a:pPr marL="0" indent="0">
                  <a:buNone/>
                </a:pPr>
                <a:endParaRPr lang="en-US" sz="4800" dirty="0"/>
              </a:p>
              <a:p>
                <a:pPr marL="0" indent="0">
                  <a:buNone/>
                </a:pPr>
                <a:endParaRPr lang="en-US" sz="1800" b="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b="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𝑆𝑢𝑚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𝑠𝑞𝑢𝑎𝑟𝑒𝑑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𝑒𝑟𝑟𝑜𝑟𝑠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1.08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+0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42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1.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344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=3.155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2840E38-98B3-E42A-6327-64883812C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426" y="1025587"/>
                <a:ext cx="8909891" cy="5170646"/>
              </a:xfrm>
              <a:prstGeom prst="rect">
                <a:avLst/>
              </a:prstGeom>
              <a:blipFill>
                <a:blip r:embed="rId3"/>
                <a:stretch>
                  <a:fillRect b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BA43BAB-A7B7-3CA2-EEF4-91EDF30070A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33C3E1EF-252E-C137-E9D1-C21F9CD0C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612" y="1163665"/>
            <a:ext cx="4575931" cy="36934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87CC1F-DF74-DD78-AEB8-F2D792E9D7AB}"/>
                  </a:ext>
                </a:extLst>
              </p:cNvPr>
              <p:cNvSpPr txBox="1"/>
              <p:nvPr/>
            </p:nvSpPr>
            <p:spPr>
              <a:xfrm>
                <a:off x="2101468" y="5332521"/>
                <a:ext cx="60978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87CC1F-DF74-DD78-AEB8-F2D792E9D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468" y="5332521"/>
                <a:ext cx="609783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59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C856101-463E-3174-744C-48CBA1E75E46}"/>
              </a:ext>
            </a:extLst>
          </p:cNvPr>
          <p:cNvGraphicFramePr>
            <a:graphicFrameLocks noGrp="1"/>
          </p:cNvGraphicFramePr>
          <p:nvPr>
            <p:ph type="tbl" sz="quarter" idx="13"/>
          </p:nvPr>
        </p:nvGraphicFramePr>
        <p:xfrm>
          <a:off x="131763" y="995363"/>
          <a:ext cx="2936875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36875">
                  <a:extLst>
                    <a:ext uri="{9D8B030D-6E8A-4147-A177-3AD203B41FA5}">
                      <a16:colId xmlns:a16="http://schemas.microsoft.com/office/drawing/2014/main" val="3532604375"/>
                    </a:ext>
                  </a:extLst>
                </a:gridCol>
              </a:tblGrid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65139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are Loss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25856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Types of Loss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09393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Mean Squared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760825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1B298FFD-2EAC-E268-4AC7-2C80FFDF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Mean Squared Error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840E38-98B3-E42A-6327-64883812C530}"/>
              </a:ext>
            </a:extLst>
          </p:cNvPr>
          <p:cNvSpPr txBox="1"/>
          <p:nvPr/>
        </p:nvSpPr>
        <p:spPr>
          <a:xfrm>
            <a:off x="3054426" y="1025587"/>
            <a:ext cx="890989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endParaRPr lang="en-US" sz="1800" b="0" i="1" dirty="0">
              <a:effectLst/>
              <a:latin typeface="Cambria Math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0" i="1" dirty="0">
              <a:effectLst/>
              <a:latin typeface="Cambria Math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ontent Placeholder 49">
                <a:extLst>
                  <a:ext uri="{FF2B5EF4-FFF2-40B4-BE49-F238E27FC236}">
                    <a16:creationId xmlns:a16="http://schemas.microsoft.com/office/drawing/2014/main" id="{8BA43BAB-A7B7-3CA2-EEF4-91EDF30070AD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𝑖𝑛𝑡𝑒𝑟𝑐𝑒𝑝𝑡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=0.25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𝑆𝑢𝑚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𝑠𝑞𝑢𝑎𝑟𝑒𝑑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𝑒𝑟𝑟𝑜𝑟𝑠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n-US" sz="3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0.6889</m:t>
                          </m:r>
                        </m:e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+0</m:t>
                      </m:r>
                      <m:sSup>
                        <m:sSupPr>
                          <m:ctrlPr>
                            <a:rPr kumimoji="0" lang="en-US" sz="3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0316</m:t>
                          </m:r>
                        </m:e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0" lang="en-US" sz="3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1.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196</m:t>
                          </m:r>
                        </m:e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=1.91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Content Placeholder 49">
                <a:extLst>
                  <a:ext uri="{FF2B5EF4-FFF2-40B4-BE49-F238E27FC236}">
                    <a16:creationId xmlns:a16="http://schemas.microsoft.com/office/drawing/2014/main" id="{8BA43BAB-A7B7-3CA2-EEF4-91EDF30070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>
            <a:extLst>
              <a:ext uri="{FF2B5EF4-FFF2-40B4-BE49-F238E27FC236}">
                <a16:creationId xmlns:a16="http://schemas.microsoft.com/office/drawing/2014/main" id="{B1BBA1E3-09CA-7AA6-5893-7269E1107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847" y="1399142"/>
            <a:ext cx="4066824" cy="328250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50AB8FD-B959-4708-698C-416F54BAF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5671" y="1183065"/>
            <a:ext cx="3961871" cy="348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99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C856101-463E-3174-744C-48CBA1E75E46}"/>
              </a:ext>
            </a:extLst>
          </p:cNvPr>
          <p:cNvGraphicFramePr>
            <a:graphicFrameLocks noGrp="1"/>
          </p:cNvGraphicFramePr>
          <p:nvPr>
            <p:ph type="tbl" sz="quarter" idx="13"/>
          </p:nvPr>
        </p:nvGraphicFramePr>
        <p:xfrm>
          <a:off x="131763" y="995363"/>
          <a:ext cx="2936875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36875">
                  <a:extLst>
                    <a:ext uri="{9D8B030D-6E8A-4147-A177-3AD203B41FA5}">
                      <a16:colId xmlns:a16="http://schemas.microsoft.com/office/drawing/2014/main" val="3532604375"/>
                    </a:ext>
                  </a:extLst>
                </a:gridCol>
              </a:tblGrid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65139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are Loss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25856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Types of Loss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09393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Mean Squared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760825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1B298FFD-2EAC-E268-4AC7-2C80FFDF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Mean Squared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2840E38-98B3-E42A-6327-64883812C530}"/>
                  </a:ext>
                </a:extLst>
              </p:cNvPr>
              <p:cNvSpPr txBox="1"/>
              <p:nvPr/>
            </p:nvSpPr>
            <p:spPr>
              <a:xfrm>
                <a:off x="3054426" y="1025587"/>
                <a:ext cx="8909891" cy="48936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endParaRPr lang="en-US" sz="4800" dirty="0"/>
              </a:p>
              <a:p>
                <a:pPr marL="0" indent="0">
                  <a:buNone/>
                </a:pPr>
                <a:endParaRPr lang="en-US" sz="4800" dirty="0"/>
              </a:p>
              <a:p>
                <a:pPr marL="0" indent="0">
                  <a:buNone/>
                </a:pPr>
                <a:endParaRPr lang="en-US" sz="4800" dirty="0"/>
              </a:p>
              <a:p>
                <a:pPr marL="0" indent="0">
                  <a:buNone/>
                </a:pPr>
                <a:endParaRPr lang="en-US" sz="4800" dirty="0"/>
              </a:p>
              <a:p>
                <a:pPr marL="0" indent="0">
                  <a:buNone/>
                </a:pPr>
                <a:endParaRPr lang="en-US" sz="4800" dirty="0"/>
              </a:p>
              <a:p>
                <a:pPr marL="0" indent="0">
                  <a:buNone/>
                </a:pPr>
                <a:endParaRPr lang="en-US" sz="1800" b="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b="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𝑆𝑢𝑚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𝑠𝑞𝑢𝑎𝑟𝑒𝑑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𝑒𝑟𝑟𝑜𝑟𝑠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6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2840E38-98B3-E42A-6327-64883812C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426" y="1025587"/>
                <a:ext cx="8909891" cy="4893647"/>
              </a:xfrm>
              <a:prstGeom prst="rect">
                <a:avLst/>
              </a:prstGeom>
              <a:blipFill>
                <a:blip r:embed="rId2"/>
                <a:stretch>
                  <a:fillRect b="-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ontent Placeholder 49">
                <a:extLst>
                  <a:ext uri="{FF2B5EF4-FFF2-40B4-BE49-F238E27FC236}">
                    <a16:creationId xmlns:a16="http://schemas.microsoft.com/office/drawing/2014/main" id="{8BA43BAB-A7B7-3CA2-EEF4-91EDF30070AD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                       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𝑖𝑛𝑡𝑒𝑟𝑐𝑒𝑝𝑡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=0.5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50" name="Content Placeholder 49">
                <a:extLst>
                  <a:ext uri="{FF2B5EF4-FFF2-40B4-BE49-F238E27FC236}">
                    <a16:creationId xmlns:a16="http://schemas.microsoft.com/office/drawing/2014/main" id="{8BA43BAB-A7B7-3CA2-EEF4-91EDF30070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EFD19619-DA9B-6B4C-146B-DEABC10F5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8322" y="1025587"/>
            <a:ext cx="4510803" cy="3640863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5F1BBB03-CF85-C241-75A5-4A06A88E51AC}"/>
              </a:ext>
            </a:extLst>
          </p:cNvPr>
          <p:cNvGrpSpPr/>
          <p:nvPr/>
        </p:nvGrpSpPr>
        <p:grpSpPr>
          <a:xfrm>
            <a:off x="7389040" y="976727"/>
            <a:ext cx="4266806" cy="3529172"/>
            <a:chOff x="0" y="0"/>
            <a:chExt cx="2573339" cy="2306636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A218F20-AB4A-6075-4CE9-9B0BA53D1398}"/>
                </a:ext>
              </a:extLst>
            </p:cNvPr>
            <p:cNvCxnSpPr/>
            <p:nvPr/>
          </p:nvCxnSpPr>
          <p:spPr>
            <a:xfrm flipV="1">
              <a:off x="331789" y="217486"/>
              <a:ext cx="12700" cy="17208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1A45493-AE20-0612-24F8-FA07F6311F1C}"/>
                </a:ext>
              </a:extLst>
            </p:cNvPr>
            <p:cNvCxnSpPr/>
            <p:nvPr/>
          </p:nvCxnSpPr>
          <p:spPr>
            <a:xfrm>
              <a:off x="338139" y="1951036"/>
              <a:ext cx="2235200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F30A473-9DC7-07A4-B30F-A7F9FD747C01}"/>
                </a:ext>
              </a:extLst>
            </p:cNvPr>
            <p:cNvSpPr/>
            <p:nvPr/>
          </p:nvSpPr>
          <p:spPr>
            <a:xfrm>
              <a:off x="287339" y="560386"/>
              <a:ext cx="101600" cy="10795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Text Box 2">
              <a:extLst>
                <a:ext uri="{FF2B5EF4-FFF2-40B4-BE49-F238E27FC236}">
                  <a16:creationId xmlns:a16="http://schemas.microsoft.com/office/drawing/2014/main" id="{8EE27806-7DD5-EE81-7B95-AF30E6C21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7439" y="2014536"/>
              <a:ext cx="781050" cy="2921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intercept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 Box 2">
              <a:extLst>
                <a:ext uri="{FF2B5EF4-FFF2-40B4-BE49-F238E27FC236}">
                  <a16:creationId xmlns:a16="http://schemas.microsoft.com/office/drawing/2014/main" id="{FB18D12A-514B-47BA-25AC-7E9BDA1B9C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 flipH="1">
              <a:off x="-758824" y="758824"/>
              <a:ext cx="1734185" cy="2165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Sum of squared erros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FA515D9-A9F9-89BB-A6E2-DE06B70C0E62}"/>
                </a:ext>
              </a:extLst>
            </p:cNvPr>
            <p:cNvSpPr/>
            <p:nvPr/>
          </p:nvSpPr>
          <p:spPr>
            <a:xfrm>
              <a:off x="642939" y="1208086"/>
              <a:ext cx="101600" cy="10795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E0FC248-B2EB-D22D-7054-0B47E99087BF}"/>
                </a:ext>
              </a:extLst>
            </p:cNvPr>
            <p:cNvSpPr/>
            <p:nvPr/>
          </p:nvSpPr>
          <p:spPr>
            <a:xfrm>
              <a:off x="985839" y="1550986"/>
              <a:ext cx="101587" cy="10793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B48F756-93F4-2137-6B43-94889E45E396}"/>
              </a:ext>
            </a:extLst>
          </p:cNvPr>
          <p:cNvSpPr txBox="1"/>
          <p:nvPr/>
        </p:nvSpPr>
        <p:spPr>
          <a:xfrm rot="16200000">
            <a:off x="6393955" y="2130004"/>
            <a:ext cx="2314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Sum of Squared Errors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EFFAF1-256C-7C2B-695A-2122561CEBCF}"/>
              </a:ext>
            </a:extLst>
          </p:cNvPr>
          <p:cNvSpPr txBox="1"/>
          <p:nvPr/>
        </p:nvSpPr>
        <p:spPr>
          <a:xfrm>
            <a:off x="9270519" y="4114498"/>
            <a:ext cx="105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Intercept</a:t>
            </a:r>
          </a:p>
        </p:txBody>
      </p:sp>
    </p:spTree>
    <p:extLst>
      <p:ext uri="{BB962C8B-B14F-4D97-AF65-F5344CB8AC3E}">
        <p14:creationId xmlns:p14="http://schemas.microsoft.com/office/powerpoint/2010/main" val="2436297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7476</TotalTime>
  <Words>921</Words>
  <Application>Microsoft Office PowerPoint</Application>
  <PresentationFormat>Widescreen</PresentationFormat>
  <Paragraphs>333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Lato</vt:lpstr>
      <vt:lpstr>Monotype Corsiva</vt:lpstr>
      <vt:lpstr>Office Theme</vt:lpstr>
      <vt:lpstr>Loss Functions</vt:lpstr>
      <vt:lpstr>What are Loss Functions</vt:lpstr>
      <vt:lpstr>Types of Loss Functions</vt:lpstr>
      <vt:lpstr>Mean Squared Error</vt:lpstr>
      <vt:lpstr>Mean Squared Error</vt:lpstr>
      <vt:lpstr>Mean Squared Error</vt:lpstr>
      <vt:lpstr>Mean Squared Error</vt:lpstr>
      <vt:lpstr>Mean Squared Error</vt:lpstr>
      <vt:lpstr>Mean Squared Error</vt:lpstr>
      <vt:lpstr>Mean Squared Error</vt:lpstr>
      <vt:lpstr>Mean Squared Error</vt:lpstr>
      <vt:lpstr>Mean Absolute Error</vt:lpstr>
      <vt:lpstr>MSE vs MAE</vt:lpstr>
      <vt:lpstr>Huber Loss</vt:lpstr>
      <vt:lpstr>Binary Cross Entropy / Log Loss</vt:lpstr>
      <vt:lpstr>Binary Cross Entropy / Log Loss</vt:lpstr>
      <vt:lpstr>Categorical Cross Entropy</vt:lpstr>
      <vt:lpstr>Hinge Loss</vt:lpstr>
      <vt:lpstr>Hinge Loss</vt:lpstr>
      <vt:lpstr>Hinge Loss</vt:lpstr>
      <vt:lpstr>Hinge Loss</vt:lpstr>
      <vt:lpstr>Hinge Loss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Rao, Chaitanya</dc:creator>
  <cp:lastModifiedBy>Rao, Chaitanya</cp:lastModifiedBy>
  <cp:revision>27</cp:revision>
  <dcterms:created xsi:type="dcterms:W3CDTF">2023-02-07T03:57:34Z</dcterms:created>
  <dcterms:modified xsi:type="dcterms:W3CDTF">2023-03-13T05:20:17Z</dcterms:modified>
</cp:coreProperties>
</file>