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3"/>
  </p:notesMasterIdLst>
  <p:handoutMasterIdLst>
    <p:handoutMasterId r:id="rId34"/>
  </p:handoutMasterIdLst>
  <p:sldIdLst>
    <p:sldId id="264" r:id="rId3"/>
    <p:sldId id="385" r:id="rId4"/>
    <p:sldId id="360" r:id="rId5"/>
    <p:sldId id="361" r:id="rId6"/>
    <p:sldId id="362" r:id="rId7"/>
    <p:sldId id="371" r:id="rId8"/>
    <p:sldId id="364" r:id="rId9"/>
    <p:sldId id="363" r:id="rId10"/>
    <p:sldId id="266" r:id="rId11"/>
    <p:sldId id="267" r:id="rId12"/>
    <p:sldId id="268" r:id="rId13"/>
    <p:sldId id="265" r:id="rId14"/>
    <p:sldId id="367" r:id="rId15"/>
    <p:sldId id="368" r:id="rId16"/>
    <p:sldId id="374" r:id="rId17"/>
    <p:sldId id="375" r:id="rId18"/>
    <p:sldId id="376" r:id="rId19"/>
    <p:sldId id="296" r:id="rId20"/>
    <p:sldId id="306" r:id="rId21"/>
    <p:sldId id="309" r:id="rId22"/>
    <p:sldId id="304" r:id="rId23"/>
    <p:sldId id="308" r:id="rId24"/>
    <p:sldId id="307" r:id="rId25"/>
    <p:sldId id="377" r:id="rId26"/>
    <p:sldId id="378" r:id="rId27"/>
    <p:sldId id="379" r:id="rId28"/>
    <p:sldId id="380" r:id="rId29"/>
    <p:sldId id="381" r:id="rId30"/>
    <p:sldId id="382" r:id="rId31"/>
    <p:sldId id="3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595" autoAdjust="0"/>
  </p:normalViewPr>
  <p:slideViewPr>
    <p:cSldViewPr snapToGrid="0">
      <p:cViewPr varScale="1">
        <p:scale>
          <a:sx n="60" d="100"/>
          <a:sy n="60" d="100"/>
        </p:scale>
        <p:origin x="28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472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4FE238-A9DD-29A3-ABE5-E795E67BD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3353C9-6A01-5323-0B12-99324653C2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9FD9B-9188-437D-BA58-82D5113CB8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1FD7F-F7EE-786C-9D53-45EAE9CC3A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8DC2A-AA96-6A87-2AA8-FD892BB7E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E0061-3E53-45B7-B014-C086EC0FF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5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6244E-4668-477B-A89A-9CA67BFF055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BDF26-0534-4BB2-AE86-179F8C830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9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4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6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that 95% of the data you work with is private, it's especially crucial to be vigilant about LLM hallucinations, as any misrepresentation could have serious implications. 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developing or utilizing LLMs, incorporating retrieval-augmented generation (RAG) systems can help mitigate these risks by grounding responses in verified, private data sources. </a:t>
            </a: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that the model generates more accurate and contextually appropriate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6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43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59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9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5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BDF26-0534-4BB2-AE86-179F8C8308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6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8199-93DE-9D6B-1A66-38ABED53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55BD7-EEDC-5A08-384B-B2D262322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55F8-89C2-8F84-2C62-400F61488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3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F5E1-8D5C-88CE-71B3-008F67B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ABBD7-BE09-82FD-1BCC-C708728EE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63C29-F81F-CD6E-F46E-E3B310F36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40025-D47A-9676-88C8-E6059EDF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AA76-D0C6-55A7-DA1F-85B75C0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40E73-3E44-19AC-5C59-FDFB3312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950-3405-E8C1-193C-CF0BE5E0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49818-448F-C13A-1A3F-429D4FD9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BFC9-EB72-B38C-358B-E7B1C71A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EAB1-CD6F-A702-0F68-4C6C43ED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9A6B-ED80-FFD0-E046-AFF04EB4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3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0497-3D4A-09AD-7250-9B826EABF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1B811-A282-8116-11E2-FB3D0144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7BAF-BF53-51EE-EEED-2654ED4D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F02B-B1D6-8320-F1CF-55068FDF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CAB7-CE6D-3DC0-7956-BA812337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1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9330-F872-5450-39A7-7154C883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7E636-8BD6-7FF4-48E7-02D2EC3B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E0EAF-E6A7-E587-414F-5FE2571B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FD85-A40A-69CE-A19E-0F737132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DF549-4D56-E8C8-E5AB-6B3516D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F0F0-4DA6-60F3-5BFA-872C9A88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6954-A371-4363-998B-24562CEF1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D3F8-85AD-DE0B-673B-4126BD27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48B0-75BE-CD4A-6D25-7DC61265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0DE-D3CB-3708-373F-399F392D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74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39A4-AEED-A65E-7A20-4C32B373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A907-3953-0498-2484-D5E03598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C5A3-9E4F-14DB-5A2E-BCC641A6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4B77-6089-CD22-2B54-4A52CB1F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21EA-DEFD-3EFB-82B3-C93CD88E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2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B2C2-AB19-E88D-A7C3-88E677D2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FE52-3072-E09C-FD27-99588915A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8863A-B5AE-145B-AC24-578F52D27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6D4B-EE74-FAE0-5A12-D1309A5F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D4F0-F908-D6D9-1533-E72E6493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575D2-1EFD-3E49-84A7-B4977552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0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BDFD1-A120-191B-9518-E9121496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5E45-5CE8-F83F-A542-F5639447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D5C7A-0B61-F20F-D034-881FA714A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3D8B1-D4CF-F15B-B2FD-7EF8E4389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4FE19-470C-8904-6EE3-C22D2E298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BCF37-2C76-4B53-417E-69073E01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4DDED-5E60-E6BB-EA78-CB1A4713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EFFB7-574A-3BB6-2F07-53E6D1CC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2C56-5F36-6231-5CA2-775EB70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2AF00-AF55-5F79-5F8E-384A037D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6F5E0-48C5-FBE8-C658-4313CFA4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0DA5A-9C31-3284-67C9-0A1BDF27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A7B88-931E-885C-E58F-0C933D94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87D19-9A84-22DE-1FF1-F155BC04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E8D2A-5C0B-427D-C56F-66792A72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FF01-E2C7-933F-61A9-94CCEB193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9F79-5200-E589-7285-1DBDDD920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A3B0-C189-E226-ADA2-047A7D67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1A4F-CA8F-4D5E-7087-F58067BA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48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39E6-84BB-97C7-EDF4-22227C54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A3A7-CB8A-54AD-B223-BC082814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CABDB-C978-1F0E-C1B2-FA18F3A10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512E-FFAF-D233-45C7-4AE1A86D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B874B-89A0-7079-1A90-80940133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386D-50CF-719C-95B7-FD306173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3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55E9-AD22-E95B-C1F0-85D9871B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E0427-CBE1-19E3-8FEA-02480213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E1F4-634E-F508-C0B9-F8953533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DCEC1-82AB-95EF-EB57-98882842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80FC8-0696-6C9A-0E81-2003B6DA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2BD70-4BFF-C947-DDC7-C0ACD0B9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92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426B-51A9-930E-B614-7970AAAD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D0E6-96F6-2E82-12CB-EB6B5AF7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EF8B5-3E50-5086-25DB-A0DEC03F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09BD-E1EC-7022-2655-4664E0C6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10A23-0F51-ED45-EB33-67DC0694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70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54820-275F-45B7-59D4-1661BF497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13D4B-7593-62C1-FCA6-62B239ECF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3F6B-93C3-7498-69BB-58664B13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BB2D-8A1F-9FF2-DB35-B3A1BB57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4FDB-36F5-E1DA-BEE9-73C2A5A8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9BC6-0FE5-96A6-3462-9D294D19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2FB132-B0AB-5B27-3965-EE75268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F1E7A3-392B-34DD-11DC-9931396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EDE366-4EED-DCE4-7B0C-A410C956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27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66AA-D9AF-507F-713A-FC258288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7933D-E1BD-77A1-4410-2EE772FA8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11D17-D28D-2C9F-3DF4-99075281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C59EA-56D6-8740-8853-BA78FBF8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78C8-EFDF-99A2-CF2C-9FA6345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4CD99F-EB58-47D0-8A62-AD23DA01058D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213253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6BF0-7E6E-C080-0BC5-3A4F4058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8A74-9738-DA63-7B4C-E00AAAFC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23D8-D625-C46E-F46A-E6C8C3242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9C0B7-FB49-AC97-D43B-6F1623C3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2AA4-9304-2F24-2578-15F40200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D67D-D364-440D-4C20-F27AD087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1702465-7349-8DE9-D257-6B3161950487}"/>
              </a:ext>
            </a:extLst>
          </p:cNvPr>
          <p:cNvSpPr txBox="1">
            <a:spLocks/>
          </p:cNvSpPr>
          <p:nvPr userDrawn="1"/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79781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8C6-8E69-5998-0817-A87627C5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64CD-6A73-CB86-44B9-0EC116459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F85D-A4E2-547C-FD4F-2AA18F9DA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5CB7-D8D6-635E-1B95-2C1DC16E8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3F918-B44D-288D-B2A0-C5FB495CB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A6FED-6377-458A-A135-BE76F503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8C18BF-70CF-C591-E937-292DACC63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549C6-48AE-FDF9-5A77-66B4BDD2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39F2-B2F7-E10F-4B27-FBF84CD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BD2C-8F60-5756-9D36-A094841C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DA071-87B9-8413-E434-679F5006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6C908-8DB2-D655-3089-2D87FB70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0F5FE-0459-03EB-C97F-C2E1A8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5C71-FBD9-6B38-08FC-7A65A2B3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91-97A0-7E74-0813-3DEDEBBE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0D2E-E33C-AF1C-FD8B-AA59436D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2A54-E49F-4088-7AAE-437B2632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7C8A5-9646-9667-B0B6-CA8A45CCD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0D90E-9FEA-3A02-9261-9CD7E1C2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0AD1D0-B61D-44A8-BC1E-D1C0FD6C3BE7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11485-6A00-8865-F5C6-B751979A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125DC-267A-0996-237F-CE0D8A7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3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8C819-8A06-75D4-4789-65977DEE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11FE-946D-FB10-B01D-772B8198D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A720-0569-C0EE-4E36-58DBA8872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2192000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B33D-9223-FE36-E1F7-35E7493A3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EB74-485B-46F3-A5FD-246A3EF44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24721-F1B8-4C44-2AC7-0239D89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F14DD-652B-4B36-050E-F31AA95B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808B-5BB2-CB4C-6909-26F207563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C88E4-9273-499F-A973-3B6FF875A93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798C2-18EC-0A72-6EDA-77F55C126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08E0-CF62-BB44-FBFA-9BBB1D72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61099-A13D-47B1-AFF4-4E7A024A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E64-51FB-3043-15B4-F1B77A08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RAG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01181-BA0F-A939-48C5-11C06ACE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Retrieval 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954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753"/>
          </a:xfrm>
        </p:spPr>
        <p:txBody>
          <a:bodyPr>
            <a:normAutofit/>
          </a:bodyPr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239522" y="18943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9391922" y="20467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754BBC-14E4-9C3C-E935-D3182299BF4E}"/>
              </a:ext>
            </a:extLst>
          </p:cNvPr>
          <p:cNvSpPr/>
          <p:nvPr/>
        </p:nvSpPr>
        <p:spPr>
          <a:xfrm>
            <a:off x="5221098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4E718-D2DF-2F01-67D4-97516082E38A}"/>
              </a:ext>
            </a:extLst>
          </p:cNvPr>
          <p:cNvSpPr/>
          <p:nvPr/>
        </p:nvSpPr>
        <p:spPr>
          <a:xfrm>
            <a:off x="5373498" y="35814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F88FF-C444-6C70-54EA-987ADC5F97CE}"/>
              </a:ext>
            </a:extLst>
          </p:cNvPr>
          <p:cNvSpPr/>
          <p:nvPr/>
        </p:nvSpPr>
        <p:spPr>
          <a:xfrm>
            <a:off x="5525898" y="37338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73E60F-56D0-DAD1-26EA-7E53248C4BBB}"/>
              </a:ext>
            </a:extLst>
          </p:cNvPr>
          <p:cNvSpPr/>
          <p:nvPr/>
        </p:nvSpPr>
        <p:spPr>
          <a:xfrm>
            <a:off x="7027654" y="3429000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02DC05-91E5-6CB0-C56F-C184B61990BD}"/>
              </a:ext>
            </a:extLst>
          </p:cNvPr>
          <p:cNvSpPr/>
          <p:nvPr/>
        </p:nvSpPr>
        <p:spPr>
          <a:xfrm>
            <a:off x="7168475" y="3594415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BF7E7-D2A5-540C-C3B7-BEDFF9C91988}"/>
              </a:ext>
            </a:extLst>
          </p:cNvPr>
          <p:cNvSpPr txBox="1"/>
          <p:nvPr/>
        </p:nvSpPr>
        <p:spPr>
          <a:xfrm>
            <a:off x="4857118" y="3059668"/>
            <a:ext cx="164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</a:rPr>
              <a:t>a,b,c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0A4F88-C268-B341-C168-049C9B486AF6}"/>
              </a:ext>
            </a:extLst>
          </p:cNvPr>
          <p:cNvSpPr txBox="1"/>
          <p:nvPr/>
        </p:nvSpPr>
        <p:spPr>
          <a:xfrm>
            <a:off x="6683717" y="3059668"/>
            <a:ext cx="1368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Chunk </a:t>
            </a:r>
            <a:r>
              <a:rPr lang="en-US" sz="2000" i="1" dirty="0" err="1">
                <a:solidFill>
                  <a:schemeClr val="bg2">
                    <a:lumMod val="50000"/>
                  </a:schemeClr>
                </a:solidFill>
              </a:rPr>
              <a:t>d,e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660400" y="5369767"/>
            <a:ext cx="4196719" cy="70788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Query: Which dragon did Jon </a:t>
            </a:r>
            <a:r>
              <a:rPr lang="en-US" sz="2000" i="1">
                <a:solidFill>
                  <a:schemeClr val="bg2">
                    <a:lumMod val="50000"/>
                  </a:schemeClr>
                </a:solidFill>
              </a:rPr>
              <a:t>Snow ride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1086185" y="5082332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C59BDB8-B1A6-3F07-E441-BA96F7A76666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5866140" y="4658832"/>
            <a:ext cx="486022" cy="98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B55294-50A1-1AA6-6CA8-A44EDDD797D6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6352162" y="4519447"/>
            <a:ext cx="1156555" cy="112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87B62F-0EC9-E86D-88B8-EBB95E55470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4857119" y="5723710"/>
            <a:ext cx="969749" cy="25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5A837-F446-477B-ED9C-79F9944F5114}"/>
              </a:ext>
            </a:extLst>
          </p:cNvPr>
          <p:cNvSpPr txBox="1"/>
          <p:nvPr/>
        </p:nvSpPr>
        <p:spPr>
          <a:xfrm>
            <a:off x="5244348" y="4965771"/>
            <a:ext cx="9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api</a:t>
            </a:r>
            <a:r>
              <a:rPr lang="en-US" sz="1600" i="1" dirty="0"/>
              <a:t> calls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3994A0-3630-CE61-8407-19A3BFC238A5}"/>
              </a:ext>
            </a:extLst>
          </p:cNvPr>
          <p:cNvSpPr txBox="1"/>
          <p:nvPr/>
        </p:nvSpPr>
        <p:spPr>
          <a:xfrm>
            <a:off x="6877455" y="5011937"/>
            <a:ext cx="9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api</a:t>
            </a:r>
            <a:r>
              <a:rPr lang="en-US" sz="1600" i="1" dirty="0"/>
              <a:t> calls</a:t>
            </a:r>
          </a:p>
        </p:txBody>
      </p:sp>
    </p:spTree>
    <p:extLst>
      <p:ext uri="{BB962C8B-B14F-4D97-AF65-F5344CB8AC3E}">
        <p14:creationId xmlns:p14="http://schemas.microsoft.com/office/powerpoint/2010/main" val="13954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/>
      <p:bldP spid="26" grpId="0" animBg="1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70" y="1965388"/>
            <a:ext cx="1093554" cy="109355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6" y="2097181"/>
            <a:ext cx="829969" cy="829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BCE835-40C0-BE8B-EEC5-58958F611899}"/>
              </a:ext>
            </a:extLst>
          </p:cNvPr>
          <p:cNvSpPr/>
          <p:nvPr/>
        </p:nvSpPr>
        <p:spPr>
          <a:xfrm>
            <a:off x="10520916" y="18996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4802B-8A78-4542-4ED4-4E11E74822C6}"/>
              </a:ext>
            </a:extLst>
          </p:cNvPr>
          <p:cNvSpPr/>
          <p:nvPr/>
        </p:nvSpPr>
        <p:spPr>
          <a:xfrm>
            <a:off x="10673316" y="20520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75129-8BBB-CBF9-0BD6-333B7BC52362}"/>
              </a:ext>
            </a:extLst>
          </p:cNvPr>
          <p:cNvSpPr/>
          <p:nvPr/>
        </p:nvSpPr>
        <p:spPr>
          <a:xfrm>
            <a:off x="10825716" y="22044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5C2DF-AED3-6403-1E04-6757CBFB2189}"/>
              </a:ext>
            </a:extLst>
          </p:cNvPr>
          <p:cNvSpPr/>
          <p:nvPr/>
        </p:nvSpPr>
        <p:spPr>
          <a:xfrm>
            <a:off x="10978116" y="235688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B6EA0-CED6-0B36-0500-04111F058036}"/>
              </a:ext>
            </a:extLst>
          </p:cNvPr>
          <p:cNvSpPr/>
          <p:nvPr/>
        </p:nvSpPr>
        <p:spPr>
          <a:xfrm>
            <a:off x="9141557" y="184308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91AF7-D7AB-0E9B-AC9B-C08D23972E14}"/>
              </a:ext>
            </a:extLst>
          </p:cNvPr>
          <p:cNvSpPr/>
          <p:nvPr/>
        </p:nvSpPr>
        <p:spPr>
          <a:xfrm>
            <a:off x="5322749" y="3873030"/>
            <a:ext cx="511029" cy="702646"/>
          </a:xfrm>
          <a:custGeom>
            <a:avLst/>
            <a:gdLst>
              <a:gd name="connsiteX0" fmla="*/ 0 w 511029"/>
              <a:gd name="connsiteY0" fmla="*/ 0 h 702646"/>
              <a:gd name="connsiteX1" fmla="*/ 511029 w 511029"/>
              <a:gd name="connsiteY1" fmla="*/ 0 h 702646"/>
              <a:gd name="connsiteX2" fmla="*/ 511029 w 511029"/>
              <a:gd name="connsiteY2" fmla="*/ 702646 h 702646"/>
              <a:gd name="connsiteX3" fmla="*/ 0 w 511029"/>
              <a:gd name="connsiteY3" fmla="*/ 702646 h 702646"/>
              <a:gd name="connsiteX4" fmla="*/ 0 w 511029"/>
              <a:gd name="connsiteY4" fmla="*/ 0 h 70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029" h="702646" extrusionOk="0">
                <a:moveTo>
                  <a:pt x="0" y="0"/>
                </a:moveTo>
                <a:cubicBezTo>
                  <a:pt x="117656" y="15128"/>
                  <a:pt x="403953" y="4044"/>
                  <a:pt x="511029" y="0"/>
                </a:cubicBezTo>
                <a:cubicBezTo>
                  <a:pt x="451118" y="252184"/>
                  <a:pt x="554704" y="510419"/>
                  <a:pt x="511029" y="702646"/>
                </a:cubicBezTo>
                <a:cubicBezTo>
                  <a:pt x="315238" y="667299"/>
                  <a:pt x="179554" y="710203"/>
                  <a:pt x="0" y="702646"/>
                </a:cubicBezTo>
                <a:cubicBezTo>
                  <a:pt x="2567" y="600796"/>
                  <a:pt x="18321" y="138215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E0A72-DB76-F23D-BF48-5B01552CB9D4}"/>
              </a:ext>
            </a:extLst>
          </p:cNvPr>
          <p:cNvSpPr/>
          <p:nvPr/>
        </p:nvSpPr>
        <p:spPr>
          <a:xfrm>
            <a:off x="9544322" y="219916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03AF1-B457-8993-9EFC-7AA45CB2B24E}"/>
              </a:ext>
            </a:extLst>
          </p:cNvPr>
          <p:cNvSpPr/>
          <p:nvPr/>
        </p:nvSpPr>
        <p:spPr>
          <a:xfrm>
            <a:off x="9724736" y="2357904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E491-07ED-32DD-6CEC-7B073543A404}"/>
              </a:ext>
            </a:extLst>
          </p:cNvPr>
          <p:cNvSpPr txBox="1"/>
          <p:nvPr/>
        </p:nvSpPr>
        <p:spPr>
          <a:xfrm>
            <a:off x="4118282" y="3281916"/>
            <a:ext cx="45464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Query = Which dragon did Jon Snow ride?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E5A407-A69D-0F2C-444D-2BDD6CCDF464}"/>
              </a:ext>
            </a:extLst>
          </p:cNvPr>
          <p:cNvSpPr txBox="1"/>
          <p:nvPr/>
        </p:nvSpPr>
        <p:spPr>
          <a:xfrm>
            <a:off x="4431292" y="2661684"/>
            <a:ext cx="9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35E70-F5AC-6E68-FE69-FBA1B321DEBD}"/>
              </a:ext>
            </a:extLst>
          </p:cNvPr>
          <p:cNvSpPr txBox="1"/>
          <p:nvPr/>
        </p:nvSpPr>
        <p:spPr>
          <a:xfrm>
            <a:off x="6003233" y="5780170"/>
            <a:ext cx="68048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LLM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EF54BA-8E72-ED7E-2000-EAFB0DE1076A}"/>
              </a:ext>
            </a:extLst>
          </p:cNvPr>
          <p:cNvSpPr/>
          <p:nvPr/>
        </p:nvSpPr>
        <p:spPr>
          <a:xfrm>
            <a:off x="5826868" y="5642043"/>
            <a:ext cx="1050587" cy="680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E20F7-FB85-DB65-16D8-66434763CDBE}"/>
              </a:ext>
            </a:extLst>
          </p:cNvPr>
          <p:cNvSpPr txBox="1"/>
          <p:nvPr/>
        </p:nvSpPr>
        <p:spPr>
          <a:xfrm>
            <a:off x="9868899" y="1408471"/>
            <a:ext cx="1027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Chunks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125F2D-86AE-17E1-2EE7-0CD353E14C75}"/>
              </a:ext>
            </a:extLst>
          </p:cNvPr>
          <p:cNvSpPr/>
          <p:nvPr/>
        </p:nvSpPr>
        <p:spPr>
          <a:xfrm>
            <a:off x="3998068" y="3058942"/>
            <a:ext cx="4572000" cy="1639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A907A7-0D4B-1C31-7C3A-A10881E29F8E}"/>
              </a:ext>
            </a:extLst>
          </p:cNvPr>
          <p:cNvSpPr txBox="1"/>
          <p:nvPr/>
        </p:nvSpPr>
        <p:spPr>
          <a:xfrm>
            <a:off x="3998068" y="3689556"/>
            <a:ext cx="42234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+ Context =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841EAB-42EC-0F17-48D3-D20A361FD6F1}"/>
              </a:ext>
            </a:extLst>
          </p:cNvPr>
          <p:cNvSpPr/>
          <p:nvPr/>
        </p:nvSpPr>
        <p:spPr>
          <a:xfrm>
            <a:off x="9321971" y="2002118"/>
            <a:ext cx="680484" cy="925032"/>
          </a:xfrm>
          <a:custGeom>
            <a:avLst/>
            <a:gdLst>
              <a:gd name="connsiteX0" fmla="*/ 0 w 680484"/>
              <a:gd name="connsiteY0" fmla="*/ 0 h 925032"/>
              <a:gd name="connsiteX1" fmla="*/ 680484 w 680484"/>
              <a:gd name="connsiteY1" fmla="*/ 0 h 925032"/>
              <a:gd name="connsiteX2" fmla="*/ 680484 w 680484"/>
              <a:gd name="connsiteY2" fmla="*/ 925032 h 925032"/>
              <a:gd name="connsiteX3" fmla="*/ 0 w 680484"/>
              <a:gd name="connsiteY3" fmla="*/ 925032 h 925032"/>
              <a:gd name="connsiteX4" fmla="*/ 0 w 680484"/>
              <a:gd name="connsiteY4" fmla="*/ 0 h 92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484" h="925032" extrusionOk="0">
                <a:moveTo>
                  <a:pt x="0" y="0"/>
                </a:moveTo>
                <a:cubicBezTo>
                  <a:pt x="217373" y="33597"/>
                  <a:pt x="376167" y="-15061"/>
                  <a:pt x="680484" y="0"/>
                </a:cubicBezTo>
                <a:cubicBezTo>
                  <a:pt x="672181" y="276554"/>
                  <a:pt x="723717" y="706689"/>
                  <a:pt x="680484" y="925032"/>
                </a:cubicBezTo>
                <a:cubicBezTo>
                  <a:pt x="564896" y="869927"/>
                  <a:pt x="190872" y="942367"/>
                  <a:pt x="0" y="925032"/>
                </a:cubicBezTo>
                <a:cubicBezTo>
                  <a:pt x="-49809" y="803072"/>
                  <a:pt x="-52065" y="407846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FBDCD-72D6-A09C-6995-8D81631F0794}"/>
              </a:ext>
            </a:extLst>
          </p:cNvPr>
          <p:cNvSpPr/>
          <p:nvPr/>
        </p:nvSpPr>
        <p:spPr>
          <a:xfrm>
            <a:off x="6096000" y="3874222"/>
            <a:ext cx="562620" cy="702645"/>
          </a:xfrm>
          <a:custGeom>
            <a:avLst/>
            <a:gdLst>
              <a:gd name="connsiteX0" fmla="*/ 0 w 562620"/>
              <a:gd name="connsiteY0" fmla="*/ 0 h 702645"/>
              <a:gd name="connsiteX1" fmla="*/ 562620 w 562620"/>
              <a:gd name="connsiteY1" fmla="*/ 0 h 702645"/>
              <a:gd name="connsiteX2" fmla="*/ 562620 w 562620"/>
              <a:gd name="connsiteY2" fmla="*/ 702645 h 702645"/>
              <a:gd name="connsiteX3" fmla="*/ 0 w 562620"/>
              <a:gd name="connsiteY3" fmla="*/ 702645 h 702645"/>
              <a:gd name="connsiteX4" fmla="*/ 0 w 562620"/>
              <a:gd name="connsiteY4" fmla="*/ 0 h 70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620" h="702645" extrusionOk="0">
                <a:moveTo>
                  <a:pt x="0" y="0"/>
                </a:moveTo>
                <a:cubicBezTo>
                  <a:pt x="196586" y="31897"/>
                  <a:pt x="353518" y="-24792"/>
                  <a:pt x="562620" y="0"/>
                </a:cubicBezTo>
                <a:cubicBezTo>
                  <a:pt x="625510" y="255980"/>
                  <a:pt x="602159" y="514974"/>
                  <a:pt x="562620" y="702645"/>
                </a:cubicBezTo>
                <a:cubicBezTo>
                  <a:pt x="459454" y="656843"/>
                  <a:pt x="185054" y="709962"/>
                  <a:pt x="0" y="702645"/>
                </a:cubicBezTo>
                <a:cubicBezTo>
                  <a:pt x="2583" y="598752"/>
                  <a:pt x="19774" y="135209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4A5EB7-52DE-EE4D-C60F-B94CBB473C4A}"/>
              </a:ext>
            </a:extLst>
          </p:cNvPr>
          <p:cNvSpPr/>
          <p:nvPr/>
        </p:nvSpPr>
        <p:spPr>
          <a:xfrm>
            <a:off x="6808032" y="3868508"/>
            <a:ext cx="490632" cy="740366"/>
          </a:xfrm>
          <a:custGeom>
            <a:avLst/>
            <a:gdLst>
              <a:gd name="connsiteX0" fmla="*/ 0 w 490632"/>
              <a:gd name="connsiteY0" fmla="*/ 0 h 740366"/>
              <a:gd name="connsiteX1" fmla="*/ 490632 w 490632"/>
              <a:gd name="connsiteY1" fmla="*/ 0 h 740366"/>
              <a:gd name="connsiteX2" fmla="*/ 490632 w 490632"/>
              <a:gd name="connsiteY2" fmla="*/ 740366 h 740366"/>
              <a:gd name="connsiteX3" fmla="*/ 0 w 490632"/>
              <a:gd name="connsiteY3" fmla="*/ 740366 h 740366"/>
              <a:gd name="connsiteX4" fmla="*/ 0 w 490632"/>
              <a:gd name="connsiteY4" fmla="*/ 0 h 74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632" h="740366" extrusionOk="0">
                <a:moveTo>
                  <a:pt x="0" y="0"/>
                </a:moveTo>
                <a:cubicBezTo>
                  <a:pt x="72241" y="7687"/>
                  <a:pt x="342120" y="40517"/>
                  <a:pt x="490632" y="0"/>
                </a:cubicBezTo>
                <a:cubicBezTo>
                  <a:pt x="454074" y="140207"/>
                  <a:pt x="487995" y="472627"/>
                  <a:pt x="490632" y="740366"/>
                </a:cubicBezTo>
                <a:cubicBezTo>
                  <a:pt x="406053" y="723211"/>
                  <a:pt x="83127" y="754342"/>
                  <a:pt x="0" y="740366"/>
                </a:cubicBezTo>
                <a:cubicBezTo>
                  <a:pt x="-38090" y="409776"/>
                  <a:pt x="-38817" y="103852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331697-FBBE-CE4B-4DCF-60CF0CE20229}"/>
              </a:ext>
            </a:extLst>
          </p:cNvPr>
          <p:cNvSpPr/>
          <p:nvPr/>
        </p:nvSpPr>
        <p:spPr>
          <a:xfrm>
            <a:off x="7514780" y="3868508"/>
            <a:ext cx="598088" cy="753623"/>
          </a:xfrm>
          <a:custGeom>
            <a:avLst/>
            <a:gdLst>
              <a:gd name="connsiteX0" fmla="*/ 0 w 598088"/>
              <a:gd name="connsiteY0" fmla="*/ 0 h 753623"/>
              <a:gd name="connsiteX1" fmla="*/ 598088 w 598088"/>
              <a:gd name="connsiteY1" fmla="*/ 0 h 753623"/>
              <a:gd name="connsiteX2" fmla="*/ 598088 w 598088"/>
              <a:gd name="connsiteY2" fmla="*/ 753623 h 753623"/>
              <a:gd name="connsiteX3" fmla="*/ 0 w 598088"/>
              <a:gd name="connsiteY3" fmla="*/ 753623 h 753623"/>
              <a:gd name="connsiteX4" fmla="*/ 0 w 598088"/>
              <a:gd name="connsiteY4" fmla="*/ 0 h 75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088" h="753623" extrusionOk="0">
                <a:moveTo>
                  <a:pt x="0" y="0"/>
                </a:moveTo>
                <a:cubicBezTo>
                  <a:pt x="279271" y="-36369"/>
                  <a:pt x="449279" y="9597"/>
                  <a:pt x="598088" y="0"/>
                </a:cubicBezTo>
                <a:cubicBezTo>
                  <a:pt x="541517" y="320400"/>
                  <a:pt x="541008" y="442131"/>
                  <a:pt x="598088" y="753623"/>
                </a:cubicBezTo>
                <a:cubicBezTo>
                  <a:pt x="428192" y="742784"/>
                  <a:pt x="100301" y="799918"/>
                  <a:pt x="0" y="753623"/>
                </a:cubicBezTo>
                <a:cubicBezTo>
                  <a:pt x="41120" y="501112"/>
                  <a:pt x="-15268" y="243473"/>
                  <a:pt x="0" y="0"/>
                </a:cubicBezTo>
                <a:close/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F19885-18E0-7B07-B5A3-E71CB43EC8C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6284068" y="4698460"/>
            <a:ext cx="68094" cy="94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D5D911-FF35-C7A3-5A48-D62EEFD60F29}"/>
              </a:ext>
            </a:extLst>
          </p:cNvPr>
          <p:cNvSpPr txBox="1"/>
          <p:nvPr/>
        </p:nvSpPr>
        <p:spPr>
          <a:xfrm>
            <a:off x="5578263" y="5157481"/>
            <a:ext cx="938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api</a:t>
            </a:r>
            <a:r>
              <a:rPr lang="en-US" sz="1600" i="1" dirty="0"/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5258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" grpId="0" animBg="1"/>
      <p:bldP spid="24" grpId="0"/>
      <p:bldP spid="25" grpId="0"/>
      <p:bldP spid="26" grpId="0" animBg="1"/>
      <p:bldP spid="34" grpId="0" animBg="1"/>
      <p:bldP spid="35" grpId="0" animBg="1"/>
      <p:bldP spid="40" grpId="0" animBg="1"/>
      <p:bldP spid="41" grpId="0" animBg="1"/>
      <p:bldP spid="42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&#10;                        A model architecture diagram of Retrieval Augmented Generation (RAG)&#10;                            showing how embeddings of user queries and supplemental documents are&#10;                            used to augment foundation model prompts to improve&#10;                            customization.&#10;                    ">
            <a:extLst>
              <a:ext uri="{FF2B5EF4-FFF2-40B4-BE49-F238E27FC236}">
                <a16:creationId xmlns:a16="http://schemas.microsoft.com/office/drawing/2014/main" id="{E7160567-3F40-5BBA-1DEA-77DEE6AE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7" y="732244"/>
            <a:ext cx="85534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2E8EE5-F04C-D56E-77E6-E70E0556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49512-6B0D-4E6A-C5B0-2D1FD2B92D29}"/>
              </a:ext>
            </a:extLst>
          </p:cNvPr>
          <p:cNvSpPr txBox="1"/>
          <p:nvPr/>
        </p:nvSpPr>
        <p:spPr>
          <a:xfrm>
            <a:off x="3064213" y="6088839"/>
            <a:ext cx="108648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https://docs.aws.amazon.com/sagemaker/latest/dg/jumpstart-foundation-models-customize-rag.html</a:t>
            </a:r>
          </a:p>
        </p:txBody>
      </p:sp>
    </p:spTree>
    <p:extLst>
      <p:ext uri="{BB962C8B-B14F-4D97-AF65-F5344CB8AC3E}">
        <p14:creationId xmlns:p14="http://schemas.microsoft.com/office/powerpoint/2010/main" val="22261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AADF27-B768-A21F-DC38-482267CF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8" y="1309255"/>
            <a:ext cx="10515600" cy="1133475"/>
          </a:xfrm>
        </p:spPr>
        <p:txBody>
          <a:bodyPr>
            <a:normAutofit/>
          </a:bodyPr>
          <a:lstStyle/>
          <a:p>
            <a:r>
              <a:rPr lang="en-US" sz="4400" b="1" dirty="0"/>
              <a:t>Main Component of RAG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E87F7-461A-B6CC-C090-44BED1CB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2840183"/>
            <a:ext cx="10765559" cy="27085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Chunking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Embedding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Indexing	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2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64" y="435408"/>
            <a:ext cx="10515600" cy="780184"/>
          </a:xfrm>
        </p:spPr>
        <p:txBody>
          <a:bodyPr>
            <a:normAutofit/>
          </a:bodyPr>
          <a:lstStyle/>
          <a:p>
            <a:r>
              <a:rPr lang="en-US" sz="4400" b="1" dirty="0"/>
              <a:t>Data Chunking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3A0796-9E76-D0E4-6402-9AFE7BF1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5687" y="1385455"/>
            <a:ext cx="6575136" cy="16556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Chunking is the process of breaking down large documents or data into smaller, manageable pieces (chunks) that can be individually processed by models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 descr="A pile of torn papers&#10;&#10;Description automatically generated">
            <a:extLst>
              <a:ext uri="{FF2B5EF4-FFF2-40B4-BE49-F238E27FC236}">
                <a16:creationId xmlns:a16="http://schemas.microsoft.com/office/drawing/2014/main" id="{E74EE4AB-F23A-3953-4982-6EB7E5858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46" y="1385455"/>
            <a:ext cx="2558355" cy="303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F192F-916C-4A8F-B98C-958E33D10530}"/>
              </a:ext>
            </a:extLst>
          </p:cNvPr>
          <p:cNvSpPr txBox="1"/>
          <p:nvPr/>
        </p:nvSpPr>
        <p:spPr>
          <a:xfrm>
            <a:off x="815687" y="3373159"/>
            <a:ext cx="642158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</a:t>
            </a:r>
            <a:r>
              <a:rPr lang="en-US" sz="28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Balance between chunk size and contextual integrity—smaller chunks might miss context, larger ones may overload the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2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8" y="540327"/>
            <a:ext cx="10515600" cy="831273"/>
          </a:xfrm>
        </p:spPr>
        <p:txBody>
          <a:bodyPr>
            <a:normAutofit/>
          </a:bodyPr>
          <a:lstStyle/>
          <a:p>
            <a:r>
              <a:rPr lang="en-US" sz="4400" b="1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068" y="1620983"/>
            <a:ext cx="10515600" cy="410094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Fixed-Size Chunking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Technique: </a:t>
            </a:r>
            <a:r>
              <a:rPr lang="en-US" dirty="0">
                <a:solidFill>
                  <a:schemeClr val="tx1"/>
                </a:solidFill>
              </a:rPr>
              <a:t>Divides text into equal-sized chunks (e.g., 512 tokens).</a:t>
            </a:r>
          </a:p>
          <a:p>
            <a:r>
              <a:rPr lang="en-US" b="1" dirty="0">
                <a:solidFill>
                  <a:schemeClr val="tx1"/>
                </a:solidFill>
              </a:rPr>
              <a:t>Advantages: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 to implement.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Consistent chunk sizes, making it easy to process and index.</a:t>
            </a:r>
          </a:p>
          <a:p>
            <a:r>
              <a:rPr lang="en-US" b="1" dirty="0">
                <a:solidFill>
                  <a:schemeClr val="tx1"/>
                </a:solidFill>
              </a:rPr>
              <a:t>Drawbacks: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May split meaningful sentences or paragraphs, leading to loss of context.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Fixed size may not always align with natural language boundaries.</a:t>
            </a:r>
          </a:p>
        </p:txBody>
      </p:sp>
    </p:spTree>
    <p:extLst>
      <p:ext uri="{BB962C8B-B14F-4D97-AF65-F5344CB8AC3E}">
        <p14:creationId xmlns:p14="http://schemas.microsoft.com/office/powerpoint/2010/main" val="204357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32" y="416067"/>
            <a:ext cx="10515600" cy="704563"/>
          </a:xfrm>
        </p:spPr>
        <p:txBody>
          <a:bodyPr>
            <a:normAutofit/>
          </a:bodyPr>
          <a:lstStyle/>
          <a:p>
            <a:r>
              <a:rPr lang="en-US" sz="4400" b="1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232" y="1343891"/>
            <a:ext cx="10515600" cy="4835235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Overlapping Chunking</a:t>
            </a:r>
          </a:p>
          <a:p>
            <a:r>
              <a:rPr lang="en-US" b="1" dirty="0">
                <a:solidFill>
                  <a:schemeClr val="tx1"/>
                </a:solidFill>
              </a:rPr>
              <a:t>Technique: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Creates chunks with overlapping regions (e.g., 512 tokens with a 50-token overlap).</a:t>
            </a:r>
          </a:p>
          <a:p>
            <a:r>
              <a:rPr lang="en-US" b="1" dirty="0">
                <a:solidFill>
                  <a:schemeClr val="tx1"/>
                </a:solidFill>
              </a:rPr>
              <a:t>Advantages: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Preserves context between chunks.</a:t>
            </a:r>
          </a:p>
          <a:p>
            <a:pPr marL="3429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Reduces the chance of losing important information at chunk boundaries.</a:t>
            </a:r>
          </a:p>
          <a:p>
            <a:r>
              <a:rPr lang="en-US" b="1" dirty="0">
                <a:solidFill>
                  <a:schemeClr val="tx1"/>
                </a:solidFill>
              </a:rPr>
              <a:t>Drawbacks: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342900" lvl="1" indent="-34290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Increases the number of chunks to process, leading to higher computational cost.</a:t>
            </a:r>
          </a:p>
          <a:p>
            <a:pPr marL="342900" lvl="1" indent="-342900" fontAlgn="base"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Redundant information in overlaps might require careful handling during retrieval. </a:t>
            </a:r>
          </a:p>
        </p:txBody>
      </p:sp>
    </p:spTree>
    <p:extLst>
      <p:ext uri="{BB962C8B-B14F-4D97-AF65-F5344CB8AC3E}">
        <p14:creationId xmlns:p14="http://schemas.microsoft.com/office/powerpoint/2010/main" val="266289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36" y="277092"/>
            <a:ext cx="10515600" cy="557604"/>
          </a:xfrm>
        </p:spPr>
        <p:txBody>
          <a:bodyPr>
            <a:noAutofit/>
          </a:bodyPr>
          <a:lstStyle/>
          <a:p>
            <a:r>
              <a:rPr lang="en-US" sz="4400" dirty="0"/>
              <a:t>Data Chunking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4B0C9-10C7-0133-7EA7-ACB622492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5335" y="2147456"/>
            <a:ext cx="11401137" cy="38377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800" b="1" dirty="0">
              <a:solidFill>
                <a:schemeClr val="tx1"/>
              </a:solidFill>
            </a:endParaRPr>
          </a:p>
          <a:p>
            <a:pPr marL="0" lvl="1">
              <a:lnSpc>
                <a:spcPct val="100000"/>
              </a:lnSpc>
              <a:spcBef>
                <a:spcPts val="1000"/>
              </a:spcBef>
            </a:pP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142B4-5571-A69B-0436-AF0B2B61BEF9}"/>
              </a:ext>
            </a:extLst>
          </p:cNvPr>
          <p:cNvSpPr txBox="1"/>
          <p:nvPr/>
        </p:nvSpPr>
        <p:spPr>
          <a:xfrm>
            <a:off x="555334" y="834696"/>
            <a:ext cx="1108132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Sentence or Semantic-Based Chunking</a:t>
            </a:r>
          </a:p>
          <a:p>
            <a:r>
              <a:rPr lang="en-US" sz="2400" b="1" dirty="0"/>
              <a:t>Technique: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Chunks are created based on natural language boundaries like sentences or paragraphs, or by grouping semantically related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Preserves the meaning and context of the content</a:t>
            </a:r>
            <a:r>
              <a:rPr lang="en-US" altLang="en-US" sz="2400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</a:rPr>
              <a:t>M</a:t>
            </a:r>
            <a:r>
              <a:rPr lang="en-US" altLang="en-US" sz="2400" dirty="0"/>
              <a:t>ore intuitive and aligns with natural language processing tasks.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chemeClr val="tx1"/>
                </a:solidFill>
              </a:rPr>
              <a:t>Drawbacks: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Chunks can vary in size, complicating processing and indexing.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May still require post-processing to handle large chunks.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55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BA3A1-E8D5-2761-753F-DE947A49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1314266"/>
            <a:ext cx="1207874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BA3A1-E8D5-2761-753F-DE947A49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1314266"/>
            <a:ext cx="12078747" cy="4229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7610EB-513C-16A0-EF86-64155662E447}"/>
              </a:ext>
            </a:extLst>
          </p:cNvPr>
          <p:cNvSpPr/>
          <p:nvPr/>
        </p:nvSpPr>
        <p:spPr>
          <a:xfrm>
            <a:off x="4011561" y="1455174"/>
            <a:ext cx="7964129" cy="405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086DC-4CE2-94A3-2D7F-406EE0222460}"/>
              </a:ext>
            </a:extLst>
          </p:cNvPr>
          <p:cNvSpPr txBox="1"/>
          <p:nvPr/>
        </p:nvSpPr>
        <p:spPr>
          <a:xfrm>
            <a:off x="5238136" y="295446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dependent"/>
              </a:rPr>
              <a:t>king – man + woman = queen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1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AADF27-B768-A21F-DC38-482267CF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68" y="1309255"/>
            <a:ext cx="10515600" cy="1133475"/>
          </a:xfrm>
        </p:spPr>
        <p:txBody>
          <a:bodyPr>
            <a:normAutofit/>
          </a:bodyPr>
          <a:lstStyle/>
          <a:p>
            <a:r>
              <a:rPr lang="en-US" sz="4400" b="1" dirty="0"/>
              <a:t>Topics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E87F7-461A-B6CC-C090-44BED1CB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891" y="2840183"/>
            <a:ext cx="10765559" cy="27085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Main Components of RAG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9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 descr="A grid with text on it&#10;&#10;Description automatically generated">
            <a:extLst>
              <a:ext uri="{FF2B5EF4-FFF2-40B4-BE49-F238E27FC236}">
                <a16:creationId xmlns:a16="http://schemas.microsoft.com/office/drawing/2014/main" id="{9807965E-B5C9-617F-D703-C97BBB2F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78" y="1258529"/>
            <a:ext cx="10289948" cy="469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RAG: Linear Relationships between Words. Image from developers.google.com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BA708-661E-2A4B-62BF-B1F65FE3E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21" y="1690688"/>
            <a:ext cx="7828921" cy="357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3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E2202D29-4C65-8CA6-4BBF-D7BE0296A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748"/>
            <a:ext cx="12192000" cy="556650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7DE7C61-9EA6-DA12-0B83-F6A43A304B20}"/>
              </a:ext>
            </a:extLst>
          </p:cNvPr>
          <p:cNvSpPr txBox="1">
            <a:spLocks/>
          </p:cNvSpPr>
          <p:nvPr/>
        </p:nvSpPr>
        <p:spPr>
          <a:xfrm>
            <a:off x="557981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79406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DA19-2C05-876C-5D26-F9D05058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8648C-30EF-8EA4-4105-4154CE25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RAG : https://qdrant.tech/articles/what-are-embeddings/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AF392-BA73-0200-0ED9-256D5D3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76B83-4952-4C70-A7F5-9AB72461D07F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A diagram of a shirt&#10;&#10;Description automatically generated">
            <a:extLst>
              <a:ext uri="{FF2B5EF4-FFF2-40B4-BE49-F238E27FC236}">
                <a16:creationId xmlns:a16="http://schemas.microsoft.com/office/drawing/2014/main" id="{6D305666-D673-5137-9F2E-874B3FD0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640" y="1"/>
            <a:ext cx="7402024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64"/>
            <a:ext cx="10515600" cy="572365"/>
          </a:xfrm>
        </p:spPr>
        <p:txBody>
          <a:bodyPr>
            <a:noAutofit/>
          </a:bodyPr>
          <a:lstStyle/>
          <a:p>
            <a:r>
              <a:rPr lang="en-US" sz="4400" dirty="0"/>
              <a:t>Indexing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423C042-BCB9-EBD0-1B07-3E0CB6202D33}"/>
              </a:ext>
            </a:extLst>
          </p:cNvPr>
          <p:cNvSpPr txBox="1">
            <a:spLocks/>
          </p:cNvSpPr>
          <p:nvPr/>
        </p:nvSpPr>
        <p:spPr>
          <a:xfrm>
            <a:off x="838200" y="1423843"/>
            <a:ext cx="10515600" cy="435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Technique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altLang="en-US" sz="2400" dirty="0"/>
              <a:t>Indexing involves organizing and storing data (or vectors) in a way that allows for fast and efficient retrieval.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/>
              <a:t>Importance in RAG</a:t>
            </a:r>
            <a:r>
              <a:rPr lang="en-US" altLang="en-US" sz="2400" dirty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Arial" panose="020B0604020202020204" charset="0"/>
              </a:rPr>
              <a:t> </a:t>
            </a:r>
            <a:r>
              <a:rPr lang="en-US" altLang="en-US" sz="2400" dirty="0"/>
              <a:t>Critical for quick access to relevant information in large datasets, enhancing the speed and accuracy of responses.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/>
              <a:t>Focus</a:t>
            </a:r>
            <a:r>
              <a:rPr lang="en-US" altLang="en-US" sz="2400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Overview of key indexing techniques and vector databases commonly used in RAG systems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39791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6473"/>
            <a:ext cx="10695132" cy="706582"/>
          </a:xfrm>
        </p:spPr>
        <p:txBody>
          <a:bodyPr>
            <a:normAutofit/>
          </a:bodyPr>
          <a:lstStyle/>
          <a:p>
            <a:r>
              <a:rPr lang="en-US" sz="4400" dirty="0"/>
              <a:t>Indexing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E09FB-5EBE-6EC0-0FF1-8A2ED780DCA8}"/>
              </a:ext>
            </a:extLst>
          </p:cNvPr>
          <p:cNvSpPr txBox="1"/>
          <p:nvPr/>
        </p:nvSpPr>
        <p:spPr>
          <a:xfrm>
            <a:off x="831850" y="1363375"/>
            <a:ext cx="96139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Inverted Indexing</a:t>
            </a:r>
          </a:p>
          <a:p>
            <a:pPr>
              <a:buFont typeface="Arial" panose="020B0604020202020204"/>
              <a:buChar char="•"/>
            </a:pPr>
            <a:endParaRPr lang="en-US" b="1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Technique: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400" dirty="0"/>
              <a:t>Maps terms to the documents they appear in, allowing for quick lookup of documents containing specific words or phrases.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Advantages: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400" dirty="0"/>
              <a:t>Highly efficient for text-based search.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400" dirty="0"/>
              <a:t>Scales well with large datasets.</a:t>
            </a:r>
            <a:endParaRPr lang="en-US" dirty="0"/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Drawbacks: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400" dirty="0"/>
              <a:t>Less effective for semantic search, as it relies on exact term matching.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400" dirty="0"/>
              <a:t>Requires significant preprocessing and storage for large corpora.</a:t>
            </a:r>
          </a:p>
        </p:txBody>
      </p:sp>
    </p:spTree>
    <p:extLst>
      <p:ext uri="{BB962C8B-B14F-4D97-AF65-F5344CB8AC3E}">
        <p14:creationId xmlns:p14="http://schemas.microsoft.com/office/powerpoint/2010/main" val="900162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6256"/>
            <a:ext cx="10515600" cy="853682"/>
          </a:xfrm>
        </p:spPr>
        <p:txBody>
          <a:bodyPr>
            <a:normAutofit/>
          </a:bodyPr>
          <a:lstStyle/>
          <a:p>
            <a:r>
              <a:rPr lang="en-US" sz="4400" dirty="0"/>
              <a:t>Indexing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ED3A2-C97F-BC31-17F9-12C219AC449D}"/>
              </a:ext>
            </a:extLst>
          </p:cNvPr>
          <p:cNvSpPr txBox="1"/>
          <p:nvPr/>
        </p:nvSpPr>
        <p:spPr>
          <a:xfrm>
            <a:off x="831850" y="1019938"/>
            <a:ext cx="1075054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Vector Indexing Techniques</a:t>
            </a:r>
          </a:p>
          <a:p>
            <a:endParaRPr lang="en-US" b="1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Overview: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000" dirty="0"/>
              <a:t>Vector indexing involves creating embeddings (dense vector representations) of data points and indexing them for similarity search.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Techniques: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000" b="1" dirty="0"/>
              <a:t>Brute Force Search:</a:t>
            </a:r>
            <a:endParaRPr lang="en-US" sz="20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dirty="0"/>
              <a:t>Compares query vector with all stored vectors.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b="1" dirty="0"/>
              <a:t>Pros:</a:t>
            </a:r>
            <a:r>
              <a:rPr lang="en-US" sz="2000" dirty="0"/>
              <a:t> Exact results.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b="1" dirty="0"/>
              <a:t>Cons:</a:t>
            </a:r>
            <a:r>
              <a:rPr lang="en-US" sz="2000" dirty="0"/>
              <a:t> Computationally expensive, not scalable.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000" b="1" dirty="0"/>
              <a:t>Approximate Nearest Neighbors (ANN):</a:t>
            </a:r>
            <a:endParaRPr lang="en-US" sz="20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dirty="0"/>
              <a:t>Uses algorithms like HNSW (Hierarchical Navigable Small World) or </a:t>
            </a:r>
            <a:r>
              <a:rPr lang="en-US" sz="2000" dirty="0" err="1"/>
              <a:t>Faiss</a:t>
            </a:r>
            <a:r>
              <a:rPr lang="en-US" sz="2000" dirty="0"/>
              <a:t> for efficient, approximate search.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b="1" dirty="0"/>
              <a:t>Pros:</a:t>
            </a:r>
            <a:r>
              <a:rPr lang="en-US" sz="2000" dirty="0"/>
              <a:t> Much faster, scalable to large datasets.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000" b="1" dirty="0"/>
              <a:t>Cons:</a:t>
            </a:r>
            <a:r>
              <a:rPr lang="en-US" sz="2000" dirty="0"/>
              <a:t> Might return approximate, rather than exact, matches.</a:t>
            </a:r>
          </a:p>
        </p:txBody>
      </p:sp>
    </p:spTree>
    <p:extLst>
      <p:ext uri="{BB962C8B-B14F-4D97-AF65-F5344CB8AC3E}">
        <p14:creationId xmlns:p14="http://schemas.microsoft.com/office/powerpoint/2010/main" val="62151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F8B94-6817-3160-E66A-EC05C806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6598"/>
            <a:ext cx="12191999" cy="4987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Indexing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B9133-829C-4E19-20FC-74AA3756317E}"/>
              </a:ext>
            </a:extLst>
          </p:cNvPr>
          <p:cNvSpPr txBox="1"/>
          <p:nvPr/>
        </p:nvSpPr>
        <p:spPr>
          <a:xfrm>
            <a:off x="1" y="685361"/>
            <a:ext cx="121919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Vector Databases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2200" b="1" dirty="0"/>
              <a:t>Overview:</a:t>
            </a:r>
            <a:r>
              <a:rPr lang="en-US" sz="2200" dirty="0"/>
              <a:t> Vector databases are specialized databases designed to store and search large-scale vector embeddings.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2200" b="1" dirty="0"/>
              <a:t>Popular Options:</a:t>
            </a:r>
            <a:endParaRPr lang="en-US" sz="22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 err="1"/>
              <a:t>Faiss</a:t>
            </a:r>
            <a:r>
              <a:rPr lang="en-US" sz="2200" b="1" dirty="0"/>
              <a:t> (Facebook AI Similarity Search):</a:t>
            </a:r>
            <a:endParaRPr lang="en-US" sz="22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Features:</a:t>
            </a:r>
            <a:r>
              <a:rPr lang="en-US" sz="2200" dirty="0"/>
              <a:t> Highly optimized for efficient similarity search, supports various indexing methods.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Use Case:</a:t>
            </a:r>
            <a:r>
              <a:rPr lang="en-US" sz="2200" dirty="0"/>
              <a:t> Large-scale similarity search in production environments.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Milvus:</a:t>
            </a:r>
            <a:endParaRPr lang="en-US" sz="22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Features:</a:t>
            </a:r>
            <a:r>
              <a:rPr lang="en-US" sz="2200" dirty="0"/>
              <a:t> Open-source, highly scalable, supports hybrid search (both vector and traditional).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Use Case:</a:t>
            </a:r>
            <a:r>
              <a:rPr lang="en-US" sz="2200" dirty="0"/>
              <a:t> Suitable for both small-scale and large-scale RAG systems, versatile in application.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Pinecone:</a:t>
            </a:r>
            <a:endParaRPr lang="en-US" sz="22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Features:</a:t>
            </a:r>
            <a:r>
              <a:rPr lang="en-US" sz="2200" dirty="0"/>
              <a:t> Managed service, integrates easily with other ML/DL pipelines, optimized for real-time applications.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200" b="1" dirty="0"/>
              <a:t>Use Case:</a:t>
            </a:r>
            <a:r>
              <a:rPr lang="en-US" sz="2200" dirty="0"/>
              <a:t> Ideal for cloud-based RAG systems with real-time requirements.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2200" b="1" dirty="0"/>
              <a:t>Considerations:</a:t>
            </a:r>
            <a:r>
              <a:rPr lang="en-US" sz="2200" dirty="0"/>
              <a:t> Choice depends on the scale, latency requirements, and specific use cases of your RAG system.</a:t>
            </a:r>
          </a:p>
        </p:txBody>
      </p:sp>
    </p:spTree>
    <p:extLst>
      <p:ext uri="{BB962C8B-B14F-4D97-AF65-F5344CB8AC3E}">
        <p14:creationId xmlns:p14="http://schemas.microsoft.com/office/powerpoint/2010/main" val="284145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D99478-F8DC-8E5F-48E0-31ACB6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6256"/>
            <a:ext cx="10515600" cy="734289"/>
          </a:xfrm>
        </p:spPr>
        <p:txBody>
          <a:bodyPr>
            <a:normAutofit/>
          </a:bodyPr>
          <a:lstStyle/>
          <a:p>
            <a:r>
              <a:rPr lang="en-US" sz="4400" dirty="0"/>
              <a:t>Type of Data Infusing in 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635CE-EE16-A65C-3991-47D0BBE714A6}"/>
              </a:ext>
            </a:extLst>
          </p:cNvPr>
          <p:cNvSpPr txBox="1"/>
          <p:nvPr/>
        </p:nvSpPr>
        <p:spPr>
          <a:xfrm>
            <a:off x="831850" y="1094510"/>
            <a:ext cx="110137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/>
              <a:buChar char="•"/>
            </a:pPr>
            <a:r>
              <a:rPr lang="en-US" sz="2400" b="1" dirty="0"/>
              <a:t>Overview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400" dirty="0"/>
              <a:t>Databases store structured data in organized formats like tables. In RAG, databases provide reliable and structured information that can be easily queried and integrated into responses.</a:t>
            </a:r>
            <a:endParaRPr lang="en-US" dirty="0"/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400" b="1" dirty="0"/>
              <a:t>Key Points:</a:t>
            </a:r>
            <a:endParaRPr lang="en-US" sz="24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400" b="1" dirty="0"/>
              <a:t>Structured Data:</a:t>
            </a:r>
            <a:r>
              <a:rPr lang="en-US" sz="2400" dirty="0"/>
              <a:t> Ideal for retrieving specific, organized data such as user records, product details, or transaction histories.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400" b="1" dirty="0"/>
              <a:t>Query Methods:</a:t>
            </a:r>
            <a:r>
              <a:rPr lang="en-US" sz="2400" dirty="0"/>
              <a:t> SQL-based queries to extract relevant data.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400" b="1" dirty="0"/>
              <a:t>Use Cases:</a:t>
            </a:r>
            <a:r>
              <a:rPr lang="en-US" sz="2400" dirty="0"/>
              <a:t> Customer support bots accessing user profiles, financial data retrieval, product information systems.</a:t>
            </a:r>
            <a:endParaRPr lang="en-US" dirty="0"/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400" b="1" dirty="0"/>
              <a:t>Challenges:</a:t>
            </a:r>
            <a:endParaRPr lang="en-US" sz="2400" dirty="0"/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400" dirty="0"/>
              <a:t>Requires well-defined schema.</a:t>
            </a:r>
          </a:p>
          <a:p>
            <a:pPr marL="1143000" lvl="2" indent="-228600">
              <a:buFont typeface="Arial" panose="020B0604020202020204"/>
              <a:buChar char="•"/>
            </a:pPr>
            <a:r>
              <a:rPr lang="en-US" sz="2400" dirty="0"/>
              <a:t>Ensuring real-time access to frequently updated data.</a:t>
            </a:r>
          </a:p>
        </p:txBody>
      </p:sp>
    </p:spTree>
    <p:extLst>
      <p:ext uri="{BB962C8B-B14F-4D97-AF65-F5344CB8AC3E}">
        <p14:creationId xmlns:p14="http://schemas.microsoft.com/office/powerpoint/2010/main" val="160361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25EAB5-6AAA-35D3-80F0-2BE050C1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8162"/>
            <a:ext cx="11540835" cy="709983"/>
          </a:xfrm>
        </p:spPr>
        <p:txBody>
          <a:bodyPr>
            <a:normAutofit/>
          </a:bodyPr>
          <a:lstStyle/>
          <a:p>
            <a:r>
              <a:rPr lang="en-US" sz="4400" dirty="0"/>
              <a:t>Infusing Data from Documents in 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E163A-DB5B-8493-27A9-853D6303DE2F}"/>
              </a:ext>
            </a:extLst>
          </p:cNvPr>
          <p:cNvSpPr txBox="1"/>
          <p:nvPr/>
        </p:nvSpPr>
        <p:spPr>
          <a:xfrm>
            <a:off x="124691" y="980705"/>
            <a:ext cx="1206730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Overview:</a:t>
            </a:r>
          </a:p>
          <a:p>
            <a:pPr marL="742950" lvl="1" indent="-285750">
              <a:buFont typeface="Arial" panose="020B0604020202020204"/>
              <a:buChar char="•"/>
            </a:pPr>
            <a:r>
              <a:rPr lang="en-US" sz="2400" dirty="0"/>
              <a:t> </a:t>
            </a:r>
            <a:r>
              <a:rPr lang="en-US" sz="2200" dirty="0"/>
              <a:t>Documents contain unstructured or semi-structured data in the form of text, PDFs, or other files. RAG systems can extract relevant information from large volumes of documents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Key Points: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Unstructured Data:</a:t>
            </a:r>
            <a:r>
              <a:rPr lang="en-US" sz="2200" dirty="0"/>
              <a:t> Handles a wide range of formats like PDFs, Word documents, and text files.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Processing Techniques:</a:t>
            </a:r>
            <a:r>
              <a:rPr lang="en-US" sz="2200" dirty="0"/>
              <a:t> Chunking, OCR (Optical Character Recognition) for scanned documents, and semantic search for retrieving relevant content.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Use Cases:</a:t>
            </a:r>
            <a:r>
              <a:rPr lang="en-US" sz="2200" dirty="0"/>
              <a:t> Legal document analysis, research paper extraction, policy document search.</a:t>
            </a:r>
          </a:p>
          <a:p>
            <a:pPr marL="685800" lvl="1" indent="-228600">
              <a:buFont typeface="Arial" panose="020B0604020202020204"/>
              <a:buChar char="•"/>
            </a:pPr>
            <a:endParaRPr lang="en-US" sz="2200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200" b="1" dirty="0"/>
              <a:t>Challenges:</a:t>
            </a:r>
            <a:endParaRPr lang="en-US" sz="22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dirty="0"/>
              <a:t>Preprocessing required for extraction and chunking.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dirty="0"/>
              <a:t>Complexity in maintaining context across chunks.</a:t>
            </a:r>
          </a:p>
        </p:txBody>
      </p:sp>
    </p:spTree>
    <p:extLst>
      <p:ext uri="{BB962C8B-B14F-4D97-AF65-F5344CB8AC3E}">
        <p14:creationId xmlns:p14="http://schemas.microsoft.com/office/powerpoint/2010/main" val="9211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A69DF7-2CD1-EA31-0348-F60ED5AC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6804"/>
            <a:ext cx="10515600" cy="10874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for Llama 2 7B</a:t>
            </a:r>
          </a:p>
        </p:txBody>
      </p:sp>
      <p:pic>
        <p:nvPicPr>
          <p:cNvPr id="9" name="Picture 8" descr="A globe with different colored shapes&#10;&#10;Description automatically generated with medium confidence">
            <a:extLst>
              <a:ext uri="{FF2B5EF4-FFF2-40B4-BE49-F238E27FC236}">
                <a16:creationId xmlns:a16="http://schemas.microsoft.com/office/drawing/2014/main" id="{356ED388-5839-6128-F6B4-E8B4B5412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53" y="2250868"/>
            <a:ext cx="1178132" cy="1178132"/>
          </a:xfrm>
          <a:prstGeom prst="rect">
            <a:avLst/>
          </a:prstGeom>
        </p:spPr>
      </p:pic>
      <p:pic>
        <p:nvPicPr>
          <p:cNvPr id="11" name="Picture 10" descr="A computer with a book on it&#10;&#10;Description automatically generated">
            <a:extLst>
              <a:ext uri="{FF2B5EF4-FFF2-40B4-BE49-F238E27FC236}">
                <a16:creationId xmlns:a16="http://schemas.microsoft.com/office/drawing/2014/main" id="{08E93498-E9F6-DEBD-8FD2-9C7930A282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69" y="2301874"/>
            <a:ext cx="1355771" cy="1355771"/>
          </a:xfrm>
          <a:prstGeom prst="rect">
            <a:avLst/>
          </a:prstGeom>
        </p:spPr>
      </p:pic>
      <p:pic>
        <p:nvPicPr>
          <p:cNvPr id="15" name="Picture 14" descr="A computer circuit board with many dots and lines&#10;&#10;Description automatically generated">
            <a:extLst>
              <a:ext uri="{FF2B5EF4-FFF2-40B4-BE49-F238E27FC236}">
                <a16:creationId xmlns:a16="http://schemas.microsoft.com/office/drawing/2014/main" id="{D14F4FCD-D997-FB7D-AA89-DF5C33FAA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06" y="2714781"/>
            <a:ext cx="627812" cy="627812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09606F-DA52-DCA8-5EAC-BE0BDE9637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06" y="1825625"/>
            <a:ext cx="627812" cy="627812"/>
          </a:xfrm>
          <a:prstGeom prst="rect">
            <a:avLst/>
          </a:prstGeom>
        </p:spPr>
      </p:pic>
      <p:pic>
        <p:nvPicPr>
          <p:cNvPr id="19" name="Picture 18" descr="A blue and white logo&#10;&#10;Description automatically generated">
            <a:extLst>
              <a:ext uri="{FF2B5EF4-FFF2-40B4-BE49-F238E27FC236}">
                <a16:creationId xmlns:a16="http://schemas.microsoft.com/office/drawing/2014/main" id="{13A4876B-FD30-4421-8CDC-CA437A7AD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73" y="3704465"/>
            <a:ext cx="885477" cy="8854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BEC4FFD-F0E2-97DC-9C8D-1B920397626E}"/>
              </a:ext>
            </a:extLst>
          </p:cNvPr>
          <p:cNvSpPr txBox="1"/>
          <p:nvPr/>
        </p:nvSpPr>
        <p:spPr>
          <a:xfrm>
            <a:off x="1077222" y="4570736"/>
            <a:ext cx="23218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Chunk of the internet</a:t>
            </a:r>
          </a:p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~10 TB of text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391F4-113A-BAA7-A6E6-A37E951F17CB}"/>
              </a:ext>
            </a:extLst>
          </p:cNvPr>
          <p:cNvSpPr txBox="1"/>
          <p:nvPr/>
        </p:nvSpPr>
        <p:spPr>
          <a:xfrm>
            <a:off x="4573240" y="4619431"/>
            <a:ext cx="3045519" cy="105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6000 GPUs for 12 days, ~$2M</a:t>
            </a:r>
          </a:p>
          <a:p>
            <a:pPr defTabSz="877824">
              <a:spcAft>
                <a:spcPts val="600"/>
              </a:spcAft>
            </a:pPr>
            <a:r>
              <a:rPr lang="en-US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DCFD2-86E2-CFC1-A201-BF4530C0E253}"/>
              </a:ext>
            </a:extLst>
          </p:cNvPr>
          <p:cNvSpPr txBox="1"/>
          <p:nvPr/>
        </p:nvSpPr>
        <p:spPr>
          <a:xfrm>
            <a:off x="8069259" y="4589942"/>
            <a:ext cx="3045519" cy="77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~140GB Model</a:t>
            </a:r>
          </a:p>
          <a:p>
            <a:pPr defTabSz="877824">
              <a:spcAft>
                <a:spcPts val="600"/>
              </a:spcAft>
            </a:pPr>
            <a:r>
              <a:rPr lang="en-US" sz="19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806DE-4C57-35BD-F290-08B711E6E969}"/>
              </a:ext>
            </a:extLst>
          </p:cNvPr>
          <p:cNvSpPr txBox="1"/>
          <p:nvPr/>
        </p:nvSpPr>
        <p:spPr>
          <a:xfrm>
            <a:off x="2430452" y="5675035"/>
            <a:ext cx="7318396" cy="44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77824">
              <a:spcAft>
                <a:spcPts val="600"/>
              </a:spcAft>
            </a:pPr>
            <a:r>
              <a:rPr lang="en-US" sz="2304" b="1" kern="1200" dirty="0">
                <a:solidFill>
                  <a:srgbClr val="0F0F0F"/>
                </a:solidFill>
                <a:latin typeface="+mn-lt"/>
                <a:ea typeface="+mn-ea"/>
                <a:cs typeface="+mn-cs"/>
              </a:rPr>
              <a:t>Intro to Large Language Models- </a:t>
            </a:r>
            <a:r>
              <a:rPr lang="en-US" sz="2304" b="1" kern="1200" dirty="0" err="1">
                <a:solidFill>
                  <a:srgbClr val="0F0F0F"/>
                </a:solidFill>
                <a:latin typeface="+mn-lt"/>
                <a:ea typeface="+mn-ea"/>
                <a:cs typeface="+mn-cs"/>
              </a:rPr>
              <a:t>Anderj</a:t>
            </a:r>
            <a:r>
              <a:rPr lang="en-US" sz="2304" b="1" kern="1200" dirty="0">
                <a:solidFill>
                  <a:srgbClr val="0F0F0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304" b="1" kern="1200" dirty="0" err="1">
                <a:solidFill>
                  <a:srgbClr val="0F0F0F"/>
                </a:solidFill>
                <a:latin typeface="+mn-lt"/>
                <a:ea typeface="+mn-ea"/>
                <a:cs typeface="+mn-cs"/>
              </a:rPr>
              <a:t>Karpathy</a:t>
            </a:r>
            <a:r>
              <a:rPr lang="en-US" sz="2304" b="1" kern="1200" dirty="0">
                <a:solidFill>
                  <a:srgbClr val="0F0F0F"/>
                </a:solidFill>
                <a:latin typeface="+mn-lt"/>
                <a:ea typeface="+mn-ea"/>
                <a:cs typeface="+mn-cs"/>
              </a:rPr>
              <a:t> </a:t>
            </a:r>
            <a:endParaRPr lang="en-US" sz="2400" b="1" i="0" dirty="0">
              <a:solidFill>
                <a:srgbClr val="0F0F0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525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A328E6-E059-3BF9-F56C-C4E5FE2E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91" y="336540"/>
            <a:ext cx="10917959" cy="716405"/>
          </a:xfrm>
        </p:spPr>
        <p:txBody>
          <a:bodyPr>
            <a:normAutofit/>
          </a:bodyPr>
          <a:lstStyle/>
          <a:p>
            <a:r>
              <a:rPr lang="en-US" sz="4400" dirty="0"/>
              <a:t>Infusing Data from APIs in 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8A10C-15AF-9342-FA0C-4DFEC18D72E2}"/>
              </a:ext>
            </a:extLst>
          </p:cNvPr>
          <p:cNvSpPr txBox="1"/>
          <p:nvPr/>
        </p:nvSpPr>
        <p:spPr>
          <a:xfrm>
            <a:off x="429491" y="1052945"/>
            <a:ext cx="110732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Overview:</a:t>
            </a:r>
            <a:r>
              <a:rPr lang="en-US" sz="2400" dirty="0"/>
              <a:t> </a:t>
            </a:r>
            <a:r>
              <a:rPr lang="en-US" sz="2200" dirty="0"/>
              <a:t>APIs (Application Programming Interfaces) allow RAG systems to access real-time, dynamic data from various external sources, such as weather updates, stock prices, or news articles.</a:t>
            </a:r>
          </a:p>
          <a:p>
            <a:pPr marL="285750" indent="-285750">
              <a:buFont typeface="Arial" panose="020B0604020202020204"/>
              <a:buChar char="•"/>
            </a:pPr>
            <a:endParaRPr lang="en-US" sz="2400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Key Points: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Dynamic Data:</a:t>
            </a:r>
            <a:r>
              <a:rPr lang="en-US" sz="2200" dirty="0"/>
              <a:t> Real-time data access, ensuring up-to-date information.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Integration:</a:t>
            </a:r>
            <a:r>
              <a:rPr lang="en-US" sz="2200" dirty="0"/>
              <a:t> APIs can be integrated seamlessly into RAG pipelines to enrich responses with live data.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b="1" dirty="0"/>
              <a:t>Use Cases:</a:t>
            </a:r>
            <a:r>
              <a:rPr lang="en-US" sz="2200" dirty="0"/>
              <a:t> Chatbots providing real-time information (e.g., weather, traffic), integrating social media data, or pulling data from third-party services.</a:t>
            </a:r>
          </a:p>
          <a:p>
            <a:pPr marL="685800" lvl="1" indent="-228600">
              <a:buFont typeface="Arial" panose="020B0604020202020204"/>
              <a:buChar char="•"/>
            </a:pPr>
            <a:endParaRPr lang="en-US" dirty="0"/>
          </a:p>
          <a:p>
            <a:pPr marL="285750" indent="-285750">
              <a:buFont typeface="Arial" panose="020B0604020202020204"/>
              <a:buChar char="•"/>
            </a:pPr>
            <a:r>
              <a:rPr lang="en-US" sz="2400" b="1" dirty="0"/>
              <a:t>Challenges:</a:t>
            </a:r>
            <a:endParaRPr lang="en-US" sz="2400" dirty="0"/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dirty="0"/>
              <a:t>Handling rate limits and latency issues.</a:t>
            </a:r>
          </a:p>
          <a:p>
            <a:pPr marL="685800" lvl="1" indent="-228600">
              <a:buFont typeface="Arial" panose="020B0604020202020204"/>
              <a:buChar char="•"/>
            </a:pPr>
            <a:r>
              <a:rPr lang="en-US" sz="2200" dirty="0"/>
              <a:t>Ensuring the reliability and consistency of API responses.</a:t>
            </a:r>
          </a:p>
        </p:txBody>
      </p:sp>
    </p:spTree>
    <p:extLst>
      <p:ext uri="{BB962C8B-B14F-4D97-AF65-F5344CB8AC3E}">
        <p14:creationId xmlns:p14="http://schemas.microsoft.com/office/powerpoint/2010/main" val="31970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1058E7-990A-0F2B-1755-CC127117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0209"/>
            <a:ext cx="5264150" cy="3872204"/>
          </a:xfrm>
        </p:spPr>
        <p:txBody>
          <a:bodyPr/>
          <a:lstStyle/>
          <a:p>
            <a:r>
              <a:rPr lang="en-US" dirty="0"/>
              <a:t>&gt; 95% of data is private</a:t>
            </a:r>
          </a:p>
          <a:p>
            <a:pPr lvl="1"/>
            <a:r>
              <a:rPr lang="en-US" dirty="0"/>
              <a:t>How to feed it into the model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erson standing in a server room&#10;&#10;Description automatically generated">
            <a:extLst>
              <a:ext uri="{FF2B5EF4-FFF2-40B4-BE49-F238E27FC236}">
                <a16:creationId xmlns:a16="http://schemas.microsoft.com/office/drawing/2014/main" id="{3ACA47D8-CEF2-6C68-E88C-3E0107C1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43" y="530208"/>
            <a:ext cx="3872204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29836-C07A-3B0D-8DB9-E4578C6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6709"/>
            <a:ext cx="4804631" cy="774739"/>
          </a:xfrm>
        </p:spPr>
        <p:txBody>
          <a:bodyPr>
            <a:normAutofit/>
          </a:bodyPr>
          <a:lstStyle/>
          <a:p>
            <a:r>
              <a:rPr lang="en-US" sz="4400" dirty="0"/>
              <a:t>Hallucination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EB26E-A368-2366-9A42-69AAA343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erson sitting at a desk with a computer and a stack of papers&#10;&#10;Description automatically generated">
            <a:extLst>
              <a:ext uri="{FF2B5EF4-FFF2-40B4-BE49-F238E27FC236}">
                <a16:creationId xmlns:a16="http://schemas.microsoft.com/office/drawing/2014/main" id="{CA9DEAE4-278F-2BD0-0FD8-903E041E0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43" y="1792246"/>
            <a:ext cx="4246984" cy="3734305"/>
          </a:xfrm>
          <a:prstGeom prst="rect">
            <a:avLst/>
          </a:prstGeom>
        </p:spPr>
      </p:pic>
      <p:pic>
        <p:nvPicPr>
          <p:cNvPr id="7" name="Picture 6" descr="A computer with wings and a monitor&#10;&#10;Description automatically generated">
            <a:extLst>
              <a:ext uri="{FF2B5EF4-FFF2-40B4-BE49-F238E27FC236}">
                <a16:creationId xmlns:a16="http://schemas.microsoft.com/office/drawing/2014/main" id="{EAD1BBB5-9057-A943-EEF1-5922EDB4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1" y="1792247"/>
            <a:ext cx="4351338" cy="37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7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29836-C07A-3B0D-8DB9-E4578C61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9" y="124692"/>
            <a:ext cx="10814941" cy="821966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r>
              <a:rPr lang="en-US" sz="4400" dirty="0"/>
              <a:t>Hallucination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AEB26E-A368-2366-9A42-69AAA343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E1B37-40E7-C9EC-178B-52790C5A3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4" y="1440156"/>
            <a:ext cx="6674193" cy="12065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9E9EA-783E-06CE-59DB-0056D383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546" y="3036319"/>
            <a:ext cx="6610690" cy="156853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5C6EB-779C-70F5-DA7B-8404E7C6A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09" y="4824425"/>
            <a:ext cx="6769448" cy="134870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E327DC-1FF0-ED62-B541-20B8780EA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764" y="990691"/>
            <a:ext cx="2365143" cy="3721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E8BCC6-947B-FC76-D8D3-6D3442278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50" y="4385020"/>
            <a:ext cx="1759040" cy="234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526BC6-37F2-E457-FD32-A174D331C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4880" y="2666420"/>
            <a:ext cx="3664138" cy="23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9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AF1495-9B4D-0501-140C-84DD51A3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05207"/>
          </a:xfrm>
        </p:spPr>
        <p:txBody>
          <a:bodyPr>
            <a:noAutofit/>
          </a:bodyPr>
          <a:lstStyle/>
          <a:p>
            <a:r>
              <a:rPr lang="en-US" sz="4400" dirty="0"/>
              <a:t>How about more recent data that model was not seen?</a:t>
            </a:r>
          </a:p>
        </p:txBody>
      </p:sp>
      <p:pic>
        <p:nvPicPr>
          <p:cNvPr id="5" name="Picture 4" descr="A colorful molecule structure with many spheres&#10;&#10;Description automatically generated with medium confidence">
            <a:extLst>
              <a:ext uri="{FF2B5EF4-FFF2-40B4-BE49-F238E27FC236}">
                <a16:creationId xmlns:a16="http://schemas.microsoft.com/office/drawing/2014/main" id="{197BD6D2-2844-3DB0-AF73-D303CCBC2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23" y="2707091"/>
            <a:ext cx="2643312" cy="2815413"/>
          </a:xfrm>
          <a:prstGeom prst="rect">
            <a:avLst/>
          </a:prstGeom>
        </p:spPr>
      </p:pic>
      <p:pic>
        <p:nvPicPr>
          <p:cNvPr id="7" name="Picture 6" descr="A logo of a newspaper&#10;&#10;Description automatically generated">
            <a:extLst>
              <a:ext uri="{FF2B5EF4-FFF2-40B4-BE49-F238E27FC236}">
                <a16:creationId xmlns:a16="http://schemas.microsoft.com/office/drawing/2014/main" id="{E22A2803-81B0-3B86-DB4E-46FDFA39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2707090"/>
            <a:ext cx="2488406" cy="2815414"/>
          </a:xfrm>
          <a:prstGeom prst="rect">
            <a:avLst/>
          </a:prstGeom>
        </p:spPr>
      </p:pic>
      <p:pic>
        <p:nvPicPr>
          <p:cNvPr id="9" name="Picture 8" descr="A sports stadium with people in the stands&#10;&#10;Description automatically generated">
            <a:extLst>
              <a:ext uri="{FF2B5EF4-FFF2-40B4-BE49-F238E27FC236}">
                <a16:creationId xmlns:a16="http://schemas.microsoft.com/office/drawing/2014/main" id="{67C51F93-C2AB-31C5-AB27-51575BCB3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299" y="2707090"/>
            <a:ext cx="2608152" cy="2815413"/>
          </a:xfrm>
          <a:prstGeom prst="rect">
            <a:avLst/>
          </a:prstGeom>
        </p:spPr>
      </p:pic>
      <p:pic>
        <p:nvPicPr>
          <p:cNvPr id="11" name="Picture 10" descr="A sun and clouds in a circle&#10;&#10;Description automatically generated">
            <a:extLst>
              <a:ext uri="{FF2B5EF4-FFF2-40B4-BE49-F238E27FC236}">
                <a16:creationId xmlns:a16="http://schemas.microsoft.com/office/drawing/2014/main" id="{D0F43F0A-E102-C1A5-C20C-064C7AB282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5" y="2707092"/>
            <a:ext cx="2488406" cy="281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766343-D689-962B-80BB-FD6CEF0F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04108"/>
            <a:ext cx="8444345" cy="3747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1AE143-7506-A91B-878A-4833950276D8}"/>
              </a:ext>
            </a:extLst>
          </p:cNvPr>
          <p:cNvSpPr txBox="1"/>
          <p:nvPr/>
        </p:nvSpPr>
        <p:spPr>
          <a:xfrm>
            <a:off x="6096000" y="54516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https://huggingface.co/blog/mixtral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C27153C-9AB4-E2BA-11A3-5BB10B44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484909"/>
            <a:ext cx="11388436" cy="803584"/>
          </a:xfrm>
        </p:spPr>
        <p:txBody>
          <a:bodyPr>
            <a:normAutofit/>
          </a:bodyPr>
          <a:lstStyle/>
          <a:p>
            <a:r>
              <a:rPr lang="en-US" sz="4000" b="1" dirty="0"/>
              <a:t>Model are getting better and have higher context length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455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310-2FD8-1D42-79F8-3E0390F7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RAG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D9DA38-AD44-662F-92FA-78701D88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61" y="2272957"/>
            <a:ext cx="1662489" cy="1662489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D973C-7CDA-985A-B74E-DACEB9BCD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5" y="2204863"/>
            <a:ext cx="1511701" cy="151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7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1302</Words>
  <Application>Microsoft Office PowerPoint</Application>
  <PresentationFormat>Widescreen</PresentationFormat>
  <Paragraphs>199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Calibri Light</vt:lpstr>
      <vt:lpstr>Independent</vt:lpstr>
      <vt:lpstr>Office Theme</vt:lpstr>
      <vt:lpstr>Custom Design</vt:lpstr>
      <vt:lpstr>RAG</vt:lpstr>
      <vt:lpstr>Topics</vt:lpstr>
      <vt:lpstr>Number for Llama 2 7B</vt:lpstr>
      <vt:lpstr>PowerPoint Presentation</vt:lpstr>
      <vt:lpstr>Hallucination</vt:lpstr>
      <vt:lpstr> Hallucination</vt:lpstr>
      <vt:lpstr>How about more recent data that model was not seen?</vt:lpstr>
      <vt:lpstr>Model are getting better and have higher context length</vt:lpstr>
      <vt:lpstr>RAG</vt:lpstr>
      <vt:lpstr>RAG</vt:lpstr>
      <vt:lpstr>RAG</vt:lpstr>
      <vt:lpstr>RAG</vt:lpstr>
      <vt:lpstr>Main Component of RAG</vt:lpstr>
      <vt:lpstr>Data Chunking</vt:lpstr>
      <vt:lpstr>Data Chunking</vt:lpstr>
      <vt:lpstr>Data Chunking</vt:lpstr>
      <vt:lpstr>Data Chunking</vt:lpstr>
      <vt:lpstr>Embeddings</vt:lpstr>
      <vt:lpstr>Embeddings</vt:lpstr>
      <vt:lpstr>Embeddings</vt:lpstr>
      <vt:lpstr>Embeddings</vt:lpstr>
      <vt:lpstr>Embeddings</vt:lpstr>
      <vt:lpstr>Embeddings</vt:lpstr>
      <vt:lpstr>Indexing</vt:lpstr>
      <vt:lpstr>Indexing</vt:lpstr>
      <vt:lpstr>Indexing</vt:lpstr>
      <vt:lpstr>Indexing</vt:lpstr>
      <vt:lpstr>Type of Data Infusing in RAG</vt:lpstr>
      <vt:lpstr>Infusing Data from Documents in RAG</vt:lpstr>
      <vt:lpstr>Infusing Data from APIs in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Prompting</dc:title>
  <dc:creator>Srivastava, Shashank</dc:creator>
  <cp:lastModifiedBy>Srivastava, Shashank</cp:lastModifiedBy>
  <cp:revision>82</cp:revision>
  <dcterms:created xsi:type="dcterms:W3CDTF">2024-02-14T09:49:37Z</dcterms:created>
  <dcterms:modified xsi:type="dcterms:W3CDTF">2024-08-28T04:46:50Z</dcterms:modified>
</cp:coreProperties>
</file>