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3B6620-CED5-4DFB-83CC-3B92C66F114E}">
  <a:tblStyle styleId="{E23B6620-CED5-4DFB-83CC-3B92C66F11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486af61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486af61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6486af61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6486af61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486af6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486af6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fontend has 3 different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486af61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486af61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486af61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486af61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486af61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486af61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486af61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486af61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6486af610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6486af610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486af610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486af61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486af61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486af61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81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Personalized </a:t>
            </a:r>
            <a:r>
              <a:rPr lang="zh-CN"/>
              <a:t>Restaurant Recommendation System – Yelp</a:t>
            </a:r>
            <a:br>
              <a:rPr lang="zh-CN"/>
            </a:b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Your personal local restaurant recommendation</a:t>
            </a:r>
            <a:br>
              <a:rPr lang="zh-C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Algorithm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031075" y="1682525"/>
            <a:ext cx="77703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/>
              <a:t>Category table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/>
              <a:t>Word :String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100"/>
              <a:t>Frequency: Int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Frequency is how many times this category word appear in business</a:t>
            </a:r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925" y="1378863"/>
            <a:ext cx="4474977" cy="23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Algorithm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324900" y="1620000"/>
            <a:ext cx="849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Adaptive Search Based on Keywords Vectors(20 words)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4" name="Google Shape;354;p23"/>
          <p:cNvGraphicFramePr/>
          <p:nvPr/>
        </p:nvGraphicFramePr>
        <p:xfrm>
          <a:off x="677300" y="259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{E23B6620-CED5-4DFB-83CC-3B92C66F114E}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p23"/>
          <p:cNvSpPr/>
          <p:nvPr/>
        </p:nvSpPr>
        <p:spPr>
          <a:xfrm flipH="1" rot="10800000">
            <a:off x="752250" y="3168775"/>
            <a:ext cx="7428600" cy="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 txBox="1"/>
          <p:nvPr/>
        </p:nvSpPr>
        <p:spPr>
          <a:xfrm>
            <a:off x="639400" y="3394525"/>
            <a:ext cx="2916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564250" y="2205125"/>
            <a:ext cx="441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old</a:t>
            </a:r>
            <a:endParaRPr sz="1100"/>
          </a:p>
        </p:txBody>
      </p:sp>
      <p:sp>
        <p:nvSpPr>
          <p:cNvPr id="358" name="Google Shape;358;p23"/>
          <p:cNvSpPr txBox="1"/>
          <p:nvPr/>
        </p:nvSpPr>
        <p:spPr>
          <a:xfrm>
            <a:off x="7879800" y="2158125"/>
            <a:ext cx="554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new</a:t>
            </a:r>
            <a:endParaRPr sz="1100"/>
          </a:p>
        </p:txBody>
      </p:sp>
      <p:cxnSp>
        <p:nvCxnSpPr>
          <p:cNvPr id="359" name="Google Shape;359;p23"/>
          <p:cNvCxnSpPr/>
          <p:nvPr/>
        </p:nvCxnSpPr>
        <p:spPr>
          <a:xfrm flipH="1" rot="10800000">
            <a:off x="8744900" y="3244075"/>
            <a:ext cx="3000" cy="550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0" name="Google Shape;360;p23"/>
          <p:cNvGraphicFramePr/>
          <p:nvPr/>
        </p:nvGraphicFramePr>
        <p:xfrm>
          <a:off x="777500" y="45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{E23B6620-CED5-4DFB-83CC-3B92C66F114E}</a:tableStyleId>
              </a:tblPr>
              <a:tblGrid>
                <a:gridCol w="2626400"/>
                <a:gridCol w="3250750"/>
                <a:gridCol w="2164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0&lt;= </a:t>
                      </a:r>
                      <a:r>
                        <a:rPr lang="zh-CN"/>
                        <a:t>categories </a:t>
                      </a:r>
                      <a:r>
                        <a:rPr lang="zh-CN"/>
                        <a:t>&lt; 200 (33%)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  200 &lt;= categories &lt;= 700(66%)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categories &gt; 700(100%)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23"/>
          <p:cNvSpPr txBox="1"/>
          <p:nvPr/>
        </p:nvSpPr>
        <p:spPr>
          <a:xfrm>
            <a:off x="792650" y="4183750"/>
            <a:ext cx="1182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zh-CN" sz="1100"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8469013" y="3828800"/>
            <a:ext cx="554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38761D"/>
                </a:solidFill>
              </a:rPr>
              <a:t>Add</a:t>
            </a:r>
            <a:endParaRPr sz="1100">
              <a:solidFill>
                <a:srgbClr val="38761D"/>
              </a:solidFill>
            </a:endParaRPr>
          </a:p>
        </p:txBody>
      </p:sp>
      <p:cxnSp>
        <p:nvCxnSpPr>
          <p:cNvPr id="363" name="Google Shape;363;p23"/>
          <p:cNvCxnSpPr>
            <a:endCxn id="364" idx="2"/>
          </p:cNvCxnSpPr>
          <p:nvPr/>
        </p:nvCxnSpPr>
        <p:spPr>
          <a:xfrm>
            <a:off x="473400" y="3319350"/>
            <a:ext cx="1500" cy="550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3"/>
          <p:cNvSpPr txBox="1"/>
          <p:nvPr/>
        </p:nvSpPr>
        <p:spPr>
          <a:xfrm>
            <a:off x="197550" y="3319350"/>
            <a:ext cx="554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189600" y="3828800"/>
            <a:ext cx="721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8761D"/>
                </a:solidFill>
              </a:rPr>
              <a:t>Drop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66" name="Google Shape;366;p23"/>
          <p:cNvCxnSpPr/>
          <p:nvPr/>
        </p:nvCxnSpPr>
        <p:spPr>
          <a:xfrm flipH="1" rot="10800000">
            <a:off x="2453550" y="4052775"/>
            <a:ext cx="11856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3"/>
          <p:cNvCxnSpPr/>
          <p:nvPr/>
        </p:nvCxnSpPr>
        <p:spPr>
          <a:xfrm flipH="1" rot="10800000">
            <a:off x="4508800" y="3993375"/>
            <a:ext cx="1890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/>
          <p:nvPr/>
        </p:nvCxnSpPr>
        <p:spPr>
          <a:xfrm rot="10800000">
            <a:off x="5397350" y="4037175"/>
            <a:ext cx="10227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9" name="Google Shape;369;p23"/>
          <p:cNvGraphicFramePr/>
          <p:nvPr/>
        </p:nvGraphicFramePr>
        <p:xfrm>
          <a:off x="2437700" y="35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{E23B6620-CED5-4DFB-83CC-3B92C66F114E}</a:tableStyleId>
              </a:tblPr>
              <a:tblGrid>
                <a:gridCol w="1356175"/>
                <a:gridCol w="1356175"/>
                <a:gridCol w="1356175"/>
              </a:tblGrid>
              <a:tr h="24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category1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category2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category2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0" name="Google Shape;370;p23"/>
          <p:cNvCxnSpPr/>
          <p:nvPr/>
        </p:nvCxnSpPr>
        <p:spPr>
          <a:xfrm flipH="1" rot="10800000">
            <a:off x="7185750" y="3783000"/>
            <a:ext cx="1147200" cy="9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863"/>
            <a:ext cx="9144000" cy="490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741425" y="2597900"/>
            <a:ext cx="16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234600" y="559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User’s Path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5" y="1241475"/>
            <a:ext cx="8546750" cy="24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533800" y="3705050"/>
            <a:ext cx="569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Users sign-up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2989500" y="3748700"/>
            <a:ext cx="569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Give stars to listed restaurant for CF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Selected preferable key 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zh-CN"/>
              <a:t>update user_profile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zh-CN"/>
              <a:t>update reviews database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6680900" y="3748700"/>
            <a:ext cx="569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Adaptive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Adaptive 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Interface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0" y="1510500"/>
            <a:ext cx="6116126" cy="29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875" y="1330975"/>
            <a:ext cx="1984481" cy="2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and Environment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000" y="1374625"/>
            <a:ext cx="2052375" cy="11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25" y="1374625"/>
            <a:ext cx="4296051" cy="25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950" y="2747382"/>
            <a:ext cx="3067353" cy="87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6652850" y="1604725"/>
            <a:ext cx="2012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only used business in Pittsburgh</a:t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2897" y="3870025"/>
            <a:ext cx="2562491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957950" y="1551550"/>
            <a:ext cx="23802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Whole database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Business: 188,593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Reviews: 5,996,996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5115300" y="1551550"/>
            <a:ext cx="41655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Distributed Database by location :  Pittsburgh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Business_pitt: 6804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Review_pitt : 201,679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Users: 62,806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Categories(tags): 879 </a:t>
            </a:r>
            <a:endParaRPr/>
          </a:p>
        </p:txBody>
      </p:sp>
      <p:cxnSp>
        <p:nvCxnSpPr>
          <p:cNvPr id="320" name="Google Shape;320;p18"/>
          <p:cNvCxnSpPr/>
          <p:nvPr/>
        </p:nvCxnSpPr>
        <p:spPr>
          <a:xfrm flipH="1" rot="10800000">
            <a:off x="3338150" y="2482425"/>
            <a:ext cx="1344600" cy="28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8"/>
          <p:cNvSpPr txBox="1"/>
          <p:nvPr/>
        </p:nvSpPr>
        <p:spPr>
          <a:xfrm>
            <a:off x="3610800" y="2078100"/>
            <a:ext cx="968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transfer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0" y="1332675"/>
            <a:ext cx="4973601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215125" y="1843025"/>
            <a:ext cx="56940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photos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businesses&lt;</a:t>
            </a:r>
            <a:r>
              <a:rPr i="1" lang="zh-CN" sz="1100">
                <a:solidFill>
                  <a:srgbClr val="38761D"/>
                </a:solidFill>
              </a:rPr>
              <a:t>aggregative: review count, stars</a:t>
            </a:r>
            <a:r>
              <a:rPr lang="zh-C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user_profile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categories	&lt;</a:t>
            </a:r>
            <a:r>
              <a:rPr i="1" lang="zh-CN" sz="1100">
                <a:solidFill>
                  <a:srgbClr val="38761D"/>
                </a:solidFill>
              </a:rPr>
              <a:t>aggregative: count</a:t>
            </a:r>
            <a:r>
              <a:rPr lang="zh-CN"/>
              <a:t>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317925" y="1389250"/>
            <a:ext cx="75435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/>
              <a:t>Personalized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/>
              <a:t>Recommendation</a:t>
            </a:r>
            <a:endParaRPr b="0" sz="240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25" y="62925"/>
            <a:ext cx="4371200" cy="4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75" y="152400"/>
            <a:ext cx="25419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702200" y="1523325"/>
            <a:ext cx="2303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</a:t>
            </a:r>
            <a:r>
              <a:rPr b="1" lang="zh-CN"/>
              <a:t>tem-Item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Collaborative Filtering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