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80" r:id="rId3"/>
    <p:sldMasterId id="2147483686" r:id="rId4"/>
    <p:sldMasterId id="2147483689" r:id="rId5"/>
    <p:sldMasterId id="2147483693" r:id="rId6"/>
  </p:sldMasterIdLst>
  <p:notesMasterIdLst>
    <p:notesMasterId r:id="rId39"/>
  </p:notesMasterIdLst>
  <p:sldIdLst>
    <p:sldId id="324" r:id="rId7"/>
    <p:sldId id="330" r:id="rId8"/>
    <p:sldId id="331" r:id="rId9"/>
    <p:sldId id="332" r:id="rId10"/>
    <p:sldId id="333" r:id="rId11"/>
    <p:sldId id="334" r:id="rId12"/>
    <p:sldId id="336" r:id="rId13"/>
    <p:sldId id="335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4" r:id="rId31"/>
    <p:sldId id="353" r:id="rId32"/>
    <p:sldId id="356" r:id="rId33"/>
    <p:sldId id="357" r:id="rId34"/>
    <p:sldId id="358" r:id="rId35"/>
    <p:sldId id="359" r:id="rId36"/>
    <p:sldId id="355" r:id="rId37"/>
    <p:sldId id="312" r:id="rId38"/>
  </p:sldIdLst>
  <p:sldSz cx="12188825" cy="6858000"/>
  <p:notesSz cx="6858000" cy="9144000"/>
  <p:defaultTextStyle>
    <a:defPPr>
      <a:defRPr lang="en-US"/>
    </a:defPPr>
    <a:lvl1pPr marL="0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81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171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256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344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425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515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600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688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6FC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434" autoAdjust="0"/>
  </p:normalViewPr>
  <p:slideViewPr>
    <p:cSldViewPr>
      <p:cViewPr varScale="1">
        <p:scale>
          <a:sx n="91" d="100"/>
          <a:sy n="91" d="100"/>
        </p:scale>
        <p:origin x="438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2D6339-E98E-4F09-82ED-08A1BA47CD8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BB1207-D8F2-4C5D-A5B6-DE3AE942EE84}">
      <dgm:prSet phldrT="[Text]"/>
      <dgm:spPr/>
      <dgm:t>
        <a:bodyPr/>
        <a:lstStyle/>
        <a:p>
          <a:r>
            <a:rPr lang="en-US" dirty="0" smtClean="0"/>
            <a:t>Step1:</a:t>
          </a:r>
          <a:endParaRPr lang="en-US" dirty="0"/>
        </a:p>
      </dgm:t>
    </dgm:pt>
    <dgm:pt modelId="{4DC77512-ABA4-4C1C-9D8A-2D16F2796CCA}" type="parTrans" cxnId="{9C2839F0-C7A4-4FC1-9D9B-6EDA44B4A209}">
      <dgm:prSet/>
      <dgm:spPr/>
      <dgm:t>
        <a:bodyPr/>
        <a:lstStyle/>
        <a:p>
          <a:endParaRPr lang="en-US"/>
        </a:p>
      </dgm:t>
    </dgm:pt>
    <dgm:pt modelId="{68825E04-1B28-427A-9151-A3D398B4D1C9}" type="sibTrans" cxnId="{9C2839F0-C7A4-4FC1-9D9B-6EDA44B4A209}">
      <dgm:prSet/>
      <dgm:spPr/>
      <dgm:t>
        <a:bodyPr/>
        <a:lstStyle/>
        <a:p>
          <a:endParaRPr lang="en-US"/>
        </a:p>
      </dgm:t>
    </dgm:pt>
    <dgm:pt modelId="{A28791E6-D6E3-47E7-ADC2-D0EE04AB0753}">
      <dgm:prSet phldrT="[Text]"/>
      <dgm:spPr/>
      <dgm:t>
        <a:bodyPr/>
        <a:lstStyle/>
        <a:p>
          <a:pPr algn="l"/>
          <a:r>
            <a:rPr lang="en-US" dirty="0" smtClean="0"/>
            <a:t>Mark class as final</a:t>
          </a:r>
          <a:endParaRPr lang="en-US" dirty="0"/>
        </a:p>
      </dgm:t>
    </dgm:pt>
    <dgm:pt modelId="{92412B34-5D4F-4A1B-8B27-95DA97BAF472}" type="parTrans" cxnId="{F11BF774-35F3-4F95-8B12-955CF2053E92}">
      <dgm:prSet/>
      <dgm:spPr/>
      <dgm:t>
        <a:bodyPr/>
        <a:lstStyle/>
        <a:p>
          <a:endParaRPr lang="en-US"/>
        </a:p>
      </dgm:t>
    </dgm:pt>
    <dgm:pt modelId="{56CC66BE-93BE-42B3-8F57-8C018D650967}" type="sibTrans" cxnId="{F11BF774-35F3-4F95-8B12-955CF2053E92}">
      <dgm:prSet/>
      <dgm:spPr/>
      <dgm:t>
        <a:bodyPr/>
        <a:lstStyle/>
        <a:p>
          <a:endParaRPr lang="en-US"/>
        </a:p>
      </dgm:t>
    </dgm:pt>
    <dgm:pt modelId="{BA2A1D13-6262-48E7-A59E-2C6EBAD92534}">
      <dgm:prSet phldrT="[Text]"/>
      <dgm:spPr/>
      <dgm:t>
        <a:bodyPr/>
        <a:lstStyle/>
        <a:p>
          <a:r>
            <a:rPr lang="en-US" dirty="0" smtClean="0"/>
            <a:t>Step 2:</a:t>
          </a:r>
          <a:endParaRPr lang="en-US" dirty="0"/>
        </a:p>
      </dgm:t>
    </dgm:pt>
    <dgm:pt modelId="{4045C9A0-6CEF-4BCF-8F8B-3A4BA90E1767}" type="parTrans" cxnId="{7EB69CDD-9361-40C6-B6F9-0C4187D09A90}">
      <dgm:prSet/>
      <dgm:spPr/>
      <dgm:t>
        <a:bodyPr/>
        <a:lstStyle/>
        <a:p>
          <a:endParaRPr lang="en-US"/>
        </a:p>
      </dgm:t>
    </dgm:pt>
    <dgm:pt modelId="{3A035E90-C5DC-4788-966D-D634F5C520BD}" type="sibTrans" cxnId="{7EB69CDD-9361-40C6-B6F9-0C4187D09A90}">
      <dgm:prSet/>
      <dgm:spPr/>
      <dgm:t>
        <a:bodyPr/>
        <a:lstStyle/>
        <a:p>
          <a:endParaRPr lang="en-US"/>
        </a:p>
      </dgm:t>
    </dgm:pt>
    <dgm:pt modelId="{1F967029-94B1-45CD-B5C1-974514E96259}">
      <dgm:prSet phldrT="[Text]"/>
      <dgm:spPr/>
      <dgm:t>
        <a:bodyPr/>
        <a:lstStyle/>
        <a:p>
          <a:r>
            <a:rPr lang="en-US" dirty="0" smtClean="0"/>
            <a:t>Mark constructor as private</a:t>
          </a:r>
          <a:endParaRPr lang="en-US" dirty="0"/>
        </a:p>
      </dgm:t>
    </dgm:pt>
    <dgm:pt modelId="{6298144E-ED21-4417-960C-79AA80CF265F}" type="parTrans" cxnId="{5FA3BF5B-FEA6-4DFF-A535-85D9ACFE6E5C}">
      <dgm:prSet/>
      <dgm:spPr/>
      <dgm:t>
        <a:bodyPr/>
        <a:lstStyle/>
        <a:p>
          <a:endParaRPr lang="en-US"/>
        </a:p>
      </dgm:t>
    </dgm:pt>
    <dgm:pt modelId="{943975CE-03DC-44B9-9B61-82A495C48C23}" type="sibTrans" cxnId="{5FA3BF5B-FEA6-4DFF-A535-85D9ACFE6E5C}">
      <dgm:prSet/>
      <dgm:spPr/>
      <dgm:t>
        <a:bodyPr/>
        <a:lstStyle/>
        <a:p>
          <a:endParaRPr lang="en-US"/>
        </a:p>
      </dgm:t>
    </dgm:pt>
    <dgm:pt modelId="{5D02E021-E904-4512-9F4E-8327A0C78380}">
      <dgm:prSet phldrT="[Text]"/>
      <dgm:spPr/>
      <dgm:t>
        <a:bodyPr/>
        <a:lstStyle/>
        <a:p>
          <a:r>
            <a:rPr lang="en-US" dirty="0" smtClean="0"/>
            <a:t>Step 3:</a:t>
          </a:r>
          <a:endParaRPr lang="en-US" dirty="0"/>
        </a:p>
      </dgm:t>
    </dgm:pt>
    <dgm:pt modelId="{E1636754-16D2-4C8A-A8AA-247774E1910D}" type="parTrans" cxnId="{E2164D90-3AAC-480E-9410-4DD1C8D65909}">
      <dgm:prSet/>
      <dgm:spPr/>
      <dgm:t>
        <a:bodyPr/>
        <a:lstStyle/>
        <a:p>
          <a:endParaRPr lang="en-US"/>
        </a:p>
      </dgm:t>
    </dgm:pt>
    <dgm:pt modelId="{65B6EA64-F062-491F-9BD8-3952B4409B9E}" type="sibTrans" cxnId="{E2164D90-3AAC-480E-9410-4DD1C8D65909}">
      <dgm:prSet/>
      <dgm:spPr/>
      <dgm:t>
        <a:bodyPr/>
        <a:lstStyle/>
        <a:p>
          <a:endParaRPr lang="en-US"/>
        </a:p>
      </dgm:t>
    </dgm:pt>
    <dgm:pt modelId="{19228EB0-FA84-4588-ACA1-398EA7E4CA8C}">
      <dgm:prSet phldrT="[Text]"/>
      <dgm:spPr/>
      <dgm:t>
        <a:bodyPr/>
        <a:lstStyle/>
        <a:p>
          <a:r>
            <a:rPr lang="en-US" dirty="0" smtClean="0"/>
            <a:t>Provide a method to create Singleton object using  private constructor and access the Singleton instance</a:t>
          </a:r>
          <a:endParaRPr lang="en-US" dirty="0"/>
        </a:p>
      </dgm:t>
    </dgm:pt>
    <dgm:pt modelId="{EB74BAD8-E947-4E8D-987E-1EDAEAA8FBEF}" type="parTrans" cxnId="{1232E133-8DA4-4B05-AE48-BB4429CA9AC0}">
      <dgm:prSet/>
      <dgm:spPr/>
      <dgm:t>
        <a:bodyPr/>
        <a:lstStyle/>
        <a:p>
          <a:endParaRPr lang="en-US"/>
        </a:p>
      </dgm:t>
    </dgm:pt>
    <dgm:pt modelId="{C5213696-F5B2-4E5D-BE6B-6C0E607C1082}" type="sibTrans" cxnId="{1232E133-8DA4-4B05-AE48-BB4429CA9AC0}">
      <dgm:prSet/>
      <dgm:spPr/>
      <dgm:t>
        <a:bodyPr/>
        <a:lstStyle/>
        <a:p>
          <a:endParaRPr lang="en-US"/>
        </a:p>
      </dgm:t>
    </dgm:pt>
    <dgm:pt modelId="{A78AA2D1-B637-4BDA-BEAF-42DA77BFDA2A}" type="pres">
      <dgm:prSet presAssocID="{C52D6339-E98E-4F09-82ED-08A1BA47CD8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84C8EBA-AFA1-4556-B50D-D46E625F107F}" type="pres">
      <dgm:prSet presAssocID="{98BB1207-D8F2-4C5D-A5B6-DE3AE942EE84}" presName="composite" presStyleCnt="0"/>
      <dgm:spPr/>
    </dgm:pt>
    <dgm:pt modelId="{4130D048-5BC6-4B5D-9BB5-88D51EA3CDBC}" type="pres">
      <dgm:prSet presAssocID="{98BB1207-D8F2-4C5D-A5B6-DE3AE942EE84}" presName="bentUpArrow1" presStyleLbl="alignImgPlace1" presStyleIdx="0" presStyleCnt="2"/>
      <dgm:spPr/>
    </dgm:pt>
    <dgm:pt modelId="{5B00B1EC-3C94-46FC-A297-A48A994CBDA4}" type="pres">
      <dgm:prSet presAssocID="{98BB1207-D8F2-4C5D-A5B6-DE3AE942EE84}" presName="ParentText" presStyleLbl="node1" presStyleIdx="0" presStyleCnt="3" custLinFactNeighborX="-5342" custLinFactNeighborY="-291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3A4B29-7390-484A-BF98-80DF129013AD}" type="pres">
      <dgm:prSet presAssocID="{98BB1207-D8F2-4C5D-A5B6-DE3AE942EE84}" presName="ChildText" presStyleLbl="revTx" presStyleIdx="0" presStyleCnt="3" custScaleX="217484" custLinFactNeighborX="63546" custLinFactNeighborY="2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C5A53-8B21-4F3E-9DF7-C61F9F4695F6}" type="pres">
      <dgm:prSet presAssocID="{68825E04-1B28-427A-9151-A3D398B4D1C9}" presName="sibTrans" presStyleCnt="0"/>
      <dgm:spPr/>
    </dgm:pt>
    <dgm:pt modelId="{8C76CFCA-3698-4474-B207-47D7FBF2A370}" type="pres">
      <dgm:prSet presAssocID="{BA2A1D13-6262-48E7-A59E-2C6EBAD92534}" presName="composite" presStyleCnt="0"/>
      <dgm:spPr/>
    </dgm:pt>
    <dgm:pt modelId="{38392A3A-3EFB-4F3B-8A12-D8EEE223C545}" type="pres">
      <dgm:prSet presAssocID="{BA2A1D13-6262-48E7-A59E-2C6EBAD92534}" presName="bentUpArrow1" presStyleLbl="alignImgPlace1" presStyleIdx="1" presStyleCnt="2"/>
      <dgm:spPr/>
    </dgm:pt>
    <dgm:pt modelId="{61EB4BED-4262-418D-9F3F-9D809D3A649F}" type="pres">
      <dgm:prSet presAssocID="{BA2A1D13-6262-48E7-A59E-2C6EBAD92534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21D8D-647C-4ED1-8112-3CFF91ABFCBF}" type="pres">
      <dgm:prSet presAssocID="{BA2A1D13-6262-48E7-A59E-2C6EBAD92534}" presName="ChildText" presStyleLbl="revTx" presStyleIdx="1" presStyleCnt="3" custScaleX="242163" custLinFactNeighborX="68153" custLinFactNeighborY="36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3B25E3-3561-436F-93A4-338A9F2B96B1}" type="pres">
      <dgm:prSet presAssocID="{3A035E90-C5DC-4788-966D-D634F5C520BD}" presName="sibTrans" presStyleCnt="0"/>
      <dgm:spPr/>
    </dgm:pt>
    <dgm:pt modelId="{9087BB61-E6FF-45B3-B270-005C202B75A7}" type="pres">
      <dgm:prSet presAssocID="{5D02E021-E904-4512-9F4E-8327A0C78380}" presName="composite" presStyleCnt="0"/>
      <dgm:spPr/>
    </dgm:pt>
    <dgm:pt modelId="{4345F2CE-45C5-4FE5-ADE6-7FC96484A5F4}" type="pres">
      <dgm:prSet presAssocID="{5D02E021-E904-4512-9F4E-8327A0C78380}" presName="ParentText" presStyleLbl="node1" presStyleIdx="2" presStyleCnt="3" custLinFactNeighborX="-23341" custLinFactNeighborY="152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7CA97-BD1B-4FC9-A6BC-0C16E02A4EC6}" type="pres">
      <dgm:prSet presAssocID="{5D02E021-E904-4512-9F4E-8327A0C78380}" presName="FinalChildText" presStyleLbl="revTx" presStyleIdx="2" presStyleCnt="3" custScaleX="214679" custLinFactNeighborX="25755" custLinFactNeighborY="-42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69F5B5-71F8-49F7-A7D5-FF7A279FB15E}" type="presOf" srcId="{1F967029-94B1-45CD-B5C1-974514E96259}" destId="{08721D8D-647C-4ED1-8112-3CFF91ABFCBF}" srcOrd="0" destOrd="0" presId="urn:microsoft.com/office/officeart/2005/8/layout/StepDownProcess"/>
    <dgm:cxn modelId="{9C2839F0-C7A4-4FC1-9D9B-6EDA44B4A209}" srcId="{C52D6339-E98E-4F09-82ED-08A1BA47CD82}" destId="{98BB1207-D8F2-4C5D-A5B6-DE3AE942EE84}" srcOrd="0" destOrd="0" parTransId="{4DC77512-ABA4-4C1C-9D8A-2D16F2796CCA}" sibTransId="{68825E04-1B28-427A-9151-A3D398B4D1C9}"/>
    <dgm:cxn modelId="{E5177A2D-C8E8-41A9-B0C5-AF3344CBCBDB}" type="presOf" srcId="{C52D6339-E98E-4F09-82ED-08A1BA47CD82}" destId="{A78AA2D1-B637-4BDA-BEAF-42DA77BFDA2A}" srcOrd="0" destOrd="0" presId="urn:microsoft.com/office/officeart/2005/8/layout/StepDownProcess"/>
    <dgm:cxn modelId="{8D174FAA-B3F9-4E98-9EB8-E941A14901EB}" type="presOf" srcId="{19228EB0-FA84-4588-ACA1-398EA7E4CA8C}" destId="{E877CA97-BD1B-4FC9-A6BC-0C16E02A4EC6}" srcOrd="0" destOrd="0" presId="urn:microsoft.com/office/officeart/2005/8/layout/StepDownProcess"/>
    <dgm:cxn modelId="{C3E55B0A-EB1F-474B-AD6D-FC408C355107}" type="presOf" srcId="{5D02E021-E904-4512-9F4E-8327A0C78380}" destId="{4345F2CE-45C5-4FE5-ADE6-7FC96484A5F4}" srcOrd="0" destOrd="0" presId="urn:microsoft.com/office/officeart/2005/8/layout/StepDownProcess"/>
    <dgm:cxn modelId="{1232E133-8DA4-4B05-AE48-BB4429CA9AC0}" srcId="{5D02E021-E904-4512-9F4E-8327A0C78380}" destId="{19228EB0-FA84-4588-ACA1-398EA7E4CA8C}" srcOrd="0" destOrd="0" parTransId="{EB74BAD8-E947-4E8D-987E-1EDAEAA8FBEF}" sibTransId="{C5213696-F5B2-4E5D-BE6B-6C0E607C1082}"/>
    <dgm:cxn modelId="{F11BF774-35F3-4F95-8B12-955CF2053E92}" srcId="{98BB1207-D8F2-4C5D-A5B6-DE3AE942EE84}" destId="{A28791E6-D6E3-47E7-ADC2-D0EE04AB0753}" srcOrd="0" destOrd="0" parTransId="{92412B34-5D4F-4A1B-8B27-95DA97BAF472}" sibTransId="{56CC66BE-93BE-42B3-8F57-8C018D650967}"/>
    <dgm:cxn modelId="{8A02737A-6838-4CA4-99E2-68EB646AF2FB}" type="presOf" srcId="{98BB1207-D8F2-4C5D-A5B6-DE3AE942EE84}" destId="{5B00B1EC-3C94-46FC-A297-A48A994CBDA4}" srcOrd="0" destOrd="0" presId="urn:microsoft.com/office/officeart/2005/8/layout/StepDownProcess"/>
    <dgm:cxn modelId="{5FA3BF5B-FEA6-4DFF-A535-85D9ACFE6E5C}" srcId="{BA2A1D13-6262-48E7-A59E-2C6EBAD92534}" destId="{1F967029-94B1-45CD-B5C1-974514E96259}" srcOrd="0" destOrd="0" parTransId="{6298144E-ED21-4417-960C-79AA80CF265F}" sibTransId="{943975CE-03DC-44B9-9B61-82A495C48C23}"/>
    <dgm:cxn modelId="{E2164D90-3AAC-480E-9410-4DD1C8D65909}" srcId="{C52D6339-E98E-4F09-82ED-08A1BA47CD82}" destId="{5D02E021-E904-4512-9F4E-8327A0C78380}" srcOrd="2" destOrd="0" parTransId="{E1636754-16D2-4C8A-A8AA-247774E1910D}" sibTransId="{65B6EA64-F062-491F-9BD8-3952B4409B9E}"/>
    <dgm:cxn modelId="{868AB8A9-9D88-49F9-A748-646F50AEB584}" type="presOf" srcId="{BA2A1D13-6262-48E7-A59E-2C6EBAD92534}" destId="{61EB4BED-4262-418D-9F3F-9D809D3A649F}" srcOrd="0" destOrd="0" presId="urn:microsoft.com/office/officeart/2005/8/layout/StepDownProcess"/>
    <dgm:cxn modelId="{7EB69CDD-9361-40C6-B6F9-0C4187D09A90}" srcId="{C52D6339-E98E-4F09-82ED-08A1BA47CD82}" destId="{BA2A1D13-6262-48E7-A59E-2C6EBAD92534}" srcOrd="1" destOrd="0" parTransId="{4045C9A0-6CEF-4BCF-8F8B-3A4BA90E1767}" sibTransId="{3A035E90-C5DC-4788-966D-D634F5C520BD}"/>
    <dgm:cxn modelId="{388F004E-E352-4EE6-9588-E305526AC68C}" type="presOf" srcId="{A28791E6-D6E3-47E7-ADC2-D0EE04AB0753}" destId="{F73A4B29-7390-484A-BF98-80DF129013AD}" srcOrd="0" destOrd="0" presId="urn:microsoft.com/office/officeart/2005/8/layout/StepDownProcess"/>
    <dgm:cxn modelId="{7DE5AFED-F398-4369-821B-50EE5F328367}" type="presParOf" srcId="{A78AA2D1-B637-4BDA-BEAF-42DA77BFDA2A}" destId="{684C8EBA-AFA1-4556-B50D-D46E625F107F}" srcOrd="0" destOrd="0" presId="urn:microsoft.com/office/officeart/2005/8/layout/StepDownProcess"/>
    <dgm:cxn modelId="{EE7BF2F5-694D-499B-A555-0F0BA7E3D48F}" type="presParOf" srcId="{684C8EBA-AFA1-4556-B50D-D46E625F107F}" destId="{4130D048-5BC6-4B5D-9BB5-88D51EA3CDBC}" srcOrd="0" destOrd="0" presId="urn:microsoft.com/office/officeart/2005/8/layout/StepDownProcess"/>
    <dgm:cxn modelId="{D9629E1C-2B7A-4FE7-AC98-B0C5E3D9713B}" type="presParOf" srcId="{684C8EBA-AFA1-4556-B50D-D46E625F107F}" destId="{5B00B1EC-3C94-46FC-A297-A48A994CBDA4}" srcOrd="1" destOrd="0" presId="urn:microsoft.com/office/officeart/2005/8/layout/StepDownProcess"/>
    <dgm:cxn modelId="{C493D5FC-E823-48F1-A6A2-6DDECA41F818}" type="presParOf" srcId="{684C8EBA-AFA1-4556-B50D-D46E625F107F}" destId="{F73A4B29-7390-484A-BF98-80DF129013AD}" srcOrd="2" destOrd="0" presId="urn:microsoft.com/office/officeart/2005/8/layout/StepDownProcess"/>
    <dgm:cxn modelId="{B311E3AA-AA22-41E7-BBB3-936AB73541DB}" type="presParOf" srcId="{A78AA2D1-B637-4BDA-BEAF-42DA77BFDA2A}" destId="{CF0C5A53-8B21-4F3E-9DF7-C61F9F4695F6}" srcOrd="1" destOrd="0" presId="urn:microsoft.com/office/officeart/2005/8/layout/StepDownProcess"/>
    <dgm:cxn modelId="{28D18C94-05BB-4C62-A879-F5D592F9D2EE}" type="presParOf" srcId="{A78AA2D1-B637-4BDA-BEAF-42DA77BFDA2A}" destId="{8C76CFCA-3698-4474-B207-47D7FBF2A370}" srcOrd="2" destOrd="0" presId="urn:microsoft.com/office/officeart/2005/8/layout/StepDownProcess"/>
    <dgm:cxn modelId="{CD37005B-E425-420C-BDF6-01E6D5C3E417}" type="presParOf" srcId="{8C76CFCA-3698-4474-B207-47D7FBF2A370}" destId="{38392A3A-3EFB-4F3B-8A12-D8EEE223C545}" srcOrd="0" destOrd="0" presId="urn:microsoft.com/office/officeart/2005/8/layout/StepDownProcess"/>
    <dgm:cxn modelId="{4DC4E82B-0CBF-4C86-92A4-AB1050170777}" type="presParOf" srcId="{8C76CFCA-3698-4474-B207-47D7FBF2A370}" destId="{61EB4BED-4262-418D-9F3F-9D809D3A649F}" srcOrd="1" destOrd="0" presId="urn:microsoft.com/office/officeart/2005/8/layout/StepDownProcess"/>
    <dgm:cxn modelId="{27D15CB2-56E2-44C5-BAC0-DE60399661C8}" type="presParOf" srcId="{8C76CFCA-3698-4474-B207-47D7FBF2A370}" destId="{08721D8D-647C-4ED1-8112-3CFF91ABFCBF}" srcOrd="2" destOrd="0" presId="urn:microsoft.com/office/officeart/2005/8/layout/StepDownProcess"/>
    <dgm:cxn modelId="{4E1E8C32-3F50-47B4-A077-AF9AD23F35C2}" type="presParOf" srcId="{A78AA2D1-B637-4BDA-BEAF-42DA77BFDA2A}" destId="{3A3B25E3-3561-436F-93A4-338A9F2B96B1}" srcOrd="3" destOrd="0" presId="urn:microsoft.com/office/officeart/2005/8/layout/StepDownProcess"/>
    <dgm:cxn modelId="{34E0ADA5-46B3-4D5D-A19B-65278A1F84E3}" type="presParOf" srcId="{A78AA2D1-B637-4BDA-BEAF-42DA77BFDA2A}" destId="{9087BB61-E6FF-45B3-B270-005C202B75A7}" srcOrd="4" destOrd="0" presId="urn:microsoft.com/office/officeart/2005/8/layout/StepDownProcess"/>
    <dgm:cxn modelId="{B529CE31-ABAE-4A9E-9539-050656FB6E78}" type="presParOf" srcId="{9087BB61-E6FF-45B3-B270-005C202B75A7}" destId="{4345F2CE-45C5-4FE5-ADE6-7FC96484A5F4}" srcOrd="0" destOrd="0" presId="urn:microsoft.com/office/officeart/2005/8/layout/StepDownProcess"/>
    <dgm:cxn modelId="{636E73C7-075F-4BB9-810D-DB0366775B9D}" type="presParOf" srcId="{9087BB61-E6FF-45B3-B270-005C202B75A7}" destId="{E877CA97-BD1B-4FC9-A6BC-0C16E02A4EC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0D048-5BC6-4B5D-9BB5-88D51EA3CDBC}">
      <dsp:nvSpPr>
        <dsp:cNvPr id="0" name=""/>
        <dsp:cNvSpPr/>
      </dsp:nvSpPr>
      <dsp:spPr>
        <a:xfrm rot="5400000">
          <a:off x="949429" y="1602956"/>
          <a:ext cx="1417677" cy="16139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00B1EC-3C94-46FC-A297-A48A994CBDA4}">
      <dsp:nvSpPr>
        <dsp:cNvPr id="0" name=""/>
        <dsp:cNvSpPr/>
      </dsp:nvSpPr>
      <dsp:spPr>
        <a:xfrm>
          <a:off x="446342" y="0"/>
          <a:ext cx="2386533" cy="167049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Step1:</a:t>
          </a:r>
          <a:endParaRPr lang="en-US" sz="4600" kern="1200" dirty="0"/>
        </a:p>
      </dsp:txBody>
      <dsp:txXfrm>
        <a:off x="527904" y="81562"/>
        <a:ext cx="2223409" cy="1507372"/>
      </dsp:txXfrm>
    </dsp:sp>
    <dsp:sp modelId="{F73A4B29-7390-484A-BF98-80DF129013AD}">
      <dsp:nvSpPr>
        <dsp:cNvPr id="0" name=""/>
        <dsp:cNvSpPr/>
      </dsp:nvSpPr>
      <dsp:spPr>
        <a:xfrm>
          <a:off x="3043749" y="193872"/>
          <a:ext cx="3774950" cy="1350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Mark class as final</a:t>
          </a:r>
          <a:endParaRPr lang="en-US" sz="2800" kern="1200" dirty="0"/>
        </a:p>
      </dsp:txBody>
      <dsp:txXfrm>
        <a:off x="3043749" y="193872"/>
        <a:ext cx="3774950" cy="1350168"/>
      </dsp:txXfrm>
    </dsp:sp>
    <dsp:sp modelId="{38392A3A-3EFB-4F3B-8A12-D8EEE223C545}">
      <dsp:nvSpPr>
        <dsp:cNvPr id="0" name=""/>
        <dsp:cNvSpPr/>
      </dsp:nvSpPr>
      <dsp:spPr>
        <a:xfrm rot="5400000">
          <a:off x="3417530" y="3479475"/>
          <a:ext cx="1417677" cy="16139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B4BED-4262-418D-9F3F-9D809D3A649F}">
      <dsp:nvSpPr>
        <dsp:cNvPr id="0" name=""/>
        <dsp:cNvSpPr/>
      </dsp:nvSpPr>
      <dsp:spPr>
        <a:xfrm>
          <a:off x="3041932" y="1907951"/>
          <a:ext cx="2386533" cy="167049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Step 2:</a:t>
          </a:r>
          <a:endParaRPr lang="en-US" sz="4600" kern="1200" dirty="0"/>
        </a:p>
      </dsp:txBody>
      <dsp:txXfrm>
        <a:off x="3123494" y="1989513"/>
        <a:ext cx="2223409" cy="1507372"/>
      </dsp:txXfrm>
    </dsp:sp>
    <dsp:sp modelId="{08721D8D-647C-4ED1-8112-3CFF91ABFCBF}">
      <dsp:nvSpPr>
        <dsp:cNvPr id="0" name=""/>
        <dsp:cNvSpPr/>
      </dsp:nvSpPr>
      <dsp:spPr>
        <a:xfrm>
          <a:off x="5377635" y="2115904"/>
          <a:ext cx="4203313" cy="1350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Mark constructor as private</a:t>
          </a:r>
          <a:endParaRPr lang="en-US" sz="2800" kern="1200" dirty="0"/>
        </a:p>
      </dsp:txBody>
      <dsp:txXfrm>
        <a:off x="5377635" y="2115904"/>
        <a:ext cx="4203313" cy="1350168"/>
      </dsp:txXfrm>
    </dsp:sp>
    <dsp:sp modelId="{4345F2CE-45C5-4FE5-ADE6-7FC96484A5F4}">
      <dsp:nvSpPr>
        <dsp:cNvPr id="0" name=""/>
        <dsp:cNvSpPr/>
      </dsp:nvSpPr>
      <dsp:spPr>
        <a:xfrm>
          <a:off x="4952992" y="3809995"/>
          <a:ext cx="2386533" cy="167049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Step 3:</a:t>
          </a:r>
          <a:endParaRPr lang="en-US" sz="4600" kern="1200" dirty="0"/>
        </a:p>
      </dsp:txBody>
      <dsp:txXfrm>
        <a:off x="5034554" y="3891557"/>
        <a:ext cx="2223409" cy="1507372"/>
      </dsp:txXfrm>
    </dsp:sp>
    <dsp:sp modelId="{E877CA97-BD1B-4FC9-A6BC-0C16E02A4EC6}">
      <dsp:nvSpPr>
        <dsp:cNvPr id="0" name=""/>
        <dsp:cNvSpPr/>
      </dsp:nvSpPr>
      <dsp:spPr>
        <a:xfrm>
          <a:off x="7348343" y="3886205"/>
          <a:ext cx="3726263" cy="1350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Provide a method to create Singleton object using  private constructor and access the Singleton instance</a:t>
          </a:r>
          <a:endParaRPr lang="en-US" sz="1900" kern="1200" dirty="0"/>
        </a:p>
      </dsp:txBody>
      <dsp:txXfrm>
        <a:off x="7348343" y="3886205"/>
        <a:ext cx="3726263" cy="1350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3AAB0-6D2E-44B8-84B1-4926AF12D1E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A7783-81BB-47B8-A3CC-FBD71E972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4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81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71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56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44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25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15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00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88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88825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16" tIns="45709" rIns="91416" bIns="45709" rtlCol="0" anchor="ctr"/>
          <a:lstStyle/>
          <a:p>
            <a:pPr marL="0" marR="0" lvl="0" indent="0" algn="ctr" defTabSz="9141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11151488" y="257176"/>
            <a:ext cx="64710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"/>
            </a:endParaRPr>
          </a:p>
        </p:txBody>
      </p:sp>
      <p:grpSp>
        <p:nvGrpSpPr>
          <p:cNvPr id="24" name="Group 15"/>
          <p:cNvGrpSpPr/>
          <p:nvPr/>
        </p:nvGrpSpPr>
        <p:grpSpPr>
          <a:xfrm>
            <a:off x="507872" y="333382"/>
            <a:ext cx="2969132" cy="112271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2109272" y="523816"/>
            <a:ext cx="1562030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1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873" y="2080611"/>
            <a:ext cx="8227457" cy="530352"/>
          </a:xfrm>
        </p:spPr>
        <p:txBody>
          <a:bodyPr>
            <a:noAutofit/>
          </a:bodyPr>
          <a:lstStyle>
            <a:lvl1pPr algn="l">
              <a:defRPr sz="3100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873" y="2675800"/>
            <a:ext cx="8227457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Myriad Pro"/>
              </a:defRPr>
            </a:lvl1pPr>
            <a:lvl2pPr marL="457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2628"/>
            <a:ext cx="3271817" cy="112517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642215" y="6497860"/>
            <a:ext cx="3241889" cy="215457"/>
          </a:xfrm>
          <a:prstGeom prst="rect">
            <a:avLst/>
          </a:prstGeom>
          <a:noFill/>
        </p:spPr>
        <p:txBody>
          <a:bodyPr wrap="square" lIns="91416" tIns="45709" rIns="91416" bIns="45709" rtlCol="0">
            <a:spAutoFit/>
          </a:bodyPr>
          <a:lstStyle/>
          <a:p>
            <a:r>
              <a:rPr lang="en-US" sz="800" dirty="0" smtClean="0">
                <a:solidFill>
                  <a:prstClr val="white"/>
                </a:solidFill>
                <a:latin typeface="Myriad Pro"/>
              </a:rPr>
              <a:t>Copyright </a:t>
            </a:r>
            <a:r>
              <a:rPr lang="en-US" sz="800" dirty="0">
                <a:solidFill>
                  <a:prstClr val="white"/>
                </a:solidFill>
                <a:latin typeface="Myriad Pro"/>
              </a:rPr>
              <a:t>© </a:t>
            </a:r>
            <a:r>
              <a:rPr lang="en-US" sz="800" dirty="0" smtClean="0">
                <a:solidFill>
                  <a:prstClr val="white"/>
                </a:solidFill>
                <a:latin typeface="Myriad Pro"/>
              </a:rPr>
              <a:t>2014 Tata Consultancy Services Limited</a:t>
            </a:r>
            <a:endParaRPr lang="en-US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723" y="5879701"/>
            <a:ext cx="2474910" cy="402347"/>
          </a:xfrm>
        </p:spPr>
        <p:txBody>
          <a:bodyPr>
            <a:noAutofit/>
          </a:bodyPr>
          <a:lstStyle>
            <a:lvl1pPr marL="0" indent="0">
              <a:buNone/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</p:spTree>
    <p:extLst>
      <p:ext uri="{BB962C8B-B14F-4D97-AF65-F5344CB8AC3E}">
        <p14:creationId xmlns:p14="http://schemas.microsoft.com/office/powerpoint/2010/main" val="26560146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227" y="1190633"/>
            <a:ext cx="11158277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414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049" y="1168400"/>
            <a:ext cx="11234482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7605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9061" y="1189040"/>
            <a:ext cx="2742486" cy="5135563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400" y="1189040"/>
            <a:ext cx="8251640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3475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72561" y="3200401"/>
            <a:ext cx="10360501" cy="609600"/>
          </a:xfrm>
        </p:spPr>
        <p:txBody>
          <a:bodyPr>
            <a:noAutofit/>
          </a:bodyPr>
          <a:lstStyle>
            <a:lvl1pPr algn="l">
              <a:defRPr sz="3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72560" y="3858639"/>
            <a:ext cx="10377430" cy="609600"/>
          </a:xfrm>
        </p:spPr>
        <p:txBody>
          <a:bodyPr>
            <a:noAutofit/>
          </a:bodyPr>
          <a:lstStyle>
            <a:lvl1pPr marL="0" indent="0" algn="l">
              <a:buNone/>
              <a:defRPr sz="3100">
                <a:solidFill>
                  <a:schemeClr val="bg1"/>
                </a:solidFill>
              </a:defRPr>
            </a:lvl1pPr>
            <a:lvl2pPr marL="457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auto">
          <a:xfrm>
            <a:off x="0" y="1976447"/>
            <a:ext cx="12188825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617" y="6473827"/>
            <a:ext cx="3597396" cy="215444"/>
          </a:xfrm>
          <a:prstGeom prst="rect">
            <a:avLst/>
          </a:prstGeom>
          <a:noFill/>
        </p:spPr>
        <p:txBody>
          <a:bodyPr wrap="square" lIns="91416" tIns="45709" rIns="91416" bIns="45709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prstClr val="white"/>
                </a:solidFill>
                <a:latin typeface="Myriad Pro" pitchFamily="34" charset="0"/>
                <a:cs typeface="Arial" pitchFamily="34" charset="0"/>
              </a:rPr>
              <a:t>Copyright </a:t>
            </a:r>
            <a:r>
              <a:rPr lang="en-US" sz="8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lang="en-US" sz="800" dirty="0">
                <a:solidFill>
                  <a:prstClr val="white"/>
                </a:solidFill>
                <a:latin typeface="Myriad Pro" pitchFamily="34" charset="0"/>
                <a:cs typeface="Arial" pitchFamily="34" charset="0"/>
              </a:rPr>
              <a:t>2012 Tata Consultancy Services Limited</a:t>
            </a:r>
          </a:p>
        </p:txBody>
      </p:sp>
      <p:grpSp>
        <p:nvGrpSpPr>
          <p:cNvPr id="11" name="Group 5"/>
          <p:cNvGrpSpPr>
            <a:grpSpLocks noChangeAspect="1"/>
          </p:cNvGrpSpPr>
          <p:nvPr/>
        </p:nvGrpSpPr>
        <p:grpSpPr bwMode="auto">
          <a:xfrm>
            <a:off x="565003" y="428628"/>
            <a:ext cx="4348617" cy="376239"/>
            <a:chOff x="267" y="270"/>
            <a:chExt cx="2055" cy="237"/>
          </a:xfrm>
        </p:grpSpPr>
        <p:sp>
          <p:nvSpPr>
            <p:cNvPr id="1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10906739" y="424809"/>
            <a:ext cx="64710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" y="1345409"/>
            <a:ext cx="3281232" cy="12600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0968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86572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2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90" y="432215"/>
            <a:ext cx="11448832" cy="83820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420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71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5167"/>
            <a:ext cx="10969943" cy="1143000"/>
          </a:xfrm>
          <a:prstGeom prst="rect">
            <a:avLst/>
          </a:prstGeom>
        </p:spPr>
        <p:txBody>
          <a:bodyPr lIns="121867" tIns="60933" rIns="121867" bIns="6093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896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5167"/>
            <a:ext cx="10969943" cy="1143000"/>
          </a:xfrm>
          <a:prstGeom prst="rect">
            <a:avLst/>
          </a:prstGeom>
        </p:spPr>
        <p:txBody>
          <a:bodyPr lIns="121867" tIns="60933" rIns="121867" bIns="6093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3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724794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72561" y="3200401"/>
            <a:ext cx="10360501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72560" y="3858638"/>
            <a:ext cx="1037743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56"/>
          <p:cNvSpPr>
            <a:spLocks noChangeArrowheads="1"/>
          </p:cNvSpPr>
          <p:nvPr userDrawn="1"/>
        </p:nvSpPr>
        <p:spPr bwMode="auto">
          <a:xfrm>
            <a:off x="0" y="1976445"/>
            <a:ext cx="12188825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48617" y="6473825"/>
            <a:ext cx="3597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prstClr val="white"/>
                </a:solidFill>
                <a:latin typeface="Myriad Pro" pitchFamily="34" charset="0"/>
                <a:cs typeface="Arial" pitchFamily="34" charset="0"/>
              </a:rPr>
              <a:t>Copyright </a:t>
            </a:r>
            <a:r>
              <a:rPr lang="en-US" sz="8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lang="en-US" sz="800" dirty="0" smtClean="0">
                <a:solidFill>
                  <a:prstClr val="white"/>
                </a:solidFill>
                <a:latin typeface="Myriad Pro" pitchFamily="34" charset="0"/>
                <a:cs typeface="Arial" pitchFamily="34" charset="0"/>
              </a:rPr>
              <a:t>2012 Tata Consultancy Services Limited</a:t>
            </a:r>
            <a:endParaRPr lang="en-US" sz="800" dirty="0">
              <a:solidFill>
                <a:prstClr val="white"/>
              </a:solidFill>
              <a:latin typeface="Myriad Pro" pitchFamily="34" charset="0"/>
              <a:cs typeface="Arial" pitchFamily="34" charset="0"/>
            </a:endParaRPr>
          </a:p>
        </p:txBody>
      </p:sp>
      <p:grpSp>
        <p:nvGrpSpPr>
          <p:cNvPr id="11" name="Group 5"/>
          <p:cNvGrpSpPr>
            <a:grpSpLocks noChangeAspect="1"/>
          </p:cNvGrpSpPr>
          <p:nvPr userDrawn="1"/>
        </p:nvGrpSpPr>
        <p:grpSpPr bwMode="auto">
          <a:xfrm>
            <a:off x="565003" y="428625"/>
            <a:ext cx="4348617" cy="376238"/>
            <a:chOff x="267" y="270"/>
            <a:chExt cx="2055" cy="237"/>
          </a:xfrm>
        </p:grpSpPr>
        <p:sp>
          <p:nvSpPr>
            <p:cNvPr id="1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Freeform 9"/>
          <p:cNvSpPr>
            <a:spLocks noEditPoints="1"/>
          </p:cNvSpPr>
          <p:nvPr userDrawn="1"/>
        </p:nvSpPr>
        <p:spPr bwMode="auto">
          <a:xfrm>
            <a:off x="10906739" y="424805"/>
            <a:ext cx="64710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4" descr="Q:\Repro 2\New guidelines 2011_12\Final 260411\PPT\OLD\050511\WMF\TATA Patter revised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" y="1345407"/>
            <a:ext cx="3281232" cy="12600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6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3294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72561" y="3200401"/>
            <a:ext cx="10360501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72560" y="3858638"/>
            <a:ext cx="1037743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56"/>
          <p:cNvSpPr>
            <a:spLocks noChangeArrowheads="1"/>
          </p:cNvSpPr>
          <p:nvPr userDrawn="1"/>
        </p:nvSpPr>
        <p:spPr bwMode="auto">
          <a:xfrm>
            <a:off x="0" y="1976445"/>
            <a:ext cx="12188825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48617" y="6473825"/>
            <a:ext cx="3597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Myriad Pro" pitchFamily="34" charset="0"/>
              </a:rPr>
              <a:t>Copyright </a:t>
            </a:r>
            <a:r>
              <a:rPr lang="en-US" sz="800" dirty="0">
                <a:solidFill>
                  <a:schemeClr val="bg1"/>
                </a:solidFill>
              </a:rPr>
              <a:t>© </a:t>
            </a:r>
            <a:r>
              <a:rPr lang="en-US" sz="800" dirty="0" smtClean="0">
                <a:solidFill>
                  <a:schemeClr val="bg1"/>
                </a:solidFill>
                <a:latin typeface="Myriad Pro" pitchFamily="34" charset="0"/>
              </a:rPr>
              <a:t>2012 Tata Consultancy Services Limited</a:t>
            </a:r>
            <a:endParaRPr lang="en-US" sz="800" dirty="0">
              <a:solidFill>
                <a:schemeClr val="bg1"/>
              </a:solidFill>
              <a:latin typeface="Myriad Pro" pitchFamily="34" charset="0"/>
            </a:endParaRPr>
          </a:p>
        </p:txBody>
      </p:sp>
      <p:grpSp>
        <p:nvGrpSpPr>
          <p:cNvPr id="11" name="Group 5"/>
          <p:cNvGrpSpPr>
            <a:grpSpLocks noChangeAspect="1"/>
          </p:cNvGrpSpPr>
          <p:nvPr userDrawn="1"/>
        </p:nvGrpSpPr>
        <p:grpSpPr bwMode="auto">
          <a:xfrm>
            <a:off x="565003" y="428625"/>
            <a:ext cx="4348617" cy="376238"/>
            <a:chOff x="267" y="270"/>
            <a:chExt cx="2055" cy="237"/>
          </a:xfrm>
        </p:grpSpPr>
        <p:sp>
          <p:nvSpPr>
            <p:cNvPr id="1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Freeform 9"/>
          <p:cNvSpPr>
            <a:spLocks noEditPoints="1"/>
          </p:cNvSpPr>
          <p:nvPr userDrawn="1"/>
        </p:nvSpPr>
        <p:spPr bwMode="auto">
          <a:xfrm>
            <a:off x="10906739" y="424805"/>
            <a:ext cx="64710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4" descr="Q:\Repro 2\New guidelines 2011_12\Final 260411\PPT\OLD\050511\WMF\TATA Patter revised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" y="1345407"/>
            <a:ext cx="3281232" cy="12600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0425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551446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59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4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06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747" y="1189037"/>
            <a:ext cx="5383398" cy="4525963"/>
          </a:xfrm>
        </p:spPr>
        <p:txBody>
          <a:bodyPr>
            <a:noAutofit/>
          </a:bodyPr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0109" y="1189037"/>
            <a:ext cx="5383398" cy="4525963"/>
          </a:xfrm>
        </p:spPr>
        <p:txBody>
          <a:bodyPr>
            <a:noAutofit/>
          </a:bodyPr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1440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3886203"/>
            <a:ext cx="10360501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22"/>
            <a:ext cx="10360501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08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1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34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4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9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66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690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748" y="1187453"/>
            <a:ext cx="5385514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081" indent="0">
              <a:buNone/>
              <a:defRPr sz="2000" b="1"/>
            </a:lvl2pPr>
            <a:lvl3pPr marL="914171" indent="0">
              <a:buNone/>
              <a:defRPr sz="1900" b="1"/>
            </a:lvl3pPr>
            <a:lvl4pPr marL="1371256" indent="0">
              <a:buNone/>
              <a:defRPr sz="1600" b="1"/>
            </a:lvl4pPr>
            <a:lvl5pPr marL="1828344" indent="0">
              <a:buNone/>
              <a:defRPr sz="1600" b="1"/>
            </a:lvl5pPr>
            <a:lvl6pPr marL="2285425" indent="0">
              <a:buNone/>
              <a:defRPr sz="1600" b="1"/>
            </a:lvl6pPr>
            <a:lvl7pPr marL="2742515" indent="0">
              <a:buNone/>
              <a:defRPr sz="1600" b="1"/>
            </a:lvl7pPr>
            <a:lvl8pPr marL="3199600" indent="0">
              <a:buNone/>
              <a:defRPr sz="1600" b="1"/>
            </a:lvl8pPr>
            <a:lvl9pPr marL="365668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748" y="1916112"/>
            <a:ext cx="5385514" cy="3951288"/>
          </a:xfrm>
        </p:spPr>
        <p:txBody>
          <a:bodyPr>
            <a:noAutofit/>
          </a:bodyPr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6530" y="1187453"/>
            <a:ext cx="5387630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081" indent="0">
              <a:buNone/>
              <a:defRPr sz="2000" b="1"/>
            </a:lvl2pPr>
            <a:lvl3pPr marL="914171" indent="0">
              <a:buNone/>
              <a:defRPr sz="1900" b="1"/>
            </a:lvl3pPr>
            <a:lvl4pPr marL="1371256" indent="0">
              <a:buNone/>
              <a:defRPr sz="1600" b="1"/>
            </a:lvl4pPr>
            <a:lvl5pPr marL="1828344" indent="0">
              <a:buNone/>
              <a:defRPr sz="1600" b="1"/>
            </a:lvl5pPr>
            <a:lvl6pPr marL="2285425" indent="0">
              <a:buNone/>
              <a:defRPr sz="1600" b="1"/>
            </a:lvl6pPr>
            <a:lvl7pPr marL="2742515" indent="0">
              <a:buNone/>
              <a:defRPr sz="1600" b="1"/>
            </a:lvl7pPr>
            <a:lvl8pPr marL="3199600" indent="0">
              <a:buNone/>
              <a:defRPr sz="1600" b="1"/>
            </a:lvl8pPr>
            <a:lvl9pPr marL="365668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6530" y="1916112"/>
            <a:ext cx="5387630" cy="3951288"/>
          </a:xfrm>
        </p:spPr>
        <p:txBody>
          <a:bodyPr>
            <a:noAutofit/>
          </a:bodyPr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7918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756" y="1125546"/>
            <a:ext cx="4010039" cy="787399"/>
          </a:xfrm>
        </p:spPr>
        <p:txBody>
          <a:bodyPr anchor="b">
            <a:noAutofit/>
          </a:bodyPr>
          <a:lstStyle>
            <a:lvl1pPr algn="l">
              <a:defRPr sz="23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186" y="1125540"/>
            <a:ext cx="6813892" cy="5199063"/>
          </a:xfrm>
        </p:spPr>
        <p:txBody>
          <a:bodyPr>
            <a:noAutofit/>
          </a:bodyPr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756" y="1951037"/>
            <a:ext cx="4010039" cy="4373563"/>
          </a:xfrm>
        </p:spPr>
        <p:txBody>
          <a:bodyPr>
            <a:noAutofit/>
          </a:bodyPr>
          <a:lstStyle>
            <a:lvl1pPr marL="0" indent="0">
              <a:buNone/>
              <a:defRPr sz="2300"/>
            </a:lvl1pPr>
            <a:lvl2pPr marL="457081" indent="0">
              <a:buNone/>
              <a:defRPr sz="1200"/>
            </a:lvl2pPr>
            <a:lvl3pPr marL="914171" indent="0">
              <a:buNone/>
              <a:defRPr sz="1100"/>
            </a:lvl3pPr>
            <a:lvl4pPr marL="1371256" indent="0">
              <a:buNone/>
              <a:defRPr sz="900"/>
            </a:lvl4pPr>
            <a:lvl5pPr marL="1828344" indent="0">
              <a:buNone/>
              <a:defRPr sz="900"/>
            </a:lvl5pPr>
            <a:lvl6pPr marL="2285425" indent="0">
              <a:buNone/>
              <a:defRPr sz="900"/>
            </a:lvl6pPr>
            <a:lvl7pPr marL="2742515" indent="0">
              <a:buNone/>
              <a:defRPr sz="900"/>
            </a:lvl7pPr>
            <a:lvl8pPr marL="3199600" indent="0">
              <a:buNone/>
              <a:defRPr sz="900"/>
            </a:lvl8pPr>
            <a:lvl9pPr marL="365668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602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76801"/>
            <a:ext cx="7313295" cy="566739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1143004"/>
            <a:ext cx="7313295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081" indent="0">
              <a:buNone/>
              <a:defRPr sz="2800"/>
            </a:lvl2pPr>
            <a:lvl3pPr marL="914171" indent="0">
              <a:buNone/>
              <a:defRPr sz="2400"/>
            </a:lvl3pPr>
            <a:lvl4pPr marL="1371256" indent="0">
              <a:buNone/>
              <a:defRPr sz="2000"/>
            </a:lvl4pPr>
            <a:lvl5pPr marL="1828344" indent="0">
              <a:buNone/>
              <a:defRPr sz="2000"/>
            </a:lvl5pPr>
            <a:lvl6pPr marL="2285425" indent="0">
              <a:buNone/>
              <a:defRPr sz="2000"/>
            </a:lvl6pPr>
            <a:lvl7pPr marL="2742515" indent="0">
              <a:buNone/>
              <a:defRPr sz="2000"/>
            </a:lvl7pPr>
            <a:lvl8pPr marL="3199600" indent="0">
              <a:buNone/>
              <a:defRPr sz="2000"/>
            </a:lvl8pPr>
            <a:lvl9pPr marL="365668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443546"/>
            <a:ext cx="7313295" cy="804863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457081" indent="0">
              <a:buNone/>
              <a:defRPr sz="1200"/>
            </a:lvl2pPr>
            <a:lvl3pPr marL="914171" indent="0">
              <a:buNone/>
              <a:defRPr sz="1100"/>
            </a:lvl3pPr>
            <a:lvl4pPr marL="1371256" indent="0">
              <a:buNone/>
              <a:defRPr sz="900"/>
            </a:lvl4pPr>
            <a:lvl5pPr marL="1828344" indent="0">
              <a:buNone/>
              <a:defRPr sz="900"/>
            </a:lvl5pPr>
            <a:lvl6pPr marL="2285425" indent="0">
              <a:buNone/>
              <a:defRPr sz="900"/>
            </a:lvl6pPr>
            <a:lvl7pPr marL="2742515" indent="0">
              <a:buNone/>
              <a:defRPr sz="900"/>
            </a:lvl7pPr>
            <a:lvl8pPr marL="3199600" indent="0">
              <a:buNone/>
              <a:defRPr sz="900"/>
            </a:lvl8pPr>
            <a:lvl9pPr marL="365668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15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1"/>
            <a:ext cx="12188825" cy="787741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16" tIns="45709" rIns="91416" bIns="45709"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11120987" y="6593337"/>
            <a:ext cx="869841" cy="112271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9680667" y="6593337"/>
            <a:ext cx="1387603" cy="112271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9021688" y="6594743"/>
            <a:ext cx="585542" cy="109463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 flipH="1">
            <a:off x="0" y="6317015"/>
            <a:ext cx="2928704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215" y="60744"/>
            <a:ext cx="11345897" cy="642647"/>
          </a:xfrm>
          <a:prstGeom prst="rect">
            <a:avLst/>
          </a:prstGeom>
        </p:spPr>
        <p:txBody>
          <a:bodyPr vert="horz" wrap="square" lIns="91416" tIns="45709" rIns="91416" bIns="4570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215" y="924944"/>
            <a:ext cx="11345897" cy="4525963"/>
          </a:xfrm>
          <a:prstGeom prst="rect">
            <a:avLst/>
          </a:prstGeom>
        </p:spPr>
        <p:txBody>
          <a:bodyPr vert="horz" lIns="91416" tIns="45709" rIns="91416" bIns="4570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888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yriad Pro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89694" y="6473953"/>
            <a:ext cx="88453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9" rIns="91416" bIns="45709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1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100" b="1" kern="1200" noProof="0" smtClean="0">
                <a:solidFill>
                  <a:schemeClr val="bg1">
                    <a:lumMod val="50000"/>
                  </a:schemeClr>
                </a:solidFill>
                <a:latin typeface="Myriad Pro"/>
                <a:ea typeface="+mn-ea"/>
                <a:cs typeface="Arial" pitchFamily="34" charset="0"/>
              </a:rPr>
              <a:pPr marL="0" marR="0" lvl="0" indent="0" algn="ctr" defTabSz="91417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b="1" kern="1200" noProof="0" dirty="0" smtClean="0">
                <a:solidFill>
                  <a:schemeClr val="bg1">
                    <a:lumMod val="50000"/>
                  </a:schemeClr>
                </a:solidFill>
                <a:latin typeface="Myriad Pro"/>
                <a:ea typeface="+mn-ea"/>
                <a:cs typeface="Arial" pitchFamily="34" charset="0"/>
              </a:rPr>
              <a:t> </a:t>
            </a:r>
            <a:endParaRPr lang="en-US" sz="1100" b="1" kern="1200" noProof="0" dirty="0">
              <a:solidFill>
                <a:schemeClr val="bg1">
                  <a:lumMod val="50000"/>
                </a:schemeClr>
              </a:solidFill>
              <a:latin typeface="Myriad Pro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171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Myriad Pro"/>
          <a:ea typeface="+mj-ea"/>
          <a:cs typeface="Arial" pitchFamily="34" charset="0"/>
        </a:defRPr>
      </a:lvl1pPr>
    </p:titleStyle>
    <p:bodyStyle>
      <a:lvl1pPr marL="342815" indent="-342815" algn="l" defTabSz="914171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Myriad Pro"/>
          <a:ea typeface="+mn-ea"/>
          <a:cs typeface="Arial" pitchFamily="34" charset="0"/>
        </a:defRPr>
      </a:lvl1pPr>
      <a:lvl2pPr marL="742766" indent="-285678" algn="l" defTabSz="914171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Arial" pitchFamily="34" charset="0"/>
        </a:defRPr>
      </a:lvl2pPr>
      <a:lvl3pPr marL="1142712" indent="-228544" algn="l" defTabSz="914171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900" kern="1200">
          <a:solidFill>
            <a:schemeClr val="tx1"/>
          </a:solidFill>
          <a:latin typeface="Myriad Pro"/>
          <a:ea typeface="+mn-ea"/>
          <a:cs typeface="Arial" pitchFamily="34" charset="0"/>
        </a:defRPr>
      </a:lvl3pPr>
      <a:lvl4pPr marL="1599800" indent="-228544" algn="l" defTabSz="914171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Myriad Pro"/>
          <a:ea typeface="+mn-ea"/>
          <a:cs typeface="Arial" pitchFamily="34" charset="0"/>
        </a:defRPr>
      </a:lvl4pPr>
      <a:lvl5pPr marL="2056885" indent="-228544" algn="l" defTabSz="91417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3975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6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4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1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1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6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4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5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5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8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721" y="304800"/>
            <a:ext cx="406294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cs typeface="Tahom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 l="19376" t="20410" r="5469" b="9375"/>
          <a:stretch>
            <a:fillRect/>
          </a:stretch>
        </p:blipFill>
        <p:spPr bwMode="auto">
          <a:xfrm>
            <a:off x="-38073" y="9"/>
            <a:ext cx="1222691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726750" y="103188"/>
            <a:ext cx="10055781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075" y="914410"/>
            <a:ext cx="112344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1071518" y="6553200"/>
            <a:ext cx="884536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6" tIns="45709" rIns="91416" bIns="45709"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>
              <a:defRPr/>
            </a:pPr>
            <a:fld id="{80824450-F29C-4DC0-8C74-AD5EC12EC6EA}" type="slidenum">
              <a:rPr lang="en-US" smtClean="0">
                <a:solidFill>
                  <a:srgbClr val="0063BE"/>
                </a:solidFill>
                <a:cs typeface="Tahoma" pitchFamily="34" charset="0"/>
              </a:rPr>
              <a:pPr algn="ctr">
                <a:defRPr/>
              </a:pPr>
              <a:t>‹#›</a:t>
            </a:fld>
            <a:r>
              <a:rPr lang="en-US" dirty="0" smtClean="0">
                <a:solidFill>
                  <a:srgbClr val="0063BE"/>
                </a:solidFill>
                <a:cs typeface="Tahoma" pitchFamily="34" charset="0"/>
              </a:rPr>
              <a:t> </a:t>
            </a:r>
            <a:endParaRPr lang="en-US" dirty="0">
              <a:solidFill>
                <a:srgbClr val="0063BE"/>
              </a:solidFill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081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171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256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344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815" indent="-342815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3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766" indent="-285678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2712" indent="-228544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599800" indent="-228544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6885" indent="-22854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3975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6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4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1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1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6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4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5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5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8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/>
          <p:cNvSpPr/>
          <p:nvPr/>
        </p:nvSpPr>
        <p:spPr>
          <a:xfrm>
            <a:off x="-25395" y="3"/>
            <a:ext cx="12214218" cy="6324600"/>
          </a:xfrm>
          <a:custGeom>
            <a:avLst/>
            <a:gdLst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0 w 9144000"/>
              <a:gd name="connsiteY3" fmla="*/ 4648200 h 4648200"/>
              <a:gd name="connsiteX4" fmla="*/ 0 w 9144000"/>
              <a:gd name="connsiteY4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0 w 9144000"/>
              <a:gd name="connsiteY4" fmla="*/ 4648200 h 4648200"/>
              <a:gd name="connsiteX5" fmla="*/ 0 w 9144000"/>
              <a:gd name="connsiteY5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819150 w 9144000"/>
              <a:gd name="connsiteY4" fmla="*/ 4648200 h 4648200"/>
              <a:gd name="connsiteX5" fmla="*/ 0 w 9144000"/>
              <a:gd name="connsiteY5" fmla="*/ 4648200 h 4648200"/>
              <a:gd name="connsiteX6" fmla="*/ 0 w 9144000"/>
              <a:gd name="connsiteY6" fmla="*/ 0 h 4648200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0 w 9144000"/>
              <a:gd name="connsiteY5" fmla="*/ 4648200 h 6181725"/>
              <a:gd name="connsiteX6" fmla="*/ 0 w 9144000"/>
              <a:gd name="connsiteY6" fmla="*/ 0 h 6181725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552450 w 9144000"/>
              <a:gd name="connsiteY5" fmla="*/ 5534025 h 6181725"/>
              <a:gd name="connsiteX6" fmla="*/ 0 w 9144000"/>
              <a:gd name="connsiteY6" fmla="*/ 4648200 h 6181725"/>
              <a:gd name="connsiteX7" fmla="*/ 0 w 9144000"/>
              <a:gd name="connsiteY7" fmla="*/ 0 h 6181725"/>
              <a:gd name="connsiteX0" fmla="*/ 9525 w 9153525"/>
              <a:gd name="connsiteY0" fmla="*/ 0 h 6267450"/>
              <a:gd name="connsiteX1" fmla="*/ 9153525 w 9153525"/>
              <a:gd name="connsiteY1" fmla="*/ 0 h 6267450"/>
              <a:gd name="connsiteX2" fmla="*/ 9153525 w 9153525"/>
              <a:gd name="connsiteY2" fmla="*/ 4648200 h 6267450"/>
              <a:gd name="connsiteX3" fmla="*/ 962025 w 9153525"/>
              <a:gd name="connsiteY3" fmla="*/ 4648200 h 6267450"/>
              <a:gd name="connsiteX4" fmla="*/ 952500 w 9153525"/>
              <a:gd name="connsiteY4" fmla="*/ 6181725 h 6267450"/>
              <a:gd name="connsiteX5" fmla="*/ 0 w 9153525"/>
              <a:gd name="connsiteY5" fmla="*/ 6267450 h 6267450"/>
              <a:gd name="connsiteX6" fmla="*/ 9525 w 9153525"/>
              <a:gd name="connsiteY6" fmla="*/ 4648200 h 6267450"/>
              <a:gd name="connsiteX7" fmla="*/ 9525 w 9153525"/>
              <a:gd name="connsiteY7" fmla="*/ 0 h 6267450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9620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10763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19050 w 9163050"/>
              <a:gd name="connsiteY0" fmla="*/ 0 h 6324600"/>
              <a:gd name="connsiteX1" fmla="*/ 9163050 w 9163050"/>
              <a:gd name="connsiteY1" fmla="*/ 0 h 6324600"/>
              <a:gd name="connsiteX2" fmla="*/ 9163050 w 9163050"/>
              <a:gd name="connsiteY2" fmla="*/ 4648200 h 6324600"/>
              <a:gd name="connsiteX3" fmla="*/ 1085850 w 9163050"/>
              <a:gd name="connsiteY3" fmla="*/ 4648200 h 6324600"/>
              <a:gd name="connsiteX4" fmla="*/ 1085850 w 9163050"/>
              <a:gd name="connsiteY4" fmla="*/ 6315075 h 6324600"/>
              <a:gd name="connsiteX5" fmla="*/ 0 w 9163050"/>
              <a:gd name="connsiteY5" fmla="*/ 6324600 h 6324600"/>
              <a:gd name="connsiteX6" fmla="*/ 19050 w 9163050"/>
              <a:gd name="connsiteY6" fmla="*/ 4648200 h 6324600"/>
              <a:gd name="connsiteX7" fmla="*/ 19050 w 9163050"/>
              <a:gd name="connsiteY7" fmla="*/ 0 h 63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3050" h="6324600">
                <a:moveTo>
                  <a:pt x="19050" y="0"/>
                </a:moveTo>
                <a:lnTo>
                  <a:pt x="9163050" y="0"/>
                </a:lnTo>
                <a:lnTo>
                  <a:pt x="9163050" y="4648200"/>
                </a:lnTo>
                <a:lnTo>
                  <a:pt x="1085850" y="4648200"/>
                </a:lnTo>
                <a:lnTo>
                  <a:pt x="1085850" y="6315075"/>
                </a:lnTo>
                <a:lnTo>
                  <a:pt x="0" y="6324600"/>
                </a:lnTo>
                <a:lnTo>
                  <a:pt x="19050" y="4648200"/>
                </a:lnTo>
                <a:lnTo>
                  <a:pt x="19050" y="0"/>
                </a:lnTo>
                <a:close/>
              </a:path>
            </a:pathLst>
          </a:cu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00" tIns="45701" rIns="91400" bIns="45701" rtlCol="0" anchor="ctr"/>
          <a:lstStyle/>
          <a:p>
            <a:pPr marL="0" marR="0" lvl="0" indent="0" algn="ctr" defTabSz="9140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228" y="2933709"/>
            <a:ext cx="10766795" cy="553999"/>
          </a:xfrm>
          <a:prstGeom prst="rect">
            <a:avLst/>
          </a:prstGeom>
          <a:noFill/>
        </p:spPr>
        <p:txBody>
          <a:bodyPr wrap="square" lIns="91400" tIns="45701" rIns="91400" bIns="45701" rtlCol="0">
            <a:noAutofit/>
          </a:bodyPr>
          <a:lstStyle/>
          <a:p>
            <a:pPr algn="l" defTabSz="914011" rtl="0" eaLnBrk="1" latinLnBrk="0" hangingPunct="1">
              <a:spcBef>
                <a:spcPct val="0"/>
              </a:spcBef>
              <a:buNone/>
            </a:pPr>
            <a:r>
              <a:rPr lang="en-US" sz="3100" kern="120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-12967" y="5715001"/>
            <a:ext cx="12201792" cy="1188720"/>
          </a:xfrm>
          <a:prstGeom prst="rect">
            <a:avLst/>
          </a:prstGeom>
          <a:solidFill>
            <a:srgbClr val="B9AFA4"/>
          </a:solidFill>
          <a:ln w="9525" cap="flat" cmpd="sng" algn="ctr">
            <a:noFill/>
            <a:prstDash val="solid"/>
          </a:ln>
          <a:effectLst/>
        </p:spPr>
        <p:txBody>
          <a:bodyPr lIns="91400" tIns="45701" rIns="91400" bIns="45701" rtlCol="0" anchor="ctr"/>
          <a:lstStyle/>
          <a:p>
            <a:pPr algn="ctr"/>
            <a:endParaRPr lang="en-US" sz="1900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1932" y="5943600"/>
            <a:ext cx="2611317" cy="818744"/>
          </a:xfrm>
          <a:prstGeom prst="rect">
            <a:avLst/>
          </a:prstGeom>
          <a:noFill/>
        </p:spPr>
        <p:txBody>
          <a:bodyPr wrap="none" lIns="91400" tIns="45701" rIns="91400" bIns="45701" rtlCol="0">
            <a:noAutofit/>
          </a:bodyPr>
          <a:lstStyle/>
          <a:p>
            <a:r>
              <a:rPr lang="en-US" sz="15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IT Services</a:t>
            </a:r>
          </a:p>
          <a:p>
            <a:r>
              <a:rPr lang="en-US" sz="15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Business Solutions</a:t>
            </a:r>
          </a:p>
          <a:p>
            <a:r>
              <a:rPr lang="en-US" sz="15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Consulting</a:t>
            </a:r>
            <a:endParaRPr lang="en-US" sz="1500" dirty="0">
              <a:solidFill>
                <a:srgbClr val="EEECE1">
                  <a:lumMod val="90000"/>
                </a:srgbClr>
              </a:solidFill>
              <a:latin typeface="Calibri" panose="020F050202020403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4970" y="5137516"/>
            <a:ext cx="2453863" cy="1125173"/>
          </a:xfrm>
          <a:prstGeom prst="rect">
            <a:avLst/>
          </a:prstGeom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1400340" y="257176"/>
            <a:ext cx="485332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00" tIns="45701" rIns="91400" bIns="45701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" name="Freeform 6"/>
          <p:cNvSpPr>
            <a:spLocks noEditPoints="1"/>
          </p:cNvSpPr>
          <p:nvPr/>
        </p:nvSpPr>
        <p:spPr bwMode="auto">
          <a:xfrm>
            <a:off x="392238" y="281943"/>
            <a:ext cx="1099692" cy="464508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00" tIns="45701" rIns="91400" bIns="45701" numCol="1" anchor="t" anchorCtr="0" compatLnSpc="1">
            <a:prstTxWarp prst="textNoShape">
              <a:avLst/>
            </a:prstTxWarp>
          </a:bodyPr>
          <a:lstStyle/>
          <a:p>
            <a:endParaRPr lang="en-US" u="sng">
              <a:latin typeface="Calibri" panose="020F050202020403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611122" y="205742"/>
            <a:ext cx="0" cy="63246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768087" y="335467"/>
            <a:ext cx="820857" cy="410987"/>
            <a:chOff x="2541755" y="168276"/>
            <a:chExt cx="821071" cy="410985"/>
          </a:xfrm>
        </p:grpSpPr>
        <p:sp>
          <p:nvSpPr>
            <p:cNvPr id="24" name="Rectangle 23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41755" y="307393"/>
              <a:ext cx="817896" cy="271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700"/>
                </a:lnSpc>
                <a:tabLst>
                  <a:tab pos="171375" algn="l"/>
                </a:tabLst>
              </a:pPr>
              <a:r>
                <a:rPr lang="en-US" sz="70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Use Your Client Logo Here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549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l" defTabSz="914011" rtl="0" eaLnBrk="1" latinLnBrk="0" hangingPunct="1">
        <a:spcBef>
          <a:spcPct val="0"/>
        </a:spcBef>
        <a:buNone/>
        <a:defRPr sz="31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755" indent="-342755" algn="l" defTabSz="9140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37" indent="-285629" algn="l" defTabSz="9140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12" indent="-228504" algn="l" defTabSz="9140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20" indent="-228504" algn="l" defTabSz="9140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525" indent="-228504" algn="l" defTabSz="9140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35" indent="-228504" algn="l" defTabSz="9140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6" indent="-228504" algn="l" defTabSz="9140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544" indent="-228504" algn="l" defTabSz="9140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549" indent="-228504" algn="l" defTabSz="9140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1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1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16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4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25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2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0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48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721" y="304800"/>
            <a:ext cx="406294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 dirty="0">
              <a:solidFill>
                <a:prstClr val="white"/>
              </a:solidFill>
              <a:cs typeface="Tahom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19376" t="20410" r="5469" b="9375"/>
          <a:stretch>
            <a:fillRect/>
          </a:stretch>
        </p:blipFill>
        <p:spPr bwMode="auto">
          <a:xfrm>
            <a:off x="-38085" y="7"/>
            <a:ext cx="1222691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726750" y="103188"/>
            <a:ext cx="10055781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075" y="914407"/>
            <a:ext cx="112344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1071518" y="6553200"/>
            <a:ext cx="884536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400">
              <a:defRPr/>
            </a:pPr>
            <a:r>
              <a:rPr lang="en-US" dirty="0" smtClean="0">
                <a:solidFill>
                  <a:srgbClr val="0063BE"/>
                </a:solidFill>
                <a:cs typeface="Tahoma" pitchFamily="34" charset="0"/>
              </a:rPr>
              <a:t> </a:t>
            </a:r>
            <a:endParaRPr lang="en-US" dirty="0">
              <a:solidFill>
                <a:srgbClr val="0063BE"/>
              </a:solidFill>
              <a:cs typeface="Tahoma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212" y="6145329"/>
            <a:ext cx="1218883" cy="49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35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721" y="304800"/>
            <a:ext cx="406294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19376" t="20410" r="5469" b="9375"/>
          <a:stretch>
            <a:fillRect/>
          </a:stretch>
        </p:blipFill>
        <p:spPr bwMode="auto">
          <a:xfrm>
            <a:off x="-38085" y="7"/>
            <a:ext cx="1222691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726750" y="103188"/>
            <a:ext cx="10055781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075" y="914407"/>
            <a:ext cx="112344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1071518" y="6553200"/>
            <a:ext cx="884536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rgbClr val="0063BE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US" sz="1000" dirty="0">
              <a:solidFill>
                <a:srgbClr val="0063BE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212" y="6145329"/>
            <a:ext cx="1218883" cy="49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76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3"/>
          <a:srcRect l="19609" t="20410" r="5391" b="9277"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07868" y="3865562"/>
            <a:ext cx="10766795" cy="554038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ahoma" pitchFamily="34" charset="0"/>
                <a:ea typeface="+mj-ea"/>
                <a:cs typeface="Tahoma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5159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odesign.com/" TargetMode="External"/><Relationship Id="rId7" Type="http://schemas.openxmlformats.org/officeDocument/2006/relationships/hyperlink" Target="http://www.draw.io/" TargetMode="External"/><Relationship Id="rId2" Type="http://schemas.openxmlformats.org/officeDocument/2006/relationships/hyperlink" Target="https://github.com/shashanksriva/javapractice/tree/master/src/com/shashank/designpatter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eeksforgeeks.org/" TargetMode="External"/><Relationship Id="rId5" Type="http://schemas.openxmlformats.org/officeDocument/2006/relationships/hyperlink" Target="http://www.journaldev.com/" TargetMode="External"/><Relationship Id="rId4" Type="http://schemas.openxmlformats.org/officeDocument/2006/relationships/hyperlink" Target="sourcemaking.com/design_patterns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Design Patterns</a:t>
            </a:r>
            <a:endParaRPr lang="en-GB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20-March-2019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07873" y="2743200"/>
            <a:ext cx="247856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Shashank</a:t>
            </a:r>
            <a:r>
              <a:rPr lang="en-US" dirty="0" smtClean="0">
                <a:solidFill>
                  <a:schemeClr val="bg1"/>
                </a:solidFill>
              </a:rPr>
              <a:t> Srivastava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6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8215" y="1425698"/>
            <a:ext cx="4184597" cy="4231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 implements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Runnable   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private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 name;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public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Task(String s)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{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name = s;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}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public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run()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{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try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{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         </a:t>
            </a:r>
            <a:r>
              <a:rPr lang="en-US" altLang="en-US" sz="900" dirty="0" err="1" smtClean="0">
                <a:latin typeface="Arial Unicode MS"/>
              </a:rPr>
              <a:t>System.out.println</a:t>
            </a:r>
            <a:r>
              <a:rPr lang="en-US" altLang="en-US" sz="900" dirty="0" smtClean="0">
                <a:latin typeface="Arial Unicode MS"/>
              </a:rPr>
              <a:t>(“ Task “ + name);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for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&lt;=5;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++)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{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Thread.sleep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(1000);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smtClean="0"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(name+" complete");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}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catch(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InterruptedException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e)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{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e.printStackTrace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}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}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960812" y="1447800"/>
            <a:ext cx="3048000" cy="2286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389812" y="1341060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6492A"/>
                </a:solidFill>
              </a:rPr>
              <a:t>Sample Task Class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960812" y="3610721"/>
            <a:ext cx="3048000" cy="199279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389812" y="3505200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D6492A"/>
                </a:solidFill>
                <a:latin typeface="Arial Unicode MS"/>
              </a:rPr>
              <a:t>Prints </a:t>
            </a:r>
            <a:r>
              <a:rPr lang="en-US" altLang="en-US" sz="1600" dirty="0">
                <a:solidFill>
                  <a:srgbClr val="D6492A"/>
                </a:solidFill>
                <a:latin typeface="Arial Unicode MS"/>
              </a:rPr>
              <a:t>task name and sleeps for </a:t>
            </a:r>
            <a:r>
              <a:rPr lang="en-US" altLang="en-US" sz="1600" dirty="0" smtClean="0">
                <a:solidFill>
                  <a:srgbClr val="D6492A"/>
                </a:solidFill>
                <a:latin typeface="Arial Unicode MS"/>
              </a:rPr>
              <a:t>1s</a:t>
            </a:r>
            <a:endParaRPr lang="en-US" altLang="en-US" sz="1600" dirty="0">
              <a:solidFill>
                <a:srgbClr val="D6492A"/>
              </a:solidFill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D6492A"/>
                </a:solidFill>
                <a:latin typeface="Arial Unicode MS"/>
              </a:rPr>
              <a:t>This </a:t>
            </a:r>
            <a:r>
              <a:rPr lang="en-US" altLang="en-US" sz="1600" dirty="0">
                <a:solidFill>
                  <a:srgbClr val="D6492A"/>
                </a:solidFill>
                <a:latin typeface="Arial Unicode MS"/>
              </a:rPr>
              <a:t>Whole process is repeated 5 times </a:t>
            </a:r>
            <a:endParaRPr lang="en-US" altLang="en-US" sz="1600" dirty="0">
              <a:solidFill>
                <a:srgbClr val="D6492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8215" y="956339"/>
            <a:ext cx="261225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Simple Runnable Task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(Contd.)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8215" y="1476914"/>
            <a:ext cx="5175197" cy="4524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MAX_T = 3;             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main(String[]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{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Runnable r1 = 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Task("task 1");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Runnable r2 = 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Task("task 2");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Runnable r3 = 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Task("task 3");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Runnable r4 = 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Task("task 4");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Runnable r5 = 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Task("task 5");      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ExecutorService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pool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Executors.newFixedThreadPool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(MAX_T);  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pool.execute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(r1);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pool.execute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(r2);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pool.execute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(r3);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pool.execute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(r4);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pool.execute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(r5); 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// pool shutdown ( Step 4)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pool.shutdown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    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215" y="1047901"/>
            <a:ext cx="161133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Runner class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189412" y="1828800"/>
            <a:ext cx="2971800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161212" y="1680746"/>
            <a:ext cx="495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6492A"/>
                </a:solidFill>
              </a:rPr>
              <a:t>1. Declare maximum number of Objects that has to handled at a time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144511" y="3005934"/>
            <a:ext cx="2971800" cy="170021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184238" y="2944178"/>
            <a:ext cx="3285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D6492A"/>
                </a:solidFill>
              </a:rPr>
              <a:t>2. Create Tasks required to be run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03960" y="4117029"/>
            <a:ext cx="4958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6492A"/>
                </a:solidFill>
              </a:rPr>
              <a:t>3. Object creation is restricted to 3 here, we create max 3 thread objects in thread pool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14" name="Bent-Up Arrow 13"/>
          <p:cNvSpPr/>
          <p:nvPr/>
        </p:nvSpPr>
        <p:spPr>
          <a:xfrm flipV="1">
            <a:off x="4071385" y="4967330"/>
            <a:ext cx="3470828" cy="322489"/>
          </a:xfrm>
          <a:prstGeom prst="bentUp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7209748" y="5440466"/>
            <a:ext cx="43508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4. </a:t>
            </a:r>
            <a:r>
              <a:rPr lang="en-US" sz="1600" dirty="0" smtClean="0">
                <a:solidFill>
                  <a:srgbClr val="D6492A"/>
                </a:solidFill>
              </a:rPr>
              <a:t>Submit </a:t>
            </a:r>
            <a:r>
              <a:rPr lang="en-US" sz="1600" b="1" dirty="0" smtClean="0">
                <a:solidFill>
                  <a:srgbClr val="D6492A"/>
                </a:solidFill>
              </a:rPr>
              <a:t>5</a:t>
            </a:r>
            <a:r>
              <a:rPr lang="en-US" sz="1600" dirty="0" smtClean="0">
                <a:solidFill>
                  <a:srgbClr val="D6492A"/>
                </a:solidFill>
              </a:rPr>
              <a:t> tasks to be executed by </a:t>
            </a:r>
            <a:r>
              <a:rPr lang="en-US" sz="1600" dirty="0" err="1" smtClean="0">
                <a:solidFill>
                  <a:srgbClr val="D6492A"/>
                </a:solidFill>
              </a:rPr>
              <a:t>Threadpool</a:t>
            </a:r>
            <a:r>
              <a:rPr lang="en-US" sz="1600" dirty="0" smtClean="0">
                <a:solidFill>
                  <a:srgbClr val="D6492A"/>
                </a:solidFill>
              </a:rPr>
              <a:t> of </a:t>
            </a:r>
            <a:r>
              <a:rPr lang="en-US" sz="1600" b="1" dirty="0" smtClean="0">
                <a:solidFill>
                  <a:srgbClr val="D6492A"/>
                </a:solidFill>
              </a:rPr>
              <a:t>3</a:t>
            </a:r>
            <a:r>
              <a:rPr lang="en-US" sz="1600" dirty="0" smtClean="0">
                <a:solidFill>
                  <a:srgbClr val="D6492A"/>
                </a:solidFill>
              </a:rPr>
              <a:t> thread objects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16" name="Bent-Up Arrow 15"/>
          <p:cNvSpPr/>
          <p:nvPr/>
        </p:nvSpPr>
        <p:spPr>
          <a:xfrm flipV="1">
            <a:off x="5380897" y="3794540"/>
            <a:ext cx="2085115" cy="322489"/>
          </a:xfrm>
          <a:prstGeom prst="bentUp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63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Design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24000"/>
            <a:ext cx="11345897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Structural design patterns </a:t>
            </a:r>
            <a:r>
              <a:rPr lang="en-GB" dirty="0"/>
              <a:t>are Design Patterns that ease the design by identifying a simple way to realize </a:t>
            </a:r>
            <a:r>
              <a:rPr lang="en-GB" dirty="0" smtClean="0"/>
              <a:t>or establish relationships </a:t>
            </a:r>
            <a:r>
              <a:rPr lang="en-GB" dirty="0"/>
              <a:t>between entities. </a:t>
            </a:r>
            <a:r>
              <a:rPr lang="en-GB" dirty="0" smtClean="0"/>
              <a:t>They are </a:t>
            </a:r>
            <a:r>
              <a:rPr lang="en-GB" dirty="0"/>
              <a:t>the design patterns used to define structures of objects and classes that can work together and to define how the relations can be defined between entities. </a:t>
            </a:r>
            <a:endParaRPr lang="en-GB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Java API example:</a:t>
            </a:r>
          </a:p>
          <a:p>
            <a:pPr marL="0" indent="0">
              <a:buNone/>
            </a:pPr>
            <a:r>
              <a:rPr lang="en-US" dirty="0" smtClean="0"/>
              <a:t>Stream decorators as outlined below:</a:t>
            </a:r>
          </a:p>
          <a:p>
            <a:pPr marL="742851" lvl="1" indent="-342900">
              <a:buFont typeface="+mj-lt"/>
              <a:buAutoNum type="arabicPeriod"/>
            </a:pPr>
            <a:r>
              <a:rPr lang="en-GB" sz="1400" dirty="0"/>
              <a:t>First open an </a:t>
            </a:r>
            <a:r>
              <a:rPr lang="en-GB" sz="1400" dirty="0" err="1"/>
              <a:t>inputstream</a:t>
            </a:r>
            <a:r>
              <a:rPr lang="en-GB" sz="1400" dirty="0"/>
              <a:t> </a:t>
            </a:r>
            <a:r>
              <a:rPr lang="en-GB" sz="1400" dirty="0" smtClean="0">
                <a:sym typeface="Wingdings" panose="05000000000000000000" pitchFamily="2" charset="2"/>
              </a:rPr>
              <a:t> </a:t>
            </a:r>
            <a:r>
              <a:rPr lang="en-GB" sz="1400" dirty="0" smtClean="0"/>
              <a:t> </a:t>
            </a:r>
            <a:r>
              <a:rPr lang="en-GB" sz="1400" dirty="0" err="1" smtClean="0">
                <a:solidFill>
                  <a:srgbClr val="D6492A"/>
                </a:solidFill>
              </a:rPr>
              <a:t>FileInputStream</a:t>
            </a:r>
            <a:r>
              <a:rPr lang="en-GB" sz="1400" dirty="0" smtClean="0">
                <a:solidFill>
                  <a:srgbClr val="D6492A"/>
                </a:solidFill>
              </a:rPr>
              <a:t> </a:t>
            </a:r>
            <a:r>
              <a:rPr lang="en-GB" sz="1400" dirty="0" err="1">
                <a:solidFill>
                  <a:srgbClr val="D6492A"/>
                </a:solidFill>
              </a:rPr>
              <a:t>fis</a:t>
            </a:r>
            <a:r>
              <a:rPr lang="en-GB" sz="1400" dirty="0">
                <a:solidFill>
                  <a:srgbClr val="D6492A"/>
                </a:solidFill>
              </a:rPr>
              <a:t> = new </a:t>
            </a:r>
            <a:r>
              <a:rPr lang="en-GB" sz="1400" dirty="0" err="1">
                <a:solidFill>
                  <a:srgbClr val="D6492A"/>
                </a:solidFill>
              </a:rPr>
              <a:t>FileInputStream</a:t>
            </a:r>
            <a:r>
              <a:rPr lang="en-GB" sz="1400" dirty="0">
                <a:solidFill>
                  <a:srgbClr val="D6492A"/>
                </a:solidFill>
              </a:rPr>
              <a:t>("/</a:t>
            </a:r>
            <a:r>
              <a:rPr lang="en-GB" sz="1400" dirty="0" err="1" smtClean="0">
                <a:solidFill>
                  <a:srgbClr val="D6492A"/>
                </a:solidFill>
              </a:rPr>
              <a:t>objects.file</a:t>
            </a:r>
            <a:r>
              <a:rPr lang="en-GB" sz="1400" dirty="0" smtClean="0">
                <a:solidFill>
                  <a:srgbClr val="D6492A"/>
                </a:solidFill>
              </a:rPr>
              <a:t>") </a:t>
            </a:r>
          </a:p>
          <a:p>
            <a:pPr marL="742851" lvl="1" indent="-342900">
              <a:buFont typeface="+mj-lt"/>
              <a:buAutoNum type="arabicPeriod"/>
            </a:pPr>
            <a:r>
              <a:rPr lang="en-GB" sz="1400" dirty="0" smtClean="0"/>
              <a:t>We </a:t>
            </a:r>
            <a:r>
              <a:rPr lang="en-GB" sz="1400" dirty="0"/>
              <a:t>want speed, so let's buffer it in </a:t>
            </a:r>
            <a:r>
              <a:rPr lang="en-GB" sz="1400" dirty="0" smtClean="0"/>
              <a:t>memory </a:t>
            </a:r>
            <a:r>
              <a:rPr lang="en-GB" sz="1400" dirty="0" smtClean="0">
                <a:sym typeface="Wingdings" panose="05000000000000000000" pitchFamily="2" charset="2"/>
              </a:rPr>
              <a:t> </a:t>
            </a:r>
            <a:r>
              <a:rPr lang="en-GB" sz="1400" dirty="0" err="1" smtClean="0">
                <a:solidFill>
                  <a:srgbClr val="D6492A"/>
                </a:solidFill>
              </a:rPr>
              <a:t>BufferedInputStream</a:t>
            </a:r>
            <a:r>
              <a:rPr lang="en-GB" sz="1400" dirty="0" smtClean="0">
                <a:solidFill>
                  <a:srgbClr val="D6492A"/>
                </a:solidFill>
              </a:rPr>
              <a:t> </a:t>
            </a:r>
            <a:r>
              <a:rPr lang="en-GB" sz="1400" dirty="0" err="1">
                <a:solidFill>
                  <a:srgbClr val="D6492A"/>
                </a:solidFill>
              </a:rPr>
              <a:t>bis</a:t>
            </a:r>
            <a:r>
              <a:rPr lang="en-GB" sz="1400" dirty="0">
                <a:solidFill>
                  <a:srgbClr val="D6492A"/>
                </a:solidFill>
              </a:rPr>
              <a:t> = new </a:t>
            </a:r>
            <a:r>
              <a:rPr lang="en-GB" sz="1400" dirty="0" err="1">
                <a:solidFill>
                  <a:srgbClr val="D6492A"/>
                </a:solidFill>
              </a:rPr>
              <a:t>BufferedInputStream</a:t>
            </a:r>
            <a:r>
              <a:rPr lang="en-GB" sz="1400" dirty="0">
                <a:solidFill>
                  <a:srgbClr val="D6492A"/>
                </a:solidFill>
              </a:rPr>
              <a:t>(</a:t>
            </a:r>
            <a:r>
              <a:rPr lang="en-GB" sz="1400" dirty="0" err="1">
                <a:solidFill>
                  <a:srgbClr val="D6492A"/>
                </a:solidFill>
              </a:rPr>
              <a:t>fis</a:t>
            </a:r>
            <a:r>
              <a:rPr lang="en-GB" sz="1400" dirty="0">
                <a:solidFill>
                  <a:srgbClr val="D6492A"/>
                </a:solidFill>
              </a:rPr>
              <a:t>);</a:t>
            </a:r>
          </a:p>
          <a:p>
            <a:pPr marL="742851" lvl="1" indent="-342900">
              <a:buFont typeface="+mj-lt"/>
              <a:buAutoNum type="arabicPeriod"/>
            </a:pPr>
            <a:r>
              <a:rPr lang="en-GB" sz="1400" dirty="0" err="1" smtClean="0"/>
              <a:t>Deserialize</a:t>
            </a:r>
            <a:r>
              <a:rPr lang="en-GB" sz="1400" dirty="0" smtClean="0"/>
              <a:t> Java objects </a:t>
            </a:r>
            <a:r>
              <a:rPr lang="en-GB" sz="1400" dirty="0" smtClean="0">
                <a:sym typeface="Wingdings" panose="05000000000000000000" pitchFamily="2" charset="2"/>
              </a:rPr>
              <a:t></a:t>
            </a:r>
            <a:r>
              <a:rPr lang="en-GB" sz="1400" dirty="0" smtClean="0"/>
              <a:t> </a:t>
            </a:r>
            <a:r>
              <a:rPr lang="en-GB" sz="1400" dirty="0" err="1">
                <a:solidFill>
                  <a:srgbClr val="D6492A"/>
                </a:solidFill>
              </a:rPr>
              <a:t>ObjectInputStream</a:t>
            </a:r>
            <a:r>
              <a:rPr lang="en-GB" sz="1400" dirty="0">
                <a:solidFill>
                  <a:srgbClr val="D6492A"/>
                </a:solidFill>
              </a:rPr>
              <a:t> </a:t>
            </a:r>
            <a:r>
              <a:rPr lang="en-GB" sz="1400" dirty="0" err="1">
                <a:solidFill>
                  <a:srgbClr val="D6492A"/>
                </a:solidFill>
              </a:rPr>
              <a:t>ois</a:t>
            </a:r>
            <a:r>
              <a:rPr lang="en-GB" sz="1400" dirty="0">
                <a:solidFill>
                  <a:srgbClr val="D6492A"/>
                </a:solidFill>
              </a:rPr>
              <a:t> = new </a:t>
            </a:r>
            <a:r>
              <a:rPr lang="en-GB" sz="1400" dirty="0" err="1">
                <a:solidFill>
                  <a:srgbClr val="D6492A"/>
                </a:solidFill>
              </a:rPr>
              <a:t>ObjectInputStream</a:t>
            </a:r>
            <a:r>
              <a:rPr lang="en-GB" sz="1400" dirty="0">
                <a:solidFill>
                  <a:srgbClr val="D6492A"/>
                </a:solidFill>
              </a:rPr>
              <a:t>(</a:t>
            </a:r>
            <a:r>
              <a:rPr lang="en-GB" sz="1400" dirty="0" err="1">
                <a:solidFill>
                  <a:srgbClr val="D6492A"/>
                </a:solidFill>
              </a:rPr>
              <a:t>gis</a:t>
            </a:r>
            <a:r>
              <a:rPr lang="en-GB" sz="1400" dirty="0">
                <a:solidFill>
                  <a:srgbClr val="D6492A"/>
                </a:solidFill>
              </a:rPr>
              <a:t>);</a:t>
            </a:r>
            <a:endParaRPr lang="en-US" sz="1400" dirty="0">
              <a:solidFill>
                <a:srgbClr val="D6492A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0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Design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Intent of this design pattern is to:</a:t>
            </a:r>
          </a:p>
          <a:p>
            <a:r>
              <a:rPr lang="en-GB" dirty="0"/>
              <a:t>Convert the interface of a class into another interface </a:t>
            </a:r>
            <a:r>
              <a:rPr lang="en-GB" dirty="0" smtClean="0"/>
              <a:t>that clients </a:t>
            </a:r>
            <a:r>
              <a:rPr lang="en-GB" dirty="0"/>
              <a:t>expect. Adapter lets classes work together that couldn't otherwise because of incompatible interfaces.</a:t>
            </a:r>
          </a:p>
          <a:p>
            <a:r>
              <a:rPr lang="en-GB" dirty="0"/>
              <a:t>Wrap an existing class with a new interface.</a:t>
            </a:r>
          </a:p>
          <a:p>
            <a:r>
              <a:rPr lang="en-GB" dirty="0"/>
              <a:t>Impedance match an old component to a new system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2841056"/>
            <a:ext cx="4648200" cy="26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447800"/>
            <a:ext cx="3657599" cy="32004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200" dirty="0"/>
              <a:t>public class </a:t>
            </a:r>
            <a:r>
              <a:rPr lang="en-GB" sz="1200" dirty="0" err="1" smtClean="0"/>
              <a:t>ClientSystem</a:t>
            </a:r>
            <a:r>
              <a:rPr lang="en-GB" sz="1200" dirty="0" smtClean="0"/>
              <a:t> </a:t>
            </a:r>
            <a:r>
              <a:rPr lang="en-GB" sz="1200" dirty="0"/>
              <a:t>{</a:t>
            </a:r>
          </a:p>
          <a:p>
            <a:pPr marL="0" indent="0">
              <a:buNone/>
            </a:pPr>
            <a:r>
              <a:rPr lang="en-GB" sz="1200" dirty="0"/>
              <a:t>    </a:t>
            </a:r>
            <a:r>
              <a:rPr lang="en-GB" sz="1200" dirty="0" smtClean="0"/>
              <a:t>public </a:t>
            </a:r>
            <a:r>
              <a:rPr lang="en-GB" sz="1200" dirty="0"/>
              <a:t>static void main(String...strings) {</a:t>
            </a:r>
          </a:p>
          <a:p>
            <a:pPr marL="0" indent="0">
              <a:buNone/>
            </a:pPr>
            <a:r>
              <a:rPr lang="en-GB" sz="1200" dirty="0"/>
              <a:t>        </a:t>
            </a:r>
            <a:r>
              <a:rPr lang="en-GB" sz="1200" dirty="0" err="1"/>
              <a:t>ZomatoOrderI</a:t>
            </a:r>
            <a:r>
              <a:rPr lang="en-GB" sz="1200" dirty="0"/>
              <a:t> order = </a:t>
            </a:r>
            <a:r>
              <a:rPr lang="en-GB" sz="1200" i="1" dirty="0" err="1"/>
              <a:t>getOrderObject</a:t>
            </a:r>
            <a:r>
              <a:rPr lang="en-GB" sz="1200" i="1" dirty="0"/>
              <a:t>();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    if (order </a:t>
            </a:r>
            <a:r>
              <a:rPr lang="en-GB" sz="1200" dirty="0" err="1"/>
              <a:t>instanceof</a:t>
            </a:r>
            <a:r>
              <a:rPr lang="en-GB" sz="1200" dirty="0"/>
              <a:t>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ZomatoOrderI</a:t>
            </a:r>
            <a:r>
              <a:rPr lang="en-GB" sz="1200" dirty="0"/>
              <a:t>) {</a:t>
            </a:r>
          </a:p>
          <a:p>
            <a:pPr marL="0" indent="0">
              <a:buNone/>
            </a:pPr>
            <a:r>
              <a:rPr lang="en-GB" sz="1200" dirty="0"/>
              <a:t>            </a:t>
            </a:r>
            <a:r>
              <a:rPr lang="en-GB" sz="1200" dirty="0" smtClean="0"/>
              <a:t>String </a:t>
            </a:r>
            <a:r>
              <a:rPr lang="en-GB" sz="1200" dirty="0" err="1" smtClean="0"/>
              <a:t>orderDetails</a:t>
            </a:r>
            <a:r>
              <a:rPr lang="en-GB" sz="1200" dirty="0" smtClean="0"/>
              <a:t> = </a:t>
            </a:r>
            <a:r>
              <a:rPr lang="en-GB" sz="1200" dirty="0" err="1" smtClean="0"/>
              <a:t>order.getOrder</a:t>
            </a:r>
            <a:r>
              <a:rPr lang="en-GB" sz="1200" dirty="0" smtClean="0"/>
              <a:t>();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</a:t>
            </a:r>
            <a:r>
              <a:rPr lang="en-US" sz="1200" dirty="0" err="1" smtClean="0"/>
              <a:t>orderDetails</a:t>
            </a:r>
            <a:r>
              <a:rPr lang="en-US" sz="1200" dirty="0" smtClean="0"/>
              <a:t>);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    </a:t>
            </a:r>
            <a:r>
              <a:rPr lang="en-GB" sz="1200" dirty="0" smtClean="0"/>
              <a:t>}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}</a:t>
            </a:r>
          </a:p>
          <a:p>
            <a:pPr marL="0" indent="0">
              <a:buNone/>
            </a:pPr>
            <a:r>
              <a:rPr lang="en-GB" sz="1200" dirty="0"/>
              <a:t>    </a:t>
            </a:r>
          </a:p>
          <a:p>
            <a:pPr marL="0" indent="0">
              <a:buNone/>
            </a:pPr>
            <a:r>
              <a:rPr lang="en-GB" sz="1200" dirty="0"/>
              <a:t>    private static </a:t>
            </a:r>
            <a:r>
              <a:rPr lang="en-GB" sz="1200" dirty="0" err="1"/>
              <a:t>ZomatoOrderI</a:t>
            </a:r>
            <a:r>
              <a:rPr lang="en-GB" sz="1200" dirty="0"/>
              <a:t> </a:t>
            </a:r>
            <a:r>
              <a:rPr lang="en-GB" sz="1200" dirty="0" err="1"/>
              <a:t>getOrderObject</a:t>
            </a:r>
            <a:r>
              <a:rPr lang="en-GB" sz="1200" dirty="0" smtClean="0"/>
              <a:t>()  {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    //Fetch order from network or a file</a:t>
            </a:r>
          </a:p>
          <a:p>
            <a:pPr marL="0" indent="0">
              <a:buNone/>
            </a:pPr>
            <a:r>
              <a:rPr lang="en-GB" sz="1200" dirty="0" smtClean="0"/>
              <a:t>    }</a:t>
            </a: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28744" y="1060451"/>
            <a:ext cx="16002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Client Class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389313" y="2412830"/>
            <a:ext cx="2514600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903912" y="2120443"/>
            <a:ext cx="5081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6492A"/>
                </a:solidFill>
              </a:rPr>
              <a:t>Client expecting only a certain type of order, it will not be able to process orders from other online merchants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89323" y="3430305"/>
            <a:ext cx="3924689" cy="31977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interface </a:t>
            </a:r>
            <a:r>
              <a:rPr lang="en-GB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ZomatoOrderI</a:t>
            </a:r>
            <a:r>
              <a:rPr lang="en-GB" sz="1600" dirty="0" smtClean="0"/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    String </a:t>
            </a:r>
            <a:r>
              <a:rPr lang="en-GB" sz="1600" dirty="0" err="1" smtClean="0"/>
              <a:t>getOrder</a:t>
            </a:r>
            <a:r>
              <a:rPr lang="en-GB" sz="1600" dirty="0" smtClean="0"/>
              <a:t>();</a:t>
            </a:r>
          </a:p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}</a:t>
            </a:r>
          </a:p>
          <a:p>
            <a:pPr marL="0" indent="0">
              <a:buFont typeface="Wingdings" pitchFamily="2" charset="2"/>
              <a:buNone/>
            </a:pPr>
            <a:endParaRPr lang="en-GB" sz="1600" dirty="0" smtClean="0"/>
          </a:p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class </a:t>
            </a:r>
            <a:r>
              <a:rPr lang="en-GB" sz="1600" dirty="0" err="1" smtClean="0"/>
              <a:t>ZomatoOrderImpl</a:t>
            </a:r>
            <a:r>
              <a:rPr lang="en-GB" sz="1600" dirty="0" smtClean="0"/>
              <a:t> implements </a:t>
            </a:r>
            <a:r>
              <a:rPr lang="en-GB" sz="1600" dirty="0" err="1" smtClean="0"/>
              <a:t>ZomatoOrderI</a:t>
            </a:r>
            <a:r>
              <a:rPr lang="en-GB" sz="1600" dirty="0" smtClean="0"/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    @Override</a:t>
            </a:r>
          </a:p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    public String </a:t>
            </a:r>
            <a:r>
              <a:rPr lang="en-GB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getOrder</a:t>
            </a:r>
            <a:r>
              <a:rPr lang="en-GB" sz="1600" dirty="0" smtClean="0"/>
              <a:t>()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        return "Order from </a:t>
            </a:r>
            <a:r>
              <a:rPr lang="en-GB" sz="1600" dirty="0" err="1" smtClean="0"/>
              <a:t>Zomato</a:t>
            </a:r>
            <a:r>
              <a:rPr lang="en-GB" sz="1600" dirty="0" smtClean="0"/>
              <a:t>";</a:t>
            </a:r>
          </a:p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}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589323" y="3107273"/>
            <a:ext cx="273664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Ideal class for the client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812" y="4844961"/>
            <a:ext cx="5081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6492A"/>
                </a:solidFill>
              </a:rPr>
              <a:t>Object of this class would easily fit into the existing system as it is designed with </a:t>
            </a:r>
            <a:r>
              <a:rPr lang="en-US" sz="1600" dirty="0" err="1" smtClean="0">
                <a:solidFill>
                  <a:srgbClr val="D6492A"/>
                </a:solidFill>
              </a:rPr>
              <a:t>Zomato</a:t>
            </a:r>
            <a:r>
              <a:rPr lang="en-US" sz="1600" dirty="0" smtClean="0">
                <a:solidFill>
                  <a:srgbClr val="D6492A"/>
                </a:solidFill>
              </a:rPr>
              <a:t> orders in mind.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4828599" y="4844961"/>
            <a:ext cx="1828799" cy="184239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(contd.)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585" y="1474211"/>
            <a:ext cx="4190999" cy="2133599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>
                <a:solidFill>
                  <a:schemeClr val="tx2"/>
                </a:solidFill>
              </a:rPr>
              <a:t>SwiggyOrder</a:t>
            </a:r>
            <a:r>
              <a:rPr lang="en-GB" dirty="0"/>
              <a:t> {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smtClean="0"/>
              <a:t>public </a:t>
            </a:r>
            <a:r>
              <a:rPr lang="en-GB" dirty="0"/>
              <a:t>String </a:t>
            </a:r>
            <a:r>
              <a:rPr lang="en-GB" dirty="0" err="1">
                <a:solidFill>
                  <a:schemeClr val="tx2"/>
                </a:solidFill>
              </a:rPr>
              <a:t>getSwiggyOrder</a:t>
            </a:r>
            <a:r>
              <a:rPr lang="en-GB" dirty="0"/>
              <a:t>() {</a:t>
            </a:r>
          </a:p>
          <a:p>
            <a:pPr marL="0" indent="0">
              <a:buNone/>
            </a:pPr>
            <a:r>
              <a:rPr lang="en-GB" dirty="0"/>
              <a:t>        return "Order from </a:t>
            </a:r>
            <a:r>
              <a:rPr lang="en-GB" dirty="0" err="1"/>
              <a:t>Swiggy</a:t>
            </a:r>
            <a:r>
              <a:rPr lang="en-GB" dirty="0"/>
              <a:t>";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}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82261" y="978060"/>
            <a:ext cx="39417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Problem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for the Client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110514" y="1613925"/>
            <a:ext cx="2667000" cy="152400"/>
          </a:xfrm>
          <a:prstGeom prst="rightArrow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4424053" y="2126160"/>
            <a:ext cx="1345598" cy="156120"/>
          </a:xfrm>
          <a:prstGeom prst="rightArrow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757552" y="1474211"/>
            <a:ext cx="57150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This class doesn’t implement </a:t>
            </a:r>
            <a:r>
              <a:rPr lang="en-US" dirty="0" err="1" smtClean="0">
                <a:solidFill>
                  <a:srgbClr val="D6492A"/>
                </a:solidFill>
              </a:rPr>
              <a:t>ZomatoOrderI</a:t>
            </a:r>
            <a:r>
              <a:rPr lang="en-US" dirty="0" smtClean="0">
                <a:solidFill>
                  <a:srgbClr val="D6492A"/>
                </a:solidFill>
              </a:rPr>
              <a:t> interface and also doesn’t have compatible method that Client class is expecting</a:t>
            </a:r>
            <a:endParaRPr lang="en-GB" dirty="0">
              <a:solidFill>
                <a:srgbClr val="D649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3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(contd.)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7941" y="2057400"/>
            <a:ext cx="5205471" cy="2997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class </a:t>
            </a:r>
            <a:r>
              <a:rPr lang="en-GB" sz="1600" dirty="0" err="1">
                <a:solidFill>
                  <a:srgbClr val="6D97D8"/>
                </a:solidFill>
                <a:latin typeface="Myriad Pro"/>
                <a:cs typeface="Arial" pitchFamily="34" charset="0"/>
              </a:rPr>
              <a:t>SwiggyOrderAdapter</a:t>
            </a:r>
            <a:r>
              <a:rPr lang="en-GB" sz="1600" dirty="0">
                <a:latin typeface="Myriad Pro"/>
                <a:cs typeface="Arial" pitchFamily="34" charset="0"/>
              </a:rPr>
              <a:t> implements </a:t>
            </a:r>
            <a:r>
              <a:rPr lang="en-GB" sz="1600" dirty="0" err="1">
                <a:solidFill>
                  <a:srgbClr val="6D97D8"/>
                </a:solidFill>
                <a:latin typeface="Myriad Pro"/>
                <a:cs typeface="Arial" pitchFamily="34" charset="0"/>
              </a:rPr>
              <a:t>ZomatoOrderI</a:t>
            </a:r>
            <a:r>
              <a:rPr lang="en-GB" sz="1600" dirty="0">
                <a:latin typeface="Myriad Pro"/>
                <a:cs typeface="Arial" pitchFamily="34" charset="0"/>
              </a:rPr>
              <a:t>{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    </a:t>
            </a:r>
            <a:r>
              <a:rPr lang="en-GB" sz="1600" dirty="0" err="1" smtClean="0">
                <a:latin typeface="Myriad Pro"/>
                <a:cs typeface="Arial" pitchFamily="34" charset="0"/>
              </a:rPr>
              <a:t>SwiggyOrder</a:t>
            </a:r>
            <a:r>
              <a:rPr lang="en-GB" sz="1600" dirty="0" smtClean="0">
                <a:latin typeface="Myriad Pro"/>
                <a:cs typeface="Arial" pitchFamily="34" charset="0"/>
              </a:rPr>
              <a:t> </a:t>
            </a:r>
            <a:r>
              <a:rPr lang="en-GB" sz="1600" dirty="0" err="1">
                <a:latin typeface="Myriad Pro"/>
                <a:cs typeface="Arial" pitchFamily="34" charset="0"/>
              </a:rPr>
              <a:t>swiggyOrder</a:t>
            </a:r>
            <a:r>
              <a:rPr lang="en-GB" sz="1600" dirty="0">
                <a:latin typeface="Myriad Pro"/>
                <a:cs typeface="Arial" pitchFamily="34" charset="0"/>
              </a:rPr>
              <a:t>;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    </a:t>
            </a:r>
            <a:r>
              <a:rPr lang="en-GB" sz="1600" dirty="0" smtClean="0">
                <a:latin typeface="Myriad Pro"/>
                <a:cs typeface="Arial" pitchFamily="34" charset="0"/>
              </a:rPr>
              <a:t>public </a:t>
            </a:r>
            <a:r>
              <a:rPr lang="en-GB" sz="1600" dirty="0" err="1" smtClean="0">
                <a:solidFill>
                  <a:srgbClr val="6D97D8"/>
                </a:solidFill>
                <a:latin typeface="Myriad Pro"/>
                <a:cs typeface="Arial" pitchFamily="34" charset="0"/>
              </a:rPr>
              <a:t>SwiggyOrderAdapter</a:t>
            </a:r>
            <a:r>
              <a:rPr lang="en-GB" sz="1600" dirty="0" smtClean="0">
                <a:latin typeface="Myriad Pro"/>
                <a:cs typeface="Arial" pitchFamily="34" charset="0"/>
              </a:rPr>
              <a:t> (</a:t>
            </a:r>
            <a:r>
              <a:rPr lang="en-GB" sz="1600" dirty="0" err="1">
                <a:solidFill>
                  <a:srgbClr val="6D97D8"/>
                </a:solidFill>
                <a:latin typeface="Myriad Pro"/>
                <a:cs typeface="Arial" pitchFamily="34" charset="0"/>
              </a:rPr>
              <a:t>SwiggyOrder</a:t>
            </a:r>
            <a:r>
              <a:rPr lang="en-GB" sz="1600" dirty="0">
                <a:latin typeface="Myriad Pro"/>
                <a:cs typeface="Arial" pitchFamily="34" charset="0"/>
              </a:rPr>
              <a:t> order) {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        </a:t>
            </a:r>
            <a:r>
              <a:rPr lang="en-GB" sz="1600" dirty="0" err="1">
                <a:latin typeface="Myriad Pro"/>
                <a:cs typeface="Arial" pitchFamily="34" charset="0"/>
              </a:rPr>
              <a:t>this.swiggyOrder</a:t>
            </a:r>
            <a:r>
              <a:rPr lang="en-GB" sz="1600" dirty="0">
                <a:latin typeface="Myriad Pro"/>
                <a:cs typeface="Arial" pitchFamily="34" charset="0"/>
              </a:rPr>
              <a:t> = order;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    }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 smtClean="0">
                <a:latin typeface="Myriad Pro"/>
                <a:cs typeface="Arial" pitchFamily="34" charset="0"/>
              </a:rPr>
              <a:t>    </a:t>
            </a:r>
            <a:r>
              <a:rPr lang="en-GB" sz="1600" dirty="0">
                <a:latin typeface="Myriad Pro"/>
                <a:cs typeface="Arial" pitchFamily="34" charset="0"/>
              </a:rPr>
              <a:t>@Override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    public String </a:t>
            </a:r>
            <a:r>
              <a:rPr lang="en-GB" sz="1600" dirty="0" err="1">
                <a:latin typeface="Myriad Pro"/>
                <a:cs typeface="Arial" pitchFamily="34" charset="0"/>
              </a:rPr>
              <a:t>getOrder</a:t>
            </a:r>
            <a:r>
              <a:rPr lang="en-GB" sz="1600" dirty="0">
                <a:latin typeface="Myriad Pro"/>
                <a:cs typeface="Arial" pitchFamily="34" charset="0"/>
              </a:rPr>
              <a:t>() {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        return </a:t>
            </a:r>
            <a:r>
              <a:rPr lang="en-GB" sz="1600" dirty="0" err="1">
                <a:solidFill>
                  <a:srgbClr val="6D97D8"/>
                </a:solidFill>
                <a:latin typeface="Myriad Pro"/>
                <a:cs typeface="Arial" pitchFamily="34" charset="0"/>
              </a:rPr>
              <a:t>swiggyOrder.getSwiggyOrder</a:t>
            </a:r>
            <a:r>
              <a:rPr lang="en-GB" sz="1600" dirty="0">
                <a:solidFill>
                  <a:srgbClr val="6D97D8"/>
                </a:solidFill>
                <a:latin typeface="Myriad Pro"/>
                <a:cs typeface="Arial" pitchFamily="34" charset="0"/>
              </a:rPr>
              <a:t>()</a:t>
            </a:r>
            <a:r>
              <a:rPr lang="en-GB" sz="1600" dirty="0">
                <a:latin typeface="Myriad Pro"/>
                <a:cs typeface="Arial" pitchFamily="34" charset="0"/>
              </a:rPr>
              <a:t>;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    </a:t>
            </a:r>
            <a:r>
              <a:rPr lang="en-GB" sz="1600" dirty="0" smtClean="0">
                <a:latin typeface="Myriad Pro"/>
                <a:cs typeface="Arial" pitchFamily="34" charset="0"/>
              </a:rPr>
              <a:t>}</a:t>
            </a:r>
            <a:endParaRPr lang="en-GB" sz="1600" dirty="0">
              <a:latin typeface="Myriad Pro"/>
              <a:cs typeface="Arial" pitchFamily="34" charset="0"/>
            </a:endParaRP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940" y="1295400"/>
            <a:ext cx="19812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Solution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13412" y="2133600"/>
            <a:ext cx="1295400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5713412" y="2696448"/>
            <a:ext cx="1295400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4799012" y="4202857"/>
            <a:ext cx="2362200" cy="140543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046638" y="1870295"/>
            <a:ext cx="4852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6492A"/>
                </a:solidFill>
              </a:rPr>
              <a:t>1. Create a </a:t>
            </a:r>
            <a:r>
              <a:rPr lang="en-US" sz="1600" dirty="0" err="1" smtClean="0">
                <a:solidFill>
                  <a:srgbClr val="D6492A"/>
                </a:solidFill>
              </a:rPr>
              <a:t>Swiggy</a:t>
            </a:r>
            <a:r>
              <a:rPr lang="en-US" sz="1600" dirty="0" smtClean="0">
                <a:solidFill>
                  <a:srgbClr val="D6492A"/>
                </a:solidFill>
              </a:rPr>
              <a:t> order adapter by implementing </a:t>
            </a:r>
            <a:r>
              <a:rPr lang="en-US" sz="1600" dirty="0" err="1" smtClean="0">
                <a:solidFill>
                  <a:srgbClr val="D6492A"/>
                </a:solidFill>
              </a:rPr>
              <a:t>ZomatoOrderI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6637" y="2588718"/>
            <a:ext cx="4852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6492A"/>
                </a:solidFill>
              </a:rPr>
              <a:t>2</a:t>
            </a:r>
            <a:r>
              <a:rPr lang="en-US" sz="1600" dirty="0" smtClean="0">
                <a:solidFill>
                  <a:srgbClr val="D6492A"/>
                </a:solidFill>
              </a:rPr>
              <a:t>. Create a constructor and pass </a:t>
            </a:r>
            <a:r>
              <a:rPr lang="en-US" sz="1600" dirty="0" err="1" smtClean="0">
                <a:solidFill>
                  <a:srgbClr val="D6492A"/>
                </a:solidFill>
              </a:rPr>
              <a:t>SwiggyOrder</a:t>
            </a:r>
            <a:r>
              <a:rPr lang="en-US" sz="1600" dirty="0" smtClean="0">
                <a:solidFill>
                  <a:srgbClr val="D6492A"/>
                </a:solidFill>
              </a:rPr>
              <a:t> as argument to this constructor and assign it to class variable of order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72762" y="3980740"/>
            <a:ext cx="48526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6492A"/>
                </a:solidFill>
              </a:rPr>
              <a:t>3. Access method of </a:t>
            </a:r>
            <a:r>
              <a:rPr lang="en-US" sz="1600" dirty="0" err="1" smtClean="0">
                <a:solidFill>
                  <a:srgbClr val="D6492A"/>
                </a:solidFill>
              </a:rPr>
              <a:t>SwiggyOrder</a:t>
            </a:r>
            <a:r>
              <a:rPr lang="en-US" sz="1600" dirty="0" smtClean="0">
                <a:solidFill>
                  <a:srgbClr val="D6492A"/>
                </a:solidFill>
              </a:rPr>
              <a:t> in adapter through class variable. </a:t>
            </a:r>
          </a:p>
          <a:p>
            <a:endParaRPr lang="en-US" sz="1600" dirty="0" smtClean="0">
              <a:solidFill>
                <a:srgbClr val="D6492A"/>
              </a:solidFill>
            </a:endParaRPr>
          </a:p>
          <a:p>
            <a:r>
              <a:rPr lang="en-US" sz="1600" dirty="0" smtClean="0">
                <a:solidFill>
                  <a:srgbClr val="D6492A"/>
                </a:solidFill>
              </a:rPr>
              <a:t>4.The class is compatible with Client expectations and </a:t>
            </a:r>
            <a:r>
              <a:rPr lang="en-US" sz="1600" dirty="0" err="1" smtClean="0">
                <a:solidFill>
                  <a:srgbClr val="D6492A"/>
                </a:solidFill>
              </a:rPr>
              <a:t>Swiggy</a:t>
            </a:r>
            <a:r>
              <a:rPr lang="en-US" sz="1600" dirty="0" smtClean="0">
                <a:solidFill>
                  <a:srgbClr val="D6492A"/>
                </a:solidFill>
              </a:rPr>
              <a:t> orders will </a:t>
            </a:r>
            <a:r>
              <a:rPr lang="en-US" sz="1600" dirty="0">
                <a:solidFill>
                  <a:srgbClr val="D6492A"/>
                </a:solidFill>
              </a:rPr>
              <a:t>now </a:t>
            </a:r>
            <a:r>
              <a:rPr lang="en-US" sz="1600" dirty="0" smtClean="0">
                <a:solidFill>
                  <a:srgbClr val="D6492A"/>
                </a:solidFill>
              </a:rPr>
              <a:t>be successfully processed.</a:t>
            </a:r>
            <a:endParaRPr lang="en-GB" sz="1600" dirty="0">
              <a:solidFill>
                <a:srgbClr val="D649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29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Design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Intent of this design pattern is to:</a:t>
            </a:r>
            <a:endParaRPr lang="en-GB" dirty="0" smtClean="0"/>
          </a:p>
          <a:p>
            <a:r>
              <a:rPr lang="en-GB" dirty="0" smtClean="0"/>
              <a:t>Attach </a:t>
            </a:r>
            <a:r>
              <a:rPr lang="en-GB" dirty="0"/>
              <a:t>additional responsibilities to an object dynamically. Decorators provide a flexible alternative to </a:t>
            </a:r>
            <a:r>
              <a:rPr lang="en-GB" dirty="0" err="1"/>
              <a:t>subclassing</a:t>
            </a:r>
            <a:r>
              <a:rPr lang="en-GB" dirty="0"/>
              <a:t> for extending </a:t>
            </a:r>
            <a:r>
              <a:rPr lang="en-GB" dirty="0" smtClean="0"/>
              <a:t>functionality at runtime.</a:t>
            </a:r>
          </a:p>
          <a:p>
            <a:r>
              <a:rPr lang="en-US" dirty="0" smtClean="0"/>
              <a:t>One can start with a plain object and then keep on adding new functionality as and when required by the program.</a:t>
            </a:r>
            <a:endParaRPr lang="en-GB" dirty="0"/>
          </a:p>
          <a:p>
            <a:r>
              <a:rPr lang="en-GB" dirty="0"/>
              <a:t>Client-specified embellishment of a core object by recursively wrapping it.</a:t>
            </a:r>
          </a:p>
          <a:p>
            <a:r>
              <a:rPr lang="en-GB" dirty="0"/>
              <a:t>Wrapping a gift, putting it in a box, and wrapping the box.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4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1447800"/>
            <a:ext cx="6043606" cy="5410200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200" dirty="0"/>
              <a:t>class </a:t>
            </a:r>
            <a:r>
              <a:rPr lang="en-GB" sz="1200" dirty="0" err="1"/>
              <a:t>FarmHousePizza</a:t>
            </a:r>
            <a:r>
              <a:rPr lang="en-GB" sz="1200" dirty="0"/>
              <a:t> implements Pizza {</a:t>
            </a:r>
          </a:p>
          <a:p>
            <a:pPr marL="0" indent="0">
              <a:buNone/>
            </a:pPr>
            <a:r>
              <a:rPr lang="en-GB" sz="1200" dirty="0"/>
              <a:t>    </a:t>
            </a:r>
          </a:p>
          <a:p>
            <a:pPr marL="0" indent="0">
              <a:buNone/>
            </a:pPr>
            <a:r>
              <a:rPr lang="pt-BR" sz="1200" dirty="0"/>
              <a:t>    public </a:t>
            </a:r>
            <a:r>
              <a:rPr lang="pt-BR" sz="1200" dirty="0" smtClean="0"/>
              <a:t>CheesePizza (</a:t>
            </a:r>
            <a:r>
              <a:rPr lang="pt-BR" sz="1200" dirty="0"/>
              <a:t>Capscicum caps, Jalapeno jal, Tomato tomato, Olives olives,.. //so on)  </a:t>
            </a:r>
            <a:r>
              <a:rPr lang="pt-BR" sz="1200" dirty="0" smtClean="0"/>
              <a:t>      </a:t>
            </a:r>
          </a:p>
          <a:p>
            <a:pPr marL="0" indent="0">
              <a:buNone/>
            </a:pPr>
            <a:r>
              <a:rPr lang="pt-BR" sz="1200" dirty="0"/>
              <a:t> </a:t>
            </a:r>
            <a:r>
              <a:rPr lang="pt-BR" sz="1200" dirty="0" smtClean="0"/>
              <a:t>   {</a:t>
            </a:r>
            <a:endParaRPr lang="pt-BR" sz="1200" dirty="0"/>
          </a:p>
          <a:p>
            <a:pPr marL="0" indent="0">
              <a:buNone/>
            </a:pPr>
            <a:r>
              <a:rPr lang="en-GB" sz="1200" dirty="0"/>
              <a:t>        </a:t>
            </a:r>
            <a:r>
              <a:rPr lang="en-GB" sz="1200" dirty="0" err="1" smtClean="0"/>
              <a:t>this.caps</a:t>
            </a:r>
            <a:r>
              <a:rPr lang="en-GB" sz="1200" dirty="0" smtClean="0"/>
              <a:t> = caps;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-US" sz="1200" dirty="0" err="1" smtClean="0"/>
              <a:t>this.jal</a:t>
            </a:r>
            <a:r>
              <a:rPr lang="en-US" sz="1200" dirty="0" smtClean="0"/>
              <a:t> = </a:t>
            </a:r>
            <a:r>
              <a:rPr lang="en-US" sz="1200" dirty="0" err="1" smtClean="0"/>
              <a:t>jal</a:t>
            </a:r>
            <a:r>
              <a:rPr lang="en-US" sz="1200" dirty="0" smtClean="0"/>
              <a:t>;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….</a:t>
            </a:r>
          </a:p>
          <a:p>
            <a:pPr marL="0" indent="0">
              <a:buNone/>
            </a:pPr>
            <a:r>
              <a:rPr lang="en-US" sz="1200" dirty="0" smtClean="0"/>
              <a:t>        ….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}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public String </a:t>
            </a:r>
            <a:r>
              <a:rPr lang="en-GB" sz="1200" dirty="0" err="1"/>
              <a:t>getDescription</a:t>
            </a:r>
            <a:r>
              <a:rPr lang="en-GB" sz="1200" dirty="0"/>
              <a:t>() {</a:t>
            </a:r>
          </a:p>
          <a:p>
            <a:pPr marL="0" indent="0">
              <a:buNone/>
            </a:pPr>
            <a:r>
              <a:rPr lang="en-GB" sz="1200" dirty="0"/>
              <a:t>        return "Paneer" + </a:t>
            </a:r>
            <a:r>
              <a:rPr lang="en-GB" sz="1200" dirty="0" err="1"/>
              <a:t>caps.getDescription</a:t>
            </a:r>
            <a:r>
              <a:rPr lang="en-GB" sz="1200" dirty="0"/>
              <a:t>() + </a:t>
            </a:r>
            <a:r>
              <a:rPr lang="en-GB" sz="1200" dirty="0" err="1"/>
              <a:t>jal.getDescription</a:t>
            </a:r>
            <a:r>
              <a:rPr lang="en-GB" sz="1200" dirty="0"/>
              <a:t>() + //..so on;</a:t>
            </a:r>
          </a:p>
          <a:p>
            <a:pPr marL="0" indent="0">
              <a:buNone/>
            </a:pPr>
            <a:r>
              <a:rPr lang="en-GB" sz="1200" dirty="0"/>
              <a:t>    }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public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getCost</a:t>
            </a:r>
            <a:r>
              <a:rPr lang="en-GB" sz="1200" dirty="0"/>
              <a:t>() {</a:t>
            </a:r>
          </a:p>
          <a:p>
            <a:pPr marL="0" indent="0">
              <a:buNone/>
            </a:pPr>
            <a:r>
              <a:rPr lang="en-GB" sz="1200" dirty="0"/>
              <a:t>           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totalToppingsCost</a:t>
            </a:r>
            <a:r>
              <a:rPr lang="en-GB" sz="1200" dirty="0"/>
              <a:t> = 0;</a:t>
            </a:r>
          </a:p>
          <a:p>
            <a:pPr marL="0" indent="0">
              <a:buNone/>
            </a:pPr>
            <a:r>
              <a:rPr lang="en-GB" sz="1200" dirty="0"/>
              <a:t>            if (</a:t>
            </a:r>
            <a:r>
              <a:rPr lang="en-GB" sz="1200" dirty="0" err="1"/>
              <a:t>hasJalapeno</a:t>
            </a:r>
            <a:r>
              <a:rPr lang="en-GB" sz="1200" dirty="0"/>
              <a:t>() )</a:t>
            </a:r>
          </a:p>
          <a:p>
            <a:pPr marL="0" indent="0">
              <a:buNone/>
            </a:pPr>
            <a:r>
              <a:rPr lang="en-GB" sz="1200" dirty="0"/>
              <a:t>                </a:t>
            </a:r>
            <a:r>
              <a:rPr lang="en-GB" sz="1200" dirty="0" err="1"/>
              <a:t>totalToppingsCost</a:t>
            </a:r>
            <a:r>
              <a:rPr lang="en-GB" sz="1200" dirty="0"/>
              <a:t> += </a:t>
            </a:r>
            <a:r>
              <a:rPr lang="en-GB" sz="1200" dirty="0" err="1"/>
              <a:t>jalapenoCost</a:t>
            </a:r>
            <a:r>
              <a:rPr lang="en-GB" sz="1200" dirty="0"/>
              <a:t>;</a:t>
            </a:r>
          </a:p>
          <a:p>
            <a:pPr marL="0" indent="0">
              <a:buNone/>
            </a:pPr>
            <a:r>
              <a:rPr lang="en-GB" sz="1200" dirty="0"/>
              <a:t>            if (</a:t>
            </a:r>
            <a:r>
              <a:rPr lang="en-GB" sz="1200" dirty="0" err="1"/>
              <a:t>hasCapsicum</a:t>
            </a:r>
            <a:r>
              <a:rPr lang="en-GB" sz="1200" dirty="0"/>
              <a:t>() )</a:t>
            </a:r>
          </a:p>
          <a:p>
            <a:pPr marL="0" indent="0">
              <a:buNone/>
            </a:pPr>
            <a:r>
              <a:rPr lang="en-GB" sz="1200" dirty="0"/>
              <a:t>                </a:t>
            </a:r>
            <a:r>
              <a:rPr lang="en-GB" sz="1200" dirty="0" err="1"/>
              <a:t>totalToppingsCost</a:t>
            </a:r>
            <a:r>
              <a:rPr lang="en-GB" sz="1200" dirty="0"/>
              <a:t> += </a:t>
            </a:r>
            <a:r>
              <a:rPr lang="en-GB" sz="1200" dirty="0" err="1"/>
              <a:t>capsicumCost</a:t>
            </a:r>
            <a:r>
              <a:rPr lang="en-GB" sz="1200" dirty="0"/>
              <a:t>;</a:t>
            </a:r>
          </a:p>
          <a:p>
            <a:pPr marL="0" indent="0">
              <a:buNone/>
            </a:pPr>
            <a:r>
              <a:rPr lang="en-GB" sz="1200" dirty="0" smtClean="0"/>
              <a:t>            </a:t>
            </a:r>
            <a:r>
              <a:rPr lang="en-GB" sz="1200" dirty="0"/>
              <a:t>// similarly for other toppings</a:t>
            </a:r>
          </a:p>
          <a:p>
            <a:pPr marL="0" indent="0">
              <a:buNone/>
            </a:pPr>
            <a:r>
              <a:rPr lang="en-GB" sz="1200" dirty="0"/>
              <a:t>            return </a:t>
            </a:r>
            <a:r>
              <a:rPr lang="en-GB" sz="1200" dirty="0" err="1"/>
              <a:t>totalToppingsCost</a:t>
            </a:r>
            <a:r>
              <a:rPr lang="en-GB" sz="1200" dirty="0"/>
              <a:t>;</a:t>
            </a:r>
          </a:p>
          <a:p>
            <a:pPr marL="0" indent="0">
              <a:buNone/>
            </a:pPr>
            <a:r>
              <a:rPr lang="en-GB" sz="1200" dirty="0"/>
              <a:t>  </a:t>
            </a:r>
            <a:r>
              <a:rPr lang="en-GB" sz="1200" dirty="0" smtClean="0"/>
              <a:t> }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}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27012" y="990600"/>
            <a:ext cx="77716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Naïve design – this design openly flouts many of the SOLID Principles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7" name="Right Arrow 6"/>
          <p:cNvSpPr/>
          <p:nvPr/>
        </p:nvSpPr>
        <p:spPr>
          <a:xfrm>
            <a:off x="6627812" y="1905000"/>
            <a:ext cx="1447800" cy="179832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075612" y="1610195"/>
            <a:ext cx="38085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1. Keep on adding new toppings in constructor or through setters – very bulky constructor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561012" y="3886200"/>
            <a:ext cx="2514600" cy="179832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100918" y="3637562"/>
            <a:ext cx="3808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2. Get description info from each topping object – you have to keep touching this section whenever you add a new topping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79813" y="5181600"/>
            <a:ext cx="4418878" cy="159794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011120" y="5018091"/>
            <a:ext cx="363229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6492A"/>
                </a:solidFill>
              </a:rPr>
              <a:t>3</a:t>
            </a:r>
            <a:r>
              <a:rPr lang="en-US" dirty="0" smtClean="0">
                <a:solidFill>
                  <a:srgbClr val="D6492A"/>
                </a:solidFill>
              </a:rPr>
              <a:t>. Similarly calculate cost of each topping by getting cost of each topping object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51218" y="6456962"/>
            <a:ext cx="5638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Can you identify issues with this design approach?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(contd.)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7617" y="959801"/>
            <a:ext cx="427552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Improved design by using a decorator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600201"/>
            <a:ext cx="6934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Design Pattern?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510" y="2438400"/>
            <a:ext cx="10509197" cy="242785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software engineering, a </a:t>
            </a:r>
            <a:r>
              <a:rPr lang="en-GB" b="1" dirty="0"/>
              <a:t>design pattern</a:t>
            </a:r>
            <a:r>
              <a:rPr lang="en-GB" dirty="0"/>
              <a:t> is a </a:t>
            </a:r>
            <a:r>
              <a:rPr lang="en-GB" i="1" dirty="0"/>
              <a:t>general repeatable solution </a:t>
            </a:r>
            <a:r>
              <a:rPr lang="en-GB" dirty="0"/>
              <a:t>to a commonly occurring problem in software design. A design pattern isn't a finished design that can be transformed directly into code. It is a description or template for how to solve a problem that can be used in many different situations. </a:t>
            </a:r>
          </a:p>
        </p:txBody>
      </p:sp>
    </p:spTree>
    <p:extLst>
      <p:ext uri="{BB962C8B-B14F-4D97-AF65-F5344CB8AC3E}">
        <p14:creationId xmlns:p14="http://schemas.microsoft.com/office/powerpoint/2010/main" val="5925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(contd.)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6947" y="843472"/>
            <a:ext cx="2276529" cy="1818256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200" dirty="0"/>
              <a:t>interface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PizzaI</a:t>
            </a:r>
            <a:r>
              <a:rPr lang="en-GB" sz="1200" dirty="0"/>
              <a:t> {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String </a:t>
            </a:r>
            <a:r>
              <a:rPr lang="en-GB" sz="1200" dirty="0" err="1"/>
              <a:t>getDescription</a:t>
            </a:r>
            <a:r>
              <a:rPr lang="en-GB" sz="1200" dirty="0"/>
              <a:t>();</a:t>
            </a:r>
          </a:p>
          <a:p>
            <a:pPr marL="0" indent="0">
              <a:buNone/>
            </a:pPr>
            <a:r>
              <a:rPr lang="en-GB" sz="1200" dirty="0"/>
              <a:t>    </a:t>
            </a:r>
          </a:p>
          <a:p>
            <a:pPr marL="0" indent="0">
              <a:buNone/>
            </a:pPr>
            <a:r>
              <a:rPr lang="en-GB" sz="1200" dirty="0"/>
              <a:t>   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getCost</a:t>
            </a:r>
            <a:r>
              <a:rPr lang="en-GB" sz="1200" dirty="0"/>
              <a:t>() ;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6612" y="3096066"/>
            <a:ext cx="4038600" cy="31680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/>
              <a:t>class </a:t>
            </a:r>
            <a:r>
              <a:rPr lang="en-GB" sz="1200" dirty="0" err="1"/>
              <a:t>FarmHousePizza</a:t>
            </a:r>
            <a:r>
              <a:rPr lang="en-GB" sz="1200" dirty="0"/>
              <a:t> implements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PizzaI</a:t>
            </a:r>
            <a:r>
              <a:rPr lang="en-GB" sz="1200" dirty="0"/>
              <a:t> {</a:t>
            </a:r>
          </a:p>
          <a:p>
            <a:pPr marL="0" indent="0">
              <a:buNone/>
            </a:pPr>
            <a:r>
              <a:rPr lang="en-GB" sz="1200" dirty="0" smtClean="0"/>
              <a:t>  </a:t>
            </a:r>
          </a:p>
          <a:p>
            <a:pPr marL="0" indent="0">
              <a:buNone/>
            </a:pPr>
            <a:r>
              <a:rPr lang="en-US" sz="1200" dirty="0" smtClean="0"/>
              <a:t>  </a:t>
            </a:r>
            <a:r>
              <a:rPr lang="en-GB" sz="1200" dirty="0" smtClean="0"/>
              <a:t>@</a:t>
            </a:r>
            <a:r>
              <a:rPr lang="en-GB" sz="1200" dirty="0"/>
              <a:t>Override</a:t>
            </a:r>
          </a:p>
          <a:p>
            <a:pPr marL="0" indent="0">
              <a:buNone/>
            </a:pPr>
            <a:r>
              <a:rPr lang="en-GB" sz="1200" dirty="0"/>
              <a:t>    public String </a:t>
            </a:r>
            <a:r>
              <a:rPr lang="en-GB" sz="1200" dirty="0" err="1"/>
              <a:t>getDescription</a:t>
            </a:r>
            <a:r>
              <a:rPr lang="en-GB" sz="1200" dirty="0"/>
              <a:t>() {</a:t>
            </a:r>
          </a:p>
          <a:p>
            <a:pPr marL="0" indent="0">
              <a:buNone/>
            </a:pPr>
            <a:r>
              <a:rPr lang="en-GB" sz="1200" dirty="0"/>
              <a:t>        return "Farm house Pizza"</a:t>
            </a:r>
            <a:r>
              <a:rPr lang="en-GB" sz="1200" dirty="0" smtClean="0"/>
              <a:t> </a:t>
            </a:r>
            <a:r>
              <a:rPr lang="en-GB" sz="1200" dirty="0"/>
              <a:t>+ "(" + </a:t>
            </a:r>
            <a:r>
              <a:rPr lang="en-GB" sz="1200" dirty="0" err="1"/>
              <a:t>getCost</a:t>
            </a:r>
            <a:r>
              <a:rPr lang="en-GB" sz="1200" dirty="0"/>
              <a:t>() + ")";</a:t>
            </a:r>
          </a:p>
          <a:p>
            <a:pPr marL="0" indent="0">
              <a:buNone/>
            </a:pPr>
            <a:r>
              <a:rPr lang="en-GB" sz="1200" dirty="0"/>
              <a:t>    </a:t>
            </a:r>
            <a:r>
              <a:rPr lang="en-GB" sz="1200" dirty="0" smtClean="0"/>
              <a:t>}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GB" sz="1200" dirty="0" smtClean="0"/>
              <a:t>    @</a:t>
            </a:r>
            <a:r>
              <a:rPr lang="en-GB" sz="1200" dirty="0"/>
              <a:t>Override</a:t>
            </a:r>
          </a:p>
          <a:p>
            <a:pPr marL="0" indent="0">
              <a:buNone/>
            </a:pPr>
            <a:r>
              <a:rPr lang="en-GB" sz="1200" dirty="0" smtClean="0"/>
              <a:t>    </a:t>
            </a:r>
            <a:r>
              <a:rPr lang="en-GB" sz="1200" dirty="0"/>
              <a:t>public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 smtClean="0"/>
              <a:t>getCost</a:t>
            </a:r>
            <a:r>
              <a:rPr lang="en-GB" sz="1200" dirty="0"/>
              <a:t>() {</a:t>
            </a:r>
          </a:p>
          <a:p>
            <a:pPr marL="0" indent="0">
              <a:buNone/>
            </a:pPr>
            <a:r>
              <a:rPr lang="en-GB" sz="1200" dirty="0"/>
              <a:t>        return 300;</a:t>
            </a:r>
          </a:p>
          <a:p>
            <a:pPr marL="0" indent="0">
              <a:buNone/>
            </a:pPr>
            <a:r>
              <a:rPr lang="en-GB" sz="1200" dirty="0"/>
              <a:t>    }</a:t>
            </a:r>
          </a:p>
          <a:p>
            <a:pPr marL="0" indent="0">
              <a:buNone/>
            </a:pPr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408610" y="3096065"/>
            <a:ext cx="3962402" cy="3083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class </a:t>
            </a:r>
            <a:r>
              <a:rPr lang="en-GB" sz="1200" dirty="0" err="1">
                <a:latin typeface="Myriad Pro"/>
                <a:cs typeface="Arial" pitchFamily="34" charset="0"/>
              </a:rPr>
              <a:t>CountrySpecial</a:t>
            </a:r>
            <a:r>
              <a:rPr lang="en-GB" sz="1200" dirty="0">
                <a:latin typeface="Myriad Pro"/>
                <a:cs typeface="Arial" pitchFamily="34" charset="0"/>
              </a:rPr>
              <a:t> implements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yriad Pro"/>
                <a:cs typeface="Arial" pitchFamily="34" charset="0"/>
              </a:rPr>
              <a:t>PizzaI</a:t>
            </a:r>
            <a:r>
              <a:rPr lang="en-GB" sz="1200" dirty="0">
                <a:latin typeface="Myriad Pro"/>
                <a:cs typeface="Arial" pitchFamily="34" charset="0"/>
              </a:rPr>
              <a:t>{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endParaRPr lang="en-GB" sz="1200" dirty="0">
              <a:latin typeface="Myriad Pro"/>
              <a:cs typeface="Arial" pitchFamily="34" charset="0"/>
            </a:endParaRP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   @Override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   public String </a:t>
            </a:r>
            <a:r>
              <a:rPr lang="en-GB" sz="1200" dirty="0" err="1">
                <a:latin typeface="Myriad Pro"/>
                <a:cs typeface="Arial" pitchFamily="34" charset="0"/>
              </a:rPr>
              <a:t>getDescription</a:t>
            </a:r>
            <a:r>
              <a:rPr lang="en-GB" sz="1200" dirty="0">
                <a:latin typeface="Myriad Pro"/>
                <a:cs typeface="Arial" pitchFamily="34" charset="0"/>
              </a:rPr>
              <a:t>() {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       return "Country Special";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   }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endParaRPr lang="en-GB" sz="1200" dirty="0">
              <a:latin typeface="Myriad Pro"/>
              <a:cs typeface="Arial" pitchFamily="34" charset="0"/>
            </a:endParaRP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   @Override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   public </a:t>
            </a:r>
            <a:r>
              <a:rPr lang="en-GB" sz="1200" dirty="0" err="1">
                <a:latin typeface="Myriad Pro"/>
                <a:cs typeface="Arial" pitchFamily="34" charset="0"/>
              </a:rPr>
              <a:t>int</a:t>
            </a:r>
            <a:r>
              <a:rPr lang="en-GB" sz="1200" dirty="0">
                <a:latin typeface="Myriad Pro"/>
                <a:cs typeface="Arial" pitchFamily="34" charset="0"/>
              </a:rPr>
              <a:t> </a:t>
            </a:r>
            <a:r>
              <a:rPr lang="en-GB" sz="1200" dirty="0" err="1">
                <a:latin typeface="Myriad Pro"/>
                <a:cs typeface="Arial" pitchFamily="34" charset="0"/>
              </a:rPr>
              <a:t>getCost</a:t>
            </a:r>
            <a:r>
              <a:rPr lang="en-GB" sz="1200" dirty="0">
                <a:latin typeface="Myriad Pro"/>
                <a:cs typeface="Arial" pitchFamily="34" charset="0"/>
              </a:rPr>
              <a:t>() {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       return 350;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   }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</a:t>
            </a:r>
            <a:r>
              <a:rPr lang="en-GB" sz="1200" dirty="0" smtClean="0">
                <a:latin typeface="Myriad Pro"/>
                <a:cs typeface="Arial" pitchFamily="34" charset="0"/>
              </a:rPr>
              <a:t>}</a:t>
            </a:r>
            <a:endParaRPr lang="en-GB" sz="1200" dirty="0">
              <a:latin typeface="Myriad Pro"/>
              <a:cs typeface="Arial" pitchFamily="34" charset="0"/>
            </a:endParaRPr>
          </a:p>
          <a:p>
            <a:endParaRPr lang="en-US" sz="1200" dirty="0">
              <a:latin typeface="Myriad Pro"/>
              <a:cs typeface="Arial" pitchFamily="34" charset="0"/>
            </a:endParaRPr>
          </a:p>
          <a:p>
            <a:endParaRPr lang="en-US" sz="1200" dirty="0">
              <a:latin typeface="Myriad Pro"/>
              <a:cs typeface="Arial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03941" y="1600200"/>
            <a:ext cx="1152471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9218613" y="3733800"/>
            <a:ext cx="762000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852196" y="1491359"/>
            <a:ext cx="204414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Pizza abstraction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76201" y="3505200"/>
            <a:ext cx="200895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Concrete implementations of </a:t>
            </a:r>
            <a:r>
              <a:rPr lang="en-US" dirty="0" err="1" smtClean="0">
                <a:solidFill>
                  <a:srgbClr val="D6492A"/>
                </a:solidFill>
              </a:rPr>
              <a:t>PizzaI</a:t>
            </a:r>
            <a:endParaRPr lang="en-GB" dirty="0">
              <a:solidFill>
                <a:srgbClr val="D649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8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(contd.)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89462" y="924509"/>
            <a:ext cx="2209800" cy="9906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200" dirty="0"/>
              <a:t>interface </a:t>
            </a:r>
            <a:r>
              <a:rPr lang="en-GB" sz="1200" dirty="0" err="1">
                <a:solidFill>
                  <a:srgbClr val="FFC000"/>
                </a:solidFill>
              </a:rPr>
              <a:t>PizzaI</a:t>
            </a:r>
            <a:r>
              <a:rPr lang="en-GB" sz="1200" dirty="0"/>
              <a:t> </a:t>
            </a:r>
            <a:r>
              <a:rPr lang="en-GB" sz="1200" dirty="0" smtClean="0"/>
              <a:t>{</a:t>
            </a:r>
          </a:p>
          <a:p>
            <a:pPr marL="0" indent="0">
              <a:buNone/>
            </a:pPr>
            <a:r>
              <a:rPr lang="en-GB" sz="1200" dirty="0" smtClean="0"/>
              <a:t>    </a:t>
            </a:r>
            <a:r>
              <a:rPr lang="en-GB" sz="1200" dirty="0"/>
              <a:t>String </a:t>
            </a:r>
            <a:r>
              <a:rPr lang="en-GB" sz="1200" dirty="0" err="1"/>
              <a:t>getDescription</a:t>
            </a:r>
            <a:r>
              <a:rPr lang="en-GB" sz="1200" dirty="0"/>
              <a:t>();</a:t>
            </a:r>
          </a:p>
          <a:p>
            <a:pPr marL="0" indent="0">
              <a:buNone/>
            </a:pPr>
            <a:r>
              <a:rPr lang="en-GB" sz="1200" dirty="0"/>
              <a:t>    </a:t>
            </a:r>
            <a:r>
              <a:rPr lang="en-GB" sz="1200" dirty="0" smtClean="0"/>
              <a:t> 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/>
              <a:t>getCost</a:t>
            </a:r>
            <a:r>
              <a:rPr lang="en-GB" sz="1200" dirty="0"/>
              <a:t>() ;</a:t>
            </a:r>
          </a:p>
          <a:p>
            <a:pPr marL="0" indent="0">
              <a:buNone/>
            </a:pPr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13212" y="2209800"/>
            <a:ext cx="3162300" cy="1219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/>
              <a:t>abstract class </a:t>
            </a:r>
            <a:r>
              <a:rPr lang="en-GB" sz="1200" dirty="0">
                <a:solidFill>
                  <a:srgbClr val="6D97D8"/>
                </a:solidFill>
              </a:rPr>
              <a:t>Toppings</a:t>
            </a:r>
            <a:r>
              <a:rPr lang="en-GB" sz="1200" dirty="0"/>
              <a:t> implements </a:t>
            </a:r>
            <a:r>
              <a:rPr lang="en-GB" sz="1200" dirty="0" err="1">
                <a:solidFill>
                  <a:srgbClr val="FFC000"/>
                </a:solidFill>
              </a:rPr>
              <a:t>PizzaI</a:t>
            </a:r>
            <a:r>
              <a:rPr lang="en-GB" sz="1200" dirty="0"/>
              <a:t> {</a:t>
            </a:r>
          </a:p>
          <a:p>
            <a:pPr marL="0" indent="0">
              <a:buNone/>
            </a:pPr>
            <a:r>
              <a:rPr lang="en-GB" sz="1200" dirty="0"/>
              <a:t>    </a:t>
            </a:r>
            <a:r>
              <a:rPr lang="en-GB" sz="1200" dirty="0" smtClean="0"/>
              <a:t>public </a:t>
            </a:r>
            <a:r>
              <a:rPr lang="en-GB" sz="1200" dirty="0"/>
              <a:t>Toppings(</a:t>
            </a:r>
            <a:r>
              <a:rPr lang="en-GB" sz="1200" dirty="0" err="1"/>
              <a:t>PizzaI</a:t>
            </a:r>
            <a:r>
              <a:rPr lang="en-GB" sz="1200" dirty="0"/>
              <a:t> pizza) {</a:t>
            </a:r>
          </a:p>
          <a:p>
            <a:pPr marL="0" indent="0">
              <a:buNone/>
            </a:pPr>
            <a:r>
              <a:rPr lang="en-GB" sz="1200" dirty="0"/>
              <a:t>        </a:t>
            </a:r>
          </a:p>
          <a:p>
            <a:pPr marL="0" indent="0">
              <a:buNone/>
            </a:pPr>
            <a:r>
              <a:rPr lang="en-GB" sz="1200" dirty="0"/>
              <a:t>    }</a:t>
            </a:r>
          </a:p>
          <a:p>
            <a:pPr marL="0" indent="0">
              <a:buNone/>
            </a:pPr>
            <a:r>
              <a:rPr lang="en-GB" sz="1200" dirty="0"/>
              <a:t> </a:t>
            </a:r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48182" y="3858354"/>
            <a:ext cx="3733800" cy="29996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800" dirty="0"/>
              <a:t>class </a:t>
            </a:r>
            <a:r>
              <a:rPr lang="en-GB" sz="800" dirty="0" err="1"/>
              <a:t>FreshCorns</a:t>
            </a:r>
            <a:r>
              <a:rPr lang="en-GB" sz="800" dirty="0"/>
              <a:t> extends </a:t>
            </a:r>
            <a:r>
              <a:rPr lang="en-GB" sz="1200" dirty="0">
                <a:solidFill>
                  <a:srgbClr val="6D97D8"/>
                </a:solidFill>
              </a:rPr>
              <a:t>Toppings </a:t>
            </a:r>
            <a:r>
              <a:rPr lang="en-GB" sz="800" dirty="0"/>
              <a:t>{</a:t>
            </a:r>
          </a:p>
          <a:p>
            <a:pPr marL="0" indent="0">
              <a:buNone/>
            </a:pPr>
            <a:r>
              <a:rPr lang="en-GB" sz="800" dirty="0"/>
              <a:t>    </a:t>
            </a:r>
          </a:p>
          <a:p>
            <a:pPr marL="0" indent="0">
              <a:buNone/>
            </a:pPr>
            <a:r>
              <a:rPr lang="en-GB" sz="800" dirty="0"/>
              <a:t>    private </a:t>
            </a:r>
            <a:r>
              <a:rPr lang="en-GB" sz="800" dirty="0" err="1"/>
              <a:t>PizzaI</a:t>
            </a:r>
            <a:r>
              <a:rPr lang="en-GB" sz="800" dirty="0"/>
              <a:t> pizza;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public </a:t>
            </a:r>
            <a:r>
              <a:rPr lang="en-GB" sz="800" dirty="0" err="1"/>
              <a:t>FreshCorns</a:t>
            </a:r>
            <a:r>
              <a:rPr lang="en-GB" sz="800" dirty="0"/>
              <a:t>(</a:t>
            </a:r>
            <a:r>
              <a:rPr lang="en-GB" sz="800" dirty="0" err="1"/>
              <a:t>PizzaI</a:t>
            </a:r>
            <a:r>
              <a:rPr lang="en-GB" sz="800" dirty="0"/>
              <a:t> pizza) {</a:t>
            </a:r>
          </a:p>
          <a:p>
            <a:pPr marL="0" indent="0">
              <a:buNone/>
            </a:pPr>
            <a:r>
              <a:rPr lang="en-GB" sz="800" dirty="0"/>
              <a:t>        super(pizza);</a:t>
            </a:r>
          </a:p>
          <a:p>
            <a:pPr marL="0" indent="0">
              <a:buNone/>
            </a:pPr>
            <a:r>
              <a:rPr lang="en-GB" sz="800" dirty="0"/>
              <a:t>        </a:t>
            </a:r>
            <a:r>
              <a:rPr lang="en-GB" sz="800" dirty="0" err="1"/>
              <a:t>this.pizza</a:t>
            </a:r>
            <a:r>
              <a:rPr lang="en-GB" sz="800" dirty="0"/>
              <a:t> = pizza;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@Override</a:t>
            </a:r>
          </a:p>
          <a:p>
            <a:pPr marL="0" indent="0">
              <a:buNone/>
            </a:pPr>
            <a:r>
              <a:rPr lang="en-GB" sz="800" dirty="0"/>
              <a:t>    public String </a:t>
            </a:r>
            <a:r>
              <a:rPr lang="en-GB" sz="800" dirty="0" err="1"/>
              <a:t>getDescription</a:t>
            </a:r>
            <a:r>
              <a:rPr lang="en-GB" sz="800" dirty="0"/>
              <a:t>() {</a:t>
            </a:r>
          </a:p>
          <a:p>
            <a:pPr marL="0" indent="0">
              <a:buNone/>
            </a:pPr>
            <a:r>
              <a:rPr lang="en-GB" sz="800" dirty="0"/>
              <a:t>        return </a:t>
            </a:r>
            <a:r>
              <a:rPr lang="en-GB" sz="800" dirty="0" err="1"/>
              <a:t>pizza.getDescription</a:t>
            </a:r>
            <a:r>
              <a:rPr lang="en-GB" sz="800" dirty="0"/>
              <a:t>() + " + Fresh Corns" + "(" + </a:t>
            </a:r>
            <a:r>
              <a:rPr lang="en-GB" sz="800" dirty="0" err="1"/>
              <a:t>getCost</a:t>
            </a:r>
            <a:r>
              <a:rPr lang="en-GB" sz="800" dirty="0"/>
              <a:t>() + ")";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@Override</a:t>
            </a:r>
          </a:p>
          <a:p>
            <a:pPr marL="0" indent="0">
              <a:buNone/>
            </a:pPr>
            <a:r>
              <a:rPr lang="en-GB" sz="800" dirty="0"/>
              <a:t>    public </a:t>
            </a:r>
            <a:r>
              <a:rPr lang="en-GB" sz="800" dirty="0" err="1"/>
              <a:t>int</a:t>
            </a:r>
            <a:r>
              <a:rPr lang="en-GB" sz="800" dirty="0"/>
              <a:t> </a:t>
            </a:r>
            <a:r>
              <a:rPr lang="en-GB" sz="800" dirty="0" err="1"/>
              <a:t>getCost</a:t>
            </a:r>
            <a:r>
              <a:rPr lang="en-GB" sz="800" dirty="0"/>
              <a:t>() {</a:t>
            </a:r>
          </a:p>
          <a:p>
            <a:pPr marL="0" indent="0">
              <a:buNone/>
            </a:pPr>
            <a:r>
              <a:rPr lang="en-GB" sz="800" dirty="0"/>
              <a:t>        return </a:t>
            </a:r>
            <a:r>
              <a:rPr lang="en-GB" sz="800" dirty="0" err="1"/>
              <a:t>pizza.getCost</a:t>
            </a:r>
            <a:r>
              <a:rPr lang="en-GB" sz="800" dirty="0"/>
              <a:t>() + 40;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r>
              <a:rPr lang="en-GB" sz="800" dirty="0"/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13212" y="3858354"/>
            <a:ext cx="3643422" cy="29234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800" dirty="0"/>
              <a:t>class </a:t>
            </a:r>
            <a:r>
              <a:rPr lang="en-GB" sz="800" dirty="0" err="1"/>
              <a:t>OnionRings</a:t>
            </a:r>
            <a:r>
              <a:rPr lang="en-GB" sz="800" dirty="0"/>
              <a:t> extends </a:t>
            </a:r>
            <a:r>
              <a:rPr lang="en-GB" sz="1200" dirty="0">
                <a:solidFill>
                  <a:srgbClr val="6D97D8"/>
                </a:solidFill>
              </a:rPr>
              <a:t>Toppings</a:t>
            </a:r>
            <a:r>
              <a:rPr lang="en-GB" sz="800" dirty="0"/>
              <a:t> {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private </a:t>
            </a:r>
            <a:r>
              <a:rPr lang="en-GB" sz="800" dirty="0" err="1"/>
              <a:t>PizzaI</a:t>
            </a:r>
            <a:r>
              <a:rPr lang="en-GB" sz="800" dirty="0"/>
              <a:t> pizza;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public </a:t>
            </a:r>
            <a:r>
              <a:rPr lang="en-GB" sz="800" dirty="0" err="1"/>
              <a:t>OnionRings</a:t>
            </a:r>
            <a:r>
              <a:rPr lang="en-GB" sz="800" dirty="0"/>
              <a:t>(</a:t>
            </a:r>
            <a:r>
              <a:rPr lang="en-GB" sz="800" dirty="0" err="1"/>
              <a:t>PizzaI</a:t>
            </a:r>
            <a:r>
              <a:rPr lang="en-GB" sz="800" dirty="0"/>
              <a:t> pizza) {</a:t>
            </a:r>
          </a:p>
          <a:p>
            <a:pPr marL="0" indent="0">
              <a:buNone/>
            </a:pPr>
            <a:r>
              <a:rPr lang="en-GB" sz="800" dirty="0"/>
              <a:t>        super(pizza);</a:t>
            </a:r>
          </a:p>
          <a:p>
            <a:pPr marL="0" indent="0">
              <a:buNone/>
            </a:pPr>
            <a:r>
              <a:rPr lang="en-GB" sz="800" dirty="0"/>
              <a:t>        </a:t>
            </a:r>
            <a:r>
              <a:rPr lang="en-GB" sz="800" dirty="0" err="1"/>
              <a:t>this.pizza</a:t>
            </a:r>
            <a:r>
              <a:rPr lang="en-GB" sz="800" dirty="0"/>
              <a:t> = pizza;</a:t>
            </a:r>
          </a:p>
          <a:p>
            <a:pPr marL="0" indent="0">
              <a:buNone/>
            </a:pPr>
            <a:r>
              <a:rPr lang="en-GB" sz="800" dirty="0"/>
              <a:t>    </a:t>
            </a:r>
            <a:r>
              <a:rPr lang="en-GB" sz="800" dirty="0" smtClean="0"/>
              <a:t>}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800" dirty="0"/>
              <a:t> </a:t>
            </a:r>
            <a:r>
              <a:rPr lang="en-US" sz="800" dirty="0" smtClean="0"/>
              <a:t>   @Override</a:t>
            </a:r>
            <a:endParaRPr lang="en-GB" sz="800" dirty="0"/>
          </a:p>
          <a:p>
            <a:pPr marL="0" indent="0">
              <a:buNone/>
            </a:pPr>
            <a:r>
              <a:rPr lang="en-GB" sz="800" dirty="0"/>
              <a:t>    public String </a:t>
            </a:r>
            <a:r>
              <a:rPr lang="en-GB" sz="800" dirty="0" err="1"/>
              <a:t>getDescription</a:t>
            </a:r>
            <a:r>
              <a:rPr lang="en-GB" sz="800" dirty="0"/>
              <a:t>() {</a:t>
            </a:r>
          </a:p>
          <a:p>
            <a:pPr marL="0" indent="0">
              <a:buNone/>
            </a:pPr>
            <a:r>
              <a:rPr lang="en-GB" sz="800" dirty="0"/>
              <a:t>        return </a:t>
            </a:r>
            <a:r>
              <a:rPr lang="en-GB" sz="800" dirty="0" err="1"/>
              <a:t>pizza.getDescription</a:t>
            </a:r>
            <a:r>
              <a:rPr lang="en-GB" sz="800" dirty="0"/>
              <a:t>() + " + Onion Rings" + "(" + </a:t>
            </a:r>
            <a:r>
              <a:rPr lang="en-GB" sz="800" dirty="0" err="1"/>
              <a:t>getCost</a:t>
            </a:r>
            <a:r>
              <a:rPr lang="en-GB" sz="800" dirty="0"/>
              <a:t>() + ")";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</a:t>
            </a:r>
            <a:r>
              <a:rPr lang="en-GB" sz="800" dirty="0" smtClean="0"/>
              <a:t>   public </a:t>
            </a:r>
            <a:r>
              <a:rPr lang="en-GB" sz="800" dirty="0" err="1"/>
              <a:t>int</a:t>
            </a:r>
            <a:r>
              <a:rPr lang="en-GB" sz="800" dirty="0"/>
              <a:t> </a:t>
            </a:r>
            <a:r>
              <a:rPr lang="en-GB" sz="800" dirty="0" err="1"/>
              <a:t>getCost</a:t>
            </a:r>
            <a:r>
              <a:rPr lang="en-GB" sz="800" dirty="0"/>
              <a:t>() {</a:t>
            </a:r>
          </a:p>
          <a:p>
            <a:pPr marL="0" indent="0">
              <a:buNone/>
            </a:pPr>
            <a:r>
              <a:rPr lang="en-GB" sz="800" dirty="0"/>
              <a:t>        return </a:t>
            </a:r>
            <a:r>
              <a:rPr lang="en-GB" sz="800" dirty="0" err="1"/>
              <a:t>pizza.getCost</a:t>
            </a:r>
            <a:r>
              <a:rPr lang="en-GB" sz="800" dirty="0"/>
              <a:t>() + 20;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r>
              <a:rPr lang="en-GB" sz="800" dirty="0"/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7013" y="3858354"/>
            <a:ext cx="3429000" cy="29234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800" dirty="0"/>
              <a:t>class </a:t>
            </a:r>
            <a:r>
              <a:rPr lang="en-GB" sz="800" dirty="0" err="1"/>
              <a:t>FreshTomato</a:t>
            </a:r>
            <a:r>
              <a:rPr lang="en-GB" sz="800" dirty="0"/>
              <a:t> extends </a:t>
            </a:r>
            <a:r>
              <a:rPr lang="en-GB" sz="1200" dirty="0">
                <a:solidFill>
                  <a:srgbClr val="6D97D8"/>
                </a:solidFill>
              </a:rPr>
              <a:t>Toppings</a:t>
            </a:r>
            <a:r>
              <a:rPr lang="en-GB" sz="800" dirty="0"/>
              <a:t> {</a:t>
            </a:r>
          </a:p>
          <a:p>
            <a:pPr marL="0" indent="0">
              <a:buNone/>
            </a:pPr>
            <a:endParaRPr lang="en-GB" sz="800" dirty="0" smtClean="0"/>
          </a:p>
          <a:p>
            <a:pPr marL="0" indent="0">
              <a:buNone/>
            </a:pPr>
            <a:r>
              <a:rPr lang="en-GB" sz="800" dirty="0" smtClean="0"/>
              <a:t>    </a:t>
            </a:r>
            <a:r>
              <a:rPr lang="en-GB" sz="800" dirty="0"/>
              <a:t>private </a:t>
            </a:r>
            <a:r>
              <a:rPr lang="en-GB" sz="800" dirty="0" err="1"/>
              <a:t>PizzaI</a:t>
            </a:r>
            <a:r>
              <a:rPr lang="en-GB" sz="800" dirty="0"/>
              <a:t> pizza;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public </a:t>
            </a:r>
            <a:r>
              <a:rPr lang="en-GB" sz="800" dirty="0" err="1"/>
              <a:t>FreshTomato</a:t>
            </a:r>
            <a:r>
              <a:rPr lang="en-GB" sz="800" dirty="0"/>
              <a:t>(</a:t>
            </a:r>
            <a:r>
              <a:rPr lang="en-GB" sz="800" dirty="0" err="1"/>
              <a:t>PizzaI</a:t>
            </a:r>
            <a:r>
              <a:rPr lang="en-GB" sz="800" dirty="0"/>
              <a:t> pizza) {</a:t>
            </a:r>
          </a:p>
          <a:p>
            <a:pPr marL="0" indent="0">
              <a:buNone/>
            </a:pPr>
            <a:r>
              <a:rPr lang="en-GB" sz="800" dirty="0"/>
              <a:t>        super(pizza);</a:t>
            </a:r>
          </a:p>
          <a:p>
            <a:pPr marL="0" indent="0">
              <a:buNone/>
            </a:pPr>
            <a:r>
              <a:rPr lang="en-GB" sz="800" dirty="0"/>
              <a:t>        </a:t>
            </a:r>
            <a:r>
              <a:rPr lang="en-GB" sz="800" dirty="0" err="1"/>
              <a:t>this.pizza</a:t>
            </a:r>
            <a:r>
              <a:rPr lang="en-GB" sz="800" dirty="0"/>
              <a:t> = pizza;</a:t>
            </a:r>
          </a:p>
          <a:p>
            <a:pPr marL="0" indent="0">
              <a:buNone/>
            </a:pPr>
            <a:r>
              <a:rPr lang="en-GB" sz="800" dirty="0"/>
              <a:t>    </a:t>
            </a:r>
            <a:r>
              <a:rPr lang="en-GB" sz="800" dirty="0" smtClean="0"/>
              <a:t>}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US" sz="800" dirty="0" smtClean="0"/>
              <a:t>   </a:t>
            </a:r>
            <a:r>
              <a:rPr lang="en-GB" sz="800" dirty="0"/>
              <a:t>@Override</a:t>
            </a:r>
          </a:p>
          <a:p>
            <a:pPr marL="0" indent="0">
              <a:buNone/>
            </a:pPr>
            <a:r>
              <a:rPr lang="en-GB" sz="800" dirty="0"/>
              <a:t> </a:t>
            </a:r>
            <a:r>
              <a:rPr lang="en-GB" sz="800" dirty="0" smtClean="0"/>
              <a:t>   public </a:t>
            </a:r>
            <a:r>
              <a:rPr lang="en-GB" sz="800" dirty="0"/>
              <a:t>String </a:t>
            </a:r>
            <a:r>
              <a:rPr lang="en-GB" sz="800" dirty="0" err="1"/>
              <a:t>getDescription</a:t>
            </a:r>
            <a:r>
              <a:rPr lang="en-GB" sz="800" dirty="0"/>
              <a:t>() {</a:t>
            </a:r>
          </a:p>
          <a:p>
            <a:pPr marL="0" indent="0">
              <a:buNone/>
            </a:pPr>
            <a:r>
              <a:rPr lang="en-GB" sz="800" dirty="0"/>
              <a:t>        return </a:t>
            </a:r>
            <a:r>
              <a:rPr lang="en-GB" sz="800" dirty="0" err="1"/>
              <a:t>pizza.getDescription</a:t>
            </a:r>
            <a:r>
              <a:rPr lang="en-GB" sz="800" dirty="0"/>
              <a:t>() + " + Tomato" + "(" + </a:t>
            </a:r>
            <a:r>
              <a:rPr lang="en-GB" sz="800" dirty="0" err="1"/>
              <a:t>getCost</a:t>
            </a:r>
            <a:r>
              <a:rPr lang="en-GB" sz="800" dirty="0"/>
              <a:t>() + ")";</a:t>
            </a:r>
          </a:p>
          <a:p>
            <a:pPr marL="0" indent="0">
              <a:buNone/>
            </a:pPr>
            <a:r>
              <a:rPr lang="en-GB" sz="800" dirty="0"/>
              <a:t>    </a:t>
            </a:r>
            <a:r>
              <a:rPr lang="en-GB" sz="800" dirty="0" smtClean="0"/>
              <a:t>}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 smtClean="0"/>
              <a:t>    @Override</a:t>
            </a:r>
            <a:endParaRPr lang="en-GB" sz="800" dirty="0"/>
          </a:p>
          <a:p>
            <a:pPr marL="0" indent="0">
              <a:buNone/>
            </a:pPr>
            <a:r>
              <a:rPr lang="en-GB" sz="800" dirty="0"/>
              <a:t>    public </a:t>
            </a:r>
            <a:r>
              <a:rPr lang="en-GB" sz="800" dirty="0" err="1"/>
              <a:t>int</a:t>
            </a:r>
            <a:r>
              <a:rPr lang="en-GB" sz="800" dirty="0"/>
              <a:t> </a:t>
            </a:r>
            <a:r>
              <a:rPr lang="en-GB" sz="800" dirty="0" err="1"/>
              <a:t>getCost</a:t>
            </a:r>
            <a:r>
              <a:rPr lang="en-GB" sz="800" dirty="0"/>
              <a:t>() {</a:t>
            </a:r>
          </a:p>
          <a:p>
            <a:pPr marL="0" indent="0">
              <a:buNone/>
            </a:pPr>
            <a:r>
              <a:rPr lang="en-GB" sz="800" dirty="0"/>
              <a:t>        return </a:t>
            </a:r>
            <a:r>
              <a:rPr lang="en-GB" sz="800" dirty="0" err="1"/>
              <a:t>pizza.getCost</a:t>
            </a:r>
            <a:r>
              <a:rPr lang="en-GB" sz="800" dirty="0"/>
              <a:t>() + 30;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r>
              <a:rPr lang="en-GB" sz="800" dirty="0"/>
              <a:t> </a:t>
            </a:r>
            <a:r>
              <a:rPr lang="en-GB" sz="800" dirty="0" smtClean="0"/>
              <a:t>}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40250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(contd.)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215" y="924945"/>
            <a:ext cx="4413197" cy="3704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63BE"/>
                </a:solidFill>
              </a:rPr>
              <a:t>How everything fits together !!</a:t>
            </a:r>
            <a:endParaRPr lang="en-GB" dirty="0">
              <a:solidFill>
                <a:srgbClr val="0063B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3" y="1295401"/>
            <a:ext cx="6019800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public class </a:t>
            </a:r>
            <a:r>
              <a:rPr lang="en-GB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PizzaOrderMachine</a:t>
            </a:r>
            <a:r>
              <a:rPr lang="en-GB" sz="1600" dirty="0"/>
              <a:t> {</a:t>
            </a:r>
          </a:p>
          <a:p>
            <a:endParaRPr lang="en-GB" sz="1600" dirty="0"/>
          </a:p>
          <a:p>
            <a:r>
              <a:rPr lang="en-GB" sz="1600" dirty="0"/>
              <a:t> public static void main(String...strings) {</a:t>
            </a:r>
          </a:p>
          <a:p>
            <a:r>
              <a:rPr lang="en-GB" sz="1600" dirty="0"/>
              <a:t>        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PizzaI</a:t>
            </a:r>
            <a:r>
              <a:rPr lang="en-GB" sz="1600" dirty="0"/>
              <a:t> pizza = new </a:t>
            </a:r>
            <a:r>
              <a:rPr lang="en-GB" sz="1600" dirty="0" err="1"/>
              <a:t>FarmHousePizza</a:t>
            </a:r>
            <a:r>
              <a:rPr lang="en-GB" sz="1600" dirty="0"/>
              <a:t>();</a:t>
            </a:r>
          </a:p>
          <a:p>
            <a:r>
              <a:rPr lang="en-GB" sz="1600" dirty="0"/>
              <a:t>        </a:t>
            </a:r>
          </a:p>
          <a:p>
            <a:r>
              <a:rPr lang="en-GB" sz="1600" dirty="0"/>
              <a:t>        pizza = new </a:t>
            </a:r>
            <a:r>
              <a:rPr lang="en-GB" sz="1600" dirty="0" err="1"/>
              <a:t>FreshTomato</a:t>
            </a:r>
            <a:r>
              <a:rPr lang="en-GB" sz="1600" dirty="0"/>
              <a:t>(pizza);</a:t>
            </a:r>
          </a:p>
          <a:p>
            <a:r>
              <a:rPr lang="en-GB" sz="1600" dirty="0"/>
              <a:t>        pizza = new </a:t>
            </a:r>
            <a:r>
              <a:rPr lang="en-GB" sz="1600" dirty="0" err="1"/>
              <a:t>FreshCorns</a:t>
            </a:r>
            <a:r>
              <a:rPr lang="en-GB" sz="1600" dirty="0"/>
              <a:t>(pizza);</a:t>
            </a:r>
          </a:p>
          <a:p>
            <a:r>
              <a:rPr lang="en-GB" sz="1600" dirty="0"/>
              <a:t>        pizza = new </a:t>
            </a:r>
            <a:r>
              <a:rPr lang="en-GB" sz="1600" dirty="0" err="1"/>
              <a:t>OnionRings</a:t>
            </a:r>
            <a:r>
              <a:rPr lang="en-GB" sz="1600" dirty="0"/>
              <a:t>(pizza);</a:t>
            </a:r>
          </a:p>
          <a:p>
            <a:r>
              <a:rPr lang="en-GB" sz="1600" dirty="0"/>
              <a:t>        pizza = new </a:t>
            </a:r>
            <a:r>
              <a:rPr lang="en-GB" sz="1600" dirty="0" err="1"/>
              <a:t>FreshTomato</a:t>
            </a:r>
            <a:r>
              <a:rPr lang="en-GB" sz="1600" dirty="0"/>
              <a:t>(pizza);</a:t>
            </a:r>
          </a:p>
          <a:p>
            <a:r>
              <a:rPr lang="en-GB" sz="1600" dirty="0"/>
              <a:t>        </a:t>
            </a:r>
            <a:endParaRPr lang="en-GB" sz="1600" dirty="0" smtClean="0"/>
          </a:p>
          <a:p>
            <a:r>
              <a:rPr lang="en-US" sz="1600" dirty="0" smtClean="0"/>
              <a:t>        </a:t>
            </a:r>
            <a:r>
              <a:rPr lang="en-GB" sz="1600" dirty="0" err="1"/>
              <a:t>System.</a:t>
            </a:r>
            <a:r>
              <a:rPr lang="en-GB" sz="1600" i="1" dirty="0" err="1"/>
              <a:t>out.println</a:t>
            </a:r>
            <a:r>
              <a:rPr lang="en-GB" sz="1600" i="1" dirty="0" smtClean="0"/>
              <a:t>(“--------- Order Summary --------------”);</a:t>
            </a:r>
            <a:endParaRPr lang="en-GB" sz="1600" i="1" dirty="0"/>
          </a:p>
          <a:p>
            <a:r>
              <a:rPr lang="en-GB" sz="1600" dirty="0" smtClean="0"/>
              <a:t>        </a:t>
            </a:r>
            <a:r>
              <a:rPr lang="en-GB" sz="1600" dirty="0" err="1"/>
              <a:t>System.</a:t>
            </a:r>
            <a:r>
              <a:rPr lang="en-GB" sz="1600" i="1" dirty="0" err="1"/>
              <a:t>out.println</a:t>
            </a:r>
            <a:r>
              <a:rPr lang="en-GB" sz="1600" i="1" dirty="0"/>
              <a:t>("Pizza info: " + </a:t>
            </a:r>
            <a:r>
              <a:rPr lang="en-GB" sz="1600" i="1" dirty="0" err="1"/>
              <a:t>pizza.getDescription</a:t>
            </a:r>
            <a:r>
              <a:rPr lang="en-GB" sz="1600" i="1" dirty="0"/>
              <a:t>());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System.</a:t>
            </a:r>
            <a:r>
              <a:rPr lang="en-GB" sz="1600" i="1" dirty="0" err="1"/>
              <a:t>out.println</a:t>
            </a:r>
            <a:r>
              <a:rPr lang="en-GB" sz="1600" i="1" dirty="0"/>
              <a:t>("Total Pizza cost: "  + </a:t>
            </a:r>
            <a:r>
              <a:rPr lang="en-GB" sz="1600" i="1" dirty="0" err="1"/>
              <a:t>pizza.getCost</a:t>
            </a:r>
            <a:r>
              <a:rPr lang="en-GB" sz="1600" i="1" dirty="0"/>
              <a:t>());</a:t>
            </a:r>
          </a:p>
          <a:p>
            <a:r>
              <a:rPr lang="en-GB" sz="1600" dirty="0"/>
              <a:t>        </a:t>
            </a:r>
          </a:p>
          <a:p>
            <a:r>
              <a:rPr lang="en-GB" sz="1600" dirty="0"/>
              <a:t>    }</a:t>
            </a:r>
          </a:p>
          <a:p>
            <a:r>
              <a:rPr lang="en-GB" sz="1600" dirty="0"/>
              <a:t>}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189412" y="1389594"/>
            <a:ext cx="3581400" cy="152399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>
            <a:off x="4799012" y="2367431"/>
            <a:ext cx="2971800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4646612" y="3235136"/>
            <a:ext cx="3124200" cy="193864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7734262" y="1203439"/>
            <a:ext cx="43419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1. You go to Pizza </a:t>
            </a:r>
            <a:r>
              <a:rPr lang="en-US" dirty="0" err="1" smtClean="0">
                <a:solidFill>
                  <a:srgbClr val="D6492A"/>
                </a:solidFill>
              </a:rPr>
              <a:t>PoS</a:t>
            </a:r>
            <a:r>
              <a:rPr lang="en-US" dirty="0" smtClean="0">
                <a:solidFill>
                  <a:srgbClr val="D6492A"/>
                </a:solidFill>
              </a:rPr>
              <a:t> terminal and start placing your order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70812" y="2105077"/>
            <a:ext cx="43419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2. Tell what Pizza you want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80878" y="3090446"/>
            <a:ext cx="43419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3. Keep on adding the toppings that you want on your pizza, all the logic is taken care of by decorator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396478" y="4512892"/>
            <a:ext cx="1335050" cy="151418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780878" y="4419600"/>
            <a:ext cx="42952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6492A"/>
                </a:solidFill>
              </a:rPr>
              <a:t>4</a:t>
            </a:r>
            <a:r>
              <a:rPr lang="en-US" dirty="0" smtClean="0">
                <a:solidFill>
                  <a:srgbClr val="D6492A"/>
                </a:solidFill>
              </a:rPr>
              <a:t>. You get your Order summary with all the details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37413" y="5122143"/>
            <a:ext cx="47244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D6492A"/>
                </a:solidFill>
              </a:rPr>
              <a:t>--------- Order Summary --------------</a:t>
            </a:r>
          </a:p>
          <a:p>
            <a:r>
              <a:rPr lang="en-GB" sz="800" dirty="0">
                <a:solidFill>
                  <a:srgbClr val="D6492A"/>
                </a:solidFill>
              </a:rPr>
              <a:t>Pizza info: Farm house Pizza(300) + Tomato(330) + Fresh Corns(370) + Onion Rings(390) + Tomato(420)</a:t>
            </a:r>
          </a:p>
          <a:p>
            <a:r>
              <a:rPr lang="en-GB" sz="800" dirty="0">
                <a:solidFill>
                  <a:srgbClr val="D6492A"/>
                </a:solidFill>
              </a:rPr>
              <a:t>Total Pizza cost: 420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01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design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software engineering, </a:t>
            </a:r>
            <a:r>
              <a:rPr lang="en-GB" dirty="0" smtClean="0"/>
              <a:t>behavioural </a:t>
            </a:r>
            <a:r>
              <a:rPr lang="en-GB" dirty="0"/>
              <a:t>design patterns are design patterns that identify common communication patterns among objects and realize these patterns. By doing so, these patterns increase flexibility in carrying out this communication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Java API example:</a:t>
            </a:r>
          </a:p>
          <a:p>
            <a:pPr marL="0" indent="0">
              <a:buNone/>
            </a:pPr>
            <a:r>
              <a:rPr lang="en-US" dirty="0" smtClean="0"/>
              <a:t>Observer and Observable classes in </a:t>
            </a:r>
            <a:r>
              <a:rPr lang="en-US" dirty="0" err="1" smtClean="0"/>
              <a:t>java.util</a:t>
            </a:r>
            <a:r>
              <a:rPr lang="en-US" dirty="0" smtClean="0"/>
              <a:t> package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03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Design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Intent of this pattern is:</a:t>
            </a:r>
          </a:p>
          <a:p>
            <a:r>
              <a:rPr lang="en-US" dirty="0" smtClean="0"/>
              <a:t>To d</a:t>
            </a:r>
            <a:r>
              <a:rPr lang="en-GB" dirty="0" err="1" smtClean="0"/>
              <a:t>efine</a:t>
            </a:r>
            <a:r>
              <a:rPr lang="en-GB" dirty="0" smtClean="0"/>
              <a:t> </a:t>
            </a:r>
            <a:r>
              <a:rPr lang="en-GB" dirty="0"/>
              <a:t>a family of algorithms, encapsulate each one, </a:t>
            </a:r>
            <a:endParaRPr lang="en-GB" dirty="0" smtClean="0"/>
          </a:p>
          <a:p>
            <a:r>
              <a:rPr lang="en-GB" dirty="0"/>
              <a:t>M</a:t>
            </a:r>
            <a:r>
              <a:rPr lang="en-GB" dirty="0" smtClean="0"/>
              <a:t>ake </a:t>
            </a:r>
            <a:r>
              <a:rPr lang="en-GB" dirty="0"/>
              <a:t>them interchangeable. </a:t>
            </a:r>
            <a:endParaRPr lang="en-GB" dirty="0" smtClean="0"/>
          </a:p>
          <a:p>
            <a:r>
              <a:rPr lang="en-GB" dirty="0" smtClean="0"/>
              <a:t>Strategy </a:t>
            </a:r>
            <a:r>
              <a:rPr lang="en-GB" dirty="0"/>
              <a:t>lets the algorithm vary independently from clients that use it.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3010717"/>
            <a:ext cx="7438095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4347" y="2803634"/>
            <a:ext cx="4343400" cy="441960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200" dirty="0" smtClean="0"/>
              <a:t>class </a:t>
            </a:r>
            <a:r>
              <a:rPr lang="en-GB" sz="1200" dirty="0" err="1" smtClean="0"/>
              <a:t>SelectionSort</a:t>
            </a:r>
            <a:r>
              <a:rPr lang="en-GB" sz="1200" dirty="0" smtClean="0"/>
              <a:t> implements </a:t>
            </a:r>
            <a:r>
              <a:rPr lang="en-GB" sz="1200" dirty="0" err="1" smtClean="0">
                <a:solidFill>
                  <a:srgbClr val="0063BE"/>
                </a:solidFill>
              </a:rPr>
              <a:t>SortingStrategyI</a:t>
            </a:r>
            <a:r>
              <a:rPr lang="en-GB" sz="1200" dirty="0" smtClean="0"/>
              <a:t> {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@Override</a:t>
            </a:r>
          </a:p>
          <a:p>
            <a:pPr marL="0" indent="0">
              <a:buNone/>
            </a:pPr>
            <a:r>
              <a:rPr lang="en-GB" sz="1200" dirty="0"/>
              <a:t>    public void </a:t>
            </a:r>
            <a:r>
              <a:rPr lang="en-GB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sort</a:t>
            </a:r>
            <a:r>
              <a:rPr lang="en-GB" sz="1200" dirty="0"/>
              <a:t>(</a:t>
            </a:r>
            <a:r>
              <a:rPr lang="en-GB" sz="1200" dirty="0" err="1"/>
              <a:t>int</a:t>
            </a:r>
            <a:r>
              <a:rPr lang="en-GB" sz="1200" dirty="0"/>
              <a:t>[] </a:t>
            </a:r>
            <a:r>
              <a:rPr lang="en-GB" sz="1200" dirty="0" err="1" smtClean="0"/>
              <a:t>empIds</a:t>
            </a:r>
            <a:r>
              <a:rPr lang="en-GB" sz="1200" dirty="0" smtClean="0"/>
              <a:t>) {</a:t>
            </a:r>
          </a:p>
          <a:p>
            <a:pPr marL="0" indent="0">
              <a:buNone/>
            </a:pPr>
            <a:r>
              <a:rPr lang="en-GB" sz="1200" dirty="0" smtClean="0"/>
              <a:t>        </a:t>
            </a:r>
            <a:r>
              <a:rPr lang="en-GB" sz="1200" dirty="0" err="1" smtClean="0"/>
              <a:t>System.out.println</a:t>
            </a:r>
            <a:r>
              <a:rPr lang="en-GB" sz="1200" dirty="0" smtClean="0"/>
              <a:t>("Sorting using Selection Sort ...");</a:t>
            </a:r>
          </a:p>
          <a:p>
            <a:pPr marL="0" indent="0">
              <a:buNone/>
            </a:pPr>
            <a:r>
              <a:rPr lang="en-GB" sz="1200" dirty="0" smtClean="0"/>
              <a:t>        for (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i</a:t>
            </a:r>
            <a:r>
              <a:rPr lang="en-GB" sz="1200" dirty="0" smtClean="0"/>
              <a:t> = 0; </a:t>
            </a:r>
            <a:r>
              <a:rPr lang="en-GB" sz="1200" dirty="0" err="1" smtClean="0"/>
              <a:t>i</a:t>
            </a:r>
            <a:r>
              <a:rPr lang="en-GB" sz="1200" dirty="0" smtClean="0"/>
              <a:t> &lt; </a:t>
            </a:r>
            <a:r>
              <a:rPr lang="en-GB" sz="1200" dirty="0" err="1" smtClean="0"/>
              <a:t>empIds.length</a:t>
            </a:r>
            <a:r>
              <a:rPr lang="en-GB" sz="1200" dirty="0" smtClean="0"/>
              <a:t> - 1; </a:t>
            </a:r>
            <a:r>
              <a:rPr lang="en-GB" sz="1200" dirty="0" err="1" smtClean="0"/>
              <a:t>i</a:t>
            </a:r>
            <a:r>
              <a:rPr lang="en-GB" sz="1200" dirty="0" smtClean="0"/>
              <a:t>++)</a:t>
            </a:r>
          </a:p>
          <a:p>
            <a:pPr marL="0" indent="0">
              <a:buNone/>
            </a:pPr>
            <a:r>
              <a:rPr lang="en-GB" sz="1200" dirty="0" smtClean="0"/>
              <a:t>        </a:t>
            </a:r>
            <a:r>
              <a:rPr lang="en-GB" sz="1200" dirty="0"/>
              <a:t>{</a:t>
            </a:r>
          </a:p>
          <a:p>
            <a:pPr marL="0" indent="0">
              <a:buNone/>
            </a:pPr>
            <a:r>
              <a:rPr lang="en-GB" sz="1200" dirty="0"/>
              <a:t>            </a:t>
            </a:r>
            <a:r>
              <a:rPr lang="en-GB" sz="1200" dirty="0" err="1"/>
              <a:t>int</a:t>
            </a:r>
            <a:r>
              <a:rPr lang="en-GB" sz="1200" dirty="0"/>
              <a:t> index = </a:t>
            </a:r>
            <a:r>
              <a:rPr lang="en-GB" sz="1200" dirty="0" err="1"/>
              <a:t>i</a:t>
            </a:r>
            <a:r>
              <a:rPr lang="en-GB" sz="1200" dirty="0"/>
              <a:t>;</a:t>
            </a:r>
          </a:p>
          <a:p>
            <a:pPr marL="0" indent="0">
              <a:buNone/>
            </a:pPr>
            <a:r>
              <a:rPr lang="en-GB" sz="1200" dirty="0"/>
              <a:t>            for (</a:t>
            </a:r>
            <a:r>
              <a:rPr lang="en-GB" sz="1200" dirty="0" err="1"/>
              <a:t>int</a:t>
            </a:r>
            <a:r>
              <a:rPr lang="en-GB" sz="1200" dirty="0"/>
              <a:t> j = </a:t>
            </a:r>
            <a:r>
              <a:rPr lang="en-GB" sz="1200" dirty="0" err="1"/>
              <a:t>i</a:t>
            </a:r>
            <a:r>
              <a:rPr lang="en-GB" sz="1200" dirty="0"/>
              <a:t> + 1; j &lt; </a:t>
            </a:r>
            <a:r>
              <a:rPr lang="en-GB" sz="1200" dirty="0" err="1"/>
              <a:t>empIds.length</a:t>
            </a:r>
            <a:r>
              <a:rPr lang="en-GB" sz="1200" dirty="0"/>
              <a:t>; </a:t>
            </a:r>
            <a:r>
              <a:rPr lang="en-GB" sz="1200" dirty="0" err="1"/>
              <a:t>j++</a:t>
            </a:r>
            <a:r>
              <a:rPr lang="en-GB" sz="1200" dirty="0"/>
              <a:t>)</a:t>
            </a:r>
          </a:p>
          <a:p>
            <a:pPr marL="0" indent="0">
              <a:buNone/>
            </a:pPr>
            <a:r>
              <a:rPr lang="en-GB" sz="1200" dirty="0"/>
              <a:t>                if (</a:t>
            </a:r>
            <a:r>
              <a:rPr lang="en-GB" sz="1200" dirty="0" err="1"/>
              <a:t>empIds</a:t>
            </a:r>
            <a:r>
              <a:rPr lang="en-GB" sz="1200" dirty="0"/>
              <a:t>[j] &lt; </a:t>
            </a:r>
            <a:r>
              <a:rPr lang="en-GB" sz="1200" dirty="0" err="1"/>
              <a:t>empIds</a:t>
            </a:r>
            <a:r>
              <a:rPr lang="en-GB" sz="1200" dirty="0"/>
              <a:t>[index]) </a:t>
            </a:r>
          </a:p>
          <a:p>
            <a:pPr marL="0" indent="0">
              <a:buNone/>
            </a:pPr>
            <a:r>
              <a:rPr lang="en-GB" sz="1200" dirty="0"/>
              <a:t>                    index = j;</a:t>
            </a:r>
          </a:p>
          <a:p>
            <a:pPr marL="0" indent="0">
              <a:buNone/>
            </a:pPr>
            <a:r>
              <a:rPr lang="en-GB" sz="1200" dirty="0"/>
              <a:t>     </a:t>
            </a:r>
          </a:p>
          <a:p>
            <a:pPr marL="0" indent="0">
              <a:buNone/>
            </a:pPr>
            <a:r>
              <a:rPr lang="en-GB" sz="1200" dirty="0"/>
              <a:t>           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smallerNumber</a:t>
            </a:r>
            <a:r>
              <a:rPr lang="en-GB" sz="1200" dirty="0"/>
              <a:t> = </a:t>
            </a:r>
            <a:r>
              <a:rPr lang="en-GB" sz="1200" dirty="0" err="1"/>
              <a:t>empIds</a:t>
            </a:r>
            <a:r>
              <a:rPr lang="en-GB" sz="1200" dirty="0"/>
              <a:t>[index];  </a:t>
            </a:r>
          </a:p>
          <a:p>
            <a:pPr marL="0" indent="0">
              <a:buNone/>
            </a:pPr>
            <a:r>
              <a:rPr lang="en-GB" sz="1200" dirty="0"/>
              <a:t>            </a:t>
            </a:r>
            <a:r>
              <a:rPr lang="en-GB" sz="1200" dirty="0" err="1"/>
              <a:t>empIds</a:t>
            </a:r>
            <a:r>
              <a:rPr lang="en-GB" sz="1200" dirty="0"/>
              <a:t>[index] = </a:t>
            </a:r>
            <a:r>
              <a:rPr lang="en-GB" sz="1200" dirty="0" err="1"/>
              <a:t>empIds</a:t>
            </a:r>
            <a:r>
              <a:rPr lang="en-GB" sz="1200" dirty="0"/>
              <a:t>[</a:t>
            </a:r>
            <a:r>
              <a:rPr lang="en-GB" sz="1200" dirty="0" err="1"/>
              <a:t>i</a:t>
            </a:r>
            <a:r>
              <a:rPr lang="en-GB" sz="1200" dirty="0"/>
              <a:t>];</a:t>
            </a:r>
          </a:p>
          <a:p>
            <a:pPr marL="0" indent="0">
              <a:buNone/>
            </a:pPr>
            <a:r>
              <a:rPr lang="en-GB" sz="1200" dirty="0"/>
              <a:t>            </a:t>
            </a:r>
            <a:r>
              <a:rPr lang="en-GB" sz="1200" dirty="0" err="1"/>
              <a:t>empIds</a:t>
            </a:r>
            <a:r>
              <a:rPr lang="en-GB" sz="1200" dirty="0"/>
              <a:t>[</a:t>
            </a:r>
            <a:r>
              <a:rPr lang="en-GB" sz="1200" dirty="0" err="1"/>
              <a:t>i</a:t>
            </a:r>
            <a:r>
              <a:rPr lang="en-GB" sz="1200" dirty="0"/>
              <a:t>] = </a:t>
            </a:r>
            <a:r>
              <a:rPr lang="en-GB" sz="1200" dirty="0" err="1"/>
              <a:t>smallerNumber</a:t>
            </a:r>
            <a:r>
              <a:rPr lang="en-GB" sz="1200" dirty="0"/>
              <a:t>;</a:t>
            </a:r>
          </a:p>
          <a:p>
            <a:pPr marL="0" indent="0">
              <a:buNone/>
            </a:pPr>
            <a:r>
              <a:rPr lang="en-GB" sz="1200" dirty="0"/>
              <a:t>        }</a:t>
            </a:r>
          </a:p>
          <a:p>
            <a:pPr marL="0" indent="0">
              <a:buNone/>
            </a:pPr>
            <a:r>
              <a:rPr lang="en-GB" sz="1200" dirty="0"/>
              <a:t>    }</a:t>
            </a:r>
          </a:p>
          <a:p>
            <a:pPr marL="0" indent="0">
              <a:buNone/>
            </a:pPr>
            <a:r>
              <a:rPr lang="en-GB" sz="1200" dirty="0"/>
              <a:t>    </a:t>
            </a:r>
          </a:p>
          <a:p>
            <a:pPr marL="0" indent="0">
              <a:buNone/>
            </a:pPr>
            <a:r>
              <a:rPr lang="en-GB" sz="1200" dirty="0"/>
              <a:t>}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 smtClean="0"/>
          </a:p>
          <a:p>
            <a:pPr marL="0" indent="0">
              <a:buNone/>
            </a:pPr>
            <a:endParaRPr lang="en-GB" sz="12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7125" y="2801006"/>
            <a:ext cx="2871952" cy="28018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class </a:t>
            </a:r>
            <a:r>
              <a:rPr lang="en-GB" sz="800" dirty="0" err="1" smtClean="0"/>
              <a:t>BubbleSort</a:t>
            </a:r>
            <a:r>
              <a:rPr lang="en-GB" sz="800" dirty="0" smtClean="0"/>
              <a:t> implements </a:t>
            </a:r>
            <a:r>
              <a:rPr lang="en-GB" sz="800" dirty="0" err="1" smtClean="0">
                <a:solidFill>
                  <a:srgbClr val="0063BE"/>
                </a:solidFill>
              </a:rPr>
              <a:t>SortingStrategyI</a:t>
            </a:r>
            <a:r>
              <a:rPr lang="en-GB" sz="800" dirty="0" smtClean="0"/>
              <a:t> {</a:t>
            </a:r>
          </a:p>
          <a:p>
            <a:pPr marL="0" indent="0">
              <a:buFont typeface="Wingdings" pitchFamily="2" charset="2"/>
              <a:buNone/>
            </a:pPr>
            <a:endParaRPr lang="en-GB" sz="800" dirty="0" smtClean="0"/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@Override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public void</a:t>
            </a:r>
            <a:r>
              <a:rPr lang="en-GB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sort 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[] </a:t>
            </a:r>
            <a:r>
              <a:rPr lang="en-GB" sz="800" dirty="0" err="1" smtClean="0"/>
              <a:t>empIds</a:t>
            </a:r>
            <a:r>
              <a:rPr lang="en-GB" sz="800" dirty="0" smtClean="0"/>
              <a:t>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System.out.println</a:t>
            </a:r>
            <a:r>
              <a:rPr lang="en-GB" sz="800" dirty="0" smtClean="0"/>
              <a:t>("Sorting using Bubble Sort ...");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int</a:t>
            </a:r>
            <a:r>
              <a:rPr lang="en-GB" sz="800" dirty="0" smtClean="0"/>
              <a:t> n = </a:t>
            </a:r>
            <a:r>
              <a:rPr lang="en-GB" sz="800" dirty="0" err="1" smtClean="0"/>
              <a:t>empIds.length</a:t>
            </a:r>
            <a:r>
              <a:rPr lang="en-GB" sz="800" dirty="0" smtClean="0"/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nn-NO" sz="800" dirty="0" smtClean="0"/>
              <a:t>        for (int i = 0; i &lt; n-1; i++)</a:t>
            </a:r>
          </a:p>
          <a:p>
            <a:pPr marL="0" indent="0">
              <a:buFont typeface="Wingdings" pitchFamily="2" charset="2"/>
              <a:buNone/>
            </a:pPr>
            <a:r>
              <a:rPr lang="nb-NO" sz="800" dirty="0" smtClean="0"/>
              <a:t>            for (int j = 0; j &lt; n-i-1; j++)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if (</a:t>
            </a:r>
            <a:r>
              <a:rPr lang="en-GB" sz="800" dirty="0" err="1" smtClean="0"/>
              <a:t>empIds</a:t>
            </a:r>
            <a:r>
              <a:rPr lang="en-GB" sz="800" dirty="0" smtClean="0"/>
              <a:t>[j] &gt; </a:t>
            </a:r>
            <a:r>
              <a:rPr lang="en-GB" sz="800" dirty="0" err="1" smtClean="0"/>
              <a:t>empIds</a:t>
            </a:r>
            <a:r>
              <a:rPr lang="en-GB" sz="800" dirty="0" smtClean="0"/>
              <a:t>[j+1])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    </a:t>
            </a:r>
            <a:r>
              <a:rPr lang="en-GB" sz="800" dirty="0" err="1" smtClean="0"/>
              <a:t>int</a:t>
            </a:r>
            <a:r>
              <a:rPr lang="en-GB" sz="800" dirty="0" smtClean="0"/>
              <a:t> temp = </a:t>
            </a:r>
            <a:r>
              <a:rPr lang="en-GB" sz="800" dirty="0" err="1" smtClean="0"/>
              <a:t>empIds</a:t>
            </a:r>
            <a:r>
              <a:rPr lang="en-GB" sz="800" dirty="0" smtClean="0"/>
              <a:t>[j];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    </a:t>
            </a:r>
            <a:r>
              <a:rPr lang="en-GB" sz="800" dirty="0" err="1" smtClean="0"/>
              <a:t>empIds</a:t>
            </a:r>
            <a:r>
              <a:rPr lang="en-GB" sz="800" dirty="0" smtClean="0"/>
              <a:t>[j] = </a:t>
            </a:r>
            <a:r>
              <a:rPr lang="en-GB" sz="800" dirty="0" err="1" smtClean="0"/>
              <a:t>empIds</a:t>
            </a:r>
            <a:r>
              <a:rPr lang="en-GB" sz="800" dirty="0" smtClean="0"/>
              <a:t>[j+1];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    </a:t>
            </a:r>
            <a:r>
              <a:rPr lang="en-GB" sz="800" dirty="0" err="1" smtClean="0"/>
              <a:t>empIds</a:t>
            </a:r>
            <a:r>
              <a:rPr lang="en-GB" sz="800" dirty="0" smtClean="0"/>
              <a:t>[j+1] = temp;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}</a:t>
            </a:r>
          </a:p>
          <a:p>
            <a:pPr marL="0" indent="0">
              <a:buFont typeface="Wingdings" pitchFamily="2" charset="2"/>
              <a:buNone/>
            </a:pPr>
            <a:endParaRPr lang="en-GB" sz="800" dirty="0" smtClean="0"/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47148" y="2362200"/>
            <a:ext cx="4343400" cy="472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class </a:t>
            </a:r>
            <a:r>
              <a:rPr lang="en-GB" sz="800" dirty="0" err="1" smtClean="0"/>
              <a:t>QuickSort</a:t>
            </a:r>
            <a:r>
              <a:rPr lang="en-GB" sz="800" dirty="0" smtClean="0"/>
              <a:t> implements </a:t>
            </a:r>
            <a:r>
              <a:rPr lang="en-GB" sz="800" dirty="0" err="1" smtClean="0">
                <a:solidFill>
                  <a:srgbClr val="0063BE"/>
                </a:solidFill>
              </a:rPr>
              <a:t>SortingStrategyI</a:t>
            </a:r>
            <a:r>
              <a:rPr lang="en-GB" sz="800" dirty="0" smtClean="0"/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@Override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public void </a:t>
            </a:r>
            <a:r>
              <a:rPr lang="en-GB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sort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[] </a:t>
            </a:r>
            <a:r>
              <a:rPr lang="en-GB" sz="800" dirty="0" err="1" smtClean="0"/>
              <a:t>empIds</a:t>
            </a:r>
            <a:r>
              <a:rPr lang="en-GB" sz="800" dirty="0" smtClean="0"/>
              <a:t>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System.out.println</a:t>
            </a:r>
            <a:r>
              <a:rPr lang="en-GB" sz="800" dirty="0" smtClean="0"/>
              <a:t>("Sorting using Quick Sort ...");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quickSort</a:t>
            </a:r>
            <a:r>
              <a:rPr lang="en-GB" sz="800" dirty="0" smtClean="0"/>
              <a:t>(</a:t>
            </a:r>
            <a:r>
              <a:rPr lang="en-GB" sz="800" dirty="0" err="1" smtClean="0"/>
              <a:t>empIds</a:t>
            </a:r>
            <a:r>
              <a:rPr lang="en-GB" sz="800" dirty="0" smtClean="0"/>
              <a:t>, 0, </a:t>
            </a:r>
            <a:r>
              <a:rPr lang="en-GB" sz="800" dirty="0" err="1" smtClean="0"/>
              <a:t>empIds.length</a:t>
            </a:r>
            <a:r>
              <a:rPr lang="en-GB" sz="800" dirty="0" smtClean="0"/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private void </a:t>
            </a:r>
            <a:r>
              <a:rPr lang="en-GB" sz="800" dirty="0" err="1" smtClean="0"/>
              <a:t>quickSort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[] </a:t>
            </a:r>
            <a:r>
              <a:rPr lang="en-GB" sz="800" dirty="0" err="1" smtClean="0"/>
              <a:t>arr</a:t>
            </a:r>
            <a:r>
              <a:rPr lang="en-GB" sz="800" dirty="0" smtClean="0"/>
              <a:t>, </a:t>
            </a:r>
            <a:r>
              <a:rPr lang="en-GB" sz="800" dirty="0" err="1" smtClean="0"/>
              <a:t>int</a:t>
            </a:r>
            <a:r>
              <a:rPr lang="en-GB" sz="800" dirty="0" smtClean="0"/>
              <a:t> start, </a:t>
            </a:r>
            <a:r>
              <a:rPr lang="en-GB" sz="800" dirty="0" err="1" smtClean="0"/>
              <a:t>int</a:t>
            </a:r>
            <a:r>
              <a:rPr lang="en-GB" sz="800" dirty="0" smtClean="0"/>
              <a:t> end){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int</a:t>
            </a:r>
            <a:r>
              <a:rPr lang="en-GB" sz="800" dirty="0" smtClean="0"/>
              <a:t> partition = partition(</a:t>
            </a:r>
            <a:r>
              <a:rPr lang="en-GB" sz="800" dirty="0" err="1" smtClean="0"/>
              <a:t>arr</a:t>
            </a:r>
            <a:r>
              <a:rPr lang="en-GB" sz="800" dirty="0" smtClean="0"/>
              <a:t>, start, end);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if(partition-1&gt;start)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</a:t>
            </a:r>
            <a:r>
              <a:rPr lang="en-GB" sz="800" dirty="0" err="1" smtClean="0"/>
              <a:t>quickSort</a:t>
            </a:r>
            <a:r>
              <a:rPr lang="en-GB" sz="800" dirty="0" smtClean="0"/>
              <a:t>(</a:t>
            </a:r>
            <a:r>
              <a:rPr lang="en-GB" sz="800" dirty="0" err="1" smtClean="0"/>
              <a:t>arr</a:t>
            </a:r>
            <a:r>
              <a:rPr lang="en-GB" sz="800" dirty="0" smtClean="0"/>
              <a:t>, start, partition - 1);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if(partition+1&lt;end)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</a:t>
            </a:r>
            <a:r>
              <a:rPr lang="en-GB" sz="800" dirty="0" err="1" smtClean="0"/>
              <a:t>quickSort</a:t>
            </a:r>
            <a:r>
              <a:rPr lang="en-GB" sz="800" dirty="0" smtClean="0"/>
              <a:t>(</a:t>
            </a:r>
            <a:r>
              <a:rPr lang="en-GB" sz="800" dirty="0" err="1" smtClean="0"/>
              <a:t>arr</a:t>
            </a:r>
            <a:r>
              <a:rPr lang="en-GB" sz="800" dirty="0" smtClean="0"/>
              <a:t>, partition + 1, end);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public static </a:t>
            </a:r>
            <a:r>
              <a:rPr lang="en-GB" sz="800" dirty="0" err="1" smtClean="0"/>
              <a:t>int</a:t>
            </a:r>
            <a:r>
              <a:rPr lang="en-GB" sz="800" dirty="0" smtClean="0"/>
              <a:t> partition(</a:t>
            </a:r>
            <a:r>
              <a:rPr lang="en-GB" sz="800" dirty="0" err="1" smtClean="0"/>
              <a:t>int</a:t>
            </a:r>
            <a:r>
              <a:rPr lang="en-GB" sz="800" dirty="0" smtClean="0"/>
              <a:t>[] </a:t>
            </a:r>
            <a:r>
              <a:rPr lang="en-GB" sz="800" dirty="0" err="1" smtClean="0"/>
              <a:t>arr</a:t>
            </a:r>
            <a:r>
              <a:rPr lang="en-GB" sz="800" dirty="0" smtClean="0"/>
              <a:t>, </a:t>
            </a:r>
            <a:r>
              <a:rPr lang="en-GB" sz="800" dirty="0" err="1" smtClean="0"/>
              <a:t>int</a:t>
            </a:r>
            <a:r>
              <a:rPr lang="en-GB" sz="800" dirty="0" smtClean="0"/>
              <a:t> start, </a:t>
            </a:r>
            <a:r>
              <a:rPr lang="en-GB" sz="800" dirty="0" err="1" smtClean="0"/>
              <a:t>int</a:t>
            </a:r>
            <a:r>
              <a:rPr lang="en-GB" sz="800" dirty="0" smtClean="0"/>
              <a:t> end){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int</a:t>
            </a:r>
            <a:r>
              <a:rPr lang="en-GB" sz="800" dirty="0" smtClean="0"/>
              <a:t> pivot = </a:t>
            </a:r>
            <a:r>
              <a:rPr lang="en-GB" sz="800" dirty="0" err="1" smtClean="0"/>
              <a:t>arr</a:t>
            </a:r>
            <a:r>
              <a:rPr lang="en-GB" sz="800" dirty="0" smtClean="0"/>
              <a:t>[end];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for(</a:t>
            </a:r>
            <a:r>
              <a:rPr lang="en-GB" sz="800" dirty="0" err="1" smtClean="0"/>
              <a:t>int</a:t>
            </a:r>
            <a:r>
              <a:rPr lang="en-GB" sz="800" dirty="0" smtClean="0"/>
              <a:t> </a:t>
            </a:r>
            <a:r>
              <a:rPr lang="en-GB" sz="800" dirty="0" err="1" smtClean="0"/>
              <a:t>i</a:t>
            </a:r>
            <a:r>
              <a:rPr lang="en-GB" sz="800" dirty="0" smtClean="0"/>
              <a:t>=start; </a:t>
            </a:r>
            <a:r>
              <a:rPr lang="en-GB" sz="800" dirty="0" err="1" smtClean="0"/>
              <a:t>i</a:t>
            </a:r>
            <a:r>
              <a:rPr lang="en-GB" sz="800" dirty="0" smtClean="0"/>
              <a:t>&lt;end; </a:t>
            </a:r>
            <a:r>
              <a:rPr lang="en-GB" sz="800" dirty="0" err="1" smtClean="0"/>
              <a:t>i</a:t>
            </a:r>
            <a:r>
              <a:rPr lang="en-GB" sz="800" dirty="0" smtClean="0"/>
              <a:t>++){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if(</a:t>
            </a:r>
            <a:r>
              <a:rPr lang="en-GB" sz="800" dirty="0" err="1" smtClean="0"/>
              <a:t>arr</a:t>
            </a:r>
            <a:r>
              <a:rPr lang="en-GB" sz="800" dirty="0" smtClean="0"/>
              <a:t>[</a:t>
            </a:r>
            <a:r>
              <a:rPr lang="en-GB" sz="800" dirty="0" err="1" smtClean="0"/>
              <a:t>i</a:t>
            </a:r>
            <a:r>
              <a:rPr lang="en-GB" sz="800" dirty="0" smtClean="0"/>
              <a:t>]&lt;pivot){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</a:t>
            </a:r>
            <a:r>
              <a:rPr lang="en-GB" sz="800" dirty="0" err="1" smtClean="0"/>
              <a:t>int</a:t>
            </a:r>
            <a:r>
              <a:rPr lang="en-GB" sz="800" dirty="0" smtClean="0"/>
              <a:t> temp= </a:t>
            </a:r>
            <a:r>
              <a:rPr lang="en-GB" sz="800" dirty="0" err="1" smtClean="0"/>
              <a:t>arr</a:t>
            </a:r>
            <a:r>
              <a:rPr lang="en-GB" sz="800" dirty="0" smtClean="0"/>
              <a:t>[start];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</a:t>
            </a:r>
            <a:r>
              <a:rPr lang="en-GB" sz="800" dirty="0" err="1" smtClean="0"/>
              <a:t>arr</a:t>
            </a:r>
            <a:r>
              <a:rPr lang="en-GB" sz="800" dirty="0" smtClean="0"/>
              <a:t>[start]=</a:t>
            </a:r>
            <a:r>
              <a:rPr lang="en-GB" sz="800" dirty="0" err="1" smtClean="0"/>
              <a:t>arr</a:t>
            </a:r>
            <a:r>
              <a:rPr lang="en-GB" sz="800" dirty="0" smtClean="0"/>
              <a:t>[</a:t>
            </a:r>
            <a:r>
              <a:rPr lang="en-GB" sz="800" dirty="0" err="1" smtClean="0"/>
              <a:t>i</a:t>
            </a:r>
            <a:r>
              <a:rPr lang="en-GB" sz="800" dirty="0" smtClean="0"/>
              <a:t>];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</a:t>
            </a:r>
            <a:r>
              <a:rPr lang="en-GB" sz="800" dirty="0" err="1" smtClean="0"/>
              <a:t>arr</a:t>
            </a:r>
            <a:r>
              <a:rPr lang="en-GB" sz="800" dirty="0" smtClean="0"/>
              <a:t>[</a:t>
            </a:r>
            <a:r>
              <a:rPr lang="en-GB" sz="800" dirty="0" err="1" smtClean="0"/>
              <a:t>i</a:t>
            </a:r>
            <a:r>
              <a:rPr lang="en-GB" sz="800" dirty="0" smtClean="0"/>
              <a:t>]=temp;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start++;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int</a:t>
            </a:r>
            <a:r>
              <a:rPr lang="en-GB" sz="800" dirty="0" smtClean="0"/>
              <a:t> temp = </a:t>
            </a:r>
            <a:r>
              <a:rPr lang="en-GB" sz="800" dirty="0" err="1" smtClean="0"/>
              <a:t>arr</a:t>
            </a:r>
            <a:r>
              <a:rPr lang="en-GB" sz="800" dirty="0" smtClean="0"/>
              <a:t>[start];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arr</a:t>
            </a:r>
            <a:r>
              <a:rPr lang="en-GB" sz="800" dirty="0" smtClean="0"/>
              <a:t>[start] = pivot;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arr</a:t>
            </a:r>
            <a:r>
              <a:rPr lang="en-GB" sz="800" dirty="0" smtClean="0"/>
              <a:t>[end] = temp;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return start;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84612" y="846995"/>
            <a:ext cx="2895600" cy="744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/>
              <a:t>interface </a:t>
            </a:r>
            <a:r>
              <a:rPr lang="en-GB" sz="1200" dirty="0" err="1">
                <a:solidFill>
                  <a:srgbClr val="0063BE"/>
                </a:solidFill>
              </a:rPr>
              <a:t>SortingStrategyI</a:t>
            </a:r>
            <a:r>
              <a:rPr lang="en-GB" sz="1200" dirty="0"/>
              <a:t> {</a:t>
            </a:r>
          </a:p>
          <a:p>
            <a:pPr marL="0" indent="0">
              <a:buNone/>
            </a:pPr>
            <a:r>
              <a:rPr lang="en-GB" sz="1200" dirty="0" smtClean="0"/>
              <a:t>    </a:t>
            </a:r>
            <a:r>
              <a:rPr lang="en-GB" sz="1200" dirty="0"/>
              <a:t>void </a:t>
            </a:r>
            <a:r>
              <a:rPr lang="en-GB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sort</a:t>
            </a:r>
            <a:r>
              <a:rPr lang="en-GB" sz="1200" dirty="0"/>
              <a:t>(</a:t>
            </a:r>
            <a:r>
              <a:rPr lang="en-GB" sz="1200" dirty="0" err="1"/>
              <a:t>int</a:t>
            </a:r>
            <a:r>
              <a:rPr lang="en-GB" sz="1200" dirty="0"/>
              <a:t>[] </a:t>
            </a:r>
            <a:r>
              <a:rPr lang="en-GB" sz="1200" dirty="0" err="1"/>
              <a:t>empIds</a:t>
            </a:r>
            <a:r>
              <a:rPr lang="en-GB" sz="1200" dirty="0"/>
              <a:t>);</a:t>
            </a:r>
          </a:p>
          <a:p>
            <a:pPr marL="0" indent="0">
              <a:buNone/>
            </a:pPr>
            <a:r>
              <a:rPr lang="en-GB" sz="1200" dirty="0" smtClean="0"/>
              <a:t>}</a:t>
            </a:r>
            <a:endParaRPr lang="en-GB" sz="1200" dirty="0"/>
          </a:p>
        </p:txBody>
      </p:sp>
      <p:cxnSp>
        <p:nvCxnSpPr>
          <p:cNvPr id="10" name="Straight Arrow Connector 9"/>
          <p:cNvCxnSpPr>
            <a:endCxn id="8" idx="2"/>
          </p:cNvCxnSpPr>
          <p:nvPr/>
        </p:nvCxnSpPr>
        <p:spPr>
          <a:xfrm flipV="1">
            <a:off x="5332412" y="1591606"/>
            <a:ext cx="0" cy="77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446212" y="2186352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1446212" y="2208888"/>
            <a:ext cx="1" cy="594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332412" y="2186352"/>
            <a:ext cx="4693634" cy="2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10026046" y="2224654"/>
            <a:ext cx="1" cy="594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27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6011" y="1905000"/>
            <a:ext cx="4418101" cy="22860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200" dirty="0"/>
              <a:t>public class </a:t>
            </a:r>
            <a:r>
              <a:rPr lang="en-GB" sz="1200" dirty="0" err="1"/>
              <a:t>StrategyTest</a:t>
            </a:r>
            <a:r>
              <a:rPr lang="en-GB" sz="1200" dirty="0"/>
              <a:t> {</a:t>
            </a:r>
          </a:p>
          <a:p>
            <a:pPr marL="0" indent="0">
              <a:buNone/>
            </a:pPr>
            <a:r>
              <a:rPr lang="en-GB" sz="1200" dirty="0" smtClean="0"/>
              <a:t>    </a:t>
            </a:r>
            <a:r>
              <a:rPr lang="en-GB" sz="1200" dirty="0"/>
              <a:t>public static void main(String</a:t>
            </a:r>
            <a:r>
              <a:rPr lang="en-GB" sz="1200" dirty="0" smtClean="0"/>
              <a:t>...strings</a:t>
            </a:r>
            <a:r>
              <a:rPr lang="en-GB" sz="1200" dirty="0"/>
              <a:t>) </a:t>
            </a:r>
            <a:r>
              <a:rPr lang="en-GB" sz="1200" dirty="0" smtClean="0"/>
              <a:t>{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        </a:t>
            </a:r>
            <a:r>
              <a:rPr lang="en-GB" sz="1200" dirty="0" err="1">
                <a:solidFill>
                  <a:srgbClr val="D6492A"/>
                </a:solidFill>
              </a:rPr>
              <a:t>EmployeesData</a:t>
            </a:r>
            <a:r>
              <a:rPr lang="en-GB" sz="1200" dirty="0"/>
              <a:t> </a:t>
            </a:r>
            <a:r>
              <a:rPr lang="en-GB" sz="1200" dirty="0" err="1"/>
              <a:t>empData</a:t>
            </a:r>
            <a:r>
              <a:rPr lang="en-GB" sz="1200" dirty="0"/>
              <a:t> = new </a:t>
            </a:r>
            <a:r>
              <a:rPr lang="en-GB" sz="1200" dirty="0" err="1"/>
              <a:t>EmployeesData</a:t>
            </a:r>
            <a:r>
              <a:rPr lang="en-GB" sz="1200" dirty="0"/>
              <a:t>();</a:t>
            </a:r>
          </a:p>
          <a:p>
            <a:pPr marL="0" indent="0">
              <a:buNone/>
            </a:pPr>
            <a:r>
              <a:rPr lang="en-GB" sz="1200" dirty="0"/>
              <a:t>        </a:t>
            </a:r>
            <a:r>
              <a:rPr lang="en-GB" sz="1200" dirty="0" err="1"/>
              <a:t>empData.setEmployeesData</a:t>
            </a:r>
            <a:r>
              <a:rPr lang="en-GB" sz="1200" dirty="0"/>
              <a:t>(new </a:t>
            </a:r>
            <a:r>
              <a:rPr lang="en-GB" sz="1200" dirty="0" err="1"/>
              <a:t>int</a:t>
            </a:r>
            <a:r>
              <a:rPr lang="en-GB" sz="1200" dirty="0"/>
              <a:t>[]{12, 4 ,5 ,10, 3, 5});</a:t>
            </a:r>
          </a:p>
          <a:p>
            <a:pPr marL="0" indent="0">
              <a:buNone/>
            </a:pPr>
            <a:r>
              <a:rPr lang="en-GB" sz="1200" dirty="0"/>
              <a:t>        </a:t>
            </a:r>
            <a:r>
              <a:rPr lang="en-GB" sz="1200" dirty="0" err="1"/>
              <a:t>empData.setSortingStrategy</a:t>
            </a:r>
            <a:r>
              <a:rPr lang="en-GB" sz="1200" dirty="0"/>
              <a:t>(new </a:t>
            </a:r>
            <a:r>
              <a:rPr lang="en-GB" sz="1200" dirty="0" err="1">
                <a:solidFill>
                  <a:schemeClr val="tx2"/>
                </a:solidFill>
              </a:rPr>
              <a:t>SelectionSort</a:t>
            </a:r>
            <a:r>
              <a:rPr lang="en-GB" sz="1200" dirty="0" smtClean="0"/>
              <a:t>());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}</a:t>
            </a:r>
          </a:p>
          <a:p>
            <a:pPr marL="0" indent="0">
              <a:buNone/>
            </a:pPr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03711" y="2362200"/>
            <a:ext cx="27432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/>
              <a:t>interface </a:t>
            </a:r>
            <a:r>
              <a:rPr lang="en-GB" sz="1200" dirty="0" err="1">
                <a:solidFill>
                  <a:schemeClr val="tx2"/>
                </a:solidFill>
              </a:rPr>
              <a:t>SortingStrategyI</a:t>
            </a:r>
            <a:r>
              <a:rPr lang="en-GB" sz="1200" dirty="0"/>
              <a:t> {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void sort(</a:t>
            </a:r>
            <a:r>
              <a:rPr lang="en-GB" sz="1200" dirty="0" err="1"/>
              <a:t>int</a:t>
            </a:r>
            <a:r>
              <a:rPr lang="en-GB" sz="1200" dirty="0"/>
              <a:t>[] </a:t>
            </a:r>
            <a:r>
              <a:rPr lang="en-GB" sz="1200" dirty="0" err="1"/>
              <a:t>empIds</a:t>
            </a:r>
            <a:r>
              <a:rPr lang="en-GB" sz="1200" dirty="0"/>
              <a:t>);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" y="1143000"/>
            <a:ext cx="3884611" cy="525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050" dirty="0" smtClean="0"/>
              <a:t>class </a:t>
            </a:r>
            <a:r>
              <a:rPr lang="en-GB" sz="1050" dirty="0" err="1" smtClean="0">
                <a:solidFill>
                  <a:srgbClr val="D6492A"/>
                </a:solidFill>
              </a:rPr>
              <a:t>EmployeesData</a:t>
            </a:r>
            <a:r>
              <a:rPr lang="en-GB" sz="1050" dirty="0" smtClean="0"/>
              <a:t> {</a:t>
            </a:r>
          </a:p>
          <a:p>
            <a:pPr marL="0" indent="0">
              <a:buNone/>
            </a:pPr>
            <a:endParaRPr lang="en-GB" sz="1050" dirty="0" smtClean="0"/>
          </a:p>
          <a:p>
            <a:pPr marL="0" indent="0">
              <a:buNone/>
            </a:pPr>
            <a:r>
              <a:rPr lang="en-GB" sz="1050" dirty="0" smtClean="0"/>
              <a:t>    private </a:t>
            </a:r>
            <a:r>
              <a:rPr lang="en-GB" sz="1050" dirty="0" err="1" smtClean="0"/>
              <a:t>int</a:t>
            </a:r>
            <a:r>
              <a:rPr lang="en-GB" sz="1050" dirty="0" smtClean="0"/>
              <a:t> [] </a:t>
            </a:r>
            <a:r>
              <a:rPr lang="en-GB" sz="1050" dirty="0" err="1" smtClean="0"/>
              <a:t>employeeIds</a:t>
            </a:r>
            <a:r>
              <a:rPr lang="en-GB" sz="1050" dirty="0" smtClean="0"/>
              <a:t> = new </a:t>
            </a:r>
            <a:r>
              <a:rPr lang="en-GB" sz="1050" dirty="0" err="1" smtClean="0"/>
              <a:t>int</a:t>
            </a:r>
            <a:r>
              <a:rPr lang="en-GB" sz="1050" dirty="0" smtClean="0"/>
              <a:t>[10];</a:t>
            </a:r>
          </a:p>
          <a:p>
            <a:pPr marL="0" indent="0">
              <a:buNone/>
            </a:pPr>
            <a:r>
              <a:rPr lang="en-GB" sz="1050" dirty="0" smtClean="0"/>
              <a:t>    </a:t>
            </a:r>
          </a:p>
          <a:p>
            <a:pPr marL="0" indent="0">
              <a:buNone/>
            </a:pPr>
            <a:r>
              <a:rPr lang="en-GB" sz="1050" dirty="0" smtClean="0"/>
              <a:t>    public </a:t>
            </a:r>
            <a:r>
              <a:rPr lang="en-GB" sz="1050" dirty="0" err="1" smtClean="0"/>
              <a:t>EmployeesData</a:t>
            </a:r>
            <a:r>
              <a:rPr lang="en-GB" sz="1050" dirty="0" smtClean="0"/>
              <a:t>() {</a:t>
            </a:r>
          </a:p>
          <a:p>
            <a:pPr marL="0" indent="0">
              <a:buNone/>
            </a:pPr>
            <a:r>
              <a:rPr lang="en-GB" sz="1050" dirty="0" smtClean="0"/>
              <a:t>        // TODO Auto-generated constructor stub</a:t>
            </a:r>
          </a:p>
          <a:p>
            <a:pPr marL="0" indent="0">
              <a:buNone/>
            </a:pPr>
            <a:r>
              <a:rPr lang="en-GB" sz="1050" dirty="0" smtClean="0"/>
              <a:t>    }</a:t>
            </a:r>
          </a:p>
          <a:p>
            <a:pPr marL="0" indent="0">
              <a:buNone/>
            </a:pPr>
            <a:r>
              <a:rPr lang="en-GB" sz="1050" dirty="0" smtClean="0"/>
              <a:t>    </a:t>
            </a:r>
          </a:p>
          <a:p>
            <a:pPr marL="0" indent="0">
              <a:buNone/>
            </a:pPr>
            <a:r>
              <a:rPr lang="en-GB" sz="1050" dirty="0" smtClean="0"/>
              <a:t>    public </a:t>
            </a:r>
            <a:r>
              <a:rPr lang="en-GB" sz="1050" dirty="0" err="1" smtClean="0"/>
              <a:t>EmployeesData</a:t>
            </a:r>
            <a:r>
              <a:rPr lang="en-GB" sz="1050" dirty="0" smtClean="0"/>
              <a:t>(</a:t>
            </a:r>
            <a:r>
              <a:rPr lang="en-GB" sz="1050" dirty="0" err="1" smtClean="0"/>
              <a:t>int</a:t>
            </a:r>
            <a:r>
              <a:rPr lang="en-GB" sz="1050" dirty="0" smtClean="0"/>
              <a:t> [] </a:t>
            </a:r>
            <a:r>
              <a:rPr lang="en-GB" sz="1050" dirty="0" err="1" smtClean="0"/>
              <a:t>empIds</a:t>
            </a:r>
            <a:r>
              <a:rPr lang="en-GB" sz="1050" dirty="0" smtClean="0"/>
              <a:t>) {</a:t>
            </a:r>
          </a:p>
          <a:p>
            <a:pPr marL="0" indent="0">
              <a:buNone/>
            </a:pPr>
            <a:r>
              <a:rPr lang="en-GB" sz="1050" dirty="0" smtClean="0"/>
              <a:t>        </a:t>
            </a:r>
            <a:r>
              <a:rPr lang="en-GB" sz="1050" dirty="0" err="1" smtClean="0"/>
              <a:t>this.employeeIds</a:t>
            </a:r>
            <a:r>
              <a:rPr lang="en-GB" sz="1050" dirty="0" smtClean="0"/>
              <a:t> = </a:t>
            </a:r>
            <a:r>
              <a:rPr lang="en-GB" sz="1050" dirty="0" err="1" smtClean="0"/>
              <a:t>empIds</a:t>
            </a:r>
            <a:r>
              <a:rPr lang="en-GB" sz="1050" dirty="0" smtClean="0"/>
              <a:t>;</a:t>
            </a:r>
          </a:p>
          <a:p>
            <a:pPr marL="0" indent="0">
              <a:buNone/>
            </a:pPr>
            <a:r>
              <a:rPr lang="en-GB" sz="1050" dirty="0" smtClean="0"/>
              <a:t>    }</a:t>
            </a:r>
          </a:p>
          <a:p>
            <a:pPr marL="0" indent="0">
              <a:buNone/>
            </a:pPr>
            <a:endParaRPr lang="en-GB" sz="1050" dirty="0" smtClean="0"/>
          </a:p>
          <a:p>
            <a:pPr marL="0" indent="0">
              <a:buNone/>
            </a:pPr>
            <a:r>
              <a:rPr lang="en-GB" sz="1050" dirty="0" smtClean="0"/>
              <a:t>    public void </a:t>
            </a:r>
            <a:r>
              <a:rPr lang="en-GB" sz="1050" dirty="0" err="1" smtClean="0"/>
              <a:t>setEmployeesData</a:t>
            </a:r>
            <a:r>
              <a:rPr lang="en-GB" sz="1050" dirty="0" smtClean="0"/>
              <a:t>(</a:t>
            </a:r>
            <a:r>
              <a:rPr lang="en-GB" sz="1050" dirty="0" err="1" smtClean="0"/>
              <a:t>int</a:t>
            </a:r>
            <a:r>
              <a:rPr lang="en-GB" sz="1050" dirty="0" smtClean="0"/>
              <a:t>[] </a:t>
            </a:r>
            <a:r>
              <a:rPr lang="en-GB" sz="1050" dirty="0" err="1" smtClean="0"/>
              <a:t>empIds</a:t>
            </a:r>
            <a:r>
              <a:rPr lang="en-GB" sz="1050" dirty="0" smtClean="0"/>
              <a:t>) {</a:t>
            </a:r>
          </a:p>
          <a:p>
            <a:pPr marL="0" indent="0">
              <a:buNone/>
            </a:pPr>
            <a:r>
              <a:rPr lang="en-GB" sz="1050" dirty="0" smtClean="0"/>
              <a:t>        </a:t>
            </a:r>
            <a:r>
              <a:rPr lang="en-GB" sz="1050" dirty="0" err="1" smtClean="0"/>
              <a:t>this.employeeIds</a:t>
            </a:r>
            <a:r>
              <a:rPr lang="en-GB" sz="1050" dirty="0" smtClean="0"/>
              <a:t> = </a:t>
            </a:r>
            <a:r>
              <a:rPr lang="en-GB" sz="1050" dirty="0" err="1" smtClean="0"/>
              <a:t>empIds</a:t>
            </a:r>
            <a:r>
              <a:rPr lang="en-GB" sz="1050" dirty="0" smtClean="0"/>
              <a:t>;</a:t>
            </a:r>
          </a:p>
          <a:p>
            <a:pPr marL="0" indent="0">
              <a:buNone/>
            </a:pPr>
            <a:r>
              <a:rPr lang="en-GB" sz="1050" dirty="0" smtClean="0"/>
              <a:t>    }</a:t>
            </a:r>
          </a:p>
          <a:p>
            <a:pPr marL="0" indent="0">
              <a:buNone/>
            </a:pPr>
            <a:endParaRPr lang="en-GB" sz="1050" dirty="0" smtClean="0"/>
          </a:p>
          <a:p>
            <a:pPr marL="0" indent="0">
              <a:buNone/>
            </a:pPr>
            <a:r>
              <a:rPr lang="en-GB" sz="1050" dirty="0" smtClean="0"/>
              <a:t>    public void </a:t>
            </a:r>
            <a:r>
              <a:rPr lang="en-GB" sz="1050" dirty="0" err="1" smtClean="0"/>
              <a:t>setSortingStrategy</a:t>
            </a:r>
            <a:r>
              <a:rPr lang="en-GB" sz="1050" dirty="0" smtClean="0"/>
              <a:t>(</a:t>
            </a:r>
            <a:r>
              <a:rPr lang="en-GB" sz="1050" dirty="0" err="1" smtClean="0">
                <a:solidFill>
                  <a:schemeClr val="tx2"/>
                </a:solidFill>
              </a:rPr>
              <a:t>SortingStrategyI</a:t>
            </a:r>
            <a:r>
              <a:rPr lang="en-GB" sz="1050" dirty="0" smtClean="0"/>
              <a:t> strategy) {</a:t>
            </a:r>
          </a:p>
          <a:p>
            <a:pPr marL="0" indent="0">
              <a:buNone/>
            </a:pPr>
            <a:r>
              <a:rPr lang="en-GB" sz="1050" dirty="0" smtClean="0"/>
              <a:t>        </a:t>
            </a:r>
            <a:r>
              <a:rPr lang="en-GB" sz="1050" dirty="0" err="1" smtClean="0"/>
              <a:t>strategy.sort</a:t>
            </a:r>
            <a:r>
              <a:rPr lang="en-GB" sz="1050" dirty="0" smtClean="0"/>
              <a:t>(</a:t>
            </a:r>
            <a:r>
              <a:rPr lang="en-GB" sz="1050" dirty="0" err="1" smtClean="0"/>
              <a:t>employeeIds</a:t>
            </a:r>
            <a:r>
              <a:rPr lang="en-GB" sz="1050" dirty="0" smtClean="0"/>
              <a:t>);</a:t>
            </a:r>
          </a:p>
          <a:p>
            <a:pPr marL="0" indent="0">
              <a:buNone/>
            </a:pPr>
            <a:r>
              <a:rPr lang="en-GB" sz="1050" dirty="0" smtClean="0"/>
              <a:t>        </a:t>
            </a:r>
            <a:r>
              <a:rPr lang="en-GB" sz="1050" dirty="0" err="1" smtClean="0"/>
              <a:t>System.</a:t>
            </a:r>
            <a:r>
              <a:rPr lang="en-GB" sz="1050" i="1" dirty="0" err="1" smtClean="0"/>
              <a:t>out.print</a:t>
            </a:r>
            <a:r>
              <a:rPr lang="en-GB" sz="1050" i="1" dirty="0" smtClean="0"/>
              <a:t>("[ ");</a:t>
            </a:r>
          </a:p>
          <a:p>
            <a:pPr marL="0" indent="0">
              <a:buNone/>
            </a:pPr>
            <a:r>
              <a:rPr lang="en-GB" sz="1050" dirty="0" smtClean="0"/>
              <a:t>        for (</a:t>
            </a:r>
            <a:r>
              <a:rPr lang="en-GB" sz="1050" dirty="0" err="1" smtClean="0"/>
              <a:t>int</a:t>
            </a:r>
            <a:r>
              <a:rPr lang="en-GB" sz="1050" dirty="0" smtClean="0"/>
              <a:t> </a:t>
            </a:r>
            <a:r>
              <a:rPr lang="en-GB" sz="1050" dirty="0" err="1" smtClean="0"/>
              <a:t>i</a:t>
            </a:r>
            <a:r>
              <a:rPr lang="en-GB" sz="1050" dirty="0" smtClean="0"/>
              <a:t> : </a:t>
            </a:r>
            <a:r>
              <a:rPr lang="en-GB" sz="1050" dirty="0" err="1" smtClean="0"/>
              <a:t>employeeIds</a:t>
            </a:r>
            <a:r>
              <a:rPr lang="en-GB" sz="1050" dirty="0" smtClean="0"/>
              <a:t>) {</a:t>
            </a:r>
          </a:p>
          <a:p>
            <a:pPr marL="0" indent="0">
              <a:buNone/>
            </a:pPr>
            <a:r>
              <a:rPr lang="en-GB" sz="1050" dirty="0" smtClean="0"/>
              <a:t>            </a:t>
            </a:r>
            <a:r>
              <a:rPr lang="en-GB" sz="1050" dirty="0" err="1" smtClean="0"/>
              <a:t>System.</a:t>
            </a:r>
            <a:r>
              <a:rPr lang="en-GB" sz="1050" i="1" dirty="0" err="1" smtClean="0"/>
              <a:t>out.print</a:t>
            </a:r>
            <a:r>
              <a:rPr lang="en-GB" sz="1050" i="1" dirty="0" smtClean="0"/>
              <a:t>(</a:t>
            </a:r>
            <a:r>
              <a:rPr lang="en-GB" sz="1050" i="1" dirty="0" err="1" smtClean="0"/>
              <a:t>i</a:t>
            </a:r>
            <a:r>
              <a:rPr lang="en-GB" sz="1050" i="1" dirty="0" smtClean="0"/>
              <a:t> + " ");</a:t>
            </a:r>
          </a:p>
          <a:p>
            <a:pPr marL="0" indent="0">
              <a:buNone/>
            </a:pPr>
            <a:r>
              <a:rPr lang="en-GB" sz="1050" dirty="0" smtClean="0"/>
              <a:t>        }</a:t>
            </a:r>
          </a:p>
          <a:p>
            <a:pPr marL="0" indent="0">
              <a:buNone/>
            </a:pPr>
            <a:r>
              <a:rPr lang="en-GB" sz="1050" dirty="0" smtClean="0"/>
              <a:t>        </a:t>
            </a:r>
            <a:r>
              <a:rPr lang="en-GB" sz="1050" dirty="0" err="1" smtClean="0"/>
              <a:t>System.</a:t>
            </a:r>
            <a:r>
              <a:rPr lang="en-GB" sz="1050" i="1" dirty="0" err="1" smtClean="0"/>
              <a:t>out.print</a:t>
            </a:r>
            <a:r>
              <a:rPr lang="en-GB" sz="1050" i="1" dirty="0" smtClean="0"/>
              <a:t>("] ");</a:t>
            </a:r>
          </a:p>
          <a:p>
            <a:pPr marL="0" indent="0">
              <a:buNone/>
            </a:pPr>
            <a:r>
              <a:rPr lang="en-GB" sz="1050" dirty="0" smtClean="0"/>
              <a:t>    }</a:t>
            </a:r>
          </a:p>
          <a:p>
            <a:pPr marL="0" indent="0">
              <a:buNone/>
            </a:pPr>
            <a:endParaRPr lang="en-GB" sz="1050" dirty="0" smtClean="0"/>
          </a:p>
          <a:p>
            <a:pPr marL="0" indent="0">
              <a:buNone/>
            </a:pPr>
            <a:r>
              <a:rPr lang="en-GB" sz="1050" dirty="0" smtClean="0"/>
              <a:t>}</a:t>
            </a:r>
            <a:endParaRPr lang="en-GB" sz="105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65412" y="2895600"/>
            <a:ext cx="163830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59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Intent of this design pattern is to:</a:t>
            </a:r>
            <a:endParaRPr lang="en-GB" dirty="0" smtClean="0"/>
          </a:p>
          <a:p>
            <a:r>
              <a:rPr lang="en-GB" dirty="0" smtClean="0"/>
              <a:t>Avoid </a:t>
            </a:r>
            <a:r>
              <a:rPr lang="en-GB" dirty="0"/>
              <a:t>coupling the sender of a request to its receiver by giving more than one object a chance to handle the request. </a:t>
            </a:r>
            <a:endParaRPr lang="en-GB" dirty="0" smtClean="0"/>
          </a:p>
          <a:p>
            <a:r>
              <a:rPr lang="en-GB" dirty="0" smtClean="0"/>
              <a:t>Chain </a:t>
            </a:r>
            <a:r>
              <a:rPr lang="en-GB" dirty="0"/>
              <a:t>the receiving objects and pass the request along the chain until an object handles it.</a:t>
            </a:r>
          </a:p>
          <a:p>
            <a:r>
              <a:rPr lang="en-GB" dirty="0"/>
              <a:t>Launch-and-leave requests with a single processing pipeline that contains </a:t>
            </a:r>
            <a:r>
              <a:rPr lang="en-GB" dirty="0" smtClean="0"/>
              <a:t>as many </a:t>
            </a:r>
            <a:r>
              <a:rPr lang="en-GB" dirty="0"/>
              <a:t>possible handlers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212" y="3153859"/>
            <a:ext cx="2819048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41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interpretation of Chain Of Responsibility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752600"/>
            <a:ext cx="1088056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86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191" y="914400"/>
            <a:ext cx="3429000" cy="990599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800" dirty="0"/>
              <a:t>interface </a:t>
            </a:r>
            <a:r>
              <a:rPr lang="en-GB" sz="800" dirty="0" err="1">
                <a:solidFill>
                  <a:srgbClr val="0063BE"/>
                </a:solidFill>
              </a:rPr>
              <a:t>DispenserLinkI</a:t>
            </a:r>
            <a:r>
              <a:rPr lang="en-GB" sz="800" dirty="0"/>
              <a:t> </a:t>
            </a:r>
            <a:r>
              <a:rPr lang="en-GB" sz="800" dirty="0" smtClean="0"/>
              <a:t>{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void </a:t>
            </a:r>
            <a:r>
              <a:rPr lang="en-GB" sz="800" dirty="0" err="1"/>
              <a:t>setNextDispenserHandler</a:t>
            </a:r>
            <a:r>
              <a:rPr lang="en-GB" sz="800" dirty="0"/>
              <a:t>(</a:t>
            </a:r>
            <a:r>
              <a:rPr lang="en-GB" sz="800" dirty="0" err="1"/>
              <a:t>DispenserLinkI</a:t>
            </a:r>
            <a:r>
              <a:rPr lang="en-GB" sz="800" dirty="0"/>
              <a:t> </a:t>
            </a:r>
            <a:r>
              <a:rPr lang="en-GB" sz="800" dirty="0" err="1"/>
              <a:t>dispLink</a:t>
            </a:r>
            <a:r>
              <a:rPr lang="en-GB" sz="800" dirty="0" smtClean="0"/>
              <a:t>);</a:t>
            </a:r>
            <a:endParaRPr lang="en-GB" sz="800" dirty="0"/>
          </a:p>
          <a:p>
            <a:pPr marL="0" indent="0">
              <a:buNone/>
            </a:pPr>
            <a:r>
              <a:rPr lang="en-GB" sz="800" dirty="0"/>
              <a:t>    void </a:t>
            </a:r>
            <a:r>
              <a:rPr lang="en-GB" sz="800" dirty="0" err="1"/>
              <a:t>dispenseHandler</a:t>
            </a:r>
            <a:r>
              <a:rPr lang="en-GB" sz="800" dirty="0"/>
              <a:t>(Rupees </a:t>
            </a:r>
            <a:r>
              <a:rPr lang="en-GB" sz="800" dirty="0" err="1"/>
              <a:t>rs</a:t>
            </a:r>
            <a:r>
              <a:rPr lang="en-GB" sz="800" dirty="0" smtClean="0"/>
              <a:t>);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}</a:t>
            </a:r>
            <a:endParaRPr lang="en-GB" sz="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0812" y="2519853"/>
            <a:ext cx="4037012" cy="419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900" dirty="0"/>
              <a:t>class Rs2000Dispenser implements </a:t>
            </a:r>
            <a:r>
              <a:rPr lang="en-GB" sz="900" dirty="0" err="1">
                <a:solidFill>
                  <a:srgbClr val="0063BE"/>
                </a:solidFill>
              </a:rPr>
              <a:t>DispenserLinkI</a:t>
            </a:r>
            <a:r>
              <a:rPr lang="en-GB" sz="900" dirty="0"/>
              <a:t> {</a:t>
            </a:r>
          </a:p>
          <a:p>
            <a:pPr marL="0" indent="0">
              <a:buNone/>
            </a:pPr>
            <a:r>
              <a:rPr lang="en-GB" sz="900" dirty="0"/>
              <a:t>    </a:t>
            </a:r>
            <a:endParaRPr lang="en-GB" sz="900" dirty="0">
              <a:solidFill>
                <a:srgbClr val="0063BE"/>
              </a:solidFill>
            </a:endParaRPr>
          </a:p>
          <a:p>
            <a:pPr marL="0" indent="0">
              <a:buNone/>
            </a:pPr>
            <a:r>
              <a:rPr lang="en-GB" sz="900" dirty="0"/>
              <a:t>    private </a:t>
            </a:r>
            <a:r>
              <a:rPr lang="en-GB" sz="900" dirty="0" err="1">
                <a:solidFill>
                  <a:srgbClr val="0063BE"/>
                </a:solidFill>
              </a:rPr>
              <a:t>DispenserLinkI</a:t>
            </a:r>
            <a:r>
              <a:rPr lang="en-GB" sz="900" dirty="0"/>
              <a:t> link;</a:t>
            </a:r>
          </a:p>
          <a:p>
            <a:pPr marL="0" indent="0">
              <a:buNone/>
            </a:pPr>
            <a:r>
              <a:rPr lang="en-GB" sz="900" dirty="0"/>
              <a:t>    private final </a:t>
            </a:r>
            <a:r>
              <a:rPr lang="en-GB" sz="900" dirty="0" err="1"/>
              <a:t>int</a:t>
            </a:r>
            <a:r>
              <a:rPr lang="en-GB" sz="900" dirty="0"/>
              <a:t> denomination = 2000;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900" dirty="0"/>
              <a:t>    @Override</a:t>
            </a:r>
          </a:p>
          <a:p>
            <a:pPr marL="0" indent="0">
              <a:buNone/>
            </a:pPr>
            <a:r>
              <a:rPr lang="en-GB" sz="900" dirty="0"/>
              <a:t>    public void </a:t>
            </a:r>
            <a:r>
              <a:rPr lang="en-GB" sz="900" dirty="0" err="1"/>
              <a:t>setNextDispenserHandler</a:t>
            </a:r>
            <a:r>
              <a:rPr lang="en-GB" sz="900" dirty="0"/>
              <a:t>(</a:t>
            </a:r>
            <a:r>
              <a:rPr lang="en-GB" sz="900" dirty="0" err="1">
                <a:solidFill>
                  <a:srgbClr val="0063BE"/>
                </a:solidFill>
              </a:rPr>
              <a:t>DispenserLinkI</a:t>
            </a:r>
            <a:r>
              <a:rPr lang="en-GB" sz="900" dirty="0"/>
              <a:t> </a:t>
            </a:r>
            <a:r>
              <a:rPr lang="en-GB" sz="900" dirty="0" err="1"/>
              <a:t>dispLink</a:t>
            </a:r>
            <a:r>
              <a:rPr lang="en-GB" sz="900" dirty="0"/>
              <a:t>) </a:t>
            </a:r>
            <a:r>
              <a:rPr lang="en-US" sz="900" dirty="0" smtClean="0"/>
              <a:t>{</a:t>
            </a:r>
            <a:endParaRPr lang="en-GB" sz="900" dirty="0"/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this.link</a:t>
            </a:r>
            <a:r>
              <a:rPr lang="en-GB" sz="900" dirty="0"/>
              <a:t> = </a:t>
            </a:r>
            <a:r>
              <a:rPr lang="en-GB" sz="900" dirty="0" err="1"/>
              <a:t>dispLink</a:t>
            </a:r>
            <a:r>
              <a:rPr lang="en-GB" sz="900" dirty="0"/>
              <a:t>;</a:t>
            </a:r>
          </a:p>
          <a:p>
            <a:pPr marL="0" indent="0">
              <a:buNone/>
            </a:pPr>
            <a:r>
              <a:rPr lang="en-GB" sz="900" dirty="0"/>
              <a:t>    }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900" dirty="0"/>
              <a:t>    @Override</a:t>
            </a:r>
          </a:p>
          <a:p>
            <a:pPr marL="0" indent="0">
              <a:buNone/>
            </a:pPr>
            <a:r>
              <a:rPr lang="en-GB" sz="900" dirty="0"/>
              <a:t>    public void </a:t>
            </a:r>
            <a:r>
              <a:rPr lang="en-GB" sz="900" dirty="0" err="1"/>
              <a:t>dispenseHandler</a:t>
            </a:r>
            <a:r>
              <a:rPr lang="en-GB" sz="900" dirty="0"/>
              <a:t>(Rupees </a:t>
            </a:r>
            <a:r>
              <a:rPr lang="en-GB" sz="900" dirty="0" err="1"/>
              <a:t>rs</a:t>
            </a:r>
            <a:r>
              <a:rPr lang="en-GB" sz="900" dirty="0"/>
              <a:t>) {</a:t>
            </a:r>
          </a:p>
          <a:p>
            <a:pPr marL="0" indent="0">
              <a:buNone/>
            </a:pPr>
            <a:r>
              <a:rPr lang="en-GB" sz="900" dirty="0"/>
              <a:t>        if(</a:t>
            </a:r>
            <a:r>
              <a:rPr lang="en-GB" sz="900" dirty="0" err="1"/>
              <a:t>rs.getAmount</a:t>
            </a:r>
            <a:r>
              <a:rPr lang="en-GB" sz="900" dirty="0"/>
              <a:t>() &gt;= denomination){</a:t>
            </a:r>
          </a:p>
          <a:p>
            <a:pPr marL="0" indent="0">
              <a:buNone/>
            </a:pPr>
            <a:r>
              <a:rPr lang="en-GB" sz="900" dirty="0"/>
              <a:t>            </a:t>
            </a:r>
            <a:r>
              <a:rPr lang="en-GB" sz="900" dirty="0" err="1"/>
              <a:t>int</a:t>
            </a:r>
            <a:r>
              <a:rPr lang="en-GB" sz="900" dirty="0"/>
              <a:t> </a:t>
            </a:r>
            <a:r>
              <a:rPr lang="en-GB" sz="900" dirty="0" err="1"/>
              <a:t>num</a:t>
            </a:r>
            <a:r>
              <a:rPr lang="en-GB" sz="900" dirty="0"/>
              <a:t> = </a:t>
            </a:r>
            <a:r>
              <a:rPr lang="en-GB" sz="900" dirty="0" err="1"/>
              <a:t>rs.getAmount</a:t>
            </a:r>
            <a:r>
              <a:rPr lang="en-GB" sz="900" dirty="0"/>
              <a:t>()/denomination;</a:t>
            </a:r>
          </a:p>
          <a:p>
            <a:pPr marL="0" indent="0">
              <a:buNone/>
            </a:pPr>
            <a:r>
              <a:rPr lang="en-GB" sz="900" dirty="0"/>
              <a:t>            </a:t>
            </a:r>
            <a:r>
              <a:rPr lang="en-GB" sz="900" dirty="0" err="1"/>
              <a:t>int</a:t>
            </a:r>
            <a:r>
              <a:rPr lang="en-GB" sz="900" dirty="0"/>
              <a:t> remainder = </a:t>
            </a:r>
            <a:r>
              <a:rPr lang="en-GB" sz="900" dirty="0" err="1"/>
              <a:t>rs.getAmount</a:t>
            </a:r>
            <a:r>
              <a:rPr lang="en-GB" sz="900" dirty="0"/>
              <a:t>() % denomination;</a:t>
            </a:r>
          </a:p>
          <a:p>
            <a:pPr marL="0" indent="0">
              <a:buNone/>
            </a:pPr>
            <a:r>
              <a:rPr lang="sv-SE" sz="900" dirty="0"/>
              <a:t>            System.</a:t>
            </a:r>
            <a:r>
              <a:rPr lang="sv-SE" sz="900" i="1" dirty="0"/>
              <a:t>out.println("Dispensing "+num+ " " + denomination + "note");</a:t>
            </a:r>
          </a:p>
          <a:p>
            <a:pPr marL="0" indent="0">
              <a:buNone/>
            </a:pPr>
            <a:r>
              <a:rPr lang="en-GB" sz="900" dirty="0"/>
              <a:t>            if(remainder !=0) </a:t>
            </a:r>
            <a:r>
              <a:rPr lang="en-GB" sz="900" dirty="0" err="1"/>
              <a:t>this.link.dispenseHandler</a:t>
            </a:r>
            <a:r>
              <a:rPr lang="en-GB" sz="900" dirty="0"/>
              <a:t>(new Rupees(remainder));</a:t>
            </a:r>
          </a:p>
          <a:p>
            <a:pPr marL="0" indent="0">
              <a:buNone/>
            </a:pPr>
            <a:r>
              <a:rPr lang="en-GB" sz="900" dirty="0"/>
              <a:t>        }else{</a:t>
            </a:r>
          </a:p>
          <a:p>
            <a:pPr marL="0" indent="0">
              <a:buNone/>
            </a:pPr>
            <a:r>
              <a:rPr lang="en-GB" sz="900" dirty="0"/>
              <a:t>            </a:t>
            </a:r>
            <a:r>
              <a:rPr lang="en-GB" sz="900" dirty="0" err="1"/>
              <a:t>this.link.dispenseHandler</a:t>
            </a:r>
            <a:r>
              <a:rPr lang="en-GB" sz="900" dirty="0"/>
              <a:t>(</a:t>
            </a:r>
            <a:r>
              <a:rPr lang="en-GB" sz="900" dirty="0" err="1"/>
              <a:t>rs</a:t>
            </a:r>
            <a:r>
              <a:rPr lang="en-GB" sz="900" dirty="0"/>
              <a:t>);</a:t>
            </a:r>
          </a:p>
          <a:p>
            <a:pPr marL="0" indent="0">
              <a:buNone/>
            </a:pPr>
            <a:r>
              <a:rPr lang="en-GB" sz="900" dirty="0"/>
              <a:t>        }</a:t>
            </a:r>
          </a:p>
          <a:p>
            <a:pPr marL="0" indent="0">
              <a:buNone/>
            </a:pPr>
            <a:r>
              <a:rPr lang="en-GB" sz="900" dirty="0"/>
              <a:t>    </a:t>
            </a:r>
            <a:r>
              <a:rPr lang="en-GB" sz="900" dirty="0" smtClean="0"/>
              <a:t>}    </a:t>
            </a:r>
            <a:endParaRPr lang="en-GB" sz="900" dirty="0"/>
          </a:p>
          <a:p>
            <a:pPr marL="0" indent="0">
              <a:buNone/>
            </a:pPr>
            <a:r>
              <a:rPr lang="en-GB" sz="900" dirty="0"/>
              <a:t>}</a:t>
            </a:r>
            <a:endParaRPr lang="en-GB" sz="9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96662" y="2517223"/>
            <a:ext cx="3578949" cy="38967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800" dirty="0"/>
              <a:t>class Rs500Dispenser implements </a:t>
            </a:r>
            <a:r>
              <a:rPr lang="en-GB" sz="800" dirty="0" err="1">
                <a:solidFill>
                  <a:srgbClr val="0063BE"/>
                </a:solidFill>
              </a:rPr>
              <a:t>DispenserLinkI</a:t>
            </a:r>
            <a:r>
              <a:rPr lang="en-GB" sz="800" dirty="0"/>
              <a:t> {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private </a:t>
            </a:r>
            <a:r>
              <a:rPr lang="en-GB" sz="800" dirty="0" err="1">
                <a:solidFill>
                  <a:srgbClr val="0063BE"/>
                </a:solidFill>
              </a:rPr>
              <a:t>DispenserLinkI</a:t>
            </a:r>
            <a:r>
              <a:rPr lang="en-GB" sz="800" dirty="0"/>
              <a:t> link;</a:t>
            </a:r>
          </a:p>
          <a:p>
            <a:pPr marL="0" indent="0">
              <a:buNone/>
            </a:pPr>
            <a:r>
              <a:rPr lang="en-GB" sz="800" dirty="0"/>
              <a:t>    private final </a:t>
            </a:r>
            <a:r>
              <a:rPr lang="en-GB" sz="800" dirty="0" err="1"/>
              <a:t>int</a:t>
            </a:r>
            <a:r>
              <a:rPr lang="en-GB" sz="800" dirty="0"/>
              <a:t> denomination = 500;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@Override</a:t>
            </a:r>
          </a:p>
          <a:p>
            <a:pPr marL="0" indent="0">
              <a:buNone/>
            </a:pPr>
            <a:r>
              <a:rPr lang="en-GB" sz="800" dirty="0"/>
              <a:t>    public void </a:t>
            </a:r>
            <a:r>
              <a:rPr lang="en-GB" sz="800" dirty="0" err="1"/>
              <a:t>setNextDispenserHandler</a:t>
            </a:r>
            <a:r>
              <a:rPr lang="en-GB" sz="800" dirty="0"/>
              <a:t>(</a:t>
            </a:r>
            <a:r>
              <a:rPr lang="en-GB" sz="800" dirty="0" err="1">
                <a:solidFill>
                  <a:srgbClr val="0063BE"/>
                </a:solidFill>
              </a:rPr>
              <a:t>DispenserLinkI</a:t>
            </a:r>
            <a:r>
              <a:rPr lang="en-GB" sz="800" dirty="0"/>
              <a:t> </a:t>
            </a:r>
            <a:r>
              <a:rPr lang="en-GB" sz="800" dirty="0" err="1"/>
              <a:t>dispLink</a:t>
            </a:r>
            <a:r>
              <a:rPr lang="en-GB" sz="800" dirty="0"/>
              <a:t>) {</a:t>
            </a:r>
          </a:p>
          <a:p>
            <a:pPr marL="0" indent="0">
              <a:buNone/>
            </a:pPr>
            <a:r>
              <a:rPr lang="en-GB" sz="800" dirty="0"/>
              <a:t>        </a:t>
            </a:r>
            <a:r>
              <a:rPr lang="en-GB" sz="800" dirty="0" err="1"/>
              <a:t>this.link</a:t>
            </a:r>
            <a:r>
              <a:rPr lang="en-GB" sz="800" dirty="0"/>
              <a:t> = </a:t>
            </a:r>
            <a:r>
              <a:rPr lang="en-GB" sz="800" dirty="0" err="1"/>
              <a:t>dispLink</a:t>
            </a:r>
            <a:r>
              <a:rPr lang="en-GB" sz="800" dirty="0"/>
              <a:t>;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@Override</a:t>
            </a:r>
          </a:p>
          <a:p>
            <a:pPr marL="0" indent="0">
              <a:buNone/>
            </a:pPr>
            <a:r>
              <a:rPr lang="en-GB" sz="800" dirty="0"/>
              <a:t>    public void </a:t>
            </a:r>
            <a:r>
              <a:rPr lang="en-GB" sz="800" dirty="0" err="1"/>
              <a:t>dispenseHandler</a:t>
            </a:r>
            <a:r>
              <a:rPr lang="en-GB" sz="800" dirty="0"/>
              <a:t>(Rupees </a:t>
            </a:r>
            <a:r>
              <a:rPr lang="en-GB" sz="800" dirty="0" err="1"/>
              <a:t>rs</a:t>
            </a:r>
            <a:r>
              <a:rPr lang="en-GB" sz="800" dirty="0"/>
              <a:t>) {</a:t>
            </a:r>
          </a:p>
          <a:p>
            <a:pPr marL="0" indent="0">
              <a:buNone/>
            </a:pPr>
            <a:r>
              <a:rPr lang="en-GB" sz="800" dirty="0"/>
              <a:t>        if(</a:t>
            </a:r>
            <a:r>
              <a:rPr lang="en-GB" sz="800" dirty="0" err="1"/>
              <a:t>rs.getAmount</a:t>
            </a:r>
            <a:r>
              <a:rPr lang="en-GB" sz="800" dirty="0"/>
              <a:t>() &gt;= denomination){</a:t>
            </a:r>
          </a:p>
          <a:p>
            <a:pPr marL="0" indent="0">
              <a:buNone/>
            </a:pPr>
            <a:r>
              <a:rPr lang="en-GB" sz="800" dirty="0"/>
              <a:t>            </a:t>
            </a:r>
            <a:r>
              <a:rPr lang="en-GB" sz="800" dirty="0" err="1"/>
              <a:t>int</a:t>
            </a:r>
            <a:r>
              <a:rPr lang="en-GB" sz="800" dirty="0"/>
              <a:t> </a:t>
            </a:r>
            <a:r>
              <a:rPr lang="en-GB" sz="800" dirty="0" err="1"/>
              <a:t>num</a:t>
            </a:r>
            <a:r>
              <a:rPr lang="en-GB" sz="800" dirty="0"/>
              <a:t> = </a:t>
            </a:r>
            <a:r>
              <a:rPr lang="en-GB" sz="800" dirty="0" err="1"/>
              <a:t>rs.getAmount</a:t>
            </a:r>
            <a:r>
              <a:rPr lang="en-GB" sz="800" dirty="0"/>
              <a:t>()/denomination;</a:t>
            </a:r>
          </a:p>
          <a:p>
            <a:pPr marL="0" indent="0">
              <a:buNone/>
            </a:pPr>
            <a:r>
              <a:rPr lang="en-GB" sz="800" dirty="0"/>
              <a:t>            </a:t>
            </a:r>
            <a:r>
              <a:rPr lang="en-GB" sz="800" dirty="0" err="1"/>
              <a:t>int</a:t>
            </a:r>
            <a:r>
              <a:rPr lang="en-GB" sz="800" dirty="0"/>
              <a:t> remainder = </a:t>
            </a:r>
            <a:r>
              <a:rPr lang="en-GB" sz="800" dirty="0" err="1"/>
              <a:t>rs.getAmount</a:t>
            </a:r>
            <a:r>
              <a:rPr lang="en-GB" sz="800" dirty="0"/>
              <a:t>() % denomination;</a:t>
            </a:r>
          </a:p>
          <a:p>
            <a:pPr marL="0" indent="0">
              <a:buNone/>
            </a:pPr>
            <a:r>
              <a:rPr lang="sv-SE" sz="800" dirty="0"/>
              <a:t>            System.</a:t>
            </a:r>
            <a:r>
              <a:rPr lang="sv-SE" sz="800" i="1" dirty="0"/>
              <a:t>out.println("Dispensing "+num+ " " + denomination + "note");</a:t>
            </a:r>
          </a:p>
          <a:p>
            <a:pPr marL="0" indent="0">
              <a:buNone/>
            </a:pPr>
            <a:r>
              <a:rPr lang="en-GB" sz="800" dirty="0"/>
              <a:t>            if(remainder !=0) </a:t>
            </a:r>
            <a:r>
              <a:rPr lang="en-GB" sz="800" dirty="0" err="1"/>
              <a:t>this.link.dispenseHandler</a:t>
            </a:r>
            <a:r>
              <a:rPr lang="en-GB" sz="800" dirty="0"/>
              <a:t>(new Rupees(remainder));</a:t>
            </a:r>
          </a:p>
          <a:p>
            <a:pPr marL="0" indent="0">
              <a:buNone/>
            </a:pPr>
            <a:r>
              <a:rPr lang="en-GB" sz="800" dirty="0"/>
              <a:t>        }else{</a:t>
            </a:r>
          </a:p>
          <a:p>
            <a:pPr marL="0" indent="0">
              <a:buNone/>
            </a:pPr>
            <a:r>
              <a:rPr lang="en-GB" sz="800" dirty="0"/>
              <a:t>            </a:t>
            </a:r>
            <a:r>
              <a:rPr lang="en-GB" sz="800" dirty="0" err="1"/>
              <a:t>this.link.dispenseHandler</a:t>
            </a:r>
            <a:r>
              <a:rPr lang="en-GB" sz="800" dirty="0"/>
              <a:t>(</a:t>
            </a:r>
            <a:r>
              <a:rPr lang="en-GB" sz="800" dirty="0" err="1"/>
              <a:t>rs</a:t>
            </a:r>
            <a:r>
              <a:rPr lang="en-GB" sz="800" dirty="0"/>
              <a:t>);</a:t>
            </a:r>
          </a:p>
          <a:p>
            <a:pPr marL="0" indent="0">
              <a:buNone/>
            </a:pPr>
            <a:r>
              <a:rPr lang="en-GB" sz="800" dirty="0"/>
              <a:t>        }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r>
              <a:rPr lang="en-GB" sz="800" dirty="0"/>
              <a:t>    </a:t>
            </a:r>
          </a:p>
          <a:p>
            <a:pPr marL="0" indent="0">
              <a:buNone/>
            </a:pPr>
            <a:r>
              <a:rPr lang="en-GB" sz="800" dirty="0"/>
              <a:t>}</a:t>
            </a:r>
            <a:endParaRPr lang="en-GB" sz="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53958" y="2504085"/>
            <a:ext cx="3684054" cy="3896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800" dirty="0"/>
              <a:t>class Rs200Dispenser implements </a:t>
            </a:r>
            <a:r>
              <a:rPr lang="en-GB" sz="800" dirty="0" err="1">
                <a:solidFill>
                  <a:srgbClr val="0063BE"/>
                </a:solidFill>
              </a:rPr>
              <a:t>DispenserLinkI</a:t>
            </a:r>
            <a:r>
              <a:rPr lang="en-GB" sz="800" dirty="0"/>
              <a:t> {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private </a:t>
            </a:r>
            <a:r>
              <a:rPr lang="en-GB" sz="800" dirty="0" err="1">
                <a:solidFill>
                  <a:srgbClr val="0063BE"/>
                </a:solidFill>
              </a:rPr>
              <a:t>DispenserLinkI</a:t>
            </a:r>
            <a:r>
              <a:rPr lang="en-GB" sz="800" dirty="0"/>
              <a:t> link;</a:t>
            </a:r>
          </a:p>
          <a:p>
            <a:pPr marL="0" indent="0">
              <a:buNone/>
            </a:pPr>
            <a:r>
              <a:rPr lang="en-GB" sz="800" dirty="0"/>
              <a:t>    private final </a:t>
            </a:r>
            <a:r>
              <a:rPr lang="en-GB" sz="800" dirty="0" err="1"/>
              <a:t>int</a:t>
            </a:r>
            <a:r>
              <a:rPr lang="en-GB" sz="800" dirty="0"/>
              <a:t> denomination = 200;</a:t>
            </a:r>
          </a:p>
          <a:p>
            <a:pPr marL="0" indent="0">
              <a:buNone/>
            </a:pPr>
            <a:r>
              <a:rPr lang="en-GB" sz="800" dirty="0"/>
              <a:t>    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@Override</a:t>
            </a:r>
          </a:p>
          <a:p>
            <a:pPr marL="0" indent="0">
              <a:buNone/>
            </a:pPr>
            <a:r>
              <a:rPr lang="en-GB" sz="800" dirty="0"/>
              <a:t>    public void </a:t>
            </a:r>
            <a:r>
              <a:rPr lang="en-GB" sz="800" dirty="0" err="1"/>
              <a:t>setNextDispenserHandler</a:t>
            </a:r>
            <a:r>
              <a:rPr lang="en-GB" sz="800" dirty="0"/>
              <a:t>(</a:t>
            </a:r>
            <a:r>
              <a:rPr lang="en-GB" sz="800" dirty="0" err="1">
                <a:solidFill>
                  <a:srgbClr val="0063BE"/>
                </a:solidFill>
              </a:rPr>
              <a:t>DispenserLinkI</a:t>
            </a:r>
            <a:r>
              <a:rPr lang="en-GB" sz="800" dirty="0"/>
              <a:t> </a:t>
            </a:r>
            <a:r>
              <a:rPr lang="en-GB" sz="800" dirty="0" err="1"/>
              <a:t>dispLink</a:t>
            </a:r>
            <a:r>
              <a:rPr lang="en-GB" sz="800" dirty="0"/>
              <a:t>) {</a:t>
            </a:r>
          </a:p>
          <a:p>
            <a:pPr marL="0" indent="0">
              <a:buNone/>
            </a:pPr>
            <a:r>
              <a:rPr lang="en-GB" sz="800" dirty="0"/>
              <a:t>        </a:t>
            </a:r>
            <a:r>
              <a:rPr lang="en-GB" sz="800" dirty="0" err="1"/>
              <a:t>this.link</a:t>
            </a:r>
            <a:r>
              <a:rPr lang="en-GB" sz="800" dirty="0"/>
              <a:t> = </a:t>
            </a:r>
            <a:r>
              <a:rPr lang="en-GB" sz="800" dirty="0" err="1"/>
              <a:t>dispLink</a:t>
            </a:r>
            <a:r>
              <a:rPr lang="en-GB" sz="800" dirty="0"/>
              <a:t>;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@Override</a:t>
            </a:r>
          </a:p>
          <a:p>
            <a:pPr marL="0" indent="0">
              <a:buNone/>
            </a:pPr>
            <a:r>
              <a:rPr lang="en-GB" sz="800" dirty="0"/>
              <a:t>    public void </a:t>
            </a:r>
            <a:r>
              <a:rPr lang="en-GB" sz="800" dirty="0" err="1"/>
              <a:t>dispenseHandler</a:t>
            </a:r>
            <a:r>
              <a:rPr lang="en-GB" sz="800" dirty="0"/>
              <a:t>(Rupees </a:t>
            </a:r>
            <a:r>
              <a:rPr lang="en-GB" sz="800" dirty="0" err="1"/>
              <a:t>rs</a:t>
            </a:r>
            <a:r>
              <a:rPr lang="en-GB" sz="800" dirty="0"/>
              <a:t>) {</a:t>
            </a:r>
          </a:p>
          <a:p>
            <a:pPr marL="0" indent="0">
              <a:buNone/>
            </a:pPr>
            <a:r>
              <a:rPr lang="en-GB" sz="800" dirty="0"/>
              <a:t>        if(</a:t>
            </a:r>
            <a:r>
              <a:rPr lang="en-GB" sz="800" dirty="0" err="1"/>
              <a:t>rs.getAmount</a:t>
            </a:r>
            <a:r>
              <a:rPr lang="en-GB" sz="800" dirty="0"/>
              <a:t>() &gt;= denomination){</a:t>
            </a:r>
          </a:p>
          <a:p>
            <a:pPr marL="0" indent="0">
              <a:buNone/>
            </a:pPr>
            <a:r>
              <a:rPr lang="en-GB" sz="800" dirty="0"/>
              <a:t>            </a:t>
            </a:r>
            <a:r>
              <a:rPr lang="en-GB" sz="800" dirty="0" err="1"/>
              <a:t>int</a:t>
            </a:r>
            <a:r>
              <a:rPr lang="en-GB" sz="800" dirty="0"/>
              <a:t> </a:t>
            </a:r>
            <a:r>
              <a:rPr lang="en-GB" sz="800" dirty="0" err="1"/>
              <a:t>num</a:t>
            </a:r>
            <a:r>
              <a:rPr lang="en-GB" sz="800" dirty="0"/>
              <a:t> = </a:t>
            </a:r>
            <a:r>
              <a:rPr lang="en-GB" sz="800" dirty="0" err="1"/>
              <a:t>rs.getAmount</a:t>
            </a:r>
            <a:r>
              <a:rPr lang="en-GB" sz="800" dirty="0"/>
              <a:t>()/denomination;</a:t>
            </a:r>
          </a:p>
          <a:p>
            <a:pPr marL="0" indent="0">
              <a:buNone/>
            </a:pPr>
            <a:r>
              <a:rPr lang="en-GB" sz="800" dirty="0"/>
              <a:t>            </a:t>
            </a:r>
            <a:r>
              <a:rPr lang="en-GB" sz="800" dirty="0" err="1"/>
              <a:t>int</a:t>
            </a:r>
            <a:r>
              <a:rPr lang="en-GB" sz="800" dirty="0"/>
              <a:t> remainder = </a:t>
            </a:r>
            <a:r>
              <a:rPr lang="en-GB" sz="800" dirty="0" err="1"/>
              <a:t>rs.getAmount</a:t>
            </a:r>
            <a:r>
              <a:rPr lang="en-GB" sz="800" dirty="0"/>
              <a:t>() % denomination;</a:t>
            </a:r>
          </a:p>
          <a:p>
            <a:pPr marL="0" indent="0">
              <a:buNone/>
            </a:pPr>
            <a:r>
              <a:rPr lang="sv-SE" sz="800" dirty="0"/>
              <a:t>            System.</a:t>
            </a:r>
            <a:r>
              <a:rPr lang="sv-SE" sz="800" i="1" dirty="0"/>
              <a:t>out.println("Dispensing "+num+ " " + denomination + "note");</a:t>
            </a:r>
          </a:p>
          <a:p>
            <a:pPr marL="0" indent="0">
              <a:buNone/>
            </a:pPr>
            <a:r>
              <a:rPr lang="en-GB" sz="800" dirty="0"/>
              <a:t>            if(remainder !=0) </a:t>
            </a:r>
            <a:r>
              <a:rPr lang="en-GB" sz="800" dirty="0" err="1"/>
              <a:t>this.link.dispenseHandler</a:t>
            </a:r>
            <a:r>
              <a:rPr lang="en-GB" sz="800" dirty="0"/>
              <a:t>(new Rupees(remainder));</a:t>
            </a:r>
          </a:p>
          <a:p>
            <a:pPr marL="0" indent="0">
              <a:buNone/>
            </a:pPr>
            <a:r>
              <a:rPr lang="en-GB" sz="800" dirty="0"/>
              <a:t>        }else{</a:t>
            </a:r>
          </a:p>
          <a:p>
            <a:pPr marL="0" indent="0">
              <a:buNone/>
            </a:pPr>
            <a:r>
              <a:rPr lang="en-GB" sz="800" dirty="0"/>
              <a:t>            </a:t>
            </a:r>
            <a:r>
              <a:rPr lang="en-GB" sz="800" dirty="0" err="1"/>
              <a:t>this.link.dispenseHandler</a:t>
            </a:r>
            <a:r>
              <a:rPr lang="en-GB" sz="800" dirty="0"/>
              <a:t>(</a:t>
            </a:r>
            <a:r>
              <a:rPr lang="en-GB" sz="800" dirty="0" err="1"/>
              <a:t>rs</a:t>
            </a:r>
            <a:r>
              <a:rPr lang="en-GB" sz="800" dirty="0"/>
              <a:t>);</a:t>
            </a:r>
          </a:p>
          <a:p>
            <a:pPr marL="0" indent="0">
              <a:buNone/>
            </a:pPr>
            <a:r>
              <a:rPr lang="en-GB" sz="800" dirty="0"/>
              <a:t>        }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r>
              <a:rPr lang="en-GB" sz="800" dirty="0"/>
              <a:t>    </a:t>
            </a:r>
          </a:p>
          <a:p>
            <a:pPr marL="0" indent="0">
              <a:buNone/>
            </a:pPr>
            <a:r>
              <a:rPr lang="en-GB" sz="800" dirty="0"/>
              <a:t>}</a:t>
            </a:r>
            <a:endParaRPr lang="en-GB" sz="8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094412" y="1905000"/>
            <a:ext cx="0" cy="61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13012" y="2192604"/>
            <a:ext cx="3581400" cy="18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13012" y="2211111"/>
            <a:ext cx="0" cy="296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092824" y="2174096"/>
            <a:ext cx="3581400" cy="18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674224" y="2183349"/>
            <a:ext cx="0" cy="296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68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Design Patterns: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Design patterns are categorized into three types: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Creational Design Pattern</a:t>
            </a:r>
          </a:p>
          <a:p>
            <a:pPr marL="457200" indent="-457200">
              <a:buAutoNum type="arabicPeriod"/>
            </a:pPr>
            <a:r>
              <a:rPr lang="en-US" dirty="0" smtClean="0"/>
              <a:t>Structural Design Pattern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/>
              <a:t>Behavioral Design Pattern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6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(contd.)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627" y="838200"/>
            <a:ext cx="4260797" cy="578065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900" dirty="0"/>
              <a:t>public class </a:t>
            </a:r>
            <a:r>
              <a:rPr lang="en-GB" sz="900" dirty="0" err="1"/>
              <a:t>ATMClient</a:t>
            </a:r>
            <a:r>
              <a:rPr lang="en-GB" sz="900" dirty="0"/>
              <a:t> {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900" dirty="0"/>
              <a:t>    private </a:t>
            </a:r>
            <a:r>
              <a:rPr lang="en-GB" sz="900" dirty="0" err="1"/>
              <a:t>DispenserLinkI</a:t>
            </a:r>
            <a:r>
              <a:rPr lang="en-GB" sz="900" dirty="0"/>
              <a:t> chain1;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900" dirty="0"/>
              <a:t>    public </a:t>
            </a:r>
            <a:r>
              <a:rPr lang="en-GB" sz="900" dirty="0" err="1"/>
              <a:t>ATMClient</a:t>
            </a:r>
            <a:r>
              <a:rPr lang="en-GB" sz="900" dirty="0"/>
              <a:t>() {</a:t>
            </a:r>
          </a:p>
          <a:p>
            <a:pPr marL="0" indent="0">
              <a:buNone/>
            </a:pPr>
            <a:r>
              <a:rPr lang="en-GB" sz="900" dirty="0"/>
              <a:t>        // Initialise the chain</a:t>
            </a:r>
          </a:p>
          <a:p>
            <a:pPr marL="0" indent="0">
              <a:buNone/>
            </a:pPr>
            <a:r>
              <a:rPr lang="en-GB" sz="900" dirty="0"/>
              <a:t>        chain1 = new Rs2000Dispenser();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DispenserLinkI</a:t>
            </a:r>
            <a:r>
              <a:rPr lang="en-GB" sz="900" dirty="0"/>
              <a:t> chain2 = new Rs500Dispenser();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DispenserLinkI</a:t>
            </a:r>
            <a:r>
              <a:rPr lang="en-GB" sz="900" dirty="0"/>
              <a:t> chain3 = new Rs200Dispenser();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DispenserLinkI</a:t>
            </a:r>
            <a:r>
              <a:rPr lang="en-GB" sz="900" dirty="0"/>
              <a:t> chain4 = new Rs100Dispenser();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900" dirty="0"/>
              <a:t>        // Set links for Chain of </a:t>
            </a:r>
            <a:r>
              <a:rPr lang="en-GB" sz="900" dirty="0" err="1" smtClean="0"/>
              <a:t>Responsibilitys</a:t>
            </a:r>
            <a:endParaRPr lang="en-GB" sz="900" dirty="0"/>
          </a:p>
          <a:p>
            <a:pPr marL="0" indent="0">
              <a:buNone/>
            </a:pPr>
            <a:r>
              <a:rPr lang="en-GB" sz="900" dirty="0"/>
              <a:t>        chain1.setNextDispenserHandler(chain2);</a:t>
            </a:r>
          </a:p>
          <a:p>
            <a:pPr marL="0" indent="0">
              <a:buNone/>
            </a:pPr>
            <a:r>
              <a:rPr lang="en-GB" sz="900" dirty="0"/>
              <a:t>        chain2.setNextDispenserHandler(chain3);</a:t>
            </a:r>
          </a:p>
          <a:p>
            <a:pPr marL="0" indent="0">
              <a:buNone/>
            </a:pPr>
            <a:r>
              <a:rPr lang="en-GB" sz="900" dirty="0"/>
              <a:t>        chain3.setNextDispenserHandler(chain4);</a:t>
            </a:r>
          </a:p>
          <a:p>
            <a:pPr marL="0" indent="0">
              <a:buNone/>
            </a:pPr>
            <a:r>
              <a:rPr lang="en-GB" sz="900" dirty="0"/>
              <a:t>    }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900" dirty="0"/>
              <a:t>    public static void main(String[] </a:t>
            </a:r>
            <a:r>
              <a:rPr lang="en-GB" sz="900" dirty="0" err="1"/>
              <a:t>args</a:t>
            </a:r>
            <a:r>
              <a:rPr lang="en-GB" sz="900" dirty="0"/>
              <a:t>) throws Exception{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ATMClient</a:t>
            </a:r>
            <a:r>
              <a:rPr lang="en-GB" sz="900" dirty="0"/>
              <a:t> </a:t>
            </a:r>
            <a:r>
              <a:rPr lang="en-GB" sz="900" dirty="0" err="1"/>
              <a:t>atmDispenserClient</a:t>
            </a:r>
            <a:r>
              <a:rPr lang="en-GB" sz="900" dirty="0"/>
              <a:t> = new </a:t>
            </a:r>
            <a:r>
              <a:rPr lang="en-GB" sz="900" dirty="0" err="1"/>
              <a:t>ATMClient</a:t>
            </a:r>
            <a:r>
              <a:rPr lang="en-GB" sz="900" dirty="0"/>
              <a:t>();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i="1" dirty="0" err="1"/>
              <a:t>sendRequestToChains</a:t>
            </a:r>
            <a:r>
              <a:rPr lang="en-GB" sz="900" i="1" dirty="0"/>
              <a:t>(</a:t>
            </a:r>
            <a:r>
              <a:rPr lang="en-GB" sz="900" i="1" dirty="0" err="1"/>
              <a:t>atmDispenserClient</a:t>
            </a:r>
            <a:r>
              <a:rPr lang="en-GB" sz="900" i="1" dirty="0"/>
              <a:t>);</a:t>
            </a:r>
          </a:p>
          <a:p>
            <a:pPr marL="0" indent="0">
              <a:buNone/>
            </a:pPr>
            <a:r>
              <a:rPr lang="en-GB" sz="900" dirty="0"/>
              <a:t>    }</a:t>
            </a:r>
          </a:p>
          <a:p>
            <a:pPr marL="0" indent="0">
              <a:buNone/>
            </a:pPr>
            <a:r>
              <a:rPr lang="en-GB" sz="900" dirty="0"/>
              <a:t>    </a:t>
            </a:r>
          </a:p>
          <a:p>
            <a:pPr marL="0" indent="0">
              <a:buNone/>
            </a:pPr>
            <a:r>
              <a:rPr lang="en-GB" sz="900" dirty="0"/>
              <a:t>    private static void </a:t>
            </a:r>
            <a:r>
              <a:rPr lang="en-GB" sz="900" dirty="0" err="1"/>
              <a:t>sendRequestToChains</a:t>
            </a:r>
            <a:r>
              <a:rPr lang="en-GB" sz="900" dirty="0"/>
              <a:t>(</a:t>
            </a:r>
            <a:r>
              <a:rPr lang="en-GB" sz="900" dirty="0" err="1"/>
              <a:t>ATMClient</a:t>
            </a:r>
            <a:r>
              <a:rPr lang="en-GB" sz="900" dirty="0"/>
              <a:t> </a:t>
            </a:r>
            <a:r>
              <a:rPr lang="en-GB" sz="900" dirty="0" err="1"/>
              <a:t>atmDispenser</a:t>
            </a:r>
            <a:r>
              <a:rPr lang="en-GB" sz="900" dirty="0"/>
              <a:t>) {</a:t>
            </a:r>
          </a:p>
          <a:p>
            <a:pPr marL="0" indent="0">
              <a:buNone/>
            </a:pPr>
            <a:r>
              <a:rPr lang="en-GB" sz="900" dirty="0" smtClean="0"/>
              <a:t>        </a:t>
            </a:r>
            <a:r>
              <a:rPr lang="en-GB" sz="900" dirty="0" err="1" smtClean="0"/>
              <a:t>System.</a:t>
            </a:r>
            <a:r>
              <a:rPr lang="en-GB" sz="900" i="1" dirty="0" err="1" smtClean="0"/>
              <a:t>out.println</a:t>
            </a:r>
            <a:r>
              <a:rPr lang="en-GB" sz="900" i="1" dirty="0"/>
              <a:t>("Enter amount to dispense");</a:t>
            </a:r>
          </a:p>
          <a:p>
            <a:pPr marL="0" indent="0">
              <a:buNone/>
            </a:pPr>
            <a:r>
              <a:rPr lang="en-GB" sz="900" dirty="0"/>
              <a:t>        Scanner input = new Scanner(System.</a:t>
            </a:r>
            <a:r>
              <a:rPr lang="en-GB" sz="900" i="1" dirty="0"/>
              <a:t>in);</a:t>
            </a:r>
          </a:p>
          <a:p>
            <a:pPr marL="0" indent="0">
              <a:buNone/>
            </a:pPr>
            <a:r>
              <a:rPr lang="en-GB" sz="900" dirty="0"/>
              <a:t>        Rupees amount = new Rupees(</a:t>
            </a:r>
            <a:r>
              <a:rPr lang="en-GB" sz="900" dirty="0" err="1"/>
              <a:t>input.nextInt</a:t>
            </a:r>
            <a:r>
              <a:rPr lang="en-GB" sz="900" dirty="0"/>
              <a:t>());</a:t>
            </a:r>
          </a:p>
          <a:p>
            <a:pPr marL="0" indent="0">
              <a:buNone/>
            </a:pPr>
            <a:r>
              <a:rPr lang="en-GB" sz="900" dirty="0"/>
              <a:t>        if (</a:t>
            </a:r>
            <a:r>
              <a:rPr lang="en-GB" sz="900" dirty="0" err="1"/>
              <a:t>amount.getAmount</a:t>
            </a:r>
            <a:r>
              <a:rPr lang="en-GB" sz="900" dirty="0"/>
              <a:t>() % 100 != 0) {</a:t>
            </a:r>
          </a:p>
          <a:p>
            <a:pPr marL="0" indent="0">
              <a:buNone/>
            </a:pPr>
            <a:r>
              <a:rPr lang="en-GB" sz="900" dirty="0"/>
              <a:t>            </a:t>
            </a:r>
            <a:r>
              <a:rPr lang="en-GB" sz="900" dirty="0" err="1"/>
              <a:t>System.</a:t>
            </a:r>
            <a:r>
              <a:rPr lang="en-GB" sz="900" i="1" dirty="0" err="1"/>
              <a:t>out.println</a:t>
            </a:r>
            <a:r>
              <a:rPr lang="en-GB" sz="900" i="1" dirty="0"/>
              <a:t>("Amount should be in multiple of 100s.");</a:t>
            </a:r>
          </a:p>
          <a:p>
            <a:pPr marL="0" indent="0">
              <a:buNone/>
            </a:pPr>
            <a:r>
              <a:rPr lang="en-GB" sz="900" dirty="0"/>
              <a:t>        }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input.close</a:t>
            </a:r>
            <a:r>
              <a:rPr lang="en-GB" sz="900" dirty="0"/>
              <a:t>();</a:t>
            </a:r>
          </a:p>
          <a:p>
            <a:pPr marL="0" indent="0">
              <a:buNone/>
            </a:pPr>
            <a:r>
              <a:rPr lang="en-GB" sz="900" dirty="0"/>
              <a:t> </a:t>
            </a:r>
            <a:r>
              <a:rPr lang="en-GB" sz="900" dirty="0" smtClean="0"/>
              <a:t>       atmDispenser.chain1.dispenseHandler(amount</a:t>
            </a:r>
            <a:r>
              <a:rPr lang="en-GB" sz="900" dirty="0"/>
              <a:t>);</a:t>
            </a:r>
          </a:p>
          <a:p>
            <a:pPr marL="0" indent="0">
              <a:buNone/>
            </a:pPr>
            <a:r>
              <a:rPr lang="en-GB" sz="900" dirty="0"/>
              <a:t>    </a:t>
            </a:r>
            <a:r>
              <a:rPr lang="en-GB" sz="900" dirty="0" smtClean="0"/>
              <a:t>}</a:t>
            </a:r>
            <a:endParaRPr lang="en-GB" sz="9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034833" y="1377652"/>
            <a:ext cx="2753191" cy="357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5789613" y="838200"/>
            <a:ext cx="1981200" cy="205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900" dirty="0"/>
              <a:t>final class Rupees {</a:t>
            </a:r>
          </a:p>
          <a:p>
            <a:pPr marL="0" indent="0">
              <a:buNone/>
            </a:pPr>
            <a:r>
              <a:rPr lang="en-GB" sz="900" dirty="0"/>
              <a:t>    </a:t>
            </a:r>
          </a:p>
          <a:p>
            <a:pPr marL="0" indent="0">
              <a:buNone/>
            </a:pPr>
            <a:r>
              <a:rPr lang="en-GB" sz="900" dirty="0"/>
              <a:t>    private </a:t>
            </a:r>
            <a:r>
              <a:rPr lang="en-GB" sz="900" dirty="0" err="1"/>
              <a:t>int</a:t>
            </a:r>
            <a:r>
              <a:rPr lang="en-GB" sz="900" dirty="0"/>
              <a:t> amount;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900" dirty="0"/>
              <a:t>    public Rupees(</a:t>
            </a:r>
            <a:r>
              <a:rPr lang="en-GB" sz="900" dirty="0" err="1"/>
              <a:t>int</a:t>
            </a:r>
            <a:r>
              <a:rPr lang="en-GB" sz="900" dirty="0"/>
              <a:t> amount) {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this.amount</a:t>
            </a:r>
            <a:r>
              <a:rPr lang="en-GB" sz="900" dirty="0"/>
              <a:t> = amount;</a:t>
            </a:r>
          </a:p>
          <a:p>
            <a:pPr marL="0" indent="0">
              <a:buNone/>
            </a:pPr>
            <a:r>
              <a:rPr lang="en-GB" sz="900" dirty="0"/>
              <a:t>    }</a:t>
            </a:r>
          </a:p>
          <a:p>
            <a:pPr marL="0" indent="0">
              <a:buNone/>
            </a:pPr>
            <a:r>
              <a:rPr lang="en-GB" sz="900" dirty="0"/>
              <a:t>    </a:t>
            </a:r>
          </a:p>
          <a:p>
            <a:pPr marL="0" indent="0">
              <a:buNone/>
            </a:pPr>
            <a:r>
              <a:rPr lang="en-GB" sz="900" dirty="0"/>
              <a:t>    public </a:t>
            </a:r>
            <a:r>
              <a:rPr lang="en-GB" sz="900" dirty="0" err="1"/>
              <a:t>int</a:t>
            </a:r>
            <a:r>
              <a:rPr lang="en-GB" sz="900" dirty="0"/>
              <a:t> </a:t>
            </a:r>
            <a:r>
              <a:rPr lang="en-GB" sz="900" dirty="0" err="1"/>
              <a:t>getAmount</a:t>
            </a:r>
            <a:r>
              <a:rPr lang="en-GB" sz="900" dirty="0"/>
              <a:t>() {</a:t>
            </a:r>
          </a:p>
          <a:p>
            <a:pPr marL="0" indent="0">
              <a:buNone/>
            </a:pPr>
            <a:r>
              <a:rPr lang="en-GB" sz="900" dirty="0"/>
              <a:t>        return amount;</a:t>
            </a:r>
          </a:p>
          <a:p>
            <a:pPr marL="0" indent="0">
              <a:buNone/>
            </a:pPr>
            <a:r>
              <a:rPr lang="en-GB" sz="900" dirty="0"/>
              <a:t>    }</a:t>
            </a:r>
          </a:p>
          <a:p>
            <a:pPr marL="0" indent="0">
              <a:buNone/>
            </a:pPr>
            <a:r>
              <a:rPr lang="en-GB" sz="900" dirty="0"/>
              <a:t>}</a:t>
            </a:r>
            <a:endParaRPr lang="en-GB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3530133" y="5755215"/>
            <a:ext cx="259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D6492A"/>
                </a:solidFill>
              </a:rPr>
              <a:t>Start request processing </a:t>
            </a:r>
            <a:r>
              <a:rPr lang="en-GB" sz="1100" dirty="0">
                <a:solidFill>
                  <a:srgbClr val="D6492A"/>
                </a:solidFill>
              </a:rPr>
              <a:t>by sending the request to first chain</a:t>
            </a:r>
            <a:endParaRPr lang="en-GB" sz="1100" dirty="0">
              <a:solidFill>
                <a:srgbClr val="D6492A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95333" y="1956881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D6492A"/>
                </a:solidFill>
              </a:rPr>
              <a:t>Create links of the responsibility chain</a:t>
            </a:r>
            <a:endParaRPr lang="en-GB" sz="1100" dirty="0">
              <a:solidFill>
                <a:srgbClr val="D6492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6412" y="273700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D6492A"/>
                </a:solidFill>
              </a:rPr>
              <a:t>Create chains with links in order the request will be processed</a:t>
            </a:r>
            <a:endParaRPr lang="en-GB" sz="1100" dirty="0">
              <a:solidFill>
                <a:srgbClr val="D6492A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788024" y="4648200"/>
            <a:ext cx="2897188" cy="990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interface </a:t>
            </a:r>
            <a:r>
              <a:rPr lang="en-GB" sz="800" dirty="0" err="1" smtClean="0">
                <a:solidFill>
                  <a:srgbClr val="0063BE"/>
                </a:solidFill>
              </a:rPr>
              <a:t>DispenserLinkI</a:t>
            </a:r>
            <a:r>
              <a:rPr lang="en-GB" sz="800" dirty="0" smtClean="0"/>
              <a:t> {</a:t>
            </a:r>
          </a:p>
          <a:p>
            <a:pPr marL="0" indent="0">
              <a:buFont typeface="Wingdings" pitchFamily="2" charset="2"/>
              <a:buNone/>
            </a:pPr>
            <a:endParaRPr lang="en-GB" sz="800" dirty="0" smtClean="0"/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void </a:t>
            </a:r>
            <a:r>
              <a:rPr lang="en-GB" sz="800" dirty="0" err="1" smtClean="0"/>
              <a:t>setNextDispenserHandler</a:t>
            </a:r>
            <a:r>
              <a:rPr lang="en-GB" sz="800" dirty="0" smtClean="0"/>
              <a:t>(</a:t>
            </a:r>
            <a:r>
              <a:rPr lang="en-GB" sz="800" dirty="0" err="1" smtClean="0"/>
              <a:t>DispenserLinkI</a:t>
            </a:r>
            <a:r>
              <a:rPr lang="en-GB" sz="800" dirty="0" smtClean="0"/>
              <a:t> </a:t>
            </a:r>
            <a:r>
              <a:rPr lang="en-GB" sz="800" dirty="0" err="1" smtClean="0"/>
              <a:t>dispLink</a:t>
            </a:r>
            <a:r>
              <a:rPr lang="en-GB" sz="800" dirty="0" smtClean="0"/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void </a:t>
            </a:r>
            <a:r>
              <a:rPr lang="en-GB" sz="800" dirty="0" err="1" smtClean="0"/>
              <a:t>dispenseHandler</a:t>
            </a:r>
            <a:r>
              <a:rPr lang="en-GB" sz="800" dirty="0" smtClean="0"/>
              <a:t>(Rupees </a:t>
            </a:r>
            <a:r>
              <a:rPr lang="en-GB" sz="800" dirty="0" err="1" smtClean="0"/>
              <a:t>rs</a:t>
            </a:r>
            <a:r>
              <a:rPr lang="en-GB" sz="800" dirty="0" smtClean="0"/>
              <a:t>);</a:t>
            </a:r>
          </a:p>
          <a:p>
            <a:pPr marL="0" indent="0">
              <a:buFont typeface="Wingdings" pitchFamily="2" charset="2"/>
              <a:buNone/>
            </a:pPr>
            <a:endParaRPr lang="en-GB" sz="800" dirty="0" smtClean="0"/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}</a:t>
            </a:r>
            <a:endParaRPr lang="en-GB" sz="8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84412" y="5322461"/>
            <a:ext cx="4114800" cy="451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5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and inspirations: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Source code for all the examples here can be found at: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github.com/shashanksriva/javapractice/tree/master/src/com/shashank/designpatterns</a:t>
            </a:r>
            <a:endParaRPr lang="en-GB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Inspirations: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www.oodesign.com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 action="ppaction://hlinkfile"/>
              </a:rPr>
              <a:t>sourcemaking.com/</a:t>
            </a:r>
            <a:r>
              <a:rPr lang="en-US" dirty="0" err="1" smtClean="0">
                <a:hlinkClick r:id="rId4" action="ppaction://hlinkfile"/>
              </a:rPr>
              <a:t>design_patterns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www.journaldev.com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6"/>
              </a:rPr>
              <a:t>www.geeksforgeeks.org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Tool used for UML diagrams:</a:t>
            </a:r>
          </a:p>
          <a:p>
            <a:pPr marL="0" indent="0">
              <a:buNone/>
            </a:pPr>
            <a:r>
              <a:rPr lang="en-US" dirty="0" smtClean="0">
                <a:hlinkClick r:id="rId7"/>
              </a:rPr>
              <a:t>www.draw.io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92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899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1" y="152400"/>
            <a:ext cx="11345897" cy="642647"/>
          </a:xfrm>
        </p:spPr>
        <p:txBody>
          <a:bodyPr/>
          <a:lstStyle/>
          <a:p>
            <a:r>
              <a:rPr lang="en-US" dirty="0" smtClean="0"/>
              <a:t>Creational Design Patterns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524000"/>
            <a:ext cx="9829800" cy="34289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These design patterns are about class instantiation. </a:t>
            </a:r>
            <a:r>
              <a:rPr lang="en-GB" dirty="0" smtClean="0"/>
              <a:t>They deal </a:t>
            </a:r>
            <a:r>
              <a:rPr lang="en-GB" dirty="0"/>
              <a:t>with object creation mechanisms, trying to create objects in a manner suitable to the situation. The basic form of object creation could result in design problems or added complexity to the design. Creational design patterns solve this problem by </a:t>
            </a:r>
            <a:r>
              <a:rPr lang="en-GB" dirty="0" smtClean="0"/>
              <a:t>controlling object </a:t>
            </a:r>
            <a:r>
              <a:rPr lang="en-GB" dirty="0"/>
              <a:t>creation.</a:t>
            </a:r>
          </a:p>
        </p:txBody>
      </p:sp>
    </p:spTree>
    <p:extLst>
      <p:ext uri="{BB962C8B-B14F-4D97-AF65-F5344CB8AC3E}">
        <p14:creationId xmlns:p14="http://schemas.microsoft.com/office/powerpoint/2010/main" val="56784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</a:p>
          <a:p>
            <a:r>
              <a:rPr lang="en-US" dirty="0" err="1" smtClean="0"/>
              <a:t>AbstractFactory</a:t>
            </a:r>
            <a:endParaRPr lang="en-US" dirty="0" smtClean="0"/>
          </a:p>
          <a:p>
            <a:r>
              <a:rPr lang="en-US" dirty="0" smtClean="0"/>
              <a:t>Builder</a:t>
            </a:r>
          </a:p>
          <a:p>
            <a:r>
              <a:rPr lang="en-US" dirty="0" smtClean="0"/>
              <a:t>Factory</a:t>
            </a:r>
          </a:p>
          <a:p>
            <a:r>
              <a:rPr lang="en-US" dirty="0" smtClean="0"/>
              <a:t>Object pool</a:t>
            </a:r>
          </a:p>
          <a:p>
            <a:r>
              <a:rPr lang="en-US" dirty="0" smtClean="0"/>
              <a:t>Prototype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733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Design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Intent of a Singleton Design Pattern is to: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dirty="0"/>
              <a:t>Ensure a class has only one instance, and provide a global point of access to it</a:t>
            </a:r>
            <a:r>
              <a:rPr lang="en-GB" dirty="0" smtClean="0"/>
              <a:t>.</a:t>
            </a:r>
          </a:p>
          <a:p>
            <a:r>
              <a:rPr lang="en-GB" dirty="0"/>
              <a:t>Encapsulated "</a:t>
            </a:r>
            <a:r>
              <a:rPr lang="en-GB" dirty="0" smtClean="0"/>
              <a:t>just-in-time </a:t>
            </a:r>
            <a:r>
              <a:rPr lang="en-GB" dirty="0"/>
              <a:t>initialization" or "initialization on first use</a:t>
            </a:r>
            <a:r>
              <a:rPr lang="en-GB" dirty="0" smtClean="0"/>
              <a:t>".</a:t>
            </a:r>
          </a:p>
          <a:p>
            <a:r>
              <a:rPr lang="en-US" dirty="0" smtClean="0"/>
              <a:t>No matter what only one instance of Singleton will be created and available for use.</a:t>
            </a:r>
            <a:endParaRPr lang="en-GB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2667000"/>
            <a:ext cx="33051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a Singleton Design Pattern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72975901"/>
              </p:ext>
            </p:extLst>
          </p:nvPr>
        </p:nvGraphicFramePr>
        <p:xfrm>
          <a:off x="836612" y="990600"/>
          <a:ext cx="1120139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179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924944"/>
            <a:ext cx="6781799" cy="593305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public </a:t>
            </a:r>
            <a:r>
              <a:rPr lang="en-GB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final</a:t>
            </a:r>
            <a:r>
              <a:rPr lang="en-GB" dirty="0" smtClean="0"/>
              <a:t> class </a:t>
            </a:r>
            <a:r>
              <a:rPr lang="en-GB" dirty="0"/>
              <a:t>Singleton {</a:t>
            </a:r>
          </a:p>
          <a:p>
            <a:pPr marL="0" indent="0">
              <a:buNone/>
            </a:pPr>
            <a:r>
              <a:rPr lang="en-GB" dirty="0"/>
              <a:t>	private static Singleton instance;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private</a:t>
            </a:r>
            <a:r>
              <a:rPr lang="en-GB" dirty="0"/>
              <a:t> Singleton() {</a:t>
            </a:r>
          </a:p>
          <a:p>
            <a:pPr marL="0" indent="0">
              <a:buNone/>
            </a:pPr>
            <a:r>
              <a:rPr lang="en-GB" dirty="0"/>
              <a:t>		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public</a:t>
            </a:r>
            <a:r>
              <a:rPr lang="en-GB" dirty="0"/>
              <a:t> static synchronized Singleton </a:t>
            </a:r>
            <a:r>
              <a:rPr lang="en-GB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getInstance</a:t>
            </a:r>
            <a:r>
              <a:rPr lang="en-GB" dirty="0"/>
              <a:t>(){</a:t>
            </a:r>
          </a:p>
          <a:p>
            <a:pPr marL="0" indent="0">
              <a:buNone/>
            </a:pPr>
            <a:r>
              <a:rPr lang="en-GB" dirty="0"/>
              <a:t>		if (instance == null</a:t>
            </a:r>
            <a:r>
              <a:rPr lang="en-GB" dirty="0" smtClean="0"/>
              <a:t>) {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		</a:t>
            </a:r>
            <a:r>
              <a:rPr lang="en-GB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instance = new Singleton</a:t>
            </a:r>
            <a:r>
              <a:rPr lang="en-GB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	return instance;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808412" y="1066800"/>
            <a:ext cx="3200400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008812" y="950639"/>
            <a:ext cx="2895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1. Mark class as final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180012" y="1463667"/>
            <a:ext cx="2743200" cy="151854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890093" y="1361055"/>
            <a:ext cx="38431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2. Declare a private static class variable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819962" y="2209800"/>
            <a:ext cx="3798450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18412" y="2169839"/>
            <a:ext cx="352532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3. Create a private Constructor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42242" y="4525352"/>
            <a:ext cx="482258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4. </a:t>
            </a:r>
            <a:r>
              <a:rPr lang="en-US" dirty="0">
                <a:solidFill>
                  <a:srgbClr val="D6492A"/>
                </a:solidFill>
              </a:rPr>
              <a:t>Create a public static method to access the </a:t>
            </a:r>
            <a:r>
              <a:rPr lang="en-GB" dirty="0" smtClean="0">
                <a:solidFill>
                  <a:srgbClr val="D6492A"/>
                </a:solidFill>
              </a:rPr>
              <a:t>Singleton object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rot="5400000">
            <a:off x="7883186" y="3192856"/>
            <a:ext cx="891992" cy="1973880"/>
          </a:xfrm>
          <a:prstGeom prst="bentArrow">
            <a:avLst>
              <a:gd name="adj1" fmla="val 6849"/>
              <a:gd name="adj2" fmla="val 26176"/>
              <a:gd name="adj3" fmla="val 19711"/>
              <a:gd name="adj4" fmla="val 43750"/>
            </a:avLst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3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Pool Design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214" y="1524000"/>
            <a:ext cx="11345897" cy="2351656"/>
          </a:xfrm>
        </p:spPr>
        <p:txBody>
          <a:bodyPr/>
          <a:lstStyle/>
          <a:p>
            <a:r>
              <a:rPr lang="en-GB" dirty="0" smtClean="0"/>
              <a:t>Intent of Object </a:t>
            </a:r>
            <a:r>
              <a:rPr lang="en-GB" dirty="0"/>
              <a:t>pooling </a:t>
            </a:r>
            <a:r>
              <a:rPr lang="en-GB" dirty="0" smtClean="0"/>
              <a:t>is to </a:t>
            </a:r>
            <a:r>
              <a:rPr lang="en-GB" dirty="0"/>
              <a:t>offer a significant performance </a:t>
            </a:r>
            <a:r>
              <a:rPr lang="en-GB" dirty="0" smtClean="0"/>
              <a:t>boost.</a:t>
            </a:r>
          </a:p>
          <a:p>
            <a:r>
              <a:rPr lang="en-GB" dirty="0" smtClean="0"/>
              <a:t>It </a:t>
            </a:r>
            <a:r>
              <a:rPr lang="en-GB" dirty="0"/>
              <a:t>is most effective in situations where the cost of initializing a class instance is </a:t>
            </a:r>
            <a:r>
              <a:rPr lang="en-GB" dirty="0" smtClean="0"/>
              <a:t>high.</a:t>
            </a:r>
          </a:p>
          <a:p>
            <a:r>
              <a:rPr lang="en-GB" dirty="0" smtClean="0"/>
              <a:t>Instantiation rate of </a:t>
            </a:r>
            <a:r>
              <a:rPr lang="en-GB" dirty="0"/>
              <a:t>a class is </a:t>
            </a:r>
            <a:r>
              <a:rPr lang="en-GB" dirty="0" smtClean="0"/>
              <a:t>high </a:t>
            </a:r>
            <a:r>
              <a:rPr lang="en-GB" dirty="0"/>
              <a:t>and the number of instantiations in use at any one time is low</a:t>
            </a:r>
            <a:r>
              <a:rPr lang="en-GB" dirty="0" smtClean="0"/>
              <a:t>.</a:t>
            </a:r>
          </a:p>
          <a:p>
            <a:r>
              <a:rPr lang="en-US" dirty="0" smtClean="0"/>
              <a:t>It relies on object caching and avoids creation of new object </a:t>
            </a:r>
            <a:r>
              <a:rPr lang="en-GB" dirty="0"/>
              <a:t>by simply asking the pool for one that has already been </a:t>
            </a:r>
            <a:r>
              <a:rPr lang="en-GB" dirty="0" smtClean="0"/>
              <a:t>instantiated instead of creating a new one.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827212" y="4343400"/>
            <a:ext cx="1143000" cy="609600"/>
          </a:xfrm>
          <a:prstGeom prst="rect">
            <a:avLst/>
          </a:prstGeom>
          <a:solidFill>
            <a:srgbClr val="6DCF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lient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80212" y="3799472"/>
            <a:ext cx="2514600" cy="22203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599112" y="3894048"/>
            <a:ext cx="2552700" cy="1744752"/>
          </a:xfrm>
          <a:prstGeom prst="rect">
            <a:avLst/>
          </a:prstGeom>
          <a:solidFill>
            <a:srgbClr val="6DCF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Thread Object Pool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execute();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99112" y="4191000"/>
            <a:ext cx="255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49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 Template 2014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TCS Font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Template 2014" id="{3C56ABA0-CDD6-4714-974F-9FD8DCDB5ECF}" vid="{375C4A85-3F95-4A6F-AB8F-CDA4614EA130}"/>
    </a:ext>
  </a:extLst>
</a:theme>
</file>

<file path=ppt/theme/theme2.xml><?xml version="1.0" encoding="utf-8"?>
<a:theme xmlns:a="http://schemas.openxmlformats.org/drawingml/2006/main" name="TCS_Presentati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hom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4.xml><?xml version="1.0" encoding="utf-8"?>
<a:theme xmlns:a="http://schemas.openxmlformats.org/drawingml/2006/main" name="1_TCS_Presentati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hom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2_TCS_Presentati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hom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1_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4991</TotalTime>
  <Words>3032</Words>
  <Application>Microsoft Office PowerPoint</Application>
  <PresentationFormat>Custom</PresentationFormat>
  <Paragraphs>638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Arial</vt:lpstr>
      <vt:lpstr>Arial Unicode MS</vt:lpstr>
      <vt:lpstr>Calibri</vt:lpstr>
      <vt:lpstr>Courier New</vt:lpstr>
      <vt:lpstr>Myriad Pro</vt:lpstr>
      <vt:lpstr>Tahoma</vt:lpstr>
      <vt:lpstr>Wingdings</vt:lpstr>
      <vt:lpstr>Corp Template 2014</vt:lpstr>
      <vt:lpstr>TCS_Presentation_Template</vt:lpstr>
      <vt:lpstr>Thank You</vt:lpstr>
      <vt:lpstr>1_TCS_Presentation_Template</vt:lpstr>
      <vt:lpstr>2_TCS_Presentation_Template</vt:lpstr>
      <vt:lpstr>1_Thank You</vt:lpstr>
      <vt:lpstr>Design Patterns</vt:lpstr>
      <vt:lpstr>What is a Design Pattern?</vt:lpstr>
      <vt:lpstr>Different types of Design Patterns:</vt:lpstr>
      <vt:lpstr>Creational Design Patterns</vt:lpstr>
      <vt:lpstr>Examples</vt:lpstr>
      <vt:lpstr>Singleton Design Pattern</vt:lpstr>
      <vt:lpstr>Steps to create a Singleton Design Pattern</vt:lpstr>
      <vt:lpstr>Code Example</vt:lpstr>
      <vt:lpstr>Object Pool Design Pattern</vt:lpstr>
      <vt:lpstr>Code Example</vt:lpstr>
      <vt:lpstr>Code Example (Contd.)</vt:lpstr>
      <vt:lpstr>Structural Design Pattern</vt:lpstr>
      <vt:lpstr>Adapter Design Pattern</vt:lpstr>
      <vt:lpstr>Code Example</vt:lpstr>
      <vt:lpstr>Code Example (contd.)</vt:lpstr>
      <vt:lpstr>Code Example (contd.)</vt:lpstr>
      <vt:lpstr>Decorator Design Pattern</vt:lpstr>
      <vt:lpstr>Code Example</vt:lpstr>
      <vt:lpstr>Code Example (contd.)</vt:lpstr>
      <vt:lpstr>Code example (contd.)</vt:lpstr>
      <vt:lpstr>Code Example (contd.)</vt:lpstr>
      <vt:lpstr>Code Example (contd.)</vt:lpstr>
      <vt:lpstr>Behavioral design Pattern</vt:lpstr>
      <vt:lpstr>Strategy Design Pattern</vt:lpstr>
      <vt:lpstr>Code Example:</vt:lpstr>
      <vt:lpstr>Code Example:</vt:lpstr>
      <vt:lpstr>Chain of Responsibility</vt:lpstr>
      <vt:lpstr>UML interpretation of Chain Of Responsibility</vt:lpstr>
      <vt:lpstr>Code Example:</vt:lpstr>
      <vt:lpstr>Code Example (contd.)</vt:lpstr>
      <vt:lpstr>Source and inspirations: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rakkhand</dc:creator>
  <cp:lastModifiedBy>Shashank Srivastava -X (shashasr - TATA CONSULTANCY SERVICES LIMITED at Cisco)</cp:lastModifiedBy>
  <cp:revision>345</cp:revision>
  <dcterms:created xsi:type="dcterms:W3CDTF">2015-08-25T08:11:46Z</dcterms:created>
  <dcterms:modified xsi:type="dcterms:W3CDTF">2019-04-02T07:10:39Z</dcterms:modified>
</cp:coreProperties>
</file>