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SemiBold"/>
      <p:regular r:id="rId23"/>
      <p:bold r:id="rId24"/>
      <p:italic r:id="rId25"/>
      <p:boldItalic r:id="rId26"/>
    </p:embeddedFont>
    <p:embeddedFont>
      <p:font typeface="Raleway ExtraBold"/>
      <p:bold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ExtraBold-boldItalic.fntdata"/><Relationship Id="rId27" Type="http://schemas.openxmlformats.org/officeDocument/2006/relationships/font" Target="fonts/Raleway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aleway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alewayBlac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84b71f25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84b71f25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84b71f25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84b71f25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4b71f255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4b71f255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84b71f255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84b71f255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84b71f25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84b71f25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4b71f25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4b71f25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84b71f25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84b71f25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4b71f25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4b71f25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84b71f25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84b71f25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/>
              <a:t>INTEGRATED ANALYTICS WITH AZURE SYNAPSE</a:t>
            </a:r>
            <a:endParaRPr sz="2444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76125" y="3343425"/>
            <a:ext cx="61227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Shashank S,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Batch :DS19M 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8200" y="38574"/>
            <a:ext cx="636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Resource creation - MYAPACHE POOL </a:t>
            </a:r>
            <a:endParaRPr sz="15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0" y="395575"/>
            <a:ext cx="9051374" cy="47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8175" y="-8"/>
            <a:ext cx="63660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Query runned in APACHE SPARK POOL</a:t>
            </a:r>
            <a:endParaRPr sz="15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" y="369325"/>
            <a:ext cx="9051398" cy="470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6950" y="47317"/>
            <a:ext cx="63660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CHART view for the same sql query</a:t>
            </a:r>
            <a:endParaRPr sz="15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0" y="404325"/>
            <a:ext cx="9042624" cy="469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61824" y="1097021"/>
            <a:ext cx="7415700" cy="23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3622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Project abstract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261475"/>
            <a:ext cx="82914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Exploring data analytics workspace by using Azure Synapse Analytics and using Azure Synapse Analytics Workspace as a resource in Azure Synapse Analytics for Integrated Data Analytics.</a:t>
            </a:r>
            <a:endParaRPr b="0" sz="1400">
              <a:solidFill>
                <a:srgbClr val="212121"/>
              </a:solidFill>
              <a:highlight>
                <a:srgbClr val="FFFFFF"/>
              </a:highlight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Finding out solution for Three problem </a:t>
            </a: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statements</a:t>
            </a: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 which included, </a:t>
            </a:r>
            <a:endParaRPr b="0" sz="1400">
              <a:solidFill>
                <a:srgbClr val="212121"/>
              </a:solidFill>
              <a:highlight>
                <a:srgbClr val="FFFFFF"/>
              </a:highlight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aleway SemiBold"/>
              <a:buChar char="●"/>
            </a:pP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Ingesting dataset from an external resource, transforming the dataset  and storing the transformed data into ADLS Gen-2(</a:t>
            </a:r>
            <a:r>
              <a:rPr b="0" lang="en" sz="12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Azure Data-lake Storage Generation 2</a:t>
            </a: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) storage.</a:t>
            </a:r>
            <a:endParaRPr b="0" sz="1400">
              <a:solidFill>
                <a:srgbClr val="212121"/>
              </a:solidFill>
              <a:highlight>
                <a:srgbClr val="FFFFFF"/>
              </a:highlight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aleway SemiBold"/>
              <a:buChar char="●"/>
            </a:pP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Exploring datahub and performing SQL queries </a:t>
            </a: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on top of transformed data</a:t>
            </a: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 and visualize the result set.</a:t>
            </a:r>
            <a:endParaRPr b="0" sz="1400">
              <a:solidFill>
                <a:srgbClr val="212121"/>
              </a:solidFill>
              <a:highlight>
                <a:srgbClr val="FFFFFF"/>
              </a:highlight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aleway SemiBold"/>
              <a:buChar char="●"/>
            </a:pPr>
            <a:r>
              <a:rPr b="0" lang="en" sz="1400">
                <a:solidFill>
                  <a:srgbClr val="212121"/>
                </a:solidFill>
                <a:highlight>
                  <a:srgbClr val="FFFFFF"/>
                </a:highlight>
                <a:latin typeface="Raleway SemiBold"/>
                <a:ea typeface="Raleway SemiBold"/>
                <a:cs typeface="Raleway SemiBold"/>
                <a:sym typeface="Raleway SemiBold"/>
              </a:rPr>
              <a:t>Creating a Pyspark environment(Apache Spark Pool) and performing operations on the same set of data.</a:t>
            </a:r>
            <a:endParaRPr b="0" sz="1400">
              <a:solidFill>
                <a:srgbClr val="212121"/>
              </a:solidFill>
              <a:highlight>
                <a:srgbClr val="FFFFFF"/>
              </a:highlight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23000" y="309775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Procedure</a:t>
            </a:r>
            <a:endParaRPr sz="2500"/>
          </a:p>
        </p:txBody>
      </p:sp>
      <p:sp>
        <p:nvSpPr>
          <p:cNvPr id="85" name="Google Shape;85;p15"/>
          <p:cNvSpPr/>
          <p:nvPr/>
        </p:nvSpPr>
        <p:spPr>
          <a:xfrm>
            <a:off x="132175" y="1012225"/>
            <a:ext cx="2866800" cy="2812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105475" y="1012225"/>
            <a:ext cx="2866800" cy="2812500"/>
          </a:xfrm>
          <a:prstGeom prst="wedgeRectCallout">
            <a:avLst>
              <a:gd fmla="val -20693" name="adj1"/>
              <a:gd fmla="val 62029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125275" y="1012225"/>
            <a:ext cx="2866800" cy="2812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6125275" y="1165375"/>
            <a:ext cx="27543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 sz="1150"/>
              <a:t>Creating a Apache spark pool with given inputs.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 sz="1150"/>
              <a:t>Loading the data into dataframe by using built-in code.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 sz="1150"/>
              <a:t>Analysing the data in spark pool by setting the language as pyspark.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 sz="1150"/>
              <a:t>Performing the same query and </a:t>
            </a:r>
            <a:r>
              <a:rPr lang="en" sz="1150"/>
              <a:t>getting insights from </a:t>
            </a:r>
            <a:r>
              <a:rPr lang="en" sz="1150"/>
              <a:t>the help of chart view.  </a:t>
            </a:r>
            <a:endParaRPr sz="1150"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132175" y="1077875"/>
            <a:ext cx="2866800" cy="2703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 sz="1150"/>
              <a:t>Exploring data analytics workspace  by using Azure synapse analytics.</a:t>
            </a:r>
            <a:endParaRPr sz="1150"/>
          </a:p>
          <a:p>
            <a:pPr indent="-3016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 sz="1150"/>
              <a:t>Creating a ADLS Gen 2 account in the Azure synapse.</a:t>
            </a:r>
            <a:endParaRPr sz="1150"/>
          </a:p>
          <a:p>
            <a:pPr indent="-3016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 sz="1150"/>
              <a:t>By using Built-in Copy task option Ingesting the data from a source through HTML link.</a:t>
            </a:r>
            <a:endParaRPr sz="1150"/>
          </a:p>
          <a:p>
            <a:pPr indent="-3016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AutoNum type="arabicPeriod"/>
            </a:pPr>
            <a:r>
              <a:rPr lang="en" sz="1150"/>
              <a:t>After ingestion, creating a connection and transforming the data and load the transformed data into ADlS gen storage.</a:t>
            </a:r>
            <a:endParaRPr sz="1150"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171075" y="1143425"/>
            <a:ext cx="2699400" cy="24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just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sz="1250"/>
              <a:t>Analyse and query the data which has been ingested in azure synapse workspace.</a:t>
            </a:r>
            <a:endParaRPr sz="1250"/>
          </a:p>
          <a:p>
            <a:pPr indent="-307975" lvl="0" marL="457200" rtl="0" algn="just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sz="1250"/>
              <a:t>Through SQL query performing AGGREGATION and GROUPING the data as per the requirement</a:t>
            </a:r>
            <a:endParaRPr sz="1250"/>
          </a:p>
          <a:p>
            <a:pPr indent="-307975" lvl="0" marL="457200" rtl="0" algn="just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sz="1250"/>
              <a:t>Analysing the result set through Chart view.</a:t>
            </a:r>
            <a:endParaRPr sz="1250"/>
          </a:p>
        </p:txBody>
      </p:sp>
      <p:sp>
        <p:nvSpPr>
          <p:cNvPr id="91" name="Google Shape;91;p15"/>
          <p:cNvSpPr/>
          <p:nvPr/>
        </p:nvSpPr>
        <p:spPr>
          <a:xfrm>
            <a:off x="369525" y="4253200"/>
            <a:ext cx="2187000" cy="4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69525" y="4263100"/>
            <a:ext cx="24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statement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105475" y="4243300"/>
            <a:ext cx="2187000" cy="4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068838" y="4243300"/>
            <a:ext cx="24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statement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062750" y="4243300"/>
            <a:ext cx="2187000" cy="4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6062750" y="4253200"/>
            <a:ext cx="24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statement 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4294967295" type="subTitle"/>
          </p:nvPr>
        </p:nvSpPr>
        <p:spPr>
          <a:xfrm>
            <a:off x="35000" y="172800"/>
            <a:ext cx="8827200" cy="4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C1130"/>
                </a:solidFill>
                <a:latin typeface="Raleway Black"/>
                <a:ea typeface="Raleway Black"/>
                <a:cs typeface="Raleway Black"/>
                <a:sym typeface="Raleway Black"/>
              </a:rPr>
              <a:t>Project Outcomes</a:t>
            </a:r>
            <a:endParaRPr sz="3000">
              <a:solidFill>
                <a:srgbClr val="4C1130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Raleway ExtraBold"/>
              <a:buAutoNum type="arabicPeriod"/>
            </a:pPr>
            <a:r>
              <a:rPr lang="en" sz="1700">
                <a:solidFill>
                  <a:srgbClr val="20124D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Created tha Azure synapse workspace, Ingested the data choosing HTTP and Transformed the data as per the requirements and stored it in ADLS gen2 storage.</a:t>
            </a:r>
            <a:endParaRPr sz="1700">
              <a:solidFill>
                <a:srgbClr val="20124D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Raleway ExtraBold"/>
              <a:buAutoNum type="arabicPeriod"/>
            </a:pPr>
            <a:r>
              <a:rPr lang="en" sz="1700">
                <a:solidFill>
                  <a:srgbClr val="20124D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SQL and SPARK pool has been used to analyse the data. </a:t>
            </a:r>
            <a:endParaRPr sz="1700">
              <a:solidFill>
                <a:srgbClr val="20124D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700"/>
              <a:buFont typeface="Raleway ExtraBold"/>
              <a:buAutoNum type="arabicPeriod"/>
            </a:pPr>
            <a:r>
              <a:rPr lang="en" sz="1700">
                <a:solidFill>
                  <a:srgbClr val="20124D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With the help of chart view getting visual information and proper insights about the data.</a:t>
            </a:r>
            <a:endParaRPr sz="1700">
              <a:solidFill>
                <a:srgbClr val="20124D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83100" y="712146"/>
            <a:ext cx="5937300" cy="21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10900" y="21172"/>
            <a:ext cx="6366000" cy="2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Creating a NEW CONNECTION</a:t>
            </a:r>
            <a:endParaRPr sz="16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7693"/>
            <a:ext cx="9063326" cy="474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95650" y="21148"/>
            <a:ext cx="6366000" cy="3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PIPELINE creation </a:t>
            </a:r>
            <a:endParaRPr sz="17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5" y="334350"/>
            <a:ext cx="8993352" cy="474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1800" y="-2"/>
            <a:ext cx="6366000" cy="3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View of the UPDATED QUERY </a:t>
            </a:r>
            <a:endParaRPr sz="15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0" y="273125"/>
            <a:ext cx="9030274" cy="47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5950" y="-2"/>
            <a:ext cx="6366000" cy="3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CHART VIEW of the updated query</a:t>
            </a:r>
            <a:endParaRPr sz="15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0" y="273125"/>
            <a:ext cx="9062376" cy="48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