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aleway"/>
      <p:regular r:id="rId22"/>
      <p:bold r:id="rId23"/>
      <p:italic r:id="rId24"/>
      <p:boldItalic r:id="rId25"/>
    </p:embeddedFont>
    <p:embeddedFont>
      <p:font typeface="Red Hat Display Black"/>
      <p:bold r:id="rId26"/>
      <p:boldItalic r:id="rId27"/>
    </p:embeddedFont>
    <p:embeddedFont>
      <p:font typeface="Red Hat Display"/>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regular.fntdata"/><Relationship Id="rId21" Type="http://schemas.openxmlformats.org/officeDocument/2006/relationships/slide" Target="slides/slide17.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edHatDisplayBlack-bold.fntdata"/><Relationship Id="rId25" Type="http://schemas.openxmlformats.org/officeDocument/2006/relationships/font" Target="fonts/Raleway-boldItalic.fntdata"/><Relationship Id="rId28" Type="http://schemas.openxmlformats.org/officeDocument/2006/relationships/font" Target="fonts/RedHatDisplay-regular.fntdata"/><Relationship Id="rId27" Type="http://schemas.openxmlformats.org/officeDocument/2006/relationships/font" Target="fonts/RedHatDisplayBlack-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edHatDispl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edHatDisplay-boldItalic.fntdata"/><Relationship Id="rId30" Type="http://schemas.openxmlformats.org/officeDocument/2006/relationships/font" Target="fonts/RedHatDisplay-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 name="Google Shape;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 name="Google Shape;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US"/>
              <a:t>image</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textbox</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What is the Utilization Rate by State?</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What is the Average Transaction Amount by State &amp; Type?</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What is the Daily Trend of Transactions?</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What is the Trend of Transaction Amount &amp; Count?</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What is the Relationship between Average Amount &amp; Average Duration?</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Transaction Amount</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Transaction Count</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Utilization Rate</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actionButton</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actionButton</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actionButton</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actionButton</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actionButton</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slicer</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slicer</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slicer</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shape</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p:txBody>
      </p:sp>
      <p:sp>
        <p:nvSpPr>
          <p:cNvPr id="38" name="Google Shape;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US"/>
              <a:t>image</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textbox</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What is the Transaction Count by Age Group &amp; Transaction Type?</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What is the Transaction Distribution by Type?</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What is the Transaction Distribution by Demography?</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What is the Transaction Frequency by Age Group?</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What is the Average Duration by State &amp; Transaction Type?</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actionButton</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actionButton</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actionButton</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actionButton</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actionButton</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slicer</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slicer</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slicer</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lang="en-US"/>
              <a:t>shape</a:t>
            </a:r>
            <a:endParaRPr/>
          </a:p>
          <a:p>
            <a:pPr indent="-317500" lvl="0" marL="457200" rtl="0" algn="l">
              <a:lnSpc>
                <a:spcPct val="100000"/>
              </a:lnSpc>
              <a:spcBef>
                <a:spcPts val="0"/>
              </a:spcBef>
              <a:spcAft>
                <a:spcPts val="0"/>
              </a:spcAft>
              <a:buSzPts val="1400"/>
              <a:buChar char="●"/>
            </a:pPr>
            <a:r>
              <a:rPr b="0" lang="en-US"/>
              <a:t>No alt text provided</a:t>
            </a:r>
            <a:endParaRPr/>
          </a:p>
          <a:p>
            <a:pPr indent="-228600" lvl="0" marL="457200" rtl="0" algn="l">
              <a:lnSpc>
                <a:spcPct val="100000"/>
              </a:lnSpc>
              <a:spcBef>
                <a:spcPts val="0"/>
              </a:spcBef>
              <a:spcAft>
                <a:spcPts val="0"/>
              </a:spcAft>
              <a:buSzPts val="1400"/>
              <a:buNone/>
            </a:pPr>
            <a:r>
              <a:t/>
            </a:r>
            <a:endParaRPr/>
          </a:p>
        </p:txBody>
      </p:sp>
      <p:sp>
        <p:nvSpPr>
          <p:cNvPr id="43" name="Google Shape;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rot="10800000">
            <a:off x="1" y="-50"/>
            <a:ext cx="6081900" cy="27666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456600" y="459275"/>
            <a:ext cx="5150400" cy="18447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400"/>
              <a:buNone/>
              <a:defRPr sz="4400"/>
            </a:lvl1pPr>
            <a:lvl2pPr lvl="1" algn="l">
              <a:lnSpc>
                <a:spcPct val="90000"/>
              </a:lnSpc>
              <a:spcBef>
                <a:spcPts val="0"/>
              </a:spcBef>
              <a:spcAft>
                <a:spcPts val="0"/>
              </a:spcAft>
              <a:buSzPts val="4400"/>
              <a:buNone/>
              <a:defRPr sz="4400"/>
            </a:lvl2pPr>
            <a:lvl3pPr lvl="2" algn="l">
              <a:lnSpc>
                <a:spcPct val="90000"/>
              </a:lnSpc>
              <a:spcBef>
                <a:spcPts val="0"/>
              </a:spcBef>
              <a:spcAft>
                <a:spcPts val="0"/>
              </a:spcAft>
              <a:buSzPts val="4400"/>
              <a:buNone/>
              <a:defRPr sz="4400"/>
            </a:lvl3pPr>
            <a:lvl4pPr lvl="3" algn="l">
              <a:lnSpc>
                <a:spcPct val="90000"/>
              </a:lnSpc>
              <a:spcBef>
                <a:spcPts val="0"/>
              </a:spcBef>
              <a:spcAft>
                <a:spcPts val="0"/>
              </a:spcAft>
              <a:buSzPts val="4400"/>
              <a:buNone/>
              <a:defRPr sz="4400"/>
            </a:lvl4pPr>
            <a:lvl5pPr lvl="4" algn="l">
              <a:lnSpc>
                <a:spcPct val="90000"/>
              </a:lnSpc>
              <a:spcBef>
                <a:spcPts val="0"/>
              </a:spcBef>
              <a:spcAft>
                <a:spcPts val="0"/>
              </a:spcAft>
              <a:buSzPts val="4400"/>
              <a:buNone/>
              <a:defRPr sz="4400"/>
            </a:lvl5pPr>
            <a:lvl6pPr lvl="5" algn="l">
              <a:lnSpc>
                <a:spcPct val="90000"/>
              </a:lnSpc>
              <a:spcBef>
                <a:spcPts val="0"/>
              </a:spcBef>
              <a:spcAft>
                <a:spcPts val="0"/>
              </a:spcAft>
              <a:buSzPts val="4400"/>
              <a:buNone/>
              <a:defRPr sz="4400"/>
            </a:lvl6pPr>
            <a:lvl7pPr lvl="6" algn="l">
              <a:lnSpc>
                <a:spcPct val="90000"/>
              </a:lnSpc>
              <a:spcBef>
                <a:spcPts val="0"/>
              </a:spcBef>
              <a:spcAft>
                <a:spcPts val="0"/>
              </a:spcAft>
              <a:buSzPts val="4400"/>
              <a:buNone/>
              <a:defRPr sz="4400"/>
            </a:lvl7pPr>
            <a:lvl8pPr lvl="7" algn="l">
              <a:lnSpc>
                <a:spcPct val="90000"/>
              </a:lnSpc>
              <a:spcBef>
                <a:spcPts val="0"/>
              </a:spcBef>
              <a:spcAft>
                <a:spcPts val="0"/>
              </a:spcAft>
              <a:buSzPts val="4400"/>
              <a:buNone/>
              <a:defRPr sz="4400"/>
            </a:lvl8pPr>
            <a:lvl9pPr lvl="8" algn="l">
              <a:lnSpc>
                <a:spcPct val="90000"/>
              </a:lnSpc>
              <a:spcBef>
                <a:spcPts val="0"/>
              </a:spcBef>
              <a:spcAft>
                <a:spcPts val="0"/>
              </a:spcAft>
              <a:buSzPts val="4400"/>
              <a:buNone/>
              <a:defRPr sz="4400"/>
            </a:lvl9pPr>
          </a:lstStyle>
          <a:p/>
        </p:txBody>
      </p:sp>
      <p:sp>
        <p:nvSpPr>
          <p:cNvPr id="13" name="Google Shape;13;p2"/>
          <p:cNvSpPr/>
          <p:nvPr/>
        </p:nvSpPr>
        <p:spPr>
          <a:xfrm flipH="1">
            <a:off x="7944600" y="3944200"/>
            <a:ext cx="1199400" cy="1199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4" name="Shape 14"/>
        <p:cNvGrpSpPr/>
        <p:nvPr/>
      </p:nvGrpSpPr>
      <p:grpSpPr>
        <a:xfrm>
          <a:off x="0" y="0"/>
          <a:ext cx="0" cy="0"/>
          <a:chOff x="0" y="0"/>
          <a:chExt cx="0" cy="0"/>
        </a:xfrm>
      </p:grpSpPr>
      <p:sp>
        <p:nvSpPr>
          <p:cNvPr id="15" name="Google Shape;15;p3"/>
          <p:cNvSpPr/>
          <p:nvPr/>
        </p:nvSpPr>
        <p:spPr>
          <a:xfrm flipH="1">
            <a:off x="8760600" y="47601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idx="12" type="sldNum"/>
          </p:nvPr>
        </p:nvSpPr>
        <p:spPr>
          <a:xfrm>
            <a:off x="8760475" y="4759953"/>
            <a:ext cx="383400" cy="38340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SzPts val="1000"/>
              <a:buNone/>
              <a:defRPr b="1" i="0" sz="1000" u="none" cap="none" strike="noStrike">
                <a:solidFill>
                  <a:schemeClr val="dk2"/>
                </a:solidFill>
                <a:latin typeface="Red Hat Display"/>
                <a:ea typeface="Red Hat Display"/>
                <a:cs typeface="Red Hat Display"/>
                <a:sym typeface="Red Hat Display"/>
              </a:defRPr>
            </a:lvl1pPr>
            <a:lvl2pPr indent="0" lvl="1" marL="0" algn="ctr">
              <a:lnSpc>
                <a:spcPct val="100000"/>
              </a:lnSpc>
              <a:spcBef>
                <a:spcPts val="0"/>
              </a:spcBef>
              <a:spcAft>
                <a:spcPts val="0"/>
              </a:spcAft>
              <a:buSzPts val="1000"/>
              <a:buNone/>
              <a:defRPr b="1" i="0" sz="1000" u="none" cap="none" strike="noStrike">
                <a:solidFill>
                  <a:schemeClr val="dk2"/>
                </a:solidFill>
                <a:latin typeface="Red Hat Display"/>
                <a:ea typeface="Red Hat Display"/>
                <a:cs typeface="Red Hat Display"/>
                <a:sym typeface="Red Hat Display"/>
              </a:defRPr>
            </a:lvl2pPr>
            <a:lvl3pPr indent="0" lvl="2" marL="0" algn="ctr">
              <a:lnSpc>
                <a:spcPct val="100000"/>
              </a:lnSpc>
              <a:spcBef>
                <a:spcPts val="0"/>
              </a:spcBef>
              <a:spcAft>
                <a:spcPts val="0"/>
              </a:spcAft>
              <a:buSzPts val="1000"/>
              <a:buNone/>
              <a:defRPr b="1" i="0" sz="1000" u="none" cap="none" strike="noStrike">
                <a:solidFill>
                  <a:schemeClr val="dk2"/>
                </a:solidFill>
                <a:latin typeface="Red Hat Display"/>
                <a:ea typeface="Red Hat Display"/>
                <a:cs typeface="Red Hat Display"/>
                <a:sym typeface="Red Hat Display"/>
              </a:defRPr>
            </a:lvl3pPr>
            <a:lvl4pPr indent="0" lvl="3" marL="0" algn="ctr">
              <a:lnSpc>
                <a:spcPct val="100000"/>
              </a:lnSpc>
              <a:spcBef>
                <a:spcPts val="0"/>
              </a:spcBef>
              <a:spcAft>
                <a:spcPts val="0"/>
              </a:spcAft>
              <a:buSzPts val="1000"/>
              <a:buNone/>
              <a:defRPr b="1" i="0" sz="1000" u="none" cap="none" strike="noStrike">
                <a:solidFill>
                  <a:schemeClr val="dk2"/>
                </a:solidFill>
                <a:latin typeface="Red Hat Display"/>
                <a:ea typeface="Red Hat Display"/>
                <a:cs typeface="Red Hat Display"/>
                <a:sym typeface="Red Hat Display"/>
              </a:defRPr>
            </a:lvl4pPr>
            <a:lvl5pPr indent="0" lvl="4" marL="0" algn="ctr">
              <a:lnSpc>
                <a:spcPct val="100000"/>
              </a:lnSpc>
              <a:spcBef>
                <a:spcPts val="0"/>
              </a:spcBef>
              <a:spcAft>
                <a:spcPts val="0"/>
              </a:spcAft>
              <a:buSzPts val="1000"/>
              <a:buNone/>
              <a:defRPr b="1" i="0" sz="1000" u="none" cap="none" strike="noStrike">
                <a:solidFill>
                  <a:schemeClr val="dk2"/>
                </a:solidFill>
                <a:latin typeface="Red Hat Display"/>
                <a:ea typeface="Red Hat Display"/>
                <a:cs typeface="Red Hat Display"/>
                <a:sym typeface="Red Hat Display"/>
              </a:defRPr>
            </a:lvl5pPr>
            <a:lvl6pPr indent="0" lvl="5" marL="0" algn="ctr">
              <a:lnSpc>
                <a:spcPct val="100000"/>
              </a:lnSpc>
              <a:spcBef>
                <a:spcPts val="0"/>
              </a:spcBef>
              <a:spcAft>
                <a:spcPts val="0"/>
              </a:spcAft>
              <a:buSzPts val="1000"/>
              <a:buNone/>
              <a:defRPr b="1" i="0" sz="1000" u="none" cap="none" strike="noStrike">
                <a:solidFill>
                  <a:schemeClr val="dk2"/>
                </a:solidFill>
                <a:latin typeface="Red Hat Display"/>
                <a:ea typeface="Red Hat Display"/>
                <a:cs typeface="Red Hat Display"/>
                <a:sym typeface="Red Hat Display"/>
              </a:defRPr>
            </a:lvl6pPr>
            <a:lvl7pPr indent="0" lvl="6" marL="0" algn="ctr">
              <a:lnSpc>
                <a:spcPct val="100000"/>
              </a:lnSpc>
              <a:spcBef>
                <a:spcPts val="0"/>
              </a:spcBef>
              <a:spcAft>
                <a:spcPts val="0"/>
              </a:spcAft>
              <a:buSzPts val="1000"/>
              <a:buNone/>
              <a:defRPr b="1" i="0" sz="1000" u="none" cap="none" strike="noStrike">
                <a:solidFill>
                  <a:schemeClr val="dk2"/>
                </a:solidFill>
                <a:latin typeface="Red Hat Display"/>
                <a:ea typeface="Red Hat Display"/>
                <a:cs typeface="Red Hat Display"/>
                <a:sym typeface="Red Hat Display"/>
              </a:defRPr>
            </a:lvl7pPr>
            <a:lvl8pPr indent="0" lvl="7" marL="0" algn="ctr">
              <a:lnSpc>
                <a:spcPct val="100000"/>
              </a:lnSpc>
              <a:spcBef>
                <a:spcPts val="0"/>
              </a:spcBef>
              <a:spcAft>
                <a:spcPts val="0"/>
              </a:spcAft>
              <a:buSzPts val="1000"/>
              <a:buNone/>
              <a:defRPr b="1" i="0" sz="1000" u="none" cap="none" strike="noStrike">
                <a:solidFill>
                  <a:schemeClr val="dk2"/>
                </a:solidFill>
                <a:latin typeface="Red Hat Display"/>
                <a:ea typeface="Red Hat Display"/>
                <a:cs typeface="Red Hat Display"/>
                <a:sym typeface="Red Hat Display"/>
              </a:defRPr>
            </a:lvl8pPr>
            <a:lvl9pPr indent="0" lvl="8" marL="0" algn="ctr">
              <a:lnSpc>
                <a:spcPct val="100000"/>
              </a:lnSpc>
              <a:spcBef>
                <a:spcPts val="0"/>
              </a:spcBef>
              <a:spcAft>
                <a:spcPts val="0"/>
              </a:spcAft>
              <a:buSzPts val="1000"/>
              <a:buNone/>
              <a:defRPr b="1" i="0" sz="1000" u="none" cap="none" strike="noStrike">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 name="Shape 17"/>
        <p:cNvGrpSpPr/>
        <p:nvPr/>
      </p:nvGrpSpPr>
      <p:grpSpPr>
        <a:xfrm>
          <a:off x="0" y="0"/>
          <a:ext cx="0" cy="0"/>
          <a:chOff x="0" y="0"/>
          <a:chExt cx="0" cy="0"/>
        </a:xfrm>
      </p:grpSpPr>
      <p:sp>
        <p:nvSpPr>
          <p:cNvPr id="18" name="Google Shape;18;p4"/>
          <p:cNvSpPr txBox="1"/>
          <p:nvPr>
            <p:ph type="title"/>
          </p:nvPr>
        </p:nvSpPr>
        <p:spPr>
          <a:xfrm>
            <a:off x="629841" y="342900"/>
            <a:ext cx="2949178" cy="120015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600"/>
              <a:buNone/>
              <a:defRPr sz="2400"/>
            </a:lvl1pPr>
            <a:lvl2pPr lvl="1" algn="l">
              <a:lnSpc>
                <a:spcPct val="90000"/>
              </a:lnSpc>
              <a:spcBef>
                <a:spcPts val="0"/>
              </a:spcBef>
              <a:spcAft>
                <a:spcPts val="0"/>
              </a:spcAft>
              <a:buSzPts val="2600"/>
              <a:buNone/>
              <a:defRPr/>
            </a:lvl2pPr>
            <a:lvl3pPr lvl="2" algn="l">
              <a:lnSpc>
                <a:spcPct val="90000"/>
              </a:lnSpc>
              <a:spcBef>
                <a:spcPts val="0"/>
              </a:spcBef>
              <a:spcAft>
                <a:spcPts val="0"/>
              </a:spcAft>
              <a:buSzPts val="2600"/>
              <a:buNone/>
              <a:defRPr/>
            </a:lvl3pPr>
            <a:lvl4pPr lvl="3" algn="l">
              <a:lnSpc>
                <a:spcPct val="90000"/>
              </a:lnSpc>
              <a:spcBef>
                <a:spcPts val="0"/>
              </a:spcBef>
              <a:spcAft>
                <a:spcPts val="0"/>
              </a:spcAft>
              <a:buSzPts val="2600"/>
              <a:buNone/>
              <a:defRPr/>
            </a:lvl4pPr>
            <a:lvl5pPr lvl="4" algn="l">
              <a:lnSpc>
                <a:spcPct val="90000"/>
              </a:lnSpc>
              <a:spcBef>
                <a:spcPts val="0"/>
              </a:spcBef>
              <a:spcAft>
                <a:spcPts val="0"/>
              </a:spcAft>
              <a:buSzPts val="2600"/>
              <a:buNone/>
              <a:defRPr/>
            </a:lvl5pPr>
            <a:lvl6pPr lvl="5" algn="l">
              <a:lnSpc>
                <a:spcPct val="90000"/>
              </a:lnSpc>
              <a:spcBef>
                <a:spcPts val="0"/>
              </a:spcBef>
              <a:spcAft>
                <a:spcPts val="0"/>
              </a:spcAft>
              <a:buSzPts val="2600"/>
              <a:buNone/>
              <a:defRPr/>
            </a:lvl6pPr>
            <a:lvl7pPr lvl="6" algn="l">
              <a:lnSpc>
                <a:spcPct val="90000"/>
              </a:lnSpc>
              <a:spcBef>
                <a:spcPts val="0"/>
              </a:spcBef>
              <a:spcAft>
                <a:spcPts val="0"/>
              </a:spcAft>
              <a:buSzPts val="2600"/>
              <a:buNone/>
              <a:defRPr/>
            </a:lvl7pPr>
            <a:lvl8pPr lvl="7" algn="l">
              <a:lnSpc>
                <a:spcPct val="90000"/>
              </a:lnSpc>
              <a:spcBef>
                <a:spcPts val="0"/>
              </a:spcBef>
              <a:spcAft>
                <a:spcPts val="0"/>
              </a:spcAft>
              <a:buSzPts val="2600"/>
              <a:buNone/>
              <a:defRPr/>
            </a:lvl8pPr>
            <a:lvl9pPr lvl="8" algn="l">
              <a:lnSpc>
                <a:spcPct val="90000"/>
              </a:lnSpc>
              <a:spcBef>
                <a:spcPts val="0"/>
              </a:spcBef>
              <a:spcAft>
                <a:spcPts val="0"/>
              </a:spcAft>
              <a:buSzPts val="2600"/>
              <a:buNone/>
              <a:defRPr/>
            </a:lvl9pPr>
          </a:lstStyle>
          <a:p/>
        </p:txBody>
      </p:sp>
      <p:sp>
        <p:nvSpPr>
          <p:cNvPr id="19" name="Google Shape;19;p4"/>
          <p:cNvSpPr txBox="1"/>
          <p:nvPr>
            <p:ph idx="1" type="body"/>
          </p:nvPr>
        </p:nvSpPr>
        <p:spPr>
          <a:xfrm>
            <a:off x="3887391" y="740569"/>
            <a:ext cx="4629150" cy="3655219"/>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sz="2100"/>
            </a:lvl2pPr>
            <a:lvl3pPr indent="-381000" lvl="2" marL="1371600" algn="l">
              <a:lnSpc>
                <a:spcPct val="100000"/>
              </a:lnSpc>
              <a:spcBef>
                <a:spcPts val="0"/>
              </a:spcBef>
              <a:spcAft>
                <a:spcPts val="0"/>
              </a:spcAft>
              <a:buSzPts val="2400"/>
              <a:buChar char="╶"/>
              <a:defRPr sz="1800"/>
            </a:lvl3pPr>
            <a:lvl4pPr indent="-381000" lvl="3" marL="1828800" algn="l">
              <a:lnSpc>
                <a:spcPct val="100000"/>
              </a:lnSpc>
              <a:spcBef>
                <a:spcPts val="0"/>
              </a:spcBef>
              <a:spcAft>
                <a:spcPts val="0"/>
              </a:spcAft>
              <a:buSzPts val="2400"/>
              <a:buChar char="╶"/>
              <a:defRPr sz="1500"/>
            </a:lvl4pPr>
            <a:lvl5pPr indent="-381000" lvl="4" marL="2286000" algn="l">
              <a:lnSpc>
                <a:spcPct val="100000"/>
              </a:lnSpc>
              <a:spcBef>
                <a:spcPts val="0"/>
              </a:spcBef>
              <a:spcAft>
                <a:spcPts val="0"/>
              </a:spcAft>
              <a:buSzPts val="2400"/>
              <a:buChar char="╶"/>
              <a:defRPr sz="1500"/>
            </a:lvl5pPr>
            <a:lvl6pPr indent="-381000" lvl="5" marL="2743200" algn="l">
              <a:lnSpc>
                <a:spcPct val="100000"/>
              </a:lnSpc>
              <a:spcBef>
                <a:spcPts val="0"/>
              </a:spcBef>
              <a:spcAft>
                <a:spcPts val="0"/>
              </a:spcAft>
              <a:buSzPts val="2400"/>
              <a:buChar char="╶"/>
              <a:defRPr sz="1500"/>
            </a:lvl6pPr>
            <a:lvl7pPr indent="-381000" lvl="6" marL="3200400" algn="l">
              <a:lnSpc>
                <a:spcPct val="100000"/>
              </a:lnSpc>
              <a:spcBef>
                <a:spcPts val="0"/>
              </a:spcBef>
              <a:spcAft>
                <a:spcPts val="0"/>
              </a:spcAft>
              <a:buSzPts val="2400"/>
              <a:buChar char="╶"/>
              <a:defRPr sz="1500"/>
            </a:lvl7pPr>
            <a:lvl8pPr indent="-381000" lvl="7" marL="3657600" algn="l">
              <a:lnSpc>
                <a:spcPct val="100000"/>
              </a:lnSpc>
              <a:spcBef>
                <a:spcPts val="0"/>
              </a:spcBef>
              <a:spcAft>
                <a:spcPts val="0"/>
              </a:spcAft>
              <a:buSzPts val="2400"/>
              <a:buChar char="╶"/>
              <a:defRPr sz="1500"/>
            </a:lvl8pPr>
            <a:lvl9pPr indent="-381000" lvl="8" marL="4114800" algn="l">
              <a:lnSpc>
                <a:spcPct val="100000"/>
              </a:lnSpc>
              <a:spcBef>
                <a:spcPts val="0"/>
              </a:spcBef>
              <a:spcAft>
                <a:spcPts val="0"/>
              </a:spcAft>
              <a:buSzPts val="2400"/>
              <a:buChar char="╶"/>
              <a:defRPr sz="1500"/>
            </a:lvl9pPr>
          </a:lstStyle>
          <a:p/>
        </p:txBody>
      </p:sp>
      <p:sp>
        <p:nvSpPr>
          <p:cNvPr id="20" name="Google Shape;20;p4"/>
          <p:cNvSpPr txBox="1"/>
          <p:nvPr>
            <p:ph idx="2" type="body"/>
          </p:nvPr>
        </p:nvSpPr>
        <p:spPr>
          <a:xfrm>
            <a:off x="629841" y="1543050"/>
            <a:ext cx="2949178" cy="285869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2400"/>
              <a:buNone/>
              <a:defRPr sz="1200"/>
            </a:lvl1pPr>
            <a:lvl2pPr indent="-228600" lvl="1" marL="914400" algn="l">
              <a:lnSpc>
                <a:spcPct val="100000"/>
              </a:lnSpc>
              <a:spcBef>
                <a:spcPts val="0"/>
              </a:spcBef>
              <a:spcAft>
                <a:spcPts val="0"/>
              </a:spcAft>
              <a:buSzPts val="2400"/>
              <a:buNone/>
              <a:defRPr sz="1050"/>
            </a:lvl2pPr>
            <a:lvl3pPr indent="-228600" lvl="2" marL="1371600" algn="l">
              <a:lnSpc>
                <a:spcPct val="100000"/>
              </a:lnSpc>
              <a:spcBef>
                <a:spcPts val="0"/>
              </a:spcBef>
              <a:spcAft>
                <a:spcPts val="0"/>
              </a:spcAft>
              <a:buSzPts val="2400"/>
              <a:buNone/>
              <a:defRPr sz="900"/>
            </a:lvl3pPr>
            <a:lvl4pPr indent="-228600" lvl="3" marL="1828800" algn="l">
              <a:lnSpc>
                <a:spcPct val="100000"/>
              </a:lnSpc>
              <a:spcBef>
                <a:spcPts val="0"/>
              </a:spcBef>
              <a:spcAft>
                <a:spcPts val="0"/>
              </a:spcAft>
              <a:buSzPts val="2400"/>
              <a:buNone/>
              <a:defRPr sz="750"/>
            </a:lvl4pPr>
            <a:lvl5pPr indent="-228600" lvl="4" marL="2286000" algn="l">
              <a:lnSpc>
                <a:spcPct val="100000"/>
              </a:lnSpc>
              <a:spcBef>
                <a:spcPts val="0"/>
              </a:spcBef>
              <a:spcAft>
                <a:spcPts val="0"/>
              </a:spcAft>
              <a:buSzPts val="2400"/>
              <a:buNone/>
              <a:defRPr sz="750"/>
            </a:lvl5pPr>
            <a:lvl6pPr indent="-228600" lvl="5" marL="2743200" algn="l">
              <a:lnSpc>
                <a:spcPct val="100000"/>
              </a:lnSpc>
              <a:spcBef>
                <a:spcPts val="0"/>
              </a:spcBef>
              <a:spcAft>
                <a:spcPts val="0"/>
              </a:spcAft>
              <a:buSzPts val="2400"/>
              <a:buNone/>
              <a:defRPr sz="750"/>
            </a:lvl6pPr>
            <a:lvl7pPr indent="-228600" lvl="6" marL="3200400" algn="l">
              <a:lnSpc>
                <a:spcPct val="100000"/>
              </a:lnSpc>
              <a:spcBef>
                <a:spcPts val="0"/>
              </a:spcBef>
              <a:spcAft>
                <a:spcPts val="0"/>
              </a:spcAft>
              <a:buSzPts val="2400"/>
              <a:buNone/>
              <a:defRPr sz="750"/>
            </a:lvl7pPr>
            <a:lvl8pPr indent="-228600" lvl="7" marL="3657600" algn="l">
              <a:lnSpc>
                <a:spcPct val="100000"/>
              </a:lnSpc>
              <a:spcBef>
                <a:spcPts val="0"/>
              </a:spcBef>
              <a:spcAft>
                <a:spcPts val="0"/>
              </a:spcAft>
              <a:buSzPts val="2400"/>
              <a:buNone/>
              <a:defRPr sz="750"/>
            </a:lvl8pPr>
            <a:lvl9pPr indent="-228600" lvl="8" marL="4114800" algn="l">
              <a:lnSpc>
                <a:spcPct val="100000"/>
              </a:lnSpc>
              <a:spcBef>
                <a:spcPts val="0"/>
              </a:spcBef>
              <a:spcAft>
                <a:spcPts val="0"/>
              </a:spcAft>
              <a:buSzPts val="2400"/>
              <a:buNone/>
              <a:defRPr sz="750"/>
            </a:lvl9pPr>
          </a:lstStyle>
          <a:p/>
        </p:txBody>
      </p:sp>
      <p:sp>
        <p:nvSpPr>
          <p:cNvPr id="21" name="Google Shape;21;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 name="Google Shape;22;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 name="Google Shape;23;p4"/>
          <p:cNvSpPr txBox="1"/>
          <p:nvPr>
            <p:ph idx="12" type="sldNum"/>
          </p:nvPr>
        </p:nvSpPr>
        <p:spPr>
          <a:xfrm>
            <a:off x="8760475" y="4759953"/>
            <a:ext cx="383400" cy="383400"/>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SzPts val="1000"/>
              <a:buNone/>
              <a:defRPr/>
            </a:lvl1pPr>
            <a:lvl2pPr indent="0" lvl="1" marL="0" algn="ctr">
              <a:lnSpc>
                <a:spcPct val="100000"/>
              </a:lnSpc>
              <a:spcBef>
                <a:spcPts val="0"/>
              </a:spcBef>
              <a:spcAft>
                <a:spcPts val="0"/>
              </a:spcAft>
              <a:buSzPts val="1000"/>
              <a:buNone/>
              <a:defRPr/>
            </a:lvl2pPr>
            <a:lvl3pPr indent="0" lvl="2" marL="0" algn="ctr">
              <a:lnSpc>
                <a:spcPct val="100000"/>
              </a:lnSpc>
              <a:spcBef>
                <a:spcPts val="0"/>
              </a:spcBef>
              <a:spcAft>
                <a:spcPts val="0"/>
              </a:spcAft>
              <a:buSzPts val="1000"/>
              <a:buNone/>
              <a:defRPr/>
            </a:lvl3pPr>
            <a:lvl4pPr indent="0" lvl="3" marL="0" algn="ctr">
              <a:lnSpc>
                <a:spcPct val="100000"/>
              </a:lnSpc>
              <a:spcBef>
                <a:spcPts val="0"/>
              </a:spcBef>
              <a:spcAft>
                <a:spcPts val="0"/>
              </a:spcAft>
              <a:buSzPts val="1000"/>
              <a:buNone/>
              <a:defRPr/>
            </a:lvl4pPr>
            <a:lvl5pPr indent="0" lvl="4" marL="0" algn="ctr">
              <a:lnSpc>
                <a:spcPct val="100000"/>
              </a:lnSpc>
              <a:spcBef>
                <a:spcPts val="0"/>
              </a:spcBef>
              <a:spcAft>
                <a:spcPts val="0"/>
              </a:spcAft>
              <a:buSzPts val="1000"/>
              <a:buNone/>
              <a:defRPr/>
            </a:lvl5pPr>
            <a:lvl6pPr indent="0" lvl="5" marL="0" algn="ctr">
              <a:lnSpc>
                <a:spcPct val="100000"/>
              </a:lnSpc>
              <a:spcBef>
                <a:spcPts val="0"/>
              </a:spcBef>
              <a:spcAft>
                <a:spcPts val="0"/>
              </a:spcAft>
              <a:buSzPts val="1000"/>
              <a:buNone/>
              <a:defRPr/>
            </a:lvl6pPr>
            <a:lvl7pPr indent="0" lvl="6" marL="0" algn="ctr">
              <a:lnSpc>
                <a:spcPct val="100000"/>
              </a:lnSpc>
              <a:spcBef>
                <a:spcPts val="0"/>
              </a:spcBef>
              <a:spcAft>
                <a:spcPts val="0"/>
              </a:spcAft>
              <a:buSzPts val="1000"/>
              <a:buNone/>
              <a:defRPr/>
            </a:lvl7pPr>
            <a:lvl8pPr indent="0" lvl="7" marL="0" algn="ctr">
              <a:lnSpc>
                <a:spcPct val="100000"/>
              </a:lnSpc>
              <a:spcBef>
                <a:spcPts val="0"/>
              </a:spcBef>
              <a:spcAft>
                <a:spcPts val="0"/>
              </a:spcAft>
              <a:buSzPts val="1000"/>
              <a:buNone/>
              <a:defRPr/>
            </a:lvl8pPr>
            <a:lvl9pPr indent="0" lvl="8" marL="0" algn="ctr">
              <a:lnSpc>
                <a:spcPct val="100000"/>
              </a:lnSpc>
              <a:spcBef>
                <a:spcPts val="0"/>
              </a:spcBef>
              <a:spcAft>
                <a:spcPts val="0"/>
              </a:spcAft>
              <a:buSzPts val="10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760475" y="4759953"/>
            <a:ext cx="383400" cy="3834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Red Hat Display"/>
                <a:ea typeface="Red Hat Display"/>
                <a:cs typeface="Red Hat Display"/>
                <a:sym typeface="Red Hat Display"/>
              </a:defRPr>
            </a:lvl1pPr>
            <a:lvl2pPr indent="0" lvl="1" marL="0" marR="0" rtl="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Red Hat Display"/>
                <a:ea typeface="Red Hat Display"/>
                <a:cs typeface="Red Hat Display"/>
                <a:sym typeface="Red Hat Display"/>
              </a:defRPr>
            </a:lvl2pPr>
            <a:lvl3pPr indent="0" lvl="2" marL="0" marR="0" rtl="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Red Hat Display"/>
                <a:ea typeface="Red Hat Display"/>
                <a:cs typeface="Red Hat Display"/>
                <a:sym typeface="Red Hat Display"/>
              </a:defRPr>
            </a:lvl3pPr>
            <a:lvl4pPr indent="0" lvl="3" marL="0" marR="0" rtl="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Red Hat Display"/>
                <a:ea typeface="Red Hat Display"/>
                <a:cs typeface="Red Hat Display"/>
                <a:sym typeface="Red Hat Display"/>
              </a:defRPr>
            </a:lvl4pPr>
            <a:lvl5pPr indent="0" lvl="4" marL="0" marR="0" rtl="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Red Hat Display"/>
                <a:ea typeface="Red Hat Display"/>
                <a:cs typeface="Red Hat Display"/>
                <a:sym typeface="Red Hat Display"/>
              </a:defRPr>
            </a:lvl5pPr>
            <a:lvl6pPr indent="0" lvl="5" marL="0" marR="0" rtl="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Red Hat Display"/>
                <a:ea typeface="Red Hat Display"/>
                <a:cs typeface="Red Hat Display"/>
                <a:sym typeface="Red Hat Display"/>
              </a:defRPr>
            </a:lvl6pPr>
            <a:lvl7pPr indent="0" lvl="6" marL="0" marR="0" rtl="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Red Hat Display"/>
                <a:ea typeface="Red Hat Display"/>
                <a:cs typeface="Red Hat Display"/>
                <a:sym typeface="Red Hat Display"/>
              </a:defRPr>
            </a:lvl7pPr>
            <a:lvl8pPr indent="0" lvl="7" marL="0" marR="0" rtl="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Red Hat Display"/>
                <a:ea typeface="Red Hat Display"/>
                <a:cs typeface="Red Hat Display"/>
                <a:sym typeface="Red Hat Display"/>
              </a:defRPr>
            </a:lvl8pPr>
            <a:lvl9pPr indent="0" lvl="8" marL="0" marR="0" rtl="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
        <p:nvSpPr>
          <p:cNvPr id="7" name="Google Shape;7;p1"/>
          <p:cNvSpPr txBox="1"/>
          <p:nvPr>
            <p:ph type="title"/>
          </p:nvPr>
        </p:nvSpPr>
        <p:spPr>
          <a:xfrm>
            <a:off x="457201" y="0"/>
            <a:ext cx="3171300" cy="14184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2600"/>
              <a:buFont typeface="Red Hat Display Black"/>
              <a:buNone/>
              <a:defRPr b="0" i="0" sz="2600" u="none" cap="none" strike="noStrike">
                <a:solidFill>
                  <a:schemeClr val="dk1"/>
                </a:solidFill>
                <a:latin typeface="Red Hat Display Black"/>
                <a:ea typeface="Red Hat Display Black"/>
                <a:cs typeface="Red Hat Display Black"/>
                <a:sym typeface="Red Hat Display Black"/>
              </a:defRPr>
            </a:lvl1pPr>
            <a:lvl2pPr lvl="1" marR="0" rtl="0" algn="l">
              <a:lnSpc>
                <a:spcPct val="90000"/>
              </a:lnSpc>
              <a:spcBef>
                <a:spcPts val="0"/>
              </a:spcBef>
              <a:spcAft>
                <a:spcPts val="0"/>
              </a:spcAft>
              <a:buClr>
                <a:schemeClr val="dk1"/>
              </a:buClr>
              <a:buSzPts val="2600"/>
              <a:buFont typeface="Red Hat Display Black"/>
              <a:buNone/>
              <a:defRPr b="0" i="0" sz="2600" u="none" cap="none" strike="noStrike">
                <a:solidFill>
                  <a:schemeClr val="dk1"/>
                </a:solidFill>
                <a:latin typeface="Red Hat Display Black"/>
                <a:ea typeface="Red Hat Display Black"/>
                <a:cs typeface="Red Hat Display Black"/>
                <a:sym typeface="Red Hat Display Black"/>
              </a:defRPr>
            </a:lvl2pPr>
            <a:lvl3pPr lvl="2" marR="0" rtl="0" algn="l">
              <a:lnSpc>
                <a:spcPct val="90000"/>
              </a:lnSpc>
              <a:spcBef>
                <a:spcPts val="0"/>
              </a:spcBef>
              <a:spcAft>
                <a:spcPts val="0"/>
              </a:spcAft>
              <a:buClr>
                <a:schemeClr val="dk1"/>
              </a:buClr>
              <a:buSzPts val="2600"/>
              <a:buFont typeface="Red Hat Display Black"/>
              <a:buNone/>
              <a:defRPr b="0" i="0" sz="2600" u="none" cap="none" strike="noStrike">
                <a:solidFill>
                  <a:schemeClr val="dk1"/>
                </a:solidFill>
                <a:latin typeface="Red Hat Display Black"/>
                <a:ea typeface="Red Hat Display Black"/>
                <a:cs typeface="Red Hat Display Black"/>
                <a:sym typeface="Red Hat Display Black"/>
              </a:defRPr>
            </a:lvl3pPr>
            <a:lvl4pPr lvl="3" marR="0" rtl="0" algn="l">
              <a:lnSpc>
                <a:spcPct val="90000"/>
              </a:lnSpc>
              <a:spcBef>
                <a:spcPts val="0"/>
              </a:spcBef>
              <a:spcAft>
                <a:spcPts val="0"/>
              </a:spcAft>
              <a:buClr>
                <a:schemeClr val="dk1"/>
              </a:buClr>
              <a:buSzPts val="2600"/>
              <a:buFont typeface="Red Hat Display Black"/>
              <a:buNone/>
              <a:defRPr b="0" i="0" sz="2600" u="none" cap="none" strike="noStrike">
                <a:solidFill>
                  <a:schemeClr val="dk1"/>
                </a:solidFill>
                <a:latin typeface="Red Hat Display Black"/>
                <a:ea typeface="Red Hat Display Black"/>
                <a:cs typeface="Red Hat Display Black"/>
                <a:sym typeface="Red Hat Display Black"/>
              </a:defRPr>
            </a:lvl4pPr>
            <a:lvl5pPr lvl="4" marR="0" rtl="0" algn="l">
              <a:lnSpc>
                <a:spcPct val="90000"/>
              </a:lnSpc>
              <a:spcBef>
                <a:spcPts val="0"/>
              </a:spcBef>
              <a:spcAft>
                <a:spcPts val="0"/>
              </a:spcAft>
              <a:buClr>
                <a:schemeClr val="dk1"/>
              </a:buClr>
              <a:buSzPts val="2600"/>
              <a:buFont typeface="Red Hat Display Black"/>
              <a:buNone/>
              <a:defRPr b="0" i="0" sz="2600" u="none" cap="none" strike="noStrike">
                <a:solidFill>
                  <a:schemeClr val="dk1"/>
                </a:solidFill>
                <a:latin typeface="Red Hat Display Black"/>
                <a:ea typeface="Red Hat Display Black"/>
                <a:cs typeface="Red Hat Display Black"/>
                <a:sym typeface="Red Hat Display Black"/>
              </a:defRPr>
            </a:lvl5pPr>
            <a:lvl6pPr lvl="5" marR="0" rtl="0" algn="l">
              <a:lnSpc>
                <a:spcPct val="90000"/>
              </a:lnSpc>
              <a:spcBef>
                <a:spcPts val="0"/>
              </a:spcBef>
              <a:spcAft>
                <a:spcPts val="0"/>
              </a:spcAft>
              <a:buClr>
                <a:schemeClr val="dk1"/>
              </a:buClr>
              <a:buSzPts val="2600"/>
              <a:buFont typeface="Red Hat Display Black"/>
              <a:buNone/>
              <a:defRPr b="0" i="0" sz="2600" u="none" cap="none" strike="noStrike">
                <a:solidFill>
                  <a:schemeClr val="dk1"/>
                </a:solidFill>
                <a:latin typeface="Red Hat Display Black"/>
                <a:ea typeface="Red Hat Display Black"/>
                <a:cs typeface="Red Hat Display Black"/>
                <a:sym typeface="Red Hat Display Black"/>
              </a:defRPr>
            </a:lvl6pPr>
            <a:lvl7pPr lvl="6" marR="0" rtl="0" algn="l">
              <a:lnSpc>
                <a:spcPct val="90000"/>
              </a:lnSpc>
              <a:spcBef>
                <a:spcPts val="0"/>
              </a:spcBef>
              <a:spcAft>
                <a:spcPts val="0"/>
              </a:spcAft>
              <a:buClr>
                <a:schemeClr val="dk1"/>
              </a:buClr>
              <a:buSzPts val="2600"/>
              <a:buFont typeface="Red Hat Display Black"/>
              <a:buNone/>
              <a:defRPr b="0" i="0" sz="2600" u="none" cap="none" strike="noStrike">
                <a:solidFill>
                  <a:schemeClr val="dk1"/>
                </a:solidFill>
                <a:latin typeface="Red Hat Display Black"/>
                <a:ea typeface="Red Hat Display Black"/>
                <a:cs typeface="Red Hat Display Black"/>
                <a:sym typeface="Red Hat Display Black"/>
              </a:defRPr>
            </a:lvl7pPr>
            <a:lvl8pPr lvl="7" marR="0" rtl="0" algn="l">
              <a:lnSpc>
                <a:spcPct val="90000"/>
              </a:lnSpc>
              <a:spcBef>
                <a:spcPts val="0"/>
              </a:spcBef>
              <a:spcAft>
                <a:spcPts val="0"/>
              </a:spcAft>
              <a:buClr>
                <a:schemeClr val="dk1"/>
              </a:buClr>
              <a:buSzPts val="2600"/>
              <a:buFont typeface="Red Hat Display Black"/>
              <a:buNone/>
              <a:defRPr b="0" i="0" sz="2600" u="none" cap="none" strike="noStrike">
                <a:solidFill>
                  <a:schemeClr val="dk1"/>
                </a:solidFill>
                <a:latin typeface="Red Hat Display Black"/>
                <a:ea typeface="Red Hat Display Black"/>
                <a:cs typeface="Red Hat Display Black"/>
                <a:sym typeface="Red Hat Display Black"/>
              </a:defRPr>
            </a:lvl8pPr>
            <a:lvl9pPr lvl="8" marR="0" rtl="0" algn="l">
              <a:lnSpc>
                <a:spcPct val="90000"/>
              </a:lnSpc>
              <a:spcBef>
                <a:spcPts val="0"/>
              </a:spcBef>
              <a:spcAft>
                <a:spcPts val="0"/>
              </a:spcAft>
              <a:buClr>
                <a:schemeClr val="dk1"/>
              </a:buClr>
              <a:buSzPts val="2600"/>
              <a:buFont typeface="Red Hat Display Black"/>
              <a:buNone/>
              <a:defRPr b="0" i="0" sz="2600" u="none" cap="none" strike="noStrike">
                <a:solidFill>
                  <a:schemeClr val="dk1"/>
                </a:solidFill>
                <a:latin typeface="Red Hat Display Black"/>
                <a:ea typeface="Red Hat Display Black"/>
                <a:cs typeface="Red Hat Display Black"/>
                <a:sym typeface="Red Hat Display Black"/>
              </a:defRPr>
            </a:lvl9pPr>
          </a:lstStyle>
          <a:p/>
        </p:txBody>
      </p:sp>
      <p:sp>
        <p:nvSpPr>
          <p:cNvPr id="8" name="Google Shape;8;p1"/>
          <p:cNvSpPr txBox="1"/>
          <p:nvPr>
            <p:ph idx="1" type="body"/>
          </p:nvPr>
        </p:nvSpPr>
        <p:spPr>
          <a:xfrm>
            <a:off x="913175" y="1746150"/>
            <a:ext cx="5944800" cy="26337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600"/>
              </a:spcBef>
              <a:spcAft>
                <a:spcPts val="0"/>
              </a:spcAft>
              <a:buClr>
                <a:schemeClr val="accent1"/>
              </a:buClr>
              <a:buSzPts val="2400"/>
              <a:buFont typeface="Raleway"/>
              <a:buChar char="╸"/>
              <a:defRPr b="0" i="0" sz="2400" u="none" cap="none" strike="noStrike">
                <a:solidFill>
                  <a:schemeClr val="lt1"/>
                </a:solidFill>
                <a:latin typeface="Raleway"/>
                <a:ea typeface="Raleway"/>
                <a:cs typeface="Raleway"/>
                <a:sym typeface="Raleway"/>
              </a:defRPr>
            </a:lvl1pPr>
            <a:lvl2pPr indent="-381000" lvl="1" marL="914400" marR="0" rtl="0" algn="l">
              <a:lnSpc>
                <a:spcPct val="100000"/>
              </a:lnSpc>
              <a:spcBef>
                <a:spcPts val="0"/>
              </a:spcBef>
              <a:spcAft>
                <a:spcPts val="0"/>
              </a:spcAft>
              <a:buClr>
                <a:schemeClr val="lt2"/>
              </a:buClr>
              <a:buSzPts val="2400"/>
              <a:buFont typeface="Raleway"/>
              <a:buChar char="╶"/>
              <a:defRPr b="0" i="0" sz="2400" u="none" cap="none" strike="noStrike">
                <a:solidFill>
                  <a:schemeClr val="lt1"/>
                </a:solidFill>
                <a:latin typeface="Raleway"/>
                <a:ea typeface="Raleway"/>
                <a:cs typeface="Raleway"/>
                <a:sym typeface="Raleway"/>
              </a:defRPr>
            </a:lvl2pPr>
            <a:lvl3pPr indent="-381000" lvl="2" marL="1371600" marR="0" rtl="0" algn="l">
              <a:lnSpc>
                <a:spcPct val="100000"/>
              </a:lnSpc>
              <a:spcBef>
                <a:spcPts val="0"/>
              </a:spcBef>
              <a:spcAft>
                <a:spcPts val="0"/>
              </a:spcAft>
              <a:buClr>
                <a:schemeClr val="dk2"/>
              </a:buClr>
              <a:buSzPts val="2400"/>
              <a:buFont typeface="Raleway"/>
              <a:buChar char="╶"/>
              <a:defRPr b="0" i="0" sz="2400" u="none" cap="none" strike="noStrike">
                <a:solidFill>
                  <a:schemeClr val="lt1"/>
                </a:solidFill>
                <a:latin typeface="Raleway"/>
                <a:ea typeface="Raleway"/>
                <a:cs typeface="Raleway"/>
                <a:sym typeface="Raleway"/>
              </a:defRPr>
            </a:lvl3pPr>
            <a:lvl4pPr indent="-381000" lvl="3" marL="1828800" marR="0" rtl="0" algn="l">
              <a:lnSpc>
                <a:spcPct val="100000"/>
              </a:lnSpc>
              <a:spcBef>
                <a:spcPts val="0"/>
              </a:spcBef>
              <a:spcAft>
                <a:spcPts val="0"/>
              </a:spcAft>
              <a:buClr>
                <a:schemeClr val="dk2"/>
              </a:buClr>
              <a:buSzPts val="2400"/>
              <a:buFont typeface="Raleway"/>
              <a:buChar char="╶"/>
              <a:defRPr b="0" i="0" sz="2400" u="none" cap="none" strike="noStrike">
                <a:solidFill>
                  <a:schemeClr val="lt1"/>
                </a:solidFill>
                <a:latin typeface="Raleway"/>
                <a:ea typeface="Raleway"/>
                <a:cs typeface="Raleway"/>
                <a:sym typeface="Raleway"/>
              </a:defRPr>
            </a:lvl4pPr>
            <a:lvl5pPr indent="-381000" lvl="4" marL="2286000" marR="0" rtl="0" algn="l">
              <a:lnSpc>
                <a:spcPct val="100000"/>
              </a:lnSpc>
              <a:spcBef>
                <a:spcPts val="0"/>
              </a:spcBef>
              <a:spcAft>
                <a:spcPts val="0"/>
              </a:spcAft>
              <a:buClr>
                <a:schemeClr val="dk2"/>
              </a:buClr>
              <a:buSzPts val="2400"/>
              <a:buFont typeface="Raleway"/>
              <a:buChar char="╶"/>
              <a:defRPr b="0" i="0" sz="2400" u="none" cap="none" strike="noStrike">
                <a:solidFill>
                  <a:schemeClr val="lt1"/>
                </a:solidFill>
                <a:latin typeface="Raleway"/>
                <a:ea typeface="Raleway"/>
                <a:cs typeface="Raleway"/>
                <a:sym typeface="Raleway"/>
              </a:defRPr>
            </a:lvl5pPr>
            <a:lvl6pPr indent="-381000" lvl="5" marL="2743200" marR="0" rtl="0" algn="l">
              <a:lnSpc>
                <a:spcPct val="100000"/>
              </a:lnSpc>
              <a:spcBef>
                <a:spcPts val="0"/>
              </a:spcBef>
              <a:spcAft>
                <a:spcPts val="0"/>
              </a:spcAft>
              <a:buClr>
                <a:schemeClr val="dk2"/>
              </a:buClr>
              <a:buSzPts val="2400"/>
              <a:buFont typeface="Raleway"/>
              <a:buChar char="╶"/>
              <a:defRPr b="0" i="0" sz="2400" u="none" cap="none" strike="noStrike">
                <a:solidFill>
                  <a:schemeClr val="lt1"/>
                </a:solidFill>
                <a:latin typeface="Raleway"/>
                <a:ea typeface="Raleway"/>
                <a:cs typeface="Raleway"/>
                <a:sym typeface="Raleway"/>
              </a:defRPr>
            </a:lvl6pPr>
            <a:lvl7pPr indent="-381000" lvl="6" marL="3200400" marR="0" rtl="0" algn="l">
              <a:lnSpc>
                <a:spcPct val="100000"/>
              </a:lnSpc>
              <a:spcBef>
                <a:spcPts val="0"/>
              </a:spcBef>
              <a:spcAft>
                <a:spcPts val="0"/>
              </a:spcAft>
              <a:buClr>
                <a:schemeClr val="dk2"/>
              </a:buClr>
              <a:buSzPts val="2400"/>
              <a:buFont typeface="Raleway"/>
              <a:buChar char="╶"/>
              <a:defRPr b="0" i="0" sz="2400" u="none" cap="none" strike="noStrike">
                <a:solidFill>
                  <a:schemeClr val="lt1"/>
                </a:solidFill>
                <a:latin typeface="Raleway"/>
                <a:ea typeface="Raleway"/>
                <a:cs typeface="Raleway"/>
                <a:sym typeface="Raleway"/>
              </a:defRPr>
            </a:lvl7pPr>
            <a:lvl8pPr indent="-381000" lvl="7" marL="3657600" marR="0" rtl="0" algn="l">
              <a:lnSpc>
                <a:spcPct val="100000"/>
              </a:lnSpc>
              <a:spcBef>
                <a:spcPts val="0"/>
              </a:spcBef>
              <a:spcAft>
                <a:spcPts val="0"/>
              </a:spcAft>
              <a:buClr>
                <a:schemeClr val="dk2"/>
              </a:buClr>
              <a:buSzPts val="2400"/>
              <a:buFont typeface="Raleway"/>
              <a:buChar char="╶"/>
              <a:defRPr b="0" i="0" sz="2400" u="none" cap="none" strike="noStrike">
                <a:solidFill>
                  <a:schemeClr val="lt1"/>
                </a:solidFill>
                <a:latin typeface="Raleway"/>
                <a:ea typeface="Raleway"/>
                <a:cs typeface="Raleway"/>
                <a:sym typeface="Raleway"/>
              </a:defRPr>
            </a:lvl8pPr>
            <a:lvl9pPr indent="-381000" lvl="8" marL="4114800" marR="0" rtl="0" algn="l">
              <a:lnSpc>
                <a:spcPct val="100000"/>
              </a:lnSpc>
              <a:spcBef>
                <a:spcPts val="0"/>
              </a:spcBef>
              <a:spcAft>
                <a:spcPts val="0"/>
              </a:spcAft>
              <a:buClr>
                <a:schemeClr val="dk2"/>
              </a:buClr>
              <a:buSzPts val="2400"/>
              <a:buFont typeface="Raleway"/>
              <a:buChar char="╶"/>
              <a:defRPr b="0" i="0" sz="2400" u="none" cap="none" strike="noStrike">
                <a:solidFill>
                  <a:schemeClr val="lt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pp.powerbi.com/groups/me/reports/91f903f5-45dc-42c4-b5e3-1588a3dbd040/?pbi_source=PowerPoint" TargetMode="Externa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pp.powerbi.com/groups/me/reports/91f903f5-45dc-42c4-b5e3-1588a3dbd040/?pbi_source=PowerPoint" TargetMode="Externa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 name="Shape 27"/>
        <p:cNvGrpSpPr/>
        <p:nvPr/>
      </p:nvGrpSpPr>
      <p:grpSpPr>
        <a:xfrm>
          <a:off x="0" y="0"/>
          <a:ext cx="0" cy="0"/>
          <a:chOff x="0" y="0"/>
          <a:chExt cx="0" cy="0"/>
        </a:xfrm>
      </p:grpSpPr>
      <p:sp>
        <p:nvSpPr>
          <p:cNvPr id="28" name="Google Shape;28;p5"/>
          <p:cNvSpPr txBox="1"/>
          <p:nvPr>
            <p:ph type="ctrTitle"/>
          </p:nvPr>
        </p:nvSpPr>
        <p:spPr>
          <a:xfrm>
            <a:off x="456600" y="378373"/>
            <a:ext cx="5649910" cy="219337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400"/>
              <a:buNone/>
            </a:pPr>
            <a:r>
              <a:rPr lang="en-US" sz="2000">
                <a:solidFill>
                  <a:srgbClr val="041C0F"/>
                </a:solidFill>
              </a:rPr>
              <a:t>Wisabi Bank</a:t>
            </a:r>
            <a:br>
              <a:rPr lang="en-US" sz="4000">
                <a:solidFill>
                  <a:srgbClr val="041C0F"/>
                </a:solidFill>
              </a:rPr>
            </a:br>
            <a:r>
              <a:rPr lang="en-US" sz="4000">
                <a:solidFill>
                  <a:srgbClr val="041C0F"/>
                </a:solidFill>
              </a:rPr>
              <a:t>ATM Transactions Report</a:t>
            </a:r>
            <a:endParaRPr sz="4000">
              <a:solidFill>
                <a:srgbClr val="041C0F"/>
              </a:solidFill>
            </a:endParaRPr>
          </a:p>
        </p:txBody>
      </p:sp>
      <p:pic>
        <p:nvPicPr>
          <p:cNvPr id="29" name="Google Shape;29;p5"/>
          <p:cNvPicPr preferRelativeResize="0"/>
          <p:nvPr/>
        </p:nvPicPr>
        <p:blipFill rotWithShape="1">
          <a:blip r:embed="rId4">
            <a:alphaModFix/>
          </a:blip>
          <a:srcRect b="0" l="0" r="0" t="0"/>
          <a:stretch/>
        </p:blipFill>
        <p:spPr>
          <a:xfrm>
            <a:off x="7849378" y="3941756"/>
            <a:ext cx="1294623" cy="1212631"/>
          </a:xfrm>
          <a:prstGeom prst="rect">
            <a:avLst/>
          </a:prstGeom>
          <a:noFill/>
          <a:ln>
            <a:noFill/>
          </a:ln>
        </p:spPr>
      </p:pic>
      <p:sp>
        <p:nvSpPr>
          <p:cNvPr id="30" name="Google Shape;30;p5"/>
          <p:cNvSpPr txBox="1"/>
          <p:nvPr/>
        </p:nvSpPr>
        <p:spPr>
          <a:xfrm>
            <a:off x="340988" y="2764702"/>
            <a:ext cx="39774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a:solidFill>
                  <a:srgbClr val="FFFFFF"/>
                </a:solidFill>
              </a:rPr>
              <a:t>Project done for data </a:t>
            </a:r>
            <a:r>
              <a:rPr b="1" i="1" lang="en-US" sz="1400" u="none" cap="none" strike="noStrike">
                <a:solidFill>
                  <a:srgbClr val="FFFFFF"/>
                </a:solidFill>
                <a:latin typeface="Arial"/>
                <a:ea typeface="Arial"/>
                <a:cs typeface="Arial"/>
                <a:sym typeface="Arial"/>
              </a:rPr>
              <a:t>from January to December 2022</a:t>
            </a:r>
            <a:endParaRPr b="1" i="1"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1" i="1">
              <a:solidFill>
                <a:srgbClr val="FFFFFF"/>
              </a:solidFill>
            </a:endParaRPr>
          </a:p>
          <a:p>
            <a:pPr indent="0" lvl="0" marL="0" marR="0" rtl="0" algn="l">
              <a:lnSpc>
                <a:spcPct val="100000"/>
              </a:lnSpc>
              <a:spcBef>
                <a:spcPts val="0"/>
              </a:spcBef>
              <a:spcAft>
                <a:spcPts val="0"/>
              </a:spcAft>
              <a:buNone/>
            </a:pPr>
            <a:r>
              <a:rPr b="1" lang="en-US">
                <a:solidFill>
                  <a:srgbClr val="FFFFFF"/>
                </a:solidFill>
              </a:rPr>
              <a:t>Shashank S</a:t>
            </a:r>
            <a:endParaRPr b="1">
              <a:solidFill>
                <a:srgbClr val="FFFFFF"/>
              </a:solidFill>
            </a:endParaRPr>
          </a:p>
          <a:p>
            <a:pPr indent="0" lvl="0" marL="0" marR="0" rtl="0" algn="l">
              <a:lnSpc>
                <a:spcPct val="100000"/>
              </a:lnSpc>
              <a:spcBef>
                <a:spcPts val="0"/>
              </a:spcBef>
              <a:spcAft>
                <a:spcPts val="0"/>
              </a:spcAft>
              <a:buNone/>
            </a:pPr>
            <a:r>
              <a:rPr b="1" lang="en-US">
                <a:solidFill>
                  <a:srgbClr val="FFFFFF"/>
                </a:solidFill>
              </a:rPr>
              <a:t>15-06-2023</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3">
            <a:alphaModFix/>
          </a:blip>
          <a:srcRect b="0" l="0" r="0" t="0"/>
          <a:stretch/>
        </p:blipFill>
        <p:spPr>
          <a:xfrm>
            <a:off x="8726834" y="4752754"/>
            <a:ext cx="417167" cy="390747"/>
          </a:xfrm>
          <a:prstGeom prst="rect">
            <a:avLst/>
          </a:prstGeom>
          <a:noFill/>
          <a:ln>
            <a:noFill/>
          </a:ln>
        </p:spPr>
      </p:pic>
      <p:sp>
        <p:nvSpPr>
          <p:cNvPr id="97" name="Google Shape;97;p14"/>
          <p:cNvSpPr txBox="1"/>
          <p:nvPr>
            <p:ph idx="4294967295" type="title"/>
          </p:nvPr>
        </p:nvSpPr>
        <p:spPr>
          <a:xfrm>
            <a:off x="457201" y="189189"/>
            <a:ext cx="5039833" cy="420413"/>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1800">
                <a:solidFill>
                  <a:schemeClr val="lt1"/>
                </a:solidFill>
              </a:rPr>
              <a:t>Average Transaction Amount</a:t>
            </a:r>
            <a:endParaRPr sz="1800">
              <a:solidFill>
                <a:schemeClr val="lt1"/>
              </a:solidFill>
            </a:endParaRPr>
          </a:p>
        </p:txBody>
      </p:sp>
      <p:sp>
        <p:nvSpPr>
          <p:cNvPr id="98" name="Google Shape;98;p14"/>
          <p:cNvSpPr/>
          <p:nvPr/>
        </p:nvSpPr>
        <p:spPr>
          <a:xfrm>
            <a:off x="457201" y="3148227"/>
            <a:ext cx="8182303" cy="1823171"/>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On Average, Withdrawals have the highest transaction amounts across all states, next is Transfers, with Deposits have the lowest.</a:t>
            </a:r>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Across all locations, The FCT has comparatively lower Deposit amounts on Average</a:t>
            </a:r>
            <a:endParaRPr b="0" i="0" sz="1400" u="none" cap="none" strike="noStrike">
              <a:solidFill>
                <a:schemeClr val="lt1"/>
              </a:solidFill>
              <a:latin typeface="Arial"/>
              <a:ea typeface="Arial"/>
              <a:cs typeface="Arial"/>
              <a:sym typeface="Arial"/>
            </a:endParaRPr>
          </a:p>
        </p:txBody>
      </p:sp>
      <p:pic>
        <p:nvPicPr>
          <p:cNvPr id="99" name="Google Shape;99;p14"/>
          <p:cNvPicPr preferRelativeResize="0"/>
          <p:nvPr/>
        </p:nvPicPr>
        <p:blipFill rotWithShape="1">
          <a:blip r:embed="rId4">
            <a:alphaModFix/>
          </a:blip>
          <a:srcRect b="0" l="0" r="0" t="0"/>
          <a:stretch/>
        </p:blipFill>
        <p:spPr>
          <a:xfrm>
            <a:off x="457199" y="597838"/>
            <a:ext cx="6516412" cy="2434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103" name="Shape 103"/>
        <p:cNvGrpSpPr/>
        <p:nvPr/>
      </p:nvGrpSpPr>
      <p:grpSpPr>
        <a:xfrm>
          <a:off x="0" y="0"/>
          <a:ext cx="0" cy="0"/>
          <a:chOff x="0" y="0"/>
          <a:chExt cx="0" cy="0"/>
        </a:xfrm>
      </p:grpSpPr>
      <p:pic>
        <p:nvPicPr>
          <p:cNvPr id="104" name="Google Shape;104;p15"/>
          <p:cNvPicPr preferRelativeResize="0"/>
          <p:nvPr/>
        </p:nvPicPr>
        <p:blipFill rotWithShape="1">
          <a:blip r:embed="rId3">
            <a:alphaModFix/>
          </a:blip>
          <a:srcRect b="0" l="0" r="0" t="0"/>
          <a:stretch/>
        </p:blipFill>
        <p:spPr>
          <a:xfrm>
            <a:off x="8726834" y="4752754"/>
            <a:ext cx="417167" cy="390747"/>
          </a:xfrm>
          <a:prstGeom prst="rect">
            <a:avLst/>
          </a:prstGeom>
          <a:noFill/>
          <a:ln>
            <a:noFill/>
          </a:ln>
        </p:spPr>
      </p:pic>
      <p:sp>
        <p:nvSpPr>
          <p:cNvPr id="105" name="Google Shape;105;p15"/>
          <p:cNvSpPr txBox="1"/>
          <p:nvPr>
            <p:ph idx="4294967295" type="title"/>
          </p:nvPr>
        </p:nvSpPr>
        <p:spPr>
          <a:xfrm>
            <a:off x="457201" y="189189"/>
            <a:ext cx="5039833" cy="420413"/>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1800">
                <a:solidFill>
                  <a:schemeClr val="lt1"/>
                </a:solidFill>
              </a:rPr>
              <a:t>Transaction Count</a:t>
            </a:r>
            <a:endParaRPr sz="1800">
              <a:solidFill>
                <a:schemeClr val="lt1"/>
              </a:solidFill>
            </a:endParaRPr>
          </a:p>
        </p:txBody>
      </p:sp>
      <p:sp>
        <p:nvSpPr>
          <p:cNvPr id="106" name="Google Shape;106;p15"/>
          <p:cNvSpPr/>
          <p:nvPr/>
        </p:nvSpPr>
        <p:spPr>
          <a:xfrm>
            <a:off x="457201" y="3148227"/>
            <a:ext cx="8182303" cy="1823171"/>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Across all Age Groups, Withdrawals is the common transaction type (&gt;50%), followed by Transfers (&gt;20%)</a:t>
            </a:r>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Interestingly, Deposits &amp; Transfers account for a significant amount of transactions (&gt;10% each) across all Age Groups</a:t>
            </a:r>
            <a:endParaRPr b="0" i="0" sz="1400" u="none" cap="none" strike="noStrike">
              <a:solidFill>
                <a:schemeClr val="lt1"/>
              </a:solidFill>
              <a:latin typeface="Arial"/>
              <a:ea typeface="Arial"/>
              <a:cs typeface="Arial"/>
              <a:sym typeface="Arial"/>
            </a:endParaRPr>
          </a:p>
        </p:txBody>
      </p:sp>
      <p:pic>
        <p:nvPicPr>
          <p:cNvPr id="107" name="Google Shape;107;p15"/>
          <p:cNvPicPr preferRelativeResize="0"/>
          <p:nvPr/>
        </p:nvPicPr>
        <p:blipFill rotWithShape="1">
          <a:blip r:embed="rId4">
            <a:alphaModFix/>
          </a:blip>
          <a:srcRect b="0" l="0" r="0" t="0"/>
          <a:stretch/>
        </p:blipFill>
        <p:spPr>
          <a:xfrm>
            <a:off x="457199" y="595601"/>
            <a:ext cx="6516412" cy="24475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111" name="Shape 111"/>
        <p:cNvGrpSpPr/>
        <p:nvPr/>
      </p:nvGrpSpPr>
      <p:grpSpPr>
        <a:xfrm>
          <a:off x="0" y="0"/>
          <a:ext cx="0" cy="0"/>
          <a:chOff x="0" y="0"/>
          <a:chExt cx="0" cy="0"/>
        </a:xfrm>
      </p:grpSpPr>
      <p:pic>
        <p:nvPicPr>
          <p:cNvPr id="112" name="Google Shape;112;p16"/>
          <p:cNvPicPr preferRelativeResize="0"/>
          <p:nvPr/>
        </p:nvPicPr>
        <p:blipFill rotWithShape="1">
          <a:blip r:embed="rId3">
            <a:alphaModFix/>
          </a:blip>
          <a:srcRect b="0" l="0" r="0" t="0"/>
          <a:stretch/>
        </p:blipFill>
        <p:spPr>
          <a:xfrm>
            <a:off x="8726834" y="4752754"/>
            <a:ext cx="417167" cy="390747"/>
          </a:xfrm>
          <a:prstGeom prst="rect">
            <a:avLst/>
          </a:prstGeom>
          <a:noFill/>
          <a:ln>
            <a:noFill/>
          </a:ln>
        </p:spPr>
      </p:pic>
      <p:sp>
        <p:nvSpPr>
          <p:cNvPr id="113" name="Google Shape;113;p16"/>
          <p:cNvSpPr txBox="1"/>
          <p:nvPr>
            <p:ph idx="4294967295" type="title"/>
          </p:nvPr>
        </p:nvSpPr>
        <p:spPr>
          <a:xfrm>
            <a:off x="457201" y="189189"/>
            <a:ext cx="5039833" cy="420413"/>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1800">
                <a:solidFill>
                  <a:schemeClr val="lt1"/>
                </a:solidFill>
              </a:rPr>
              <a:t>Average Transaction Duration</a:t>
            </a:r>
            <a:endParaRPr sz="1800">
              <a:solidFill>
                <a:schemeClr val="lt1"/>
              </a:solidFill>
            </a:endParaRPr>
          </a:p>
        </p:txBody>
      </p:sp>
      <p:sp>
        <p:nvSpPr>
          <p:cNvPr id="114" name="Google Shape;114;p16"/>
          <p:cNvSpPr/>
          <p:nvPr/>
        </p:nvSpPr>
        <p:spPr>
          <a:xfrm>
            <a:off x="351986" y="3124955"/>
            <a:ext cx="8182303" cy="1823171"/>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Across all locations, Withdrawals has the longest duration on average. </a:t>
            </a:r>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Kano’s average Withdrawal, Transfer, and Balance Inquiry durations are comparatively higher than other locations.</a:t>
            </a:r>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Rivers &amp; Enugu have lower average transaction duration for Deposits, Transfers, &amp; Withdrawals when compared to other locations.</a:t>
            </a:r>
            <a:endParaRPr b="0" i="0" sz="1400" u="none" cap="none" strike="noStrike">
              <a:solidFill>
                <a:schemeClr val="lt1"/>
              </a:solidFill>
              <a:latin typeface="Arial"/>
              <a:ea typeface="Arial"/>
              <a:cs typeface="Arial"/>
              <a:sym typeface="Arial"/>
            </a:endParaRPr>
          </a:p>
        </p:txBody>
      </p:sp>
      <p:pic>
        <p:nvPicPr>
          <p:cNvPr id="115" name="Google Shape;115;p16"/>
          <p:cNvPicPr preferRelativeResize="0"/>
          <p:nvPr/>
        </p:nvPicPr>
        <p:blipFill rotWithShape="1">
          <a:blip r:embed="rId4">
            <a:alphaModFix/>
          </a:blip>
          <a:srcRect b="0" l="0" r="0" t="0"/>
          <a:stretch/>
        </p:blipFill>
        <p:spPr>
          <a:xfrm>
            <a:off x="351985" y="891195"/>
            <a:ext cx="6726841" cy="18703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119" name="Shape 119"/>
        <p:cNvGrpSpPr/>
        <p:nvPr/>
      </p:nvGrpSpPr>
      <p:grpSpPr>
        <a:xfrm>
          <a:off x="0" y="0"/>
          <a:ext cx="0" cy="0"/>
          <a:chOff x="0" y="0"/>
          <a:chExt cx="0" cy="0"/>
        </a:xfrm>
      </p:grpSpPr>
      <p:pic>
        <p:nvPicPr>
          <p:cNvPr id="120" name="Google Shape;120;p17"/>
          <p:cNvPicPr preferRelativeResize="0"/>
          <p:nvPr/>
        </p:nvPicPr>
        <p:blipFill rotWithShape="1">
          <a:blip r:embed="rId3">
            <a:alphaModFix/>
          </a:blip>
          <a:srcRect b="0" l="0" r="0" t="0"/>
          <a:stretch/>
        </p:blipFill>
        <p:spPr>
          <a:xfrm>
            <a:off x="8726834" y="4752754"/>
            <a:ext cx="417167" cy="390747"/>
          </a:xfrm>
          <a:prstGeom prst="rect">
            <a:avLst/>
          </a:prstGeom>
          <a:noFill/>
          <a:ln>
            <a:noFill/>
          </a:ln>
        </p:spPr>
      </p:pic>
      <p:sp>
        <p:nvSpPr>
          <p:cNvPr id="121" name="Google Shape;121;p17"/>
          <p:cNvSpPr txBox="1"/>
          <p:nvPr>
            <p:ph idx="4294967295" type="title"/>
          </p:nvPr>
        </p:nvSpPr>
        <p:spPr>
          <a:xfrm>
            <a:off x="457201" y="189189"/>
            <a:ext cx="5039833" cy="420413"/>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1800">
                <a:solidFill>
                  <a:schemeClr val="lt1"/>
                </a:solidFill>
              </a:rPr>
              <a:t>Trend of Transaction Amount &amp; Count</a:t>
            </a:r>
            <a:endParaRPr sz="1800">
              <a:solidFill>
                <a:schemeClr val="lt1"/>
              </a:solidFill>
            </a:endParaRPr>
          </a:p>
        </p:txBody>
      </p:sp>
      <p:pic>
        <p:nvPicPr>
          <p:cNvPr id="122" name="Google Shape;122;p17"/>
          <p:cNvPicPr preferRelativeResize="0"/>
          <p:nvPr/>
        </p:nvPicPr>
        <p:blipFill rotWithShape="1">
          <a:blip r:embed="rId4">
            <a:alphaModFix/>
          </a:blip>
          <a:srcRect b="0" l="0" r="0" t="0"/>
          <a:stretch/>
        </p:blipFill>
        <p:spPr>
          <a:xfrm>
            <a:off x="457200" y="609602"/>
            <a:ext cx="6479629" cy="2519856"/>
          </a:xfrm>
          <a:prstGeom prst="rect">
            <a:avLst/>
          </a:prstGeom>
          <a:noFill/>
          <a:ln>
            <a:noFill/>
          </a:ln>
        </p:spPr>
      </p:pic>
      <p:sp>
        <p:nvSpPr>
          <p:cNvPr id="123" name="Google Shape;123;p17"/>
          <p:cNvSpPr/>
          <p:nvPr/>
        </p:nvSpPr>
        <p:spPr>
          <a:xfrm>
            <a:off x="457201" y="3221797"/>
            <a:ext cx="8182303" cy="1823171"/>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285744" lvl="0" marL="285744" marR="0" rtl="0" algn="l">
              <a:lnSpc>
                <a:spcPct val="100000"/>
              </a:lnSpc>
              <a:spcBef>
                <a:spcPts val="0"/>
              </a:spcBef>
              <a:spcAft>
                <a:spcPts val="0"/>
              </a:spcAft>
              <a:buClr>
                <a:schemeClr val="lt1"/>
              </a:buClr>
              <a:buSzPts val="1400"/>
              <a:buFont typeface="Noto Sans Symbols"/>
              <a:buChar char="❖"/>
            </a:pPr>
            <a:r>
              <a:rPr lang="en-US">
                <a:solidFill>
                  <a:schemeClr val="lt1"/>
                </a:solidFill>
              </a:rPr>
              <a:t>H</a:t>
            </a:r>
            <a:r>
              <a:rPr b="0" i="0" lang="en-US" sz="1400" u="none" cap="none" strike="noStrike">
                <a:solidFill>
                  <a:schemeClr val="lt1"/>
                </a:solidFill>
                <a:latin typeface="Arial"/>
                <a:ea typeface="Arial"/>
                <a:cs typeface="Arial"/>
                <a:sym typeface="Arial"/>
              </a:rPr>
              <a:t>ighest number of transactions and transaction amount in March</a:t>
            </a:r>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Other months with high transaction activity include January, May, July, October, and December</a:t>
            </a:r>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lang="en-US">
                <a:solidFill>
                  <a:schemeClr val="lt1"/>
                </a:solidFill>
              </a:rPr>
              <a:t>L</a:t>
            </a:r>
            <a:r>
              <a:rPr b="0" i="0" lang="en-US" sz="1400" u="none" cap="none" strike="noStrike">
                <a:solidFill>
                  <a:schemeClr val="lt1"/>
                </a:solidFill>
                <a:latin typeface="Arial"/>
                <a:ea typeface="Arial"/>
                <a:cs typeface="Arial"/>
                <a:sym typeface="Arial"/>
              </a:rPr>
              <a:t>owest number of transactions and transaction amount in February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127" name="Shape 127"/>
        <p:cNvGrpSpPr/>
        <p:nvPr/>
      </p:nvGrpSpPr>
      <p:grpSpPr>
        <a:xfrm>
          <a:off x="0" y="0"/>
          <a:ext cx="0" cy="0"/>
          <a:chOff x="0" y="0"/>
          <a:chExt cx="0" cy="0"/>
        </a:xfrm>
      </p:grpSpPr>
      <p:pic>
        <p:nvPicPr>
          <p:cNvPr id="128" name="Google Shape;128;p18"/>
          <p:cNvPicPr preferRelativeResize="0"/>
          <p:nvPr/>
        </p:nvPicPr>
        <p:blipFill rotWithShape="1">
          <a:blip r:embed="rId3">
            <a:alphaModFix/>
          </a:blip>
          <a:srcRect b="0" l="0" r="0" t="0"/>
          <a:stretch/>
        </p:blipFill>
        <p:spPr>
          <a:xfrm>
            <a:off x="8726834" y="4752754"/>
            <a:ext cx="417167" cy="390747"/>
          </a:xfrm>
          <a:prstGeom prst="rect">
            <a:avLst/>
          </a:prstGeom>
          <a:noFill/>
          <a:ln>
            <a:noFill/>
          </a:ln>
        </p:spPr>
      </p:pic>
      <p:sp>
        <p:nvSpPr>
          <p:cNvPr id="129" name="Google Shape;129;p18"/>
          <p:cNvSpPr txBox="1"/>
          <p:nvPr>
            <p:ph idx="4294967295" type="title"/>
          </p:nvPr>
        </p:nvSpPr>
        <p:spPr>
          <a:xfrm>
            <a:off x="457201" y="189189"/>
            <a:ext cx="5039833" cy="420413"/>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1800">
                <a:solidFill>
                  <a:schemeClr val="lt1"/>
                </a:solidFill>
              </a:rPr>
              <a:t>Recommendations</a:t>
            </a:r>
            <a:endParaRPr sz="1800">
              <a:solidFill>
                <a:schemeClr val="lt1"/>
              </a:solidFill>
            </a:endParaRPr>
          </a:p>
        </p:txBody>
      </p:sp>
      <p:sp>
        <p:nvSpPr>
          <p:cNvPr id="130" name="Google Shape;130;p18"/>
          <p:cNvSpPr/>
          <p:nvPr/>
        </p:nvSpPr>
        <p:spPr>
          <a:xfrm>
            <a:off x="457201" y="872359"/>
            <a:ext cx="8182303" cy="4172609"/>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Utilization rate in the FCT is comparatively low. Possible solutions to remedy this include:</a:t>
            </a:r>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400"/>
              <a:buFont typeface="Arial"/>
              <a:buAutoNum type="romanLcPeriod"/>
            </a:pPr>
            <a:r>
              <a:rPr b="0" i="0" lang="en-US" sz="1400" u="none" cap="none" strike="noStrike">
                <a:solidFill>
                  <a:schemeClr val="lt1"/>
                </a:solidFill>
                <a:latin typeface="Arial"/>
                <a:ea typeface="Arial"/>
                <a:cs typeface="Arial"/>
                <a:sym typeface="Arial"/>
              </a:rPr>
              <a:t>Make sure that the ATMs are visible and accessible to customers. This could involve relocating the ATMs to more prominent locations, installing signage, or improving lighting and landscaping around the ATMs.</a:t>
            </a:r>
            <a:endParaRPr/>
          </a:p>
          <a:p>
            <a:pPr indent="-311150" lvl="4" marL="400050" marR="0" rtl="0" algn="l">
              <a:lnSpc>
                <a:spcPct val="100000"/>
              </a:lnSpc>
              <a:spcBef>
                <a:spcPts val="0"/>
              </a:spcBef>
              <a:spcAft>
                <a:spcPts val="0"/>
              </a:spcAft>
              <a:buClr>
                <a:schemeClr val="lt1"/>
              </a:buClr>
              <a:buSzPts val="1400"/>
              <a:buFont typeface="Arial"/>
              <a:buNone/>
            </a:pPr>
            <a:r>
              <a:t/>
            </a:r>
            <a:endParaRPr b="0" i="0" sz="14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400"/>
              <a:buFont typeface="Arial"/>
              <a:buAutoNum type="romanLcPeriod"/>
            </a:pPr>
            <a:r>
              <a:rPr b="0" i="0" lang="en-US" sz="1400" u="none" cap="none" strike="noStrike">
                <a:solidFill>
                  <a:schemeClr val="lt1"/>
                </a:solidFill>
                <a:latin typeface="Arial"/>
                <a:ea typeface="Arial"/>
                <a:cs typeface="Arial"/>
                <a:sym typeface="Arial"/>
              </a:rPr>
              <a:t>Offer incentives to customers such as waived transaction fees or cashback rewards.</a:t>
            </a:r>
            <a:endParaRPr/>
          </a:p>
          <a:p>
            <a:pPr indent="-311150" lvl="4" marL="400050" marR="0" rtl="0" algn="l">
              <a:lnSpc>
                <a:spcPct val="100000"/>
              </a:lnSpc>
              <a:spcBef>
                <a:spcPts val="0"/>
              </a:spcBef>
              <a:spcAft>
                <a:spcPts val="0"/>
              </a:spcAft>
              <a:buClr>
                <a:schemeClr val="lt1"/>
              </a:buClr>
              <a:buSzPts val="1400"/>
              <a:buFont typeface="Arial"/>
              <a:buNone/>
            </a:pPr>
            <a:r>
              <a:t/>
            </a:r>
            <a:endParaRPr b="0" i="0" sz="14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400"/>
              <a:buFont typeface="Arial"/>
              <a:buAutoNum type="romanLcPeriod"/>
            </a:pPr>
            <a:r>
              <a:rPr b="0" i="0" lang="en-US" sz="1400" u="none" cap="none" strike="noStrike">
                <a:solidFill>
                  <a:schemeClr val="lt1"/>
                </a:solidFill>
                <a:latin typeface="Arial"/>
                <a:ea typeface="Arial"/>
                <a:cs typeface="Arial"/>
                <a:sym typeface="Arial"/>
              </a:rPr>
              <a:t>Use various marketing channels to promote the availability and convenience of the ATM to customers, such as through social media, email newsletters, or in-branch promotions.</a:t>
            </a:r>
            <a:endParaRPr/>
          </a:p>
          <a:p>
            <a:pPr indent="-311150" lvl="4" marL="400050" marR="0" rtl="0" algn="l">
              <a:lnSpc>
                <a:spcPct val="100000"/>
              </a:lnSpc>
              <a:spcBef>
                <a:spcPts val="0"/>
              </a:spcBef>
              <a:spcAft>
                <a:spcPts val="0"/>
              </a:spcAft>
              <a:buClr>
                <a:schemeClr val="lt1"/>
              </a:buClr>
              <a:buSzPts val="1400"/>
              <a:buFont typeface="Arial"/>
              <a:buNone/>
            </a:pPr>
            <a:r>
              <a:t/>
            </a:r>
            <a:endParaRPr b="0" i="0" sz="14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400"/>
              <a:buFont typeface="Arial"/>
              <a:buAutoNum type="romanLcPeriod"/>
            </a:pPr>
            <a:r>
              <a:rPr b="0" i="0" lang="en-US" sz="1400" u="none" cap="none" strike="noStrike">
                <a:solidFill>
                  <a:schemeClr val="lt1"/>
                </a:solidFill>
                <a:latin typeface="Arial"/>
                <a:ea typeface="Arial"/>
                <a:cs typeface="Arial"/>
                <a:sym typeface="Arial"/>
              </a:rPr>
              <a:t>Consider offering additional services at the ATM, such as the ability to deposit checks or make cash withdrawals in different denominations.</a:t>
            </a:r>
            <a:endParaRPr/>
          </a:p>
          <a:p>
            <a:pPr indent="-400050" lvl="4" marL="400050" marR="0" rtl="0" algn="l">
              <a:lnSpc>
                <a:spcPct val="100000"/>
              </a:lnSpc>
              <a:spcBef>
                <a:spcPts val="0"/>
              </a:spcBef>
              <a:spcAft>
                <a:spcPts val="0"/>
              </a:spcAft>
              <a:buClr>
                <a:schemeClr val="lt1"/>
              </a:buClr>
              <a:buSzPts val="1400"/>
              <a:buFont typeface="Arial"/>
              <a:buAutoNum type="romanLcPeriod"/>
            </a:pPr>
            <a:r>
              <a:rPr b="0" i="0" lang="en-US" sz="1400" u="none" cap="none" strike="noStrike">
                <a:solidFill>
                  <a:schemeClr val="lt1"/>
                </a:solidFill>
                <a:latin typeface="Arial"/>
                <a:ea typeface="Arial"/>
                <a:cs typeface="Arial"/>
                <a:sym typeface="Arial"/>
              </a:rPr>
              <a:t>Conduct surveys or use customer analytics to understand the preferences and habits of customers who use the ATM, and tailor the ATM's services and features to better meet their needs.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134" name="Shape 134"/>
        <p:cNvGrpSpPr/>
        <p:nvPr/>
      </p:nvGrpSpPr>
      <p:grpSpPr>
        <a:xfrm>
          <a:off x="0" y="0"/>
          <a:ext cx="0" cy="0"/>
          <a:chOff x="0" y="0"/>
          <a:chExt cx="0" cy="0"/>
        </a:xfrm>
      </p:grpSpPr>
      <p:pic>
        <p:nvPicPr>
          <p:cNvPr id="135" name="Google Shape;135;p19"/>
          <p:cNvPicPr preferRelativeResize="0"/>
          <p:nvPr/>
        </p:nvPicPr>
        <p:blipFill rotWithShape="1">
          <a:blip r:embed="rId3">
            <a:alphaModFix/>
          </a:blip>
          <a:srcRect b="0" l="0" r="0" t="0"/>
          <a:stretch/>
        </p:blipFill>
        <p:spPr>
          <a:xfrm>
            <a:off x="8726834" y="4752754"/>
            <a:ext cx="417167" cy="390747"/>
          </a:xfrm>
          <a:prstGeom prst="rect">
            <a:avLst/>
          </a:prstGeom>
          <a:noFill/>
          <a:ln>
            <a:noFill/>
          </a:ln>
        </p:spPr>
      </p:pic>
      <p:sp>
        <p:nvSpPr>
          <p:cNvPr id="136" name="Google Shape;136;p19"/>
          <p:cNvSpPr txBox="1"/>
          <p:nvPr>
            <p:ph idx="4294967295" type="title"/>
          </p:nvPr>
        </p:nvSpPr>
        <p:spPr>
          <a:xfrm>
            <a:off x="457201" y="189189"/>
            <a:ext cx="5039833" cy="420413"/>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1800">
                <a:solidFill>
                  <a:schemeClr val="lt1"/>
                </a:solidFill>
              </a:rPr>
              <a:t>Recommendations</a:t>
            </a:r>
            <a:endParaRPr sz="1800">
              <a:solidFill>
                <a:schemeClr val="lt1"/>
              </a:solidFill>
            </a:endParaRPr>
          </a:p>
        </p:txBody>
      </p:sp>
      <p:sp>
        <p:nvSpPr>
          <p:cNvPr id="137" name="Google Shape;137;p19"/>
          <p:cNvSpPr/>
          <p:nvPr/>
        </p:nvSpPr>
        <p:spPr>
          <a:xfrm>
            <a:off x="457201" y="872359"/>
            <a:ext cx="8182303" cy="4172609"/>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Average Transaction Duration in Kano is longer when compared to other locations. Possible solutions to remedy this include:</a:t>
            </a:r>
            <a:endParaRPr/>
          </a:p>
          <a:p>
            <a:pPr indent="-209544" lvl="0" marL="285744" marR="0" rtl="0" algn="l">
              <a:lnSpc>
                <a:spcPct val="100000"/>
              </a:lnSpc>
              <a:spcBef>
                <a:spcPts val="0"/>
              </a:spcBef>
              <a:spcAft>
                <a:spcPts val="0"/>
              </a:spcAft>
              <a:buClr>
                <a:schemeClr val="lt1"/>
              </a:buClr>
              <a:buSzPts val="1200"/>
              <a:buFont typeface="Noto Sans Symbols"/>
              <a:buNone/>
            </a:pPr>
            <a:r>
              <a:t/>
            </a:r>
            <a:endParaRPr b="0" i="0" sz="12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200"/>
              <a:buFont typeface="Arial"/>
              <a:buAutoNum type="romanLcPeriod"/>
            </a:pPr>
            <a:r>
              <a:rPr b="0" i="0" lang="en-US" sz="1200" u="none" cap="none" strike="noStrike">
                <a:solidFill>
                  <a:schemeClr val="lt1"/>
                </a:solidFill>
                <a:latin typeface="Arial"/>
                <a:ea typeface="Arial"/>
                <a:cs typeface="Arial"/>
                <a:sym typeface="Arial"/>
              </a:rPr>
              <a:t>Increase the number of ATMs available in the branch, as this can reduce wait times and congestion at each individual ATM.</a:t>
            </a:r>
            <a:endParaRPr/>
          </a:p>
          <a:p>
            <a:pPr indent="-323850" lvl="4" marL="4000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200"/>
              <a:buFont typeface="Arial"/>
              <a:buAutoNum type="romanLcPeriod"/>
            </a:pPr>
            <a:r>
              <a:rPr b="0" i="0" lang="en-US" sz="1200" u="none" cap="none" strike="noStrike">
                <a:solidFill>
                  <a:schemeClr val="lt1"/>
                </a:solidFill>
                <a:latin typeface="Arial"/>
                <a:ea typeface="Arial"/>
                <a:cs typeface="Arial"/>
                <a:sym typeface="Arial"/>
              </a:rPr>
              <a:t>Consider upgrading the ATMs to newer models with faster transaction times and more advanced features. This can improve the overall experience for customers using the ATM and may encourage them to use it more often.</a:t>
            </a:r>
            <a:endParaRPr/>
          </a:p>
          <a:p>
            <a:pPr indent="-323850" lvl="4" marL="4000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200"/>
              <a:buFont typeface="Arial"/>
              <a:buAutoNum type="romanLcPeriod"/>
            </a:pPr>
            <a:r>
              <a:rPr b="0" i="0" lang="en-US" sz="1200" u="none" cap="none" strike="noStrike">
                <a:solidFill>
                  <a:schemeClr val="lt1"/>
                </a:solidFill>
                <a:latin typeface="Arial"/>
                <a:ea typeface="Arial"/>
                <a:cs typeface="Arial"/>
                <a:sym typeface="Arial"/>
              </a:rPr>
              <a:t>Ensure that the ATMs are regularly serviced and maintained to prevent downtime and minimize technical issues that can contribute to longer transaction times.</a:t>
            </a:r>
            <a:endParaRPr/>
          </a:p>
          <a:p>
            <a:pPr indent="-323850" lvl="4" marL="4000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200"/>
              <a:buFont typeface="Arial"/>
              <a:buAutoNum type="romanLcPeriod"/>
            </a:pPr>
            <a:r>
              <a:rPr b="0" i="0" lang="en-US" sz="1200" u="none" cap="none" strike="noStrike">
                <a:solidFill>
                  <a:schemeClr val="lt1"/>
                </a:solidFill>
                <a:latin typeface="Arial"/>
                <a:ea typeface="Arial"/>
                <a:cs typeface="Arial"/>
                <a:sym typeface="Arial"/>
              </a:rPr>
              <a:t>Analyze transaction data to identify bottlenecks or issues that may be contributing to longer transaction times. This could involve looking at patterns of usage, common user errors, or technical issues that may be slowing down the process.</a:t>
            </a:r>
            <a:endParaRPr/>
          </a:p>
          <a:p>
            <a:pPr indent="-323850" lvl="4" marL="4000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200"/>
              <a:buFont typeface="Arial"/>
              <a:buAutoNum type="romanLcPeriod"/>
            </a:pPr>
            <a:r>
              <a:rPr b="0" i="0" lang="en-US" sz="1200" u="none" cap="none" strike="noStrike">
                <a:solidFill>
                  <a:schemeClr val="lt1"/>
                </a:solidFill>
                <a:latin typeface="Arial"/>
                <a:ea typeface="Arial"/>
                <a:cs typeface="Arial"/>
                <a:sym typeface="Arial"/>
              </a:rPr>
              <a:t>Provide customers with education on how to use the ATM more efficiently, such as by highlighting common errors to avoid or offering guidance on how to complete transactions more quickly.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141" name="Shape 141"/>
        <p:cNvGrpSpPr/>
        <p:nvPr/>
      </p:nvGrpSpPr>
      <p:grpSpPr>
        <a:xfrm>
          <a:off x="0" y="0"/>
          <a:ext cx="0" cy="0"/>
          <a:chOff x="0" y="0"/>
          <a:chExt cx="0" cy="0"/>
        </a:xfrm>
      </p:grpSpPr>
      <p:pic>
        <p:nvPicPr>
          <p:cNvPr id="142" name="Google Shape;142;p20"/>
          <p:cNvPicPr preferRelativeResize="0"/>
          <p:nvPr/>
        </p:nvPicPr>
        <p:blipFill rotWithShape="1">
          <a:blip r:embed="rId3">
            <a:alphaModFix/>
          </a:blip>
          <a:srcRect b="0" l="0" r="0" t="0"/>
          <a:stretch/>
        </p:blipFill>
        <p:spPr>
          <a:xfrm>
            <a:off x="8726834" y="4752754"/>
            <a:ext cx="417167" cy="390747"/>
          </a:xfrm>
          <a:prstGeom prst="rect">
            <a:avLst/>
          </a:prstGeom>
          <a:noFill/>
          <a:ln>
            <a:noFill/>
          </a:ln>
        </p:spPr>
      </p:pic>
      <p:sp>
        <p:nvSpPr>
          <p:cNvPr id="143" name="Google Shape;143;p20"/>
          <p:cNvSpPr txBox="1"/>
          <p:nvPr>
            <p:ph idx="4294967295" type="title"/>
          </p:nvPr>
        </p:nvSpPr>
        <p:spPr>
          <a:xfrm>
            <a:off x="457201" y="189189"/>
            <a:ext cx="5039833" cy="420413"/>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1800">
                <a:solidFill>
                  <a:schemeClr val="lt1"/>
                </a:solidFill>
              </a:rPr>
              <a:t>Recommendations</a:t>
            </a:r>
            <a:endParaRPr sz="1800">
              <a:solidFill>
                <a:schemeClr val="lt1"/>
              </a:solidFill>
            </a:endParaRPr>
          </a:p>
        </p:txBody>
      </p:sp>
      <p:sp>
        <p:nvSpPr>
          <p:cNvPr id="144" name="Google Shape;144;p20"/>
          <p:cNvSpPr/>
          <p:nvPr/>
        </p:nvSpPr>
        <p:spPr>
          <a:xfrm>
            <a:off x="457201" y="872359"/>
            <a:ext cx="8182303" cy="4172609"/>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A significant proportion of transactions (&gt;20%) are either Balance Enquiries or Transfers. Possible solutions to remedy this include:</a:t>
            </a:r>
            <a:endParaRPr/>
          </a:p>
          <a:p>
            <a:pPr indent="-209544" lvl="0" marL="285744" marR="0" rtl="0" algn="l">
              <a:lnSpc>
                <a:spcPct val="100000"/>
              </a:lnSpc>
              <a:spcBef>
                <a:spcPts val="0"/>
              </a:spcBef>
              <a:spcAft>
                <a:spcPts val="0"/>
              </a:spcAft>
              <a:buClr>
                <a:schemeClr val="lt1"/>
              </a:buClr>
              <a:buSzPts val="1200"/>
              <a:buFont typeface="Noto Sans Symbols"/>
              <a:buNone/>
            </a:pPr>
            <a:r>
              <a:t/>
            </a:r>
            <a:endParaRPr b="0" i="0" sz="12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200"/>
              <a:buFont typeface="Arial"/>
              <a:buAutoNum type="romanLcPeriod"/>
            </a:pPr>
            <a:r>
              <a:rPr b="0" i="0" lang="en-US" sz="1200" u="none" cap="none" strike="noStrike">
                <a:solidFill>
                  <a:schemeClr val="lt1"/>
                </a:solidFill>
                <a:latin typeface="Arial"/>
                <a:ea typeface="Arial"/>
                <a:cs typeface="Arial"/>
                <a:sym typeface="Arial"/>
              </a:rPr>
              <a:t>Provide customers with education on alternative banking channels such as phone banking or online banking, highlighting the benefits of these channels and how to use them effectively. This could involve providing brochures or other materials in the branch, as well as online resources and tutorials.</a:t>
            </a:r>
            <a:endParaRPr/>
          </a:p>
          <a:p>
            <a:pPr indent="-323850" lvl="4" marL="4000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200"/>
              <a:buFont typeface="Arial"/>
              <a:buAutoNum type="romanLcPeriod"/>
            </a:pPr>
            <a:r>
              <a:rPr b="0" i="0" lang="en-US" sz="1200" u="none" cap="none" strike="noStrike">
                <a:solidFill>
                  <a:schemeClr val="lt1"/>
                </a:solidFill>
                <a:latin typeface="Arial"/>
                <a:ea typeface="Arial"/>
                <a:cs typeface="Arial"/>
                <a:sym typeface="Arial"/>
              </a:rPr>
              <a:t>Consider offering incentives to customers who use alternative banking channels, such as waiving transaction fees or offering cashback rewards. This can encourage customers to try these channels and may help to shift usage away from the ATM.</a:t>
            </a:r>
            <a:endParaRPr/>
          </a:p>
          <a:p>
            <a:pPr indent="-323850" lvl="4" marL="4000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200"/>
              <a:buFont typeface="Arial"/>
              <a:buAutoNum type="romanLcPeriod"/>
            </a:pPr>
            <a:r>
              <a:rPr b="0" i="0" lang="en-US" sz="1200" u="none" cap="none" strike="noStrike">
                <a:solidFill>
                  <a:schemeClr val="lt1"/>
                </a:solidFill>
                <a:latin typeface="Arial"/>
                <a:ea typeface="Arial"/>
                <a:cs typeface="Arial"/>
                <a:sym typeface="Arial"/>
              </a:rPr>
              <a:t>Ensure that the phone banking process is simple and straightforward for customers to use, with clear instructions and minimal waiting times.</a:t>
            </a:r>
            <a:endParaRPr/>
          </a:p>
          <a:p>
            <a:pPr indent="-323850" lvl="4" marL="4000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200"/>
              <a:buFont typeface="Arial"/>
              <a:buAutoNum type="romanLcPeriod"/>
            </a:pPr>
            <a:r>
              <a:rPr b="0" i="0" lang="en-US" sz="1200" u="none" cap="none" strike="noStrike">
                <a:solidFill>
                  <a:schemeClr val="lt1"/>
                </a:solidFill>
                <a:latin typeface="Arial"/>
                <a:ea typeface="Arial"/>
                <a:cs typeface="Arial"/>
                <a:sym typeface="Arial"/>
              </a:rPr>
              <a:t>Continue to monitor customer behavior and analyze usage data to identify areas where usage of alternative banking channels can be improved.</a:t>
            </a:r>
            <a:endParaRPr/>
          </a:p>
          <a:p>
            <a:pPr indent="-323850" lvl="4" marL="4000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400050" lvl="4" marL="400050" marR="0" rtl="0" algn="l">
              <a:lnSpc>
                <a:spcPct val="100000"/>
              </a:lnSpc>
              <a:spcBef>
                <a:spcPts val="0"/>
              </a:spcBef>
              <a:spcAft>
                <a:spcPts val="0"/>
              </a:spcAft>
              <a:buClr>
                <a:schemeClr val="lt1"/>
              </a:buClr>
              <a:buSzPts val="1200"/>
              <a:buFont typeface="Arial"/>
              <a:buAutoNum type="romanLcPeriod"/>
            </a:pPr>
            <a:r>
              <a:rPr b="0" i="0" lang="en-US" sz="1200" u="none" cap="none" strike="noStrike">
                <a:solidFill>
                  <a:schemeClr val="lt1"/>
                </a:solidFill>
                <a:latin typeface="Arial"/>
                <a:ea typeface="Arial"/>
                <a:cs typeface="Arial"/>
                <a:sym typeface="Arial"/>
              </a:rPr>
              <a:t>Offer personalized support to customers who may be hesitant to use alternative banking channels, such as providing one-on-one assistance or guidance on how to get started with phone banking or online banking. This can help to build trust and confidence in these channels and may help to shift usage away from the ATM.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148" name="Shape 148"/>
        <p:cNvGrpSpPr/>
        <p:nvPr/>
      </p:nvGrpSpPr>
      <p:grpSpPr>
        <a:xfrm>
          <a:off x="0" y="0"/>
          <a:ext cx="0" cy="0"/>
          <a:chOff x="0" y="0"/>
          <a:chExt cx="0" cy="0"/>
        </a:xfrm>
      </p:grpSpPr>
      <p:pic>
        <p:nvPicPr>
          <p:cNvPr id="149" name="Google Shape;149;p21"/>
          <p:cNvPicPr preferRelativeResize="0"/>
          <p:nvPr/>
        </p:nvPicPr>
        <p:blipFill rotWithShape="1">
          <a:blip r:embed="rId3">
            <a:alphaModFix/>
          </a:blip>
          <a:srcRect b="0" l="0" r="0" t="0"/>
          <a:stretch/>
        </p:blipFill>
        <p:spPr>
          <a:xfrm>
            <a:off x="8726834" y="4752754"/>
            <a:ext cx="417167" cy="390747"/>
          </a:xfrm>
          <a:prstGeom prst="rect">
            <a:avLst/>
          </a:prstGeom>
          <a:noFill/>
          <a:ln>
            <a:noFill/>
          </a:ln>
        </p:spPr>
      </p:pic>
      <p:sp>
        <p:nvSpPr>
          <p:cNvPr id="150" name="Google Shape;150;p21"/>
          <p:cNvSpPr txBox="1"/>
          <p:nvPr>
            <p:ph idx="4294967295" type="title"/>
          </p:nvPr>
        </p:nvSpPr>
        <p:spPr>
          <a:xfrm>
            <a:off x="457201" y="189189"/>
            <a:ext cx="5039833" cy="420413"/>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1800">
                <a:solidFill>
                  <a:schemeClr val="lt1"/>
                </a:solidFill>
              </a:rPr>
              <a:t>Recommendations</a:t>
            </a:r>
            <a:endParaRPr sz="1800">
              <a:solidFill>
                <a:schemeClr val="lt1"/>
              </a:solidFill>
            </a:endParaRPr>
          </a:p>
        </p:txBody>
      </p:sp>
      <p:sp>
        <p:nvSpPr>
          <p:cNvPr id="151" name="Google Shape;151;p21"/>
          <p:cNvSpPr/>
          <p:nvPr/>
        </p:nvSpPr>
        <p:spPr>
          <a:xfrm>
            <a:off x="457201" y="872359"/>
            <a:ext cx="8182303" cy="4172609"/>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Transactions Activity:</a:t>
            </a:r>
            <a:br>
              <a:rPr b="1" i="0" lang="en-US" sz="1400" u="none" cap="none" strike="noStrike">
                <a:solidFill>
                  <a:schemeClr val="lt1"/>
                </a:solidFill>
                <a:latin typeface="Arial"/>
                <a:ea typeface="Arial"/>
                <a:cs typeface="Arial"/>
                <a:sym typeface="Arial"/>
              </a:rPr>
            </a:br>
            <a:endParaRPr b="1"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Noto Sans Symbols"/>
              <a:buChar char="❖"/>
            </a:pPr>
            <a:r>
              <a:rPr b="0" i="0" lang="en-US" sz="1200" u="none" cap="none" strike="noStrike">
                <a:solidFill>
                  <a:schemeClr val="lt1"/>
                </a:solidFill>
                <a:latin typeface="Arial"/>
                <a:ea typeface="Arial"/>
                <a:cs typeface="Arial"/>
                <a:sym typeface="Arial"/>
              </a:rPr>
              <a:t>ATMs have significantly reduced activity in the early and late hours of the day (Before 5 am &amp; After 8 pm). Lagos is the only exception as there is still noticeable activity after 8 pm.</a:t>
            </a:r>
            <a:endParaRPr/>
          </a:p>
          <a:p>
            <a:pPr indent="-209550" lvl="0" marL="285750" marR="0" rtl="0" algn="l">
              <a:lnSpc>
                <a:spcPct val="100000"/>
              </a:lnSpc>
              <a:spcBef>
                <a:spcPts val="0"/>
              </a:spcBef>
              <a:spcAft>
                <a:spcPts val="0"/>
              </a:spcAft>
              <a:buClr>
                <a:schemeClr val="lt1"/>
              </a:buClr>
              <a:buSzPts val="1200"/>
              <a:buFont typeface="Noto Sans Symbols"/>
              <a:buNone/>
            </a:pPr>
            <a:r>
              <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Noto Sans Symbols"/>
              <a:buChar char="❖"/>
            </a:pPr>
            <a:r>
              <a:rPr b="0" i="0" lang="en-US" sz="1200" u="none" cap="none" strike="noStrike">
                <a:solidFill>
                  <a:schemeClr val="lt1"/>
                </a:solidFill>
                <a:latin typeface="Arial"/>
                <a:ea typeface="Arial"/>
                <a:cs typeface="Arial"/>
                <a:sym typeface="Arial"/>
              </a:rPr>
              <a:t>Scheduled maintenance should coincide with these periods of reduced activity. </a:t>
            </a:r>
            <a:endParaRPr/>
          </a:p>
          <a:p>
            <a:pPr indent="-209550" lvl="0" marL="285750" marR="0" rtl="0" algn="l">
              <a:lnSpc>
                <a:spcPct val="100000"/>
              </a:lnSpc>
              <a:spcBef>
                <a:spcPts val="0"/>
              </a:spcBef>
              <a:spcAft>
                <a:spcPts val="0"/>
              </a:spcAft>
              <a:buClr>
                <a:schemeClr val="lt1"/>
              </a:buClr>
              <a:buSzPts val="1200"/>
              <a:buFont typeface="Noto Sans Symbols"/>
              <a:buNone/>
            </a:pPr>
            <a:r>
              <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Noto Sans Symbols"/>
              <a:buChar char="❖"/>
            </a:pPr>
            <a:r>
              <a:rPr b="0" i="0" lang="en-US" sz="1200" u="none" cap="none" strike="noStrike">
                <a:solidFill>
                  <a:schemeClr val="lt1"/>
                </a:solidFill>
                <a:latin typeface="Arial"/>
                <a:ea typeface="Arial"/>
                <a:cs typeface="Arial"/>
                <a:sym typeface="Arial"/>
              </a:rPr>
              <a:t>Additionally, ATMs should have maximum availability especially during the peak activity periods for each bank branch. </a:t>
            </a:r>
            <a:endParaRPr/>
          </a:p>
          <a:p>
            <a:pPr indent="-209544" lvl="0" marL="285744" marR="0" rtl="0" algn="l">
              <a:lnSpc>
                <a:spcPct val="100000"/>
              </a:lnSpc>
              <a:spcBef>
                <a:spcPts val="0"/>
              </a:spcBef>
              <a:spcAft>
                <a:spcPts val="0"/>
              </a:spcAft>
              <a:buClr>
                <a:schemeClr val="lt1"/>
              </a:buClr>
              <a:buSzPts val="1200"/>
              <a:buFont typeface="Noto Sans Symbols"/>
              <a:buNone/>
            </a:pPr>
            <a:r>
              <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34" name="Shape 34"/>
        <p:cNvGrpSpPr/>
        <p:nvPr/>
      </p:nvGrpSpPr>
      <p:grpSpPr>
        <a:xfrm>
          <a:off x="0" y="0"/>
          <a:ext cx="0" cy="0"/>
          <a:chOff x="0" y="0"/>
          <a:chExt cx="0" cy="0"/>
        </a:xfrm>
      </p:grpSpPr>
      <p:pic>
        <p:nvPicPr>
          <p:cNvPr id="35" name="Google Shape;35;p6" title="Microsoft Power BI"/>
          <p:cNvPicPr preferRelativeResize="0"/>
          <p:nvPr/>
        </p:nvPicPr>
        <p:blipFill rotWithShape="1">
          <a:blip r:embed="rId3">
            <a:alphaModFix/>
          </a:blip>
          <a:srcRect b="0" l="0" r="0" t="0"/>
          <a:stretch/>
        </p:blipFill>
        <p:spPr>
          <a:xfrm>
            <a:off x="0" y="-142875"/>
            <a:ext cx="9144000" cy="542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39" name="Shape 39"/>
        <p:cNvGrpSpPr/>
        <p:nvPr/>
      </p:nvGrpSpPr>
      <p:grpSpPr>
        <a:xfrm>
          <a:off x="0" y="0"/>
          <a:ext cx="0" cy="0"/>
          <a:chOff x="0" y="0"/>
          <a:chExt cx="0" cy="0"/>
        </a:xfrm>
      </p:grpSpPr>
      <p:pic>
        <p:nvPicPr>
          <p:cNvPr id="40" name="Google Shape;40;p7" title="This slide contains the following visuals: image ,textbox ,What is the Utilization Rate by State? ,What is the Average Transaction Amount by State &amp; Type? ,What is the Daily Trend of Transactions? ,What is the Trend of Transaction Amount &amp; Count? ,What is the Relationship between Average Amount &amp; Average Duration? ,Transaction Amount ,Transaction Count ,Utilization Rate ,actionButton ,actionButton ,actionButton ,actionButton ,actionButton ,slicer ,slicer ,slicer ,shape. Please refer to the notes on this slide for details">
            <a:hlinkClick r:id="rId3"/>
          </p:cNvPr>
          <p:cNvPicPr preferRelativeResize="0"/>
          <p:nvPr/>
        </p:nvPicPr>
        <p:blipFill rotWithShape="1">
          <a:blip r:embed="rId4">
            <a:alphaModFix/>
          </a:blip>
          <a:srcRect b="1601" l="0" r="0" t="0"/>
          <a:stretch/>
        </p:blipFill>
        <p:spPr>
          <a:xfrm>
            <a:off x="457200" y="0"/>
            <a:ext cx="8215313" cy="50610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44" name="Shape 44"/>
        <p:cNvGrpSpPr/>
        <p:nvPr/>
      </p:nvGrpSpPr>
      <p:grpSpPr>
        <a:xfrm>
          <a:off x="0" y="0"/>
          <a:ext cx="0" cy="0"/>
          <a:chOff x="0" y="0"/>
          <a:chExt cx="0" cy="0"/>
        </a:xfrm>
      </p:grpSpPr>
      <p:pic>
        <p:nvPicPr>
          <p:cNvPr id="45" name="Google Shape;45;p8" title="This slide contains the following visuals: image ,textbox ,What is the Transaction Count by Age Group &amp; Transaction Type? ,What is the Transaction Distribution by Type? ,What is the Transaction Distribution by Demography? ,What is the Transaction Frequency by Age Group? ,What is the Average Duration by State &amp; Transaction Type? ,actionButton ,actionButton ,actionButton ,actionButton ,actionButton ,slicer ,slicer ,slicer ,shape. Please refer to the notes on this slide for details">
            <a:hlinkClick r:id="rId3"/>
          </p:cNvPr>
          <p:cNvPicPr preferRelativeResize="0"/>
          <p:nvPr/>
        </p:nvPicPr>
        <p:blipFill rotWithShape="1">
          <a:blip r:embed="rId4">
            <a:alphaModFix/>
          </a:blip>
          <a:srcRect b="1711" l="0" r="0" t="0"/>
          <a:stretch/>
        </p:blipFill>
        <p:spPr>
          <a:xfrm>
            <a:off x="685801" y="31530"/>
            <a:ext cx="7765256" cy="5055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50000"/>
          </a:blip>
          <a:tile algn="tl" flip="none" tx="0" sx="100000" ty="0" sy="100000"/>
        </a:blipFill>
      </p:bgPr>
    </p:bg>
    <p:spTree>
      <p:nvGrpSpPr>
        <p:cNvPr id="49" name="Shape 49"/>
        <p:cNvGrpSpPr/>
        <p:nvPr/>
      </p:nvGrpSpPr>
      <p:grpSpPr>
        <a:xfrm>
          <a:off x="0" y="0"/>
          <a:ext cx="0" cy="0"/>
          <a:chOff x="0" y="0"/>
          <a:chExt cx="0" cy="0"/>
        </a:xfrm>
      </p:grpSpPr>
      <p:sp>
        <p:nvSpPr>
          <p:cNvPr id="50" name="Google Shape;50;p9"/>
          <p:cNvSpPr txBox="1"/>
          <p:nvPr/>
        </p:nvSpPr>
        <p:spPr>
          <a:xfrm>
            <a:off x="685800" y="290656"/>
            <a:ext cx="7772400" cy="8949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600"/>
              <a:buFont typeface="Red Hat Display Black"/>
              <a:buNone/>
            </a:pPr>
            <a:r>
              <a:rPr b="0" i="0" lang="en-US" sz="5400" u="none" cap="none" strike="noStrike">
                <a:solidFill>
                  <a:srgbClr val="041C0F"/>
                </a:solidFill>
                <a:latin typeface="Red Hat Display Black"/>
                <a:ea typeface="Red Hat Display Black"/>
                <a:cs typeface="Red Hat Display Black"/>
                <a:sym typeface="Red Hat Display Black"/>
              </a:rPr>
              <a:t>₦38,555,885,000</a:t>
            </a:r>
            <a:endParaRPr/>
          </a:p>
        </p:txBody>
      </p:sp>
      <p:sp>
        <p:nvSpPr>
          <p:cNvPr id="51" name="Google Shape;51;p9"/>
          <p:cNvSpPr txBox="1"/>
          <p:nvPr/>
        </p:nvSpPr>
        <p:spPr>
          <a:xfrm>
            <a:off x="685800" y="1022434"/>
            <a:ext cx="7772400" cy="46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600"/>
              </a:spcBef>
              <a:spcAft>
                <a:spcPts val="0"/>
              </a:spcAft>
              <a:buClr>
                <a:schemeClr val="accent1"/>
              </a:buClr>
              <a:buSzPts val="2400"/>
              <a:buFont typeface="Raleway"/>
              <a:buNone/>
            </a:pPr>
            <a:r>
              <a:rPr b="1" i="1" lang="en-US" sz="1600" u="none" cap="none" strike="noStrike">
                <a:solidFill>
                  <a:srgbClr val="041C0F"/>
                </a:solidFill>
                <a:latin typeface="Raleway"/>
                <a:ea typeface="Raleway"/>
                <a:cs typeface="Raleway"/>
                <a:sym typeface="Raleway"/>
              </a:rPr>
              <a:t>Total amount processed by Wisabi ATMs in 2022</a:t>
            </a:r>
            <a:endParaRPr/>
          </a:p>
        </p:txBody>
      </p:sp>
      <p:sp>
        <p:nvSpPr>
          <p:cNvPr id="52" name="Google Shape;52;p9"/>
          <p:cNvSpPr txBox="1"/>
          <p:nvPr/>
        </p:nvSpPr>
        <p:spPr>
          <a:xfrm>
            <a:off x="685800" y="3749857"/>
            <a:ext cx="7772400" cy="8949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600"/>
              <a:buFont typeface="Red Hat Display Black"/>
              <a:buNone/>
            </a:pPr>
            <a:r>
              <a:rPr b="0" i="0" lang="en-US" sz="5400" u="none" cap="none" strike="noStrike">
                <a:solidFill>
                  <a:srgbClr val="041C0F"/>
                </a:solidFill>
                <a:latin typeface="Red Hat Display Black"/>
                <a:ea typeface="Red Hat Display Black"/>
                <a:cs typeface="Red Hat Display Black"/>
                <a:sym typeface="Red Hat Display Black"/>
              </a:rPr>
              <a:t>12.9%</a:t>
            </a:r>
            <a:endParaRPr/>
          </a:p>
        </p:txBody>
      </p:sp>
      <p:sp>
        <p:nvSpPr>
          <p:cNvPr id="53" name="Google Shape;53;p9"/>
          <p:cNvSpPr txBox="1"/>
          <p:nvPr/>
        </p:nvSpPr>
        <p:spPr>
          <a:xfrm>
            <a:off x="685800" y="4513165"/>
            <a:ext cx="7772400" cy="46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600"/>
              </a:spcBef>
              <a:spcAft>
                <a:spcPts val="0"/>
              </a:spcAft>
              <a:buClr>
                <a:schemeClr val="accent1"/>
              </a:buClr>
              <a:buSzPts val="2400"/>
              <a:buFont typeface="Raleway"/>
              <a:buNone/>
            </a:pPr>
            <a:r>
              <a:rPr b="1" i="1" lang="en-US" sz="1600" u="none" cap="none" strike="noStrike">
                <a:solidFill>
                  <a:srgbClr val="041C0F"/>
                </a:solidFill>
                <a:latin typeface="Raleway"/>
                <a:ea typeface="Raleway"/>
                <a:cs typeface="Raleway"/>
                <a:sym typeface="Raleway"/>
              </a:rPr>
              <a:t>Utilization Rate</a:t>
            </a:r>
            <a:endParaRPr/>
          </a:p>
        </p:txBody>
      </p:sp>
      <p:sp>
        <p:nvSpPr>
          <p:cNvPr id="54" name="Google Shape;54;p9"/>
          <p:cNvSpPr txBox="1"/>
          <p:nvPr/>
        </p:nvSpPr>
        <p:spPr>
          <a:xfrm>
            <a:off x="685800" y="2596789"/>
            <a:ext cx="1941787" cy="8949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600"/>
              <a:buFont typeface="Red Hat Display Black"/>
              <a:buNone/>
            </a:pPr>
            <a:r>
              <a:rPr b="0" i="0" lang="en-US" sz="5400" u="none" cap="none" strike="noStrike">
                <a:solidFill>
                  <a:srgbClr val="041C0F"/>
                </a:solidFill>
                <a:latin typeface="Red Hat Display Black"/>
                <a:ea typeface="Red Hat Display Black"/>
                <a:cs typeface="Red Hat Display Black"/>
                <a:sym typeface="Red Hat Display Black"/>
              </a:rPr>
              <a:t>8819</a:t>
            </a:r>
            <a:endParaRPr/>
          </a:p>
        </p:txBody>
      </p:sp>
      <p:sp>
        <p:nvSpPr>
          <p:cNvPr id="55" name="Google Shape;55;p9"/>
          <p:cNvSpPr txBox="1"/>
          <p:nvPr/>
        </p:nvSpPr>
        <p:spPr>
          <a:xfrm>
            <a:off x="685800" y="3349589"/>
            <a:ext cx="7772400" cy="46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600"/>
              </a:spcBef>
              <a:spcAft>
                <a:spcPts val="0"/>
              </a:spcAft>
              <a:buClr>
                <a:schemeClr val="accent1"/>
              </a:buClr>
              <a:buSzPts val="2400"/>
              <a:buFont typeface="Raleway"/>
              <a:buNone/>
            </a:pPr>
            <a:r>
              <a:rPr b="1" i="1" lang="en-US" sz="1600" u="none" cap="none" strike="noStrike">
                <a:solidFill>
                  <a:srgbClr val="041C0F"/>
                </a:solidFill>
                <a:latin typeface="Raleway"/>
                <a:ea typeface="Raleway"/>
                <a:cs typeface="Raleway"/>
                <a:sym typeface="Raleway"/>
              </a:rPr>
              <a:t>Unique persons who carried out at least one transaction</a:t>
            </a:r>
            <a:endParaRPr/>
          </a:p>
        </p:txBody>
      </p:sp>
      <p:sp>
        <p:nvSpPr>
          <p:cNvPr id="56" name="Google Shape;56;p9"/>
          <p:cNvSpPr txBox="1"/>
          <p:nvPr/>
        </p:nvSpPr>
        <p:spPr>
          <a:xfrm>
            <a:off x="685800" y="1443723"/>
            <a:ext cx="3718035" cy="8949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600"/>
              <a:buFont typeface="Red Hat Display Black"/>
              <a:buNone/>
            </a:pPr>
            <a:r>
              <a:rPr b="0" i="0" lang="en-US" sz="5400" u="none" cap="none" strike="noStrike">
                <a:solidFill>
                  <a:srgbClr val="041C0F"/>
                </a:solidFill>
                <a:latin typeface="Red Hat Display Black"/>
                <a:ea typeface="Red Hat Display Black"/>
                <a:cs typeface="Red Hat Display Black"/>
                <a:sym typeface="Red Hat Display Black"/>
              </a:rPr>
              <a:t>2,143,838</a:t>
            </a:r>
            <a:endParaRPr b="0" i="0" sz="6000" u="none" cap="none" strike="noStrike">
              <a:solidFill>
                <a:srgbClr val="041C0F"/>
              </a:solidFill>
              <a:latin typeface="Red Hat Display Black"/>
              <a:ea typeface="Red Hat Display Black"/>
              <a:cs typeface="Red Hat Display Black"/>
              <a:sym typeface="Red Hat Display Black"/>
            </a:endParaRPr>
          </a:p>
        </p:txBody>
      </p:sp>
      <p:sp>
        <p:nvSpPr>
          <p:cNvPr id="57" name="Google Shape;57;p9"/>
          <p:cNvSpPr txBox="1"/>
          <p:nvPr/>
        </p:nvSpPr>
        <p:spPr>
          <a:xfrm>
            <a:off x="685800" y="2186011"/>
            <a:ext cx="7772400" cy="46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600"/>
              </a:spcBef>
              <a:spcAft>
                <a:spcPts val="0"/>
              </a:spcAft>
              <a:buClr>
                <a:schemeClr val="accent1"/>
              </a:buClr>
              <a:buSzPts val="2400"/>
              <a:buFont typeface="Raleway"/>
              <a:buNone/>
            </a:pPr>
            <a:r>
              <a:rPr b="1" i="1" lang="en-US" sz="1600" u="none" cap="none" strike="noStrike">
                <a:solidFill>
                  <a:srgbClr val="041C0F"/>
                </a:solidFill>
                <a:latin typeface="Raleway"/>
                <a:ea typeface="Raleway"/>
                <a:cs typeface="Raleway"/>
                <a:sym typeface="Raleway"/>
              </a:rPr>
              <a:t>Number of Transactions Processed</a:t>
            </a:r>
            <a:endParaRPr/>
          </a:p>
        </p:txBody>
      </p:sp>
      <p:pic>
        <p:nvPicPr>
          <p:cNvPr id="58" name="Google Shape;58;p9"/>
          <p:cNvPicPr preferRelativeResize="0"/>
          <p:nvPr/>
        </p:nvPicPr>
        <p:blipFill rotWithShape="1">
          <a:blip r:embed="rId4">
            <a:alphaModFix/>
          </a:blip>
          <a:srcRect b="0" l="0" r="0" t="0"/>
          <a:stretch/>
        </p:blipFill>
        <p:spPr>
          <a:xfrm>
            <a:off x="8726834" y="4752754"/>
            <a:ext cx="417167" cy="3907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62" name="Shape 62"/>
        <p:cNvGrpSpPr/>
        <p:nvPr/>
      </p:nvGrpSpPr>
      <p:grpSpPr>
        <a:xfrm>
          <a:off x="0" y="0"/>
          <a:ext cx="0" cy="0"/>
          <a:chOff x="0" y="0"/>
          <a:chExt cx="0" cy="0"/>
        </a:xfrm>
      </p:grpSpPr>
      <p:sp>
        <p:nvSpPr>
          <p:cNvPr id="63" name="Google Shape;63;p10"/>
          <p:cNvSpPr txBox="1"/>
          <p:nvPr>
            <p:ph idx="4294967295" type="title"/>
          </p:nvPr>
        </p:nvSpPr>
        <p:spPr>
          <a:xfrm>
            <a:off x="457201" y="1"/>
            <a:ext cx="3171300" cy="87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2000">
                <a:solidFill>
                  <a:schemeClr val="lt1"/>
                </a:solidFill>
              </a:rPr>
              <a:t>Utilization Rate</a:t>
            </a:r>
            <a:endParaRPr sz="2000">
              <a:solidFill>
                <a:schemeClr val="lt1"/>
              </a:solidFill>
            </a:endParaRPr>
          </a:p>
        </p:txBody>
      </p:sp>
      <p:pic>
        <p:nvPicPr>
          <p:cNvPr id="64" name="Google Shape;64;p10"/>
          <p:cNvPicPr preferRelativeResize="0"/>
          <p:nvPr/>
        </p:nvPicPr>
        <p:blipFill rotWithShape="1">
          <a:blip r:embed="rId3">
            <a:alphaModFix/>
          </a:blip>
          <a:srcRect b="0" l="0" r="0" t="0"/>
          <a:stretch/>
        </p:blipFill>
        <p:spPr>
          <a:xfrm>
            <a:off x="457202" y="662153"/>
            <a:ext cx="3227231" cy="4376245"/>
          </a:xfrm>
          <a:prstGeom prst="rect">
            <a:avLst/>
          </a:prstGeom>
          <a:noFill/>
          <a:ln>
            <a:noFill/>
          </a:ln>
        </p:spPr>
      </p:pic>
      <p:sp>
        <p:nvSpPr>
          <p:cNvPr id="65" name="Google Shape;65;p10"/>
          <p:cNvSpPr/>
          <p:nvPr/>
        </p:nvSpPr>
        <p:spPr>
          <a:xfrm>
            <a:off x="4078013" y="662153"/>
            <a:ext cx="4608787" cy="4298731"/>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ATMs in Kano have the highest Utilization Rate (</a:t>
            </a:r>
            <a:r>
              <a:rPr lang="en-US">
                <a:solidFill>
                  <a:schemeClr val="lt1"/>
                </a:solidFill>
              </a:rPr>
              <a:t>83</a:t>
            </a:r>
            <a:r>
              <a:rPr b="0" i="0" lang="en-US" sz="1400" u="none" cap="none" strike="noStrike">
                <a:solidFill>
                  <a:schemeClr val="lt1"/>
                </a:solidFill>
                <a:latin typeface="Arial"/>
                <a:ea typeface="Arial"/>
                <a:cs typeface="Arial"/>
                <a:sym typeface="Arial"/>
              </a:rPr>
              <a:t>.6%)</a:t>
            </a:r>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Rivers &amp; Lagos have Utilization Rates greater than 12% (12.7% &amp; 12.2% respectively) while that for Enugu is 11.6%</a:t>
            </a:r>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The FCT has the lowest Utilization Rate (8.5%)</a:t>
            </a:r>
            <a:endParaRPr b="0" i="0" sz="1400" u="none" cap="none" strike="noStrike">
              <a:solidFill>
                <a:schemeClr val="lt1"/>
              </a:solidFill>
              <a:latin typeface="Arial"/>
              <a:ea typeface="Arial"/>
              <a:cs typeface="Arial"/>
              <a:sym typeface="Arial"/>
            </a:endParaRPr>
          </a:p>
        </p:txBody>
      </p:sp>
      <p:pic>
        <p:nvPicPr>
          <p:cNvPr id="66" name="Google Shape;66;p10"/>
          <p:cNvPicPr preferRelativeResize="0"/>
          <p:nvPr/>
        </p:nvPicPr>
        <p:blipFill rotWithShape="1">
          <a:blip r:embed="rId4">
            <a:alphaModFix/>
          </a:blip>
          <a:srcRect b="0" l="0" r="0" t="0"/>
          <a:stretch/>
        </p:blipFill>
        <p:spPr>
          <a:xfrm>
            <a:off x="8726834" y="4752754"/>
            <a:ext cx="417167" cy="3907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70" name="Shape 70"/>
        <p:cNvGrpSpPr/>
        <p:nvPr/>
      </p:nvGrpSpPr>
      <p:grpSpPr>
        <a:xfrm>
          <a:off x="0" y="0"/>
          <a:ext cx="0" cy="0"/>
          <a:chOff x="0" y="0"/>
          <a:chExt cx="0" cy="0"/>
        </a:xfrm>
      </p:grpSpPr>
      <p:sp>
        <p:nvSpPr>
          <p:cNvPr id="71" name="Google Shape;71;p11"/>
          <p:cNvSpPr txBox="1"/>
          <p:nvPr>
            <p:ph idx="4294967295" type="title"/>
          </p:nvPr>
        </p:nvSpPr>
        <p:spPr>
          <a:xfrm>
            <a:off x="457201" y="2"/>
            <a:ext cx="3171300" cy="809297"/>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2000">
                <a:solidFill>
                  <a:schemeClr val="lt1"/>
                </a:solidFill>
              </a:rPr>
              <a:t>Transaction Frequency</a:t>
            </a:r>
            <a:endParaRPr sz="2000">
              <a:solidFill>
                <a:schemeClr val="lt1"/>
              </a:solidFill>
            </a:endParaRPr>
          </a:p>
        </p:txBody>
      </p:sp>
      <p:sp>
        <p:nvSpPr>
          <p:cNvPr id="72" name="Google Shape;72;p11"/>
          <p:cNvSpPr/>
          <p:nvPr/>
        </p:nvSpPr>
        <p:spPr>
          <a:xfrm>
            <a:off x="4078013" y="662153"/>
            <a:ext cx="4608787" cy="4298731"/>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Customers between 15-25 years have the highest transaction frequency (260).</a:t>
            </a:r>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Interestingly, customers above 65 years have a higher transaction frequency (216) than the 56 - 65 &amp; 46 - 55 age groups (207 &amp; 205 respectively). </a:t>
            </a:r>
            <a:endParaRPr b="0" i="0" sz="1400" u="none" cap="none" strike="noStrike">
              <a:solidFill>
                <a:schemeClr val="lt1"/>
              </a:solidFill>
              <a:latin typeface="Arial"/>
              <a:ea typeface="Arial"/>
              <a:cs typeface="Arial"/>
              <a:sym typeface="Arial"/>
            </a:endParaRPr>
          </a:p>
        </p:txBody>
      </p:sp>
      <p:pic>
        <p:nvPicPr>
          <p:cNvPr id="73" name="Google Shape;73;p11"/>
          <p:cNvPicPr preferRelativeResize="0"/>
          <p:nvPr/>
        </p:nvPicPr>
        <p:blipFill rotWithShape="1">
          <a:blip r:embed="rId3">
            <a:alphaModFix/>
          </a:blip>
          <a:srcRect b="0" l="0" r="0" t="0"/>
          <a:stretch/>
        </p:blipFill>
        <p:spPr>
          <a:xfrm>
            <a:off x="8726834" y="4752754"/>
            <a:ext cx="417167" cy="390747"/>
          </a:xfrm>
          <a:prstGeom prst="rect">
            <a:avLst/>
          </a:prstGeom>
          <a:noFill/>
          <a:ln>
            <a:noFill/>
          </a:ln>
        </p:spPr>
      </p:pic>
      <p:pic>
        <p:nvPicPr>
          <p:cNvPr id="74" name="Google Shape;74;p11"/>
          <p:cNvPicPr preferRelativeResize="0"/>
          <p:nvPr/>
        </p:nvPicPr>
        <p:blipFill rotWithShape="1">
          <a:blip r:embed="rId4">
            <a:alphaModFix/>
          </a:blip>
          <a:srcRect b="0" l="0" r="0" t="0"/>
          <a:stretch/>
        </p:blipFill>
        <p:spPr>
          <a:xfrm>
            <a:off x="347392" y="693684"/>
            <a:ext cx="3211437" cy="427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78" name="Shape 78"/>
        <p:cNvGrpSpPr/>
        <p:nvPr/>
      </p:nvGrpSpPr>
      <p:grpSpPr>
        <a:xfrm>
          <a:off x="0" y="0"/>
          <a:ext cx="0" cy="0"/>
          <a:chOff x="0" y="0"/>
          <a:chExt cx="0" cy="0"/>
        </a:xfrm>
      </p:grpSpPr>
      <p:pic>
        <p:nvPicPr>
          <p:cNvPr id="79" name="Google Shape;79;p12"/>
          <p:cNvPicPr preferRelativeResize="0"/>
          <p:nvPr/>
        </p:nvPicPr>
        <p:blipFill rotWithShape="1">
          <a:blip r:embed="rId3">
            <a:alphaModFix/>
          </a:blip>
          <a:srcRect b="0" l="0" r="0" t="0"/>
          <a:stretch/>
        </p:blipFill>
        <p:spPr>
          <a:xfrm>
            <a:off x="8726834" y="4752754"/>
            <a:ext cx="417167" cy="390747"/>
          </a:xfrm>
          <a:prstGeom prst="rect">
            <a:avLst/>
          </a:prstGeom>
          <a:noFill/>
          <a:ln>
            <a:noFill/>
          </a:ln>
        </p:spPr>
      </p:pic>
      <p:sp>
        <p:nvSpPr>
          <p:cNvPr id="80" name="Google Shape;80;p12"/>
          <p:cNvSpPr txBox="1"/>
          <p:nvPr>
            <p:ph idx="4294967295" type="title"/>
          </p:nvPr>
        </p:nvSpPr>
        <p:spPr>
          <a:xfrm>
            <a:off x="457201" y="1"/>
            <a:ext cx="5039833" cy="87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1800">
                <a:solidFill>
                  <a:schemeClr val="lt1"/>
                </a:solidFill>
              </a:rPr>
              <a:t>Average Amount vs Average Duration</a:t>
            </a:r>
            <a:endParaRPr sz="1800">
              <a:solidFill>
                <a:schemeClr val="lt1"/>
              </a:solidFill>
            </a:endParaRPr>
          </a:p>
        </p:txBody>
      </p:sp>
      <p:sp>
        <p:nvSpPr>
          <p:cNvPr id="81" name="Google Shape;81;p12"/>
          <p:cNvSpPr/>
          <p:nvPr/>
        </p:nvSpPr>
        <p:spPr>
          <a:xfrm>
            <a:off x="6405296" y="662152"/>
            <a:ext cx="2360429" cy="2899756"/>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285744" lvl="0" marL="285744" marR="0" rtl="0" algn="l">
              <a:lnSpc>
                <a:spcPct val="100000"/>
              </a:lnSpc>
              <a:spcBef>
                <a:spcPts val="0"/>
              </a:spcBef>
              <a:spcAft>
                <a:spcPts val="0"/>
              </a:spcAft>
              <a:buClr>
                <a:schemeClr val="lt1"/>
              </a:buClr>
              <a:buSzPts val="1151"/>
              <a:buFont typeface="Noto Sans Symbols"/>
              <a:buChar char="❖"/>
            </a:pPr>
            <a:r>
              <a:rPr b="0" i="0" lang="en-US" sz="1151" u="none" cap="none" strike="noStrike">
                <a:solidFill>
                  <a:schemeClr val="lt1"/>
                </a:solidFill>
                <a:latin typeface="Arial"/>
                <a:ea typeface="Arial"/>
                <a:cs typeface="Arial"/>
                <a:sym typeface="Arial"/>
              </a:rPr>
              <a:t>On Average, while the transaction amount is comparatively similar, Withdrawals in Kano have the longest transaction duration (&gt;5 mins) when compared with other states.</a:t>
            </a:r>
            <a:endParaRPr/>
          </a:p>
          <a:p>
            <a:pPr indent="-212655" lvl="0" marL="285744" marR="0" rtl="0" algn="l">
              <a:lnSpc>
                <a:spcPct val="100000"/>
              </a:lnSpc>
              <a:spcBef>
                <a:spcPts val="0"/>
              </a:spcBef>
              <a:spcAft>
                <a:spcPts val="0"/>
              </a:spcAft>
              <a:buClr>
                <a:schemeClr val="lt1"/>
              </a:buClr>
              <a:buSzPts val="1151"/>
              <a:buFont typeface="Noto Sans Symbols"/>
              <a:buNone/>
            </a:pPr>
            <a:r>
              <a:t/>
            </a:r>
            <a:endParaRPr b="0" i="0" sz="1151"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151"/>
              <a:buFont typeface="Noto Sans Symbols"/>
              <a:buChar char="❖"/>
            </a:pPr>
            <a:r>
              <a:rPr b="0" i="0" lang="en-US" sz="1151" u="none" cap="none" strike="noStrike">
                <a:solidFill>
                  <a:schemeClr val="lt1"/>
                </a:solidFill>
                <a:latin typeface="Arial"/>
                <a:ea typeface="Arial"/>
                <a:cs typeface="Arial"/>
                <a:sym typeface="Arial"/>
              </a:rPr>
              <a:t>Kano, Lagos, and the FCT have longer transaction duration for Deposits (&gt;5 mins) while Rivers has the lowest transaction duration for deposits.(&lt;4 mins)</a:t>
            </a:r>
            <a:endParaRPr b="0" i="0" sz="1151" u="none" cap="none" strike="noStrike">
              <a:solidFill>
                <a:schemeClr val="lt1"/>
              </a:solidFill>
              <a:latin typeface="Arial"/>
              <a:ea typeface="Arial"/>
              <a:cs typeface="Arial"/>
              <a:sym typeface="Arial"/>
            </a:endParaRPr>
          </a:p>
        </p:txBody>
      </p:sp>
      <p:pic>
        <p:nvPicPr>
          <p:cNvPr id="82" name="Google Shape;82;p12"/>
          <p:cNvPicPr preferRelativeResize="0"/>
          <p:nvPr/>
        </p:nvPicPr>
        <p:blipFill rotWithShape="1">
          <a:blip r:embed="rId4">
            <a:alphaModFix/>
          </a:blip>
          <a:srcRect b="0" l="0" r="0" t="0"/>
          <a:stretch/>
        </p:blipFill>
        <p:spPr>
          <a:xfrm>
            <a:off x="383631" y="662153"/>
            <a:ext cx="5942844" cy="2899755"/>
          </a:xfrm>
          <a:prstGeom prst="rect">
            <a:avLst/>
          </a:prstGeom>
          <a:noFill/>
          <a:ln>
            <a:noFill/>
          </a:ln>
        </p:spPr>
      </p:pic>
      <p:sp>
        <p:nvSpPr>
          <p:cNvPr id="83" name="Google Shape;83;p12"/>
          <p:cNvSpPr/>
          <p:nvPr/>
        </p:nvSpPr>
        <p:spPr>
          <a:xfrm>
            <a:off x="383630" y="3633406"/>
            <a:ext cx="8255873" cy="1401051"/>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Kano also has the longest transaction duration for Balance Inquiries and Transfers</a:t>
            </a:r>
            <a:endParaRPr/>
          </a:p>
          <a:p>
            <a:pPr indent="-196844" lvl="0" marL="285744"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Withdrawals have the highest transaction amount on average as expected. Withdrawals and Deposits have longer transaction duration on average while Balance Inquiries have the least transaction duration.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1B14"/>
        </a:solidFill>
      </p:bgPr>
    </p:bg>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8726834" y="4752754"/>
            <a:ext cx="417167" cy="390747"/>
          </a:xfrm>
          <a:prstGeom prst="rect">
            <a:avLst/>
          </a:prstGeom>
          <a:noFill/>
          <a:ln>
            <a:noFill/>
          </a:ln>
        </p:spPr>
      </p:pic>
      <p:sp>
        <p:nvSpPr>
          <p:cNvPr id="89" name="Google Shape;89;p13"/>
          <p:cNvSpPr txBox="1"/>
          <p:nvPr>
            <p:ph idx="4294967295" type="title"/>
          </p:nvPr>
        </p:nvSpPr>
        <p:spPr>
          <a:xfrm>
            <a:off x="457201" y="21020"/>
            <a:ext cx="5039833" cy="583695"/>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600"/>
              <a:buFont typeface="Red Hat Display Black"/>
              <a:buNone/>
            </a:pPr>
            <a:r>
              <a:rPr lang="en-US" sz="1800">
                <a:solidFill>
                  <a:schemeClr val="lt1"/>
                </a:solidFill>
              </a:rPr>
              <a:t>Daily Transactions Trend</a:t>
            </a:r>
            <a:endParaRPr sz="1800">
              <a:solidFill>
                <a:schemeClr val="lt1"/>
              </a:solidFill>
            </a:endParaRPr>
          </a:p>
        </p:txBody>
      </p:sp>
      <p:sp>
        <p:nvSpPr>
          <p:cNvPr id="90" name="Google Shape;90;p13"/>
          <p:cNvSpPr/>
          <p:nvPr/>
        </p:nvSpPr>
        <p:spPr>
          <a:xfrm>
            <a:off x="457201" y="3148227"/>
            <a:ext cx="8182303" cy="1823171"/>
          </a:xfrm>
          <a:prstGeom prst="roundRect">
            <a:avLst>
              <a:gd fmla="val 6722" name="adj"/>
            </a:avLst>
          </a:prstGeom>
          <a:gradFill>
            <a:gsLst>
              <a:gs pos="0">
                <a:srgbClr val="0A1B14"/>
              </a:gs>
              <a:gs pos="68000">
                <a:srgbClr val="0A1B14"/>
              </a:gs>
              <a:gs pos="86000">
                <a:srgbClr val="070707"/>
              </a:gs>
              <a:gs pos="100000">
                <a:srgbClr val="070707"/>
              </a:gs>
            </a:gsLst>
            <a:lin ang="27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ATM Transactions in Lagos increase gradually from 6 am and peaks between 3 and 7 pm.</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Similar behavior is seen across other states however transactions peak earlier in Kano (around 11 am) and this is sustained till about 5 pm after which activity sharply declines.</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285744" lvl="0" marL="285744"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Compared to other states, Lagos has significant transactions activity after 7 pm.</a:t>
            </a:r>
            <a:endParaRPr b="0" i="0" sz="1400" u="none" cap="none" strike="noStrike">
              <a:solidFill>
                <a:schemeClr val="lt1"/>
              </a:solidFill>
              <a:latin typeface="Arial"/>
              <a:ea typeface="Arial"/>
              <a:cs typeface="Arial"/>
              <a:sym typeface="Arial"/>
            </a:endParaRPr>
          </a:p>
        </p:txBody>
      </p:sp>
      <p:pic>
        <p:nvPicPr>
          <p:cNvPr id="91" name="Google Shape;91;p13"/>
          <p:cNvPicPr preferRelativeResize="0"/>
          <p:nvPr/>
        </p:nvPicPr>
        <p:blipFill rotWithShape="1">
          <a:blip r:embed="rId4">
            <a:alphaModFix/>
          </a:blip>
          <a:srcRect b="0" l="0" r="0" t="0"/>
          <a:stretch/>
        </p:blipFill>
        <p:spPr>
          <a:xfrm>
            <a:off x="457199" y="662151"/>
            <a:ext cx="7603007" cy="24076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