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6" r:id="rId6"/>
    <p:sldId id="262" r:id="rId7"/>
    <p:sldId id="279" r:id="rId8"/>
    <p:sldId id="260" r:id="rId9"/>
    <p:sldId id="278" r:id="rId10"/>
    <p:sldId id="26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2" autoAdjust="0"/>
    <p:restoredTop sz="94615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92429"/>
            <a:ext cx="9144000" cy="765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GB" altLang="en-US" sz="2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IN" altLang="zh-CN" sz="2000" kern="1200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897" y="1767522"/>
            <a:ext cx="9869103" cy="3322955"/>
          </a:xfrm>
        </p:spPr>
        <p:txBody>
          <a:bodyPr>
            <a:normAutofit fontScale="97500"/>
          </a:bodyPr>
          <a:lstStyle/>
          <a:p>
            <a:pPr>
              <a:lnSpc>
                <a:spcPct val="150000"/>
              </a:lnSpc>
            </a:pPr>
            <a:r>
              <a:rPr lang="en-IN" altLang="en-US" sz="2665" b="1" dirty="0">
                <a:ln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sym typeface="+mn-ea"/>
              </a:rPr>
              <a:t>SMART FLOOR CLEANING SYSTEM </a:t>
            </a:r>
            <a:endParaRPr lang="en-IN" altLang="en-US" b="1" dirty="0">
              <a:ln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2200" dirty="0">
                <a:latin typeface="Times New Roman" panose="02020603050405020304" charset="0"/>
                <a:sym typeface="+mn-ea"/>
              </a:rPr>
              <a:t>Under the guidance of </a:t>
            </a: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2200" dirty="0" err="1">
                <a:latin typeface="Times New Roman" panose="02020603050405020304" charset="0"/>
                <a:sym typeface="+mn-ea"/>
              </a:rPr>
              <a:t>Mr.Sudhakar.H.M</a:t>
            </a:r>
            <a:endParaRPr lang="en-IN" altLang="en-US" sz="2200" b="1" dirty="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algn="ctr">
              <a:lnSpc>
                <a:spcPct val="100000"/>
              </a:lnSpc>
              <a:buClrTx/>
              <a:buFontTx/>
              <a:buNone/>
            </a:pPr>
            <a:r>
              <a:rPr lang="en-IN" altLang="en-US" sz="2200" dirty="0">
                <a:latin typeface="Times New Roman" panose="02020603050405020304" charset="0"/>
                <a:sym typeface="+mn-ea"/>
              </a:rPr>
              <a:t>Designation</a:t>
            </a:r>
            <a:endParaRPr lang="en-IN" altLang="en-US" b="1" dirty="0">
              <a:latin typeface="Times New Roman" panose="02020603050405020304" charset="0"/>
            </a:endParaRPr>
          </a:p>
          <a:p>
            <a:pPr algn="ctr" defTabSz="914400">
              <a:lnSpc>
                <a:spcPct val="150000"/>
              </a:lnSpc>
              <a:buClrTx/>
              <a:buFontTx/>
              <a:buNone/>
              <a:tabLst>
                <a:tab pos="2148840" algn="l"/>
              </a:tabLst>
            </a:pPr>
            <a:r>
              <a:rPr lang="en-IN" altLang="en-US" sz="2000" b="1" dirty="0">
                <a:latin typeface="Times New Roman" panose="02020603050405020304" charset="0"/>
                <a:sym typeface="+mn-ea"/>
              </a:rPr>
              <a:t>DEPARTMENT OF ELECTRONICS AND COMMUNICATION ENGINEERING</a:t>
            </a:r>
            <a:endParaRPr lang="en-IN" altLang="en-US" sz="2000" b="1" dirty="0">
              <a:ln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  <a:p>
            <a:r>
              <a:rPr lang="en-IN" altLang="en-US" sz="1800" dirty="0">
                <a:ln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by</a:t>
            </a:r>
          </a:p>
        </p:txBody>
      </p:sp>
      <p:graphicFrame>
        <p:nvGraphicFramePr>
          <p:cNvPr id="6" name="Object 5"/>
          <p:cNvGraphicFramePr/>
          <p:nvPr>
            <p:extLst>
              <p:ext uri="{D42A27DB-BD31-4B8C-83A1-F6EECF244321}">
                <p14:modId xmlns:p14="http://schemas.microsoft.com/office/powerpoint/2010/main" val="579980927"/>
              </p:ext>
            </p:extLst>
          </p:nvPr>
        </p:nvGraphicFramePr>
        <p:xfrm>
          <a:off x="10419080" y="419735"/>
          <a:ext cx="1188987" cy="1149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54250" imgH="2254250" progId="StaticMetafile">
                  <p:embed/>
                </p:oleObj>
              </mc:Choice>
              <mc:Fallback>
                <p:oleObj r:id="rId3" imgW="2254250" imgH="2254250" progId="StaticMetafil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9080" y="419735"/>
                        <a:ext cx="1188987" cy="1149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207735" y="4973691"/>
            <a:ext cx="505142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32925" algn="l"/>
                <a:tab pos="9881870" algn="l"/>
                <a:tab pos="10331450" algn="l"/>
                <a:tab pos="10780395" algn="l"/>
                <a:tab pos="10782300" algn="l"/>
              </a:tabLst>
            </a:pPr>
            <a:r>
              <a:rPr lang="en-IN" altLang="en-US" b="1" dirty="0" err="1">
                <a:latin typeface="Times New Roman" panose="02020603050405020304" charset="0"/>
                <a:sym typeface="+mn-ea"/>
              </a:rPr>
              <a:t>Shivakumar</a:t>
            </a:r>
            <a:r>
              <a:rPr lang="en-IN" altLang="en-US" b="1" dirty="0">
                <a:latin typeface="Times New Roman" panose="02020603050405020304" charset="0"/>
                <a:sym typeface="+mn-ea"/>
              </a:rPr>
              <a:t> K.V		                4AL21EC079</a:t>
            </a:r>
            <a:endParaRPr lang="en-IN" altLang="en-US" b="1" dirty="0">
              <a:latin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32925" algn="l"/>
                <a:tab pos="9881870" algn="l"/>
                <a:tab pos="10331450" algn="l"/>
                <a:tab pos="10780395" algn="l"/>
                <a:tab pos="10782300" algn="l"/>
              </a:tabLst>
            </a:pPr>
            <a:r>
              <a:rPr lang="en-IN" altLang="en-US" b="1" dirty="0">
                <a:latin typeface="Times New Roman" panose="02020603050405020304" charset="0"/>
                <a:sym typeface="+mn-ea"/>
              </a:rPr>
              <a:t>Shashank Swami		                4AL21EC077</a:t>
            </a:r>
            <a:endParaRPr lang="en-IN" altLang="en-US" b="1" dirty="0">
              <a:latin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32925" algn="l"/>
                <a:tab pos="9881870" algn="l"/>
                <a:tab pos="10331450" algn="l"/>
                <a:tab pos="10780395" algn="l"/>
                <a:tab pos="10782300" algn="l"/>
              </a:tabLst>
            </a:pPr>
            <a:r>
              <a:rPr lang="en-IN" altLang="en-US" b="1" dirty="0">
                <a:latin typeface="Times New Roman" panose="02020603050405020304" charset="0"/>
                <a:sym typeface="+mn-ea"/>
              </a:rPr>
              <a:t>Shashank </a:t>
            </a:r>
            <a:r>
              <a:rPr lang="en-IN" altLang="en-US" b="1" dirty="0" err="1">
                <a:latin typeface="Times New Roman" panose="02020603050405020304" charset="0"/>
                <a:sym typeface="+mn-ea"/>
              </a:rPr>
              <a:t>Shetti</a:t>
            </a:r>
            <a:r>
              <a:rPr lang="en-IN" altLang="en-US" b="1" dirty="0">
                <a:latin typeface="Times New Roman" panose="02020603050405020304" charset="0"/>
                <a:sym typeface="+mn-ea"/>
              </a:rPr>
              <a:t>		                4AL21EC078</a:t>
            </a:r>
            <a:endParaRPr lang="en-IN" altLang="en-US" b="1" dirty="0">
              <a:latin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spcAft>
                <a:spcPct val="0"/>
              </a:spcAft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  <a:tab pos="9432925" algn="l"/>
                <a:tab pos="9881870" algn="l"/>
                <a:tab pos="10331450" algn="l"/>
                <a:tab pos="10780395" algn="l"/>
                <a:tab pos="10782300" algn="l"/>
              </a:tabLst>
            </a:pPr>
            <a:r>
              <a:rPr lang="en-IN" altLang="en-US" b="1" dirty="0">
                <a:latin typeface="Times New Roman" panose="02020603050405020304" charset="0"/>
                <a:sym typeface="+mn-ea"/>
              </a:rPr>
              <a:t>Prasanna Kumar 				4AL21EC064</a:t>
            </a:r>
            <a:endParaRPr lang="en-IN" altLang="en-US" b="1" dirty="0">
              <a:latin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7" name="Picture 1968523709">
            <a:extLst>
              <a:ext uri="{FF2B5EF4-FFF2-40B4-BE49-F238E27FC236}">
                <a16:creationId xmlns:a16="http://schemas.microsoft.com/office/drawing/2014/main" id="{F2B1FD2D-7F82-A166-8924-F0527328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1" y="242301"/>
            <a:ext cx="1451412" cy="151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A706BA96-732F-623E-FAA1-54C0A2C3C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455" y="229625"/>
            <a:ext cx="7729087" cy="9810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   ALVA’S INSTITUTE OF ENGINEERING &amp; TECHNOLOGY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(Unit of Alva’s Education Foundation (R), Moodbidri)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Shobhavana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 Campus, MIJAR-574225, Moodbidri, D.K., Karnataka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    Affiliated to VTU, Belagavi &amp; Approved by AICTE New Delhi. Recognized by Govt. of Karnataka.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Accredited by NAAC with ‘A+’ &amp; NBA (ECE &amp; CSE)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B4F66D0-9500-8AF0-7633-4B32741D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816" y="348347"/>
            <a:ext cx="10515600" cy="1325563"/>
          </a:xfrm>
        </p:spPr>
        <p:txBody>
          <a:bodyPr/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CONCLUSION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8D77CD-CEFB-23EF-B5D6-1946409857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82815" y="1700900"/>
            <a:ext cx="10182353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Smart Floor Cleaning System uses sophisticated automation, Arduino microcontrollers, sensors, and Bluetooth connection to revolutionize home cleaning. It efficiently navigates obstacles with ultrasonic which are driven by a quiet, dependable BLDC motor. It is smartphone-operated and provides customized settings, recharging convenience, and thorough cleaning, saving time while providing a clean, healthy environment, improving user convenience, and adjusting to a variety of cleaning requirements.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2685"/>
          </a:xfrm>
        </p:spPr>
        <p:txBody>
          <a:bodyPr/>
          <a:lstStyle/>
          <a:p>
            <a:pPr algn="ctr"/>
            <a:r>
              <a:rPr lang="en-IN" altLang="en-US" sz="10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145"/>
            <a:ext cx="5140960" cy="5133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Problem Statement </a:t>
            </a:r>
          </a:p>
          <a:p>
            <a:pPr>
              <a:lnSpc>
                <a:spcPct val="150000"/>
              </a:lnSpc>
            </a:pPr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Literature survey</a:t>
            </a:r>
          </a:p>
          <a:p>
            <a:pPr>
              <a:lnSpc>
                <a:spcPct val="150000"/>
              </a:lnSpc>
            </a:pPr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IN" altLang="en-US" dirty="0">
              <a:latin typeface="Bookman Old Style" panose="0205060405050502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1740"/>
            <a:ext cx="10515600" cy="1325563"/>
          </a:xfrm>
        </p:spPr>
        <p:txBody>
          <a:bodyPr/>
          <a:lstStyle/>
          <a:p>
            <a:pPr algn="ctr"/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OBJECTIVE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153B59E-166B-FC7D-0DA1-1AD209B4E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6279" y="1140006"/>
            <a:ext cx="10186183" cy="558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“Smart Floor Cleaning System” aims to provide an effective, user-friendly, and autonomous cleaning system that simplifies human life by saving time and effort.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This system, which uses an Arduino microcontroller, navigation sensors, and a BLDC motor for better cleaning, provides thorough and safe cleaning.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Bluetooth-enabled remote control and rechargeable battery increase mobility and convenience.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This system uses innovative technology to enhance cleaning efficiency, adapt to different surroundings, and lessen dependency on old techniques, making it a realistic alternative for modern homes and workplaces.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Users can effortlessly switch between modes to customize their cleaning experience.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69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ROBLEM STATEMENT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2E01AA-DF13-67C4-1EF2-045D3CDE0F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9614" y="893934"/>
            <a:ext cx="10914185" cy="558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Traditional cleaning procedures in modern homes and workplaces may be time-consuming, labor-intensive, and inefficient, especially when it comes to keeping hard-to-reach regions or huge rooms clean.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Manual cleaning methods frequently fail to adapt to different floor types or dynamic circumstances, while many present automated cleaning systems are expensive, complicated, and lack user-friendly features.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Furthermore, maintaining good obstacle avoidance, and consistent cleaning performance remains difficult.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ease cleaning activities and enhance living and working conditions, a cheap, efficient, and intelligent floor cleaning system is required.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This system should have sophisticated navigation, adaptation to diverse cleaning circumstances, and remote control 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30EF-7648-B830-212F-6A88F563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23" y="1189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EFC8-F46F-C592-0699-1FE7736D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257300"/>
            <a:ext cx="10720754" cy="49196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latin typeface="Bookman Old Style" panose="02050604050505020204" pitchFamily="18" charset="0"/>
              </a:rPr>
              <a:t>In today's fast-paced world, maintaining a clean living or working space can be a challenging and time-consuming task. 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latin typeface="Bookman Old Style" panose="02050604050505020204" pitchFamily="18" charset="0"/>
              </a:rPr>
              <a:t>To address these challenges, we developed  “Smart Floor </a:t>
            </a:r>
            <a:r>
              <a:rPr lang="en-US" sz="1800" dirty="0">
                <a:latin typeface="Bookman Old Style" panose="02050604050505020204" pitchFamily="18" charset="0"/>
              </a:rPr>
              <a:t>Cleaning System</a:t>
            </a:r>
            <a:r>
              <a:rPr lang="en-US" sz="1800" i="0" dirty="0">
                <a:latin typeface="Bookman Old Style" panose="02050604050505020204" pitchFamily="18" charset="0"/>
              </a:rPr>
              <a:t>”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latin typeface="Bookman Old Style" panose="02050604050505020204" pitchFamily="18" charset="0"/>
              </a:rPr>
              <a:t>This innovative device combines the flexibility of manual remote control with the efficiency of automated cleaning, offering a user-friendly solution for keeping floors spotless.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latin typeface="Bookman Old Style" panose="02050604050505020204" pitchFamily="18" charset="0"/>
              </a:rPr>
              <a:t>Additionally, it is equipped with intelligent navigation and cleaning algorithms, enabling it to operate autonomously and efficiently tackle dust, dirt, and debris across various floor types. 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latin typeface="Bookman Old Style" panose="02050604050505020204" pitchFamily="18" charset="0"/>
              </a:rPr>
              <a:t>By integrating these features, the smart floor cleaner aims to enhance cleaning efficiency, reduce manual labor, and ensure a consistently clean environment in both residential and commercial settings.</a:t>
            </a:r>
          </a:p>
        </p:txBody>
      </p:sp>
    </p:spTree>
    <p:extLst>
      <p:ext uri="{BB962C8B-B14F-4D97-AF65-F5344CB8AC3E}">
        <p14:creationId xmlns:p14="http://schemas.microsoft.com/office/powerpoint/2010/main" val="5575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812"/>
            <a:ext cx="10515600" cy="1325563"/>
          </a:xfrm>
        </p:spPr>
        <p:txBody>
          <a:bodyPr/>
          <a:lstStyle/>
          <a:p>
            <a:pPr algn="ctr"/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SOFTWARE AND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16" y="1013666"/>
            <a:ext cx="10515600" cy="453323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Bookman Old Style" panose="02050604050505020204" pitchFamily="18" charset="0"/>
              </a:rPr>
              <a:t>1. </a:t>
            </a:r>
            <a:r>
              <a:rPr lang="en-US" sz="1800" b="1" u="sng" dirty="0">
                <a:latin typeface="Bookman Old Style" panose="02050604050505020204" pitchFamily="18" charset="0"/>
              </a:rPr>
              <a:t>Microcontroller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man Old Style" panose="02050604050505020204" pitchFamily="18" charset="0"/>
              </a:rPr>
              <a:t>Microcontroller Unit(Arduino UNO)</a:t>
            </a:r>
            <a:r>
              <a:rPr lang="en-US" sz="1800" dirty="0">
                <a:latin typeface="Bookman Old Style" panose="02050604050505020204" pitchFamily="18" charset="0"/>
              </a:rPr>
              <a:t>: The heart of the floor cleaner, responsible for processing sensor data, executing cleaning algorithms, and controlling the motors and actuators.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man Old Style" panose="02050604050505020204" pitchFamily="18" charset="0"/>
              </a:rPr>
              <a:t>Firmware</a:t>
            </a:r>
            <a:r>
              <a:rPr lang="en-US" sz="1800" dirty="0">
                <a:latin typeface="Bookman Old Style" panose="02050604050505020204" pitchFamily="18" charset="0"/>
              </a:rPr>
              <a:t>: Embedded software running on the MCU, written in languages such as Arduino IDE, to handle real-time operations and low-level hardware control.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Bookman Old Style" panose="02050604050505020204" pitchFamily="18" charset="0"/>
              </a:rPr>
              <a:t>2. </a:t>
            </a:r>
            <a:r>
              <a:rPr lang="en-US" sz="1800" b="1" u="sng" dirty="0">
                <a:latin typeface="Bookman Old Style" panose="02050604050505020204" pitchFamily="18" charset="0"/>
              </a:rPr>
              <a:t>Bluetooth Communication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Bookman Old Style" panose="02050604050505020204" pitchFamily="18" charset="0"/>
              </a:rPr>
              <a:t>Bluetooth Module</a:t>
            </a:r>
            <a:r>
              <a:rPr lang="en-US" sz="1800" dirty="0">
                <a:latin typeface="Bookman Old Style" panose="02050604050505020204" pitchFamily="18" charset="0"/>
              </a:rPr>
              <a:t>: A hardware component that enables wireless communication between the floor cleaner and the user's device smartphone or remote controller.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latin typeface="Bookman Old Style" panose="02050604050505020204" pitchFamily="18" charset="0"/>
              </a:rPr>
              <a:t>3.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en-US" sz="1800" b="1" u="sng" dirty="0">
                <a:latin typeface="Bookman Old Style" panose="02050604050505020204" pitchFamily="18" charset="0"/>
              </a:rPr>
              <a:t>Sensors: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u="sng" dirty="0">
                <a:latin typeface="Bookman Old Style" panose="02050604050505020204" pitchFamily="18" charset="0"/>
              </a:rPr>
              <a:t>Ultrasonic Sensor: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It works by producing ultrasonic waves and calculating how long it takes for the echo to return after colliding with an object, resulting in accurate and reliable obstacle identification.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altLang="en-US" sz="1800" dirty="0">
              <a:latin typeface="Bookman Old Style" panose="0205060405050502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6825-6DB6-F754-369A-EAA1A79E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dirty="0">
                <a:latin typeface="Bookman Old Style" panose="02050604050505020204" pitchFamily="18" charset="0"/>
                <a:cs typeface="Times New Roman" panose="02020603050405020304" charset="0"/>
              </a:rPr>
              <a:t>SOFTWARE AND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01AC-10F3-57B6-2B11-DCCB8235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Autofit/>
          </a:bodyPr>
          <a:lstStyle/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4. </a:t>
            </a:r>
            <a:r>
              <a:rPr lang="en-US" sz="1800" b="1" u="sng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Mobile Application</a:t>
            </a:r>
            <a:endParaRPr lang="en-IN" sz="1800" dirty="0">
              <a:effectLst/>
              <a:latin typeface="Bookman Old Style" panose="02050604050505020204" pitchFamily="18" charset="0"/>
            </a:endParaRPr>
          </a:p>
          <a:p>
            <a:pPr marL="228600" indent="-228600" algn="just" rtl="0" eaLnBrk="1" latinLnBrk="0" hangingPunct="1">
              <a:lnSpc>
                <a:spcPct val="150000"/>
              </a:lnSpc>
              <a:spcBef>
                <a:spcPts val="1000"/>
              </a:spcBef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Bluetooth APKs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 Software Development Kits (SDKs) that facilitate Bluetooth communication between the mobile app and the floor cleaner.</a:t>
            </a: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endParaRPr lang="en-US" sz="1800" b="1" u="sng" kern="12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endParaRPr lang="en-US" sz="1800" kern="12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endParaRPr lang="en-IN" sz="180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80F75-CDD1-393E-5542-E1F2609C9573}"/>
              </a:ext>
            </a:extLst>
          </p:cNvPr>
          <p:cNvSpPr txBox="1"/>
          <p:nvPr/>
        </p:nvSpPr>
        <p:spPr>
          <a:xfrm>
            <a:off x="843280" y="3454400"/>
            <a:ext cx="10322560" cy="336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b="1" u="sng" kern="12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5.Extra Components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High torque standard servo motor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Relay module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MG995 Servo Motor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Pump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4 dc motor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 err="1">
                <a:latin typeface="Bookman Old Style" panose="02050604050505020204" pitchFamily="18" charset="0"/>
              </a:rPr>
              <a:t>Vaccum</a:t>
            </a:r>
            <a:r>
              <a:rPr lang="en-IN" sz="1800" dirty="0">
                <a:latin typeface="Bookman Old Style" panose="02050604050505020204" pitchFamily="18" charset="0"/>
              </a:rPr>
              <a:t> Cleaner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Bookman Old Style" panose="02050604050505020204" pitchFamily="18" charset="0"/>
              </a:rPr>
              <a:t>Motor driver</a:t>
            </a:r>
          </a:p>
        </p:txBody>
      </p:sp>
    </p:spTree>
    <p:extLst>
      <p:ext uri="{BB962C8B-B14F-4D97-AF65-F5344CB8AC3E}">
        <p14:creationId xmlns:p14="http://schemas.microsoft.com/office/powerpoint/2010/main" val="201543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DCDA-9F1E-FD1D-2EC7-013CB53C6DEB}"/>
              </a:ext>
            </a:extLst>
          </p:cNvPr>
          <p:cNvSpPr txBox="1"/>
          <p:nvPr/>
        </p:nvSpPr>
        <p:spPr>
          <a:xfrm>
            <a:off x="956345" y="1596246"/>
            <a:ext cx="10586906" cy="511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7510" marR="56515" indent="-342900" algn="just">
              <a:lnSpc>
                <a:spcPct val="150000"/>
              </a:lnSpc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The Smart Floor Cleaning System is designed in a systematic manner to meet the demand for innovative home cleaning solutions. </a:t>
            </a:r>
          </a:p>
          <a:p>
            <a:pPr marL="397510" marR="56515" indent="-342900" algn="just">
              <a:lnSpc>
                <a:spcPct val="150000"/>
              </a:lnSpc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The hardware, which includes an Arduino UNO, an L298N motor driver, a Bluetooth module HC-05, servo motors, and a water pump, is assembled to form a dependable robotic base. </a:t>
            </a:r>
          </a:p>
          <a:p>
            <a:pPr marL="397510" marR="56515" indent="-342900" algn="just">
              <a:lnSpc>
                <a:spcPct val="150000"/>
              </a:lnSpc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Ultrasonic distance sensors for obstacle recognition. </a:t>
            </a:r>
          </a:p>
          <a:p>
            <a:pPr marL="397510" marR="56515" indent="-342900" algn="just">
              <a:lnSpc>
                <a:spcPct val="150000"/>
              </a:lnSpc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This sensor integration enables fast navigation, real-time course changes, and extensive cleaning coverage. </a:t>
            </a:r>
          </a:p>
          <a:p>
            <a:pPr marL="397510" marR="56515" indent="-342900" algn="just">
              <a:lnSpc>
                <a:spcPct val="150000"/>
              </a:lnSpc>
              <a:spcAft>
                <a:spcPts val="2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The control system is flexible, with manual operation via a keypad or Bluetooth app, as well as an automatic self-cleaning option. Users can effortlessly switch between modes to customize their cleaning experience.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7D129-4606-D816-B164-9D9627B07872}"/>
              </a:ext>
            </a:extLst>
          </p:cNvPr>
          <p:cNvSpPr txBox="1"/>
          <p:nvPr/>
        </p:nvSpPr>
        <p:spPr>
          <a:xfrm>
            <a:off x="410416" y="438343"/>
            <a:ext cx="11371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Bookman Old Style" panose="02050604050505020204" pitchFamily="18" charset="0"/>
              </a:rPr>
              <a:t>FLOW PROCESS: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CFFC9-B84A-B12D-8E94-E9C795833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634" r="-1" b="2261"/>
          <a:stretch/>
        </p:blipFill>
        <p:spPr bwMode="auto">
          <a:xfrm>
            <a:off x="3323424" y="1468389"/>
            <a:ext cx="5386218" cy="46620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012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860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Times New Roman</vt:lpstr>
      <vt:lpstr>Office Theme</vt:lpstr>
      <vt:lpstr>Picture (Metafile)</vt:lpstr>
      <vt:lpstr>    </vt:lpstr>
      <vt:lpstr>CONTENTS</vt:lpstr>
      <vt:lpstr>OBJECTIVE</vt:lpstr>
      <vt:lpstr>PROBLEM STATEMENT</vt:lpstr>
      <vt:lpstr>INTRODUCTION</vt:lpstr>
      <vt:lpstr>SOFTWARE AND TECHNOLOGY</vt:lpstr>
      <vt:lpstr>SOFTWARE AND TECHNOLOGY</vt:lpstr>
      <vt:lpstr>METHODOLOGY  </vt:lpstr>
      <vt:lpstr>PowerPoint Presentation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MANGALORE INSTITUTE OF TECHNOLOGY &amp; ENGINEERING (An ISO 9001: 2015 Certified Institution, Accredited by NAAC) (Affiliated to Visvesvaraya Technological University, Belagavi) Badaga Mijar, Moodbidri-574225, Karnataka DEPARTMENT OF ELECTRONICS AND COMMUNICATION ENGINEERING</dc:title>
  <dc:creator>GANESH</dc:creator>
  <cp:lastModifiedBy>shashankswami8909@gmail.com</cp:lastModifiedBy>
  <cp:revision>44</cp:revision>
  <dcterms:created xsi:type="dcterms:W3CDTF">2020-08-15T18:59:14Z</dcterms:created>
  <dcterms:modified xsi:type="dcterms:W3CDTF">2024-12-12T04:44:07Z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1033-11.2.0.9629</vt:lpwstr>
  </property>
</Properties>
</file>