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91" r:id="rId2"/>
    <p:sldId id="267" r:id="rId3"/>
    <p:sldId id="268" r:id="rId4"/>
    <p:sldId id="269" r:id="rId5"/>
    <p:sldId id="270" r:id="rId6"/>
    <p:sldId id="271" r:id="rId7"/>
    <p:sldId id="309" r:id="rId8"/>
    <p:sldId id="273" r:id="rId9"/>
    <p:sldId id="310" r:id="rId10"/>
    <p:sldId id="314" r:id="rId11"/>
    <p:sldId id="311" r:id="rId12"/>
    <p:sldId id="312" r:id="rId13"/>
    <p:sldId id="313" r:id="rId14"/>
    <p:sldId id="272" r:id="rId15"/>
    <p:sldId id="274" r:id="rId16"/>
    <p:sldId id="275" r:id="rId17"/>
    <p:sldId id="276" r:id="rId18"/>
    <p:sldId id="277" r:id="rId19"/>
    <p:sldId id="315" r:id="rId20"/>
    <p:sldId id="278" r:id="rId21"/>
    <p:sldId id="279" r:id="rId22"/>
    <p:sldId id="280" r:id="rId23"/>
    <p:sldId id="281" r:id="rId24"/>
    <p:sldId id="282" r:id="rId25"/>
    <p:sldId id="283" r:id="rId26"/>
    <p:sldId id="316" r:id="rId27"/>
    <p:sldId id="317" r:id="rId28"/>
    <p:sldId id="318" r:id="rId29"/>
    <p:sldId id="319" r:id="rId30"/>
    <p:sldId id="320" r:id="rId31"/>
    <p:sldId id="321" r:id="rId32"/>
    <p:sldId id="284" r:id="rId33"/>
    <p:sldId id="285" r:id="rId34"/>
    <p:sldId id="286" r:id="rId35"/>
    <p:sldId id="287" r:id="rId36"/>
    <p:sldId id="292" r:id="rId37"/>
    <p:sldId id="301" r:id="rId38"/>
    <p:sldId id="303" r:id="rId39"/>
    <p:sldId id="302" r:id="rId40"/>
    <p:sldId id="288" r:id="rId41"/>
    <p:sldId id="289" r:id="rId42"/>
    <p:sldId id="290" r:id="rId43"/>
    <p:sldId id="304" r:id="rId44"/>
    <p:sldId id="305" r:id="rId45"/>
    <p:sldId id="293" r:id="rId46"/>
    <p:sldId id="294" r:id="rId47"/>
    <p:sldId id="295" r:id="rId48"/>
    <p:sldId id="296" r:id="rId49"/>
    <p:sldId id="306" r:id="rId50"/>
    <p:sldId id="307" r:id="rId51"/>
    <p:sldId id="308" r:id="rId52"/>
    <p:sldId id="297" r:id="rId53"/>
    <p:sldId id="298" r:id="rId54"/>
    <p:sldId id="299" r:id="rId55"/>
    <p:sldId id="300" r:id="rId56"/>
    <p:sldId id="322" r:id="rId57"/>
    <p:sldId id="323" r:id="rId58"/>
    <p:sldId id="324" r:id="rId59"/>
    <p:sldId id="325" r:id="rId60"/>
    <p:sldId id="326" r:id="rId61"/>
    <p:sldId id="327" r:id="rId62"/>
    <p:sldId id="328" r:id="rId63"/>
    <p:sldId id="32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C3DF-BB8E-4C18-8BC6-8911F1C02CE4}" type="datetimeFigureOut">
              <a:rPr lang="en-US" smtClean="0"/>
              <a:pPr/>
              <a:t>12/20/2021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46547A-0314-41F0-82FD-E5F9202D0D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46547A-0314-41F0-82FD-E5F9202D0D9E}"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B9EBC54-A7CC-41A5-9322-69D3D99A802D}" type="datetimeFigureOut">
              <a:rPr lang="en-US" smtClean="0"/>
              <a:pPr/>
              <a:t>12/20/2021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A0260A6-8CC6-4B5A-8384-107C04DECA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EBC54-A7CC-41A5-9322-69D3D99A802D}" type="datetimeFigureOut">
              <a:rPr lang="en-US" smtClean="0"/>
              <a:pPr/>
              <a:t>12/20/2021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EBC54-A7CC-41A5-9322-69D3D99A802D}" type="datetimeFigureOut">
              <a:rPr lang="en-US" smtClean="0"/>
              <a:pPr/>
              <a:t>12/20/2021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9EBC54-A7CC-41A5-9322-69D3D99A802D}" type="datetimeFigureOut">
              <a:rPr lang="en-US" smtClean="0"/>
              <a:pPr/>
              <a:t>12/20/2021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260A6-8CC6-4B5A-8384-107C04DECAD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9EBC54-A7CC-41A5-9322-69D3D99A802D}" type="datetimeFigureOut">
              <a:rPr lang="en-US" smtClean="0"/>
              <a:pPr/>
              <a:t>12/20/2021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0260A6-8CC6-4B5A-8384-107C04DECAD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9EBC54-A7CC-41A5-9322-69D3D99A802D}" type="datetimeFigureOut">
              <a:rPr lang="en-US" smtClean="0"/>
              <a:pPr/>
              <a:t>12/20/2021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0260A6-8CC6-4B5A-8384-107C04DECAD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9EBC54-A7CC-41A5-9322-69D3D99A802D}" type="datetimeFigureOut">
              <a:rPr lang="en-US" smtClean="0"/>
              <a:pPr/>
              <a:t>12/20/2021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B9EBC54-A7CC-41A5-9322-69D3D99A802D}" type="datetimeFigureOut">
              <a:rPr lang="en-US" smtClean="0"/>
              <a:pPr/>
              <a:t>12/20/2021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0260A6-8CC6-4B5A-8384-107C04DECAD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B9EBC54-A7CC-41A5-9322-69D3D99A802D}" type="datetimeFigureOut">
              <a:rPr lang="en-US" smtClean="0"/>
              <a:pPr/>
              <a:t>12/20/2021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B9EBC54-A7CC-41A5-9322-69D3D99A802D}" type="datetimeFigureOut">
              <a:rPr lang="en-US" smtClean="0"/>
              <a:pPr/>
              <a:t>12/20/2021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0260A6-8CC6-4B5A-8384-107C04DECA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B9EBC54-A7CC-41A5-9322-69D3D99A802D}" type="datetimeFigureOut">
              <a:rPr lang="en-US" smtClean="0"/>
              <a:pPr/>
              <a:t>12/20/2021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A0260A6-8CC6-4B5A-8384-107C04DECAD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B9EBC54-A7CC-41A5-9322-69D3D99A802D}" type="datetimeFigureOut">
              <a:rPr lang="en-US" smtClean="0"/>
              <a:pPr/>
              <a:t>12/20/2021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A0260A6-8CC6-4B5A-8384-107C04DECA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w3schools.com/jsref/jsref_getday.asp" TargetMode="External"/><Relationship Id="rId2" Type="http://schemas.openxmlformats.org/officeDocument/2006/relationships/hyperlink" Target="http://www.w3schools.com/jsref/jsref_getdate.asp" TargetMode="External"/><Relationship Id="rId1" Type="http://schemas.openxmlformats.org/officeDocument/2006/relationships/slideLayout" Target="../slideLayouts/slideLayout2.xml"/><Relationship Id="rId6" Type="http://schemas.openxmlformats.org/officeDocument/2006/relationships/hyperlink" Target="http://www.w3schools.com/jsref/jsref_getmilliseconds.asp" TargetMode="External"/><Relationship Id="rId5" Type="http://schemas.openxmlformats.org/officeDocument/2006/relationships/hyperlink" Target="http://www.w3schools.com/jsref/jsref_gethours.asp" TargetMode="External"/><Relationship Id="rId4" Type="http://schemas.openxmlformats.org/officeDocument/2006/relationships/hyperlink" Target="http://www.w3schools.com/jsref/jsref_getfullyear.asp"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www.w3schools.com/jsref/jsref_setmilliseconds.asp" TargetMode="External"/><Relationship Id="rId3" Type="http://schemas.openxmlformats.org/officeDocument/2006/relationships/hyperlink" Target="http://www.w3schools.com/jsref/jsref_getmonth.asp" TargetMode="External"/><Relationship Id="rId7" Type="http://schemas.openxmlformats.org/officeDocument/2006/relationships/hyperlink" Target="http://www.w3schools.com/jsref/jsref_sethours.asp" TargetMode="External"/><Relationship Id="rId2" Type="http://schemas.openxmlformats.org/officeDocument/2006/relationships/hyperlink" Target="http://www.w3schools.com/jsref/jsref_getminutes.asp" TargetMode="External"/><Relationship Id="rId1" Type="http://schemas.openxmlformats.org/officeDocument/2006/relationships/slideLayout" Target="../slideLayouts/slideLayout2.xml"/><Relationship Id="rId6" Type="http://schemas.openxmlformats.org/officeDocument/2006/relationships/hyperlink" Target="http://www.w3schools.com/jsref/jsref_setfullyear.asp" TargetMode="External"/><Relationship Id="rId11" Type="http://schemas.openxmlformats.org/officeDocument/2006/relationships/hyperlink" Target="http://www.w3schools.com/jsref/jsref_setseconds.asp" TargetMode="External"/><Relationship Id="rId5" Type="http://schemas.openxmlformats.org/officeDocument/2006/relationships/hyperlink" Target="http://www.w3schools.com/jsref/jsref_setdate.asp" TargetMode="External"/><Relationship Id="rId10" Type="http://schemas.openxmlformats.org/officeDocument/2006/relationships/hyperlink" Target="http://www.w3schools.com/jsref/jsref_setmonth.asp" TargetMode="External"/><Relationship Id="rId4" Type="http://schemas.openxmlformats.org/officeDocument/2006/relationships/hyperlink" Target="http://www.w3schools.com/jsref/jsref_getseconds.asp" TargetMode="External"/><Relationship Id="rId9" Type="http://schemas.openxmlformats.org/officeDocument/2006/relationships/hyperlink" Target="http://www.w3schools.com/jsref/jsref_setminutes.asp"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457200" y="0"/>
            <a:ext cx="8229600" cy="571500"/>
          </a:xfrm>
        </p:spPr>
        <p:txBody>
          <a:bodyPr>
            <a:normAutofit fontScale="90000"/>
          </a:bodyPr>
          <a:lstStyle/>
          <a:p>
            <a:pPr eaLnBrk="1" hangingPunct="1">
              <a:lnSpc>
                <a:spcPct val="150000"/>
              </a:lnSpc>
            </a:pPr>
            <a:r>
              <a:rPr lang="en-US" sz="2400" smtClean="0"/>
              <a:t>Formatting Scripts</a:t>
            </a:r>
          </a:p>
        </p:txBody>
      </p:sp>
      <p:sp>
        <p:nvSpPr>
          <p:cNvPr id="3075" name="Content Placeholder 4"/>
          <p:cNvSpPr>
            <a:spLocks noGrp="1"/>
          </p:cNvSpPr>
          <p:nvPr>
            <p:ph idx="1"/>
          </p:nvPr>
        </p:nvSpPr>
        <p:spPr>
          <a:xfrm>
            <a:off x="457200" y="500063"/>
            <a:ext cx="8229600" cy="5429267"/>
          </a:xfrm>
        </p:spPr>
        <p:txBody>
          <a:bodyPr>
            <a:normAutofit/>
          </a:bodyPr>
          <a:lstStyle/>
          <a:p>
            <a:pPr eaLnBrk="1" hangingPunct="1">
              <a:lnSpc>
                <a:spcPct val="150000"/>
              </a:lnSpc>
            </a:pPr>
            <a:r>
              <a:rPr lang="en-US" sz="2000" dirty="0" smtClean="0"/>
              <a:t>JavaScript scripts are set apart from the rest of the html in a web page by using the &lt;script&gt; tag.</a:t>
            </a:r>
          </a:p>
          <a:p>
            <a:pPr lvl="1" eaLnBrk="1" hangingPunct="1">
              <a:lnSpc>
                <a:spcPct val="150000"/>
              </a:lnSpc>
              <a:buFont typeface="Arial" charset="0"/>
              <a:buNone/>
            </a:pPr>
            <a:r>
              <a:rPr lang="en-US" sz="2000" dirty="0" smtClean="0"/>
              <a:t>&lt;script&gt;</a:t>
            </a:r>
          </a:p>
          <a:p>
            <a:pPr lvl="1" eaLnBrk="1" hangingPunct="1">
              <a:lnSpc>
                <a:spcPct val="150000"/>
              </a:lnSpc>
              <a:buFont typeface="Arial" charset="0"/>
              <a:buNone/>
            </a:pPr>
            <a:r>
              <a:rPr lang="en-US" sz="2000" dirty="0" smtClean="0"/>
              <a:t>      Here is some JavaScript</a:t>
            </a:r>
          </a:p>
          <a:p>
            <a:pPr lvl="1" eaLnBrk="1" hangingPunct="1">
              <a:lnSpc>
                <a:spcPct val="150000"/>
              </a:lnSpc>
              <a:buFont typeface="Arial" charset="0"/>
              <a:buNone/>
            </a:pPr>
            <a:r>
              <a:rPr lang="en-US" sz="2000" dirty="0" smtClean="0"/>
              <a:t>&lt;/script&gt;</a:t>
            </a:r>
          </a:p>
          <a:p>
            <a:pPr eaLnBrk="1" hangingPunct="1">
              <a:lnSpc>
                <a:spcPct val="150000"/>
              </a:lnSpc>
            </a:pPr>
            <a:r>
              <a:rPr lang="en-US" sz="2000" dirty="0" smtClean="0"/>
              <a:t>The script accepts a parameter called Language, which is used to specify the type of scripting language that is being used.</a:t>
            </a:r>
          </a:p>
          <a:p>
            <a:pPr eaLnBrk="1" hangingPunct="1">
              <a:lnSpc>
                <a:spcPct val="150000"/>
              </a:lnSpc>
              <a:buFont typeface="Arial" charset="0"/>
              <a:buNone/>
            </a:pPr>
            <a:r>
              <a:rPr lang="en-US" sz="2000" dirty="0" smtClean="0"/>
              <a:t>	&lt;script Language=“JavaScript”&gt; …  &lt;/script&gt;</a:t>
            </a:r>
          </a:p>
          <a:p>
            <a:pPr eaLnBrk="1" hangingPunct="1">
              <a:lnSpc>
                <a:spcPct val="150000"/>
              </a:lnSpc>
              <a:buFont typeface="Arial" charset="0"/>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0" dur="500"/>
                                        <p:tgtEl>
                                          <p:spTgt spid="30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3" dur="500"/>
                                        <p:tgtEl>
                                          <p:spTgt spid="307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075">
                                            <p:txEl>
                                              <p:pRg st="3" end="3"/>
                                            </p:txEl>
                                          </p:spTgt>
                                        </p:tgtEl>
                                        <p:attrNameLst>
                                          <p:attrName>style.visibility</p:attrName>
                                        </p:attrNameLst>
                                      </p:cBhvr>
                                      <p:to>
                                        <p:strVal val="visible"/>
                                      </p:to>
                                    </p:set>
                                    <p:animEffect transition="in" filter="blinds(horizontal)">
                                      <p:cBhvr>
                                        <p:cTn id="16" dur="500"/>
                                        <p:tgtEl>
                                          <p:spTgt spid="307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75">
                                            <p:txEl>
                                              <p:pRg st="4" end="4"/>
                                            </p:txEl>
                                          </p:spTgt>
                                        </p:tgtEl>
                                        <p:attrNameLst>
                                          <p:attrName>style.visibility</p:attrName>
                                        </p:attrNameLst>
                                      </p:cBhvr>
                                      <p:to>
                                        <p:strVal val="visible"/>
                                      </p:to>
                                    </p:set>
                                    <p:animEffect transition="in" filter="blinds(horizontal)">
                                      <p:cBhvr>
                                        <p:cTn id="21" dur="500"/>
                                        <p:tgtEl>
                                          <p:spTgt spid="30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5">
                                            <p:txEl>
                                              <p:pRg st="5" end="5"/>
                                            </p:txEl>
                                          </p:spTgt>
                                        </p:tgtEl>
                                        <p:attrNameLst>
                                          <p:attrName>style.visibility</p:attrName>
                                        </p:attrNameLst>
                                      </p:cBhvr>
                                      <p:to>
                                        <p:strVal val="visible"/>
                                      </p:to>
                                    </p:set>
                                    <p:animEffect transition="in" filter="blinds(horizontal)">
                                      <p:cBhvr>
                                        <p:cTn id="26"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To add two or more string variables together, use the + operator.</a:t>
            </a:r>
          </a:p>
          <a:p>
            <a:pPr>
              <a:buNone/>
            </a:pPr>
            <a:r>
              <a:rPr lang="en-US" dirty="0" smtClean="0"/>
              <a:t>txt1="What a very";</a:t>
            </a:r>
          </a:p>
          <a:p>
            <a:pPr>
              <a:buNone/>
            </a:pPr>
            <a:r>
              <a:rPr lang="en-US" dirty="0" smtClean="0"/>
              <a:t>txt2="nice day"; txt3=txt1+txt2;</a:t>
            </a:r>
          </a:p>
          <a:p>
            <a:pPr>
              <a:buNone/>
            </a:pPr>
            <a:r>
              <a:rPr lang="en-US" dirty="0" smtClean="0"/>
              <a:t>After the execution of the statements above, the variable txt3 contains "What a </a:t>
            </a:r>
            <a:r>
              <a:rPr lang="en-US" dirty="0" err="1" smtClean="0"/>
              <a:t>verynice</a:t>
            </a:r>
            <a:r>
              <a:rPr lang="en-US" dirty="0" smtClean="0"/>
              <a:t> day".</a:t>
            </a:r>
          </a:p>
          <a:p>
            <a:pPr>
              <a:buNone/>
            </a:pPr>
            <a:r>
              <a:rPr lang="en-US" dirty="0" smtClean="0"/>
              <a:t>To add a space between the two strings, insert a space into one of the strings:</a:t>
            </a:r>
          </a:p>
          <a:p>
            <a:pPr>
              <a:buNone/>
            </a:pPr>
            <a:r>
              <a:rPr lang="en-US" dirty="0" smtClean="0"/>
              <a:t>txt1="What a very ";</a:t>
            </a:r>
          </a:p>
          <a:p>
            <a:pPr>
              <a:buNone/>
            </a:pPr>
            <a:r>
              <a:rPr lang="en-US" dirty="0" smtClean="0"/>
              <a:t>txt2="nice day";</a:t>
            </a:r>
          </a:p>
          <a:p>
            <a:pPr>
              <a:buNone/>
            </a:pPr>
            <a:r>
              <a:rPr lang="en-US" dirty="0" smtClean="0"/>
              <a:t>txt3=txt1+txt2;</a:t>
            </a:r>
          </a:p>
          <a:p>
            <a:pPr>
              <a:buNone/>
            </a:pPr>
            <a:r>
              <a:rPr lang="en-US" dirty="0" smtClean="0"/>
              <a:t>or insert a space into the expression:</a:t>
            </a:r>
          </a:p>
          <a:p>
            <a:pPr>
              <a:buNone/>
            </a:pPr>
            <a:r>
              <a:rPr lang="en-US" dirty="0" smtClean="0"/>
              <a:t>txt1="What a very";</a:t>
            </a:r>
          </a:p>
          <a:p>
            <a:pPr>
              <a:buNone/>
            </a:pPr>
            <a:r>
              <a:rPr lang="en-US" dirty="0" smtClean="0"/>
              <a:t>txt2="nice day";</a:t>
            </a:r>
          </a:p>
          <a:p>
            <a:pPr>
              <a:buNone/>
            </a:pPr>
            <a:r>
              <a:rPr lang="en-US" dirty="0" smtClean="0"/>
              <a:t>txt3=txt1+" "+txt2;</a:t>
            </a:r>
          </a:p>
          <a:p>
            <a:pPr>
              <a:buNone/>
            </a:pPr>
            <a:r>
              <a:rPr lang="en-US" dirty="0" smtClean="0"/>
              <a:t>After the execution of the statements above, the variable txt3 contains:</a:t>
            </a:r>
          </a:p>
          <a:p>
            <a:pPr>
              <a:buNone/>
            </a:pPr>
            <a:r>
              <a:rPr lang="en-US" dirty="0" smtClean="0"/>
              <a:t>"What a very nice day"</a:t>
            </a:r>
          </a:p>
          <a:p>
            <a:r>
              <a:rPr lang="en-US" dirty="0" smtClean="0"/>
              <a:t>The rule is: </a:t>
            </a:r>
            <a:r>
              <a:rPr lang="en-US" b="1" dirty="0" smtClean="0"/>
              <a:t>If you add a number and a string, the result will be a string!</a:t>
            </a:r>
            <a:endParaRPr lang="en-US" dirty="0"/>
          </a:p>
        </p:txBody>
      </p:sp>
      <p:sp>
        <p:nvSpPr>
          <p:cNvPr id="3" name="Title 2"/>
          <p:cNvSpPr>
            <a:spLocks noGrp="1"/>
          </p:cNvSpPr>
          <p:nvPr>
            <p:ph type="title"/>
          </p:nvPr>
        </p:nvSpPr>
        <p:spPr/>
        <p:txBody>
          <a:bodyPr/>
          <a:lstStyle/>
          <a:p>
            <a:r>
              <a:rPr lang="en-IN" dirty="0" smtClean="0"/>
              <a:t>+ operator used on strings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Comparison Operator</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714488"/>
            <a:ext cx="8229600" cy="378621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Logical Operator</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2357430"/>
            <a:ext cx="8229600" cy="235745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JavaScript also contains a conditional operator that assigns a value to a variable based on some condition.</a:t>
            </a:r>
          </a:p>
          <a:p>
            <a:pPr>
              <a:buNone/>
            </a:pPr>
            <a:r>
              <a:rPr lang="en-US" b="1" dirty="0" smtClean="0"/>
              <a:t>Syntax</a:t>
            </a:r>
          </a:p>
          <a:p>
            <a:pPr>
              <a:buNone/>
            </a:pPr>
            <a:r>
              <a:rPr lang="en-US" dirty="0" err="1" smtClean="0"/>
              <a:t>variablename</a:t>
            </a:r>
            <a:r>
              <a:rPr lang="en-US" dirty="0" smtClean="0"/>
              <a:t>=(condition)?value1:value2</a:t>
            </a:r>
          </a:p>
          <a:p>
            <a:pPr>
              <a:buNone/>
            </a:pPr>
            <a:r>
              <a:rPr lang="en-US" b="1" dirty="0" smtClean="0"/>
              <a:t>Example</a:t>
            </a:r>
          </a:p>
          <a:p>
            <a:pPr>
              <a:buNone/>
            </a:pPr>
            <a:r>
              <a:rPr lang="en-US" dirty="0" smtClean="0"/>
              <a:t>greeting=(visitor=="PRES")?"Dear President ":"Dear ";</a:t>
            </a:r>
          </a:p>
          <a:p>
            <a:pPr>
              <a:buNone/>
            </a:pPr>
            <a:r>
              <a:rPr lang="en-US" dirty="0" smtClean="0"/>
              <a:t>If the variable </a:t>
            </a:r>
            <a:r>
              <a:rPr lang="en-US" b="1" dirty="0" smtClean="0"/>
              <a:t>visitor has the value of "PRES", then the variable greeting will be assigned the value "Dear President " else it </a:t>
            </a:r>
            <a:r>
              <a:rPr lang="en-US" dirty="0" smtClean="0"/>
              <a:t>will be assigned "Dear</a:t>
            </a:r>
            <a:endParaRPr lang="en-US" dirty="0"/>
          </a:p>
        </p:txBody>
      </p:sp>
      <p:sp>
        <p:nvSpPr>
          <p:cNvPr id="3" name="Title 2"/>
          <p:cNvSpPr>
            <a:spLocks noGrp="1"/>
          </p:cNvSpPr>
          <p:nvPr>
            <p:ph type="title"/>
          </p:nvPr>
        </p:nvSpPr>
        <p:spPr/>
        <p:txBody>
          <a:bodyPr/>
          <a:lstStyle/>
          <a:p>
            <a:r>
              <a:rPr lang="en-IN" dirty="0" smtClean="0"/>
              <a:t>Conditional Operator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xfrm>
            <a:off x="457200" y="0"/>
            <a:ext cx="8229600" cy="785813"/>
          </a:xfrm>
        </p:spPr>
        <p:txBody>
          <a:bodyPr/>
          <a:lstStyle/>
          <a:p>
            <a:pPr eaLnBrk="1" hangingPunct="1"/>
            <a:r>
              <a:rPr lang="en-US" sz="2400" smtClean="0"/>
              <a:t>Flow Control</a:t>
            </a:r>
            <a:endParaRPr lang="en-IN" sz="2400" smtClean="0"/>
          </a:p>
        </p:txBody>
      </p:sp>
      <p:sp>
        <p:nvSpPr>
          <p:cNvPr id="12291" name="Content Placeholder 4"/>
          <p:cNvSpPr>
            <a:spLocks noGrp="1"/>
          </p:cNvSpPr>
          <p:nvPr>
            <p:ph idx="1"/>
          </p:nvPr>
        </p:nvSpPr>
        <p:spPr>
          <a:xfrm>
            <a:off x="457200" y="714375"/>
            <a:ext cx="8229600" cy="5857875"/>
          </a:xfrm>
        </p:spPr>
        <p:txBody>
          <a:bodyPr/>
          <a:lstStyle/>
          <a:p>
            <a:pPr eaLnBrk="1" hangingPunct="1">
              <a:lnSpc>
                <a:spcPct val="150000"/>
              </a:lnSpc>
            </a:pPr>
            <a:r>
              <a:rPr lang="en-US" sz="1800" dirty="0" smtClean="0"/>
              <a:t>Conditional statements are used to perform different actions based on different conditions.</a:t>
            </a:r>
          </a:p>
          <a:p>
            <a:pPr eaLnBrk="1" hangingPunct="1">
              <a:lnSpc>
                <a:spcPct val="150000"/>
              </a:lnSpc>
            </a:pPr>
            <a:r>
              <a:rPr lang="en-US" sz="1800" dirty="0" smtClean="0"/>
              <a:t>In JavaScript we have the following conditional statements:</a:t>
            </a:r>
          </a:p>
          <a:p>
            <a:pPr eaLnBrk="1" hangingPunct="1">
              <a:lnSpc>
                <a:spcPct val="150000"/>
              </a:lnSpc>
            </a:pPr>
            <a:r>
              <a:rPr lang="en-US" sz="1800" b="1" dirty="0" smtClean="0"/>
              <a:t>if statement</a:t>
            </a:r>
            <a:r>
              <a:rPr lang="en-US" sz="1800" dirty="0" smtClean="0"/>
              <a:t> - use this statement to execute some code only if a specified condition is true </a:t>
            </a:r>
          </a:p>
          <a:p>
            <a:pPr eaLnBrk="1" hangingPunct="1">
              <a:lnSpc>
                <a:spcPct val="150000"/>
              </a:lnSpc>
            </a:pPr>
            <a:r>
              <a:rPr lang="en-US" sz="1800" b="1" dirty="0" smtClean="0"/>
              <a:t>if...else statement</a:t>
            </a:r>
            <a:r>
              <a:rPr lang="en-US" sz="1800" dirty="0" smtClean="0"/>
              <a:t> - use this statement to execute some code if the condition is true and another code if the condition is false </a:t>
            </a:r>
          </a:p>
          <a:p>
            <a:pPr eaLnBrk="1" hangingPunct="1">
              <a:lnSpc>
                <a:spcPct val="150000"/>
              </a:lnSpc>
            </a:pPr>
            <a:r>
              <a:rPr lang="en-US" sz="1800" b="1" dirty="0" smtClean="0"/>
              <a:t>if...else if....else statement</a:t>
            </a:r>
            <a:r>
              <a:rPr lang="en-US" sz="1800" dirty="0" smtClean="0"/>
              <a:t> - use this statement to select one of many blocks of code to be executed </a:t>
            </a:r>
          </a:p>
          <a:p>
            <a:pPr eaLnBrk="1" hangingPunct="1">
              <a:lnSpc>
                <a:spcPct val="150000"/>
              </a:lnSpc>
            </a:pPr>
            <a:r>
              <a:rPr lang="en-US" sz="1800" b="1" dirty="0" smtClean="0"/>
              <a:t>switch statement</a:t>
            </a:r>
            <a:r>
              <a:rPr lang="en-US" sz="1800" dirty="0" smtClean="0"/>
              <a:t> - use this statement to select one of many blocks of code to be executed </a:t>
            </a:r>
          </a:p>
          <a:p>
            <a:pPr eaLnBrk="1" hangingPunct="1">
              <a:lnSpc>
                <a:spcPct val="150000"/>
              </a:lnSpc>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5" dur="500"/>
                                        <p:tgtEl>
                                          <p:spTgt spid="122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0" dur="500"/>
                                        <p:tgtEl>
                                          <p:spTgt spid="122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5" dur="500"/>
                                        <p:tgtEl>
                                          <p:spTgt spid="1229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0"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0"/>
            <a:ext cx="8229600" cy="714375"/>
          </a:xfrm>
        </p:spPr>
        <p:txBody>
          <a:bodyPr/>
          <a:lstStyle/>
          <a:p>
            <a:pPr eaLnBrk="1" hangingPunct="1"/>
            <a:r>
              <a:rPr lang="en-US" sz="2400" b="1" smtClean="0"/>
              <a:t>If Statement</a:t>
            </a:r>
            <a:endParaRPr lang="en-IN" sz="2400" smtClean="0"/>
          </a:p>
        </p:txBody>
      </p:sp>
      <p:sp>
        <p:nvSpPr>
          <p:cNvPr id="13315" name="Content Placeholder 4"/>
          <p:cNvSpPr>
            <a:spLocks noGrp="1"/>
          </p:cNvSpPr>
          <p:nvPr>
            <p:ph idx="1"/>
          </p:nvPr>
        </p:nvSpPr>
        <p:spPr>
          <a:xfrm>
            <a:off x="457200" y="714375"/>
            <a:ext cx="8229600" cy="5857875"/>
          </a:xfrm>
        </p:spPr>
        <p:txBody>
          <a:bodyPr/>
          <a:lstStyle/>
          <a:p>
            <a:pPr eaLnBrk="1" hangingPunct="1"/>
            <a:r>
              <a:rPr lang="en-US" sz="1800" dirty="0" smtClean="0"/>
              <a:t>Use the if statement to execute some code only if a specified condition is true.</a:t>
            </a:r>
          </a:p>
          <a:p>
            <a:pPr eaLnBrk="1" hangingPunct="1">
              <a:buFont typeface="Arial" charset="0"/>
              <a:buNone/>
            </a:pPr>
            <a:r>
              <a:rPr lang="en-US" sz="1800" b="1" dirty="0" smtClean="0"/>
              <a:t>Syntax</a:t>
            </a:r>
          </a:p>
          <a:p>
            <a:pPr eaLnBrk="1" hangingPunct="1">
              <a:buFont typeface="Arial" charset="0"/>
              <a:buNone/>
            </a:pPr>
            <a:r>
              <a:rPr lang="en-US" sz="1800" dirty="0" smtClean="0"/>
              <a:t>	if (</a:t>
            </a:r>
            <a:r>
              <a:rPr lang="en-US" sz="1800" i="1" dirty="0" smtClean="0"/>
              <a:t>condition</a:t>
            </a:r>
            <a:r>
              <a:rPr lang="en-US" sz="1800" dirty="0" smtClean="0"/>
              <a:t>)</a:t>
            </a:r>
            <a:br>
              <a:rPr lang="en-US" sz="1800" dirty="0" smtClean="0"/>
            </a:br>
            <a:r>
              <a:rPr lang="en-US" sz="1800" dirty="0" smtClean="0"/>
              <a:t>  {</a:t>
            </a:r>
            <a:br>
              <a:rPr lang="en-US" sz="1800" dirty="0" smtClean="0"/>
            </a:br>
            <a:r>
              <a:rPr lang="en-US" sz="1800" i="1" dirty="0" smtClean="0"/>
              <a:t>  code to be executed if condition is true</a:t>
            </a:r>
            <a:r>
              <a:rPr lang="en-US" sz="1800" dirty="0" smtClean="0"/>
              <a:t/>
            </a:r>
            <a:br>
              <a:rPr lang="en-US" sz="1800" dirty="0" smtClean="0"/>
            </a:br>
            <a:r>
              <a:rPr lang="en-US" sz="1800" dirty="0" smtClean="0"/>
              <a:t>  }</a:t>
            </a:r>
          </a:p>
          <a:p>
            <a:pPr eaLnBrk="1" hangingPunct="1">
              <a:buFont typeface="Arial" charset="0"/>
              <a:buNone/>
            </a:pPr>
            <a:r>
              <a:rPr lang="en-US" sz="1800" b="1" dirty="0" smtClean="0"/>
              <a:t>Example</a:t>
            </a:r>
          </a:p>
          <a:p>
            <a:pPr eaLnBrk="1" hangingPunct="1">
              <a:buFont typeface="Arial" charset="0"/>
              <a:buNone/>
            </a:pPr>
            <a:r>
              <a:rPr lang="en-US" sz="1800" dirty="0" smtClean="0"/>
              <a:t>	&lt;script type="text/</a:t>
            </a:r>
            <a:r>
              <a:rPr lang="en-US" sz="1800" dirty="0" err="1" smtClean="0"/>
              <a:t>javascript</a:t>
            </a:r>
            <a:r>
              <a:rPr lang="en-US" sz="1800" dirty="0" smtClean="0"/>
              <a:t>"&gt;</a:t>
            </a:r>
            <a:br>
              <a:rPr lang="en-US" sz="1800" dirty="0" smtClean="0"/>
            </a:br>
            <a:r>
              <a:rPr lang="en-US" sz="1800" dirty="0" smtClean="0"/>
              <a:t>//Write a "Good morning" greeting if</a:t>
            </a:r>
            <a:br>
              <a:rPr lang="en-US" sz="1800" dirty="0" smtClean="0"/>
            </a:br>
            <a:r>
              <a:rPr lang="en-US" sz="1800" dirty="0" smtClean="0"/>
              <a:t>//the time is less than 10</a:t>
            </a:r>
            <a:br>
              <a:rPr lang="en-US" sz="1800" dirty="0" smtClean="0"/>
            </a:br>
            <a:r>
              <a:rPr lang="en-US" sz="1800" dirty="0" err="1" smtClean="0"/>
              <a:t>var</a:t>
            </a:r>
            <a:r>
              <a:rPr lang="en-US" sz="1800" dirty="0" smtClean="0"/>
              <a:t> d=new Date();</a:t>
            </a:r>
            <a:br>
              <a:rPr lang="en-US" sz="1800" dirty="0" smtClean="0"/>
            </a:br>
            <a:r>
              <a:rPr lang="en-US" sz="1800" dirty="0" err="1" smtClean="0"/>
              <a:t>var</a:t>
            </a:r>
            <a:r>
              <a:rPr lang="en-US" sz="1800" dirty="0" smtClean="0"/>
              <a:t> time=</a:t>
            </a:r>
            <a:r>
              <a:rPr lang="en-US" sz="1800" dirty="0" err="1" smtClean="0"/>
              <a:t>d.getHours</a:t>
            </a:r>
            <a:r>
              <a:rPr lang="en-US" sz="1800" dirty="0" smtClean="0"/>
              <a:t>();</a:t>
            </a:r>
            <a:br>
              <a:rPr lang="en-US" sz="1800" dirty="0" smtClean="0"/>
            </a:br>
            <a:r>
              <a:rPr lang="en-US" sz="1800" dirty="0" smtClean="0"/>
              <a:t>if (time&lt;10)</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("&lt;b&gt;Good morning&lt;/b&gt;");</a:t>
            </a:r>
            <a:br>
              <a:rPr lang="en-US" sz="1800" dirty="0" smtClean="0"/>
            </a:br>
            <a:r>
              <a:rPr lang="en-US" sz="1800" dirty="0" smtClean="0"/>
              <a:t>  }</a:t>
            </a:r>
            <a:br>
              <a:rPr lang="en-US" sz="1800" dirty="0" smtClean="0"/>
            </a:br>
            <a:r>
              <a:rPr lang="en-US" sz="1800" dirty="0" smtClean="0"/>
              <a:t>&lt;/script&gt;</a:t>
            </a:r>
            <a:endParaRPr lang="en-US" sz="1800" b="1" dirty="0" smtClean="0"/>
          </a:p>
          <a:p>
            <a:pPr eaLnBrk="1" hangingPunct="1">
              <a:lnSpc>
                <a:spcPct val="150000"/>
              </a:lnSpc>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0" dur="500"/>
                                        <p:tgtEl>
                                          <p:spTgt spid="133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3" dur="500"/>
                                        <p:tgtEl>
                                          <p:spTgt spid="133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8" dur="500"/>
                                        <p:tgtEl>
                                          <p:spTgt spid="1331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1"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457200" y="0"/>
            <a:ext cx="8229600" cy="714375"/>
          </a:xfrm>
        </p:spPr>
        <p:txBody>
          <a:bodyPr/>
          <a:lstStyle/>
          <a:p>
            <a:pPr eaLnBrk="1" hangingPunct="1"/>
            <a:r>
              <a:rPr lang="en-US" sz="2400" b="1" smtClean="0"/>
              <a:t>If … Else Statement</a:t>
            </a:r>
            <a:endParaRPr lang="en-IN" sz="2400" smtClean="0"/>
          </a:p>
        </p:txBody>
      </p:sp>
      <p:sp>
        <p:nvSpPr>
          <p:cNvPr id="14339" name="Content Placeholder 4"/>
          <p:cNvSpPr>
            <a:spLocks noGrp="1"/>
          </p:cNvSpPr>
          <p:nvPr>
            <p:ph idx="1"/>
          </p:nvPr>
        </p:nvSpPr>
        <p:spPr>
          <a:xfrm>
            <a:off x="457200" y="714375"/>
            <a:ext cx="8229600" cy="5857875"/>
          </a:xfrm>
        </p:spPr>
        <p:txBody>
          <a:bodyPr/>
          <a:lstStyle/>
          <a:p>
            <a:pPr eaLnBrk="1" hangingPunct="1"/>
            <a:r>
              <a:rPr lang="en-US" sz="2000" smtClean="0"/>
              <a:t>Use the if....else statement to execute some code if a condition is true and another code if the condition is not true.</a:t>
            </a:r>
          </a:p>
          <a:p>
            <a:pPr eaLnBrk="1" hangingPunct="1"/>
            <a:r>
              <a:rPr lang="en-US" sz="2000" b="1" smtClean="0"/>
              <a:t>Syntax</a:t>
            </a:r>
          </a:p>
          <a:p>
            <a:pPr eaLnBrk="1" hangingPunct="1">
              <a:buFont typeface="Arial" charset="0"/>
              <a:buNone/>
            </a:pPr>
            <a:r>
              <a:rPr lang="en-US" sz="2000" smtClean="0"/>
              <a:t>	if (</a:t>
            </a:r>
            <a:r>
              <a:rPr lang="en-US" sz="2000" i="1" smtClean="0"/>
              <a:t>condition</a:t>
            </a:r>
            <a:r>
              <a:rPr lang="en-US" sz="2000" smtClean="0"/>
              <a:t>)</a:t>
            </a:r>
            <a:br>
              <a:rPr lang="en-US" sz="2000" smtClean="0"/>
            </a:br>
            <a:r>
              <a:rPr lang="en-US" sz="2000" smtClean="0"/>
              <a:t>  {</a:t>
            </a:r>
            <a:br>
              <a:rPr lang="en-US" sz="2000" smtClean="0"/>
            </a:br>
            <a:r>
              <a:rPr lang="en-US" sz="2000" i="1" smtClean="0"/>
              <a:t>  code to be executed if condition is true</a:t>
            </a:r>
            <a:r>
              <a:rPr lang="en-US" sz="2000" smtClean="0"/>
              <a:t/>
            </a:r>
            <a:br>
              <a:rPr lang="en-US" sz="2000" smtClean="0"/>
            </a:br>
            <a:r>
              <a:rPr lang="en-US" sz="2000" smtClean="0"/>
              <a:t>  }</a:t>
            </a:r>
            <a:br>
              <a:rPr lang="en-US" sz="2000" smtClean="0"/>
            </a:br>
            <a:r>
              <a:rPr lang="en-US" sz="2000" smtClean="0"/>
              <a:t>else</a:t>
            </a:r>
            <a:br>
              <a:rPr lang="en-US" sz="2000" smtClean="0"/>
            </a:br>
            <a:r>
              <a:rPr lang="en-US" sz="2000" smtClean="0"/>
              <a:t>  {</a:t>
            </a:r>
            <a:br>
              <a:rPr lang="en-US" sz="2000" smtClean="0"/>
            </a:br>
            <a:r>
              <a:rPr lang="en-US" sz="2000" i="1" smtClean="0"/>
              <a:t>  code to be executed if condition is not true</a:t>
            </a:r>
            <a:r>
              <a:rPr lang="en-US" sz="2000" smtClean="0"/>
              <a:t/>
            </a:r>
            <a:br>
              <a:rPr lang="en-US" sz="2000" smtClean="0"/>
            </a:br>
            <a:r>
              <a:rPr lang="en-US" sz="2000" smtClean="0"/>
              <a:t>  }</a:t>
            </a:r>
            <a:br>
              <a:rPr lang="en-US" sz="2000" smtClean="0"/>
            </a:br>
            <a:endParaRPr lang="en-US" sz="2000"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0"/>
            <a:ext cx="8229600" cy="785813"/>
          </a:xfrm>
        </p:spPr>
        <p:txBody>
          <a:bodyPr/>
          <a:lstStyle/>
          <a:p>
            <a:pPr eaLnBrk="1" hangingPunct="1"/>
            <a:r>
              <a:rPr lang="en-US" sz="2400" b="1" smtClean="0"/>
              <a:t>If...else Statement</a:t>
            </a:r>
            <a:endParaRPr lang="en-IN" sz="2400" smtClean="0"/>
          </a:p>
        </p:txBody>
      </p:sp>
      <p:sp>
        <p:nvSpPr>
          <p:cNvPr id="15363" name="Content Placeholder 4"/>
          <p:cNvSpPr>
            <a:spLocks noGrp="1"/>
          </p:cNvSpPr>
          <p:nvPr>
            <p:ph idx="1"/>
          </p:nvPr>
        </p:nvSpPr>
        <p:spPr>
          <a:xfrm>
            <a:off x="457200" y="714375"/>
            <a:ext cx="8229600" cy="5857875"/>
          </a:xfrm>
        </p:spPr>
        <p:txBody>
          <a:bodyPr/>
          <a:lstStyle/>
          <a:p>
            <a:pPr eaLnBrk="1" hangingPunct="1">
              <a:buNone/>
            </a:pPr>
            <a:r>
              <a:rPr lang="en-US" sz="2000" b="1" dirty="0" smtClean="0"/>
              <a:t>Example</a:t>
            </a:r>
          </a:p>
          <a:p>
            <a:pPr eaLnBrk="1" hangingPunct="1">
              <a:buNone/>
            </a:pPr>
            <a:r>
              <a:rPr lang="en-US" sz="1800" dirty="0" smtClean="0"/>
              <a:t>&lt;script type="text/</a:t>
            </a:r>
            <a:r>
              <a:rPr lang="en-US" sz="1800" dirty="0" err="1" smtClean="0"/>
              <a:t>javascript</a:t>
            </a:r>
            <a:r>
              <a:rPr lang="en-US" sz="1800" dirty="0" smtClean="0"/>
              <a:t>"&gt;</a:t>
            </a:r>
            <a:br>
              <a:rPr lang="en-US" sz="1800" dirty="0" smtClean="0"/>
            </a:br>
            <a:r>
              <a:rPr lang="en-US" sz="1800" dirty="0" smtClean="0"/>
              <a:t>//If the time is less than 10, you will get a "Good morning" greeting.</a:t>
            </a:r>
            <a:br>
              <a:rPr lang="en-US" sz="1800" dirty="0" smtClean="0"/>
            </a:br>
            <a:r>
              <a:rPr lang="en-US" sz="1800" dirty="0" smtClean="0"/>
              <a:t>//Otherwise you will get a "Good day" greeting.</a:t>
            </a:r>
            <a:br>
              <a:rPr lang="en-US" sz="1800" dirty="0" smtClean="0"/>
            </a:br>
            <a:r>
              <a:rPr lang="en-US" sz="1800" dirty="0" smtClean="0"/>
              <a:t/>
            </a:r>
            <a:br>
              <a:rPr lang="en-US" sz="1800" dirty="0" smtClean="0"/>
            </a:br>
            <a:r>
              <a:rPr lang="en-US" sz="1800" dirty="0" err="1" smtClean="0"/>
              <a:t>var</a:t>
            </a:r>
            <a:r>
              <a:rPr lang="en-US" sz="1800" dirty="0" smtClean="0"/>
              <a:t> d = new Date();</a:t>
            </a:r>
            <a:br>
              <a:rPr lang="en-US" sz="1800" dirty="0" smtClean="0"/>
            </a:br>
            <a:r>
              <a:rPr lang="en-US" sz="1800" dirty="0" err="1" smtClean="0"/>
              <a:t>var</a:t>
            </a:r>
            <a:r>
              <a:rPr lang="en-US" sz="1800" dirty="0" smtClean="0"/>
              <a:t> time = </a:t>
            </a:r>
            <a:r>
              <a:rPr lang="en-US" sz="1800" dirty="0" err="1" smtClean="0"/>
              <a:t>d.getHours</a:t>
            </a:r>
            <a:r>
              <a:rPr lang="en-US" sz="1800" dirty="0" smtClean="0"/>
              <a:t>();</a:t>
            </a:r>
            <a:br>
              <a:rPr lang="en-US" sz="1800" dirty="0" smtClean="0"/>
            </a:br>
            <a:r>
              <a:rPr lang="en-US" sz="1800" dirty="0" smtClean="0"/>
              <a:t/>
            </a:r>
            <a:br>
              <a:rPr lang="en-US" sz="1800" dirty="0" smtClean="0"/>
            </a:br>
            <a:r>
              <a:rPr lang="en-US" sz="1800" dirty="0" smtClean="0"/>
              <a:t>if (time &lt; 10)</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("Good morning!");</a:t>
            </a:r>
            <a:br>
              <a:rPr lang="en-US" sz="1800" dirty="0" smtClean="0"/>
            </a:br>
            <a:r>
              <a:rPr lang="en-US" sz="1800" dirty="0" smtClean="0"/>
              <a:t>  }</a:t>
            </a:r>
            <a:br>
              <a:rPr lang="en-US" sz="1800" dirty="0" smtClean="0"/>
            </a:br>
            <a:r>
              <a:rPr lang="en-US" sz="1800" dirty="0" smtClean="0"/>
              <a:t>else</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("Good day!");</a:t>
            </a:r>
            <a:br>
              <a:rPr lang="en-US" sz="1800" dirty="0" smtClean="0"/>
            </a:br>
            <a:r>
              <a:rPr lang="en-US" sz="1800" dirty="0" smtClean="0"/>
              <a:t>  }</a:t>
            </a:r>
            <a:br>
              <a:rPr lang="en-US" sz="1800" dirty="0" smtClean="0"/>
            </a:br>
            <a:r>
              <a:rPr lang="en-US" sz="1800" dirty="0" smtClean="0"/>
              <a:t>&lt;/script&gt;</a:t>
            </a:r>
            <a:endParaRPr lang="en-US" sz="1800" b="1" dirty="0" smtClean="0"/>
          </a:p>
          <a:p>
            <a:pPr eaLnBrk="1" hangingPunct="1">
              <a:lnSpc>
                <a:spcPct val="150000"/>
              </a:lnSpc>
              <a:buNone/>
            </a:pP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57200" y="0"/>
            <a:ext cx="8229600" cy="785813"/>
          </a:xfrm>
        </p:spPr>
        <p:txBody>
          <a:bodyPr/>
          <a:lstStyle/>
          <a:p>
            <a:pPr eaLnBrk="1" hangingPunct="1"/>
            <a:r>
              <a:rPr lang="en-US" sz="2400" b="1" smtClean="0"/>
              <a:t>If...else if...else Statement</a:t>
            </a:r>
            <a:endParaRPr lang="en-IN" sz="2400" smtClean="0"/>
          </a:p>
        </p:txBody>
      </p:sp>
      <p:sp>
        <p:nvSpPr>
          <p:cNvPr id="16387" name="Content Placeholder 4"/>
          <p:cNvSpPr>
            <a:spLocks noGrp="1"/>
          </p:cNvSpPr>
          <p:nvPr>
            <p:ph idx="1"/>
          </p:nvPr>
        </p:nvSpPr>
        <p:spPr>
          <a:xfrm>
            <a:off x="457200" y="714375"/>
            <a:ext cx="8229600" cy="5857875"/>
          </a:xfrm>
        </p:spPr>
        <p:txBody>
          <a:bodyPr/>
          <a:lstStyle/>
          <a:p>
            <a:pPr eaLnBrk="1" hangingPunct="1"/>
            <a:r>
              <a:rPr lang="en-US" sz="2000" dirty="0" smtClean="0"/>
              <a:t>Use the if....else if...else statement to select one of several blocks of code to be executed.</a:t>
            </a:r>
          </a:p>
          <a:p>
            <a:pPr eaLnBrk="1" hangingPunct="1">
              <a:buNone/>
            </a:pPr>
            <a:r>
              <a:rPr lang="en-US" sz="2000" b="1" dirty="0" smtClean="0"/>
              <a:t>Syntax</a:t>
            </a:r>
          </a:p>
          <a:p>
            <a:pPr eaLnBrk="1" hangingPunct="1">
              <a:buNone/>
            </a:pPr>
            <a:r>
              <a:rPr lang="en-US" sz="2000" dirty="0" smtClean="0"/>
              <a:t>if (</a:t>
            </a:r>
            <a:r>
              <a:rPr lang="en-US" sz="2000" i="1" dirty="0" smtClean="0"/>
              <a:t>condition1</a:t>
            </a:r>
            <a:r>
              <a:rPr lang="en-US" sz="2000" dirty="0" smtClean="0"/>
              <a:t>)</a:t>
            </a:r>
            <a:br>
              <a:rPr lang="en-US" sz="2000" dirty="0" smtClean="0"/>
            </a:br>
            <a:r>
              <a:rPr lang="en-US" sz="2000" dirty="0" smtClean="0"/>
              <a:t>  {</a:t>
            </a:r>
            <a:br>
              <a:rPr lang="en-US" sz="2000" dirty="0" smtClean="0"/>
            </a:br>
            <a:r>
              <a:rPr lang="en-US" sz="2000" i="1" dirty="0" smtClean="0"/>
              <a:t>  code to be executed if condition1 is true</a:t>
            </a:r>
            <a:r>
              <a:rPr lang="en-US" sz="2000" dirty="0" smtClean="0"/>
              <a:t/>
            </a:r>
            <a:br>
              <a:rPr lang="en-US" sz="2000" dirty="0" smtClean="0"/>
            </a:br>
            <a:r>
              <a:rPr lang="en-US" sz="2000" dirty="0" smtClean="0"/>
              <a:t>  }</a:t>
            </a:r>
            <a:br>
              <a:rPr lang="en-US" sz="2000" dirty="0" smtClean="0"/>
            </a:br>
            <a:r>
              <a:rPr lang="en-US" sz="2000" dirty="0" smtClean="0"/>
              <a:t>else if (</a:t>
            </a:r>
            <a:r>
              <a:rPr lang="en-US" sz="2000" i="1" dirty="0" smtClean="0"/>
              <a:t>condition2</a:t>
            </a:r>
            <a:r>
              <a:rPr lang="en-US" sz="2000" dirty="0" smtClean="0"/>
              <a:t>)</a:t>
            </a:r>
            <a:br>
              <a:rPr lang="en-US" sz="2000" dirty="0" smtClean="0"/>
            </a:br>
            <a:r>
              <a:rPr lang="en-US" sz="2000" dirty="0" smtClean="0"/>
              <a:t>  {</a:t>
            </a:r>
            <a:br>
              <a:rPr lang="en-US" sz="2000" dirty="0" smtClean="0"/>
            </a:br>
            <a:r>
              <a:rPr lang="en-US" sz="2000" i="1" dirty="0" smtClean="0"/>
              <a:t>  code to be executed if condition2 is true</a:t>
            </a:r>
            <a:r>
              <a:rPr lang="en-US" sz="2000" dirty="0" smtClean="0"/>
              <a:t/>
            </a:r>
            <a:br>
              <a:rPr lang="en-US" sz="2000" dirty="0" smtClean="0"/>
            </a:br>
            <a:r>
              <a:rPr lang="en-US" sz="2000" dirty="0" smtClean="0"/>
              <a:t>  }</a:t>
            </a:r>
            <a:br>
              <a:rPr lang="en-US" sz="2000" dirty="0" smtClean="0"/>
            </a:br>
            <a:r>
              <a:rPr lang="en-US" sz="2000" dirty="0" smtClean="0"/>
              <a:t>else</a:t>
            </a:r>
            <a:br>
              <a:rPr lang="en-US" sz="2000" dirty="0" smtClean="0"/>
            </a:br>
            <a:r>
              <a:rPr lang="en-US" sz="2000" dirty="0" smtClean="0"/>
              <a:t>  {</a:t>
            </a:r>
            <a:br>
              <a:rPr lang="en-US" sz="2000" dirty="0" smtClean="0"/>
            </a:br>
            <a:r>
              <a:rPr lang="en-US" sz="2000" i="1" dirty="0" smtClean="0"/>
              <a:t>  code to be executed if condition1 and condition2 are not true</a:t>
            </a:r>
            <a:r>
              <a:rPr lang="en-US" sz="2000" dirty="0" smtClean="0"/>
              <a:t/>
            </a:r>
            <a:br>
              <a:rPr lang="en-US" sz="2000" dirty="0" smtClean="0"/>
            </a:br>
            <a:r>
              <a:rPr lang="en-US" sz="2000" dirty="0" smtClean="0"/>
              <a:t>  }</a:t>
            </a:r>
            <a:br>
              <a:rPr lang="en-US" sz="2000" dirty="0" smtClean="0"/>
            </a:br>
            <a:endParaRPr lang="en-US" sz="2000" b="1" dirty="0" smtClean="0"/>
          </a:p>
          <a:p>
            <a:pPr eaLnBrk="1" hangingPunct="1">
              <a:lnSpc>
                <a:spcPct val="150000"/>
              </a:lnSpc>
            </a:pP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d = new Date()</a:t>
            </a:r>
          </a:p>
          <a:p>
            <a:pPr>
              <a:buNone/>
            </a:pPr>
            <a:r>
              <a:rPr lang="en-US" dirty="0" err="1" smtClean="0"/>
              <a:t>var</a:t>
            </a:r>
            <a:r>
              <a:rPr lang="en-US" dirty="0" smtClean="0"/>
              <a:t> time = </a:t>
            </a:r>
            <a:r>
              <a:rPr lang="en-US" dirty="0" err="1" smtClean="0"/>
              <a:t>d.getHours</a:t>
            </a:r>
            <a:r>
              <a:rPr lang="en-US" dirty="0" smtClean="0"/>
              <a:t>()</a:t>
            </a:r>
          </a:p>
          <a:p>
            <a:pPr>
              <a:buNone/>
            </a:pPr>
            <a:r>
              <a:rPr lang="en-US" dirty="0" smtClean="0"/>
              <a:t>if (time&lt;10)</a:t>
            </a:r>
          </a:p>
          <a:p>
            <a:pPr>
              <a:buNone/>
            </a:pPr>
            <a:r>
              <a:rPr lang="en-US" dirty="0" smtClean="0"/>
              <a:t>{</a:t>
            </a:r>
          </a:p>
          <a:p>
            <a:pPr>
              <a:buNone/>
            </a:pPr>
            <a:r>
              <a:rPr lang="en-US" dirty="0" err="1" smtClean="0"/>
              <a:t>document.write</a:t>
            </a:r>
            <a:r>
              <a:rPr lang="en-US" dirty="0" smtClean="0"/>
              <a:t>("&lt;b&gt;Good morning&lt;/b&gt;");</a:t>
            </a:r>
          </a:p>
          <a:p>
            <a:pPr>
              <a:buNone/>
            </a:pPr>
            <a:r>
              <a:rPr lang="en-US" dirty="0" smtClean="0"/>
              <a:t>}</a:t>
            </a:r>
          </a:p>
          <a:p>
            <a:pPr>
              <a:buNone/>
            </a:pPr>
            <a:r>
              <a:rPr lang="en-US" dirty="0" smtClean="0"/>
              <a:t>else if (time&gt;10 &amp;&amp; time&lt;16)</a:t>
            </a:r>
          </a:p>
          <a:p>
            <a:pPr>
              <a:buNone/>
            </a:pPr>
            <a:r>
              <a:rPr lang="en-US" dirty="0" smtClean="0"/>
              <a:t>{</a:t>
            </a:r>
          </a:p>
          <a:p>
            <a:pPr>
              <a:buNone/>
            </a:pPr>
            <a:r>
              <a:rPr lang="en-US" dirty="0" err="1" smtClean="0"/>
              <a:t>document.write</a:t>
            </a:r>
            <a:r>
              <a:rPr lang="en-US" dirty="0" smtClean="0"/>
              <a:t>("&lt;b&gt;Good day&lt;/b&gt;");</a:t>
            </a:r>
          </a:p>
          <a:p>
            <a:pPr>
              <a:buNone/>
            </a:pPr>
            <a:r>
              <a:rPr lang="en-US" dirty="0" smtClean="0"/>
              <a:t>}</a:t>
            </a:r>
          </a:p>
          <a:p>
            <a:pPr>
              <a:buNone/>
            </a:pPr>
            <a:r>
              <a:rPr lang="en-US" dirty="0" smtClean="0"/>
              <a:t>else</a:t>
            </a:r>
          </a:p>
          <a:p>
            <a:pPr>
              <a:buNone/>
            </a:pPr>
            <a:r>
              <a:rPr lang="en-US" dirty="0" smtClean="0"/>
              <a:t>{</a:t>
            </a:r>
          </a:p>
          <a:p>
            <a:pPr>
              <a:buNone/>
            </a:pPr>
            <a:r>
              <a:rPr lang="en-US" dirty="0" err="1" smtClean="0"/>
              <a:t>document.write</a:t>
            </a:r>
            <a:r>
              <a:rPr lang="en-US" dirty="0" smtClean="0"/>
              <a:t>("&lt;b&gt;Hello World!&lt;/b&gt;");</a:t>
            </a:r>
          </a:p>
          <a:p>
            <a:pPr>
              <a:buNone/>
            </a:pPr>
            <a:r>
              <a:rPr lang="en-US" dirty="0" smtClean="0"/>
              <a:t>}</a:t>
            </a:r>
          </a:p>
          <a:p>
            <a:pPr>
              <a:buNone/>
            </a:pPr>
            <a:r>
              <a:rPr lang="en-US" dirty="0" smtClean="0"/>
              <a:t>&lt;/script&gt;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649993"/>
          </a:xfrm>
        </p:spPr>
        <p:txBody>
          <a:bodyPr>
            <a:normAutofit fontScale="92500" lnSpcReduction="20000"/>
          </a:bodyPr>
          <a:lstStyle/>
          <a:p>
            <a:pPr lvl="1">
              <a:lnSpc>
                <a:spcPct val="150000"/>
              </a:lnSpc>
              <a:buNone/>
            </a:pPr>
            <a:r>
              <a:rPr lang="en-IN" sz="2000" dirty="0" smtClean="0"/>
              <a:t>Prg1.html</a:t>
            </a:r>
            <a:endParaRPr lang="en-US" sz="2000" dirty="0" smtClean="0"/>
          </a:p>
          <a:p>
            <a:pPr lvl="1">
              <a:lnSpc>
                <a:spcPct val="150000"/>
              </a:lnSpc>
              <a:buNone/>
            </a:pPr>
            <a:r>
              <a:rPr lang="en-US" sz="2000" dirty="0" smtClean="0"/>
              <a:t>&lt;html&gt;</a:t>
            </a:r>
          </a:p>
          <a:p>
            <a:pPr lvl="1">
              <a:lnSpc>
                <a:spcPct val="150000"/>
              </a:lnSpc>
              <a:buNone/>
            </a:pPr>
            <a:r>
              <a:rPr lang="en-US" sz="2000" dirty="0" smtClean="0"/>
              <a:t>&lt;head&gt;</a:t>
            </a:r>
          </a:p>
          <a:p>
            <a:pPr lvl="1">
              <a:lnSpc>
                <a:spcPct val="150000"/>
              </a:lnSpc>
              <a:buNone/>
            </a:pPr>
            <a:r>
              <a:rPr lang="en-US" sz="2000" dirty="0" smtClean="0"/>
              <a:t>&lt;Title&gt; Hello World  &lt;/Title&gt;</a:t>
            </a:r>
          </a:p>
          <a:p>
            <a:pPr lvl="1">
              <a:lnSpc>
                <a:spcPct val="150000"/>
              </a:lnSpc>
              <a:buNone/>
            </a:pPr>
            <a:r>
              <a:rPr lang="en-US" sz="2000" dirty="0" smtClean="0"/>
              <a:t>&lt;/head&gt;</a:t>
            </a:r>
          </a:p>
          <a:p>
            <a:pPr lvl="1">
              <a:lnSpc>
                <a:spcPct val="150000"/>
              </a:lnSpc>
              <a:buNone/>
            </a:pPr>
            <a:r>
              <a:rPr lang="en-US" sz="2000" dirty="0" smtClean="0"/>
              <a:t>&lt;body&gt;</a:t>
            </a:r>
          </a:p>
          <a:p>
            <a:pPr lvl="1">
              <a:lnSpc>
                <a:spcPct val="150000"/>
              </a:lnSpc>
              <a:buNone/>
            </a:pPr>
            <a:r>
              <a:rPr lang="en-US" sz="2000" dirty="0" smtClean="0"/>
              <a:t>&lt;script language=“JavaScript”&gt;</a:t>
            </a:r>
          </a:p>
          <a:p>
            <a:pPr lvl="1">
              <a:lnSpc>
                <a:spcPct val="150000"/>
              </a:lnSpc>
              <a:buNone/>
            </a:pPr>
            <a:r>
              <a:rPr lang="en-US" sz="2000" dirty="0" smtClean="0"/>
              <a:t>	</a:t>
            </a:r>
            <a:r>
              <a:rPr lang="en-US" sz="2000" dirty="0" err="1" smtClean="0"/>
              <a:t>document.write</a:t>
            </a:r>
            <a:r>
              <a:rPr lang="en-US" sz="2000" dirty="0" smtClean="0"/>
              <a:t>(“</a:t>
            </a:r>
            <a:r>
              <a:rPr lang="en-US" sz="2000" dirty="0" err="1" smtClean="0"/>
              <a:t>Hello,World</a:t>
            </a:r>
            <a:r>
              <a:rPr lang="en-US" sz="2000" dirty="0" smtClean="0"/>
              <a:t> wide web”);</a:t>
            </a:r>
          </a:p>
          <a:p>
            <a:pPr lvl="1">
              <a:lnSpc>
                <a:spcPct val="150000"/>
              </a:lnSpc>
              <a:buNone/>
            </a:pPr>
            <a:r>
              <a:rPr lang="en-US" sz="2000" dirty="0" smtClean="0"/>
              <a:t>&lt;/script&gt;</a:t>
            </a:r>
          </a:p>
          <a:p>
            <a:pPr lvl="1">
              <a:lnSpc>
                <a:spcPct val="150000"/>
              </a:lnSpc>
              <a:buNone/>
            </a:pPr>
            <a:r>
              <a:rPr lang="en-US" sz="2000" dirty="0" smtClean="0"/>
              <a:t>&lt;/body&gt;</a:t>
            </a:r>
          </a:p>
          <a:p>
            <a:pPr lvl="1">
              <a:lnSpc>
                <a:spcPct val="150000"/>
              </a:lnSpc>
              <a:buNone/>
            </a:pPr>
            <a:r>
              <a:rPr lang="en-US" sz="2000" dirty="0" smtClean="0"/>
              <a:t>&lt;/html&gt;</a:t>
            </a:r>
          </a:p>
          <a:p>
            <a:pPr>
              <a:buNone/>
            </a:pPr>
            <a:endParaRPr lang="en-US" dirty="0"/>
          </a:p>
        </p:txBody>
      </p:sp>
      <p:sp>
        <p:nvSpPr>
          <p:cNvPr id="3" name="Title 2"/>
          <p:cNvSpPr>
            <a:spLocks noGrp="1"/>
          </p:cNvSpPr>
          <p:nvPr>
            <p:ph type="title"/>
          </p:nvPr>
        </p:nvSpPr>
        <p:spPr/>
        <p:txBody>
          <a:bodyPr/>
          <a:lstStyle/>
          <a:p>
            <a:r>
              <a:rPr lang="en-US" sz="4400" dirty="0" smtClean="0"/>
              <a:t>Introducing JavaScript Syntax</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a:xfrm>
            <a:off x="457200" y="0"/>
            <a:ext cx="8229600" cy="785813"/>
          </a:xfrm>
        </p:spPr>
        <p:txBody>
          <a:bodyPr/>
          <a:lstStyle/>
          <a:p>
            <a:pPr eaLnBrk="1" hangingPunct="1"/>
            <a:r>
              <a:rPr lang="en-US" sz="2400" b="1" smtClean="0"/>
              <a:t>JavaScript Switch Statement</a:t>
            </a:r>
            <a:endParaRPr lang="en-IN" sz="2400" smtClean="0"/>
          </a:p>
        </p:txBody>
      </p:sp>
      <p:sp>
        <p:nvSpPr>
          <p:cNvPr id="17411" name="Content Placeholder 4"/>
          <p:cNvSpPr>
            <a:spLocks noGrp="1"/>
          </p:cNvSpPr>
          <p:nvPr>
            <p:ph idx="1"/>
          </p:nvPr>
        </p:nvSpPr>
        <p:spPr>
          <a:xfrm>
            <a:off x="457200" y="714375"/>
            <a:ext cx="8229600" cy="5857875"/>
          </a:xfrm>
        </p:spPr>
        <p:txBody>
          <a:bodyPr/>
          <a:lstStyle/>
          <a:p>
            <a:pPr eaLnBrk="1" hangingPunct="1"/>
            <a:r>
              <a:rPr lang="en-US" sz="2000" dirty="0" smtClean="0"/>
              <a:t>Conditional statements are used to perform different actions based on different conditions.</a:t>
            </a:r>
          </a:p>
          <a:p>
            <a:pPr eaLnBrk="1" hangingPunct="1"/>
            <a:r>
              <a:rPr lang="en-US" sz="2000" b="1" dirty="0" smtClean="0"/>
              <a:t>The JavaScript Switch Statement</a:t>
            </a:r>
          </a:p>
          <a:p>
            <a:pPr eaLnBrk="1" hangingPunct="1"/>
            <a:r>
              <a:rPr lang="en-US" sz="2000" dirty="0" smtClean="0"/>
              <a:t>Use the switch statement to select one of many blocks of code to be executed.</a:t>
            </a:r>
          </a:p>
          <a:p>
            <a:pPr eaLnBrk="1" hangingPunct="1">
              <a:buNone/>
            </a:pPr>
            <a:r>
              <a:rPr lang="en-US" sz="2000" b="1" dirty="0" smtClean="0"/>
              <a:t>Syntax</a:t>
            </a:r>
          </a:p>
          <a:p>
            <a:pPr eaLnBrk="1" hangingPunct="1">
              <a:buNone/>
            </a:pPr>
            <a:r>
              <a:rPr lang="en-US" sz="2000" dirty="0" smtClean="0"/>
              <a:t>switch(n)</a:t>
            </a:r>
            <a:br>
              <a:rPr lang="en-US" sz="2000" dirty="0" smtClean="0"/>
            </a:br>
            <a:r>
              <a:rPr lang="en-US" sz="2000" dirty="0" smtClean="0"/>
              <a:t>{</a:t>
            </a:r>
            <a:br>
              <a:rPr lang="en-US" sz="2000" dirty="0" smtClean="0"/>
            </a:br>
            <a:r>
              <a:rPr lang="en-US" sz="2000" dirty="0" smtClean="0"/>
              <a:t>case 1:</a:t>
            </a:r>
            <a:br>
              <a:rPr lang="en-US" sz="2000" dirty="0" smtClean="0"/>
            </a:br>
            <a:r>
              <a:rPr lang="en-US" sz="2000" i="1" dirty="0" smtClean="0"/>
              <a:t>  execute code block 1</a:t>
            </a:r>
            <a:r>
              <a:rPr lang="en-US" sz="2000" dirty="0" smtClean="0"/>
              <a:t/>
            </a:r>
            <a:br>
              <a:rPr lang="en-US" sz="2000" dirty="0" smtClean="0"/>
            </a:br>
            <a:r>
              <a:rPr lang="en-US" sz="2000" dirty="0" smtClean="0"/>
              <a:t>  break;</a:t>
            </a:r>
            <a:br>
              <a:rPr lang="en-US" sz="2000" dirty="0" smtClean="0"/>
            </a:br>
            <a:r>
              <a:rPr lang="en-US" sz="2000" dirty="0" smtClean="0"/>
              <a:t>case 2:</a:t>
            </a:r>
            <a:br>
              <a:rPr lang="en-US" sz="2000" dirty="0" smtClean="0"/>
            </a:br>
            <a:r>
              <a:rPr lang="en-US" sz="2000" i="1" dirty="0" smtClean="0"/>
              <a:t>  execute code block 2</a:t>
            </a:r>
            <a:r>
              <a:rPr lang="en-US" sz="2000" dirty="0" smtClean="0"/>
              <a:t/>
            </a:r>
            <a:br>
              <a:rPr lang="en-US" sz="2000" dirty="0" smtClean="0"/>
            </a:br>
            <a:r>
              <a:rPr lang="en-US" sz="2000" dirty="0" smtClean="0"/>
              <a:t>  break;</a:t>
            </a:r>
            <a:br>
              <a:rPr lang="en-US" sz="2000" dirty="0" smtClean="0"/>
            </a:br>
            <a:r>
              <a:rPr lang="en-US" sz="2000" dirty="0" smtClean="0"/>
              <a:t>default:</a:t>
            </a:r>
            <a:br>
              <a:rPr lang="en-US" sz="2000" dirty="0" smtClean="0"/>
            </a:br>
            <a:r>
              <a:rPr lang="en-US" sz="2000" i="1" dirty="0" smtClean="0"/>
              <a:t>  code to be executed if n is different from case 1 and 2</a:t>
            </a:r>
            <a:r>
              <a:rPr lang="en-US" sz="2000" dirty="0" smtClean="0"/>
              <a:t/>
            </a:r>
            <a:br>
              <a:rPr lang="en-US" sz="2000" dirty="0" smtClean="0"/>
            </a:br>
            <a:r>
              <a:rPr lang="en-US" sz="2000" dirty="0" smtClean="0"/>
              <a:t>}</a:t>
            </a:r>
            <a:endParaRPr lang="en-US" sz="2000" b="1" dirty="0" smtClean="0"/>
          </a:p>
          <a:p>
            <a:pPr eaLnBrk="1" hangingPunct="1">
              <a:lnSpc>
                <a:spcPct val="150000"/>
              </a:lnSpc>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457200" y="0"/>
            <a:ext cx="8229600" cy="785813"/>
          </a:xfrm>
        </p:spPr>
        <p:txBody>
          <a:bodyPr/>
          <a:lstStyle/>
          <a:p>
            <a:pPr eaLnBrk="1" hangingPunct="1"/>
            <a:r>
              <a:rPr lang="en-US" sz="2400" b="1" smtClean="0"/>
              <a:t>JavaScript Switch Statement</a:t>
            </a:r>
            <a:endParaRPr lang="en-IN" sz="2400" smtClean="0"/>
          </a:p>
        </p:txBody>
      </p:sp>
      <p:sp>
        <p:nvSpPr>
          <p:cNvPr id="18435" name="Content Placeholder 4"/>
          <p:cNvSpPr>
            <a:spLocks noGrp="1"/>
          </p:cNvSpPr>
          <p:nvPr>
            <p:ph idx="1"/>
          </p:nvPr>
        </p:nvSpPr>
        <p:spPr>
          <a:xfrm>
            <a:off x="457200" y="714375"/>
            <a:ext cx="8229600" cy="5857875"/>
          </a:xfrm>
        </p:spPr>
        <p:txBody>
          <a:bodyPr/>
          <a:lstStyle/>
          <a:p>
            <a:pPr eaLnBrk="1" hangingPunct="1">
              <a:buNone/>
            </a:pPr>
            <a:r>
              <a:rPr lang="en-US" sz="1800" dirty="0" smtClean="0"/>
              <a:t>&lt;script type="text/</a:t>
            </a:r>
            <a:r>
              <a:rPr lang="en-US" sz="1800" dirty="0" err="1" smtClean="0"/>
              <a:t>javascript</a:t>
            </a:r>
            <a:r>
              <a:rPr lang="en-US" sz="1800" dirty="0" smtClean="0"/>
              <a:t>"&gt;</a:t>
            </a:r>
            <a:br>
              <a:rPr lang="en-US" sz="1800" dirty="0" smtClean="0"/>
            </a:br>
            <a:r>
              <a:rPr lang="en-US" sz="1800" dirty="0" smtClean="0"/>
              <a:t>//You will receive a different greeting based</a:t>
            </a:r>
            <a:br>
              <a:rPr lang="en-US" sz="1800" dirty="0" smtClean="0"/>
            </a:br>
            <a:r>
              <a:rPr lang="en-US" sz="1800" dirty="0" smtClean="0"/>
              <a:t>//on what day it is. Note that Sunday=0,</a:t>
            </a:r>
            <a:br>
              <a:rPr lang="en-US" sz="1800" dirty="0" smtClean="0"/>
            </a:br>
            <a:r>
              <a:rPr lang="en-US" sz="1800" dirty="0" smtClean="0"/>
              <a:t>//Monday=1, Tuesday=2, etc.</a:t>
            </a:r>
            <a:br>
              <a:rPr lang="en-US" sz="1800" dirty="0" smtClean="0"/>
            </a:br>
            <a:r>
              <a:rPr lang="en-US" sz="1800" dirty="0" err="1" smtClean="0"/>
              <a:t>var</a:t>
            </a:r>
            <a:r>
              <a:rPr lang="en-US" sz="1800" dirty="0" smtClean="0"/>
              <a:t> d=new Date();</a:t>
            </a:r>
            <a:br>
              <a:rPr lang="en-US" sz="1800" dirty="0" smtClean="0"/>
            </a:br>
            <a:r>
              <a:rPr lang="en-US" sz="1800" dirty="0" err="1" smtClean="0"/>
              <a:t>theDay</a:t>
            </a:r>
            <a:r>
              <a:rPr lang="en-US" sz="1800" dirty="0" smtClean="0"/>
              <a:t>=</a:t>
            </a:r>
            <a:r>
              <a:rPr lang="en-US" sz="1800" dirty="0" err="1" smtClean="0"/>
              <a:t>d.getDay</a:t>
            </a:r>
            <a:r>
              <a:rPr lang="en-US" sz="1800" dirty="0" smtClean="0"/>
              <a:t>();</a:t>
            </a:r>
            <a:br>
              <a:rPr lang="en-US" sz="1800" dirty="0" smtClean="0"/>
            </a:br>
            <a:r>
              <a:rPr lang="en-US" sz="1800" dirty="0" smtClean="0"/>
              <a:t>switch (</a:t>
            </a:r>
            <a:r>
              <a:rPr lang="en-US" sz="1800" dirty="0" err="1" smtClean="0"/>
              <a:t>theDay</a:t>
            </a:r>
            <a:r>
              <a:rPr lang="en-US" sz="1800" dirty="0" smtClean="0"/>
              <a:t>)</a:t>
            </a:r>
            <a:br>
              <a:rPr lang="en-US" sz="1800" dirty="0" smtClean="0"/>
            </a:br>
            <a:r>
              <a:rPr lang="en-US" sz="1800" dirty="0" smtClean="0"/>
              <a:t>{</a:t>
            </a:r>
            <a:br>
              <a:rPr lang="en-US" sz="1800" dirty="0" smtClean="0"/>
            </a:br>
            <a:r>
              <a:rPr lang="en-US" sz="1800" dirty="0" smtClean="0"/>
              <a:t>case 5:</a:t>
            </a:r>
            <a:br>
              <a:rPr lang="en-US" sz="1800" dirty="0" smtClean="0"/>
            </a:br>
            <a:r>
              <a:rPr lang="en-US" sz="1800" dirty="0" smtClean="0"/>
              <a:t>  </a:t>
            </a:r>
            <a:r>
              <a:rPr lang="en-US" sz="1800" dirty="0" err="1" smtClean="0"/>
              <a:t>document.write</a:t>
            </a:r>
            <a:r>
              <a:rPr lang="en-US" sz="1800" dirty="0" smtClean="0"/>
              <a:t>("Finally Friday");   break;</a:t>
            </a:r>
            <a:br>
              <a:rPr lang="en-US" sz="1800" dirty="0" smtClean="0"/>
            </a:br>
            <a:r>
              <a:rPr lang="en-US" sz="1800" dirty="0" smtClean="0"/>
              <a:t>case 6:</a:t>
            </a:r>
            <a:br>
              <a:rPr lang="en-US" sz="1800" dirty="0" smtClean="0"/>
            </a:br>
            <a:r>
              <a:rPr lang="en-US" sz="1800" dirty="0" smtClean="0"/>
              <a:t>  </a:t>
            </a:r>
            <a:r>
              <a:rPr lang="en-US" sz="1800" dirty="0" err="1" smtClean="0"/>
              <a:t>document.write</a:t>
            </a:r>
            <a:r>
              <a:rPr lang="en-US" sz="1800" dirty="0" smtClean="0"/>
              <a:t>("Super Saturday");    break;</a:t>
            </a:r>
            <a:br>
              <a:rPr lang="en-US" sz="1800" dirty="0" smtClean="0"/>
            </a:br>
            <a:r>
              <a:rPr lang="en-US" sz="1800" dirty="0" smtClean="0"/>
              <a:t>case 0:</a:t>
            </a:r>
            <a:br>
              <a:rPr lang="en-US" sz="1800" dirty="0" smtClean="0"/>
            </a:br>
            <a:r>
              <a:rPr lang="en-US" sz="1800" dirty="0" smtClean="0"/>
              <a:t>  </a:t>
            </a:r>
            <a:r>
              <a:rPr lang="en-US" sz="1800" dirty="0" err="1" smtClean="0"/>
              <a:t>document.write</a:t>
            </a:r>
            <a:r>
              <a:rPr lang="en-US" sz="1800" dirty="0" smtClean="0"/>
              <a:t>("Sleepy Sunday");    break;</a:t>
            </a:r>
            <a:br>
              <a:rPr lang="en-US" sz="1800" dirty="0" smtClean="0"/>
            </a:br>
            <a:r>
              <a:rPr lang="en-US" sz="1800" dirty="0" smtClean="0"/>
              <a:t>default:</a:t>
            </a:r>
            <a:br>
              <a:rPr lang="en-US" sz="1800" dirty="0" smtClean="0"/>
            </a:br>
            <a:r>
              <a:rPr lang="en-US" sz="1800" dirty="0" smtClean="0"/>
              <a:t>  </a:t>
            </a:r>
            <a:r>
              <a:rPr lang="en-US" sz="1800" dirty="0" err="1" smtClean="0"/>
              <a:t>document.write</a:t>
            </a:r>
            <a:r>
              <a:rPr lang="en-US" sz="1800" dirty="0" smtClean="0"/>
              <a:t>("I'm looking forward to this weekend!");</a:t>
            </a:r>
            <a:br>
              <a:rPr lang="en-US" sz="1800" dirty="0" smtClean="0"/>
            </a:br>
            <a:r>
              <a:rPr lang="en-US" sz="1800" dirty="0" smtClean="0"/>
              <a:t>}</a:t>
            </a:r>
            <a:br>
              <a:rPr lang="en-US" sz="1800" dirty="0" smtClean="0"/>
            </a:br>
            <a:r>
              <a:rPr lang="en-US" sz="1800" dirty="0" smtClean="0"/>
              <a:t>&lt;/script&gt; </a:t>
            </a:r>
            <a:endParaRPr lang="en-US" sz="18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457200" y="0"/>
            <a:ext cx="8229600" cy="785813"/>
          </a:xfrm>
        </p:spPr>
        <p:txBody>
          <a:bodyPr/>
          <a:lstStyle/>
          <a:p>
            <a:pPr eaLnBrk="1" hangingPunct="1"/>
            <a:r>
              <a:rPr lang="en-US" sz="2400" b="1" smtClean="0"/>
              <a:t>JavaScript For Loop</a:t>
            </a:r>
            <a:endParaRPr lang="en-IN" sz="2400" smtClean="0"/>
          </a:p>
        </p:txBody>
      </p:sp>
      <p:sp>
        <p:nvSpPr>
          <p:cNvPr id="19459" name="Content Placeholder 4"/>
          <p:cNvSpPr>
            <a:spLocks noGrp="1"/>
          </p:cNvSpPr>
          <p:nvPr>
            <p:ph idx="1"/>
          </p:nvPr>
        </p:nvSpPr>
        <p:spPr>
          <a:xfrm>
            <a:off x="457200" y="714375"/>
            <a:ext cx="8229600" cy="5857875"/>
          </a:xfrm>
        </p:spPr>
        <p:txBody>
          <a:bodyPr>
            <a:normAutofit/>
          </a:bodyPr>
          <a:lstStyle/>
          <a:p>
            <a:pPr eaLnBrk="1" hangingPunct="1"/>
            <a:r>
              <a:rPr lang="en-US" sz="1800" dirty="0" smtClean="0"/>
              <a:t>Loops execute a block of code a specified number of times, or while a specified condition is true.</a:t>
            </a:r>
          </a:p>
          <a:p>
            <a:pPr eaLnBrk="1" hangingPunct="1"/>
            <a:r>
              <a:rPr lang="en-US" sz="1800" b="1" dirty="0" smtClean="0"/>
              <a:t>JavaScript Loops</a:t>
            </a:r>
          </a:p>
          <a:p>
            <a:pPr eaLnBrk="1" hangingPunct="1"/>
            <a:r>
              <a:rPr lang="en-US" sz="1800" dirty="0" smtClean="0"/>
              <a:t>Often when you write code, you want the same block of code to run over and over again in a row. Instead of adding several almost equal lines in a script we can use loops to perform a task like this.</a:t>
            </a:r>
          </a:p>
          <a:p>
            <a:pPr eaLnBrk="1" hangingPunct="1"/>
            <a:r>
              <a:rPr lang="en-US" sz="1800" dirty="0" smtClean="0"/>
              <a:t>In JavaScript, there are two different kind of loops:</a:t>
            </a:r>
          </a:p>
          <a:p>
            <a:pPr eaLnBrk="1" hangingPunct="1"/>
            <a:r>
              <a:rPr lang="en-US" sz="1800" b="1" dirty="0" smtClean="0"/>
              <a:t>for </a:t>
            </a:r>
            <a:r>
              <a:rPr lang="en-US" sz="1800" dirty="0" smtClean="0"/>
              <a:t>- loops through a block of code a specified number of times </a:t>
            </a:r>
          </a:p>
          <a:p>
            <a:pPr eaLnBrk="1" hangingPunct="1"/>
            <a:r>
              <a:rPr lang="en-US" sz="1800" b="1" dirty="0" smtClean="0"/>
              <a:t>while </a:t>
            </a:r>
            <a:r>
              <a:rPr lang="en-US" sz="1800" dirty="0" smtClean="0"/>
              <a:t>- loops through a block of code while a specified condition is true </a:t>
            </a:r>
          </a:p>
          <a:p>
            <a:pPr eaLnBrk="1" hangingPunct="1">
              <a:buFont typeface="Arial" charset="0"/>
              <a:buNone/>
            </a:pPr>
            <a:r>
              <a:rPr lang="en-US" sz="1800" b="1" dirty="0" smtClean="0"/>
              <a:t>The for Loop</a:t>
            </a:r>
          </a:p>
          <a:p>
            <a:pPr eaLnBrk="1" hangingPunct="1"/>
            <a:r>
              <a:rPr lang="en-US" sz="1800" dirty="0" smtClean="0"/>
              <a:t>The for loop is used when you know in advance how many times the script should run.</a:t>
            </a:r>
          </a:p>
          <a:p>
            <a:pPr eaLnBrk="1" hangingPunct="1">
              <a:buFont typeface="Arial" charset="0"/>
              <a:buNone/>
            </a:pPr>
            <a:r>
              <a:rPr lang="en-US" sz="1800" b="1" dirty="0" smtClean="0"/>
              <a:t>Syntax</a:t>
            </a:r>
          </a:p>
          <a:p>
            <a:pPr eaLnBrk="1" hangingPunct="1">
              <a:buNone/>
            </a:pPr>
            <a:r>
              <a:rPr lang="en-US" sz="1800" dirty="0" smtClean="0"/>
              <a:t>for (</a:t>
            </a:r>
            <a:r>
              <a:rPr lang="en-US" sz="1800" dirty="0" err="1" smtClean="0"/>
              <a:t>var</a:t>
            </a:r>
            <a:r>
              <a:rPr lang="en-US" sz="1800" dirty="0" smtClean="0"/>
              <a:t>=</a:t>
            </a:r>
            <a:r>
              <a:rPr lang="en-US" sz="1800" dirty="0" err="1" smtClean="0"/>
              <a:t>startvalue;var</a:t>
            </a:r>
            <a:r>
              <a:rPr lang="en-US" sz="1800" dirty="0" smtClean="0"/>
              <a:t>&lt;=</a:t>
            </a:r>
            <a:r>
              <a:rPr lang="en-US" sz="1800" dirty="0" err="1" smtClean="0"/>
              <a:t>endvalue;var</a:t>
            </a:r>
            <a:r>
              <a:rPr lang="en-US" sz="1800" dirty="0" smtClean="0"/>
              <a:t>=</a:t>
            </a:r>
            <a:r>
              <a:rPr lang="en-US" sz="1800" dirty="0" err="1" smtClean="0"/>
              <a:t>var+increment</a:t>
            </a:r>
            <a:r>
              <a:rPr lang="en-US" sz="1800" dirty="0" smtClean="0"/>
              <a:t>)</a:t>
            </a:r>
            <a:br>
              <a:rPr lang="en-US" sz="1800" dirty="0" smtClean="0"/>
            </a:br>
            <a:r>
              <a:rPr lang="en-US" sz="1800" dirty="0" smtClean="0"/>
              <a:t>{</a:t>
            </a:r>
            <a:br>
              <a:rPr lang="en-US" sz="1800" dirty="0" smtClean="0"/>
            </a:br>
            <a:r>
              <a:rPr lang="en-US" sz="1800" i="1" dirty="0" smtClean="0"/>
              <a:t>code to be executed</a:t>
            </a:r>
            <a:r>
              <a:rPr lang="en-US" sz="1800" dirty="0" smtClean="0"/>
              <a:t/>
            </a:r>
            <a:br>
              <a:rPr lang="en-US" sz="1800" dirty="0" smtClean="0"/>
            </a:br>
            <a:r>
              <a:rPr lang="en-US" sz="1800" dirty="0" smtClean="0"/>
              <a:t>}</a:t>
            </a:r>
            <a:br>
              <a:rPr lang="en-US" sz="1800" dirty="0" smtClean="0"/>
            </a:br>
            <a:endParaRPr lang="en-US" sz="18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457200" y="0"/>
            <a:ext cx="8229600" cy="785813"/>
          </a:xfrm>
        </p:spPr>
        <p:txBody>
          <a:bodyPr/>
          <a:lstStyle/>
          <a:p>
            <a:pPr eaLnBrk="1" hangingPunct="1"/>
            <a:r>
              <a:rPr lang="en-US" sz="2400" b="1" smtClean="0"/>
              <a:t>JavaScript For Loop</a:t>
            </a:r>
            <a:endParaRPr lang="en-IN" sz="2400" smtClean="0"/>
          </a:p>
        </p:txBody>
      </p:sp>
      <p:sp>
        <p:nvSpPr>
          <p:cNvPr id="20483" name="Content Placeholder 4"/>
          <p:cNvSpPr>
            <a:spLocks noGrp="1"/>
          </p:cNvSpPr>
          <p:nvPr>
            <p:ph idx="1"/>
          </p:nvPr>
        </p:nvSpPr>
        <p:spPr>
          <a:xfrm>
            <a:off x="457200" y="714375"/>
            <a:ext cx="8229600" cy="5857875"/>
          </a:xfrm>
        </p:spPr>
        <p:txBody>
          <a:bodyPr/>
          <a:lstStyle/>
          <a:p>
            <a:pPr eaLnBrk="1" hangingPunct="1">
              <a:buFont typeface="Arial" charset="0"/>
              <a:buNone/>
            </a:pPr>
            <a:r>
              <a:rPr lang="en-US" sz="2000" b="1" dirty="0" smtClean="0"/>
              <a:t>Example</a:t>
            </a:r>
          </a:p>
          <a:p>
            <a:pPr eaLnBrk="1" hangingPunct="1">
              <a:buNone/>
            </a:pPr>
            <a:r>
              <a:rPr lang="en-US" sz="2000" dirty="0" smtClean="0"/>
              <a:t>&lt;html&gt;</a:t>
            </a:r>
            <a:br>
              <a:rPr lang="en-US" sz="2000" dirty="0" smtClean="0"/>
            </a:br>
            <a:r>
              <a:rPr lang="en-US" sz="2000" dirty="0" smtClean="0"/>
              <a:t>&lt;body&gt;</a:t>
            </a:r>
            <a:br>
              <a:rPr lang="en-US" sz="2000" dirty="0" smtClean="0"/>
            </a:br>
            <a:r>
              <a:rPr lang="en-US" sz="2000" dirty="0" smtClean="0"/>
              <a:t>&lt;script type="text/</a:t>
            </a:r>
            <a:r>
              <a:rPr lang="en-US" sz="2000" dirty="0" err="1" smtClean="0"/>
              <a:t>javascript</a:t>
            </a:r>
            <a:r>
              <a:rPr lang="en-US" sz="2000" dirty="0" smtClean="0"/>
              <a:t>"&gt;</a:t>
            </a:r>
            <a:br>
              <a:rPr lang="en-US" sz="2000" dirty="0" smtClean="0"/>
            </a:br>
            <a:r>
              <a:rPr lang="en-US" sz="2000" dirty="0" err="1" smtClean="0"/>
              <a:t>var</a:t>
            </a:r>
            <a:r>
              <a:rPr lang="en-US" sz="2000" dirty="0" smtClean="0"/>
              <a:t> </a:t>
            </a:r>
            <a:r>
              <a:rPr lang="en-US" sz="2000" dirty="0" err="1" smtClean="0"/>
              <a:t>i</a:t>
            </a:r>
            <a:r>
              <a:rPr lang="en-US" sz="2000" dirty="0" smtClean="0"/>
              <a:t>=0;</a:t>
            </a:r>
            <a:br>
              <a:rPr lang="en-US" sz="2000" dirty="0" smtClean="0"/>
            </a:br>
            <a:r>
              <a:rPr lang="en-US" sz="2000" dirty="0" smtClean="0"/>
              <a:t>for (</a:t>
            </a:r>
            <a:r>
              <a:rPr lang="en-US" sz="2000" dirty="0" err="1" smtClean="0"/>
              <a:t>i</a:t>
            </a:r>
            <a:r>
              <a:rPr lang="en-US" sz="2000" dirty="0" smtClean="0"/>
              <a:t>=0;i&lt;=5;i++)</a:t>
            </a:r>
            <a:br>
              <a:rPr lang="en-US" sz="2000" dirty="0" smtClean="0"/>
            </a:br>
            <a:r>
              <a:rPr lang="en-US" sz="2000" dirty="0" smtClean="0"/>
              <a:t>{</a:t>
            </a:r>
            <a:br>
              <a:rPr lang="en-US" sz="2000" dirty="0" smtClean="0"/>
            </a:br>
            <a:r>
              <a:rPr lang="en-US" sz="2000" dirty="0" err="1" smtClean="0"/>
              <a:t>document.write</a:t>
            </a:r>
            <a:r>
              <a:rPr lang="en-US" sz="2000" dirty="0" smtClean="0"/>
              <a:t>("The number is " + </a:t>
            </a:r>
            <a:r>
              <a:rPr lang="en-US" sz="2000" dirty="0" err="1" smtClean="0"/>
              <a:t>i</a:t>
            </a:r>
            <a:r>
              <a:rPr lang="en-US" sz="2000" dirty="0" smtClean="0"/>
              <a:t>);</a:t>
            </a:r>
            <a:br>
              <a:rPr lang="en-US" sz="2000" dirty="0" smtClean="0"/>
            </a:br>
            <a:r>
              <a:rPr lang="en-US" sz="2000" dirty="0" err="1" smtClean="0"/>
              <a:t>document.write</a:t>
            </a:r>
            <a:r>
              <a:rPr lang="en-US" sz="2000" dirty="0" smtClean="0"/>
              <a:t>("&lt;</a:t>
            </a:r>
            <a:r>
              <a:rPr lang="en-US" sz="2000" dirty="0" err="1" smtClean="0"/>
              <a:t>br</a:t>
            </a:r>
            <a:r>
              <a:rPr lang="en-US" sz="2000" dirty="0" smtClean="0"/>
              <a:t> /&gt;");</a:t>
            </a:r>
            <a:br>
              <a:rPr lang="en-US" sz="2000" dirty="0" smtClean="0"/>
            </a:br>
            <a:r>
              <a:rPr lang="en-US" sz="2000" dirty="0" smtClean="0"/>
              <a:t>}</a:t>
            </a:r>
            <a:br>
              <a:rPr lang="en-US" sz="2000" dirty="0" smtClean="0"/>
            </a:br>
            <a:r>
              <a:rPr lang="en-US" sz="2000" dirty="0" smtClean="0"/>
              <a:t>&lt;/script&gt;</a:t>
            </a:r>
            <a:br>
              <a:rPr lang="en-US" sz="2000" dirty="0" smtClean="0"/>
            </a:br>
            <a:r>
              <a:rPr lang="en-US" sz="2000" dirty="0" smtClean="0"/>
              <a:t>&lt;/body&gt;</a:t>
            </a:r>
            <a:br>
              <a:rPr lang="en-US" sz="2000" dirty="0" smtClean="0"/>
            </a:br>
            <a:r>
              <a:rPr lang="en-US" sz="2000" dirty="0" smtClean="0"/>
              <a:t>&lt;/html&gt;</a:t>
            </a:r>
            <a:endParaRPr lang="en-US" sz="20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457200" y="0"/>
            <a:ext cx="8229600" cy="785813"/>
          </a:xfrm>
        </p:spPr>
        <p:txBody>
          <a:bodyPr/>
          <a:lstStyle/>
          <a:p>
            <a:pPr eaLnBrk="1" hangingPunct="1"/>
            <a:r>
              <a:rPr lang="en-US" sz="2400" b="1" smtClean="0"/>
              <a:t>JavaScript While Loop</a:t>
            </a:r>
            <a:endParaRPr lang="en-IN" sz="2400" smtClean="0"/>
          </a:p>
        </p:txBody>
      </p:sp>
      <p:sp>
        <p:nvSpPr>
          <p:cNvPr id="21507" name="Content Placeholder 4"/>
          <p:cNvSpPr>
            <a:spLocks noGrp="1"/>
          </p:cNvSpPr>
          <p:nvPr>
            <p:ph idx="1"/>
          </p:nvPr>
        </p:nvSpPr>
        <p:spPr>
          <a:xfrm>
            <a:off x="457200" y="714375"/>
            <a:ext cx="8229600" cy="5857875"/>
          </a:xfrm>
        </p:spPr>
        <p:txBody>
          <a:bodyPr/>
          <a:lstStyle/>
          <a:p>
            <a:pPr eaLnBrk="1" hangingPunct="1"/>
            <a:r>
              <a:rPr lang="en-US" sz="2000" dirty="0" smtClean="0"/>
              <a:t>The while loop loops through a block of code while a specified condition is true.</a:t>
            </a:r>
          </a:p>
          <a:p>
            <a:pPr eaLnBrk="1" hangingPunct="1">
              <a:buFont typeface="Arial" charset="0"/>
              <a:buNone/>
            </a:pPr>
            <a:r>
              <a:rPr lang="en-US" sz="2000" b="1" dirty="0" smtClean="0"/>
              <a:t>Syntax</a:t>
            </a:r>
          </a:p>
          <a:p>
            <a:pPr eaLnBrk="1" hangingPunct="1">
              <a:buNone/>
            </a:pPr>
            <a:r>
              <a:rPr lang="en-US" sz="2000" dirty="0" smtClean="0"/>
              <a:t>while (</a:t>
            </a:r>
            <a:r>
              <a:rPr lang="en-US" sz="2000" dirty="0" err="1" smtClean="0"/>
              <a:t>var</a:t>
            </a:r>
            <a:r>
              <a:rPr lang="en-US" sz="2000" dirty="0" smtClean="0"/>
              <a:t>&lt;=</a:t>
            </a:r>
            <a:r>
              <a:rPr lang="en-US" sz="2000" dirty="0" err="1" smtClean="0"/>
              <a:t>endvalue</a:t>
            </a:r>
            <a:r>
              <a:rPr lang="en-US" sz="2000" dirty="0" smtClean="0"/>
              <a:t>)</a:t>
            </a:r>
            <a:br>
              <a:rPr lang="en-US" sz="2000" dirty="0" smtClean="0"/>
            </a:br>
            <a:r>
              <a:rPr lang="en-US" sz="2000" dirty="0" smtClean="0"/>
              <a:t>  {</a:t>
            </a:r>
            <a:br>
              <a:rPr lang="en-US" sz="2000" dirty="0" smtClean="0"/>
            </a:br>
            <a:r>
              <a:rPr lang="en-US" sz="2000" i="1" dirty="0" smtClean="0"/>
              <a:t>  code to be executed</a:t>
            </a:r>
            <a:r>
              <a:rPr lang="en-US" sz="2000" dirty="0" smtClean="0"/>
              <a:t/>
            </a:r>
            <a:br>
              <a:rPr lang="en-US" sz="2000" dirty="0" smtClean="0"/>
            </a:br>
            <a:r>
              <a:rPr lang="en-US" sz="20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457200" y="0"/>
            <a:ext cx="8229600" cy="785813"/>
          </a:xfrm>
        </p:spPr>
        <p:txBody>
          <a:bodyPr/>
          <a:lstStyle/>
          <a:p>
            <a:pPr eaLnBrk="1" hangingPunct="1"/>
            <a:r>
              <a:rPr lang="en-US" sz="2400" b="1" smtClean="0"/>
              <a:t>JavaScript While Loop</a:t>
            </a:r>
            <a:endParaRPr lang="en-IN" sz="2400" smtClean="0"/>
          </a:p>
        </p:txBody>
      </p:sp>
      <p:sp>
        <p:nvSpPr>
          <p:cNvPr id="22531" name="Content Placeholder 4"/>
          <p:cNvSpPr>
            <a:spLocks noGrp="1"/>
          </p:cNvSpPr>
          <p:nvPr>
            <p:ph idx="1"/>
          </p:nvPr>
        </p:nvSpPr>
        <p:spPr>
          <a:xfrm>
            <a:off x="457200" y="714375"/>
            <a:ext cx="8229600" cy="5857875"/>
          </a:xfrm>
        </p:spPr>
        <p:txBody>
          <a:bodyPr/>
          <a:lstStyle/>
          <a:p>
            <a:pPr eaLnBrk="1" hangingPunct="1">
              <a:buFont typeface="Arial" charset="0"/>
              <a:buNone/>
            </a:pPr>
            <a:r>
              <a:rPr lang="en-US" sz="2000" b="1" smtClean="0"/>
              <a:t>Example</a:t>
            </a:r>
          </a:p>
          <a:p>
            <a:pPr eaLnBrk="1" hangingPunct="1">
              <a:buFont typeface="Arial" charset="0"/>
              <a:buNone/>
            </a:pPr>
            <a:r>
              <a:rPr lang="en-US" sz="2000" smtClean="0"/>
              <a:t>	&lt;html&gt;</a:t>
            </a:r>
            <a:br>
              <a:rPr lang="en-US" sz="2000" smtClean="0"/>
            </a:br>
            <a:r>
              <a:rPr lang="en-US" sz="2000" smtClean="0"/>
              <a:t>&lt;body&gt;</a:t>
            </a:r>
            <a:br>
              <a:rPr lang="en-US" sz="2000" smtClean="0"/>
            </a:br>
            <a:r>
              <a:rPr lang="en-US" sz="2000" smtClean="0"/>
              <a:t>&lt;script type="text/javascript"&gt;</a:t>
            </a:r>
            <a:br>
              <a:rPr lang="en-US" sz="2000" smtClean="0"/>
            </a:br>
            <a:r>
              <a:rPr lang="en-US" sz="2000" smtClean="0"/>
              <a:t>var i=0;</a:t>
            </a:r>
            <a:br>
              <a:rPr lang="en-US" sz="2000" smtClean="0"/>
            </a:br>
            <a:r>
              <a:rPr lang="en-US" sz="2000" smtClean="0"/>
              <a:t>while (i&lt;=5)</a:t>
            </a:r>
            <a:br>
              <a:rPr lang="en-US" sz="2000" smtClean="0"/>
            </a:br>
            <a:r>
              <a:rPr lang="en-US" sz="2000" smtClean="0"/>
              <a:t>  {</a:t>
            </a:r>
            <a:br>
              <a:rPr lang="en-US" sz="2000" smtClean="0"/>
            </a:br>
            <a:r>
              <a:rPr lang="en-US" sz="2000" smtClean="0"/>
              <a:t>  document.write("The number is " + i);</a:t>
            </a:r>
            <a:br>
              <a:rPr lang="en-US" sz="2000" smtClean="0"/>
            </a:br>
            <a:r>
              <a:rPr lang="en-US" sz="2000" smtClean="0"/>
              <a:t>  document.write("&lt;br /&gt;");</a:t>
            </a:r>
            <a:br>
              <a:rPr lang="en-US" sz="2000" smtClean="0"/>
            </a:br>
            <a:r>
              <a:rPr lang="en-US" sz="2000" smtClean="0"/>
              <a:t>  i++;</a:t>
            </a:r>
            <a:br>
              <a:rPr lang="en-US" sz="2000" smtClean="0"/>
            </a:br>
            <a:r>
              <a:rPr lang="en-US" sz="2000" smtClean="0"/>
              <a:t>  }</a:t>
            </a:r>
            <a:br>
              <a:rPr lang="en-US" sz="2000" smtClean="0"/>
            </a:br>
            <a:r>
              <a:rPr lang="en-US" sz="2000" smtClean="0"/>
              <a:t>&lt;/script&gt;</a:t>
            </a:r>
            <a:br>
              <a:rPr lang="en-US" sz="2000" smtClean="0"/>
            </a:br>
            <a:r>
              <a:rPr lang="en-US" sz="2000" smtClean="0"/>
              <a:t>&lt;/body&gt;</a:t>
            </a:r>
            <a:br>
              <a:rPr lang="en-US" sz="2000" smtClean="0"/>
            </a:br>
            <a:r>
              <a:rPr lang="en-US" sz="2000" smtClean="0"/>
              <a:t>&lt;/html&gt;</a:t>
            </a:r>
            <a:endParaRPr lang="en-US" sz="2000" b="1"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This loop will execute the block of code ONCE, and then it will repeat the loop as long as the specified condition is true.</a:t>
            </a:r>
          </a:p>
          <a:p>
            <a:pPr>
              <a:buNone/>
            </a:pPr>
            <a:r>
              <a:rPr lang="en-US" b="1" dirty="0" smtClean="0"/>
              <a:t>Syntax</a:t>
            </a:r>
          </a:p>
          <a:p>
            <a:pPr>
              <a:buNone/>
            </a:pPr>
            <a:r>
              <a:rPr lang="en-US" dirty="0" smtClean="0"/>
              <a:t>do</a:t>
            </a:r>
          </a:p>
          <a:p>
            <a:pPr>
              <a:buNone/>
            </a:pPr>
            <a:r>
              <a:rPr lang="en-US" dirty="0" smtClean="0"/>
              <a:t>{</a:t>
            </a:r>
          </a:p>
          <a:p>
            <a:pPr>
              <a:buNone/>
            </a:pPr>
            <a:r>
              <a:rPr lang="en-US" i="1" dirty="0" smtClean="0"/>
              <a:t>code to be executed</a:t>
            </a:r>
          </a:p>
          <a:p>
            <a:pPr>
              <a:buNone/>
            </a:pPr>
            <a:r>
              <a:rPr lang="en-US" dirty="0" smtClean="0"/>
              <a:t>} while (</a:t>
            </a:r>
            <a:r>
              <a:rPr lang="en-US" dirty="0" err="1" smtClean="0"/>
              <a:t>var</a:t>
            </a:r>
            <a:r>
              <a:rPr lang="en-US" dirty="0" smtClean="0"/>
              <a:t>&lt;=</a:t>
            </a:r>
            <a:r>
              <a:rPr lang="en-US" dirty="0" err="1" smtClean="0"/>
              <a:t>endvalue</a:t>
            </a:r>
            <a:r>
              <a:rPr lang="en-US" dirty="0" smtClean="0"/>
              <a:t>);</a:t>
            </a:r>
            <a:endParaRPr lang="en-US" dirty="0"/>
          </a:p>
        </p:txBody>
      </p:sp>
      <p:sp>
        <p:nvSpPr>
          <p:cNvPr id="3" name="Title 2"/>
          <p:cNvSpPr>
            <a:spLocks noGrp="1"/>
          </p:cNvSpPr>
          <p:nvPr>
            <p:ph type="title"/>
          </p:nvPr>
        </p:nvSpPr>
        <p:spPr/>
        <p:txBody>
          <a:bodyPr/>
          <a:lstStyle/>
          <a:p>
            <a:r>
              <a:rPr lang="en-IN" dirty="0" smtClean="0"/>
              <a:t>do...while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i</a:t>
            </a:r>
            <a:r>
              <a:rPr lang="en-US" dirty="0" smtClean="0"/>
              <a:t>=0;</a:t>
            </a:r>
          </a:p>
          <a:p>
            <a:pPr>
              <a:buNone/>
            </a:pPr>
            <a:r>
              <a:rPr lang="en-US" dirty="0" smtClean="0"/>
              <a:t>do</a:t>
            </a:r>
          </a:p>
          <a:p>
            <a:pPr>
              <a:buNone/>
            </a:pPr>
            <a:r>
              <a:rPr lang="en-US" dirty="0" smtClean="0"/>
              <a:t>{</a:t>
            </a:r>
          </a:p>
          <a:p>
            <a:pPr>
              <a:buNone/>
            </a:pPr>
            <a:r>
              <a:rPr lang="en-US" dirty="0" err="1" smtClean="0"/>
              <a:t>document.write</a:t>
            </a:r>
            <a:r>
              <a:rPr lang="en-US" dirty="0" smtClean="0"/>
              <a:t>("The number is " + </a:t>
            </a:r>
            <a:r>
              <a:rPr lang="en-US" dirty="0" err="1" smtClean="0"/>
              <a:t>i</a:t>
            </a:r>
            <a:r>
              <a:rPr lang="en-US" dirty="0" smtClean="0"/>
              <a:t>);</a:t>
            </a:r>
          </a:p>
          <a:p>
            <a:pPr>
              <a:buNone/>
            </a:pPr>
            <a:r>
              <a:rPr lang="en-US" dirty="0" err="1" smtClean="0"/>
              <a:t>document.write</a:t>
            </a:r>
            <a:r>
              <a:rPr lang="en-US" dirty="0" smtClean="0"/>
              <a:t>("&lt;</a:t>
            </a:r>
            <a:r>
              <a:rPr lang="en-US" dirty="0" err="1" smtClean="0"/>
              <a:t>br</a:t>
            </a:r>
            <a:r>
              <a:rPr lang="en-US" dirty="0" smtClean="0"/>
              <a:t> /&gt;");</a:t>
            </a:r>
          </a:p>
          <a:p>
            <a:pPr>
              <a:buNone/>
            </a:pPr>
            <a:r>
              <a:rPr lang="en-US" dirty="0" err="1" smtClean="0"/>
              <a:t>i</a:t>
            </a:r>
            <a:r>
              <a:rPr lang="en-US" dirty="0" smtClean="0"/>
              <a:t>++;</a:t>
            </a:r>
          </a:p>
          <a:p>
            <a:pPr>
              <a:buNone/>
            </a:pPr>
            <a:r>
              <a:rPr lang="en-US" dirty="0" smtClean="0"/>
              <a:t>}</a:t>
            </a:r>
          </a:p>
          <a:p>
            <a:pPr>
              <a:buNone/>
            </a:pPr>
            <a:r>
              <a:rPr lang="en-US" dirty="0" smtClean="0"/>
              <a:t>while (</a:t>
            </a:r>
            <a:r>
              <a:rPr lang="en-US" dirty="0" err="1" smtClean="0"/>
              <a:t>i</a:t>
            </a:r>
            <a:r>
              <a:rPr lang="en-US" dirty="0" smtClean="0"/>
              <a:t>&lt;=5);</a:t>
            </a:r>
          </a:p>
          <a:p>
            <a:pPr>
              <a:buNone/>
            </a:pPr>
            <a:r>
              <a:rPr lang="en-US" dirty="0" smtClean="0"/>
              <a:t>&lt;/script&gt;</a:t>
            </a:r>
          </a:p>
          <a:p>
            <a:pPr>
              <a:buNone/>
            </a:pPr>
            <a:r>
              <a:rPr lang="en-US" dirty="0" smtClean="0"/>
              <a:t>&lt;/body&gt; &lt;/html&gt;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smtClean="0"/>
              <a:t>will break the loop and continue executing the code that follows after the loop (if any).</a:t>
            </a:r>
          </a:p>
          <a:p>
            <a:pPr>
              <a:buNone/>
            </a:pPr>
            <a:r>
              <a:rPr lang="en-US" b="1" dirty="0" smtClean="0"/>
              <a:t>Example</a:t>
            </a:r>
          </a:p>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i</a:t>
            </a:r>
            <a:r>
              <a:rPr lang="en-US" dirty="0" smtClean="0"/>
              <a:t>=0;</a:t>
            </a:r>
          </a:p>
          <a:p>
            <a:pPr>
              <a:buNone/>
            </a:pPr>
            <a:r>
              <a:rPr lang="en-US" dirty="0" smtClean="0"/>
              <a:t>for (</a:t>
            </a:r>
            <a:r>
              <a:rPr lang="en-US" dirty="0" err="1" smtClean="0"/>
              <a:t>i</a:t>
            </a:r>
            <a:r>
              <a:rPr lang="en-US" dirty="0" smtClean="0"/>
              <a:t>=0;i&lt;=10;i++)</a:t>
            </a:r>
          </a:p>
          <a:p>
            <a:pPr>
              <a:buNone/>
            </a:pPr>
            <a:r>
              <a:rPr lang="en-US" dirty="0" smtClean="0"/>
              <a:t>{</a:t>
            </a:r>
          </a:p>
          <a:p>
            <a:pPr>
              <a:buNone/>
            </a:pPr>
            <a:r>
              <a:rPr lang="en-US" dirty="0" smtClean="0"/>
              <a:t>if (</a:t>
            </a:r>
            <a:r>
              <a:rPr lang="en-US" dirty="0" err="1" smtClean="0"/>
              <a:t>i</a:t>
            </a:r>
            <a:r>
              <a:rPr lang="en-US" dirty="0" smtClean="0"/>
              <a:t>==3)</a:t>
            </a:r>
          </a:p>
          <a:p>
            <a:pPr>
              <a:buNone/>
            </a:pPr>
            <a:r>
              <a:rPr lang="en-US" dirty="0" smtClean="0"/>
              <a:t>{</a:t>
            </a:r>
          </a:p>
          <a:p>
            <a:pPr>
              <a:buNone/>
            </a:pPr>
            <a:r>
              <a:rPr lang="en-US" dirty="0" smtClean="0"/>
              <a:t>break;</a:t>
            </a:r>
          </a:p>
          <a:p>
            <a:pPr>
              <a:buNone/>
            </a:pPr>
            <a:r>
              <a:rPr lang="en-US" dirty="0" smtClean="0"/>
              <a:t>}</a:t>
            </a:r>
          </a:p>
          <a:p>
            <a:pPr>
              <a:buNone/>
            </a:pPr>
            <a:r>
              <a:rPr lang="en-US" dirty="0" err="1" smtClean="0"/>
              <a:t>document.write</a:t>
            </a:r>
            <a:r>
              <a:rPr lang="en-US" dirty="0" smtClean="0"/>
              <a:t>("The number is " + </a:t>
            </a:r>
            <a:r>
              <a:rPr lang="en-US" dirty="0" err="1" smtClean="0"/>
              <a:t>i</a:t>
            </a:r>
            <a:r>
              <a:rPr lang="en-US" dirty="0" smtClean="0"/>
              <a:t>);</a:t>
            </a:r>
          </a:p>
          <a:p>
            <a:pPr>
              <a:buNone/>
            </a:pPr>
            <a:r>
              <a:rPr lang="en-US" dirty="0" err="1" smtClean="0"/>
              <a:t>document.write</a:t>
            </a:r>
            <a:r>
              <a:rPr lang="en-US" dirty="0" smtClean="0"/>
              <a:t>("&lt;</a:t>
            </a:r>
            <a:r>
              <a:rPr lang="en-US" dirty="0" err="1" smtClean="0"/>
              <a:t>br</a:t>
            </a:r>
            <a:r>
              <a:rPr lang="en-US" dirty="0" smtClean="0"/>
              <a:t> /&gt;");</a:t>
            </a:r>
          </a:p>
          <a:p>
            <a:pPr>
              <a:buNone/>
            </a:pPr>
            <a:r>
              <a:rPr lang="en-US" dirty="0" smtClean="0"/>
              <a:t>}</a:t>
            </a:r>
          </a:p>
          <a:p>
            <a:pPr>
              <a:buNone/>
            </a:pPr>
            <a:r>
              <a:rPr lang="en-US" dirty="0" smtClean="0"/>
              <a:t>&lt;/script&gt;</a:t>
            </a:r>
          </a:p>
          <a:p>
            <a:pPr>
              <a:buNone/>
            </a:pPr>
            <a:r>
              <a:rPr lang="en-US" dirty="0" smtClean="0"/>
              <a:t>&lt;/body&gt; &lt;/html&gt;</a:t>
            </a:r>
            <a:endParaRPr lang="en-US" dirty="0"/>
          </a:p>
        </p:txBody>
      </p:sp>
      <p:sp>
        <p:nvSpPr>
          <p:cNvPr id="3" name="Title 2"/>
          <p:cNvSpPr>
            <a:spLocks noGrp="1"/>
          </p:cNvSpPr>
          <p:nvPr>
            <p:ph type="title"/>
          </p:nvPr>
        </p:nvSpPr>
        <p:spPr/>
        <p:txBody>
          <a:bodyPr/>
          <a:lstStyle/>
          <a:p>
            <a:r>
              <a:rPr lang="en-IN" dirty="0" smtClean="0"/>
              <a:t>break</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will break the current loop and continue with the next value.</a:t>
            </a:r>
          </a:p>
          <a:p>
            <a:pPr>
              <a:buNone/>
            </a:pPr>
            <a:r>
              <a:rPr lang="en-US" b="1" dirty="0" smtClean="0"/>
              <a:t>Example</a:t>
            </a:r>
          </a:p>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i</a:t>
            </a:r>
            <a:r>
              <a:rPr lang="en-US" dirty="0" smtClean="0"/>
              <a:t>=0</a:t>
            </a:r>
          </a:p>
          <a:p>
            <a:pPr>
              <a:buNone/>
            </a:pPr>
            <a:r>
              <a:rPr lang="en-US" dirty="0" smtClean="0"/>
              <a:t>for (</a:t>
            </a:r>
            <a:r>
              <a:rPr lang="en-US" dirty="0" err="1" smtClean="0"/>
              <a:t>i</a:t>
            </a:r>
            <a:r>
              <a:rPr lang="en-US" dirty="0" smtClean="0"/>
              <a:t>=0;i&lt;=10;i++)</a:t>
            </a:r>
          </a:p>
          <a:p>
            <a:pPr>
              <a:buNone/>
            </a:pPr>
            <a:r>
              <a:rPr lang="en-US" dirty="0" smtClean="0"/>
              <a:t>{</a:t>
            </a:r>
          </a:p>
          <a:p>
            <a:pPr>
              <a:buNone/>
            </a:pPr>
            <a:r>
              <a:rPr lang="en-US" dirty="0" smtClean="0"/>
              <a:t>if (</a:t>
            </a:r>
            <a:r>
              <a:rPr lang="en-US" dirty="0" err="1" smtClean="0"/>
              <a:t>i</a:t>
            </a:r>
            <a:r>
              <a:rPr lang="en-US" dirty="0" smtClean="0"/>
              <a:t>==3)</a:t>
            </a:r>
          </a:p>
          <a:p>
            <a:pPr>
              <a:buNone/>
            </a:pPr>
            <a:r>
              <a:rPr lang="en-US" dirty="0" smtClean="0"/>
              <a:t>{</a:t>
            </a:r>
          </a:p>
          <a:p>
            <a:pPr>
              <a:buNone/>
            </a:pPr>
            <a:r>
              <a:rPr lang="en-US" dirty="0" smtClean="0"/>
              <a:t>continue;</a:t>
            </a:r>
          </a:p>
          <a:p>
            <a:pPr>
              <a:buNone/>
            </a:pPr>
            <a:r>
              <a:rPr lang="en-US" dirty="0" smtClean="0"/>
              <a:t>}</a:t>
            </a:r>
          </a:p>
          <a:p>
            <a:pPr>
              <a:buNone/>
            </a:pPr>
            <a:r>
              <a:rPr lang="en-US" dirty="0" err="1" smtClean="0"/>
              <a:t>document.write</a:t>
            </a:r>
            <a:r>
              <a:rPr lang="en-US" dirty="0" smtClean="0"/>
              <a:t>("The number is " + </a:t>
            </a:r>
            <a:r>
              <a:rPr lang="en-US" dirty="0" err="1" smtClean="0"/>
              <a:t>i</a:t>
            </a:r>
            <a:r>
              <a:rPr lang="en-US" dirty="0" smtClean="0"/>
              <a:t>);</a:t>
            </a:r>
          </a:p>
          <a:p>
            <a:pPr>
              <a:buNone/>
            </a:pPr>
            <a:r>
              <a:rPr lang="en-US" dirty="0" err="1" smtClean="0"/>
              <a:t>document.write</a:t>
            </a:r>
            <a:r>
              <a:rPr lang="en-US" dirty="0" smtClean="0"/>
              <a:t>("&lt;</a:t>
            </a:r>
            <a:r>
              <a:rPr lang="en-US" dirty="0" err="1" smtClean="0"/>
              <a:t>br</a:t>
            </a:r>
            <a:r>
              <a:rPr lang="en-US" dirty="0" smtClean="0"/>
              <a:t> /&gt;");</a:t>
            </a:r>
          </a:p>
          <a:p>
            <a:pPr>
              <a:buNone/>
            </a:pPr>
            <a:r>
              <a:rPr lang="en-US" dirty="0" smtClean="0"/>
              <a:t>} &lt;/script&gt;</a:t>
            </a:r>
          </a:p>
          <a:p>
            <a:pPr>
              <a:buNone/>
            </a:pPr>
            <a:r>
              <a:rPr lang="en-US" dirty="0" smtClean="0"/>
              <a:t>&lt;/body&gt;</a:t>
            </a:r>
          </a:p>
          <a:p>
            <a:pPr>
              <a:buNone/>
            </a:pPr>
            <a:r>
              <a:rPr lang="en-US" dirty="0" smtClean="0"/>
              <a:t>&lt;/html&gt;</a:t>
            </a:r>
          </a:p>
          <a:p>
            <a:endParaRPr lang="en-US" dirty="0"/>
          </a:p>
        </p:txBody>
      </p:sp>
      <p:sp>
        <p:nvSpPr>
          <p:cNvPr id="3" name="Title 2"/>
          <p:cNvSpPr>
            <a:spLocks noGrp="1"/>
          </p:cNvSpPr>
          <p:nvPr>
            <p:ph type="title"/>
          </p:nvPr>
        </p:nvSpPr>
        <p:spPr/>
        <p:txBody>
          <a:bodyPr/>
          <a:lstStyle/>
          <a:p>
            <a:r>
              <a:rPr lang="en-IN" dirty="0" smtClean="0"/>
              <a:t>continue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457200" y="0"/>
            <a:ext cx="8229600" cy="785813"/>
          </a:xfrm>
        </p:spPr>
        <p:txBody>
          <a:bodyPr/>
          <a:lstStyle/>
          <a:p>
            <a:pPr eaLnBrk="1" hangingPunct="1"/>
            <a:r>
              <a:rPr lang="en-US" sz="2400" smtClean="0"/>
              <a:t>Comments </a:t>
            </a:r>
            <a:endParaRPr lang="en-IN" sz="2400" smtClean="0"/>
          </a:p>
        </p:txBody>
      </p:sp>
      <p:sp>
        <p:nvSpPr>
          <p:cNvPr id="7171" name="Content Placeholder 4"/>
          <p:cNvSpPr>
            <a:spLocks noGrp="1"/>
          </p:cNvSpPr>
          <p:nvPr>
            <p:ph idx="1"/>
          </p:nvPr>
        </p:nvSpPr>
        <p:spPr>
          <a:xfrm>
            <a:off x="457200" y="714375"/>
            <a:ext cx="8229600" cy="5857875"/>
          </a:xfrm>
        </p:spPr>
        <p:txBody>
          <a:bodyPr/>
          <a:lstStyle/>
          <a:p>
            <a:pPr eaLnBrk="1" hangingPunct="1">
              <a:lnSpc>
                <a:spcPct val="150000"/>
              </a:lnSpc>
            </a:pPr>
            <a:r>
              <a:rPr lang="en-US" sz="2000" smtClean="0"/>
              <a:t>A single line comment is denoted with two slashes ( // )</a:t>
            </a:r>
          </a:p>
          <a:p>
            <a:pPr eaLnBrk="1" hangingPunct="1">
              <a:lnSpc>
                <a:spcPct val="150000"/>
              </a:lnSpc>
              <a:buFont typeface="Arial" charset="0"/>
              <a:buNone/>
            </a:pPr>
            <a:r>
              <a:rPr lang="en-US" sz="2000" smtClean="0"/>
              <a:t>		// this is comment, it will be ignored by the browser.</a:t>
            </a:r>
          </a:p>
          <a:p>
            <a:pPr eaLnBrk="1" hangingPunct="1">
              <a:lnSpc>
                <a:spcPct val="150000"/>
              </a:lnSpc>
            </a:pPr>
            <a:r>
              <a:rPr lang="en-US" sz="2000" smtClean="0"/>
              <a:t>Multi line comments</a:t>
            </a:r>
          </a:p>
          <a:p>
            <a:pPr lvl="2" eaLnBrk="1" hangingPunct="1">
              <a:lnSpc>
                <a:spcPct val="150000"/>
              </a:lnSpc>
              <a:buFont typeface="Arial" charset="0"/>
              <a:buNone/>
            </a:pPr>
            <a:r>
              <a:rPr lang="en-US" sz="2000" smtClean="0"/>
              <a:t>/*</a:t>
            </a:r>
          </a:p>
          <a:p>
            <a:pPr lvl="2" eaLnBrk="1" hangingPunct="1">
              <a:lnSpc>
                <a:spcPct val="150000"/>
              </a:lnSpc>
              <a:buFont typeface="Arial" charset="0"/>
              <a:buNone/>
            </a:pPr>
            <a:r>
              <a:rPr lang="en-US" sz="2000" smtClean="0"/>
              <a:t>   some text</a:t>
            </a:r>
          </a:p>
          <a:p>
            <a:pPr lvl="2" eaLnBrk="1" hangingPunct="1">
              <a:lnSpc>
                <a:spcPct val="150000"/>
              </a:lnSpc>
              <a:buFont typeface="Arial" charset="0"/>
              <a:buNone/>
            </a:pPr>
            <a:r>
              <a:rPr lang="en-US" sz="2000" smtClean="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649993"/>
          </a:xfrm>
        </p:spPr>
        <p:txBody>
          <a:bodyPr>
            <a:normAutofit fontScale="92500" lnSpcReduction="20000"/>
          </a:bodyPr>
          <a:lstStyle/>
          <a:p>
            <a:pPr>
              <a:buNone/>
            </a:pPr>
            <a:r>
              <a:rPr lang="en-US" dirty="0" smtClean="0"/>
              <a:t>The for...in statement loops through the elements of an array or through the properties of an object.</a:t>
            </a:r>
          </a:p>
          <a:p>
            <a:pPr>
              <a:buNone/>
            </a:pPr>
            <a:r>
              <a:rPr lang="en-US" dirty="0" smtClean="0"/>
              <a:t>Syntax</a:t>
            </a:r>
          </a:p>
          <a:p>
            <a:pPr>
              <a:buNone/>
            </a:pPr>
            <a:r>
              <a:rPr lang="en-US" dirty="0" smtClean="0"/>
              <a:t>for (</a:t>
            </a:r>
            <a:r>
              <a:rPr lang="en-US" i="1" dirty="0" smtClean="0"/>
              <a:t>variable in object)</a:t>
            </a:r>
          </a:p>
          <a:p>
            <a:pPr>
              <a:buNone/>
            </a:pPr>
            <a:r>
              <a:rPr lang="en-US" dirty="0" smtClean="0"/>
              <a:t>{</a:t>
            </a:r>
          </a:p>
          <a:p>
            <a:pPr>
              <a:buNone/>
            </a:pPr>
            <a:r>
              <a:rPr lang="en-US" i="1" dirty="0" smtClean="0"/>
              <a:t>code to be executed</a:t>
            </a:r>
          </a:p>
          <a:p>
            <a:pPr>
              <a:buNone/>
            </a:pPr>
            <a:r>
              <a:rPr lang="en-US" dirty="0" smtClean="0"/>
              <a:t>}</a:t>
            </a:r>
          </a:p>
          <a:p>
            <a:pPr>
              <a:buNone/>
            </a:pPr>
            <a:r>
              <a:rPr lang="en-US" dirty="0" smtClean="0"/>
              <a:t>Note: The code in the body of the for...in loop is executed once for each element/property.</a:t>
            </a:r>
          </a:p>
          <a:p>
            <a:pPr>
              <a:buNone/>
            </a:pPr>
            <a:r>
              <a:rPr lang="en-US" dirty="0" smtClean="0"/>
              <a:t>Note: The variable argument can be a named variable, an array element, or a property of an object.</a:t>
            </a:r>
            <a:endParaRPr lang="en-US" dirty="0"/>
          </a:p>
        </p:txBody>
      </p:sp>
      <p:sp>
        <p:nvSpPr>
          <p:cNvPr id="3" name="Title 2"/>
          <p:cNvSpPr>
            <a:spLocks noGrp="1"/>
          </p:cNvSpPr>
          <p:nvPr>
            <p:ph type="title"/>
          </p:nvPr>
        </p:nvSpPr>
        <p:spPr/>
        <p:txBody>
          <a:bodyPr/>
          <a:lstStyle/>
          <a:p>
            <a:r>
              <a:rPr lang="en-IN" dirty="0" smtClean="0"/>
              <a:t>For in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x;</a:t>
            </a:r>
          </a:p>
          <a:p>
            <a:pPr>
              <a:buNone/>
            </a:pPr>
            <a:r>
              <a:rPr lang="en-US" dirty="0" err="1" smtClean="0"/>
              <a:t>var</a:t>
            </a:r>
            <a:r>
              <a:rPr lang="en-US" dirty="0" smtClean="0"/>
              <a:t> </a:t>
            </a:r>
            <a:r>
              <a:rPr lang="en-US" dirty="0" err="1" smtClean="0"/>
              <a:t>mycars</a:t>
            </a:r>
            <a:r>
              <a:rPr lang="en-US" dirty="0" smtClean="0"/>
              <a:t> = new Array();</a:t>
            </a:r>
          </a:p>
          <a:p>
            <a:pPr>
              <a:buNone/>
            </a:pPr>
            <a:r>
              <a:rPr lang="en-US" dirty="0" err="1" smtClean="0"/>
              <a:t>mycars</a:t>
            </a:r>
            <a:r>
              <a:rPr lang="en-US" dirty="0" smtClean="0"/>
              <a:t>[0] = "Saab";</a:t>
            </a:r>
          </a:p>
          <a:p>
            <a:pPr>
              <a:buNone/>
            </a:pPr>
            <a:r>
              <a:rPr lang="en-US" dirty="0" err="1" smtClean="0"/>
              <a:t>mycars</a:t>
            </a:r>
            <a:r>
              <a:rPr lang="en-US" dirty="0" smtClean="0"/>
              <a:t>[1] = "Volvo";</a:t>
            </a:r>
          </a:p>
          <a:p>
            <a:pPr>
              <a:buNone/>
            </a:pPr>
            <a:r>
              <a:rPr lang="en-US" dirty="0" err="1" smtClean="0"/>
              <a:t>mycars</a:t>
            </a:r>
            <a:r>
              <a:rPr lang="en-US" dirty="0" smtClean="0"/>
              <a:t>[2] = "BMW";</a:t>
            </a:r>
          </a:p>
          <a:p>
            <a:pPr>
              <a:buNone/>
            </a:pPr>
            <a:r>
              <a:rPr lang="en-US" dirty="0" smtClean="0"/>
              <a:t>for (x in </a:t>
            </a:r>
            <a:r>
              <a:rPr lang="en-US" dirty="0" err="1" smtClean="0"/>
              <a:t>mycars</a:t>
            </a:r>
            <a:r>
              <a:rPr lang="en-US" dirty="0" smtClean="0"/>
              <a:t>)</a:t>
            </a:r>
          </a:p>
          <a:p>
            <a:pPr>
              <a:buNone/>
            </a:pPr>
            <a:r>
              <a:rPr lang="en-US" dirty="0" smtClean="0"/>
              <a:t>{</a:t>
            </a:r>
          </a:p>
          <a:p>
            <a:pPr>
              <a:buNone/>
            </a:pPr>
            <a:r>
              <a:rPr lang="en-US" dirty="0" err="1" smtClean="0"/>
              <a:t>document.write</a:t>
            </a:r>
            <a:r>
              <a:rPr lang="en-US" dirty="0" smtClean="0"/>
              <a:t>(</a:t>
            </a:r>
            <a:r>
              <a:rPr lang="en-US" dirty="0" err="1" smtClean="0"/>
              <a:t>mycars</a:t>
            </a:r>
            <a:r>
              <a:rPr lang="en-US" dirty="0" smtClean="0"/>
              <a:t>[x] + "&lt;</a:t>
            </a:r>
            <a:r>
              <a:rPr lang="en-US" dirty="0" err="1" smtClean="0"/>
              <a:t>br</a:t>
            </a:r>
            <a:r>
              <a:rPr lang="en-US" dirty="0" smtClean="0"/>
              <a:t> /&gt;");</a:t>
            </a:r>
          </a:p>
          <a:p>
            <a:pPr>
              <a:buNone/>
            </a:pPr>
            <a:r>
              <a:rPr lang="en-US" dirty="0" smtClean="0"/>
              <a:t>}</a:t>
            </a:r>
          </a:p>
          <a:p>
            <a:pPr>
              <a:buNone/>
            </a:pPr>
            <a:r>
              <a:rPr lang="en-US" dirty="0" smtClean="0"/>
              <a:t>&lt;/script&gt; &lt;/body&gt; &lt;/html&gt;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3"/>
          <p:cNvSpPr>
            <a:spLocks noGrp="1"/>
          </p:cNvSpPr>
          <p:nvPr>
            <p:ph type="title"/>
          </p:nvPr>
        </p:nvSpPr>
        <p:spPr>
          <a:xfrm>
            <a:off x="457200" y="0"/>
            <a:ext cx="8229600" cy="785813"/>
          </a:xfrm>
        </p:spPr>
        <p:txBody>
          <a:bodyPr/>
          <a:lstStyle/>
          <a:p>
            <a:pPr eaLnBrk="1" hangingPunct="1"/>
            <a:r>
              <a:rPr lang="en-US" sz="2400" b="1" smtClean="0"/>
              <a:t>Functions </a:t>
            </a:r>
            <a:endParaRPr lang="en-IN" sz="2400" smtClean="0"/>
          </a:p>
        </p:txBody>
      </p:sp>
      <p:sp>
        <p:nvSpPr>
          <p:cNvPr id="26627" name="Content Placeholder 4"/>
          <p:cNvSpPr>
            <a:spLocks noGrp="1"/>
          </p:cNvSpPr>
          <p:nvPr>
            <p:ph idx="1"/>
          </p:nvPr>
        </p:nvSpPr>
        <p:spPr>
          <a:xfrm>
            <a:off x="457200" y="714375"/>
            <a:ext cx="8229600" cy="5857875"/>
          </a:xfrm>
        </p:spPr>
        <p:txBody>
          <a:bodyPr/>
          <a:lstStyle/>
          <a:p>
            <a:pPr>
              <a:lnSpc>
                <a:spcPct val="150000"/>
              </a:lnSpc>
            </a:pPr>
            <a:r>
              <a:rPr lang="en-US" sz="2000" smtClean="0"/>
              <a:t>A function is simply a block of code with a name, which allows the block of code to be called by other components in the scripts to perform certain tasks.</a:t>
            </a:r>
          </a:p>
          <a:p>
            <a:pPr>
              <a:lnSpc>
                <a:spcPct val="150000"/>
              </a:lnSpc>
            </a:pPr>
            <a:r>
              <a:rPr lang="en-US" sz="2000" smtClean="0"/>
              <a:t>Functions can also accept parameters that they use complete their task.</a:t>
            </a:r>
          </a:p>
          <a:p>
            <a:pPr>
              <a:lnSpc>
                <a:spcPct val="150000"/>
              </a:lnSpc>
            </a:pPr>
            <a:r>
              <a:rPr lang="en-US" sz="2000" smtClean="0"/>
              <a:t>JavaScript actually comes with a number of built-in functions  to accomplish a variety of tasks.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p:cNvSpPr>
            <a:spLocks noGrp="1"/>
          </p:cNvSpPr>
          <p:nvPr>
            <p:ph type="title"/>
          </p:nvPr>
        </p:nvSpPr>
        <p:spPr>
          <a:xfrm>
            <a:off x="457200" y="0"/>
            <a:ext cx="8229600" cy="785813"/>
          </a:xfrm>
        </p:spPr>
        <p:txBody>
          <a:bodyPr/>
          <a:lstStyle/>
          <a:p>
            <a:pPr eaLnBrk="1" hangingPunct="1"/>
            <a:r>
              <a:rPr lang="en-US" sz="2400" b="1" smtClean="0"/>
              <a:t>Creating Custom Functions </a:t>
            </a:r>
            <a:endParaRPr lang="en-IN" sz="2400" smtClean="0"/>
          </a:p>
        </p:txBody>
      </p:sp>
      <p:sp>
        <p:nvSpPr>
          <p:cNvPr id="27651" name="Content Placeholder 4"/>
          <p:cNvSpPr>
            <a:spLocks noGrp="1"/>
          </p:cNvSpPr>
          <p:nvPr>
            <p:ph idx="1"/>
          </p:nvPr>
        </p:nvSpPr>
        <p:spPr>
          <a:xfrm>
            <a:off x="457200" y="714375"/>
            <a:ext cx="8229600" cy="5857875"/>
          </a:xfrm>
        </p:spPr>
        <p:txBody>
          <a:bodyPr/>
          <a:lstStyle/>
          <a:p>
            <a:pPr>
              <a:lnSpc>
                <a:spcPct val="150000"/>
              </a:lnSpc>
            </a:pPr>
            <a:r>
              <a:rPr lang="en-US" sz="2000" smtClean="0"/>
              <a:t>In addition to using the functions provided by javaScript, you can also create and use your own functions.</a:t>
            </a:r>
          </a:p>
          <a:p>
            <a:r>
              <a:rPr lang="en-US" sz="2000" smtClean="0"/>
              <a:t>General syntax for creating a function in JavaScript is as follows: </a:t>
            </a:r>
          </a:p>
          <a:p>
            <a:pPr>
              <a:buFont typeface="Arial" charset="0"/>
              <a:buNone/>
            </a:pPr>
            <a:r>
              <a:rPr lang="en-US" sz="2000" smtClean="0"/>
              <a:t>function name_of_function(argument1,argument2,…arguments) </a:t>
            </a:r>
            <a:br>
              <a:rPr lang="en-US" sz="2000" smtClean="0"/>
            </a:br>
            <a:r>
              <a:rPr lang="en-US" sz="2000" smtClean="0"/>
              <a:t>{ </a:t>
            </a:r>
          </a:p>
          <a:p>
            <a:pPr>
              <a:buFont typeface="Arial" charset="0"/>
              <a:buNone/>
            </a:pPr>
            <a:r>
              <a:rPr lang="en-US" sz="2000" smtClean="0"/>
              <a:t/>
            </a:r>
            <a:br>
              <a:rPr lang="en-US" sz="2000" smtClean="0"/>
            </a:br>
            <a:r>
              <a:rPr lang="en-US" sz="2000" smtClean="0"/>
              <a:t>………………………………………… </a:t>
            </a:r>
            <a:br>
              <a:rPr lang="en-US" sz="2000" smtClean="0"/>
            </a:br>
            <a:r>
              <a:rPr lang="en-US" sz="2000" smtClean="0"/>
              <a:t>//Block of Code</a:t>
            </a:r>
            <a:br>
              <a:rPr lang="en-US" sz="2000" smtClean="0"/>
            </a:br>
            <a:r>
              <a:rPr lang="en-US" sz="2000" smtClean="0"/>
              <a:t>………………………………………… </a:t>
            </a:r>
          </a:p>
          <a:p>
            <a:pPr>
              <a:buFont typeface="Arial" charset="0"/>
              <a:buNone/>
            </a:pPr>
            <a:r>
              <a:rPr lang="en-US" sz="2000" smtClean="0"/>
              <a:t/>
            </a:r>
            <a:br>
              <a:rPr lang="en-US" sz="2000" smtClean="0"/>
            </a:br>
            <a:r>
              <a:rPr lang="en-US" sz="2000" smtClean="0"/>
              <a:t>} </a:t>
            </a:r>
          </a:p>
          <a:p>
            <a:pPr>
              <a:lnSpc>
                <a:spcPct val="150000"/>
              </a:lnSpc>
            </a:pPr>
            <a:endParaRPr lang="en-US" sz="20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a:xfrm>
            <a:off x="457200" y="0"/>
            <a:ext cx="8229600" cy="785813"/>
          </a:xfrm>
        </p:spPr>
        <p:txBody>
          <a:bodyPr/>
          <a:lstStyle/>
          <a:p>
            <a:pPr eaLnBrk="1" hangingPunct="1"/>
            <a:r>
              <a:rPr lang="en-US" sz="2400" b="1" smtClean="0"/>
              <a:t>Creating Custom Functions </a:t>
            </a:r>
            <a:endParaRPr lang="en-IN" sz="2400" smtClean="0"/>
          </a:p>
        </p:txBody>
      </p:sp>
      <p:sp>
        <p:nvSpPr>
          <p:cNvPr id="28675" name="Content Placeholder 4"/>
          <p:cNvSpPr>
            <a:spLocks noGrp="1"/>
          </p:cNvSpPr>
          <p:nvPr>
            <p:ph idx="1"/>
          </p:nvPr>
        </p:nvSpPr>
        <p:spPr>
          <a:xfrm>
            <a:off x="457200" y="714375"/>
            <a:ext cx="8229600" cy="5857875"/>
          </a:xfrm>
        </p:spPr>
        <p:txBody>
          <a:bodyPr/>
          <a:lstStyle/>
          <a:p>
            <a:pPr>
              <a:buFont typeface="Arial" charset="0"/>
              <a:buNone/>
            </a:pPr>
            <a:r>
              <a:rPr lang="en-US" sz="2000" b="1" smtClean="0"/>
              <a:t>Calling functions</a:t>
            </a:r>
          </a:p>
          <a:p>
            <a:r>
              <a:rPr lang="en-US" sz="2000" smtClean="0"/>
              <a:t>There are two common ways to call a function: From an </a:t>
            </a:r>
            <a:r>
              <a:rPr lang="en-US" sz="2000" i="1" smtClean="0"/>
              <a:t>event handler</a:t>
            </a:r>
            <a:r>
              <a:rPr lang="en-US" sz="2000" smtClean="0"/>
              <a:t> and from another function.</a:t>
            </a:r>
          </a:p>
          <a:p>
            <a:r>
              <a:rPr lang="en-US" sz="2000" smtClean="0"/>
              <a:t>Calling a function is simple. You have to specify its name followed by the pair of parenthesis.</a:t>
            </a:r>
          </a:p>
          <a:p>
            <a:pPr>
              <a:buFont typeface="Arial" charset="0"/>
              <a:buNone/>
            </a:pPr>
            <a:r>
              <a:rPr lang="en-US" sz="2000" smtClean="0"/>
              <a:t>	&lt;SCRIPT  TYPE="TEXT/JAVASCRIPT"&gt; </a:t>
            </a:r>
          </a:p>
          <a:p>
            <a:endParaRPr lang="en-US" sz="2000" smtClean="0"/>
          </a:p>
          <a:p>
            <a:pPr>
              <a:buFont typeface="Arial" charset="0"/>
              <a:buNone/>
            </a:pPr>
            <a:r>
              <a:rPr lang="en-US" sz="2000" smtClean="0"/>
              <a:t>                   name_of_function(argument1,argument2,…arguments)       </a:t>
            </a:r>
          </a:p>
          <a:p>
            <a:endParaRPr lang="en-US" sz="2000" smtClean="0"/>
          </a:p>
          <a:p>
            <a:pPr>
              <a:buFont typeface="Arial" charset="0"/>
              <a:buNone/>
            </a:pPr>
            <a:r>
              <a:rPr lang="en-US" sz="2000" smtClean="0"/>
              <a:t>	 &lt;/SCRIPT&gt;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a:xfrm>
            <a:off x="457200" y="0"/>
            <a:ext cx="8229600" cy="785813"/>
          </a:xfrm>
        </p:spPr>
        <p:txBody>
          <a:bodyPr/>
          <a:lstStyle/>
          <a:p>
            <a:pPr eaLnBrk="1" hangingPunct="1"/>
            <a:r>
              <a:rPr lang="en-US" sz="2400" b="1" smtClean="0"/>
              <a:t>Creating Custom Functions </a:t>
            </a:r>
            <a:endParaRPr lang="en-IN" sz="2400" smtClean="0"/>
          </a:p>
        </p:txBody>
      </p:sp>
      <p:sp>
        <p:nvSpPr>
          <p:cNvPr id="29699" name="Content Placeholder 4"/>
          <p:cNvSpPr>
            <a:spLocks noGrp="1"/>
          </p:cNvSpPr>
          <p:nvPr>
            <p:ph idx="1"/>
          </p:nvPr>
        </p:nvSpPr>
        <p:spPr>
          <a:xfrm>
            <a:off x="457200" y="714375"/>
            <a:ext cx="8229600" cy="5857875"/>
          </a:xfrm>
        </p:spPr>
        <p:txBody>
          <a:bodyPr/>
          <a:lstStyle/>
          <a:p>
            <a:pPr lvl="1">
              <a:buFont typeface="Arial" charset="0"/>
              <a:buNone/>
            </a:pPr>
            <a:r>
              <a:rPr lang="en-US" sz="2000" dirty="0" smtClean="0"/>
              <a:t>&lt;html&gt; &lt;head&gt; &lt;title&gt;Henley's Department Store&lt;/title&gt; </a:t>
            </a:r>
          </a:p>
          <a:p>
            <a:pPr lvl="1">
              <a:buFont typeface="Arial" charset="0"/>
              <a:buNone/>
            </a:pPr>
            <a:r>
              <a:rPr lang="en-US" sz="2000" dirty="0" smtClean="0"/>
              <a:t>&lt;Script Language="JavaScript"&gt; </a:t>
            </a:r>
          </a:p>
          <a:p>
            <a:pPr lvl="1">
              <a:buFont typeface="Arial" charset="0"/>
              <a:buNone/>
            </a:pPr>
            <a:r>
              <a:rPr lang="en-US" sz="2000" dirty="0" smtClean="0"/>
              <a:t>function </a:t>
            </a:r>
            <a:r>
              <a:rPr lang="en-US" sz="2000" dirty="0" err="1" smtClean="0"/>
              <a:t>welcomeMessage</a:t>
            </a:r>
            <a:r>
              <a:rPr lang="en-US" sz="2000" dirty="0" smtClean="0"/>
              <a:t>() </a:t>
            </a:r>
          </a:p>
          <a:p>
            <a:pPr lvl="1">
              <a:buFont typeface="Arial" charset="0"/>
              <a:buNone/>
            </a:pPr>
            <a:r>
              <a:rPr lang="en-US" sz="2000" dirty="0" smtClean="0"/>
              <a:t>{ </a:t>
            </a:r>
          </a:p>
          <a:p>
            <a:pPr lvl="1">
              <a:buFont typeface="Arial" charset="0"/>
              <a:buNone/>
            </a:pPr>
            <a:r>
              <a:rPr lang="en-US" sz="2000" dirty="0" err="1" smtClean="0"/>
              <a:t>document.write</a:t>
            </a:r>
            <a:r>
              <a:rPr lang="en-US" sz="2000" dirty="0" smtClean="0"/>
              <a:t>("Welcome to Web Technologies!"); </a:t>
            </a:r>
          </a:p>
          <a:p>
            <a:pPr lvl="1">
              <a:buFont typeface="Arial" charset="0"/>
              <a:buNone/>
            </a:pPr>
            <a:r>
              <a:rPr lang="en-US" sz="2000" dirty="0" smtClean="0"/>
              <a:t>}</a:t>
            </a:r>
          </a:p>
          <a:p>
            <a:pPr lvl="1">
              <a:buFont typeface="Arial" charset="0"/>
              <a:buNone/>
            </a:pPr>
            <a:r>
              <a:rPr lang="en-US" sz="2000" dirty="0" smtClean="0"/>
              <a:t> &lt;/Script&gt; </a:t>
            </a:r>
          </a:p>
          <a:p>
            <a:pPr lvl="1">
              <a:buFont typeface="Arial" charset="0"/>
              <a:buNone/>
            </a:pPr>
            <a:r>
              <a:rPr lang="en-US" sz="2000" dirty="0" smtClean="0"/>
              <a:t>&lt;/head&gt; </a:t>
            </a:r>
          </a:p>
          <a:p>
            <a:pPr lvl="1">
              <a:buFont typeface="Arial" charset="0"/>
              <a:buNone/>
            </a:pPr>
            <a:r>
              <a:rPr lang="en-US" sz="2000" dirty="0" smtClean="0"/>
              <a:t>&lt;body&gt; </a:t>
            </a:r>
          </a:p>
          <a:p>
            <a:pPr lvl="1">
              <a:buFont typeface="Arial" charset="0"/>
              <a:buNone/>
            </a:pPr>
            <a:r>
              <a:rPr lang="en-US" sz="2000" dirty="0" smtClean="0"/>
              <a:t>&lt;h1&gt;ACE ENGINEERING COLLEGE&lt;/h1&gt;</a:t>
            </a:r>
          </a:p>
          <a:p>
            <a:pPr lvl="1">
              <a:buFont typeface="Arial" charset="0"/>
              <a:buNone/>
            </a:pPr>
            <a:r>
              <a:rPr lang="en-US" sz="2000" dirty="0" smtClean="0"/>
              <a:t> &lt;h3&gt;DEPARTMENT OF CSE&lt;/h3&gt; </a:t>
            </a:r>
          </a:p>
          <a:p>
            <a:pPr lvl="1">
              <a:buFont typeface="Arial" charset="0"/>
              <a:buNone/>
            </a:pPr>
            <a:r>
              <a:rPr lang="en-US" sz="2000" dirty="0" smtClean="0"/>
              <a:t>&lt;Script Language="JavaScript"&gt; </a:t>
            </a:r>
          </a:p>
          <a:p>
            <a:pPr lvl="1">
              <a:buFont typeface="Arial" charset="0"/>
              <a:buNone/>
            </a:pPr>
            <a:r>
              <a:rPr lang="en-US" sz="2000" dirty="0" err="1" smtClean="0"/>
              <a:t>welcomeMessage</a:t>
            </a:r>
            <a:r>
              <a:rPr lang="en-US" sz="2000" dirty="0" smtClean="0"/>
              <a:t>(); </a:t>
            </a:r>
          </a:p>
          <a:p>
            <a:pPr lvl="1">
              <a:buFont typeface="Arial" charset="0"/>
              <a:buNone/>
            </a:pPr>
            <a:r>
              <a:rPr lang="en-US" sz="2000" dirty="0" smtClean="0"/>
              <a:t>&lt;/Script&gt;</a:t>
            </a:r>
          </a:p>
          <a:p>
            <a:pPr lvl="1">
              <a:buFont typeface="Arial" charset="0"/>
              <a:buNone/>
            </a:pPr>
            <a:r>
              <a:rPr lang="en-US" sz="2000" dirty="0" smtClean="0"/>
              <a:t> &lt;/body&gt; </a:t>
            </a:r>
          </a:p>
          <a:p>
            <a:pPr lvl="1">
              <a:buFont typeface="Arial" charset="0"/>
              <a:buNone/>
            </a:pPr>
            <a:r>
              <a:rPr lang="en-US" sz="2000" dirty="0" smtClean="0"/>
              <a:t>&lt;/html&gt;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457200" y="142875"/>
            <a:ext cx="8229600" cy="1071547"/>
          </a:xfrm>
        </p:spPr>
        <p:txBody>
          <a:bodyPr>
            <a:noAutofit/>
          </a:bodyPr>
          <a:lstStyle/>
          <a:p>
            <a:pPr algn="ctr" eaLnBrk="1" hangingPunct="1"/>
            <a:r>
              <a:rPr lang="en-US" sz="4000" dirty="0" smtClean="0"/>
              <a:t>Objects</a:t>
            </a:r>
            <a:br>
              <a:rPr lang="en-US" sz="4000" dirty="0" smtClean="0"/>
            </a:br>
            <a:endParaRPr lang="en-IN" sz="4000" dirty="0" smtClean="0"/>
          </a:p>
        </p:txBody>
      </p:sp>
      <p:sp>
        <p:nvSpPr>
          <p:cNvPr id="10243" name="Content Placeholder 4"/>
          <p:cNvSpPr>
            <a:spLocks noGrp="1"/>
          </p:cNvSpPr>
          <p:nvPr>
            <p:ph idx="1"/>
          </p:nvPr>
        </p:nvSpPr>
        <p:spPr>
          <a:xfrm>
            <a:off x="571472" y="1071546"/>
            <a:ext cx="8115328" cy="4643470"/>
          </a:xfrm>
        </p:spPr>
        <p:txBody>
          <a:bodyPr/>
          <a:lstStyle/>
          <a:p>
            <a:pPr eaLnBrk="1" hangingPunct="1">
              <a:lnSpc>
                <a:spcPct val="150000"/>
              </a:lnSpc>
            </a:pPr>
            <a:r>
              <a:rPr lang="en-US" sz="2000" dirty="0" smtClean="0"/>
              <a:t>JavaScript is an object oriented programming language</a:t>
            </a:r>
          </a:p>
          <a:p>
            <a:pPr eaLnBrk="1" hangingPunct="1">
              <a:lnSpc>
                <a:spcPct val="150000"/>
              </a:lnSpc>
            </a:pPr>
            <a:r>
              <a:rPr lang="en-US" sz="2000" dirty="0" smtClean="0"/>
              <a:t>That means that elements within the language are treated as objects that can be used in different scripts.</a:t>
            </a:r>
          </a:p>
          <a:p>
            <a:pPr eaLnBrk="1" hangingPunct="1">
              <a:lnSpc>
                <a:spcPct val="150000"/>
              </a:lnSpc>
            </a:pPr>
            <a:r>
              <a:rPr lang="en-US" sz="2000" dirty="0" smtClean="0"/>
              <a:t>Another advantage of objects is that they have methods and properties associated with them.</a:t>
            </a:r>
          </a:p>
          <a:p>
            <a:pPr eaLnBrk="1" hangingPunct="1">
              <a:lnSpc>
                <a:spcPct val="150000"/>
              </a:lnSpc>
            </a:pPr>
            <a:r>
              <a:rPr lang="en-US" sz="2000" dirty="0" smtClean="0"/>
              <a:t>In </a:t>
            </a:r>
            <a:r>
              <a:rPr lang="en-US" sz="2000" dirty="0" err="1" smtClean="0"/>
              <a:t>javascript</a:t>
            </a:r>
            <a:r>
              <a:rPr lang="en-US" sz="2000" dirty="0" smtClean="0"/>
              <a:t>, the syntax for using objects is:</a:t>
            </a:r>
          </a:p>
          <a:p>
            <a:pPr eaLnBrk="1" hangingPunct="1">
              <a:lnSpc>
                <a:spcPct val="150000"/>
              </a:lnSpc>
              <a:buFont typeface="Arial" charset="0"/>
              <a:buNone/>
            </a:pPr>
            <a:r>
              <a:rPr lang="en-US" sz="2000" dirty="0" smtClean="0"/>
              <a:t>	</a:t>
            </a:r>
            <a:r>
              <a:rPr lang="en-US" sz="2000" dirty="0" err="1" smtClean="0"/>
              <a:t>Object.Method.Property</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5" dur="500"/>
                                        <p:tgtEl>
                                          <p:spTgt spid="102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0" dur="500"/>
                                        <p:tgtEl>
                                          <p:spTgt spid="1024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3"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used to manipulate a stored piece of text.</a:t>
            </a:r>
          </a:p>
          <a:p>
            <a:pPr>
              <a:buNone/>
            </a:pPr>
            <a:r>
              <a:rPr lang="en-IN" b="1" dirty="0" smtClean="0"/>
              <a:t>Methods of String </a:t>
            </a:r>
          </a:p>
          <a:p>
            <a:pPr>
              <a:buNone/>
            </a:pPr>
            <a:r>
              <a:rPr lang="en-IN" b="1" dirty="0" smtClean="0"/>
              <a:t>Example </a:t>
            </a:r>
          </a:p>
          <a:p>
            <a:pPr>
              <a:buNone/>
            </a:pPr>
            <a:r>
              <a:rPr lang="en-IN" dirty="0" err="1" smtClean="0"/>
              <a:t>var</a:t>
            </a:r>
            <a:r>
              <a:rPr lang="en-IN" dirty="0" smtClean="0"/>
              <a:t> txt=“Hello world!”</a:t>
            </a:r>
          </a:p>
          <a:p>
            <a:pPr>
              <a:buNone/>
            </a:pPr>
            <a:endParaRPr lang="en-IN" b="1" dirty="0" smtClean="0"/>
          </a:p>
          <a:p>
            <a:pPr>
              <a:buNone/>
            </a:pPr>
            <a:endParaRPr lang="en-IN" b="1" dirty="0" smtClean="0"/>
          </a:p>
          <a:p>
            <a:pPr>
              <a:buNone/>
            </a:pPr>
            <a:endParaRPr lang="en-US" b="1" dirty="0"/>
          </a:p>
        </p:txBody>
      </p:sp>
      <p:sp>
        <p:nvSpPr>
          <p:cNvPr id="3" name="Title 2"/>
          <p:cNvSpPr>
            <a:spLocks noGrp="1"/>
          </p:cNvSpPr>
          <p:nvPr>
            <p:ph type="title"/>
          </p:nvPr>
        </p:nvSpPr>
        <p:spPr/>
        <p:txBody>
          <a:bodyPr/>
          <a:lstStyle/>
          <a:p>
            <a:r>
              <a:rPr lang="en-IN" dirty="0" smtClean="0"/>
              <a:t>Strings</a:t>
            </a:r>
            <a:endParaRPr lang="en-US" dirty="0"/>
          </a:p>
        </p:txBody>
      </p:sp>
      <p:graphicFrame>
        <p:nvGraphicFramePr>
          <p:cNvPr id="4" name="Table 3"/>
          <p:cNvGraphicFramePr>
            <a:graphicFrameLocks noGrp="1"/>
          </p:cNvGraphicFramePr>
          <p:nvPr/>
        </p:nvGraphicFramePr>
        <p:xfrm>
          <a:off x="2214545" y="3500438"/>
          <a:ext cx="5572161" cy="3017520"/>
        </p:xfrm>
        <a:graphic>
          <a:graphicData uri="http://schemas.openxmlformats.org/drawingml/2006/table">
            <a:tbl>
              <a:tblPr firstRow="1" bandRow="1">
                <a:tableStyleId>{5C22544A-7EE6-4342-B048-85BDC9FD1C3A}</a:tableStyleId>
              </a:tblPr>
              <a:tblGrid>
                <a:gridCol w="1029639"/>
                <a:gridCol w="1722876"/>
                <a:gridCol w="1262719"/>
                <a:gridCol w="1556927"/>
              </a:tblGrid>
              <a:tr h="294411">
                <a:tc>
                  <a:txBody>
                    <a:bodyPr/>
                    <a:lstStyle/>
                    <a:p>
                      <a:r>
                        <a:rPr lang="en-IN" dirty="0" smtClean="0"/>
                        <a:t>Method</a:t>
                      </a:r>
                      <a:endParaRPr lang="en-US" dirty="0"/>
                    </a:p>
                  </a:txBody>
                  <a:tcPr/>
                </a:tc>
                <a:tc>
                  <a:txBody>
                    <a:bodyPr/>
                    <a:lstStyle/>
                    <a:p>
                      <a:r>
                        <a:rPr lang="en-IN" dirty="0" smtClean="0"/>
                        <a:t>Description</a:t>
                      </a:r>
                      <a:endParaRPr lang="en-US" dirty="0"/>
                    </a:p>
                  </a:txBody>
                  <a:tcPr/>
                </a:tc>
                <a:tc>
                  <a:txBody>
                    <a:bodyPr/>
                    <a:lstStyle/>
                    <a:p>
                      <a:r>
                        <a:rPr lang="en-IN" dirty="0" smtClean="0"/>
                        <a:t>Syntax</a:t>
                      </a:r>
                      <a:endParaRPr lang="en-US" dirty="0"/>
                    </a:p>
                  </a:txBody>
                  <a:tcPr/>
                </a:tc>
                <a:tc>
                  <a:txBody>
                    <a:bodyPr/>
                    <a:lstStyle/>
                    <a:p>
                      <a:r>
                        <a:rPr lang="en-IN" dirty="0" smtClean="0"/>
                        <a:t>Output</a:t>
                      </a:r>
                      <a:endParaRPr lang="en-US" dirty="0"/>
                    </a:p>
                  </a:txBody>
                  <a:tcPr/>
                </a:tc>
              </a:tr>
              <a:tr h="736028">
                <a:tc>
                  <a:txBody>
                    <a:bodyPr/>
                    <a:lstStyle/>
                    <a:p>
                      <a:r>
                        <a:rPr kumimoji="0" lang="en-US" sz="1800" kern="1200" baseline="0" dirty="0" smtClean="0">
                          <a:solidFill>
                            <a:schemeClr val="dk1"/>
                          </a:solidFill>
                          <a:latin typeface="+mn-lt"/>
                          <a:ea typeface="+mn-ea"/>
                          <a:cs typeface="+mn-cs"/>
                        </a:rPr>
                        <a:t>length</a:t>
                      </a:r>
                      <a:endParaRPr lang="en-US" dirty="0"/>
                    </a:p>
                  </a:txBody>
                  <a:tcPr/>
                </a:tc>
                <a:tc>
                  <a:txBody>
                    <a:bodyPr/>
                    <a:lstStyle/>
                    <a:p>
                      <a:r>
                        <a:rPr lang="en-IN" dirty="0" smtClean="0"/>
                        <a:t>Returns the length of the string</a:t>
                      </a:r>
                      <a:endParaRPr lang="en-US" dirty="0"/>
                    </a:p>
                  </a:txBody>
                  <a:tcPr/>
                </a:tc>
                <a:tc>
                  <a:txBody>
                    <a:bodyPr/>
                    <a:lstStyle/>
                    <a:p>
                      <a:r>
                        <a:rPr lang="en-IN" dirty="0" err="1" smtClean="0"/>
                        <a:t>txt.length</a:t>
                      </a:r>
                      <a:endParaRPr lang="en-IN" dirty="0" smtClean="0"/>
                    </a:p>
                    <a:p>
                      <a:endParaRPr lang="en-US" dirty="0"/>
                    </a:p>
                  </a:txBody>
                  <a:tcPr/>
                </a:tc>
                <a:tc>
                  <a:txBody>
                    <a:bodyPr/>
                    <a:lstStyle/>
                    <a:p>
                      <a:r>
                        <a:rPr lang="en-IN" dirty="0" smtClean="0"/>
                        <a:t>12</a:t>
                      </a:r>
                      <a:endParaRPr lang="en-US" dirty="0"/>
                    </a:p>
                  </a:txBody>
                  <a:tcPr/>
                </a:tc>
              </a:tr>
              <a:tr h="1398453">
                <a:tc>
                  <a:txBody>
                    <a:bodyPr/>
                    <a:lstStyle/>
                    <a:p>
                      <a:r>
                        <a:rPr kumimoji="0" lang="en-US" sz="1800" kern="1200" baseline="0" dirty="0" err="1" smtClean="0">
                          <a:solidFill>
                            <a:schemeClr val="dk1"/>
                          </a:solidFill>
                          <a:latin typeface="+mn-lt"/>
                          <a:ea typeface="+mn-ea"/>
                          <a:cs typeface="+mn-cs"/>
                        </a:rPr>
                        <a:t>toUpperCase</a:t>
                      </a:r>
                      <a:r>
                        <a:rPr kumimoji="0" lang="en-US" sz="1800" kern="1200" baseline="0" dirty="0" smtClean="0">
                          <a:solidFill>
                            <a:schemeClr val="dk1"/>
                          </a:solidFill>
                          <a:latin typeface="+mn-lt"/>
                          <a:ea typeface="+mn-ea"/>
                          <a:cs typeface="+mn-cs"/>
                        </a:rPr>
                        <a:t>()</a:t>
                      </a:r>
                      <a:endParaRPr lang="en-US" dirty="0"/>
                    </a:p>
                  </a:txBody>
                  <a:tcPr/>
                </a:tc>
                <a:tc>
                  <a:txBody>
                    <a:bodyPr/>
                    <a:lstStyle/>
                    <a:p>
                      <a:r>
                        <a:rPr kumimoji="0" lang="en-US" sz="1800" kern="1200" baseline="0" dirty="0" smtClean="0">
                          <a:solidFill>
                            <a:schemeClr val="dk1"/>
                          </a:solidFill>
                          <a:latin typeface="+mn-lt"/>
                          <a:ea typeface="+mn-ea"/>
                          <a:cs typeface="+mn-cs"/>
                        </a:rPr>
                        <a:t>to convert a string to uppercase letters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txt.</a:t>
                      </a:r>
                      <a:r>
                        <a:rPr kumimoji="0" lang="en-US" sz="1800" kern="1200" baseline="0" dirty="0" smtClean="0">
                          <a:solidFill>
                            <a:schemeClr val="dk1"/>
                          </a:solidFill>
                          <a:latin typeface="+mn-lt"/>
                          <a:ea typeface="+mn-ea"/>
                          <a:cs typeface="+mn-cs"/>
                        </a:rPr>
                        <a:t> </a:t>
                      </a:r>
                      <a:r>
                        <a:rPr kumimoji="0" lang="en-US" sz="1800" kern="1200" baseline="0" dirty="0" err="1" smtClean="0">
                          <a:solidFill>
                            <a:schemeClr val="dk1"/>
                          </a:solidFill>
                          <a:latin typeface="+mn-lt"/>
                          <a:ea typeface="+mn-ea"/>
                          <a:cs typeface="+mn-cs"/>
                        </a:rPr>
                        <a:t>toUpperCase</a:t>
                      </a:r>
                      <a:r>
                        <a:rPr kumimoji="0" lang="en-US" sz="1800" kern="1200" baseline="0" dirty="0" smtClean="0">
                          <a:solidFill>
                            <a:schemeClr val="dk1"/>
                          </a:solidFill>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c>
                  <a:txBody>
                    <a:bodyPr/>
                    <a:lstStyle/>
                    <a:p>
                      <a:r>
                        <a:rPr kumimoji="0" lang="en-US" sz="1800" kern="1200" baseline="0" dirty="0" smtClean="0">
                          <a:solidFill>
                            <a:schemeClr val="dk1"/>
                          </a:solidFill>
                          <a:latin typeface="+mn-lt"/>
                          <a:ea typeface="+mn-ea"/>
                          <a:cs typeface="+mn-cs"/>
                        </a:rPr>
                        <a:t>HELLO WORLD!</a:t>
                      </a:r>
                      <a:endParaRPr lang="en-US"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0034" y="1643049"/>
          <a:ext cx="8229600" cy="3009768"/>
        </p:xfrm>
        <a:graphic>
          <a:graphicData uri="http://schemas.openxmlformats.org/drawingml/2006/table">
            <a:tbl>
              <a:tblPr firstRow="1" bandRow="1">
                <a:tableStyleId>{5C22544A-7EE6-4342-B048-85BDC9FD1C3A}</a:tableStyleId>
              </a:tblPr>
              <a:tblGrid>
                <a:gridCol w="1214446"/>
                <a:gridCol w="3000396"/>
                <a:gridCol w="1957358"/>
                <a:gridCol w="2057400"/>
              </a:tblGrid>
              <a:tr h="540888">
                <a:tc>
                  <a:txBody>
                    <a:bodyPr/>
                    <a:lstStyle/>
                    <a:p>
                      <a:r>
                        <a:rPr lang="en-IN" dirty="0" smtClean="0"/>
                        <a:t>Method</a:t>
                      </a:r>
                      <a:endParaRPr lang="en-US" dirty="0"/>
                    </a:p>
                  </a:txBody>
                  <a:tcPr/>
                </a:tc>
                <a:tc>
                  <a:txBody>
                    <a:bodyPr/>
                    <a:lstStyle/>
                    <a:p>
                      <a:r>
                        <a:rPr lang="en-IN" dirty="0" smtClean="0"/>
                        <a:t>Description</a:t>
                      </a:r>
                      <a:endParaRPr lang="en-US" dirty="0"/>
                    </a:p>
                  </a:txBody>
                  <a:tcPr/>
                </a:tc>
                <a:tc>
                  <a:txBody>
                    <a:bodyPr/>
                    <a:lstStyle/>
                    <a:p>
                      <a:r>
                        <a:rPr lang="en-IN" dirty="0" smtClean="0"/>
                        <a:t>Syntax</a:t>
                      </a:r>
                      <a:endParaRPr lang="en-US" dirty="0"/>
                    </a:p>
                  </a:txBody>
                  <a:tcPr/>
                </a:tc>
                <a:tc>
                  <a:txBody>
                    <a:bodyPr/>
                    <a:lstStyle/>
                    <a:p>
                      <a:r>
                        <a:rPr lang="en-IN" dirty="0" smtClean="0"/>
                        <a:t>Output</a:t>
                      </a:r>
                      <a:endParaRPr lang="en-US" dirty="0"/>
                    </a:p>
                  </a:txBody>
                  <a:tcPr/>
                </a:tc>
              </a:tr>
              <a:tr h="540888">
                <a:tc>
                  <a:txBody>
                    <a:bodyPr/>
                    <a:lstStyle/>
                    <a:p>
                      <a:r>
                        <a:rPr kumimoji="0" lang="en-US" sz="1800" kern="1200" baseline="0" dirty="0" err="1" smtClean="0">
                          <a:solidFill>
                            <a:schemeClr val="dk1"/>
                          </a:solidFill>
                          <a:latin typeface="+mn-lt"/>
                          <a:ea typeface="+mn-ea"/>
                          <a:cs typeface="+mn-cs"/>
                        </a:rPr>
                        <a:t>indexOf</a:t>
                      </a:r>
                      <a:r>
                        <a:rPr kumimoji="0" lang="en-US" sz="1800" kern="1200" baseline="0" dirty="0" smtClean="0">
                          <a:solidFill>
                            <a:schemeClr val="dk1"/>
                          </a:solidFill>
                          <a:latin typeface="+mn-lt"/>
                          <a:ea typeface="+mn-ea"/>
                          <a:cs typeface="+mn-cs"/>
                        </a:rPr>
                        <a:t>()</a:t>
                      </a:r>
                      <a:endParaRPr lang="en-US" dirty="0"/>
                    </a:p>
                  </a:txBody>
                  <a:tcPr/>
                </a:tc>
                <a:tc>
                  <a:txBody>
                    <a:bodyPr/>
                    <a:lstStyle/>
                    <a:p>
                      <a:r>
                        <a:rPr kumimoji="0" lang="en-US" sz="1800" kern="1200" baseline="0" dirty="0" smtClean="0">
                          <a:solidFill>
                            <a:schemeClr val="dk1"/>
                          </a:solidFill>
                          <a:latin typeface="+mn-lt"/>
                          <a:ea typeface="+mn-ea"/>
                          <a:cs typeface="+mn-cs"/>
                        </a:rPr>
                        <a:t>Return the position of the first occurrence of a text in a string</a:t>
                      </a:r>
                      <a:endParaRPr lang="en-US" dirty="0"/>
                    </a:p>
                  </a:txBody>
                  <a:tcPr/>
                </a:tc>
                <a:tc>
                  <a:txBody>
                    <a:bodyPr/>
                    <a:lstStyle/>
                    <a:p>
                      <a:r>
                        <a:rPr kumimoji="0" lang="en-US" sz="1800" kern="1200" baseline="0" dirty="0" err="1" smtClean="0">
                          <a:solidFill>
                            <a:schemeClr val="dk1"/>
                          </a:solidFill>
                          <a:latin typeface="+mn-lt"/>
                          <a:ea typeface="+mn-ea"/>
                          <a:cs typeface="+mn-cs"/>
                        </a:rPr>
                        <a:t>txt.indexOf</a:t>
                      </a:r>
                      <a:r>
                        <a:rPr kumimoji="0" lang="en-US" sz="1800" kern="1200" baseline="0" dirty="0" smtClean="0">
                          <a:solidFill>
                            <a:schemeClr val="dk1"/>
                          </a:solidFill>
                          <a:latin typeface="+mn-lt"/>
                          <a:ea typeface="+mn-ea"/>
                          <a:cs typeface="+mn-cs"/>
                        </a:rPr>
                        <a:t>("WORLD")</a:t>
                      </a:r>
                      <a:endParaRPr lang="en-US" dirty="0"/>
                    </a:p>
                  </a:txBody>
                  <a:tcPr/>
                </a:tc>
                <a:tc>
                  <a:txBody>
                    <a:bodyPr/>
                    <a:lstStyle/>
                    <a:p>
                      <a:r>
                        <a:rPr lang="en-IN" dirty="0" smtClean="0"/>
                        <a:t>-1</a:t>
                      </a:r>
                      <a:endParaRPr lang="en-US" dirty="0"/>
                    </a:p>
                  </a:txBody>
                  <a:tcPr/>
                </a:tc>
              </a:tr>
              <a:tr h="540888">
                <a:tc>
                  <a:txBody>
                    <a:bodyPr/>
                    <a:lstStyle/>
                    <a:p>
                      <a:r>
                        <a:rPr kumimoji="0" lang="en-US" sz="1800" kern="1200" baseline="0" dirty="0" smtClean="0">
                          <a:solidFill>
                            <a:schemeClr val="dk1"/>
                          </a:solidFill>
                          <a:latin typeface="+mn-lt"/>
                          <a:ea typeface="+mn-ea"/>
                          <a:cs typeface="+mn-cs"/>
                        </a:rPr>
                        <a:t>match()</a:t>
                      </a:r>
                      <a:endParaRPr lang="en-US" dirty="0"/>
                    </a:p>
                  </a:txBody>
                  <a:tcPr/>
                </a:tc>
                <a:tc>
                  <a:txBody>
                    <a:bodyPr/>
                    <a:lstStyle/>
                    <a:p>
                      <a:r>
                        <a:rPr kumimoji="0" lang="en-US" sz="1800" kern="1200" baseline="0" dirty="0" smtClean="0">
                          <a:solidFill>
                            <a:schemeClr val="dk1"/>
                          </a:solidFill>
                          <a:latin typeface="+mn-lt"/>
                          <a:ea typeface="+mn-ea"/>
                          <a:cs typeface="+mn-cs"/>
                        </a:rPr>
                        <a:t>Search for a text in a string and return the text if found</a:t>
                      </a:r>
                      <a:endParaRPr lang="en-US" dirty="0"/>
                    </a:p>
                  </a:txBody>
                  <a:tcPr/>
                </a:tc>
                <a:tc>
                  <a:txBody>
                    <a:bodyPr/>
                    <a:lstStyle/>
                    <a:p>
                      <a:r>
                        <a:rPr kumimoji="0" lang="en-US" sz="1800" kern="1200" baseline="0" dirty="0" err="1" smtClean="0">
                          <a:solidFill>
                            <a:schemeClr val="dk1"/>
                          </a:solidFill>
                          <a:latin typeface="+mn-lt"/>
                          <a:ea typeface="+mn-ea"/>
                          <a:cs typeface="+mn-cs"/>
                        </a:rPr>
                        <a:t>txt.match</a:t>
                      </a:r>
                      <a:r>
                        <a:rPr kumimoji="0" lang="en-US" sz="1800" kern="1200" baseline="0" dirty="0" smtClean="0">
                          <a:solidFill>
                            <a:schemeClr val="dk1"/>
                          </a:solidFill>
                          <a:latin typeface="+mn-lt"/>
                          <a:ea typeface="+mn-ea"/>
                          <a:cs typeface="+mn-cs"/>
                        </a:rPr>
                        <a:t>("World")</a:t>
                      </a:r>
                      <a:endParaRPr lang="en-US" dirty="0"/>
                    </a:p>
                  </a:txBody>
                  <a:tcPr/>
                </a:tc>
                <a:tc>
                  <a:txBody>
                    <a:bodyPr/>
                    <a:lstStyle/>
                    <a:p>
                      <a:r>
                        <a:rPr lang="en-IN" dirty="0" smtClean="0"/>
                        <a:t>null</a:t>
                      </a:r>
                      <a:endParaRPr lang="en-US" dirty="0"/>
                    </a:p>
                  </a:txBody>
                  <a:tcPr/>
                </a:tc>
              </a:tr>
              <a:tr h="540888">
                <a:tc>
                  <a:txBody>
                    <a:bodyPr/>
                    <a:lstStyle/>
                    <a:p>
                      <a:r>
                        <a:rPr kumimoji="0" lang="en-US" sz="1800" kern="1200" baseline="0" dirty="0" smtClean="0">
                          <a:solidFill>
                            <a:schemeClr val="dk1"/>
                          </a:solidFill>
                          <a:latin typeface="+mn-lt"/>
                          <a:ea typeface="+mn-ea"/>
                          <a:cs typeface="+mn-cs"/>
                        </a:rPr>
                        <a:t>replace()</a:t>
                      </a:r>
                      <a:endParaRPr lang="en-US" dirty="0"/>
                    </a:p>
                  </a:txBody>
                  <a:tcPr/>
                </a:tc>
                <a:tc>
                  <a:txBody>
                    <a:bodyPr/>
                    <a:lstStyle/>
                    <a:p>
                      <a:r>
                        <a:rPr kumimoji="0" lang="en-US" sz="1800" kern="1200" baseline="0" dirty="0" smtClean="0">
                          <a:solidFill>
                            <a:schemeClr val="dk1"/>
                          </a:solidFill>
                          <a:latin typeface="+mn-lt"/>
                          <a:ea typeface="+mn-ea"/>
                          <a:cs typeface="+mn-cs"/>
                        </a:rPr>
                        <a:t>Replace characters in a string</a:t>
                      </a:r>
                      <a:endParaRPr lang="en-US" dirty="0"/>
                    </a:p>
                  </a:txBody>
                  <a:tcPr/>
                </a:tc>
                <a:tc>
                  <a:txBody>
                    <a:bodyPr/>
                    <a:lstStyle/>
                    <a:p>
                      <a:r>
                        <a:rPr kumimoji="0" lang="en-US" sz="1800" kern="1200" baseline="0" dirty="0" err="1" smtClean="0">
                          <a:solidFill>
                            <a:schemeClr val="dk1"/>
                          </a:solidFill>
                          <a:latin typeface="+mn-lt"/>
                          <a:ea typeface="+mn-ea"/>
                          <a:cs typeface="+mn-cs"/>
                        </a:rPr>
                        <a:t>txt.replace</a:t>
                      </a:r>
                      <a:r>
                        <a:rPr kumimoji="0" lang="en-US" sz="1800" kern="1200" baseline="0" dirty="0" smtClean="0">
                          <a:solidFill>
                            <a:schemeClr val="dk1"/>
                          </a:solidFill>
                          <a:latin typeface="+mn-lt"/>
                          <a:ea typeface="+mn-ea"/>
                          <a:cs typeface="+mn-cs"/>
                        </a:rPr>
                        <a:t>(“world!",“students")</a:t>
                      </a:r>
                      <a:endParaRPr lang="en-US" dirty="0"/>
                    </a:p>
                  </a:txBody>
                  <a:tcPr/>
                </a:tc>
                <a:tc>
                  <a:txBody>
                    <a:bodyPr/>
                    <a:lstStyle/>
                    <a:p>
                      <a:r>
                        <a:rPr lang="en-IN" dirty="0" smtClean="0"/>
                        <a:t>Hello students</a:t>
                      </a:r>
                      <a:endParaRPr lang="en-US" dirty="0"/>
                    </a:p>
                  </a:txBody>
                  <a:tcPr/>
                </a:tc>
              </a:tr>
            </a:tbl>
          </a:graphicData>
        </a:graphic>
      </p:graphicFrame>
      <p:sp>
        <p:nvSpPr>
          <p:cNvPr id="3" name="Title 2"/>
          <p:cNvSpPr>
            <a:spLocks noGrp="1"/>
          </p:cNvSpPr>
          <p:nvPr>
            <p:ph type="title"/>
          </p:nvPr>
        </p:nvSpPr>
        <p:spPr/>
        <p:txBody>
          <a:bodyPr/>
          <a:lstStyle/>
          <a:p>
            <a:r>
              <a:rPr lang="en-IN" dirty="0" smtClean="0"/>
              <a:t>Methods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str</a:t>
            </a:r>
            <a:r>
              <a:rPr lang="en-US" dirty="0" smtClean="0"/>
              <a:t>="Hello world!";</a:t>
            </a:r>
          </a:p>
          <a:p>
            <a:pPr>
              <a:buNone/>
            </a:pPr>
            <a:r>
              <a:rPr lang="en-IN" dirty="0" err="1" smtClean="0"/>
              <a:t>document.write</a:t>
            </a:r>
            <a:r>
              <a:rPr lang="en-IN" dirty="0" smtClean="0"/>
              <a:t>(</a:t>
            </a:r>
            <a:r>
              <a:rPr lang="en-IN" dirty="0" err="1" smtClean="0"/>
              <a:t>str.length</a:t>
            </a:r>
            <a:r>
              <a:rPr lang="en-IN" dirty="0" smtClean="0"/>
              <a:t>);</a:t>
            </a:r>
            <a:endParaRPr lang="en-US" dirty="0" smtClean="0"/>
          </a:p>
          <a:p>
            <a:pPr>
              <a:buNone/>
            </a:pPr>
            <a:r>
              <a:rPr lang="en-US" dirty="0" err="1" smtClean="0"/>
              <a:t>document.write</a:t>
            </a:r>
            <a:r>
              <a:rPr lang="en-US" dirty="0" smtClean="0"/>
              <a:t>(</a:t>
            </a:r>
            <a:r>
              <a:rPr lang="en-US" dirty="0" err="1" smtClean="0"/>
              <a:t>str.indexOf</a:t>
            </a:r>
            <a:r>
              <a:rPr lang="en-US" dirty="0" smtClean="0"/>
              <a:t>("d") + "&lt;</a:t>
            </a:r>
            <a:r>
              <a:rPr lang="en-US" dirty="0" err="1" smtClean="0"/>
              <a:t>br</a:t>
            </a:r>
            <a:r>
              <a:rPr lang="en-US" dirty="0" smtClean="0"/>
              <a:t> /&gt;");</a:t>
            </a:r>
          </a:p>
          <a:p>
            <a:pPr>
              <a:buNone/>
            </a:pPr>
            <a:r>
              <a:rPr lang="en-US" dirty="0" err="1" smtClean="0"/>
              <a:t>document.write</a:t>
            </a:r>
            <a:r>
              <a:rPr lang="en-US" dirty="0" smtClean="0"/>
              <a:t>(</a:t>
            </a:r>
            <a:r>
              <a:rPr lang="en-US" dirty="0" err="1" smtClean="0"/>
              <a:t>str.indexOf</a:t>
            </a:r>
            <a:r>
              <a:rPr lang="en-US" dirty="0" smtClean="0"/>
              <a:t>("WORLD") + "&lt;</a:t>
            </a:r>
            <a:r>
              <a:rPr lang="en-US" dirty="0" err="1" smtClean="0"/>
              <a:t>br</a:t>
            </a:r>
            <a:r>
              <a:rPr lang="en-US" dirty="0" smtClean="0"/>
              <a:t> /&gt;");</a:t>
            </a:r>
          </a:p>
          <a:p>
            <a:pPr>
              <a:buNone/>
            </a:pPr>
            <a:r>
              <a:rPr lang="en-US" dirty="0" err="1" smtClean="0"/>
              <a:t>document.write</a:t>
            </a:r>
            <a:r>
              <a:rPr lang="en-US" dirty="0" smtClean="0"/>
              <a:t>(</a:t>
            </a:r>
            <a:r>
              <a:rPr lang="en-US" dirty="0" err="1" smtClean="0"/>
              <a:t>str.indexOf</a:t>
            </a:r>
            <a:r>
              <a:rPr lang="en-US" dirty="0" smtClean="0"/>
              <a:t>("world"));</a:t>
            </a:r>
          </a:p>
          <a:p>
            <a:pPr>
              <a:buNone/>
            </a:pPr>
            <a:r>
              <a:rPr lang="en-US" dirty="0" smtClean="0"/>
              <a:t>&lt;/script&gt;</a:t>
            </a:r>
          </a:p>
          <a:p>
            <a:pPr>
              <a:buNone/>
            </a:pPr>
            <a:r>
              <a:rPr lang="en-US" dirty="0" smtClean="0"/>
              <a:t>&lt;/body&gt;</a:t>
            </a:r>
          </a:p>
          <a:p>
            <a:pPr>
              <a:buNone/>
            </a:pPr>
            <a:r>
              <a:rPr lang="en-US" dirty="0" smtClean="0"/>
              <a:t>&lt;/html&gt;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28596" y="571480"/>
            <a:ext cx="8229600" cy="785813"/>
          </a:xfrm>
        </p:spPr>
        <p:txBody>
          <a:bodyPr/>
          <a:lstStyle/>
          <a:p>
            <a:pPr eaLnBrk="1" hangingPunct="1"/>
            <a:r>
              <a:rPr lang="en-IN" sz="2400" dirty="0" smtClean="0"/>
              <a:t>DATA TYPES</a:t>
            </a:r>
          </a:p>
        </p:txBody>
      </p:sp>
      <p:sp>
        <p:nvSpPr>
          <p:cNvPr id="8195" name="Content Placeholder 4"/>
          <p:cNvSpPr>
            <a:spLocks noGrp="1"/>
          </p:cNvSpPr>
          <p:nvPr>
            <p:ph idx="1"/>
          </p:nvPr>
        </p:nvSpPr>
        <p:spPr>
          <a:xfrm>
            <a:off x="571472" y="1571612"/>
            <a:ext cx="8115328" cy="3857652"/>
          </a:xfrm>
        </p:spPr>
        <p:txBody>
          <a:bodyPr/>
          <a:lstStyle/>
          <a:p>
            <a:pPr eaLnBrk="1" hangingPunct="1">
              <a:lnSpc>
                <a:spcPct val="150000"/>
              </a:lnSpc>
              <a:buFont typeface="Arial" charset="0"/>
              <a:buNone/>
            </a:pPr>
            <a:endParaRPr lang="en-US" sz="2000" dirty="0" smtClean="0"/>
          </a:p>
          <a:p>
            <a:pPr eaLnBrk="1" hangingPunct="1">
              <a:lnSpc>
                <a:spcPct val="150000"/>
              </a:lnSpc>
              <a:buNone/>
            </a:pPr>
            <a:r>
              <a:rPr lang="en-US" sz="2000" dirty="0" smtClean="0"/>
              <a:t>There are 5 basic data types in JavaScript:   string, number, Boolean, object and function.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457200" y="0"/>
            <a:ext cx="8229600" cy="785813"/>
          </a:xfrm>
        </p:spPr>
        <p:txBody>
          <a:bodyPr/>
          <a:lstStyle/>
          <a:p>
            <a:pPr eaLnBrk="1" hangingPunct="1"/>
            <a:r>
              <a:rPr lang="en-US" sz="2400" b="1" smtClean="0"/>
              <a:t>Arrays</a:t>
            </a:r>
            <a:endParaRPr lang="en-IN" sz="2400" smtClean="0"/>
          </a:p>
        </p:txBody>
      </p:sp>
      <p:sp>
        <p:nvSpPr>
          <p:cNvPr id="23555" name="Content Placeholder 4"/>
          <p:cNvSpPr>
            <a:spLocks noGrp="1"/>
          </p:cNvSpPr>
          <p:nvPr>
            <p:ph idx="1"/>
          </p:nvPr>
        </p:nvSpPr>
        <p:spPr>
          <a:xfrm>
            <a:off x="457200" y="714375"/>
            <a:ext cx="8229600" cy="5857875"/>
          </a:xfrm>
        </p:spPr>
        <p:txBody>
          <a:bodyPr/>
          <a:lstStyle/>
          <a:p>
            <a:r>
              <a:rPr lang="en-US" sz="2000" dirty="0" smtClean="0"/>
              <a:t>The array concept is used to store a set of values in a single variable name. This is a very important concept in any programming language</a:t>
            </a:r>
          </a:p>
          <a:p>
            <a:pPr>
              <a:buFont typeface="Arial" charset="0"/>
              <a:buNone/>
            </a:pPr>
            <a:r>
              <a:rPr lang="en-US" sz="2000" b="1" dirty="0" smtClean="0"/>
              <a:t>Array Definition: </a:t>
            </a:r>
          </a:p>
          <a:p>
            <a:r>
              <a:rPr lang="en-US" sz="2000" dirty="0" smtClean="0"/>
              <a:t>The array must first be defined before it is accessed or used. There are a variety of ways this can be accomplished in JavaScript. Below are some of the ways of defining arrays in JavaScript.</a:t>
            </a:r>
          </a:p>
          <a:p>
            <a:pPr>
              <a:buFont typeface="Arial" charset="0"/>
              <a:buNone/>
            </a:pPr>
            <a:r>
              <a:rPr lang="en-US" sz="2000" b="1" dirty="0" smtClean="0"/>
              <a:t>Defining an Array in JavaScript: </a:t>
            </a:r>
          </a:p>
          <a:p>
            <a:r>
              <a:rPr lang="en-US" sz="2000" dirty="0" smtClean="0"/>
              <a:t>Array is defined in JavaScript by making use of the keyword new. </a:t>
            </a:r>
          </a:p>
          <a:p>
            <a:r>
              <a:rPr lang="en-US" sz="2000" dirty="0" smtClean="0"/>
              <a:t>General format of defining array in JavaScript is as follows: </a:t>
            </a:r>
          </a:p>
          <a:p>
            <a:pPr>
              <a:buFont typeface="Arial" charset="0"/>
              <a:buNone/>
            </a:pPr>
            <a:r>
              <a:rPr lang="en-US" sz="2000" b="1" dirty="0" smtClean="0"/>
              <a:t>		</a:t>
            </a:r>
            <a:r>
              <a:rPr lang="en-US" sz="2000" b="1" dirty="0" err="1" smtClean="0"/>
              <a:t>var</a:t>
            </a:r>
            <a:r>
              <a:rPr lang="en-US" sz="2000" b="1" dirty="0" smtClean="0"/>
              <a:t> </a:t>
            </a:r>
            <a:r>
              <a:rPr lang="en-US" sz="2000" dirty="0" err="1" smtClean="0"/>
              <a:t>varaiblename</a:t>
            </a:r>
            <a:r>
              <a:rPr lang="en-US" sz="2000" dirty="0" smtClean="0"/>
              <a:t> = new </a:t>
            </a:r>
            <a:r>
              <a:rPr lang="en-US" sz="2000" b="1" dirty="0" smtClean="0"/>
              <a:t>Array</a:t>
            </a:r>
            <a:r>
              <a:rPr lang="en-US" sz="2000" dirty="0" smtClean="0"/>
              <a:t>( ) </a:t>
            </a:r>
          </a:p>
          <a:p>
            <a:r>
              <a:rPr lang="en-US" sz="2000" dirty="0" smtClean="0"/>
              <a:t>For example, if a programmer wants to define an array </a:t>
            </a:r>
            <a:r>
              <a:rPr lang="en-US" sz="2000" dirty="0" err="1" smtClean="0"/>
              <a:t>exforsys</a:t>
            </a:r>
            <a:r>
              <a:rPr lang="en-US" sz="2000" dirty="0" smtClean="0"/>
              <a:t>, it is written as follows: </a:t>
            </a:r>
          </a:p>
          <a:p>
            <a:pPr>
              <a:buFont typeface="Arial" charset="0"/>
              <a:buNone/>
            </a:pPr>
            <a:r>
              <a:rPr lang="en-US" sz="2000" b="1" dirty="0" smtClean="0"/>
              <a:t>		</a:t>
            </a:r>
            <a:r>
              <a:rPr lang="en-US" sz="2000" b="1" dirty="0" err="1" smtClean="0"/>
              <a:t>var</a:t>
            </a:r>
            <a:r>
              <a:rPr lang="en-US" sz="2000" dirty="0" smtClean="0"/>
              <a:t> </a:t>
            </a:r>
            <a:r>
              <a:rPr lang="en-US" sz="2000" dirty="0" err="1" smtClean="0"/>
              <a:t>exforsys</a:t>
            </a:r>
            <a:r>
              <a:rPr lang="en-US" sz="2000" dirty="0" smtClean="0"/>
              <a:t> = new </a:t>
            </a:r>
            <a:r>
              <a:rPr lang="en-US" sz="2000" b="1" dirty="0" smtClean="0"/>
              <a:t>Array</a:t>
            </a:r>
            <a:r>
              <a:rPr lang="en-US" sz="2000" dirty="0" smtClean="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5" dur="500"/>
                                        <p:tgtEl>
                                          <p:spTgt spid="2355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0" dur="500"/>
                                        <p:tgtEl>
                                          <p:spTgt spid="2355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3" dur="500"/>
                                        <p:tgtEl>
                                          <p:spTgt spid="2355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6" dur="500"/>
                                        <p:tgtEl>
                                          <p:spTgt spid="2355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9" dur="500"/>
                                        <p:tgtEl>
                                          <p:spTgt spid="2355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34" dur="500"/>
                                        <p:tgtEl>
                                          <p:spTgt spid="23555">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37"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57200" y="0"/>
            <a:ext cx="8229600" cy="785813"/>
          </a:xfrm>
        </p:spPr>
        <p:txBody>
          <a:bodyPr/>
          <a:lstStyle/>
          <a:p>
            <a:pPr eaLnBrk="1" hangingPunct="1"/>
            <a:r>
              <a:rPr lang="en-US" sz="2400" b="1" smtClean="0"/>
              <a:t>Arrays</a:t>
            </a:r>
            <a:endParaRPr lang="en-IN" sz="2400" smtClean="0"/>
          </a:p>
        </p:txBody>
      </p:sp>
      <p:sp>
        <p:nvSpPr>
          <p:cNvPr id="24579" name="Content Placeholder 4"/>
          <p:cNvSpPr>
            <a:spLocks noGrp="1"/>
          </p:cNvSpPr>
          <p:nvPr>
            <p:ph idx="1"/>
          </p:nvPr>
        </p:nvSpPr>
        <p:spPr>
          <a:xfrm>
            <a:off x="457200" y="714375"/>
            <a:ext cx="8229600" cy="5857875"/>
          </a:xfrm>
        </p:spPr>
        <p:txBody>
          <a:bodyPr/>
          <a:lstStyle/>
          <a:p>
            <a:r>
              <a:rPr lang="en-US" sz="2000" smtClean="0"/>
              <a:t>The format for adding elements in this structure is as follows:</a:t>
            </a:r>
          </a:p>
          <a:p>
            <a:pPr>
              <a:buFont typeface="Arial" charset="0"/>
              <a:buNone/>
            </a:pPr>
            <a:r>
              <a:rPr lang="en-US" sz="2000" b="1" smtClean="0"/>
              <a:t>	var </a:t>
            </a:r>
            <a:r>
              <a:rPr lang="en-US" sz="2000" smtClean="0"/>
              <a:t>varaiblename = </a:t>
            </a:r>
            <a:r>
              <a:rPr lang="en-US" sz="2000" b="1" smtClean="0"/>
              <a:t>new</a:t>
            </a:r>
            <a:r>
              <a:rPr lang="en-US" sz="2000" smtClean="0"/>
              <a:t> </a:t>
            </a:r>
            <a:r>
              <a:rPr lang="en-US" sz="2000" b="1" smtClean="0"/>
              <a:t>Array</a:t>
            </a:r>
            <a:r>
              <a:rPr lang="en-US" sz="2000" smtClean="0"/>
              <a:t>( )</a:t>
            </a:r>
            <a:br>
              <a:rPr lang="en-US" sz="2000" smtClean="0"/>
            </a:br>
            <a:r>
              <a:rPr lang="en-US" sz="2000" smtClean="0"/>
              <a:t>variablename[0]=”element1”</a:t>
            </a:r>
            <a:br>
              <a:rPr lang="en-US" sz="2000" smtClean="0"/>
            </a:br>
            <a:r>
              <a:rPr lang="en-US" sz="2000" smtClean="0"/>
              <a:t>variablename[1]=”element2”</a:t>
            </a:r>
            <a:br>
              <a:rPr lang="en-US" sz="2000" smtClean="0"/>
            </a:br>
            <a:r>
              <a:rPr lang="en-US" sz="2000" smtClean="0"/>
              <a:t>variablename[2]=”element3”</a:t>
            </a:r>
            <a:br>
              <a:rPr lang="en-US" sz="2000" smtClean="0"/>
            </a:br>
            <a:r>
              <a:rPr lang="en-US" sz="2000" smtClean="0"/>
              <a:t>variablename[3]=”element4”</a:t>
            </a:r>
            <a:br>
              <a:rPr lang="en-US" sz="2000" smtClean="0"/>
            </a:br>
            <a:r>
              <a:rPr lang="en-US" sz="2000" smtClean="0"/>
              <a:t>………………………</a:t>
            </a:r>
            <a:br>
              <a:rPr lang="en-US" sz="2000" smtClean="0"/>
            </a:br>
            <a:endParaRPr lang="en-US" sz="2000" smtClean="0"/>
          </a:p>
          <a:p>
            <a:r>
              <a:rPr lang="en-US" sz="2000" b="1" smtClean="0"/>
              <a:t>var</a:t>
            </a:r>
            <a:r>
              <a:rPr lang="en-US" sz="2000" smtClean="0"/>
              <a:t> Exforsys = </a:t>
            </a:r>
            <a:r>
              <a:rPr lang="en-US" sz="2000" b="1" smtClean="0"/>
              <a:t>new Array</a:t>
            </a:r>
            <a:r>
              <a:rPr lang="en-US" sz="2000" smtClean="0"/>
              <a:t>( )</a:t>
            </a:r>
            <a:br>
              <a:rPr lang="en-US" sz="2000" smtClean="0"/>
            </a:br>
            <a:r>
              <a:rPr lang="en-US" sz="2000" smtClean="0"/>
              <a:t>Exforsys[0]=”Training”</a:t>
            </a:r>
            <a:br>
              <a:rPr lang="en-US" sz="2000" smtClean="0"/>
            </a:br>
            <a:r>
              <a:rPr lang="en-US" sz="2000" smtClean="0"/>
              <a:t>Exforsys[1]=”Division”</a:t>
            </a:r>
            <a:br>
              <a:rPr lang="en-US" sz="2000" smtClean="0"/>
            </a:br>
            <a:r>
              <a:rPr lang="en-US" sz="2000" smtClean="0"/>
              <a:t>Exforsys[2]=”Institute”</a:t>
            </a:r>
            <a:br>
              <a:rPr lang="en-US" sz="2000" smtClean="0"/>
            </a:br>
            <a:r>
              <a:rPr lang="en-US" sz="2000" smtClean="0"/>
              <a:t>Exforsys[3]=”Company”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457200" y="0"/>
            <a:ext cx="8229600" cy="785813"/>
          </a:xfrm>
        </p:spPr>
        <p:txBody>
          <a:bodyPr/>
          <a:lstStyle/>
          <a:p>
            <a:pPr eaLnBrk="1" hangingPunct="1"/>
            <a:r>
              <a:rPr lang="en-US" sz="2400" b="1" smtClean="0"/>
              <a:t>Arrays</a:t>
            </a:r>
            <a:endParaRPr lang="en-IN" sz="2400" smtClean="0"/>
          </a:p>
        </p:txBody>
      </p:sp>
      <p:sp>
        <p:nvSpPr>
          <p:cNvPr id="25603" name="Content Placeholder 4"/>
          <p:cNvSpPr>
            <a:spLocks noGrp="1"/>
          </p:cNvSpPr>
          <p:nvPr>
            <p:ph idx="1"/>
          </p:nvPr>
        </p:nvSpPr>
        <p:spPr>
          <a:xfrm>
            <a:off x="457200" y="714375"/>
            <a:ext cx="8229600" cy="5857875"/>
          </a:xfrm>
        </p:spPr>
        <p:txBody>
          <a:bodyPr>
            <a:normAutofit fontScale="92500" lnSpcReduction="10000"/>
          </a:bodyPr>
          <a:lstStyle/>
          <a:p>
            <a:pPr>
              <a:lnSpc>
                <a:spcPct val="150000"/>
              </a:lnSpc>
            </a:pPr>
            <a:r>
              <a:rPr lang="en-US" sz="2000" dirty="0" smtClean="0"/>
              <a:t>It is also possible that if the programmer is certain of the array length, it can be defined while defining the array itself as: </a:t>
            </a:r>
          </a:p>
          <a:p>
            <a:pPr>
              <a:lnSpc>
                <a:spcPct val="150000"/>
              </a:lnSpc>
              <a:buFont typeface="Arial" charset="0"/>
              <a:buNone/>
            </a:pPr>
            <a:r>
              <a:rPr lang="en-US" sz="2000" b="1" dirty="0" smtClean="0"/>
              <a:t>		</a:t>
            </a:r>
            <a:r>
              <a:rPr lang="en-US" sz="2000" b="1" dirty="0" err="1" smtClean="0"/>
              <a:t>var</a:t>
            </a:r>
            <a:r>
              <a:rPr lang="en-US" sz="2000" dirty="0" smtClean="0"/>
              <a:t> </a:t>
            </a:r>
            <a:r>
              <a:rPr lang="en-US" sz="2000" dirty="0" err="1" smtClean="0"/>
              <a:t>Exforsys</a:t>
            </a:r>
            <a:r>
              <a:rPr lang="en-US" sz="2000" dirty="0" smtClean="0"/>
              <a:t> =</a:t>
            </a:r>
            <a:r>
              <a:rPr lang="en-US" sz="2000" b="1" dirty="0" smtClean="0"/>
              <a:t> new Array</a:t>
            </a:r>
            <a:r>
              <a:rPr lang="en-US" sz="2000" dirty="0" smtClean="0"/>
              <a:t>(4)</a:t>
            </a:r>
          </a:p>
          <a:p>
            <a:pPr>
              <a:lnSpc>
                <a:spcPct val="150000"/>
              </a:lnSpc>
              <a:buFont typeface="Arial" charset="0"/>
              <a:buNone/>
            </a:pPr>
            <a:r>
              <a:rPr lang="en-US" sz="2000" b="1" dirty="0" smtClean="0"/>
              <a:t>Shorter form: </a:t>
            </a:r>
          </a:p>
          <a:p>
            <a:pPr>
              <a:lnSpc>
                <a:spcPct val="150000"/>
              </a:lnSpc>
            </a:pPr>
            <a:r>
              <a:rPr lang="en-US" sz="2000" dirty="0" smtClean="0"/>
              <a:t>The elements can also be defined in a shorter form as: </a:t>
            </a:r>
          </a:p>
          <a:p>
            <a:pPr lvl="1">
              <a:lnSpc>
                <a:spcPct val="150000"/>
              </a:lnSpc>
              <a:buFont typeface="Arial" charset="0"/>
              <a:buNone/>
            </a:pPr>
            <a:r>
              <a:rPr lang="en-US" sz="1600" b="1" dirty="0" smtClean="0"/>
              <a:t>	</a:t>
            </a:r>
            <a:r>
              <a:rPr lang="en-US" sz="2000" b="1" dirty="0" err="1" smtClean="0"/>
              <a:t>var</a:t>
            </a:r>
            <a:r>
              <a:rPr lang="en-US" sz="2000" dirty="0" smtClean="0"/>
              <a:t> </a:t>
            </a:r>
            <a:r>
              <a:rPr lang="en-US" sz="2000" dirty="0" err="1" smtClean="0"/>
              <a:t>variablename</a:t>
            </a:r>
            <a:r>
              <a:rPr lang="en-US" sz="2000" dirty="0" smtClean="0"/>
              <a:t>=</a:t>
            </a:r>
            <a:r>
              <a:rPr lang="en-US" sz="2000" b="1" dirty="0" smtClean="0"/>
              <a:t>new Array</a:t>
            </a:r>
            <a:r>
              <a:rPr lang="en-US" sz="2000" dirty="0" smtClean="0"/>
              <a:t>(“element1”,”element2”,”elements3”,….)</a:t>
            </a:r>
          </a:p>
          <a:p>
            <a:pPr>
              <a:lnSpc>
                <a:spcPct val="150000"/>
              </a:lnSpc>
              <a:buFont typeface="Arial" charset="0"/>
              <a:buNone/>
            </a:pPr>
            <a:r>
              <a:rPr lang="en-US" sz="2000" b="1" dirty="0" smtClean="0"/>
              <a:t>Accessing Arrays in JavaScript</a:t>
            </a:r>
          </a:p>
          <a:p>
            <a:pPr>
              <a:lnSpc>
                <a:spcPct val="150000"/>
              </a:lnSpc>
            </a:pPr>
            <a:r>
              <a:rPr lang="en-US" sz="2000" dirty="0" smtClean="0"/>
              <a:t>You can access an array element by referring to the name of the array and the element's index number.</a:t>
            </a:r>
          </a:p>
          <a:p>
            <a:pPr>
              <a:lnSpc>
                <a:spcPct val="150000"/>
              </a:lnSpc>
              <a:buFont typeface="Arial" charset="0"/>
              <a:buNone/>
            </a:pPr>
            <a:r>
              <a:rPr lang="en-US" sz="2000" b="1" dirty="0" smtClean="0"/>
              <a:t>Displaying Array Elements</a:t>
            </a:r>
          </a:p>
          <a:p>
            <a:pPr>
              <a:lnSpc>
                <a:spcPct val="150000"/>
              </a:lnSpc>
              <a:buFont typeface="Arial" charset="0"/>
              <a:buNone/>
            </a:pPr>
            <a:r>
              <a:rPr lang="en-US" sz="2000" dirty="0" smtClean="0"/>
              <a:t>	</a:t>
            </a:r>
            <a:r>
              <a:rPr lang="en-US" sz="2000" dirty="0" err="1" smtClean="0"/>
              <a:t>document.write</a:t>
            </a:r>
            <a:r>
              <a:rPr lang="en-US" sz="2000" dirty="0" smtClean="0"/>
              <a:t>(</a:t>
            </a:r>
            <a:r>
              <a:rPr lang="en-US" sz="2000" dirty="0" err="1" smtClean="0"/>
              <a:t>Exforsys</a:t>
            </a:r>
            <a:r>
              <a:rPr lang="en-US" sz="2000" dirty="0" smtClean="0"/>
              <a:t>[1]) </a:t>
            </a:r>
            <a:br>
              <a:rPr lang="en-US" sz="2000" dirty="0" smtClean="0"/>
            </a:b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8" dur="500"/>
                                        <p:tgtEl>
                                          <p:spTgt spid="2560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1" dur="500"/>
                                        <p:tgtEl>
                                          <p:spTgt spid="2560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6" dur="500"/>
                                        <p:tgtEl>
                                          <p:spTgt spid="2560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29" dur="500"/>
                                        <p:tgtEl>
                                          <p:spTgt spid="2560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5603">
                                            <p:txEl>
                                              <p:pRg st="7" end="7"/>
                                            </p:txEl>
                                          </p:spTgt>
                                        </p:tgtEl>
                                        <p:attrNameLst>
                                          <p:attrName>style.visibility</p:attrName>
                                        </p:attrNameLst>
                                      </p:cBhvr>
                                      <p:to>
                                        <p:strVal val="visible"/>
                                      </p:to>
                                    </p:set>
                                    <p:animEffect transition="in" filter="blinds(horizontal)">
                                      <p:cBhvr>
                                        <p:cTn id="32" dur="500"/>
                                        <p:tgtEl>
                                          <p:spTgt spid="2560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35"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6858"/>
          <a:ext cx="7758138" cy="4572213"/>
        </p:xfrm>
        <a:graphic>
          <a:graphicData uri="http://schemas.openxmlformats.org/drawingml/2006/table">
            <a:tbl>
              <a:tblPr firstRow="1" bandRow="1">
                <a:tableStyleId>{5C22544A-7EE6-4342-B048-85BDC9FD1C3A}</a:tableStyleId>
              </a:tblPr>
              <a:tblGrid>
                <a:gridCol w="3879069"/>
                <a:gridCol w="3879069"/>
              </a:tblGrid>
              <a:tr h="457413">
                <a:tc>
                  <a:txBody>
                    <a:bodyPr/>
                    <a:lstStyle/>
                    <a:p>
                      <a:r>
                        <a:rPr lang="en-IN" dirty="0" smtClean="0"/>
                        <a:t>METHOD</a:t>
                      </a:r>
                      <a:endParaRPr lang="en-US" dirty="0"/>
                    </a:p>
                  </a:txBody>
                  <a:tcPr/>
                </a:tc>
                <a:tc>
                  <a:txBody>
                    <a:bodyPr/>
                    <a:lstStyle/>
                    <a:p>
                      <a:r>
                        <a:rPr lang="en-IN" dirty="0" smtClean="0"/>
                        <a:t>DESCRIPTION</a:t>
                      </a:r>
                      <a:endParaRPr lang="en-US" dirty="0"/>
                    </a:p>
                  </a:txBody>
                  <a:tcPr/>
                </a:tc>
              </a:tr>
              <a:tr h="457413">
                <a:tc>
                  <a:txBody>
                    <a:bodyPr/>
                    <a:lstStyle/>
                    <a:p>
                      <a:r>
                        <a:rPr kumimoji="0" lang="en-US" b="0" i="0" kern="1200" dirty="0" err="1" smtClean="0">
                          <a:solidFill>
                            <a:schemeClr val="dk1"/>
                          </a:solidFill>
                          <a:latin typeface="+mn-lt"/>
                          <a:ea typeface="+mn-ea"/>
                          <a:cs typeface="+mn-cs"/>
                        </a:rPr>
                        <a:t>toString</a:t>
                      </a:r>
                      <a:r>
                        <a:rPr kumimoji="0" lang="en-US" b="0" i="0" kern="1200" dirty="0" smtClean="0">
                          <a:solidFill>
                            <a:schemeClr val="dk1"/>
                          </a:solidFill>
                          <a:latin typeface="+mn-lt"/>
                          <a:ea typeface="+mn-ea"/>
                          <a:cs typeface="+mn-cs"/>
                        </a:rPr>
                        <a:t>()</a:t>
                      </a:r>
                      <a:endParaRPr lang="en-US" dirty="0"/>
                    </a:p>
                  </a:txBody>
                  <a:tcPr/>
                </a:tc>
                <a:tc>
                  <a:txBody>
                    <a:bodyPr/>
                    <a:lstStyle/>
                    <a:p>
                      <a:r>
                        <a:rPr kumimoji="0" lang="en-US" b="0" i="0" kern="1200" dirty="0" smtClean="0">
                          <a:solidFill>
                            <a:schemeClr val="dk1"/>
                          </a:solidFill>
                          <a:latin typeface="+mn-lt"/>
                          <a:ea typeface="+mn-ea"/>
                          <a:cs typeface="+mn-cs"/>
                        </a:rPr>
                        <a:t>converts an array to a string of (comma separated) array values.</a:t>
                      </a:r>
                      <a:endParaRPr lang="en-US" dirty="0"/>
                    </a:p>
                  </a:txBody>
                  <a:tcPr/>
                </a:tc>
              </a:tr>
              <a:tr h="457413">
                <a:tc>
                  <a:txBody>
                    <a:bodyPr/>
                    <a:lstStyle/>
                    <a:p>
                      <a:r>
                        <a:rPr kumimoji="0" lang="en-US" b="0" i="0" kern="1200" dirty="0" smtClean="0">
                          <a:solidFill>
                            <a:schemeClr val="dk1"/>
                          </a:solidFill>
                          <a:latin typeface="+mn-lt"/>
                          <a:ea typeface="+mn-ea"/>
                          <a:cs typeface="+mn-cs"/>
                        </a:rPr>
                        <a:t>join()</a:t>
                      </a:r>
                      <a:endParaRPr lang="en-US" dirty="0"/>
                    </a:p>
                  </a:txBody>
                  <a:tcPr/>
                </a:tc>
                <a:tc>
                  <a:txBody>
                    <a:bodyPr/>
                    <a:lstStyle/>
                    <a:p>
                      <a:r>
                        <a:rPr kumimoji="0" lang="en-US" b="0" i="0" kern="1200" dirty="0" smtClean="0">
                          <a:solidFill>
                            <a:schemeClr val="dk1"/>
                          </a:solidFill>
                          <a:latin typeface="+mn-lt"/>
                          <a:ea typeface="+mn-ea"/>
                          <a:cs typeface="+mn-cs"/>
                        </a:rPr>
                        <a:t>joins all array elements into a string</a:t>
                      </a:r>
                      <a:endParaRPr lang="en-US" dirty="0"/>
                    </a:p>
                  </a:txBody>
                  <a:tcPr/>
                </a:tc>
              </a:tr>
              <a:tr h="457413">
                <a:tc>
                  <a:txBody>
                    <a:bodyPr/>
                    <a:lstStyle/>
                    <a:p>
                      <a:r>
                        <a:rPr kumimoji="0" lang="en-US" b="0" i="0" kern="1200" dirty="0" smtClean="0">
                          <a:solidFill>
                            <a:schemeClr val="dk1"/>
                          </a:solidFill>
                          <a:latin typeface="+mn-lt"/>
                          <a:ea typeface="+mn-ea"/>
                          <a:cs typeface="+mn-cs"/>
                        </a:rPr>
                        <a:t>pop()</a:t>
                      </a:r>
                      <a:endParaRPr lang="en-US" dirty="0"/>
                    </a:p>
                  </a:txBody>
                  <a:tcPr/>
                </a:tc>
                <a:tc>
                  <a:txBody>
                    <a:bodyPr/>
                    <a:lstStyle/>
                    <a:p>
                      <a:r>
                        <a:rPr kumimoji="0" lang="en-US" b="0" i="0" kern="1200" dirty="0" smtClean="0">
                          <a:solidFill>
                            <a:schemeClr val="dk1"/>
                          </a:solidFill>
                          <a:latin typeface="+mn-lt"/>
                          <a:ea typeface="+mn-ea"/>
                          <a:cs typeface="+mn-cs"/>
                        </a:rPr>
                        <a:t>removes the last element from an array</a:t>
                      </a:r>
                      <a:endParaRPr lang="en-US" dirty="0"/>
                    </a:p>
                  </a:txBody>
                  <a:tcPr/>
                </a:tc>
              </a:tr>
              <a:tr h="457413">
                <a:tc>
                  <a:txBody>
                    <a:bodyPr/>
                    <a:lstStyle/>
                    <a:p>
                      <a:r>
                        <a:rPr kumimoji="0" lang="en-US" b="0" i="0" kern="1200" dirty="0" smtClean="0">
                          <a:solidFill>
                            <a:schemeClr val="dk1"/>
                          </a:solidFill>
                          <a:latin typeface="+mn-lt"/>
                          <a:ea typeface="+mn-ea"/>
                          <a:cs typeface="+mn-cs"/>
                        </a:rPr>
                        <a:t>push()</a:t>
                      </a:r>
                      <a:endParaRPr lang="en-US" dirty="0"/>
                    </a:p>
                  </a:txBody>
                  <a:tcPr/>
                </a:tc>
                <a:tc>
                  <a:txBody>
                    <a:bodyPr/>
                    <a:lstStyle/>
                    <a:p>
                      <a:r>
                        <a:rPr kumimoji="0" lang="en-US" b="0" i="0" kern="1200" dirty="0" smtClean="0">
                          <a:solidFill>
                            <a:schemeClr val="dk1"/>
                          </a:solidFill>
                          <a:latin typeface="+mn-lt"/>
                          <a:ea typeface="+mn-ea"/>
                          <a:cs typeface="+mn-cs"/>
                        </a:rPr>
                        <a:t>adds a new element to an array (at the end)</a:t>
                      </a:r>
                      <a:endParaRPr lang="en-US" dirty="0"/>
                    </a:p>
                  </a:txBody>
                  <a:tcPr/>
                </a:tc>
              </a:tr>
              <a:tr h="457413">
                <a:tc>
                  <a:txBody>
                    <a:bodyPr/>
                    <a:lstStyle/>
                    <a:p>
                      <a:r>
                        <a:rPr kumimoji="0" lang="en-US" b="0" i="0" kern="1200" dirty="0" smtClean="0">
                          <a:solidFill>
                            <a:schemeClr val="dk1"/>
                          </a:solidFill>
                          <a:latin typeface="+mn-lt"/>
                          <a:ea typeface="+mn-ea"/>
                          <a:cs typeface="+mn-cs"/>
                        </a:rPr>
                        <a:t>shift()</a:t>
                      </a:r>
                      <a:endParaRPr lang="en-US" dirty="0"/>
                    </a:p>
                  </a:txBody>
                  <a:tcPr/>
                </a:tc>
                <a:tc>
                  <a:txBody>
                    <a:bodyPr/>
                    <a:lstStyle/>
                    <a:p>
                      <a:r>
                        <a:rPr kumimoji="0" lang="en-US" b="0" i="0" kern="1200" dirty="0" smtClean="0">
                          <a:solidFill>
                            <a:schemeClr val="dk1"/>
                          </a:solidFill>
                          <a:latin typeface="+mn-lt"/>
                          <a:ea typeface="+mn-ea"/>
                          <a:cs typeface="+mn-cs"/>
                        </a:rPr>
                        <a:t>removes the first array element and "shifts" all other elements to a lower index.</a:t>
                      </a:r>
                      <a:endParaRPr lang="en-US" dirty="0"/>
                    </a:p>
                  </a:txBody>
                  <a:tcPr/>
                </a:tc>
              </a:tr>
              <a:tr h="457413">
                <a:tc>
                  <a:txBody>
                    <a:bodyPr/>
                    <a:lstStyle/>
                    <a:p>
                      <a:r>
                        <a:rPr kumimoji="0" lang="en-US" b="0" i="0" kern="1200" dirty="0" smtClean="0">
                          <a:solidFill>
                            <a:schemeClr val="dk1"/>
                          </a:solidFill>
                          <a:latin typeface="+mn-lt"/>
                          <a:ea typeface="+mn-ea"/>
                          <a:cs typeface="+mn-cs"/>
                        </a:rPr>
                        <a:t>splice()</a:t>
                      </a:r>
                      <a:endParaRPr lang="en-US" dirty="0"/>
                    </a:p>
                  </a:txBody>
                  <a:tcPr/>
                </a:tc>
                <a:tc>
                  <a:txBody>
                    <a:bodyPr/>
                    <a:lstStyle/>
                    <a:p>
                      <a:r>
                        <a:rPr kumimoji="0" lang="en-US" b="0" i="0" kern="1200" dirty="0" smtClean="0">
                          <a:solidFill>
                            <a:schemeClr val="dk1"/>
                          </a:solidFill>
                          <a:latin typeface="+mn-lt"/>
                          <a:ea typeface="+mn-ea"/>
                          <a:cs typeface="+mn-cs"/>
                        </a:rPr>
                        <a:t>used to add new items to an array:</a:t>
                      </a:r>
                      <a:endParaRPr lang="en-US" dirty="0"/>
                    </a:p>
                  </a:txBody>
                  <a:tcPr/>
                </a:tc>
              </a:tr>
            </a:tbl>
          </a:graphicData>
        </a:graphic>
      </p:graphicFrame>
      <p:sp>
        <p:nvSpPr>
          <p:cNvPr id="3" name="Title 2"/>
          <p:cNvSpPr>
            <a:spLocks noGrp="1"/>
          </p:cNvSpPr>
          <p:nvPr>
            <p:ph type="title"/>
          </p:nvPr>
        </p:nvSpPr>
        <p:spPr/>
        <p:txBody>
          <a:bodyPr/>
          <a:lstStyle/>
          <a:p>
            <a:r>
              <a:rPr lang="en-IN" dirty="0" smtClean="0"/>
              <a:t>Methods in Array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6858"/>
          <a:ext cx="7758138" cy="4045281"/>
        </p:xfrm>
        <a:graphic>
          <a:graphicData uri="http://schemas.openxmlformats.org/drawingml/2006/table">
            <a:tbl>
              <a:tblPr firstRow="1" bandRow="1">
                <a:tableStyleId>{5C22544A-7EE6-4342-B048-85BDC9FD1C3A}</a:tableStyleId>
              </a:tblPr>
              <a:tblGrid>
                <a:gridCol w="3879069"/>
                <a:gridCol w="3879069"/>
              </a:tblGrid>
              <a:tr h="697619">
                <a:tc>
                  <a:txBody>
                    <a:bodyPr/>
                    <a:lstStyle/>
                    <a:p>
                      <a:r>
                        <a:rPr lang="en-IN" dirty="0" smtClean="0"/>
                        <a:t>METHOD</a:t>
                      </a:r>
                      <a:endParaRPr lang="en-US" dirty="0"/>
                    </a:p>
                  </a:txBody>
                  <a:tcPr/>
                </a:tc>
                <a:tc>
                  <a:txBody>
                    <a:bodyPr/>
                    <a:lstStyle/>
                    <a:p>
                      <a:r>
                        <a:rPr lang="en-IN" dirty="0" smtClean="0"/>
                        <a:t>DESCRIPTION</a:t>
                      </a:r>
                      <a:endParaRPr lang="en-US" dirty="0"/>
                    </a:p>
                  </a:txBody>
                  <a:tcPr/>
                </a:tc>
              </a:tr>
              <a:tr h="976212">
                <a:tc>
                  <a:txBody>
                    <a:bodyPr/>
                    <a:lstStyle/>
                    <a:p>
                      <a:r>
                        <a:rPr kumimoji="0" lang="en-US" b="0" i="0" kern="1200" dirty="0" smtClean="0">
                          <a:solidFill>
                            <a:schemeClr val="dk1"/>
                          </a:solidFill>
                          <a:latin typeface="+mn-lt"/>
                          <a:ea typeface="+mn-ea"/>
                          <a:cs typeface="+mn-cs"/>
                        </a:rPr>
                        <a:t>slice()</a:t>
                      </a:r>
                      <a:endParaRPr lang="en-US" dirty="0"/>
                    </a:p>
                  </a:txBody>
                  <a:tcPr/>
                </a:tc>
                <a:tc>
                  <a:txBody>
                    <a:bodyPr/>
                    <a:lstStyle/>
                    <a:p>
                      <a:r>
                        <a:rPr kumimoji="0" lang="en-US" b="0" i="0" kern="1200" dirty="0" smtClean="0">
                          <a:solidFill>
                            <a:schemeClr val="dk1"/>
                          </a:solidFill>
                          <a:latin typeface="+mn-lt"/>
                          <a:ea typeface="+mn-ea"/>
                          <a:cs typeface="+mn-cs"/>
                        </a:rPr>
                        <a:t>slices out a piece of an array into a new array</a:t>
                      </a:r>
                      <a:endParaRPr lang="en-US" dirty="0"/>
                    </a:p>
                  </a:txBody>
                  <a:tcPr/>
                </a:tc>
              </a:tr>
              <a:tr h="697619">
                <a:tc>
                  <a:txBody>
                    <a:bodyPr/>
                    <a:lstStyle/>
                    <a:p>
                      <a:r>
                        <a:rPr lang="en-IN" dirty="0" smtClean="0"/>
                        <a:t>reverse()</a:t>
                      </a:r>
                      <a:endParaRPr lang="en-US" dirty="0"/>
                    </a:p>
                  </a:txBody>
                  <a:tcPr/>
                </a:tc>
                <a:tc>
                  <a:txBody>
                    <a:bodyPr/>
                    <a:lstStyle/>
                    <a:p>
                      <a:r>
                        <a:rPr lang="en-IN" dirty="0" smtClean="0"/>
                        <a:t>Reverses an array</a:t>
                      </a:r>
                      <a:endParaRPr lang="en-US" dirty="0"/>
                    </a:p>
                  </a:txBody>
                  <a:tcPr/>
                </a:tc>
              </a:tr>
              <a:tr h="697619">
                <a:tc>
                  <a:txBody>
                    <a:bodyPr/>
                    <a:lstStyle/>
                    <a:p>
                      <a:r>
                        <a:rPr lang="en-IN" dirty="0" smtClean="0"/>
                        <a:t>sort()</a:t>
                      </a:r>
                      <a:endParaRPr lang="en-US" dirty="0"/>
                    </a:p>
                  </a:txBody>
                  <a:tcPr/>
                </a:tc>
                <a:tc>
                  <a:txBody>
                    <a:bodyPr/>
                    <a:lstStyle/>
                    <a:p>
                      <a:r>
                        <a:rPr lang="en-IN" dirty="0" smtClean="0"/>
                        <a:t>Sorts an array in ascending order</a:t>
                      </a:r>
                      <a:endParaRPr lang="en-US" dirty="0"/>
                    </a:p>
                  </a:txBody>
                  <a:tcPr/>
                </a:tc>
              </a:tr>
              <a:tr h="976212">
                <a:tc>
                  <a:txBody>
                    <a:bodyPr/>
                    <a:lstStyle/>
                    <a:p>
                      <a:r>
                        <a:rPr lang="en-IN" dirty="0" err="1" smtClean="0"/>
                        <a:t>concat</a:t>
                      </a:r>
                      <a:r>
                        <a:rPr lang="en-IN" dirty="0" smtClean="0"/>
                        <a:t>()</a:t>
                      </a:r>
                      <a:endParaRPr lang="en-US" dirty="0"/>
                    </a:p>
                  </a:txBody>
                  <a:tcPr/>
                </a:tc>
                <a:tc>
                  <a:txBody>
                    <a:bodyPr/>
                    <a:lstStyle/>
                    <a:p>
                      <a:r>
                        <a:rPr lang="en-IN" dirty="0" err="1" smtClean="0"/>
                        <a:t>Concates</a:t>
                      </a:r>
                      <a:r>
                        <a:rPr lang="en-IN" dirty="0" smtClean="0"/>
                        <a:t> one array with another array</a:t>
                      </a:r>
                      <a:endParaRPr lang="en-US" dirty="0"/>
                    </a:p>
                  </a:txBody>
                  <a:tcPr/>
                </a:tc>
              </a:tr>
            </a:tbl>
          </a:graphicData>
        </a:graphic>
      </p:graphicFrame>
      <p:sp>
        <p:nvSpPr>
          <p:cNvPr id="3" name="Title 2"/>
          <p:cNvSpPr>
            <a:spLocks noGrp="1"/>
          </p:cNvSpPr>
          <p:nvPr>
            <p:ph type="title"/>
          </p:nvPr>
        </p:nvSpPr>
        <p:spPr/>
        <p:txBody>
          <a:bodyPr/>
          <a:lstStyle/>
          <a:p>
            <a:r>
              <a:rPr lang="en-IN" dirty="0" smtClean="0"/>
              <a:t>Methods in Array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357158" y="357166"/>
            <a:ext cx="8229600" cy="785813"/>
          </a:xfrm>
        </p:spPr>
        <p:txBody>
          <a:bodyPr>
            <a:normAutofit/>
          </a:bodyPr>
          <a:lstStyle/>
          <a:p>
            <a:pPr eaLnBrk="1" hangingPunct="1"/>
            <a:r>
              <a:rPr lang="en-US" sz="4000" dirty="0" smtClean="0"/>
              <a:t>Date and Time </a:t>
            </a:r>
            <a:endParaRPr lang="en-IN" sz="4000" dirty="0" smtClean="0"/>
          </a:p>
        </p:txBody>
      </p:sp>
      <p:sp>
        <p:nvSpPr>
          <p:cNvPr id="5123" name="Content Placeholder 4"/>
          <p:cNvSpPr>
            <a:spLocks noGrp="1"/>
          </p:cNvSpPr>
          <p:nvPr>
            <p:ph idx="1"/>
          </p:nvPr>
        </p:nvSpPr>
        <p:spPr>
          <a:xfrm>
            <a:off x="714348" y="1214422"/>
            <a:ext cx="7972452" cy="4929222"/>
          </a:xfrm>
        </p:spPr>
        <p:txBody>
          <a:bodyPr>
            <a:normAutofit fontScale="92500" lnSpcReduction="10000"/>
          </a:bodyPr>
          <a:lstStyle/>
          <a:p>
            <a:r>
              <a:rPr lang="en-US" sz="2000" dirty="0" smtClean="0"/>
              <a:t>The Date object is used to work with dates and times.</a:t>
            </a:r>
          </a:p>
          <a:p>
            <a:r>
              <a:rPr lang="en-US" sz="2000" dirty="0" smtClean="0"/>
              <a:t>Date objects are created with new Date().</a:t>
            </a:r>
          </a:p>
          <a:p>
            <a:pPr eaLnBrk="1" hangingPunct="1">
              <a:lnSpc>
                <a:spcPct val="150000"/>
              </a:lnSpc>
              <a:buNone/>
            </a:pPr>
            <a:r>
              <a:rPr lang="en-US" sz="2000" dirty="0" smtClean="0"/>
              <a:t>&lt;script Language=“JavaScript”&gt;</a:t>
            </a:r>
          </a:p>
          <a:p>
            <a:pPr lvl="1" eaLnBrk="1" hangingPunct="1">
              <a:lnSpc>
                <a:spcPct val="150000"/>
              </a:lnSpc>
              <a:buFont typeface="Arial" charset="0"/>
              <a:buNone/>
            </a:pPr>
            <a:r>
              <a:rPr lang="en-US" sz="2000" dirty="0" err="1" smtClean="0"/>
              <a:t>rightNow</a:t>
            </a:r>
            <a:r>
              <a:rPr lang="en-US" sz="2000" dirty="0" smtClean="0"/>
              <a:t> = new Date()</a:t>
            </a:r>
          </a:p>
          <a:p>
            <a:pPr lvl="1" eaLnBrk="1" hangingPunct="1">
              <a:lnSpc>
                <a:spcPct val="150000"/>
              </a:lnSpc>
              <a:buFont typeface="Arial" charset="0"/>
              <a:buNone/>
            </a:pPr>
            <a:r>
              <a:rPr lang="en-US" sz="2000" dirty="0" smtClean="0"/>
              <a:t>&lt;/script&gt;</a:t>
            </a:r>
          </a:p>
          <a:p>
            <a:pPr eaLnBrk="1" hangingPunct="1">
              <a:lnSpc>
                <a:spcPct val="150000"/>
              </a:lnSpc>
              <a:buFont typeface="Arial" charset="0"/>
              <a:buNone/>
            </a:pPr>
            <a:r>
              <a:rPr lang="en-US" sz="2000" b="1" dirty="0" smtClean="0"/>
              <a:t>Methods of Date() object</a:t>
            </a:r>
          </a:p>
          <a:p>
            <a:pPr eaLnBrk="1" hangingPunct="1">
              <a:lnSpc>
                <a:spcPct val="150000"/>
              </a:lnSpc>
            </a:pPr>
            <a:r>
              <a:rPr lang="en-US" sz="2000" dirty="0" err="1" smtClean="0">
                <a:hlinkClick r:id="rId2" action="ppaction://hlinkfile"/>
              </a:rPr>
              <a:t>getDate</a:t>
            </a:r>
            <a:r>
              <a:rPr lang="en-US" sz="2000" dirty="0" smtClean="0">
                <a:hlinkClick r:id="rId2" action="ppaction://hlinkfile"/>
              </a:rPr>
              <a:t>()</a:t>
            </a:r>
            <a:r>
              <a:rPr lang="en-US" sz="2000" dirty="0" smtClean="0"/>
              <a:t> -  Returns the day of the month (from 1-31) </a:t>
            </a:r>
          </a:p>
          <a:p>
            <a:pPr eaLnBrk="1" hangingPunct="1">
              <a:lnSpc>
                <a:spcPct val="150000"/>
              </a:lnSpc>
            </a:pPr>
            <a:r>
              <a:rPr lang="en-US" sz="2000" dirty="0" err="1" smtClean="0">
                <a:hlinkClick r:id="rId3" action="ppaction://hlinkfile"/>
              </a:rPr>
              <a:t>getDay</a:t>
            </a:r>
            <a:r>
              <a:rPr lang="en-US" sz="2000" dirty="0" smtClean="0">
                <a:hlinkClick r:id="rId3" action="ppaction://hlinkfile"/>
              </a:rPr>
              <a:t>()</a:t>
            </a:r>
            <a:r>
              <a:rPr lang="en-US" sz="2000" dirty="0" smtClean="0"/>
              <a:t> Returns the day of the week (from 0-6) </a:t>
            </a:r>
          </a:p>
          <a:p>
            <a:pPr eaLnBrk="1" hangingPunct="1">
              <a:lnSpc>
                <a:spcPct val="150000"/>
              </a:lnSpc>
            </a:pPr>
            <a:r>
              <a:rPr lang="en-US" sz="2000" dirty="0" err="1" smtClean="0">
                <a:hlinkClick r:id="rId4" action="ppaction://hlinkfile"/>
              </a:rPr>
              <a:t>getFullYear</a:t>
            </a:r>
            <a:r>
              <a:rPr lang="en-US" sz="2000" dirty="0" smtClean="0">
                <a:hlinkClick r:id="rId4" action="ppaction://hlinkfile"/>
              </a:rPr>
              <a:t>()</a:t>
            </a:r>
            <a:r>
              <a:rPr lang="en-US" sz="2000" dirty="0" smtClean="0"/>
              <a:t> Returns the year (four digits) </a:t>
            </a:r>
          </a:p>
          <a:p>
            <a:pPr eaLnBrk="1" hangingPunct="1">
              <a:lnSpc>
                <a:spcPct val="150000"/>
              </a:lnSpc>
            </a:pPr>
            <a:r>
              <a:rPr lang="en-US" sz="2000" dirty="0" err="1" smtClean="0">
                <a:hlinkClick r:id="rId5" action="ppaction://hlinkfile"/>
              </a:rPr>
              <a:t>getHours</a:t>
            </a:r>
            <a:r>
              <a:rPr lang="en-US" sz="2000" dirty="0" smtClean="0">
                <a:hlinkClick r:id="rId5" action="ppaction://hlinkfile"/>
              </a:rPr>
              <a:t>()</a:t>
            </a:r>
            <a:r>
              <a:rPr lang="en-US" sz="2000" dirty="0" smtClean="0"/>
              <a:t> Returns the hour (from 0-23) </a:t>
            </a:r>
          </a:p>
          <a:p>
            <a:pPr eaLnBrk="1" hangingPunct="1">
              <a:lnSpc>
                <a:spcPct val="150000"/>
              </a:lnSpc>
            </a:pPr>
            <a:r>
              <a:rPr lang="en-US" sz="2000" dirty="0" err="1" smtClean="0">
                <a:hlinkClick r:id="rId6" action="ppaction://hlinkfile"/>
              </a:rPr>
              <a:t>getMilliseconds</a:t>
            </a:r>
            <a:r>
              <a:rPr lang="en-US" sz="2000" dirty="0" smtClean="0">
                <a:hlinkClick r:id="rId6" action="ppaction://hlinkfile"/>
              </a:rPr>
              <a:t>()</a:t>
            </a:r>
            <a:r>
              <a:rPr lang="en-US" sz="2000" dirty="0" smtClean="0"/>
              <a:t> Returns the milliseconds (from 0-999)</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28596" y="214290"/>
            <a:ext cx="8229600" cy="857256"/>
          </a:xfrm>
        </p:spPr>
        <p:txBody>
          <a:bodyPr>
            <a:normAutofit/>
          </a:bodyPr>
          <a:lstStyle/>
          <a:p>
            <a:pPr algn="ctr" eaLnBrk="1" hangingPunct="1"/>
            <a:r>
              <a:rPr lang="en-US" sz="4000" dirty="0" smtClean="0"/>
              <a:t>Date and Time </a:t>
            </a:r>
            <a:endParaRPr lang="en-IN" sz="4000" dirty="0" smtClean="0"/>
          </a:p>
        </p:txBody>
      </p:sp>
      <p:sp>
        <p:nvSpPr>
          <p:cNvPr id="6147" name="Content Placeholder 4"/>
          <p:cNvSpPr>
            <a:spLocks noGrp="1"/>
          </p:cNvSpPr>
          <p:nvPr>
            <p:ph idx="1"/>
          </p:nvPr>
        </p:nvSpPr>
        <p:spPr>
          <a:xfrm>
            <a:off x="457200" y="1357298"/>
            <a:ext cx="8229600" cy="4714908"/>
          </a:xfrm>
        </p:spPr>
        <p:txBody>
          <a:bodyPr>
            <a:normAutofit fontScale="92500" lnSpcReduction="10000"/>
          </a:bodyPr>
          <a:lstStyle/>
          <a:p>
            <a:pPr eaLnBrk="1" hangingPunct="1">
              <a:lnSpc>
                <a:spcPct val="150000"/>
              </a:lnSpc>
            </a:pPr>
            <a:r>
              <a:rPr lang="en-US" sz="2000" dirty="0" err="1" smtClean="0">
                <a:hlinkClick r:id="rId2" action="ppaction://hlinkfile"/>
              </a:rPr>
              <a:t>getMinutes</a:t>
            </a:r>
            <a:r>
              <a:rPr lang="en-US" sz="2000" dirty="0" smtClean="0">
                <a:hlinkClick r:id="rId2" action="ppaction://hlinkfile"/>
              </a:rPr>
              <a:t>()</a:t>
            </a:r>
            <a:r>
              <a:rPr lang="en-US" sz="2000" dirty="0" smtClean="0"/>
              <a:t> Returns the minutes (from 0-59)</a:t>
            </a:r>
          </a:p>
          <a:p>
            <a:pPr eaLnBrk="1" hangingPunct="1">
              <a:lnSpc>
                <a:spcPct val="150000"/>
              </a:lnSpc>
            </a:pPr>
            <a:r>
              <a:rPr lang="en-US" sz="2000" dirty="0" smtClean="0"/>
              <a:t> </a:t>
            </a:r>
            <a:r>
              <a:rPr lang="en-US" sz="2000" dirty="0" err="1" smtClean="0">
                <a:hlinkClick r:id="rId3" action="ppaction://hlinkfile"/>
              </a:rPr>
              <a:t>getMonth</a:t>
            </a:r>
            <a:r>
              <a:rPr lang="en-US" sz="2000" dirty="0" smtClean="0">
                <a:hlinkClick r:id="rId3" action="ppaction://hlinkfile"/>
              </a:rPr>
              <a:t>()</a:t>
            </a:r>
            <a:r>
              <a:rPr lang="en-US" sz="2000" dirty="0" smtClean="0"/>
              <a:t> Returns the month (from 0-11) </a:t>
            </a:r>
          </a:p>
          <a:p>
            <a:pPr eaLnBrk="1" hangingPunct="1">
              <a:lnSpc>
                <a:spcPct val="150000"/>
              </a:lnSpc>
            </a:pPr>
            <a:r>
              <a:rPr lang="en-US" sz="2000" dirty="0" err="1" smtClean="0">
                <a:hlinkClick r:id="rId4" action="ppaction://hlinkfile"/>
              </a:rPr>
              <a:t>getSeconds</a:t>
            </a:r>
            <a:r>
              <a:rPr lang="en-US" sz="2000" dirty="0" smtClean="0">
                <a:hlinkClick r:id="rId4" action="ppaction://hlinkfile"/>
              </a:rPr>
              <a:t>()</a:t>
            </a:r>
            <a:r>
              <a:rPr lang="en-US" sz="2000" dirty="0" smtClean="0"/>
              <a:t> Returns the seconds (from 0-59)</a:t>
            </a:r>
          </a:p>
          <a:p>
            <a:pPr eaLnBrk="1" hangingPunct="1">
              <a:lnSpc>
                <a:spcPct val="150000"/>
              </a:lnSpc>
            </a:pPr>
            <a:r>
              <a:rPr lang="en-US" sz="2000" dirty="0" err="1" smtClean="0">
                <a:hlinkClick r:id="rId5" action="ppaction://hlinkfile"/>
              </a:rPr>
              <a:t>setDate</a:t>
            </a:r>
            <a:r>
              <a:rPr lang="en-US" sz="2000" dirty="0" smtClean="0">
                <a:hlinkClick r:id="rId5" action="ppaction://hlinkfile"/>
              </a:rPr>
              <a:t>()</a:t>
            </a:r>
            <a:r>
              <a:rPr lang="en-US" sz="2000" dirty="0" smtClean="0"/>
              <a:t> Sets the day of the month (from 1-31) </a:t>
            </a:r>
          </a:p>
          <a:p>
            <a:pPr eaLnBrk="1" hangingPunct="1">
              <a:lnSpc>
                <a:spcPct val="150000"/>
              </a:lnSpc>
            </a:pPr>
            <a:r>
              <a:rPr lang="en-US" sz="2000" dirty="0" err="1" smtClean="0">
                <a:hlinkClick r:id="rId6" action="ppaction://hlinkfile"/>
              </a:rPr>
              <a:t>setFullYear</a:t>
            </a:r>
            <a:r>
              <a:rPr lang="en-US" sz="2000" dirty="0" smtClean="0">
                <a:hlinkClick r:id="rId6" action="ppaction://hlinkfile"/>
              </a:rPr>
              <a:t>()</a:t>
            </a:r>
            <a:r>
              <a:rPr lang="en-US" sz="2000" dirty="0" smtClean="0"/>
              <a:t> Sets the year (four digits) </a:t>
            </a:r>
          </a:p>
          <a:p>
            <a:pPr eaLnBrk="1" hangingPunct="1">
              <a:lnSpc>
                <a:spcPct val="150000"/>
              </a:lnSpc>
            </a:pPr>
            <a:r>
              <a:rPr lang="en-US" sz="2000" dirty="0" err="1" smtClean="0">
                <a:hlinkClick r:id="rId7" action="ppaction://hlinkfile"/>
              </a:rPr>
              <a:t>setHours</a:t>
            </a:r>
            <a:r>
              <a:rPr lang="en-US" sz="2000" dirty="0" smtClean="0">
                <a:hlinkClick r:id="rId7" action="ppaction://hlinkfile"/>
              </a:rPr>
              <a:t>()</a:t>
            </a:r>
            <a:r>
              <a:rPr lang="en-US" sz="2000" dirty="0" smtClean="0"/>
              <a:t> Sets the hour (from 0-23) </a:t>
            </a:r>
          </a:p>
          <a:p>
            <a:pPr eaLnBrk="1" hangingPunct="1">
              <a:lnSpc>
                <a:spcPct val="150000"/>
              </a:lnSpc>
            </a:pPr>
            <a:r>
              <a:rPr lang="en-US" sz="2000" dirty="0" err="1" smtClean="0">
                <a:hlinkClick r:id="rId8" action="ppaction://hlinkfile"/>
              </a:rPr>
              <a:t>setMilliseconds</a:t>
            </a:r>
            <a:r>
              <a:rPr lang="en-US" sz="2000" dirty="0" smtClean="0">
                <a:hlinkClick r:id="rId8" action="ppaction://hlinkfile"/>
              </a:rPr>
              <a:t>()</a:t>
            </a:r>
            <a:r>
              <a:rPr lang="en-US" sz="2000" dirty="0" smtClean="0"/>
              <a:t> Sets the milliseconds (from 0-999) </a:t>
            </a:r>
          </a:p>
          <a:p>
            <a:pPr eaLnBrk="1" hangingPunct="1">
              <a:lnSpc>
                <a:spcPct val="150000"/>
              </a:lnSpc>
            </a:pPr>
            <a:r>
              <a:rPr lang="en-US" sz="2000" dirty="0" err="1" smtClean="0">
                <a:hlinkClick r:id="rId9" action="ppaction://hlinkfile"/>
              </a:rPr>
              <a:t>setMinutes</a:t>
            </a:r>
            <a:r>
              <a:rPr lang="en-US" sz="2000" dirty="0" smtClean="0">
                <a:hlinkClick r:id="rId9" action="ppaction://hlinkfile"/>
              </a:rPr>
              <a:t>()</a:t>
            </a:r>
            <a:r>
              <a:rPr lang="en-US" sz="2000" dirty="0" smtClean="0"/>
              <a:t> Set the minutes (from 0-59) </a:t>
            </a:r>
          </a:p>
          <a:p>
            <a:pPr eaLnBrk="1" hangingPunct="1">
              <a:lnSpc>
                <a:spcPct val="150000"/>
              </a:lnSpc>
            </a:pPr>
            <a:r>
              <a:rPr lang="en-US" sz="2000" dirty="0" err="1" smtClean="0">
                <a:hlinkClick r:id="rId10" action="ppaction://hlinkfile"/>
              </a:rPr>
              <a:t>setMonth</a:t>
            </a:r>
            <a:r>
              <a:rPr lang="en-US" sz="2000" dirty="0" smtClean="0">
                <a:hlinkClick r:id="rId10" action="ppaction://hlinkfile"/>
              </a:rPr>
              <a:t>()</a:t>
            </a:r>
            <a:r>
              <a:rPr lang="en-US" sz="2000" dirty="0" smtClean="0"/>
              <a:t> Sets the month (from 0-11)</a:t>
            </a:r>
          </a:p>
          <a:p>
            <a:pPr eaLnBrk="1" hangingPunct="1">
              <a:lnSpc>
                <a:spcPct val="150000"/>
              </a:lnSpc>
            </a:pPr>
            <a:r>
              <a:rPr lang="en-US" sz="2000" dirty="0" smtClean="0"/>
              <a:t> </a:t>
            </a:r>
            <a:r>
              <a:rPr lang="en-US" sz="2000" dirty="0" err="1" smtClean="0">
                <a:hlinkClick r:id="rId11" action="ppaction://hlinkfile"/>
              </a:rPr>
              <a:t>setSeconds</a:t>
            </a:r>
            <a:r>
              <a:rPr lang="en-US" sz="2000" dirty="0" smtClean="0">
                <a:hlinkClick r:id="rId11" action="ppaction://hlinkfile"/>
              </a:rPr>
              <a:t>()</a:t>
            </a:r>
            <a:r>
              <a:rPr lang="en-US" sz="2000" dirty="0" smtClean="0"/>
              <a:t> Sets the seconds (from 0-59)</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500034" y="285728"/>
            <a:ext cx="8229600" cy="785813"/>
          </a:xfrm>
        </p:spPr>
        <p:txBody>
          <a:bodyPr>
            <a:normAutofit/>
          </a:bodyPr>
          <a:lstStyle/>
          <a:p>
            <a:pPr eaLnBrk="1" hangingPunct="1"/>
            <a:r>
              <a:rPr lang="en-US" sz="4000" dirty="0" smtClean="0"/>
              <a:t>Date and Time </a:t>
            </a:r>
            <a:endParaRPr lang="en-IN" sz="4000" dirty="0" smtClean="0"/>
          </a:p>
        </p:txBody>
      </p:sp>
      <p:sp>
        <p:nvSpPr>
          <p:cNvPr id="7171" name="Content Placeholder 4"/>
          <p:cNvSpPr>
            <a:spLocks noGrp="1"/>
          </p:cNvSpPr>
          <p:nvPr>
            <p:ph idx="1"/>
          </p:nvPr>
        </p:nvSpPr>
        <p:spPr>
          <a:xfrm>
            <a:off x="457200" y="1142984"/>
            <a:ext cx="8229600" cy="5072098"/>
          </a:xfrm>
        </p:spPr>
        <p:txBody>
          <a:bodyPr>
            <a:normAutofit lnSpcReduction="10000"/>
          </a:bodyPr>
          <a:lstStyle/>
          <a:p>
            <a:pPr eaLnBrk="1" hangingPunct="1">
              <a:lnSpc>
                <a:spcPct val="150000"/>
              </a:lnSpc>
              <a:buNone/>
            </a:pPr>
            <a:r>
              <a:rPr lang="en-US" sz="2000" dirty="0" smtClean="0"/>
              <a:t>Example</a:t>
            </a:r>
          </a:p>
          <a:p>
            <a:pPr eaLnBrk="1" hangingPunct="1">
              <a:buFont typeface="Arial" charset="0"/>
              <a:buNone/>
            </a:pPr>
            <a:r>
              <a:rPr lang="en-US" sz="2000" dirty="0" smtClean="0"/>
              <a:t>&lt;Html&gt;</a:t>
            </a:r>
          </a:p>
          <a:p>
            <a:pPr eaLnBrk="1" hangingPunct="1">
              <a:buFont typeface="Arial" charset="0"/>
              <a:buNone/>
            </a:pPr>
            <a:r>
              <a:rPr lang="en-US" sz="2000" dirty="0" smtClean="0"/>
              <a:t>&lt;head&gt; &lt;Title&gt;  Date and Time Example   &lt;/Title&gt;  &lt;/head&gt;</a:t>
            </a:r>
          </a:p>
          <a:p>
            <a:pPr eaLnBrk="1" hangingPunct="1">
              <a:buFont typeface="Arial" charset="0"/>
              <a:buNone/>
            </a:pPr>
            <a:r>
              <a:rPr lang="en-US" sz="2000" dirty="0" smtClean="0"/>
              <a:t>&lt;body&gt;</a:t>
            </a:r>
          </a:p>
          <a:p>
            <a:pPr eaLnBrk="1" hangingPunct="1">
              <a:buFont typeface="Arial" charset="0"/>
              <a:buNone/>
            </a:pPr>
            <a:r>
              <a:rPr lang="en-US" sz="2000" dirty="0" smtClean="0"/>
              <a:t>&lt;script language=“JavaScript”&gt;</a:t>
            </a:r>
          </a:p>
          <a:p>
            <a:pPr eaLnBrk="1" hangingPunct="1">
              <a:buFont typeface="Arial" charset="0"/>
              <a:buNone/>
            </a:pPr>
            <a:r>
              <a:rPr lang="en-US" sz="2000" dirty="0" smtClean="0"/>
              <a:t>	</a:t>
            </a:r>
            <a:r>
              <a:rPr lang="en-US" sz="2000" dirty="0" err="1" smtClean="0"/>
              <a:t>rightNow</a:t>
            </a:r>
            <a:r>
              <a:rPr lang="en-US" sz="2000" dirty="0" smtClean="0"/>
              <a:t> = new Date();</a:t>
            </a:r>
          </a:p>
          <a:p>
            <a:pPr eaLnBrk="1" hangingPunct="1">
              <a:buFont typeface="Arial" charset="0"/>
              <a:buNone/>
            </a:pPr>
            <a:r>
              <a:rPr lang="en-US" sz="2000" dirty="0" smtClean="0"/>
              <a:t>	</a:t>
            </a:r>
            <a:r>
              <a:rPr lang="en-US" sz="2000" dirty="0" err="1" smtClean="0"/>
              <a:t>var</a:t>
            </a:r>
            <a:r>
              <a:rPr lang="en-US" sz="2000" dirty="0" smtClean="0"/>
              <a:t> status;</a:t>
            </a:r>
          </a:p>
          <a:p>
            <a:pPr eaLnBrk="1" hangingPunct="1">
              <a:buFont typeface="Arial" charset="0"/>
              <a:buNone/>
            </a:pPr>
            <a:r>
              <a:rPr lang="en-US" sz="2000" dirty="0" smtClean="0"/>
              <a:t>	hour = </a:t>
            </a:r>
            <a:r>
              <a:rPr lang="en-US" sz="2000" dirty="0" err="1" smtClean="0"/>
              <a:t>rightNow.getHours</a:t>
            </a:r>
            <a:r>
              <a:rPr lang="en-US" sz="2000" dirty="0" smtClean="0"/>
              <a:t>()</a:t>
            </a:r>
          </a:p>
          <a:p>
            <a:pPr eaLnBrk="1" hangingPunct="1">
              <a:buFont typeface="Arial" charset="0"/>
              <a:buNone/>
            </a:pPr>
            <a:r>
              <a:rPr lang="en-US" sz="2000" dirty="0" smtClean="0"/>
              <a:t>	minute = </a:t>
            </a:r>
            <a:r>
              <a:rPr lang="en-US" sz="2000" dirty="0" err="1" smtClean="0"/>
              <a:t>rightNow.gteMinutes</a:t>
            </a:r>
            <a:r>
              <a:rPr lang="en-US" sz="2000" dirty="0" smtClean="0"/>
              <a:t>()</a:t>
            </a:r>
          </a:p>
          <a:p>
            <a:pPr eaLnBrk="1" hangingPunct="1">
              <a:buFont typeface="Arial" charset="0"/>
              <a:buNone/>
            </a:pPr>
            <a:r>
              <a:rPr lang="en-US" sz="2000" dirty="0" smtClean="0"/>
              <a:t>	if (hour &gt; = 13 )</a:t>
            </a:r>
          </a:p>
          <a:p>
            <a:pPr eaLnBrk="1" hangingPunct="1">
              <a:buFont typeface="Arial" charset="0"/>
              <a:buNone/>
            </a:pPr>
            <a:r>
              <a:rPr lang="en-US" sz="2000" dirty="0" smtClean="0"/>
              <a:t>   		status = “PM”;</a:t>
            </a:r>
          </a:p>
          <a:p>
            <a:pPr eaLnBrk="1" hangingPunct="1">
              <a:buFont typeface="Arial" charset="0"/>
              <a:buNone/>
            </a:pPr>
            <a:r>
              <a:rPr lang="en-US" sz="2000" dirty="0" smtClean="0"/>
              <a:t>	else</a:t>
            </a:r>
          </a:p>
          <a:p>
            <a:pPr eaLnBrk="1" hangingPunct="1">
              <a:buFont typeface="Arial" charset="0"/>
              <a:buNone/>
            </a:pPr>
            <a:r>
              <a:rPr lang="en-US" sz="2000" dirty="0" smtClean="0"/>
              <a:t>		status = “AM”;</a:t>
            </a:r>
          </a:p>
          <a:p>
            <a:pPr eaLnBrk="1" hangingPunct="1">
              <a:buFont typeface="Arial" charset="0"/>
              <a:buNone/>
            </a:pPr>
            <a:r>
              <a:rPr lang="en-US" sz="2000" dirty="0" smtClean="0"/>
              <a:t>	if (hour&gt;12)   hour = hour – 12;</a:t>
            </a:r>
          </a:p>
          <a:p>
            <a:pPr eaLnBrk="1" hangingPunct="1">
              <a:buFont typeface="Arial" charset="0"/>
              <a:buNone/>
            </a:pP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500034" y="500042"/>
            <a:ext cx="8229600" cy="785813"/>
          </a:xfrm>
        </p:spPr>
        <p:txBody>
          <a:bodyPr>
            <a:normAutofit/>
          </a:bodyPr>
          <a:lstStyle/>
          <a:p>
            <a:pPr eaLnBrk="1" hangingPunct="1"/>
            <a:r>
              <a:rPr lang="en-US" sz="4000" dirty="0" smtClean="0"/>
              <a:t>Date and Time </a:t>
            </a:r>
            <a:endParaRPr lang="en-IN" sz="4000" dirty="0" smtClean="0"/>
          </a:p>
        </p:txBody>
      </p:sp>
      <p:sp>
        <p:nvSpPr>
          <p:cNvPr id="8195" name="Content Placeholder 4"/>
          <p:cNvSpPr>
            <a:spLocks noGrp="1"/>
          </p:cNvSpPr>
          <p:nvPr>
            <p:ph idx="1"/>
          </p:nvPr>
        </p:nvSpPr>
        <p:spPr>
          <a:xfrm>
            <a:off x="457200" y="1428736"/>
            <a:ext cx="8229600" cy="5143514"/>
          </a:xfrm>
        </p:spPr>
        <p:txBody>
          <a:bodyPr/>
          <a:lstStyle/>
          <a:p>
            <a:pPr eaLnBrk="1" hangingPunct="1">
              <a:buFont typeface="Arial" charset="0"/>
              <a:buNone/>
            </a:pPr>
            <a:r>
              <a:rPr lang="en-US" sz="2000" dirty="0" err="1" smtClean="0"/>
              <a:t>document.write</a:t>
            </a:r>
            <a:r>
              <a:rPr lang="en-US" sz="2000" dirty="0" smtClean="0"/>
              <a:t> (hour, “:”, </a:t>
            </a:r>
            <a:r>
              <a:rPr lang="en-US" sz="2000" dirty="0" err="1" smtClean="0"/>
              <a:t>minute,status</a:t>
            </a:r>
            <a:r>
              <a:rPr lang="en-US" sz="2000" dirty="0" smtClean="0"/>
              <a:t>);</a:t>
            </a:r>
          </a:p>
          <a:p>
            <a:pPr eaLnBrk="1" hangingPunct="1">
              <a:buFont typeface="Arial" charset="0"/>
              <a:buNone/>
            </a:pPr>
            <a:r>
              <a:rPr lang="en-US" sz="2000" dirty="0" smtClean="0"/>
              <a:t>Month = </a:t>
            </a:r>
            <a:r>
              <a:rPr lang="en-US" sz="2000" dirty="0" err="1" smtClean="0"/>
              <a:t>rightNow.getMonth</a:t>
            </a:r>
            <a:r>
              <a:rPr lang="en-US" sz="2000" dirty="0" smtClean="0"/>
              <a:t>();</a:t>
            </a:r>
          </a:p>
          <a:p>
            <a:pPr eaLnBrk="1" hangingPunct="1">
              <a:buFont typeface="Arial" charset="0"/>
              <a:buNone/>
            </a:pPr>
            <a:r>
              <a:rPr lang="en-US" sz="2000" dirty="0" smtClean="0"/>
              <a:t>Month = month + 1;</a:t>
            </a:r>
          </a:p>
          <a:p>
            <a:pPr eaLnBrk="1" hangingPunct="1">
              <a:buFont typeface="Arial" charset="0"/>
              <a:buNone/>
            </a:pPr>
            <a:r>
              <a:rPr lang="en-US" sz="2000" dirty="0" smtClean="0"/>
              <a:t>Day = </a:t>
            </a:r>
            <a:r>
              <a:rPr lang="en-US" sz="2000" dirty="0" err="1" smtClean="0"/>
              <a:t>rightNow.getDate</a:t>
            </a:r>
            <a:r>
              <a:rPr lang="en-US" sz="2000" dirty="0" smtClean="0"/>
              <a:t>();</a:t>
            </a:r>
          </a:p>
          <a:p>
            <a:pPr eaLnBrk="1" hangingPunct="1">
              <a:buFont typeface="Arial" charset="0"/>
              <a:buNone/>
            </a:pPr>
            <a:r>
              <a:rPr lang="en-US" sz="2000" dirty="0" smtClean="0"/>
              <a:t>Year = </a:t>
            </a:r>
            <a:r>
              <a:rPr lang="en-US" sz="2000" dirty="0" err="1" smtClean="0"/>
              <a:t>rightNow.getYear</a:t>
            </a:r>
            <a:r>
              <a:rPr lang="en-US" sz="2000" dirty="0" smtClean="0"/>
              <a:t>();</a:t>
            </a:r>
          </a:p>
          <a:p>
            <a:pPr eaLnBrk="1" hangingPunct="1">
              <a:buFont typeface="Arial" charset="0"/>
              <a:buNone/>
            </a:pPr>
            <a:r>
              <a:rPr lang="en-US" sz="2000" dirty="0" err="1" smtClean="0"/>
              <a:t>document.write</a:t>
            </a:r>
            <a:r>
              <a:rPr lang="en-US" sz="2000" dirty="0" smtClean="0"/>
              <a:t>(“ “, month, “/”, day, “/”, year, “ “);</a:t>
            </a:r>
          </a:p>
          <a:p>
            <a:pPr eaLnBrk="1" hangingPunct="1">
              <a:buFont typeface="Arial" charset="0"/>
              <a:buNone/>
            </a:pPr>
            <a:r>
              <a:rPr lang="en-US" sz="2000" dirty="0" smtClean="0"/>
              <a:t>&lt;/script&gt;</a:t>
            </a:r>
          </a:p>
          <a:p>
            <a:pPr eaLnBrk="1" hangingPunct="1">
              <a:buFont typeface="Arial" charset="0"/>
              <a:buNone/>
            </a:pPr>
            <a:r>
              <a:rPr lang="en-US" sz="2000" dirty="0" smtClean="0"/>
              <a:t>&lt;/body&gt;</a:t>
            </a:r>
          </a:p>
          <a:p>
            <a:pPr eaLnBrk="1" hangingPunct="1">
              <a:buFont typeface="Arial" charset="0"/>
              <a:buNone/>
            </a:pPr>
            <a:r>
              <a:rPr lang="en-US" sz="2000" dirty="0" smtClean="0"/>
              <a:t>&lt;/html&gt;</a:t>
            </a:r>
          </a:p>
          <a:p>
            <a:pPr eaLnBrk="1" hangingPunct="1">
              <a:buFont typeface="Arial" charset="0"/>
              <a:buNone/>
            </a:pPr>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allows  to perform mathematical tasks</a:t>
            </a:r>
          </a:p>
          <a:p>
            <a:pPr>
              <a:buNone/>
            </a:pPr>
            <a:endParaRPr lang="en-US" dirty="0"/>
          </a:p>
        </p:txBody>
      </p:sp>
      <p:sp>
        <p:nvSpPr>
          <p:cNvPr id="3" name="Title 2"/>
          <p:cNvSpPr>
            <a:spLocks noGrp="1"/>
          </p:cNvSpPr>
          <p:nvPr>
            <p:ph type="title"/>
          </p:nvPr>
        </p:nvSpPr>
        <p:spPr/>
        <p:txBody>
          <a:bodyPr/>
          <a:lstStyle/>
          <a:p>
            <a:r>
              <a:rPr lang="en-IN" dirty="0" smtClean="0"/>
              <a:t>Math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457200" y="0"/>
            <a:ext cx="8229600" cy="785813"/>
          </a:xfrm>
        </p:spPr>
        <p:txBody>
          <a:bodyPr/>
          <a:lstStyle/>
          <a:p>
            <a:pPr eaLnBrk="1" hangingPunct="1">
              <a:lnSpc>
                <a:spcPct val="150000"/>
              </a:lnSpc>
            </a:pPr>
            <a:r>
              <a:rPr lang="en-US" sz="2400" smtClean="0"/>
              <a:t>Variables</a:t>
            </a:r>
          </a:p>
        </p:txBody>
      </p:sp>
      <p:sp>
        <p:nvSpPr>
          <p:cNvPr id="9219" name="Content Placeholder 4"/>
          <p:cNvSpPr>
            <a:spLocks noGrp="1"/>
          </p:cNvSpPr>
          <p:nvPr>
            <p:ph idx="1"/>
          </p:nvPr>
        </p:nvSpPr>
        <p:spPr>
          <a:xfrm>
            <a:off x="457200" y="714375"/>
            <a:ext cx="8229600" cy="5857875"/>
          </a:xfrm>
        </p:spPr>
        <p:txBody>
          <a:bodyPr>
            <a:normAutofit/>
          </a:bodyPr>
          <a:lstStyle/>
          <a:p>
            <a:pPr eaLnBrk="1" hangingPunct="1"/>
            <a:r>
              <a:rPr lang="en-US" sz="1800" dirty="0" smtClean="0"/>
              <a:t>Variables are "containers" for storing information.</a:t>
            </a:r>
          </a:p>
          <a:p>
            <a:pPr eaLnBrk="1" hangingPunct="1">
              <a:buFont typeface="Arial" charset="0"/>
              <a:buNone/>
            </a:pPr>
            <a:r>
              <a:rPr lang="en-US" sz="1800" b="1" dirty="0" smtClean="0"/>
              <a:t>Rules for JavaScript variable names:</a:t>
            </a:r>
          </a:p>
          <a:p>
            <a:pPr eaLnBrk="1" hangingPunct="1"/>
            <a:r>
              <a:rPr lang="en-US" sz="1800" dirty="0" smtClean="0"/>
              <a:t>Variable names are case sensitive (y and Y are two different variables) </a:t>
            </a:r>
          </a:p>
          <a:p>
            <a:pPr eaLnBrk="1" hangingPunct="1"/>
            <a:r>
              <a:rPr lang="en-US" sz="1800" dirty="0" smtClean="0"/>
              <a:t>Variable names must begin with a letter or the underscore character </a:t>
            </a:r>
          </a:p>
          <a:p>
            <a:pPr eaLnBrk="1" hangingPunct="1">
              <a:buFont typeface="Arial" charset="0"/>
              <a:buNone/>
            </a:pPr>
            <a:r>
              <a:rPr lang="en-US" sz="1800" b="1" dirty="0" smtClean="0"/>
              <a:t>Declaring (Creating) JavaScript Variables</a:t>
            </a:r>
          </a:p>
          <a:p>
            <a:pPr eaLnBrk="1" hangingPunct="1"/>
            <a:r>
              <a:rPr lang="en-US" sz="1800" dirty="0" smtClean="0"/>
              <a:t>Creating variables in JavaScript is most often referred to as "declaring" variables.</a:t>
            </a:r>
          </a:p>
          <a:p>
            <a:pPr eaLnBrk="1" hangingPunct="1"/>
            <a:r>
              <a:rPr lang="en-US" sz="1800" dirty="0" smtClean="0"/>
              <a:t>You can declare JavaScript variables with the </a:t>
            </a:r>
            <a:r>
              <a:rPr lang="en-US" sz="1800" b="1" dirty="0" err="1" smtClean="0"/>
              <a:t>var</a:t>
            </a:r>
            <a:r>
              <a:rPr lang="en-US" sz="1800" b="1" dirty="0" smtClean="0"/>
              <a:t> statement</a:t>
            </a:r>
            <a:r>
              <a:rPr lang="en-US" sz="1800" dirty="0" smtClean="0"/>
              <a:t>:</a:t>
            </a:r>
          </a:p>
          <a:p>
            <a:pPr eaLnBrk="1" hangingPunct="1">
              <a:buFont typeface="Arial" charset="0"/>
              <a:buNone/>
            </a:pPr>
            <a:r>
              <a:rPr lang="en-US" sz="1800" dirty="0" smtClean="0"/>
              <a:t>	</a:t>
            </a:r>
            <a:r>
              <a:rPr lang="en-US" sz="1800" dirty="0" err="1" smtClean="0"/>
              <a:t>var</a:t>
            </a:r>
            <a:r>
              <a:rPr lang="en-US" sz="1800" dirty="0" smtClean="0"/>
              <a:t> x;</a:t>
            </a:r>
            <a:br>
              <a:rPr lang="en-US" sz="1800" dirty="0" smtClean="0"/>
            </a:br>
            <a:r>
              <a:rPr lang="en-US" sz="1800" dirty="0" err="1" smtClean="0"/>
              <a:t>var</a:t>
            </a:r>
            <a:r>
              <a:rPr lang="en-US" sz="1800" dirty="0" smtClean="0"/>
              <a:t> </a:t>
            </a:r>
            <a:r>
              <a:rPr lang="en-US" sz="1800" dirty="0" err="1" smtClean="0"/>
              <a:t>carname</a:t>
            </a:r>
            <a:r>
              <a:rPr lang="en-US" sz="1800" dirty="0" smtClean="0"/>
              <a:t>; </a:t>
            </a:r>
          </a:p>
          <a:p>
            <a:pPr eaLnBrk="1" hangingPunct="1"/>
            <a:r>
              <a:rPr lang="en-US" sz="1800" dirty="0" smtClean="0"/>
              <a:t>After the declaration shown above, the variables are empty (they have no values yet).</a:t>
            </a:r>
          </a:p>
          <a:p>
            <a:pPr eaLnBrk="1" hangingPunct="1"/>
            <a:r>
              <a:rPr lang="en-US" sz="1800" dirty="0" smtClean="0"/>
              <a:t>However, you can also assign values to the variables when you declare them:</a:t>
            </a:r>
          </a:p>
          <a:p>
            <a:pPr eaLnBrk="1" hangingPunct="1">
              <a:buFont typeface="Arial" charset="0"/>
              <a:buNone/>
            </a:pPr>
            <a:r>
              <a:rPr lang="en-US" sz="1800" dirty="0" smtClean="0"/>
              <a:t>	</a:t>
            </a:r>
            <a:r>
              <a:rPr lang="en-US" sz="1800" dirty="0" err="1" smtClean="0"/>
              <a:t>var</a:t>
            </a:r>
            <a:r>
              <a:rPr lang="en-US" sz="1800" dirty="0" smtClean="0"/>
              <a:t> x=5;</a:t>
            </a:r>
            <a:br>
              <a:rPr lang="en-US" sz="1800" dirty="0" smtClean="0"/>
            </a:br>
            <a:r>
              <a:rPr lang="en-US" sz="1800" dirty="0" err="1" smtClean="0"/>
              <a:t>var</a:t>
            </a:r>
            <a:r>
              <a:rPr lang="en-US" sz="1800" dirty="0" smtClean="0"/>
              <a:t> </a:t>
            </a:r>
            <a:r>
              <a:rPr lang="en-US" sz="1800" dirty="0" err="1" smtClean="0"/>
              <a:t>carname</a:t>
            </a:r>
            <a:r>
              <a:rPr lang="en-US" sz="1800" dirty="0" smtClean="0"/>
              <a:t>="Volvo";</a:t>
            </a:r>
            <a:endParaRPr lang="en-US" sz="1800" b="1" dirty="0" smtClean="0"/>
          </a:p>
          <a:p>
            <a:pPr eaLnBrk="1" hangingPunct="1">
              <a:lnSpc>
                <a:spcPct val="150000"/>
              </a:lnSpc>
            </a:pPr>
            <a:endParaRPr lang="en-US" sz="20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647295"/>
        </p:xfrm>
        <a:graphic>
          <a:graphicData uri="http://schemas.openxmlformats.org/drawingml/2006/table">
            <a:tbl>
              <a:tblPr firstRow="1" bandRow="1">
                <a:tableStyleId>{5C22544A-7EE6-4342-B048-85BDC9FD1C3A}</a:tableStyleId>
              </a:tblPr>
              <a:tblGrid>
                <a:gridCol w="4114800"/>
                <a:gridCol w="4114800"/>
              </a:tblGrid>
              <a:tr h="729459">
                <a:tc>
                  <a:txBody>
                    <a:bodyPr/>
                    <a:lstStyle/>
                    <a:p>
                      <a:r>
                        <a:rPr lang="en-IN" dirty="0" smtClean="0"/>
                        <a:t>Methods</a:t>
                      </a:r>
                      <a:endParaRPr lang="en-US" dirty="0"/>
                    </a:p>
                  </a:txBody>
                  <a:tcPr/>
                </a:tc>
                <a:tc>
                  <a:txBody>
                    <a:bodyPr/>
                    <a:lstStyle/>
                    <a:p>
                      <a:r>
                        <a:rPr lang="en-IN" dirty="0" smtClean="0"/>
                        <a:t>Description</a:t>
                      </a:r>
                      <a:endParaRPr lang="en-US" dirty="0"/>
                    </a:p>
                  </a:txBody>
                  <a:tcPr/>
                </a:tc>
              </a:tr>
              <a:tr h="729459">
                <a:tc>
                  <a:txBody>
                    <a:bodyPr/>
                    <a:lstStyle/>
                    <a:p>
                      <a:r>
                        <a:rPr kumimoji="0" lang="en-US" sz="1800" kern="1200" baseline="0" dirty="0" smtClean="0">
                          <a:solidFill>
                            <a:schemeClr val="dk1"/>
                          </a:solidFill>
                          <a:latin typeface="+mn-lt"/>
                          <a:ea typeface="+mn-ea"/>
                          <a:cs typeface="+mn-cs"/>
                        </a:rPr>
                        <a:t>round()</a:t>
                      </a:r>
                      <a:endParaRPr lang="en-US" dirty="0"/>
                    </a:p>
                  </a:txBody>
                  <a:tcPr/>
                </a:tc>
                <a:tc>
                  <a:txBody>
                    <a:bodyPr/>
                    <a:lstStyle/>
                    <a:p>
                      <a:r>
                        <a:rPr kumimoji="0" lang="en-US" sz="1800" kern="1200" baseline="0" dirty="0" smtClean="0">
                          <a:solidFill>
                            <a:schemeClr val="dk1"/>
                          </a:solidFill>
                          <a:latin typeface="+mn-lt"/>
                          <a:ea typeface="+mn-ea"/>
                          <a:cs typeface="+mn-cs"/>
                        </a:rPr>
                        <a:t>to round a number to the nearest integer</a:t>
                      </a:r>
                      <a:endParaRPr lang="en-US" dirty="0"/>
                    </a:p>
                  </a:txBody>
                  <a:tcPr/>
                </a:tc>
              </a:tr>
              <a:tr h="729459">
                <a:tc>
                  <a:txBody>
                    <a:bodyPr/>
                    <a:lstStyle/>
                    <a:p>
                      <a:r>
                        <a:rPr kumimoji="0" lang="en-US" sz="1800" kern="1200" baseline="0" dirty="0" smtClean="0">
                          <a:solidFill>
                            <a:schemeClr val="dk1"/>
                          </a:solidFill>
                          <a:latin typeface="+mn-lt"/>
                          <a:ea typeface="+mn-ea"/>
                          <a:cs typeface="+mn-cs"/>
                        </a:rPr>
                        <a:t>random()</a:t>
                      </a:r>
                      <a:endParaRPr lang="en-US" dirty="0"/>
                    </a:p>
                  </a:txBody>
                  <a:tcPr/>
                </a:tc>
                <a:tc>
                  <a:txBody>
                    <a:bodyPr/>
                    <a:lstStyle/>
                    <a:p>
                      <a:r>
                        <a:rPr kumimoji="0" lang="en-US" sz="1800" kern="1200" baseline="0" dirty="0" smtClean="0">
                          <a:solidFill>
                            <a:schemeClr val="dk1"/>
                          </a:solidFill>
                          <a:latin typeface="+mn-lt"/>
                          <a:ea typeface="+mn-ea"/>
                          <a:cs typeface="+mn-cs"/>
                        </a:rPr>
                        <a:t>return a random number between 0 and 1</a:t>
                      </a:r>
                      <a:endParaRPr lang="en-US" dirty="0"/>
                    </a:p>
                  </a:txBody>
                  <a:tcPr/>
                </a:tc>
              </a:tr>
              <a:tr h="729459">
                <a:tc>
                  <a:txBody>
                    <a:bodyPr/>
                    <a:lstStyle/>
                    <a:p>
                      <a:r>
                        <a:rPr kumimoji="0" lang="en-US" sz="1800" kern="1200" baseline="0" dirty="0" smtClean="0">
                          <a:solidFill>
                            <a:schemeClr val="dk1"/>
                          </a:solidFill>
                          <a:latin typeface="+mn-lt"/>
                          <a:ea typeface="+mn-ea"/>
                          <a:cs typeface="+mn-cs"/>
                        </a:rPr>
                        <a:t>max()</a:t>
                      </a:r>
                      <a:endParaRPr lang="en-US" dirty="0"/>
                    </a:p>
                  </a:txBody>
                  <a:tcPr/>
                </a:tc>
                <a:tc>
                  <a:txBody>
                    <a:bodyPr/>
                    <a:lstStyle/>
                    <a:p>
                      <a:r>
                        <a:rPr kumimoji="0" lang="en-US" sz="1800" kern="1200" baseline="0" dirty="0" smtClean="0">
                          <a:solidFill>
                            <a:schemeClr val="dk1"/>
                          </a:solidFill>
                          <a:latin typeface="+mn-lt"/>
                          <a:ea typeface="+mn-ea"/>
                          <a:cs typeface="+mn-cs"/>
                        </a:rPr>
                        <a:t>return the number with the highest value of two specified numbers</a:t>
                      </a:r>
                      <a:endParaRPr lang="en-US" dirty="0"/>
                    </a:p>
                  </a:txBody>
                  <a:tcPr/>
                </a:tc>
              </a:tr>
              <a:tr h="729459">
                <a:tc>
                  <a:txBody>
                    <a:bodyPr/>
                    <a:lstStyle/>
                    <a:p>
                      <a:r>
                        <a:rPr kumimoji="0" lang="en-US" sz="1800" kern="1200" baseline="0" dirty="0" smtClean="0">
                          <a:solidFill>
                            <a:schemeClr val="dk1"/>
                          </a:solidFill>
                          <a:latin typeface="+mn-lt"/>
                          <a:ea typeface="+mn-ea"/>
                          <a:cs typeface="+mn-cs"/>
                        </a:rPr>
                        <a:t>min()</a:t>
                      </a:r>
                      <a:endParaRPr lang="en-US" dirty="0"/>
                    </a:p>
                  </a:txBody>
                  <a:tcPr/>
                </a:tc>
                <a:tc>
                  <a:txBody>
                    <a:bodyPr/>
                    <a:lstStyle/>
                    <a:p>
                      <a:r>
                        <a:rPr kumimoji="0" lang="en-US" sz="1800" kern="1200" baseline="0" dirty="0" smtClean="0">
                          <a:solidFill>
                            <a:schemeClr val="dk1"/>
                          </a:solidFill>
                          <a:latin typeface="+mn-lt"/>
                          <a:ea typeface="+mn-ea"/>
                          <a:cs typeface="+mn-cs"/>
                        </a:rPr>
                        <a:t>return the number with the lowest value of two specified numbers</a:t>
                      </a:r>
                      <a:endParaRPr lang="en-US" dirty="0"/>
                    </a:p>
                  </a:txBody>
                  <a:tcPr/>
                </a:tc>
              </a:tr>
            </a:tbl>
          </a:graphicData>
        </a:graphic>
      </p:graphicFrame>
      <p:sp>
        <p:nvSpPr>
          <p:cNvPr id="3" name="Title 2"/>
          <p:cNvSpPr>
            <a:spLocks noGrp="1"/>
          </p:cNvSpPr>
          <p:nvPr>
            <p:ph type="title"/>
          </p:nvPr>
        </p:nvSpPr>
        <p:spPr/>
        <p:txBody>
          <a:bodyPr/>
          <a:lstStyle/>
          <a:p>
            <a:r>
              <a:rPr lang="en-IN" dirty="0" smtClean="0"/>
              <a:t>Methods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&lt;html&gt; &lt;body&gt;</a:t>
            </a:r>
          </a:p>
          <a:p>
            <a:pPr>
              <a:buNone/>
            </a:pPr>
            <a:r>
              <a:rPr lang="en-US" dirty="0" smtClean="0"/>
              <a:t>&lt;script type="text/</a:t>
            </a:r>
            <a:r>
              <a:rPr lang="en-US" dirty="0" err="1" smtClean="0"/>
              <a:t>javascript</a:t>
            </a:r>
            <a:r>
              <a:rPr lang="en-US" dirty="0" smtClean="0"/>
              <a:t>"&gt;</a:t>
            </a:r>
          </a:p>
          <a:p>
            <a:pPr>
              <a:buNone/>
            </a:pPr>
            <a:r>
              <a:rPr lang="en-US" dirty="0" smtClean="0"/>
              <a:t>//return a random number between 0 and 1</a:t>
            </a:r>
          </a:p>
          <a:p>
            <a:pPr>
              <a:buNone/>
            </a:pPr>
            <a:r>
              <a:rPr lang="en-US" dirty="0" err="1" smtClean="0"/>
              <a:t>document.write</a:t>
            </a:r>
            <a:r>
              <a:rPr lang="en-US" dirty="0" smtClean="0"/>
              <a:t>(</a:t>
            </a:r>
            <a:r>
              <a:rPr lang="en-US" dirty="0" err="1" smtClean="0"/>
              <a:t>Math.random</a:t>
            </a:r>
            <a:r>
              <a:rPr lang="en-US" dirty="0" smtClean="0"/>
              <a:t>() + "&lt;</a:t>
            </a:r>
            <a:r>
              <a:rPr lang="en-US" dirty="0" err="1" smtClean="0"/>
              <a:t>br</a:t>
            </a:r>
            <a:r>
              <a:rPr lang="en-US" dirty="0" smtClean="0"/>
              <a:t> /&gt;");</a:t>
            </a:r>
          </a:p>
          <a:p>
            <a:pPr>
              <a:buNone/>
            </a:pPr>
            <a:r>
              <a:rPr lang="en-US" dirty="0" smtClean="0"/>
              <a:t>//return a random integer between 0 and 10</a:t>
            </a:r>
          </a:p>
          <a:p>
            <a:pPr>
              <a:buNone/>
            </a:pPr>
            <a:r>
              <a:rPr lang="en-US" dirty="0" err="1" smtClean="0"/>
              <a:t>document.write</a:t>
            </a:r>
            <a:r>
              <a:rPr lang="en-US" dirty="0" smtClean="0"/>
              <a:t>(</a:t>
            </a:r>
            <a:r>
              <a:rPr lang="en-US" dirty="0" err="1" smtClean="0"/>
              <a:t>Math.floor</a:t>
            </a:r>
            <a:r>
              <a:rPr lang="en-US" dirty="0" smtClean="0"/>
              <a:t>(</a:t>
            </a:r>
            <a:r>
              <a:rPr lang="en-US" dirty="0" err="1" smtClean="0"/>
              <a:t>Math.random</a:t>
            </a:r>
            <a:r>
              <a:rPr lang="en-US" dirty="0" smtClean="0"/>
              <a:t>()*11));</a:t>
            </a:r>
          </a:p>
          <a:p>
            <a:pPr>
              <a:buNone/>
            </a:pPr>
            <a:r>
              <a:rPr lang="en-US" dirty="0" smtClean="0"/>
              <a:t>&lt;/script&gt; &lt;/body&gt; &lt;/html&gt;</a:t>
            </a:r>
            <a:endParaRPr lang="en-US" dirty="0"/>
          </a:p>
        </p:txBody>
      </p:sp>
      <p:sp>
        <p:nvSpPr>
          <p:cNvPr id="3" name="Title 2"/>
          <p:cNvSpPr>
            <a:spLocks noGrp="1"/>
          </p:cNvSpPr>
          <p:nvPr>
            <p:ph type="title"/>
          </p:nvPr>
        </p:nvSpPr>
        <p:spPr/>
        <p:txBody>
          <a:bodyPr/>
          <a:lstStyle/>
          <a:p>
            <a:r>
              <a:rPr lang="en-IN" dirty="0" smtClean="0"/>
              <a:t>Example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457200" y="142875"/>
            <a:ext cx="8229600" cy="428625"/>
          </a:xfrm>
        </p:spPr>
        <p:txBody>
          <a:bodyPr>
            <a:normAutofit fontScale="90000"/>
          </a:bodyPr>
          <a:lstStyle/>
          <a:p>
            <a:pPr eaLnBrk="1" hangingPunct="1"/>
            <a:r>
              <a:rPr lang="en-US" sz="2400" smtClean="0"/>
              <a:t>Alert Boxes and Confirmations</a:t>
            </a:r>
            <a:endParaRPr lang="en-IN" sz="2400" smtClean="0"/>
          </a:p>
        </p:txBody>
      </p:sp>
      <p:sp>
        <p:nvSpPr>
          <p:cNvPr id="14339" name="Content Placeholder 4"/>
          <p:cNvSpPr>
            <a:spLocks noGrp="1"/>
          </p:cNvSpPr>
          <p:nvPr>
            <p:ph idx="1"/>
          </p:nvPr>
        </p:nvSpPr>
        <p:spPr>
          <a:xfrm>
            <a:off x="457200" y="571500"/>
            <a:ext cx="8229600" cy="6000750"/>
          </a:xfrm>
        </p:spPr>
        <p:txBody>
          <a:bodyPr>
            <a:normAutofit/>
          </a:bodyPr>
          <a:lstStyle/>
          <a:p>
            <a:pPr eaLnBrk="1" hangingPunct="1">
              <a:buFont typeface="Arial" charset="0"/>
              <a:buNone/>
            </a:pPr>
            <a:r>
              <a:rPr lang="en-US" sz="1600" b="1" dirty="0" smtClean="0"/>
              <a:t>Alert Box</a:t>
            </a:r>
          </a:p>
          <a:p>
            <a:pPr eaLnBrk="1" hangingPunct="1"/>
            <a:r>
              <a:rPr lang="en-US" sz="1600" dirty="0" smtClean="0"/>
              <a:t>An alert box is often used if you want to make sure information comes through to the user.</a:t>
            </a:r>
          </a:p>
          <a:p>
            <a:pPr eaLnBrk="1" hangingPunct="1">
              <a:buFont typeface="Arial" charset="0"/>
              <a:buNone/>
            </a:pPr>
            <a:r>
              <a:rPr lang="en-US" sz="1600" b="1" dirty="0" smtClean="0"/>
              <a:t>Example</a:t>
            </a:r>
          </a:p>
          <a:p>
            <a:pPr eaLnBrk="1" hangingPunct="1">
              <a:buNone/>
            </a:pPr>
            <a:r>
              <a:rPr lang="en-US" sz="1600" dirty="0" smtClean="0"/>
              <a:t>&lt;html&gt;</a:t>
            </a:r>
            <a:br>
              <a:rPr lang="en-US" sz="1600" dirty="0" smtClean="0"/>
            </a:br>
            <a:r>
              <a:rPr lang="en-US" sz="1600" dirty="0" smtClean="0"/>
              <a:t>&lt;head&gt;</a:t>
            </a:r>
            <a:br>
              <a:rPr lang="en-US" sz="1600" dirty="0" smtClean="0"/>
            </a:br>
            <a:r>
              <a:rPr lang="en-US" sz="1600" dirty="0" smtClean="0"/>
              <a:t>&lt;script type="text/</a:t>
            </a:r>
            <a:r>
              <a:rPr lang="en-US" sz="1600" dirty="0" err="1" smtClean="0"/>
              <a:t>javascript</a:t>
            </a:r>
            <a:r>
              <a:rPr lang="en-US" sz="1600" dirty="0" smtClean="0"/>
              <a:t>"&gt;</a:t>
            </a:r>
            <a:br>
              <a:rPr lang="en-US" sz="1600" dirty="0" smtClean="0"/>
            </a:br>
            <a:r>
              <a:rPr lang="en-US" sz="1600" dirty="0" smtClean="0"/>
              <a:t>function </a:t>
            </a:r>
            <a:r>
              <a:rPr lang="en-US" sz="1600" dirty="0" err="1" smtClean="0"/>
              <a:t>show_alert</a:t>
            </a:r>
            <a:r>
              <a:rPr lang="en-US" sz="1600" dirty="0" smtClean="0"/>
              <a:t>()</a:t>
            </a:r>
            <a:br>
              <a:rPr lang="en-US" sz="1600" dirty="0" smtClean="0"/>
            </a:br>
            <a:r>
              <a:rPr lang="en-US" sz="1600" dirty="0" smtClean="0"/>
              <a:t>{</a:t>
            </a:r>
            <a:br>
              <a:rPr lang="en-US" sz="1600" dirty="0" smtClean="0"/>
            </a:br>
            <a:r>
              <a:rPr lang="en-US" sz="1600" dirty="0" smtClean="0"/>
              <a:t>alert("I am an alert box!");</a:t>
            </a:r>
            <a:br>
              <a:rPr lang="en-US" sz="1600" dirty="0" smtClean="0"/>
            </a:br>
            <a:r>
              <a:rPr lang="en-US" sz="1600" dirty="0" smtClean="0"/>
              <a:t>}</a:t>
            </a:r>
            <a:br>
              <a:rPr lang="en-US" sz="1600" dirty="0" smtClean="0"/>
            </a:br>
            <a:r>
              <a:rPr lang="en-US" sz="1600" dirty="0" smtClean="0"/>
              <a:t>&lt;/script&gt;</a:t>
            </a:r>
            <a:br>
              <a:rPr lang="en-US" sz="1600" dirty="0" smtClean="0"/>
            </a:br>
            <a:r>
              <a:rPr lang="en-US" sz="1600" dirty="0" smtClean="0"/>
              <a:t>&lt;/head&gt;</a:t>
            </a:r>
            <a:br>
              <a:rPr lang="en-US" sz="1600" dirty="0" smtClean="0"/>
            </a:br>
            <a:r>
              <a:rPr lang="en-US" sz="1600" dirty="0" smtClean="0"/>
              <a:t>&lt;body&gt;</a:t>
            </a:r>
            <a:br>
              <a:rPr lang="en-US" sz="1600" dirty="0" smtClean="0"/>
            </a:br>
            <a:r>
              <a:rPr lang="en-US" sz="1600" dirty="0" smtClean="0"/>
              <a:t/>
            </a:r>
            <a:br>
              <a:rPr lang="en-US" sz="1600" dirty="0" smtClean="0"/>
            </a:br>
            <a:r>
              <a:rPr lang="en-US" sz="1600" dirty="0" smtClean="0"/>
              <a:t>&lt;input type="button" </a:t>
            </a:r>
            <a:r>
              <a:rPr lang="en-US" sz="1600" dirty="0" err="1" smtClean="0"/>
              <a:t>onclick</a:t>
            </a:r>
            <a:r>
              <a:rPr lang="en-US" sz="1600" dirty="0" smtClean="0"/>
              <a:t>="</a:t>
            </a:r>
            <a:r>
              <a:rPr lang="en-US" sz="1600" dirty="0" err="1" smtClean="0"/>
              <a:t>show_alert</a:t>
            </a:r>
            <a:r>
              <a:rPr lang="en-US" sz="1600" dirty="0" smtClean="0"/>
              <a:t>()" value="Show alert box" /&gt;</a:t>
            </a:r>
            <a:br>
              <a:rPr lang="en-US" sz="1600" dirty="0" smtClean="0"/>
            </a:br>
            <a:r>
              <a:rPr lang="en-US" sz="1600" dirty="0" smtClean="0"/>
              <a:t/>
            </a:r>
            <a:br>
              <a:rPr lang="en-US" sz="1600" dirty="0" smtClean="0"/>
            </a:br>
            <a:r>
              <a:rPr lang="en-US" sz="1600" dirty="0" smtClean="0"/>
              <a:t>&lt;/body&gt;</a:t>
            </a:r>
            <a:br>
              <a:rPr lang="en-US" sz="1600" dirty="0" smtClean="0"/>
            </a:br>
            <a:r>
              <a:rPr lang="en-US" sz="1600" dirty="0" smtClean="0"/>
              <a:t>&lt;/html&gt;</a:t>
            </a:r>
            <a:endParaRPr lang="en-US" sz="1600" b="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142875"/>
            <a:ext cx="8229600" cy="428625"/>
          </a:xfrm>
        </p:spPr>
        <p:txBody>
          <a:bodyPr>
            <a:normAutofit fontScale="90000"/>
          </a:bodyPr>
          <a:lstStyle/>
          <a:p>
            <a:pPr eaLnBrk="1" hangingPunct="1"/>
            <a:r>
              <a:rPr lang="en-US" sz="2400" smtClean="0"/>
              <a:t>Alert Boxes and Confirmations</a:t>
            </a:r>
            <a:endParaRPr lang="en-IN" sz="2400" smtClean="0"/>
          </a:p>
        </p:txBody>
      </p:sp>
      <p:sp>
        <p:nvSpPr>
          <p:cNvPr id="15363" name="Content Placeholder 4"/>
          <p:cNvSpPr>
            <a:spLocks noGrp="1"/>
          </p:cNvSpPr>
          <p:nvPr>
            <p:ph idx="1"/>
          </p:nvPr>
        </p:nvSpPr>
        <p:spPr>
          <a:xfrm>
            <a:off x="457200" y="571500"/>
            <a:ext cx="8229600" cy="6000750"/>
          </a:xfrm>
        </p:spPr>
        <p:txBody>
          <a:bodyPr>
            <a:normAutofit fontScale="85000" lnSpcReduction="20000"/>
          </a:bodyPr>
          <a:lstStyle/>
          <a:p>
            <a:pPr eaLnBrk="1" hangingPunct="1"/>
            <a:r>
              <a:rPr lang="en-US" sz="2000" dirty="0" smtClean="0"/>
              <a:t>A confirm box is often used if you want the user to verify or accept something.</a:t>
            </a:r>
          </a:p>
          <a:p>
            <a:pPr eaLnBrk="1" hangingPunct="1">
              <a:buFont typeface="Arial" charset="0"/>
              <a:buNone/>
            </a:pPr>
            <a:r>
              <a:rPr lang="en-US" sz="2000" b="1" dirty="0" smtClean="0"/>
              <a:t>Example</a:t>
            </a:r>
          </a:p>
          <a:p>
            <a:pPr eaLnBrk="1" hangingPunct="1">
              <a:buFont typeface="Arial" charset="0"/>
              <a:buNone/>
            </a:pPr>
            <a:r>
              <a:rPr lang="en-US" sz="1800" dirty="0" smtClean="0"/>
              <a:t>	&lt;html&gt;</a:t>
            </a:r>
            <a:br>
              <a:rPr lang="en-US" sz="1800" dirty="0" smtClean="0"/>
            </a:br>
            <a:r>
              <a:rPr lang="en-US" sz="1800" dirty="0" smtClean="0"/>
              <a:t>&lt;head&gt;</a:t>
            </a:r>
            <a:br>
              <a:rPr lang="en-US" sz="1800" dirty="0" smtClean="0"/>
            </a:br>
            <a:r>
              <a:rPr lang="en-US" sz="1800" dirty="0" smtClean="0"/>
              <a:t>&lt;script type="text/</a:t>
            </a:r>
            <a:r>
              <a:rPr lang="en-US" sz="1800" dirty="0" err="1" smtClean="0"/>
              <a:t>javascript</a:t>
            </a:r>
            <a:r>
              <a:rPr lang="en-US" sz="1800" dirty="0" smtClean="0"/>
              <a:t>"&gt;</a:t>
            </a:r>
            <a:br>
              <a:rPr lang="en-US" sz="1800" dirty="0" smtClean="0"/>
            </a:br>
            <a:r>
              <a:rPr lang="en-US" sz="1800" dirty="0" smtClean="0"/>
              <a:t>function </a:t>
            </a:r>
            <a:r>
              <a:rPr lang="en-US" sz="1800" dirty="0" err="1" smtClean="0"/>
              <a:t>show_confirm</a:t>
            </a:r>
            <a:r>
              <a:rPr lang="en-US" sz="1800" dirty="0" smtClean="0"/>
              <a:t>()</a:t>
            </a:r>
            <a:br>
              <a:rPr lang="en-US" sz="1800" dirty="0" smtClean="0"/>
            </a:br>
            <a:r>
              <a:rPr lang="en-US" sz="1800" dirty="0" smtClean="0"/>
              <a:t>{</a:t>
            </a:r>
            <a:br>
              <a:rPr lang="en-US" sz="1800" dirty="0" smtClean="0"/>
            </a:br>
            <a:r>
              <a:rPr lang="en-US" sz="1800" dirty="0" err="1" smtClean="0"/>
              <a:t>var</a:t>
            </a:r>
            <a:r>
              <a:rPr lang="en-US" sz="1800" dirty="0" smtClean="0"/>
              <a:t> r=confirm("Press a button");</a:t>
            </a:r>
            <a:br>
              <a:rPr lang="en-US" sz="1800" dirty="0" smtClean="0"/>
            </a:br>
            <a:r>
              <a:rPr lang="en-US" sz="1800" dirty="0" smtClean="0"/>
              <a:t>if (r==true)</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("You pressed OK!");</a:t>
            </a:r>
            <a:br>
              <a:rPr lang="en-US" sz="1800" dirty="0" smtClean="0"/>
            </a:br>
            <a:r>
              <a:rPr lang="en-US" sz="1800" dirty="0" smtClean="0"/>
              <a:t>  }</a:t>
            </a:r>
            <a:br>
              <a:rPr lang="en-US" sz="1800" dirty="0" smtClean="0"/>
            </a:br>
            <a:r>
              <a:rPr lang="en-US" sz="1800" dirty="0" smtClean="0"/>
              <a:t>else</a:t>
            </a:r>
            <a:br>
              <a:rPr lang="en-US" sz="1800" dirty="0" smtClean="0"/>
            </a:br>
            <a:r>
              <a:rPr lang="en-US" sz="1800" dirty="0" smtClean="0"/>
              <a:t>  {</a:t>
            </a:r>
            <a:br>
              <a:rPr lang="en-US" sz="1800" dirty="0" smtClean="0"/>
            </a:br>
            <a:r>
              <a:rPr lang="en-US" sz="1800" dirty="0" smtClean="0"/>
              <a:t>  </a:t>
            </a:r>
            <a:r>
              <a:rPr lang="en-US" sz="1800" dirty="0" err="1" smtClean="0"/>
              <a:t>document.write</a:t>
            </a:r>
            <a:r>
              <a:rPr lang="en-US" sz="1800" dirty="0" smtClean="0"/>
              <a:t>("You pressed Cancel!");</a:t>
            </a:r>
            <a:br>
              <a:rPr lang="en-US" sz="1800" dirty="0" smtClean="0"/>
            </a:br>
            <a:r>
              <a:rPr lang="en-US" sz="1800" dirty="0" smtClean="0"/>
              <a:t>  }</a:t>
            </a:r>
            <a:br>
              <a:rPr lang="en-US" sz="1800" dirty="0" smtClean="0"/>
            </a:br>
            <a:r>
              <a:rPr lang="en-US" sz="1800" dirty="0" smtClean="0"/>
              <a:t>}</a:t>
            </a:r>
            <a:br>
              <a:rPr lang="en-US" sz="1800" dirty="0" smtClean="0"/>
            </a:br>
            <a:r>
              <a:rPr lang="en-US" sz="1800" dirty="0" smtClean="0"/>
              <a:t>&lt;/script&gt;</a:t>
            </a:r>
            <a:br>
              <a:rPr lang="en-US" sz="1800" dirty="0" smtClean="0"/>
            </a:br>
            <a:r>
              <a:rPr lang="en-US" sz="1800" dirty="0" smtClean="0"/>
              <a:t>&lt;/head&gt;</a:t>
            </a:r>
          </a:p>
          <a:p>
            <a:pPr>
              <a:buNone/>
            </a:pPr>
            <a:r>
              <a:rPr lang="en-US" sz="1800" dirty="0" smtClean="0"/>
              <a:t>&lt;body&gt;</a:t>
            </a:r>
            <a:br>
              <a:rPr lang="en-US" sz="1800" dirty="0" smtClean="0"/>
            </a:br>
            <a:r>
              <a:rPr lang="en-US" sz="1800" dirty="0" smtClean="0"/>
              <a:t/>
            </a:r>
            <a:br>
              <a:rPr lang="en-US" sz="1800" dirty="0" smtClean="0"/>
            </a:br>
            <a:r>
              <a:rPr lang="en-US" sz="1800" dirty="0" smtClean="0"/>
              <a:t>&lt;input type="button" </a:t>
            </a:r>
            <a:r>
              <a:rPr lang="en-US" sz="1800" dirty="0" err="1" smtClean="0"/>
              <a:t>onclick</a:t>
            </a:r>
            <a:r>
              <a:rPr lang="en-US" sz="1800" dirty="0" smtClean="0"/>
              <a:t>="</a:t>
            </a:r>
            <a:r>
              <a:rPr lang="en-US" sz="1800" dirty="0" err="1" smtClean="0"/>
              <a:t>show_confirm</a:t>
            </a:r>
            <a:r>
              <a:rPr lang="en-US" sz="1800" dirty="0" smtClean="0"/>
              <a:t>()" value="Show confirm box" /&gt;</a:t>
            </a:r>
            <a:br>
              <a:rPr lang="en-US" sz="1800" dirty="0" smtClean="0"/>
            </a:br>
            <a:r>
              <a:rPr lang="en-US" sz="1800" dirty="0" smtClean="0"/>
              <a:t/>
            </a:r>
            <a:br>
              <a:rPr lang="en-US" sz="1800" dirty="0" smtClean="0"/>
            </a:br>
            <a:r>
              <a:rPr lang="en-US" sz="1800" dirty="0" smtClean="0"/>
              <a:t>&lt;/body&gt;</a:t>
            </a:r>
            <a:br>
              <a:rPr lang="en-US" sz="1800" dirty="0" smtClean="0"/>
            </a:br>
            <a:r>
              <a:rPr lang="en-US" sz="1800" dirty="0" smtClean="0"/>
              <a:t>&lt;/html&gt;</a:t>
            </a:r>
            <a:endParaRPr lang="en-US" sz="1800" b="1" dirty="0" smtClean="0"/>
          </a:p>
          <a:p>
            <a:pPr eaLnBrk="1" hangingPunct="1">
              <a:buFont typeface="Arial" charset="0"/>
              <a:buNone/>
            </a:pPr>
            <a:r>
              <a:rPr lang="en-US" sz="1800" dirty="0" smtClean="0"/>
              <a:t/>
            </a:r>
            <a:br>
              <a:rPr lang="en-US" sz="1800" dirty="0" smtClean="0"/>
            </a:br>
            <a:endParaRPr lang="en-US" sz="2000"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used if you want the user to input a value before entering a page. </a:t>
            </a:r>
          </a:p>
          <a:p>
            <a:r>
              <a:rPr lang="en-US" dirty="0" smtClean="0"/>
              <a:t>When a prompt box pops up, the user will have to click either "OK" or "Cancel" to proceed after entering an input value. If the user clicks "OK" the box returns the input</a:t>
            </a:r>
          </a:p>
          <a:p>
            <a:pPr>
              <a:buNone/>
            </a:pPr>
            <a:r>
              <a:rPr lang="en-US" dirty="0" smtClean="0"/>
              <a:t>value. If the user clicks "Cancel" the box returns null.</a:t>
            </a:r>
          </a:p>
          <a:p>
            <a:pPr>
              <a:buNone/>
            </a:pPr>
            <a:r>
              <a:rPr lang="en-US" b="1" dirty="0" smtClean="0"/>
              <a:t>Syntax</a:t>
            </a:r>
          </a:p>
          <a:p>
            <a:pPr>
              <a:buNone/>
            </a:pPr>
            <a:r>
              <a:rPr lang="en-US" dirty="0" smtClean="0"/>
              <a:t>prompt("</a:t>
            </a:r>
            <a:r>
              <a:rPr lang="en-US" dirty="0" err="1" smtClean="0"/>
              <a:t>sometext","defaultvalue</a:t>
            </a:r>
            <a:r>
              <a:rPr lang="en-US" dirty="0" smtClean="0"/>
              <a:t>");</a:t>
            </a:r>
          </a:p>
        </p:txBody>
      </p:sp>
      <p:sp>
        <p:nvSpPr>
          <p:cNvPr id="3" name="Title 2"/>
          <p:cNvSpPr>
            <a:spLocks noGrp="1"/>
          </p:cNvSpPr>
          <p:nvPr>
            <p:ph type="title"/>
          </p:nvPr>
        </p:nvSpPr>
        <p:spPr/>
        <p:txBody>
          <a:bodyPr/>
          <a:lstStyle/>
          <a:p>
            <a:r>
              <a:rPr lang="en-IN" dirty="0" smtClean="0"/>
              <a:t>Prompt Box</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smtClean="0"/>
              <a:t>&lt;html&gt; &lt;head&gt; </a:t>
            </a:r>
          </a:p>
          <a:p>
            <a:pPr>
              <a:buNone/>
            </a:pPr>
            <a:r>
              <a:rPr lang="en-US" dirty="0" smtClean="0"/>
              <a:t>&lt;script type="text/</a:t>
            </a:r>
            <a:r>
              <a:rPr lang="en-US" dirty="0" err="1" smtClean="0"/>
              <a:t>javascript</a:t>
            </a:r>
            <a:r>
              <a:rPr lang="en-US" dirty="0" smtClean="0"/>
              <a:t>"&gt;</a:t>
            </a:r>
          </a:p>
          <a:p>
            <a:pPr>
              <a:buNone/>
            </a:pPr>
            <a:r>
              <a:rPr lang="en-US" dirty="0" smtClean="0"/>
              <a:t>function </a:t>
            </a:r>
            <a:r>
              <a:rPr lang="en-US" dirty="0" err="1" smtClean="0"/>
              <a:t>show_prompt</a:t>
            </a:r>
            <a:r>
              <a:rPr lang="en-US" dirty="0" smtClean="0"/>
              <a:t>()</a:t>
            </a:r>
          </a:p>
          <a:p>
            <a:pPr>
              <a:buNone/>
            </a:pPr>
            <a:r>
              <a:rPr lang="en-US" dirty="0" smtClean="0"/>
              <a:t>{</a:t>
            </a:r>
          </a:p>
          <a:p>
            <a:pPr>
              <a:buNone/>
            </a:pPr>
            <a:r>
              <a:rPr lang="en-US" dirty="0" err="1" smtClean="0"/>
              <a:t>var</a:t>
            </a:r>
            <a:r>
              <a:rPr lang="en-US" dirty="0" smtClean="0"/>
              <a:t> name=prompt("Please enter your </a:t>
            </a:r>
            <a:r>
              <a:rPr lang="en-US" dirty="0" err="1" smtClean="0"/>
              <a:t>name","Harry</a:t>
            </a:r>
            <a:r>
              <a:rPr lang="en-US" dirty="0" smtClean="0"/>
              <a:t> Potter");</a:t>
            </a:r>
          </a:p>
          <a:p>
            <a:pPr>
              <a:buNone/>
            </a:pPr>
            <a:r>
              <a:rPr lang="en-US" dirty="0" smtClean="0"/>
              <a:t>if (name!=null &amp;&amp; name!="")</a:t>
            </a:r>
          </a:p>
          <a:p>
            <a:pPr>
              <a:buNone/>
            </a:pPr>
            <a:r>
              <a:rPr lang="en-US" dirty="0" smtClean="0"/>
              <a:t>{</a:t>
            </a:r>
          </a:p>
          <a:p>
            <a:pPr>
              <a:buNone/>
            </a:pPr>
            <a:r>
              <a:rPr lang="en-US" dirty="0" err="1" smtClean="0"/>
              <a:t>document.write</a:t>
            </a:r>
            <a:r>
              <a:rPr lang="en-US" dirty="0" smtClean="0"/>
              <a:t>("Hello " + name + "! How are you today?");</a:t>
            </a:r>
          </a:p>
          <a:p>
            <a:pPr>
              <a:buNone/>
            </a:pPr>
            <a:r>
              <a:rPr lang="en-US" dirty="0" smtClean="0"/>
              <a:t>}</a:t>
            </a:r>
          </a:p>
          <a:p>
            <a:pPr>
              <a:buNone/>
            </a:pPr>
            <a:r>
              <a:rPr lang="en-US" dirty="0" smtClean="0"/>
              <a:t>} &lt;/script&gt; &lt;/head&gt; &lt;body&gt;</a:t>
            </a:r>
          </a:p>
          <a:p>
            <a:pPr>
              <a:buNone/>
            </a:pPr>
            <a:r>
              <a:rPr lang="en-US" dirty="0" smtClean="0"/>
              <a:t>&lt;input type="button" </a:t>
            </a:r>
            <a:r>
              <a:rPr lang="en-US" dirty="0" err="1" smtClean="0"/>
              <a:t>onclick</a:t>
            </a:r>
            <a:r>
              <a:rPr lang="en-US" dirty="0" smtClean="0"/>
              <a:t>="</a:t>
            </a:r>
            <a:r>
              <a:rPr lang="en-US" dirty="0" err="1" smtClean="0"/>
              <a:t>show_prompt</a:t>
            </a:r>
            <a:r>
              <a:rPr lang="en-US" dirty="0" smtClean="0"/>
              <a:t>()" value="Show prompt box" /&gt;</a:t>
            </a:r>
          </a:p>
          <a:p>
            <a:pPr>
              <a:buNone/>
            </a:pPr>
            <a:r>
              <a:rPr lang="en-US" dirty="0" smtClean="0"/>
              <a:t>&lt;/body&gt; &lt;/html&gt;</a:t>
            </a:r>
          </a:p>
          <a:p>
            <a:endParaRPr lang="en-US" dirty="0"/>
          </a:p>
        </p:txBody>
      </p:sp>
      <p:sp>
        <p:nvSpPr>
          <p:cNvPr id="3" name="Title 2"/>
          <p:cNvSpPr>
            <a:spLocks noGrp="1"/>
          </p:cNvSpPr>
          <p:nvPr>
            <p:ph type="title"/>
          </p:nvPr>
        </p:nvSpPr>
        <p:spPr/>
        <p:txBody>
          <a:bodyPr>
            <a:normAutofit fontScale="90000"/>
          </a:bodyPr>
          <a:lstStyle/>
          <a:p>
            <a:pPr algn="ctr"/>
            <a:r>
              <a:rPr lang="en-US" dirty="0" smtClean="0"/>
              <a:t/>
            </a:r>
            <a:br>
              <a:rPr lang="en-US" dirty="0" smtClean="0"/>
            </a:br>
            <a:r>
              <a:rPr lang="en-US" dirty="0" smtClean="0"/>
              <a:t>Example</a:t>
            </a:r>
            <a:br>
              <a:rPr lang="en-US" dirty="0" smtClean="0"/>
            </a:b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Events are actions that can be detected by JavaScript.</a:t>
            </a:r>
          </a:p>
          <a:p>
            <a:r>
              <a:rPr lang="en-US" dirty="0" smtClean="0"/>
              <a:t>Every element on a web page has certain events which can trigger a JavaScript. </a:t>
            </a:r>
          </a:p>
          <a:p>
            <a:r>
              <a:rPr lang="en-US" dirty="0" smtClean="0"/>
              <a:t>For example, we can use the </a:t>
            </a:r>
            <a:r>
              <a:rPr lang="en-US" dirty="0" err="1" smtClean="0"/>
              <a:t>onClick</a:t>
            </a:r>
            <a:r>
              <a:rPr lang="en-US" dirty="0" smtClean="0"/>
              <a:t> event of a button element to indicate that a function will run when a user clicks on the button. We define the events in the HTML tags.</a:t>
            </a:r>
          </a:p>
          <a:p>
            <a:r>
              <a:rPr lang="en-US" dirty="0" smtClean="0"/>
              <a:t>Examples of events:</a:t>
            </a:r>
          </a:p>
          <a:p>
            <a:pPr lvl="1">
              <a:buNone/>
            </a:pPr>
            <a:r>
              <a:rPr lang="en-US" dirty="0" smtClean="0"/>
              <a:t> A mouse click</a:t>
            </a:r>
          </a:p>
          <a:p>
            <a:pPr lvl="1">
              <a:buNone/>
            </a:pPr>
            <a:r>
              <a:rPr lang="en-US" dirty="0" smtClean="0"/>
              <a:t> A web page or an image loading</a:t>
            </a:r>
          </a:p>
          <a:p>
            <a:pPr lvl="1">
              <a:buNone/>
            </a:pPr>
            <a:r>
              <a:rPr lang="en-US" dirty="0" smtClean="0"/>
              <a:t> </a:t>
            </a:r>
            <a:r>
              <a:rPr lang="en-US" dirty="0" err="1" smtClean="0"/>
              <a:t>Mousing</a:t>
            </a:r>
            <a:r>
              <a:rPr lang="en-US" dirty="0" smtClean="0"/>
              <a:t> over a hot spot on the web page</a:t>
            </a:r>
          </a:p>
          <a:p>
            <a:pPr lvl="1">
              <a:buNone/>
            </a:pPr>
            <a:r>
              <a:rPr lang="en-US" dirty="0" smtClean="0"/>
              <a:t> Selecting an input field in an HTML form</a:t>
            </a:r>
          </a:p>
          <a:p>
            <a:pPr lvl="1">
              <a:buNone/>
            </a:pPr>
            <a:r>
              <a:rPr lang="en-US" dirty="0" smtClean="0"/>
              <a:t> Submitting an HTML form</a:t>
            </a:r>
          </a:p>
          <a:p>
            <a:pPr lvl="1">
              <a:buNone/>
            </a:pPr>
            <a:r>
              <a:rPr lang="en-US" dirty="0" smtClean="0"/>
              <a:t> A keystroke</a:t>
            </a:r>
          </a:p>
          <a:p>
            <a:r>
              <a:rPr lang="en-US" b="1" dirty="0" smtClean="0"/>
              <a:t>Note: Events are normally used in combination with functions, and the function will not be executed before the event occurs!</a:t>
            </a:r>
            <a:endParaRPr lang="en-US" dirty="0"/>
          </a:p>
        </p:txBody>
      </p:sp>
      <p:sp>
        <p:nvSpPr>
          <p:cNvPr id="3" name="Title 2"/>
          <p:cNvSpPr>
            <a:spLocks noGrp="1"/>
          </p:cNvSpPr>
          <p:nvPr>
            <p:ph type="title"/>
          </p:nvPr>
        </p:nvSpPr>
        <p:spPr/>
        <p:txBody>
          <a:bodyPr/>
          <a:lstStyle/>
          <a:p>
            <a:r>
              <a:rPr lang="en-IN" dirty="0" smtClean="0"/>
              <a:t>Event Handlers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57296"/>
          <a:ext cx="8229600" cy="4108224"/>
        </p:xfrm>
        <a:graphic>
          <a:graphicData uri="http://schemas.openxmlformats.org/drawingml/2006/table">
            <a:tbl>
              <a:tblPr firstRow="1" bandRow="1">
                <a:tableStyleId>{5C22544A-7EE6-4342-B048-85BDC9FD1C3A}</a:tableStyleId>
              </a:tblPr>
              <a:tblGrid>
                <a:gridCol w="4114800"/>
                <a:gridCol w="4114800"/>
              </a:tblGrid>
              <a:tr h="427350">
                <a:tc>
                  <a:txBody>
                    <a:bodyPr/>
                    <a:lstStyle/>
                    <a:p>
                      <a:r>
                        <a:rPr lang="en-IN" dirty="0" smtClean="0"/>
                        <a:t>EVENTS</a:t>
                      </a:r>
                      <a:endParaRPr lang="en-US" dirty="0"/>
                    </a:p>
                  </a:txBody>
                  <a:tcPr/>
                </a:tc>
                <a:tc>
                  <a:txBody>
                    <a:bodyPr/>
                    <a:lstStyle/>
                    <a:p>
                      <a:r>
                        <a:rPr lang="en-IN" dirty="0" smtClean="0"/>
                        <a:t>DESCRIPTION</a:t>
                      </a:r>
                      <a:endParaRPr lang="en-US" dirty="0"/>
                    </a:p>
                  </a:txBody>
                  <a:tcPr/>
                </a:tc>
              </a:tr>
              <a:tr h="657158">
                <a:tc>
                  <a:txBody>
                    <a:bodyPr/>
                    <a:lstStyle/>
                    <a:p>
                      <a:r>
                        <a:rPr lang="en-IN" dirty="0" err="1" smtClean="0"/>
                        <a:t>onblur</a:t>
                      </a:r>
                      <a:endParaRPr lang="en-US" dirty="0"/>
                    </a:p>
                  </a:txBody>
                  <a:tcPr/>
                </a:tc>
                <a:tc>
                  <a:txBody>
                    <a:bodyPr/>
                    <a:lstStyle/>
                    <a:p>
                      <a:r>
                        <a:rPr kumimoji="0" lang="en-US" b="0" i="0" kern="1200" dirty="0" smtClean="0">
                          <a:solidFill>
                            <a:schemeClr val="dk1"/>
                          </a:solidFill>
                          <a:latin typeface="+mn-lt"/>
                          <a:ea typeface="+mn-ea"/>
                          <a:cs typeface="+mn-cs"/>
                        </a:rPr>
                        <a:t>Triggers when the window loses focus</a:t>
                      </a:r>
                      <a:endParaRPr lang="en-US" dirty="0"/>
                    </a:p>
                  </a:txBody>
                  <a:tcPr/>
                </a:tc>
              </a:tr>
              <a:tr h="427350">
                <a:tc>
                  <a:txBody>
                    <a:bodyPr/>
                    <a:lstStyle/>
                    <a:p>
                      <a:r>
                        <a:rPr kumimoji="0" lang="en-US" b="0" i="0" kern="1200" dirty="0" err="1" smtClean="0">
                          <a:solidFill>
                            <a:schemeClr val="dk1"/>
                          </a:solidFill>
                          <a:latin typeface="+mn-lt"/>
                          <a:ea typeface="+mn-ea"/>
                          <a:cs typeface="+mn-cs"/>
                        </a:rPr>
                        <a:t>onchange</a:t>
                      </a:r>
                      <a:endParaRPr lang="en-US" dirty="0"/>
                    </a:p>
                  </a:txBody>
                  <a:tcPr/>
                </a:tc>
                <a:tc>
                  <a:txBody>
                    <a:bodyPr/>
                    <a:lstStyle/>
                    <a:p>
                      <a:r>
                        <a:rPr kumimoji="0" lang="en-US" b="0" i="0" kern="1200" dirty="0" smtClean="0">
                          <a:solidFill>
                            <a:schemeClr val="dk1"/>
                          </a:solidFill>
                          <a:latin typeface="+mn-lt"/>
                          <a:ea typeface="+mn-ea"/>
                          <a:cs typeface="+mn-cs"/>
                        </a:rPr>
                        <a:t>Triggers when an element changes</a:t>
                      </a:r>
                      <a:endParaRPr lang="en-US" dirty="0"/>
                    </a:p>
                  </a:txBody>
                  <a:tcPr/>
                </a:tc>
              </a:tr>
              <a:tr h="427350">
                <a:tc>
                  <a:txBody>
                    <a:bodyPr/>
                    <a:lstStyle/>
                    <a:p>
                      <a:r>
                        <a:rPr kumimoji="0" lang="en-US" b="0" i="0" kern="1200" dirty="0" err="1" smtClean="0">
                          <a:solidFill>
                            <a:schemeClr val="dk1"/>
                          </a:solidFill>
                          <a:latin typeface="+mn-lt"/>
                          <a:ea typeface="+mn-ea"/>
                          <a:cs typeface="+mn-cs"/>
                        </a:rPr>
                        <a:t>onclick</a:t>
                      </a:r>
                      <a:endParaRPr lang="en-US" dirty="0"/>
                    </a:p>
                  </a:txBody>
                  <a:tcPr/>
                </a:tc>
                <a:tc>
                  <a:txBody>
                    <a:bodyPr/>
                    <a:lstStyle/>
                    <a:p>
                      <a:r>
                        <a:rPr kumimoji="0" lang="en-US" b="0" i="0" kern="1200" dirty="0" smtClean="0">
                          <a:solidFill>
                            <a:schemeClr val="dk1"/>
                          </a:solidFill>
                          <a:latin typeface="+mn-lt"/>
                          <a:ea typeface="+mn-ea"/>
                          <a:cs typeface="+mn-cs"/>
                        </a:rPr>
                        <a:t>Triggers on a mouse click</a:t>
                      </a:r>
                      <a:endParaRPr lang="en-US" dirty="0"/>
                    </a:p>
                  </a:txBody>
                  <a:tcPr/>
                </a:tc>
              </a:tr>
              <a:tr h="657158">
                <a:tc>
                  <a:txBody>
                    <a:bodyPr/>
                    <a:lstStyle/>
                    <a:p>
                      <a:r>
                        <a:rPr kumimoji="0" lang="en-US" b="0" i="0" kern="1200" dirty="0" err="1" smtClean="0">
                          <a:solidFill>
                            <a:schemeClr val="dk1"/>
                          </a:solidFill>
                          <a:latin typeface="+mn-lt"/>
                          <a:ea typeface="+mn-ea"/>
                          <a:cs typeface="+mn-cs"/>
                        </a:rPr>
                        <a:t>onfocus</a:t>
                      </a:r>
                      <a:endParaRPr lang="en-US" dirty="0"/>
                    </a:p>
                  </a:txBody>
                  <a:tcPr/>
                </a:tc>
                <a:tc>
                  <a:txBody>
                    <a:bodyPr/>
                    <a:lstStyle/>
                    <a:p>
                      <a:r>
                        <a:rPr kumimoji="0" lang="en-US" b="0" i="0" kern="1200" dirty="0" smtClean="0">
                          <a:solidFill>
                            <a:schemeClr val="dk1"/>
                          </a:solidFill>
                          <a:latin typeface="+mn-lt"/>
                          <a:ea typeface="+mn-ea"/>
                          <a:cs typeface="+mn-cs"/>
                        </a:rPr>
                        <a:t>Triggers when the window gets focus</a:t>
                      </a:r>
                      <a:endParaRPr lang="en-US" dirty="0"/>
                    </a:p>
                  </a:txBody>
                  <a:tcPr/>
                </a:tc>
              </a:tr>
              <a:tr h="427350">
                <a:tc>
                  <a:txBody>
                    <a:bodyPr/>
                    <a:lstStyle/>
                    <a:p>
                      <a:r>
                        <a:rPr kumimoji="0" lang="en-US" b="0" i="0" kern="1200" dirty="0" err="1" smtClean="0">
                          <a:solidFill>
                            <a:schemeClr val="dk1"/>
                          </a:solidFill>
                          <a:latin typeface="+mn-lt"/>
                          <a:ea typeface="+mn-ea"/>
                          <a:cs typeface="+mn-cs"/>
                        </a:rPr>
                        <a:t>onkeydown</a:t>
                      </a:r>
                      <a:endParaRPr lang="en-US" dirty="0"/>
                    </a:p>
                  </a:txBody>
                  <a:tcPr/>
                </a:tc>
                <a:tc>
                  <a:txBody>
                    <a:bodyPr/>
                    <a:lstStyle/>
                    <a:p>
                      <a:r>
                        <a:rPr kumimoji="0" lang="en-US" b="0" i="0" kern="1200" dirty="0" smtClean="0">
                          <a:solidFill>
                            <a:schemeClr val="dk1"/>
                          </a:solidFill>
                          <a:latin typeface="+mn-lt"/>
                          <a:ea typeface="+mn-ea"/>
                          <a:cs typeface="+mn-cs"/>
                        </a:rPr>
                        <a:t>Triggers when a key is pressed</a:t>
                      </a:r>
                      <a:endParaRPr lang="en-US" dirty="0"/>
                    </a:p>
                  </a:txBody>
                  <a:tcPr/>
                </a:tc>
              </a:tr>
              <a:tr h="657158">
                <a:tc>
                  <a:txBody>
                    <a:bodyPr/>
                    <a:lstStyle/>
                    <a:p>
                      <a:r>
                        <a:rPr kumimoji="0" lang="en-US" b="0" i="0" kern="1200" dirty="0" err="1" smtClean="0">
                          <a:solidFill>
                            <a:schemeClr val="dk1"/>
                          </a:solidFill>
                          <a:latin typeface="+mn-lt"/>
                          <a:ea typeface="+mn-ea"/>
                          <a:cs typeface="+mn-cs"/>
                        </a:rPr>
                        <a:t>onkeypress</a:t>
                      </a:r>
                      <a:endParaRPr lang="en-US" dirty="0"/>
                    </a:p>
                  </a:txBody>
                  <a:tcPr/>
                </a:tc>
                <a:tc>
                  <a:txBody>
                    <a:bodyPr/>
                    <a:lstStyle/>
                    <a:p>
                      <a:r>
                        <a:rPr kumimoji="0" lang="en-US" b="0" i="0" kern="1200" dirty="0" smtClean="0">
                          <a:solidFill>
                            <a:schemeClr val="dk1"/>
                          </a:solidFill>
                          <a:latin typeface="+mn-lt"/>
                          <a:ea typeface="+mn-ea"/>
                          <a:cs typeface="+mn-cs"/>
                        </a:rPr>
                        <a:t>Triggers when a key is pressed and released</a:t>
                      </a:r>
                      <a:endParaRPr lang="en-US" dirty="0"/>
                    </a:p>
                  </a:txBody>
                  <a:tcPr/>
                </a:tc>
              </a:tr>
              <a:tr h="427350">
                <a:tc>
                  <a:txBody>
                    <a:bodyPr/>
                    <a:lstStyle/>
                    <a:p>
                      <a:r>
                        <a:rPr kumimoji="0" lang="en-US" b="0" i="0" kern="1200" dirty="0" err="1" smtClean="0">
                          <a:solidFill>
                            <a:schemeClr val="dk1"/>
                          </a:solidFill>
                          <a:latin typeface="+mn-lt"/>
                          <a:ea typeface="+mn-ea"/>
                          <a:cs typeface="+mn-cs"/>
                        </a:rPr>
                        <a:t>onkeyup</a:t>
                      </a:r>
                      <a:endParaRPr lang="en-US" dirty="0"/>
                    </a:p>
                  </a:txBody>
                  <a:tcPr/>
                </a:tc>
                <a:tc>
                  <a:txBody>
                    <a:bodyPr/>
                    <a:lstStyle/>
                    <a:p>
                      <a:r>
                        <a:rPr kumimoji="0" lang="en-US" b="0" i="0" kern="1200" dirty="0" smtClean="0">
                          <a:solidFill>
                            <a:schemeClr val="dk1"/>
                          </a:solidFill>
                          <a:latin typeface="+mn-lt"/>
                          <a:ea typeface="+mn-ea"/>
                          <a:cs typeface="+mn-cs"/>
                        </a:rPr>
                        <a:t>Triggers when a key is released</a:t>
                      </a:r>
                      <a:endParaRPr lang="en-US" dirty="0"/>
                    </a:p>
                  </a:txBody>
                  <a:tcPr/>
                </a:tc>
              </a:tr>
            </a:tbl>
          </a:graphicData>
        </a:graphic>
      </p:graphicFrame>
      <p:sp>
        <p:nvSpPr>
          <p:cNvPr id="3" name="Title 2"/>
          <p:cNvSpPr>
            <a:spLocks noGrp="1"/>
          </p:cNvSpPr>
          <p:nvPr>
            <p:ph type="title"/>
          </p:nvPr>
        </p:nvSpPr>
        <p:spPr/>
        <p:txBody>
          <a:bodyPr/>
          <a:lstStyle/>
          <a:p>
            <a:r>
              <a:rPr lang="en-IN" dirty="0" smtClean="0"/>
              <a:t>Events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57296"/>
          <a:ext cx="8229600" cy="3934424"/>
        </p:xfrm>
        <a:graphic>
          <a:graphicData uri="http://schemas.openxmlformats.org/drawingml/2006/table">
            <a:tbl>
              <a:tblPr firstRow="1" bandRow="1">
                <a:tableStyleId>{5C22544A-7EE6-4342-B048-85BDC9FD1C3A}</a:tableStyleId>
              </a:tblPr>
              <a:tblGrid>
                <a:gridCol w="4114800"/>
                <a:gridCol w="4114800"/>
              </a:tblGrid>
              <a:tr h="317953">
                <a:tc>
                  <a:txBody>
                    <a:bodyPr/>
                    <a:lstStyle/>
                    <a:p>
                      <a:r>
                        <a:rPr lang="en-IN" dirty="0" smtClean="0"/>
                        <a:t>EVENTS</a:t>
                      </a:r>
                      <a:endParaRPr lang="en-US" dirty="0"/>
                    </a:p>
                  </a:txBody>
                  <a:tcPr/>
                </a:tc>
                <a:tc>
                  <a:txBody>
                    <a:bodyPr/>
                    <a:lstStyle/>
                    <a:p>
                      <a:r>
                        <a:rPr lang="en-IN" dirty="0" smtClean="0"/>
                        <a:t>DESCRIPTION</a:t>
                      </a:r>
                      <a:endParaRPr lang="en-US" dirty="0"/>
                    </a:p>
                  </a:txBody>
                  <a:tcPr/>
                </a:tc>
              </a:tr>
              <a:tr h="488932">
                <a:tc>
                  <a:txBody>
                    <a:bodyPr/>
                    <a:lstStyle/>
                    <a:p>
                      <a:r>
                        <a:rPr kumimoji="0" lang="en-US" b="0" i="0" kern="1200" dirty="0" err="1" smtClean="0">
                          <a:solidFill>
                            <a:schemeClr val="dk1"/>
                          </a:solidFill>
                          <a:latin typeface="+mn-lt"/>
                          <a:ea typeface="+mn-ea"/>
                          <a:cs typeface="+mn-cs"/>
                        </a:rPr>
                        <a:t>onload</a:t>
                      </a:r>
                      <a:endParaRPr lang="en-US" dirty="0"/>
                    </a:p>
                  </a:txBody>
                  <a:tcPr/>
                </a:tc>
                <a:tc>
                  <a:txBody>
                    <a:bodyPr/>
                    <a:lstStyle/>
                    <a:p>
                      <a:r>
                        <a:rPr kumimoji="0" lang="en-US" b="0" i="0" kern="1200" dirty="0" smtClean="0">
                          <a:solidFill>
                            <a:schemeClr val="dk1"/>
                          </a:solidFill>
                          <a:latin typeface="+mn-lt"/>
                          <a:ea typeface="+mn-ea"/>
                          <a:cs typeface="+mn-cs"/>
                        </a:rPr>
                        <a:t>Triggers when the document loads</a:t>
                      </a:r>
                      <a:endParaRPr lang="en-US" dirty="0"/>
                    </a:p>
                  </a:txBody>
                  <a:tcPr/>
                </a:tc>
              </a:tr>
              <a:tr h="529779">
                <a:tc>
                  <a:txBody>
                    <a:bodyPr/>
                    <a:lstStyle/>
                    <a:p>
                      <a:r>
                        <a:rPr kumimoji="0" lang="en-US" b="0" i="0" kern="1200" dirty="0" err="1" smtClean="0">
                          <a:solidFill>
                            <a:schemeClr val="dk1"/>
                          </a:solidFill>
                          <a:latin typeface="+mn-lt"/>
                          <a:ea typeface="+mn-ea"/>
                          <a:cs typeface="+mn-cs"/>
                        </a:rPr>
                        <a:t>onmousedown</a:t>
                      </a:r>
                      <a:endParaRPr lang="en-US" dirty="0"/>
                    </a:p>
                  </a:txBody>
                  <a:tcPr/>
                </a:tc>
                <a:tc>
                  <a:txBody>
                    <a:bodyPr/>
                    <a:lstStyle/>
                    <a:p>
                      <a:r>
                        <a:rPr kumimoji="0" lang="en-US" b="0" i="0" kern="1200" dirty="0" smtClean="0">
                          <a:solidFill>
                            <a:schemeClr val="dk1"/>
                          </a:solidFill>
                          <a:latin typeface="+mn-lt"/>
                          <a:ea typeface="+mn-ea"/>
                          <a:cs typeface="+mn-cs"/>
                        </a:rPr>
                        <a:t>Triggers when a mouse button is pressed</a:t>
                      </a:r>
                      <a:endParaRPr lang="en-US" dirty="0"/>
                    </a:p>
                  </a:txBody>
                  <a:tcPr/>
                </a:tc>
              </a:tr>
              <a:tr h="529779">
                <a:tc>
                  <a:txBody>
                    <a:bodyPr/>
                    <a:lstStyle/>
                    <a:p>
                      <a:r>
                        <a:rPr kumimoji="0" lang="en-US" b="0" i="0" kern="1200" dirty="0" err="1" smtClean="0">
                          <a:solidFill>
                            <a:schemeClr val="dk1"/>
                          </a:solidFill>
                          <a:latin typeface="+mn-lt"/>
                          <a:ea typeface="+mn-ea"/>
                          <a:cs typeface="+mn-cs"/>
                        </a:rPr>
                        <a:t>onmousemove</a:t>
                      </a:r>
                      <a:endParaRPr lang="en-US" dirty="0"/>
                    </a:p>
                  </a:txBody>
                  <a:tcPr/>
                </a:tc>
                <a:tc>
                  <a:txBody>
                    <a:bodyPr/>
                    <a:lstStyle/>
                    <a:p>
                      <a:r>
                        <a:rPr kumimoji="0" lang="en-US" b="0" i="0" kern="1200" dirty="0" smtClean="0">
                          <a:solidFill>
                            <a:schemeClr val="dk1"/>
                          </a:solidFill>
                          <a:latin typeface="+mn-lt"/>
                          <a:ea typeface="+mn-ea"/>
                          <a:cs typeface="+mn-cs"/>
                        </a:rPr>
                        <a:t>Triggers when the mouse pointer moves</a:t>
                      </a:r>
                      <a:endParaRPr lang="en-US" dirty="0"/>
                    </a:p>
                  </a:txBody>
                  <a:tcPr/>
                </a:tc>
              </a:tr>
              <a:tr h="529779">
                <a:tc>
                  <a:txBody>
                    <a:bodyPr/>
                    <a:lstStyle/>
                    <a:p>
                      <a:r>
                        <a:rPr kumimoji="0" lang="en-US" b="0" i="0" kern="1200" dirty="0" err="1" smtClean="0">
                          <a:solidFill>
                            <a:schemeClr val="dk1"/>
                          </a:solidFill>
                          <a:latin typeface="+mn-lt"/>
                          <a:ea typeface="+mn-ea"/>
                          <a:cs typeface="+mn-cs"/>
                        </a:rPr>
                        <a:t>onmouseover</a:t>
                      </a:r>
                      <a:endParaRPr lang="en-US" dirty="0"/>
                    </a:p>
                  </a:txBody>
                  <a:tcPr/>
                </a:tc>
                <a:tc>
                  <a:txBody>
                    <a:bodyPr/>
                    <a:lstStyle/>
                    <a:p>
                      <a:r>
                        <a:rPr kumimoji="0" lang="en-US" b="0" i="0" kern="1200" dirty="0" smtClean="0">
                          <a:solidFill>
                            <a:schemeClr val="dk1"/>
                          </a:solidFill>
                          <a:latin typeface="+mn-lt"/>
                          <a:ea typeface="+mn-ea"/>
                          <a:cs typeface="+mn-cs"/>
                        </a:rPr>
                        <a:t>Triggers when the mouse pointer moves over an element</a:t>
                      </a:r>
                      <a:endParaRPr lang="en-US" dirty="0"/>
                    </a:p>
                  </a:txBody>
                  <a:tcPr/>
                </a:tc>
              </a:tr>
              <a:tr h="555006">
                <a:tc>
                  <a:txBody>
                    <a:bodyPr/>
                    <a:lstStyle/>
                    <a:p>
                      <a:r>
                        <a:rPr kumimoji="0" lang="en-US" b="0" i="0" kern="1200" dirty="0" err="1" smtClean="0">
                          <a:solidFill>
                            <a:schemeClr val="dk1"/>
                          </a:solidFill>
                          <a:latin typeface="+mn-lt"/>
                          <a:ea typeface="+mn-ea"/>
                          <a:cs typeface="+mn-cs"/>
                        </a:rPr>
                        <a:t>onunload</a:t>
                      </a:r>
                      <a:endParaRPr lang="en-US" dirty="0"/>
                    </a:p>
                  </a:txBody>
                  <a:tcPr/>
                </a:tc>
                <a:tc>
                  <a:txBody>
                    <a:bodyPr/>
                    <a:lstStyle/>
                    <a:p>
                      <a:pPr fontAlgn="t"/>
                      <a:r>
                        <a:rPr lang="en-US" dirty="0"/>
                        <a:t>Triggers when the user leaves the document</a:t>
                      </a:r>
                    </a:p>
                  </a:txBody>
                  <a:tcPr marL="60960" marR="60960" marT="60960" marB="60960"/>
                </a:tc>
              </a:tr>
              <a:tr h="488932">
                <a:tc>
                  <a:txBody>
                    <a:bodyPr/>
                    <a:lstStyle/>
                    <a:p>
                      <a:r>
                        <a:rPr kumimoji="0" lang="en-US" b="0" i="0" kern="1200" dirty="0" err="1" smtClean="0">
                          <a:solidFill>
                            <a:schemeClr val="dk1"/>
                          </a:solidFill>
                          <a:latin typeface="+mn-lt"/>
                          <a:ea typeface="+mn-ea"/>
                          <a:cs typeface="+mn-cs"/>
                        </a:rPr>
                        <a:t>onsubmit</a:t>
                      </a:r>
                      <a:endParaRPr lang="en-US" dirty="0"/>
                    </a:p>
                  </a:txBody>
                  <a:tcPr/>
                </a:tc>
                <a:tc>
                  <a:txBody>
                    <a:bodyPr/>
                    <a:lstStyle/>
                    <a:p>
                      <a:pPr fontAlgn="t"/>
                      <a:r>
                        <a:rPr lang="en-US" dirty="0"/>
                        <a:t>Triggers when a form is submitted</a:t>
                      </a:r>
                    </a:p>
                  </a:txBody>
                  <a:tcPr marL="60960" marR="60960" marT="60960" marB="60960"/>
                </a:tc>
              </a:tr>
            </a:tbl>
          </a:graphicData>
        </a:graphic>
      </p:graphicFrame>
      <p:sp>
        <p:nvSpPr>
          <p:cNvPr id="3" name="Title 2"/>
          <p:cNvSpPr>
            <a:spLocks noGrp="1"/>
          </p:cNvSpPr>
          <p:nvPr>
            <p:ph type="title"/>
          </p:nvPr>
        </p:nvSpPr>
        <p:spPr/>
        <p:txBody>
          <a:bodyPr/>
          <a:lstStyle/>
          <a:p>
            <a:r>
              <a:rPr lang="en-IN" dirty="0" smtClean="0"/>
              <a:t>Events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Example</a:t>
            </a:r>
            <a:endParaRPr lang="en-US" dirty="0"/>
          </a:p>
        </p:txBody>
      </p:sp>
      <p:pic>
        <p:nvPicPr>
          <p:cNvPr id="1026" name="Picture 2"/>
          <p:cNvPicPr>
            <a:picLocks noChangeAspect="1" noChangeArrowheads="1"/>
          </p:cNvPicPr>
          <p:nvPr/>
        </p:nvPicPr>
        <p:blipFill>
          <a:blip r:embed="rId2"/>
          <a:srcRect l="6588" t="12695" r="18740" b="23828"/>
          <a:stretch>
            <a:fillRect/>
          </a:stretch>
        </p:blipFill>
        <p:spPr bwMode="auto">
          <a:xfrm>
            <a:off x="474756" y="1357298"/>
            <a:ext cx="8669276" cy="442915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457200" y="0"/>
            <a:ext cx="8229600" cy="785813"/>
          </a:xfrm>
        </p:spPr>
        <p:txBody>
          <a:bodyPr/>
          <a:lstStyle/>
          <a:p>
            <a:pPr eaLnBrk="1" hangingPunct="1"/>
            <a:r>
              <a:rPr lang="en-US" sz="2400" smtClean="0"/>
              <a:t>Expressions </a:t>
            </a:r>
            <a:endParaRPr lang="en-IN" sz="2400" smtClean="0"/>
          </a:p>
        </p:txBody>
      </p:sp>
      <p:sp>
        <p:nvSpPr>
          <p:cNvPr id="10243" name="Content Placeholder 4"/>
          <p:cNvSpPr>
            <a:spLocks noGrp="1"/>
          </p:cNvSpPr>
          <p:nvPr>
            <p:ph idx="1"/>
          </p:nvPr>
        </p:nvSpPr>
        <p:spPr>
          <a:xfrm>
            <a:off x="457200" y="714375"/>
            <a:ext cx="8229600" cy="5857875"/>
          </a:xfrm>
        </p:spPr>
        <p:txBody>
          <a:bodyPr/>
          <a:lstStyle/>
          <a:p>
            <a:pPr eaLnBrk="1" hangingPunct="1">
              <a:lnSpc>
                <a:spcPct val="150000"/>
              </a:lnSpc>
            </a:pPr>
            <a:r>
              <a:rPr lang="en-US" sz="2000" smtClean="0"/>
              <a:t>The methods that can be employed to manipulate the data are called expressions.</a:t>
            </a:r>
          </a:p>
          <a:p>
            <a:pPr eaLnBrk="1" hangingPunct="1">
              <a:lnSpc>
                <a:spcPct val="150000"/>
              </a:lnSpc>
            </a:pPr>
            <a:r>
              <a:rPr lang="en-US" sz="2000" smtClean="0"/>
              <a:t>There are 2 types of expressions: numerical and logical</a:t>
            </a:r>
          </a:p>
          <a:p>
            <a:pPr eaLnBrk="1" hangingPunct="1">
              <a:lnSpc>
                <a:spcPct val="150000"/>
              </a:lnSpc>
            </a:pPr>
            <a:r>
              <a:rPr lang="en-US" sz="2000" smtClean="0"/>
              <a:t>Numerical expressions deal with the number data type.</a:t>
            </a:r>
          </a:p>
          <a:p>
            <a:pPr eaLnBrk="1" hangingPunct="1">
              <a:lnSpc>
                <a:spcPct val="150000"/>
              </a:lnSpc>
            </a:pPr>
            <a:r>
              <a:rPr lang="en-US" sz="2000" smtClean="0"/>
              <a:t>Logical expression might compare two data values, including strings, to see if they match.</a:t>
            </a:r>
          </a:p>
          <a:p>
            <a:pPr eaLnBrk="1" hangingPunct="1">
              <a:lnSpc>
                <a:spcPct val="150000"/>
              </a:lnSpc>
              <a:buFont typeface="Arial" charset="0"/>
              <a:buNone/>
            </a:pPr>
            <a:r>
              <a:rPr lang="en-US" sz="2000" b="1" smtClean="0"/>
              <a:t>Numerical expressions</a:t>
            </a:r>
          </a:p>
          <a:p>
            <a:pPr eaLnBrk="1" hangingPunct="1">
              <a:lnSpc>
                <a:spcPct val="150000"/>
              </a:lnSpc>
            </a:pPr>
            <a:r>
              <a:rPr lang="en-US" sz="2000" smtClean="0"/>
              <a:t>Addition, subtraction, multiplication and division are all types of numeric expressions.</a:t>
            </a:r>
          </a:p>
          <a:p>
            <a:pPr eaLnBrk="1" hangingPunct="1">
              <a:lnSpc>
                <a:spcPct val="150000"/>
              </a:lnSpc>
            </a:pPr>
            <a:r>
              <a:rPr lang="en-US" sz="2000" smtClean="0"/>
              <a:t>Numeric operators are: +, -,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0" dur="500"/>
                                        <p:tgtEl>
                                          <p:spTgt spid="102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5" dur="500"/>
                                        <p:tgtEl>
                                          <p:spTgt spid="1024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8" dur="500"/>
                                        <p:tgtEl>
                                          <p:spTgt spid="1024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1"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Example</a:t>
            </a:r>
            <a:endParaRPr lang="en-US" dirty="0"/>
          </a:p>
        </p:txBody>
      </p:sp>
      <p:pic>
        <p:nvPicPr>
          <p:cNvPr id="2050" name="Picture 2"/>
          <p:cNvPicPr>
            <a:picLocks noChangeAspect="1" noChangeArrowheads="1"/>
          </p:cNvPicPr>
          <p:nvPr/>
        </p:nvPicPr>
        <p:blipFill>
          <a:blip r:embed="rId2"/>
          <a:srcRect l="6039" t="12695" r="50036" b="6250"/>
          <a:stretch>
            <a:fillRect/>
          </a:stretch>
        </p:blipFill>
        <p:spPr bwMode="auto">
          <a:xfrm>
            <a:off x="3357554" y="500042"/>
            <a:ext cx="5715040" cy="592933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Example</a:t>
            </a:r>
            <a:endParaRPr lang="en-US" dirty="0"/>
          </a:p>
        </p:txBody>
      </p:sp>
      <p:pic>
        <p:nvPicPr>
          <p:cNvPr id="3074" name="Picture 2"/>
          <p:cNvPicPr>
            <a:picLocks noChangeAspect="1" noChangeArrowheads="1"/>
          </p:cNvPicPr>
          <p:nvPr/>
        </p:nvPicPr>
        <p:blipFill>
          <a:blip r:embed="rId2"/>
          <a:srcRect t="12695" r="56625" b="22851"/>
          <a:stretch>
            <a:fillRect/>
          </a:stretch>
        </p:blipFill>
        <p:spPr bwMode="auto">
          <a:xfrm>
            <a:off x="2643174" y="1071546"/>
            <a:ext cx="6215106" cy="5192396"/>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Example</a:t>
            </a:r>
            <a:endParaRPr lang="en-US" dirty="0"/>
          </a:p>
        </p:txBody>
      </p:sp>
      <p:pic>
        <p:nvPicPr>
          <p:cNvPr id="4098" name="Picture 2"/>
          <p:cNvPicPr>
            <a:picLocks noChangeAspect="1" noChangeArrowheads="1"/>
          </p:cNvPicPr>
          <p:nvPr/>
        </p:nvPicPr>
        <p:blipFill>
          <a:blip r:embed="rId2"/>
          <a:srcRect l="5490" t="11719" r="48938" b="30664"/>
          <a:stretch>
            <a:fillRect/>
          </a:stretch>
        </p:blipFill>
        <p:spPr bwMode="auto">
          <a:xfrm>
            <a:off x="1857356" y="1187740"/>
            <a:ext cx="7072362" cy="5027342"/>
          </a:xfrm>
          <a:prstGeom prst="rect">
            <a:avLst/>
          </a:prstGeom>
          <a:noFill/>
          <a:ln w="9525">
            <a:noFill/>
            <a:miter lim="800000"/>
            <a:headEnd/>
            <a:tailEnd/>
          </a:ln>
          <a:effectLst/>
        </p:spPr>
      </p:pic>
      <p:sp>
        <p:nvSpPr>
          <p:cNvPr id="5" name="TextBox 4"/>
          <p:cNvSpPr txBox="1"/>
          <p:nvPr/>
        </p:nvSpPr>
        <p:spPr>
          <a:xfrm>
            <a:off x="214282" y="2428868"/>
            <a:ext cx="1714512" cy="2031325"/>
          </a:xfrm>
          <a:prstGeom prst="rect">
            <a:avLst/>
          </a:prstGeom>
          <a:solidFill>
            <a:srgbClr val="FFFF00"/>
          </a:solidFill>
        </p:spPr>
        <p:txBody>
          <a:bodyPr wrap="square" rtlCol="0">
            <a:spAutoFit/>
          </a:bodyPr>
          <a:lstStyle/>
          <a:p>
            <a:r>
              <a:rPr lang="en-US" dirty="0" err="1" smtClean="0"/>
              <a:t>onkeydown</a:t>
            </a:r>
            <a:r>
              <a:rPr lang="en-US" dirty="0" smtClean="0"/>
              <a:t> event occurs when the user is pressing a key (on the keyboard).</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Example</a:t>
            </a:r>
            <a:endParaRPr lang="en-US" dirty="0"/>
          </a:p>
        </p:txBody>
      </p:sp>
      <p:pic>
        <p:nvPicPr>
          <p:cNvPr id="5122" name="Picture 2"/>
          <p:cNvPicPr>
            <a:picLocks noChangeAspect="1" noChangeArrowheads="1"/>
          </p:cNvPicPr>
          <p:nvPr/>
        </p:nvPicPr>
        <p:blipFill>
          <a:blip r:embed="rId2"/>
          <a:srcRect l="5490" t="12695" r="49487" b="30664"/>
          <a:stretch>
            <a:fillRect/>
          </a:stretch>
        </p:blipFill>
        <p:spPr bwMode="auto">
          <a:xfrm>
            <a:off x="1928794" y="1214422"/>
            <a:ext cx="7143800" cy="5052932"/>
          </a:xfrm>
          <a:prstGeom prst="rect">
            <a:avLst/>
          </a:prstGeom>
          <a:noFill/>
          <a:ln w="9525">
            <a:noFill/>
            <a:miter lim="800000"/>
            <a:headEnd/>
            <a:tailEnd/>
          </a:ln>
          <a:effectLst/>
        </p:spPr>
      </p:pic>
      <p:sp>
        <p:nvSpPr>
          <p:cNvPr id="5" name="TextBox 4"/>
          <p:cNvSpPr txBox="1"/>
          <p:nvPr/>
        </p:nvSpPr>
        <p:spPr>
          <a:xfrm>
            <a:off x="214282" y="2428868"/>
            <a:ext cx="1714512" cy="1754326"/>
          </a:xfrm>
          <a:prstGeom prst="rect">
            <a:avLst/>
          </a:prstGeom>
          <a:solidFill>
            <a:srgbClr val="FFFF00"/>
          </a:solidFill>
        </p:spPr>
        <p:txBody>
          <a:bodyPr wrap="square" rtlCol="0">
            <a:spAutoFit/>
          </a:bodyPr>
          <a:lstStyle/>
          <a:p>
            <a:r>
              <a:rPr lang="en-US" dirty="0" err="1" smtClean="0"/>
              <a:t>onkeyup</a:t>
            </a:r>
            <a:r>
              <a:rPr lang="en-US" dirty="0" smtClean="0"/>
              <a:t> </a:t>
            </a:r>
            <a:r>
              <a:rPr lang="en-US" dirty="0" smtClean="0"/>
              <a:t>event occurs when the user releases a key (on the keyboard).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Numerical Expressions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785926"/>
            <a:ext cx="8229600" cy="328614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457200" y="0"/>
            <a:ext cx="8229600" cy="785813"/>
          </a:xfrm>
        </p:spPr>
        <p:txBody>
          <a:bodyPr/>
          <a:lstStyle/>
          <a:p>
            <a:pPr eaLnBrk="1" hangingPunct="1"/>
            <a:r>
              <a:rPr lang="en-US" sz="2400" smtClean="0"/>
              <a:t>Logical Expressions</a:t>
            </a:r>
            <a:endParaRPr lang="en-IN" sz="2400" smtClean="0"/>
          </a:p>
        </p:txBody>
      </p:sp>
      <p:sp>
        <p:nvSpPr>
          <p:cNvPr id="12291" name="Content Placeholder 4"/>
          <p:cNvSpPr>
            <a:spLocks noGrp="1"/>
          </p:cNvSpPr>
          <p:nvPr>
            <p:ph idx="1"/>
          </p:nvPr>
        </p:nvSpPr>
        <p:spPr>
          <a:xfrm>
            <a:off x="457200" y="714375"/>
            <a:ext cx="8229600" cy="5857875"/>
          </a:xfrm>
        </p:spPr>
        <p:txBody>
          <a:bodyPr/>
          <a:lstStyle/>
          <a:p>
            <a:pPr eaLnBrk="1" hangingPunct="1">
              <a:lnSpc>
                <a:spcPct val="150000"/>
              </a:lnSpc>
            </a:pPr>
            <a:r>
              <a:rPr lang="en-US" sz="2000" smtClean="0"/>
              <a:t>These are expressions that, when evaluated, can return either a true or a false.</a:t>
            </a:r>
          </a:p>
          <a:p>
            <a:pPr eaLnBrk="1" hangingPunct="1">
              <a:lnSpc>
                <a:spcPct val="150000"/>
              </a:lnSpc>
            </a:pPr>
            <a:r>
              <a:rPr lang="en-US" sz="2000" smtClean="0"/>
              <a:t>Logical Operators</a:t>
            </a:r>
          </a:p>
          <a:p>
            <a:pPr lvl="1" eaLnBrk="1" hangingPunct="1">
              <a:buFont typeface="Arial" charset="0"/>
              <a:buNone/>
            </a:pPr>
            <a:r>
              <a:rPr lang="en-US" sz="2000" smtClean="0"/>
              <a:t>&amp;&amp;  -  And</a:t>
            </a:r>
          </a:p>
          <a:p>
            <a:pPr lvl="1" eaLnBrk="1" hangingPunct="1">
              <a:buFont typeface="Arial" charset="0"/>
              <a:buNone/>
            </a:pPr>
            <a:r>
              <a:rPr lang="en-US" sz="2000" smtClean="0"/>
              <a:t>||   -  Or</a:t>
            </a:r>
          </a:p>
          <a:p>
            <a:pPr lvl="1" eaLnBrk="1" hangingPunct="1">
              <a:buFont typeface="Arial" charset="0"/>
              <a:buNone/>
            </a:pPr>
            <a:r>
              <a:rPr lang="en-US" sz="2000" smtClean="0"/>
              <a:t>!   -   Not</a:t>
            </a:r>
          </a:p>
          <a:p>
            <a:pPr lvl="1" eaLnBrk="1" hangingPunct="1">
              <a:buFont typeface="Arial" charset="0"/>
              <a:buNone/>
            </a:pPr>
            <a:r>
              <a:rPr lang="en-US" sz="2000" smtClean="0"/>
              <a:t>==    -   Equal</a:t>
            </a:r>
          </a:p>
          <a:p>
            <a:pPr lvl="1" eaLnBrk="1" hangingPunct="1">
              <a:buFont typeface="Arial" charset="0"/>
              <a:buNone/>
            </a:pPr>
            <a:r>
              <a:rPr lang="en-US" sz="2000" smtClean="0"/>
              <a:t>!=    -   Not Equal</a:t>
            </a:r>
          </a:p>
          <a:p>
            <a:pPr lvl="1" eaLnBrk="1" hangingPunct="1">
              <a:buFont typeface="Arial" charset="0"/>
              <a:buNone/>
            </a:pPr>
            <a:r>
              <a:rPr lang="en-US" sz="2000" smtClean="0"/>
              <a:t>&gt;   -   Greater than</a:t>
            </a:r>
          </a:p>
          <a:p>
            <a:pPr lvl="1" eaLnBrk="1" hangingPunct="1">
              <a:buFont typeface="Arial" charset="0"/>
              <a:buNone/>
            </a:pPr>
            <a:r>
              <a:rPr lang="en-US" sz="2000" smtClean="0"/>
              <a:t>&gt;=</a:t>
            </a:r>
          </a:p>
          <a:p>
            <a:pPr lvl="1" eaLnBrk="1" hangingPunct="1">
              <a:buFont typeface="Arial" charset="0"/>
              <a:buNone/>
            </a:pPr>
            <a:r>
              <a:rPr lang="en-US" sz="2000" smtClean="0"/>
              <a:t>&lt;</a:t>
            </a:r>
          </a:p>
          <a:p>
            <a:pPr lvl="1" eaLnBrk="1" hangingPunct="1">
              <a:buFont typeface="Arial" charset="0"/>
              <a:buNone/>
            </a:pPr>
            <a:r>
              <a:rPr lang="en-US" sz="2000" smtClean="0"/>
              <a:t>&lt;=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Operator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28596" y="1928802"/>
            <a:ext cx="8229600" cy="3071834"/>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295</TotalTime>
  <Words>2942</Words>
  <Application>Microsoft Office PowerPoint</Application>
  <PresentationFormat>On-screen Show (4:3)</PresentationFormat>
  <Paragraphs>529</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Concourse</vt:lpstr>
      <vt:lpstr>Formatting Scripts</vt:lpstr>
      <vt:lpstr>Introducing JavaScript Syntax</vt:lpstr>
      <vt:lpstr>Comments </vt:lpstr>
      <vt:lpstr>DATA TYPES</vt:lpstr>
      <vt:lpstr>Variables</vt:lpstr>
      <vt:lpstr>Expressions </vt:lpstr>
      <vt:lpstr>Numerical Expressions</vt:lpstr>
      <vt:lpstr>Logical Expressions</vt:lpstr>
      <vt:lpstr>Assignment Operator</vt:lpstr>
      <vt:lpstr>+ operator used on strings</vt:lpstr>
      <vt:lpstr>Comparison Operator</vt:lpstr>
      <vt:lpstr>Logical Operator</vt:lpstr>
      <vt:lpstr>Conditional Operator</vt:lpstr>
      <vt:lpstr>Flow Control</vt:lpstr>
      <vt:lpstr>If Statement</vt:lpstr>
      <vt:lpstr>If … Else Statement</vt:lpstr>
      <vt:lpstr>If...else Statement</vt:lpstr>
      <vt:lpstr>If...else if...else Statement</vt:lpstr>
      <vt:lpstr>Example</vt:lpstr>
      <vt:lpstr>JavaScript Switch Statement</vt:lpstr>
      <vt:lpstr>JavaScript Switch Statement</vt:lpstr>
      <vt:lpstr>JavaScript For Loop</vt:lpstr>
      <vt:lpstr>JavaScript For Loop</vt:lpstr>
      <vt:lpstr>JavaScript While Loop</vt:lpstr>
      <vt:lpstr>JavaScript While Loop</vt:lpstr>
      <vt:lpstr>do...while</vt:lpstr>
      <vt:lpstr>Example</vt:lpstr>
      <vt:lpstr>break</vt:lpstr>
      <vt:lpstr>continue</vt:lpstr>
      <vt:lpstr>For in</vt:lpstr>
      <vt:lpstr>Example</vt:lpstr>
      <vt:lpstr>Functions </vt:lpstr>
      <vt:lpstr>Creating Custom Functions </vt:lpstr>
      <vt:lpstr>Creating Custom Functions </vt:lpstr>
      <vt:lpstr>Creating Custom Functions </vt:lpstr>
      <vt:lpstr>Objects </vt:lpstr>
      <vt:lpstr>Strings</vt:lpstr>
      <vt:lpstr>Methods</vt:lpstr>
      <vt:lpstr>Example</vt:lpstr>
      <vt:lpstr>Arrays</vt:lpstr>
      <vt:lpstr>Arrays</vt:lpstr>
      <vt:lpstr>Arrays</vt:lpstr>
      <vt:lpstr>Methods in Array</vt:lpstr>
      <vt:lpstr>Methods in Array</vt:lpstr>
      <vt:lpstr>Date and Time </vt:lpstr>
      <vt:lpstr>Date and Time </vt:lpstr>
      <vt:lpstr>Date and Time </vt:lpstr>
      <vt:lpstr>Date and Time </vt:lpstr>
      <vt:lpstr>Math</vt:lpstr>
      <vt:lpstr>Methods</vt:lpstr>
      <vt:lpstr>Example</vt:lpstr>
      <vt:lpstr>Alert Boxes and Confirmations</vt:lpstr>
      <vt:lpstr>Alert Boxes and Confirmations</vt:lpstr>
      <vt:lpstr>Prompt Box</vt:lpstr>
      <vt:lpstr> Example </vt:lpstr>
      <vt:lpstr>Event Handlers</vt:lpstr>
      <vt:lpstr>Events</vt:lpstr>
      <vt:lpstr>Events</vt:lpstr>
      <vt:lpstr>Example</vt:lpstr>
      <vt:lpstr>Example</vt:lpstr>
      <vt:lpstr>Example</vt:lpstr>
      <vt:lpstr>Example</vt:lpstr>
      <vt:lpstr>Example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Rohitha</dc:creator>
  <cp:lastModifiedBy>Shashank Tiwari</cp:lastModifiedBy>
  <cp:revision>34</cp:revision>
  <dcterms:created xsi:type="dcterms:W3CDTF">2019-06-08T12:31:36Z</dcterms:created>
  <dcterms:modified xsi:type="dcterms:W3CDTF">2021-12-20T01:57:06Z</dcterms:modified>
</cp:coreProperties>
</file>