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309" r:id="rId2"/>
    <p:sldId id="277" r:id="rId3"/>
    <p:sldId id="278" r:id="rId4"/>
    <p:sldId id="279" r:id="rId5"/>
    <p:sldId id="280" r:id="rId6"/>
    <p:sldId id="281" r:id="rId7"/>
    <p:sldId id="347" r:id="rId8"/>
    <p:sldId id="312" r:id="rId9"/>
    <p:sldId id="314" r:id="rId10"/>
    <p:sldId id="282" r:id="rId11"/>
    <p:sldId id="283" r:id="rId12"/>
    <p:sldId id="284" r:id="rId13"/>
    <p:sldId id="285" r:id="rId14"/>
    <p:sldId id="286" r:id="rId15"/>
    <p:sldId id="287" r:id="rId16"/>
    <p:sldId id="291" r:id="rId17"/>
    <p:sldId id="290" r:id="rId18"/>
    <p:sldId id="292" r:id="rId19"/>
    <p:sldId id="293" r:id="rId20"/>
    <p:sldId id="294" r:id="rId21"/>
    <p:sldId id="295" r:id="rId22"/>
    <p:sldId id="301" r:id="rId23"/>
    <p:sldId id="303" r:id="rId24"/>
    <p:sldId id="305" r:id="rId25"/>
    <p:sldId id="307" r:id="rId26"/>
    <p:sldId id="319" r:id="rId27"/>
    <p:sldId id="316" r:id="rId28"/>
    <p:sldId id="348" r:id="rId29"/>
    <p:sldId id="349" r:id="rId30"/>
    <p:sldId id="350" r:id="rId31"/>
    <p:sldId id="351" r:id="rId32"/>
    <p:sldId id="352" r:id="rId33"/>
    <p:sldId id="320" r:id="rId34"/>
    <p:sldId id="322" r:id="rId35"/>
    <p:sldId id="324" r:id="rId36"/>
    <p:sldId id="326" r:id="rId37"/>
    <p:sldId id="328" r:id="rId38"/>
    <p:sldId id="330" r:id="rId39"/>
    <p:sldId id="332" r:id="rId40"/>
    <p:sldId id="334" r:id="rId41"/>
    <p:sldId id="336" r:id="rId42"/>
    <p:sldId id="338" r:id="rId43"/>
    <p:sldId id="341" r:id="rId44"/>
    <p:sldId id="342" r:id="rId45"/>
    <p:sldId id="343" r:id="rId46"/>
    <p:sldId id="344" r:id="rId47"/>
    <p:sldId id="345" r:id="rId48"/>
    <p:sldId id="34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560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28ABB-7653-4863-8F82-52D77254DF6B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8DC47-A6C2-4E80-8355-B418DD56F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538D883-D140-42BA-BEEC-96A512BA0CB9}" type="slidenum">
              <a:rPr lang="en-IN" sz="1400" smtClean="0">
                <a:latin typeface="Times New Roman"/>
              </a:rPr>
              <a:pPr algn="r"/>
              <a:t>24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4B4884-2271-439F-BD47-34D087A8283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BCD758-E353-4B8D-B925-51FF7CCEA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B4884-2271-439F-BD47-34D087A8283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CD758-E353-4B8D-B925-51FF7CCEA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B4884-2271-439F-BD47-34D087A8283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CD758-E353-4B8D-B925-51FF7CCEA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B4884-2271-439F-BD47-34D087A8283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CD758-E353-4B8D-B925-51FF7CCEA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B4884-2271-439F-BD47-34D087A8283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CD758-E353-4B8D-B925-51FF7CCEA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B4884-2271-439F-BD47-34D087A8283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CD758-E353-4B8D-B925-51FF7CCEA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B4884-2271-439F-BD47-34D087A8283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CD758-E353-4B8D-B925-51FF7CCEA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B4884-2271-439F-BD47-34D087A8283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CD758-E353-4B8D-B925-51FF7CCEA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B4884-2271-439F-BD47-34D087A8283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CD758-E353-4B8D-B925-51FF7CCEA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E4B4884-2271-439F-BD47-34D087A8283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CD758-E353-4B8D-B925-51FF7CCEA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4B4884-2271-439F-BD47-34D087A8283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BCD758-E353-4B8D-B925-51FF7CCEA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E4B4884-2271-439F-BD47-34D087A8283A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EBCD758-E353-4B8D-B925-51FF7CCEA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the color of text</a:t>
            </a:r>
          </a:p>
          <a:p>
            <a:pPr>
              <a:buNone/>
            </a:pPr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color: red;</a:t>
            </a:r>
          </a:p>
          <a:p>
            <a:r>
              <a:rPr lang="en-US" dirty="0" smtClean="0"/>
              <a:t> colors can also be specified using RGB values</a:t>
            </a:r>
          </a:p>
          <a:p>
            <a:pPr lvl="1">
              <a:buNone/>
            </a:pPr>
            <a:r>
              <a:rPr lang="en-US" dirty="0" smtClean="0"/>
              <a:t>color: </a:t>
            </a:r>
            <a:r>
              <a:rPr lang="en-US" dirty="0" err="1" smtClean="0"/>
              <a:t>rgb</a:t>
            </a:r>
            <a:r>
              <a:rPr lang="en-US" dirty="0" smtClean="0"/>
              <a:t>(255,255,255);</a:t>
            </a:r>
          </a:p>
          <a:p>
            <a:r>
              <a:rPr lang="en-US" dirty="0" smtClean="0"/>
              <a:t>a color can be specified using a hexadecimal value in the form:</a:t>
            </a:r>
          </a:p>
          <a:p>
            <a:pPr lvl="1">
              <a:buNone/>
            </a:pPr>
            <a:r>
              <a:rPr lang="en-US" dirty="0" smtClean="0"/>
              <a:t>color: #</a:t>
            </a:r>
            <a:r>
              <a:rPr lang="en-US" i="1" dirty="0" err="1" smtClean="0"/>
              <a:t>rrggbb</a:t>
            </a:r>
            <a:r>
              <a:rPr lang="en-US" i="1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specify color, width of an element’s border.</a:t>
            </a:r>
          </a:p>
          <a:p>
            <a:pPr>
              <a:defRPr/>
            </a:pPr>
            <a:r>
              <a:rPr lang="en-US" sz="2400" b="1" dirty="0" smtClean="0"/>
              <a:t>border:</a:t>
            </a:r>
            <a:r>
              <a:rPr lang="en-US" sz="2400" dirty="0" smtClean="0"/>
              <a:t> shorthand rule for setting border properties at once</a:t>
            </a:r>
          </a:p>
          <a:p>
            <a:pPr>
              <a:buNone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cs typeface="Consolas" pitchFamily="49" charset="0"/>
              </a:rPr>
              <a:t>border: 1px solid red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	is equal to writing</a:t>
            </a:r>
          </a:p>
          <a:p>
            <a:pPr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000" b="1" noProof="1" smtClean="0">
                <a:cs typeface="Consolas" pitchFamily="49" charset="0"/>
              </a:rPr>
              <a:t>border-width:1px;</a:t>
            </a:r>
          </a:p>
          <a:p>
            <a:pPr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000" b="1" noProof="1" smtClean="0">
                <a:cs typeface="Consolas" pitchFamily="49" charset="0"/>
              </a:rPr>
              <a:t>border-style:solid;</a:t>
            </a:r>
          </a:p>
          <a:p>
            <a:pPr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000" b="1" noProof="1" smtClean="0">
                <a:cs typeface="Consolas" pitchFamily="49" charset="0"/>
              </a:rPr>
              <a:t>border-color:red;</a:t>
            </a:r>
          </a:p>
          <a:p>
            <a:pPr>
              <a:defRPr/>
            </a:pPr>
            <a:r>
              <a:rPr lang="en-US" sz="2400" dirty="0" smtClean="0"/>
              <a:t>When to avoid border:0</a:t>
            </a:r>
            <a:endParaRPr lang="bg-BG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632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9060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606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Border-color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606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Border-width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thin , medium, thick or numerical value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606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Border-style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none, hidden, dotted, dashed, solid, double, groove, ridge, inset, outset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/>
          <a:lstStyle/>
          <a:p>
            <a:r>
              <a:rPr lang="en-US" sz="2800" dirty="0" smtClean="0"/>
              <a:t>Each property can be defined separately for left, top, bottom and right borders.</a:t>
            </a:r>
          </a:p>
          <a:p>
            <a:pPr>
              <a:buNone/>
            </a:pPr>
            <a:r>
              <a:rPr lang="en-US" b="1" dirty="0" smtClean="0"/>
              <a:t>	Example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2895599"/>
          <a:ext cx="55626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/>
                <a:gridCol w="2781300"/>
              </a:tblGrid>
              <a:tr h="32744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Attribute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Description</a:t>
                      </a:r>
                      <a:endParaRPr lang="en-US" sz="1600" b="1" dirty="0"/>
                    </a:p>
                  </a:txBody>
                  <a:tcPr/>
                </a:tc>
              </a:tr>
              <a:tr h="56558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Border-top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3px solid red (</a:t>
                      </a:r>
                      <a:r>
                        <a:rPr lang="en-US" sz="1600" b="1" dirty="0" err="1" smtClean="0"/>
                        <a:t>width,style,color</a:t>
                      </a:r>
                      <a:r>
                        <a:rPr lang="en-US" sz="1600" b="1" dirty="0" smtClean="0"/>
                        <a:t>)</a:t>
                      </a:r>
                      <a:endParaRPr lang="en-US" sz="1600" b="1" dirty="0"/>
                    </a:p>
                  </a:txBody>
                  <a:tcPr/>
                </a:tc>
              </a:tr>
              <a:tr h="32744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Border-right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Yellow</a:t>
                      </a:r>
                      <a:endParaRPr lang="en-US" sz="1600" b="1" dirty="0"/>
                    </a:p>
                  </a:txBody>
                  <a:tcPr/>
                </a:tc>
              </a:tr>
              <a:tr h="32744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Border-bottom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5px solid</a:t>
                      </a:r>
                      <a:endParaRPr lang="en-US" sz="1600" b="1" dirty="0"/>
                    </a:p>
                  </a:txBody>
                  <a:tcPr/>
                </a:tc>
              </a:tr>
              <a:tr h="32744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Border-left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Solid</a:t>
                      </a:r>
                      <a:endParaRPr lang="en-US" sz="1600" b="1" dirty="0"/>
                    </a:p>
                  </a:txBody>
                  <a:tcPr/>
                </a:tc>
              </a:tr>
              <a:tr h="32744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Border-top-style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Ridge</a:t>
                      </a:r>
                      <a:endParaRPr lang="en-US" sz="1600" b="1" dirty="0"/>
                    </a:p>
                  </a:txBody>
                  <a:tcPr/>
                </a:tc>
              </a:tr>
              <a:tr h="32744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Border-bottom-style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Double</a:t>
                      </a:r>
                      <a:endParaRPr lang="en-US" sz="1600" b="1" dirty="0"/>
                    </a:p>
                  </a:txBody>
                  <a:tcPr/>
                </a:tc>
              </a:tr>
              <a:tr h="32744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Border-left-style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None</a:t>
                      </a:r>
                      <a:endParaRPr lang="en-US" sz="1600" b="1" dirty="0"/>
                    </a:p>
                  </a:txBody>
                  <a:tcPr/>
                </a:tc>
              </a:tr>
              <a:tr h="32744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Border-right-style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groove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400" dirty="0" smtClean="0"/>
              <a:t>width – defines numerical value for the width of element.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2400" dirty="0" smtClean="0"/>
              <a:t>	e.g. </a:t>
            </a:r>
            <a:r>
              <a:rPr lang="en-US" sz="2400" dirty="0" smtClean="0"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 smtClean="0"/>
              <a:t>height – defines numerical value for the height of element.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2400" dirty="0" smtClean="0"/>
              <a:t>	e.g. </a:t>
            </a:r>
            <a:r>
              <a:rPr lang="en-US" sz="2400" dirty="0" smtClean="0">
                <a:cs typeface="Consolas" pitchFamily="49" charset="0"/>
              </a:rPr>
              <a:t>100px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400" dirty="0" smtClean="0">
                <a:cs typeface="Consolas" pitchFamily="49" charset="0"/>
              </a:rPr>
              <a:t>margin</a:t>
            </a:r>
            <a:r>
              <a:rPr lang="en-US" sz="2400" dirty="0" smtClean="0"/>
              <a:t> and </a:t>
            </a:r>
            <a:r>
              <a:rPr lang="en-US" sz="2400" dirty="0" smtClean="0">
                <a:cs typeface="Consolas" pitchFamily="49" charset="0"/>
              </a:rPr>
              <a:t>padding</a:t>
            </a:r>
            <a:r>
              <a:rPr lang="en-US" sz="2400" dirty="0" smtClean="0"/>
              <a:t> define the spacing around the element.</a:t>
            </a:r>
          </a:p>
          <a:p>
            <a:pPr marL="850392" lvl="1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2400" dirty="0" smtClean="0"/>
              <a:t>Numerical value, e.g. </a:t>
            </a:r>
            <a:r>
              <a:rPr lang="en-US" sz="2400" dirty="0" smtClean="0">
                <a:cs typeface="Consolas" pitchFamily="49" charset="0"/>
              </a:rPr>
              <a:t>10px</a:t>
            </a:r>
            <a:r>
              <a:rPr lang="en-US" sz="2400" dirty="0" smtClean="0"/>
              <a:t> or </a:t>
            </a:r>
            <a:r>
              <a:rPr lang="en-US" sz="2400" dirty="0" smtClean="0">
                <a:cs typeface="Consolas" pitchFamily="49" charset="0"/>
              </a:rPr>
              <a:t>-5px.</a:t>
            </a:r>
          </a:p>
          <a:p>
            <a:pPr marL="850392" lvl="1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2400" dirty="0" smtClean="0"/>
              <a:t>Can be defined for each of the four sides separately - margin-top, padding-left, …</a:t>
            </a:r>
          </a:p>
          <a:p>
            <a:pPr marL="907542" lvl="1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2400" dirty="0" smtClean="0">
                <a:cs typeface="Consolas" pitchFamily="49" charset="0"/>
              </a:rPr>
              <a:t>margin</a:t>
            </a:r>
            <a:r>
              <a:rPr lang="en-US" sz="2400" dirty="0" smtClean="0"/>
              <a:t> is the spacing outside of the border.</a:t>
            </a:r>
          </a:p>
          <a:p>
            <a:pPr marL="907542" lvl="1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2400" dirty="0" smtClean="0">
                <a:cs typeface="Consolas" pitchFamily="49" charset="0"/>
              </a:rPr>
              <a:t>padding</a:t>
            </a:r>
            <a:r>
              <a:rPr lang="en-US" sz="2400" dirty="0" smtClean="0"/>
              <a:t> is the spacing between the border and the content.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AND PADDING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95400" y="1828800"/>
            <a:ext cx="67818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28800" y="2514600"/>
            <a:ext cx="5715000" cy="274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0" y="2895600"/>
            <a:ext cx="47244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0400" y="3429000"/>
            <a:ext cx="25908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2800" y="2133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2590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81400" y="3048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3657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Margins and Padding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 drawn around elements, OUTSIDE the borders, to make the element "stand out".</a:t>
            </a:r>
          </a:p>
          <a:p>
            <a:r>
              <a:rPr lang="en-US" dirty="0" smtClean="0"/>
              <a:t>Outlines are very similar to borders, but there are few major differences as well −</a:t>
            </a:r>
          </a:p>
          <a:p>
            <a:pPr lvl="1"/>
            <a:r>
              <a:rPr lang="en-US" dirty="0" smtClean="0"/>
              <a:t>An outline does not take up space.</a:t>
            </a:r>
          </a:p>
          <a:p>
            <a:pPr lvl="1"/>
            <a:r>
              <a:rPr lang="en-US" dirty="0" smtClean="0"/>
              <a:t>Outlines do not have to be rectangular.</a:t>
            </a:r>
          </a:p>
          <a:p>
            <a:pPr lvl="1"/>
            <a:r>
              <a:rPr lang="en-US" dirty="0" smtClean="0"/>
              <a:t>Outline is always the same on all sides; you cannot specify different values for different sides of an element.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8802"/>
          <a:ext cx="7848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Property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outline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Sets all the outline properties in one declaration</a:t>
                      </a:r>
                    </a:p>
                  </a:txBody>
                  <a:tcPr marL="76200" marR="76200" marT="76200" marB="76200"/>
                </a:tc>
              </a:tr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outline-colo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Sets the color of an outline</a:t>
                      </a:r>
                    </a:p>
                  </a:txBody>
                  <a:tcPr marL="76200" marR="76200" marT="76200" marB="76200"/>
                </a:tc>
              </a:tr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outline-offset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Specifies the space between an outline and the edge or border of an element</a:t>
                      </a:r>
                    </a:p>
                  </a:txBody>
                  <a:tcPr marL="76200" marR="76200" marT="76200" marB="76200"/>
                </a:tc>
              </a:tr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outline-style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Sets the style of an outline</a:t>
                      </a:r>
                    </a:p>
                  </a:txBody>
                  <a:tcPr marL="76200" marR="76200" marT="76200" marB="76200"/>
                </a:tc>
              </a:tr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outline-width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Sets the width of an outline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23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46772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846772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normal unvisited link</a:t>
                      </a:r>
                      <a:endParaRPr lang="en-US" dirty="0"/>
                    </a:p>
                  </a:txBody>
                  <a:tcPr/>
                </a:tc>
              </a:tr>
              <a:tr h="846772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a:visited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link the user has visited</a:t>
                      </a:r>
                      <a:endParaRPr lang="en-US" dirty="0"/>
                    </a:p>
                  </a:txBody>
                  <a:tcPr/>
                </a:tc>
              </a:tr>
              <a:tr h="846772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a:hover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link when the user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mouses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over it</a:t>
                      </a:r>
                      <a:endParaRPr lang="en-US" dirty="0"/>
                    </a:p>
                  </a:txBody>
                  <a:tcPr/>
                </a:tc>
              </a:tr>
              <a:tr h="846772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link the moment it is clicked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799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21920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  <a:p>
                      <a:r>
                        <a:rPr lang="en-US" dirty="0" smtClean="0"/>
                        <a:t>block</a:t>
                      </a:r>
                    </a:p>
                    <a:p>
                      <a:r>
                        <a:rPr lang="en-US" dirty="0" smtClean="0"/>
                        <a:t>inline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if/how an element is displayed</a:t>
                      </a:r>
                      <a:endParaRPr lang="en-US" dirty="0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visibility of an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Text formatting properties define styles to the text.</a:t>
            </a:r>
          </a:p>
          <a:p>
            <a:r>
              <a:rPr lang="en-US" sz="3800" dirty="0" smtClean="0"/>
              <a:t>font properties define the font family, boldness, size, and the style of a text.</a:t>
            </a:r>
          </a:p>
          <a:p>
            <a:pPr>
              <a:defRPr/>
            </a:pPr>
            <a:r>
              <a:rPr lang="en-US" sz="3400" b="1" dirty="0" smtClean="0"/>
              <a:t>font</a:t>
            </a:r>
          </a:p>
          <a:p>
            <a:pPr marL="850392" lvl="1" indent="-457200">
              <a:buFont typeface="+mj-lt"/>
              <a:buAutoNum type="arabicPeriod"/>
              <a:defRPr/>
            </a:pPr>
            <a:r>
              <a:rPr lang="en-US" sz="3200" dirty="0" smtClean="0"/>
              <a:t>Shorthand rule for setting multiple font properties at the same time</a:t>
            </a:r>
          </a:p>
          <a:p>
            <a:pPr lvl="2">
              <a:buNone/>
              <a:defRPr/>
            </a:pPr>
            <a:r>
              <a:rPr lang="en-US" sz="3400" b="1" noProof="1" smtClean="0">
                <a:cs typeface="Consolas" pitchFamily="49" charset="0"/>
              </a:rPr>
              <a:t>font:italic normal bold 12px/16px verdana</a:t>
            </a:r>
          </a:p>
          <a:p>
            <a:pPr lvl="1">
              <a:buNone/>
              <a:defRPr/>
            </a:pPr>
            <a:r>
              <a:rPr lang="en-US" sz="3400" dirty="0" smtClean="0"/>
              <a:t>	</a:t>
            </a:r>
            <a:r>
              <a:rPr lang="en-US" sz="3200" dirty="0" smtClean="0"/>
              <a:t>is equal to writing this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noProof="1" smtClean="0">
                <a:cs typeface="Consolas" pitchFamily="49" charset="0"/>
              </a:rPr>
              <a:t>		</a:t>
            </a:r>
            <a:r>
              <a:rPr lang="en-US" sz="3200" b="1" noProof="1" smtClean="0"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3200" b="1" noProof="1" smtClean="0">
                <a:cs typeface="Consolas" pitchFamily="49" charset="0"/>
              </a:rPr>
              <a:t>		font-variant: normal;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3200" b="1" noProof="1" smtClean="0">
                <a:cs typeface="Consolas" pitchFamily="49" charset="0"/>
              </a:rPr>
              <a:t>		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3200" b="1" noProof="1" smtClean="0">
                <a:cs typeface="Consolas" pitchFamily="49" charset="0"/>
              </a:rPr>
              <a:t>		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3200" b="1" noProof="1" smtClean="0">
                <a:cs typeface="Consolas" pitchFamily="49" charset="0"/>
              </a:rPr>
              <a:t>		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3200" b="1" noProof="1" smtClean="0">
                <a:cs typeface="Consolas" pitchFamily="49" charset="0"/>
              </a:rPr>
              <a:t>		font-family: verdana;</a:t>
            </a:r>
          </a:p>
          <a:p>
            <a:pPr lvl="1"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AND FONT 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838200" y="1523999"/>
          <a:ext cx="7848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340227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803994">
                <a:tc rowSpan="4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positioned according to the normal flow of the page:</a:t>
                      </a:r>
                      <a:endParaRPr lang="en-US" dirty="0"/>
                    </a:p>
                  </a:txBody>
                  <a:tcPr/>
                </a:tc>
              </a:tr>
              <a:tr h="5627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positioned relative to its normal position.</a:t>
                      </a:r>
                      <a:endParaRPr lang="en-US" dirty="0"/>
                    </a:p>
                  </a:txBody>
                  <a:tcPr/>
                </a:tc>
              </a:tr>
              <a:tr h="15275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positioned relative to the viewport, which means it always stays in the same place even if the page is scrolled. </a:t>
                      </a:r>
                      <a:endParaRPr lang="en-US" dirty="0"/>
                    </a:p>
                  </a:txBody>
                  <a:tcPr/>
                </a:tc>
              </a:tr>
              <a:tr h="8039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positioned relative to the nearest positioned ancestor 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457200" y="0"/>
            <a:ext cx="8392562" cy="122082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Position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z-index</a:t>
            </a:r>
          </a:p>
          <a:p>
            <a:r>
              <a:rPr lang="en-US" dirty="0" smtClean="0"/>
              <a:t>Specifies the stack order of an element.</a:t>
            </a:r>
          </a:p>
          <a:p>
            <a:r>
              <a:rPr lang="en-US" dirty="0" smtClean="0"/>
              <a:t>It has a value of negative or positive.</a:t>
            </a:r>
          </a:p>
          <a:p>
            <a:r>
              <a:rPr lang="en-US" dirty="0" smtClean="0"/>
              <a:t>An element with greater stack order is always in front of an element with a lower stack order.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whether or not an element should float.</a:t>
            </a:r>
          </a:p>
          <a:p>
            <a:r>
              <a:rPr lang="en-US" dirty="0" smtClean="0"/>
              <a:t>Used to wrap text around images.</a:t>
            </a:r>
          </a:p>
          <a:p>
            <a:pPr>
              <a:buNone/>
            </a:pPr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b="1" dirty="0" err="1" smtClean="0"/>
              <a:t>float:right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Descendant Selector</a:t>
            </a:r>
          </a:p>
          <a:p>
            <a:pPr lvl="1">
              <a:buNone/>
            </a:pPr>
            <a:r>
              <a:rPr lang="en-US" dirty="0" smtClean="0"/>
              <a:t>Matches all elements that are descendants of a specified element.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div p{ background-</a:t>
            </a:r>
            <a:r>
              <a:rPr lang="en-US" dirty="0" err="1" smtClean="0"/>
              <a:t>color:yellow</a:t>
            </a:r>
            <a:r>
              <a:rPr lang="en-US" dirty="0" smtClean="0"/>
              <a:t>}</a:t>
            </a:r>
          </a:p>
          <a:p>
            <a:r>
              <a:rPr lang="en-US" b="1" dirty="0" smtClean="0"/>
              <a:t>Child Selector</a:t>
            </a:r>
          </a:p>
          <a:p>
            <a:pPr lvl="1">
              <a:buNone/>
            </a:pPr>
            <a:r>
              <a:rPr lang="en-US" dirty="0" smtClean="0"/>
              <a:t>Selects all elements that are the immediate children of a specified element.</a:t>
            </a:r>
            <a:endParaRPr lang="en-US" b="1" dirty="0" smtClean="0"/>
          </a:p>
          <a:p>
            <a:pPr lvl="1">
              <a:buNone/>
            </a:pPr>
            <a:r>
              <a:rPr lang="en-US" dirty="0" smtClean="0"/>
              <a:t>div &gt; p { background-</a:t>
            </a:r>
            <a:r>
              <a:rPr lang="en-US" dirty="0" err="1" smtClean="0"/>
              <a:t>color:yellow</a:t>
            </a:r>
            <a:r>
              <a:rPr lang="en-US" dirty="0" smtClean="0"/>
              <a:t>}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Adjacent Sibling Selector</a:t>
            </a:r>
          </a:p>
          <a:p>
            <a:pPr lvl="1">
              <a:buNone/>
            </a:pPr>
            <a:r>
              <a:rPr lang="en-US" dirty="0" smtClean="0"/>
              <a:t>Selects all elements that are the adjacent siblings of a specified element.</a:t>
            </a:r>
            <a:endParaRPr lang="en-US" b="1" dirty="0" smtClean="0"/>
          </a:p>
          <a:p>
            <a:pPr lvl="1">
              <a:buNone/>
            </a:pPr>
            <a:r>
              <a:rPr lang="en-US" dirty="0" smtClean="0"/>
              <a:t>div + p { background-</a:t>
            </a:r>
            <a:r>
              <a:rPr lang="en-US" dirty="0" err="1" smtClean="0"/>
              <a:t>color:yellow</a:t>
            </a:r>
            <a:r>
              <a:rPr lang="en-US" dirty="0" smtClean="0"/>
              <a:t>}</a:t>
            </a:r>
          </a:p>
          <a:p>
            <a:r>
              <a:rPr lang="en-US" b="1" dirty="0" smtClean="0"/>
              <a:t>General Sibling Selector</a:t>
            </a:r>
          </a:p>
          <a:p>
            <a:pPr lvl="1">
              <a:buNone/>
            </a:pPr>
            <a:r>
              <a:rPr lang="en-US" dirty="0" smtClean="0"/>
              <a:t>Selects all elements that are siblings of a specified element.</a:t>
            </a:r>
            <a:endParaRPr lang="en-US" b="1" dirty="0" smtClean="0"/>
          </a:p>
          <a:p>
            <a:pPr lvl="1">
              <a:buNone/>
            </a:pPr>
            <a:r>
              <a:rPr lang="en-US" dirty="0" smtClean="0"/>
              <a:t>div ~ p { background-</a:t>
            </a:r>
            <a:r>
              <a:rPr lang="en-US" dirty="0" err="1" smtClean="0"/>
              <a:t>color:yellow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the opacity/transparency of an element.</a:t>
            </a:r>
          </a:p>
          <a:p>
            <a:r>
              <a:rPr lang="en-US" dirty="0" smtClean="0"/>
              <a:t>Takes value from 0.0 - 1.0. </a:t>
            </a:r>
          </a:p>
          <a:p>
            <a:r>
              <a:rPr lang="en-US" dirty="0" smtClean="0"/>
              <a:t>filter property adds visual effects (like blur and saturation) to an element.</a:t>
            </a:r>
          </a:p>
          <a:p>
            <a:pPr>
              <a:buNone/>
            </a:pPr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dirty="0" err="1" smtClean="0"/>
              <a:t>img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opacity: 0.5;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40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29444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294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border-radius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 shorthand property for setting all the four border-*-*-radius properties</a:t>
                      </a:r>
                    </a:p>
                  </a:txBody>
                  <a:tcPr marL="76200" marR="76200" marT="76200" marB="76200"/>
                </a:tc>
              </a:tr>
              <a:tr h="6294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border-top-left-radius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the shape of the border of the top-left corner</a:t>
                      </a:r>
                    </a:p>
                  </a:txBody>
                  <a:tcPr marL="76200" marR="76200" marT="76200" marB="76200"/>
                </a:tc>
              </a:tr>
              <a:tr h="6294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border-top-right-radius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the shape of the border of the top-right corner</a:t>
                      </a:r>
                    </a:p>
                  </a:txBody>
                  <a:tcPr marL="76200" marR="76200" marT="76200" marB="76200"/>
                </a:tc>
              </a:tr>
              <a:tr h="6294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border-bottom-right-radius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the shape of the border of the bottom-right corner</a:t>
                      </a:r>
                    </a:p>
                  </a:txBody>
                  <a:tcPr marL="76200" marR="76200" marT="76200" marB="76200"/>
                </a:tc>
              </a:tr>
              <a:tr h="6294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border-bottom-left-radius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the shape of the border of the bottom-left corner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ROUNDED CORNERS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property has three parts: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The image to use as the border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Where to slice the image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Define whether the middle sections should be repeated or stretched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border-image: </a:t>
            </a:r>
            <a:r>
              <a:rPr lang="en-US" dirty="0" err="1" smtClean="0"/>
              <a:t>url</a:t>
            </a:r>
            <a:r>
              <a:rPr lang="en-US" dirty="0" smtClean="0"/>
              <a:t>(border.png) 50 round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Border-image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16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24852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248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border-image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src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slice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repeat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shorthand property for setting all the border-image-* properties</a:t>
                      </a:r>
                      <a:endParaRPr lang="en-US" sz="1600" dirty="0"/>
                    </a:p>
                  </a:txBody>
                  <a:tcPr/>
                </a:tc>
              </a:tr>
              <a:tr h="7248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border-image-source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url</a:t>
                      </a:r>
                      <a:r>
                        <a:rPr lang="en-US" sz="1600" dirty="0" smtClean="0"/>
                        <a:t>(‘</a:t>
                      </a:r>
                      <a:r>
                        <a:rPr lang="en-US" sz="1600" dirty="0" err="1" smtClean="0"/>
                        <a:t>src</a:t>
                      </a:r>
                      <a:r>
                        <a:rPr lang="en-US" sz="1600" baseline="0" dirty="0" smtClean="0"/>
                        <a:t> of image’)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path to the image to be used as a border</a:t>
                      </a:r>
                      <a:endParaRPr lang="en-US" sz="1600" dirty="0"/>
                    </a:p>
                  </a:txBody>
                  <a:tcPr/>
                </a:tc>
              </a:tr>
              <a:tr h="7248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border-image-slice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Numeric values in % or</a:t>
                      </a:r>
                    </a:p>
                    <a:p>
                      <a:r>
                        <a:rPr lang="en-US" sz="1600" dirty="0" err="1" smtClean="0"/>
                        <a:t>px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how to slice the border image</a:t>
                      </a:r>
                      <a:endParaRPr lang="en-US" sz="1600" dirty="0"/>
                    </a:p>
                  </a:txBody>
                  <a:tcPr/>
                </a:tc>
              </a:tr>
              <a:tr h="7248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border-image-repeat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round</a:t>
                      </a:r>
                    </a:p>
                    <a:p>
                      <a:r>
                        <a:rPr lang="en-US" sz="1600" dirty="0" smtClean="0"/>
                        <a:t>stretch</a:t>
                      </a:r>
                    </a:p>
                    <a:p>
                      <a:r>
                        <a:rPr lang="en-US" sz="1600" dirty="0" smtClean="0"/>
                        <a:t>repeat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whether the border image should be repeated, rounded or stretched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BORDER-IMAGE ATTRIBUTES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display smooth transitions between two or more specified colors.</a:t>
            </a:r>
          </a:p>
          <a:p>
            <a:pPr>
              <a:buNone/>
            </a:pPr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dirty="0" smtClean="0"/>
              <a:t>background: linear-gradient(</a:t>
            </a:r>
            <a:r>
              <a:rPr lang="en-US" i="1" dirty="0" smtClean="0"/>
              <a:t>direction</a:t>
            </a:r>
            <a:r>
              <a:rPr lang="en-US" dirty="0" smtClean="0"/>
              <a:t>, </a:t>
            </a:r>
            <a:r>
              <a:rPr lang="en-US" i="1" dirty="0" smtClean="0"/>
              <a:t>color-stop1</a:t>
            </a:r>
            <a:r>
              <a:rPr lang="en-US" dirty="0" smtClean="0"/>
              <a:t>, </a:t>
            </a:r>
            <a:r>
              <a:rPr lang="en-US" i="1" dirty="0" smtClean="0"/>
              <a:t>color-stop2, ...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background: linear-gradient(to right, red , yellow);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65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157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Attribute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57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Letter-spacing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specify the space between the characters in a text.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Numeric value in pixels or percentage.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57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Word-spacing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specify the space between the words in a text.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Numeric value in pixels or percentage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57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Text-decoration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none, underline, line-trough, </a:t>
                      </a:r>
                      <a:r>
                        <a:rPr lang="en-US" sz="1400" b="1" noProof="1" smtClean="0">
                          <a:solidFill>
                            <a:schemeClr val="tx1"/>
                          </a:solidFill>
                          <a:latin typeface="+mn-lt"/>
                        </a:rPr>
                        <a:t>overline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blink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6157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Text-transform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Uppercase, lowercase, Capitalize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57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Text-align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left, right, center, justify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6157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Text-indent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specify the indentation of the first line of a text</a:t>
                      </a:r>
                    </a:p>
                    <a:p>
                      <a:pPr algn="ctr"/>
                      <a:r>
                        <a:rPr kumimoji="0" lang="en-US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Numeric value in pixels or percentage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Angles</a:t>
            </a:r>
          </a:p>
          <a:p>
            <a:pPr>
              <a:buNone/>
            </a:pPr>
            <a:r>
              <a:rPr lang="en-US" dirty="0" smtClean="0"/>
              <a:t>background: linear-gradient(</a:t>
            </a:r>
            <a:r>
              <a:rPr lang="en-US" i="1" dirty="0" smtClean="0"/>
              <a:t>angle</a:t>
            </a:r>
            <a:r>
              <a:rPr lang="en-US" dirty="0" smtClean="0"/>
              <a:t>, </a:t>
            </a:r>
            <a:r>
              <a:rPr lang="en-US" i="1" dirty="0" smtClean="0"/>
              <a:t>color-stop1</a:t>
            </a:r>
            <a:r>
              <a:rPr lang="en-US" dirty="0" smtClean="0"/>
              <a:t>, </a:t>
            </a:r>
            <a:r>
              <a:rPr lang="en-US" i="1" dirty="0" smtClean="0"/>
              <a:t>color-stop2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background: linear-gradient(90deg, red, yellow);</a:t>
            </a:r>
          </a:p>
          <a:p>
            <a:r>
              <a:rPr lang="en-US" dirty="0" smtClean="0"/>
              <a:t>Using multiple color stops</a:t>
            </a:r>
          </a:p>
          <a:p>
            <a:pPr>
              <a:buNone/>
            </a:pPr>
            <a:r>
              <a:rPr lang="en-US" dirty="0" smtClean="0"/>
              <a:t>background: linear-gradient(red, yellow, green);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radial gradient is defined by its center.</a:t>
            </a:r>
          </a:p>
          <a:p>
            <a:pPr>
              <a:buNone/>
            </a:pPr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dirty="0" smtClean="0"/>
              <a:t>background: radial-gradient(</a:t>
            </a:r>
            <a:r>
              <a:rPr lang="en-US" i="1" dirty="0" smtClean="0"/>
              <a:t>shape size </a:t>
            </a:r>
            <a:r>
              <a:rPr lang="en-US" dirty="0" smtClean="0"/>
              <a:t>at</a:t>
            </a:r>
            <a:r>
              <a:rPr lang="en-US" i="1" dirty="0" smtClean="0"/>
              <a:t> position, start-color, ..., last-color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Using multiple colors</a:t>
            </a:r>
          </a:p>
          <a:p>
            <a:pPr lvl="1">
              <a:buNone/>
            </a:pPr>
            <a:r>
              <a:rPr lang="en-US" dirty="0" smtClean="0"/>
              <a:t>background: radial-gradient(red, yellow, green);</a:t>
            </a:r>
          </a:p>
          <a:p>
            <a:r>
              <a:rPr lang="en-US" dirty="0" smtClean="0"/>
              <a:t>Using spacing between colors</a:t>
            </a:r>
          </a:p>
          <a:p>
            <a:pPr lvl="1">
              <a:buNone/>
            </a:pPr>
            <a:r>
              <a:rPr lang="en-US" dirty="0" smtClean="0"/>
              <a:t>background: radial-gradient(red 5%,yellow 6%,green 10%);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GRADIENTS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SET SHAPE</a:t>
            </a:r>
          </a:p>
          <a:p>
            <a:pPr lvl="1" algn="just">
              <a:buNone/>
            </a:pPr>
            <a:r>
              <a:rPr lang="en-US" dirty="0" smtClean="0"/>
              <a:t>background: radial-gradient(circle, red, yellow, green);</a:t>
            </a:r>
          </a:p>
          <a:p>
            <a:pPr lvl="1" algn="just">
              <a:buNone/>
            </a:pPr>
            <a:r>
              <a:rPr lang="en-US" dirty="0" smtClean="0"/>
              <a:t>Default </a:t>
            </a:r>
            <a:r>
              <a:rPr lang="en-US" dirty="0" err="1" smtClean="0"/>
              <a:t>shape:ellipse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REPEATING RADIAL GRADIENT</a:t>
            </a:r>
          </a:p>
          <a:p>
            <a:pPr lvl="1">
              <a:buNone/>
            </a:pPr>
            <a:r>
              <a:rPr lang="en-US" sz="2000" dirty="0" smtClean="0"/>
              <a:t>background: repeating-radial-gradient(red, yellow 10%, green 15%);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GRADIENTS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92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309687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309687">
                <a:tc>
                  <a:txBody>
                    <a:bodyPr/>
                    <a:lstStyle/>
                    <a:p>
                      <a:r>
                        <a:rPr lang="en-US" dirty="0" smtClean="0"/>
                        <a:t>Text-shadow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Applies shadow to text</a:t>
                      </a:r>
                      <a:endParaRPr lang="en-US" dirty="0"/>
                    </a:p>
                  </a:txBody>
                  <a:tcPr/>
                </a:tc>
              </a:tr>
              <a:tr h="1309687">
                <a:tc>
                  <a:txBody>
                    <a:bodyPr/>
                    <a:lstStyle/>
                    <a:p>
                      <a:r>
                        <a:rPr lang="en-US" dirty="0" smtClean="0"/>
                        <a:t>Box-shadow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Applies shadow to elements.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text-shadow:2px 2px red;</a:t>
            </a:r>
          </a:p>
          <a:p>
            <a:pPr lvl="1">
              <a:buNone/>
            </a:pPr>
            <a:r>
              <a:rPr lang="en-US" dirty="0" smtClean="0"/>
              <a:t>box-shadow: 10px </a:t>
            </a:r>
            <a:r>
              <a:rPr lang="en-US" dirty="0" err="1" smtClean="0"/>
              <a:t>10px</a:t>
            </a:r>
            <a:r>
              <a:rPr lang="en-US" dirty="0" smtClean="0"/>
              <a:t> red;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change property values smoothly (from one value to another), over a given duration.</a:t>
            </a:r>
          </a:p>
          <a:p>
            <a:r>
              <a:rPr lang="en-US" dirty="0" smtClean="0"/>
              <a:t>To create a transition effect, specify two things: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The CSS property want to add an effect to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the duration of the effect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dirty="0" smtClean="0"/>
              <a:t>div {</a:t>
            </a:r>
            <a:br>
              <a:rPr lang="en-US" dirty="0" smtClean="0"/>
            </a:br>
            <a:r>
              <a:rPr lang="en-US" dirty="0" smtClean="0"/>
              <a:t>    width: 100px;</a:t>
            </a:r>
            <a:br>
              <a:rPr lang="en-US" dirty="0" smtClean="0"/>
            </a:br>
            <a:r>
              <a:rPr lang="en-US" dirty="0" smtClean="0"/>
              <a:t>    height: 100px;</a:t>
            </a:r>
            <a:br>
              <a:rPr lang="en-US" dirty="0" smtClean="0"/>
            </a:br>
            <a:r>
              <a:rPr lang="en-US" dirty="0" smtClean="0"/>
              <a:t>    background: red;</a:t>
            </a:r>
            <a:br>
              <a:rPr lang="en-US" dirty="0" smtClean="0"/>
            </a:br>
            <a:r>
              <a:rPr lang="en-US" dirty="0" smtClean="0"/>
              <a:t>    transition: width 2s;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74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929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Property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6929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transition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 shorthand property for setting the four transition properties into a single property</a:t>
                      </a:r>
                    </a:p>
                  </a:txBody>
                  <a:tcPr marL="76200" marR="76200" marT="76200" marB="76200"/>
                </a:tc>
              </a:tr>
              <a:tr h="6929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transition-delay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Specifies a delay (in seconds) for the transition effect</a:t>
                      </a:r>
                    </a:p>
                  </a:txBody>
                  <a:tcPr marL="76200" marR="76200" marT="76200" marB="76200"/>
                </a:tc>
              </a:tr>
              <a:tr h="6929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transition-duration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Specifies how many seconds or milliseconds a transition effect takes to complete</a:t>
                      </a:r>
                    </a:p>
                  </a:txBody>
                  <a:tcPr marL="76200" marR="76200" marT="76200" marB="76200"/>
                </a:tc>
              </a:tr>
              <a:tr h="6929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transition-property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Specifies the name of the CSS property the transition effect is for</a:t>
                      </a:r>
                    </a:p>
                  </a:txBody>
                  <a:tcPr marL="76200" marR="76200" marT="76200" marB="76200"/>
                </a:tc>
              </a:tr>
              <a:tr h="6929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transition-timing-function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Specifies the speed curve of the transition effect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properties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ease - specifies a transition effect with a slow start, then fast, then end slowly (this is default)</a:t>
            </a:r>
          </a:p>
          <a:p>
            <a:r>
              <a:rPr lang="en-US" dirty="0" smtClean="0"/>
              <a:t>linear - specifies a transition effect with the same speed from start to end</a:t>
            </a:r>
          </a:p>
          <a:p>
            <a:r>
              <a:rPr lang="en-US" dirty="0" smtClean="0"/>
              <a:t>ease-in - specifies a transition effect with a slow start</a:t>
            </a:r>
          </a:p>
          <a:p>
            <a:r>
              <a:rPr lang="en-US" dirty="0" smtClean="0"/>
              <a:t>ease-out - specifies a transition effect with a slow end</a:t>
            </a:r>
          </a:p>
          <a:p>
            <a:r>
              <a:rPr lang="en-US" dirty="0" smtClean="0"/>
              <a:t>ease-in-out - specifies a transition effect with a slow start and end</a:t>
            </a:r>
          </a:p>
          <a:p>
            <a:r>
              <a:rPr lang="en-US" dirty="0" smtClean="0"/>
              <a:t>cubic-</a:t>
            </a:r>
            <a:r>
              <a:rPr lang="en-US" dirty="0" err="1" smtClean="0"/>
              <a:t>bezier</a:t>
            </a:r>
            <a:r>
              <a:rPr lang="en-US" dirty="0" smtClean="0"/>
              <a:t>(</a:t>
            </a:r>
            <a:r>
              <a:rPr lang="en-US" dirty="0" err="1" smtClean="0"/>
              <a:t>n,n,n,n</a:t>
            </a:r>
            <a:r>
              <a:rPr lang="en-US" dirty="0" smtClean="0"/>
              <a:t>) - lets you define your own values in a cubic-</a:t>
            </a:r>
            <a:r>
              <a:rPr lang="en-US" dirty="0" err="1" smtClean="0"/>
              <a:t>bezier</a:t>
            </a:r>
            <a:r>
              <a:rPr lang="en-US" dirty="0" smtClean="0"/>
              <a:t> function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Values of transition-timing function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effect that lets an element change shape, size and position.</a:t>
            </a:r>
          </a:p>
          <a:p>
            <a:pPr>
              <a:buNone/>
            </a:pPr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dirty="0" smtClean="0"/>
              <a:t>div {</a:t>
            </a:r>
            <a:br>
              <a:rPr lang="en-US" dirty="0" smtClean="0"/>
            </a:br>
            <a:r>
              <a:rPr lang="en-US" dirty="0" smtClean="0"/>
              <a:t>    -ms-transform: skew(20deg); /* IE 9 */</a:t>
            </a:r>
            <a:br>
              <a:rPr lang="en-US" dirty="0" smtClean="0"/>
            </a:br>
            <a:r>
              <a:rPr lang="en-US" dirty="0" smtClean="0"/>
              <a:t>    -</a:t>
            </a:r>
            <a:r>
              <a:rPr lang="en-US" dirty="0" err="1" smtClean="0"/>
              <a:t>webkit</a:t>
            </a:r>
            <a:r>
              <a:rPr lang="en-US" dirty="0" smtClean="0"/>
              <a:t>-transform: skew(20deg); /* Safari */</a:t>
            </a:r>
            <a:br>
              <a:rPr lang="en-US" dirty="0" smtClean="0"/>
            </a:br>
            <a:r>
              <a:rPr lang="en-US" dirty="0" smtClean="0"/>
              <a:t>    transform: skew(20deg);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Transforms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295403"/>
          <a:ext cx="7772400" cy="464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4001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Attribute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Description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  <a:tr h="4001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Font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Italic bold 18pt </a:t>
                      </a:r>
                      <a:r>
                        <a:rPr lang="en-US" sz="2000" b="1" dirty="0" err="1" smtClean="0">
                          <a:latin typeface="+mn-lt"/>
                        </a:rPr>
                        <a:t>arial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  <a:tr h="70800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Font-family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“times new roman” ,Arial, Verdana, sans-serif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  <a:tr h="13236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Font-size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xx-small, x-small, small, medium, large, x-large, xx-large, smaller, larger </a:t>
                      </a:r>
                      <a:r>
                        <a:rPr lang="en-US" sz="2000" b="1" dirty="0" smtClean="0">
                          <a:latin typeface="+mn-lt"/>
                        </a:rPr>
                        <a:t>or numeric value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  <a:tr h="10158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Font-weight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normal, bold, bolder, lighter </a:t>
                      </a:r>
                      <a:r>
                        <a:rPr lang="en-US" sz="2000" b="1" dirty="0" smtClean="0">
                          <a:latin typeface="+mn-lt"/>
                        </a:rPr>
                        <a:t>or a number in range [</a:t>
                      </a:r>
                      <a:r>
                        <a:rPr lang="en-US" sz="2000" b="1" dirty="0" smtClean="0">
                          <a:latin typeface="+mn-lt"/>
                          <a:cs typeface="Consolas" pitchFamily="49" charset="0"/>
                        </a:rPr>
                        <a:t>100 … 900</a:t>
                      </a:r>
                      <a:r>
                        <a:rPr lang="en-US" sz="2000" b="1" dirty="0" smtClean="0">
                          <a:latin typeface="+mn-lt"/>
                        </a:rPr>
                        <a:t>]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  <a:tr h="4001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Font-style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normal | italic | oblique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  <a:tr h="4001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Font-variant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normal | small-caps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491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4677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Function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84677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matrix(</a:t>
                      </a:r>
                      <a:r>
                        <a:rPr lang="en-US" i="1" dirty="0" err="1"/>
                        <a:t>n,n,n,n,n,n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l" fontAlgn="t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matrix(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skewY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scaleY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translateX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translateY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2D transformation, using a matrix of six values</a:t>
                      </a:r>
                    </a:p>
                  </a:txBody>
                  <a:tcPr marL="76200" marR="76200" marT="76200" marB="76200"/>
                </a:tc>
              </a:tr>
              <a:tr h="846772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translate(</a:t>
                      </a:r>
                      <a:r>
                        <a:rPr lang="en-US" i="1"/>
                        <a:t>x,y</a:t>
                      </a:r>
                      <a:r>
                        <a:rPr lang="en-US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2D translation, moving the element along the X- and the Y-axis</a:t>
                      </a:r>
                    </a:p>
                  </a:txBody>
                  <a:tcPr marL="76200" marR="76200" marT="76200" marB="76200"/>
                </a:tc>
              </a:tr>
              <a:tr h="846772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translateX(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2D translation, moving the element along the X-axis</a:t>
                      </a:r>
                    </a:p>
                  </a:txBody>
                  <a:tcPr marL="76200" marR="76200" marT="76200" marB="76200"/>
                </a:tc>
              </a:tr>
              <a:tr h="846772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translateY(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2D translation, moving the element along the Y-axis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Transforms Properties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9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24193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6529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scale(</a:t>
                      </a:r>
                      <a:r>
                        <a:rPr lang="en-US" i="1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2D scale transformation, changing the elements width and height</a:t>
                      </a:r>
                    </a:p>
                  </a:txBody>
                  <a:tcPr marL="76200" marR="76200" marT="76200" marB="76200"/>
                </a:tc>
              </a:tr>
              <a:tr h="724193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scaleX(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2D scale transformation, changing the element's width</a:t>
                      </a:r>
                    </a:p>
                  </a:txBody>
                  <a:tcPr marL="76200" marR="76200" marT="76200" marB="76200"/>
                </a:tc>
              </a:tr>
              <a:tr h="724193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scaleY(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2D scale transformation, changing the element's height</a:t>
                      </a:r>
                    </a:p>
                  </a:txBody>
                  <a:tcPr marL="76200" marR="76200" marT="76200" marB="76200"/>
                </a:tc>
              </a:tr>
              <a:tr h="724193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rotate(</a:t>
                      </a:r>
                      <a:r>
                        <a:rPr lang="en-US" i="1"/>
                        <a:t>angle</a:t>
                      </a:r>
                      <a:r>
                        <a:rPr lang="en-US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2D rotation, the angle is specified in the parameter</a:t>
                      </a:r>
                    </a:p>
                  </a:txBody>
                  <a:tcPr marL="76200" marR="76200" marT="76200" marB="76200"/>
                </a:tc>
              </a:tr>
              <a:tr h="724193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skew(</a:t>
                      </a:r>
                      <a:r>
                        <a:rPr lang="en-US" i="1"/>
                        <a:t>x-angle,y-angle</a:t>
                      </a:r>
                      <a:r>
                        <a:rPr lang="en-US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2D skew transformation along the X- and the Y-axis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Transforms Properties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548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182687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18268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/>
                        <a:t>skewX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angle</a:t>
                      </a:r>
                      <a:r>
                        <a:rPr lang="en-US" dirty="0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2D skew transformation along the X-axis</a:t>
                      </a:r>
                    </a:p>
                  </a:txBody>
                  <a:tcPr marL="76200" marR="76200" marT="76200" marB="76200"/>
                </a:tc>
              </a:tr>
              <a:tr h="1182687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skewY(</a:t>
                      </a:r>
                      <a:r>
                        <a:rPr lang="en-US" i="1"/>
                        <a:t>angle</a:t>
                      </a:r>
                      <a:r>
                        <a:rPr lang="en-US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2D skew transformation along the Y-axis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Transform Properties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481138"/>
          <a:ext cx="8001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40489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Function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116379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matrix(</a:t>
                      </a:r>
                      <a:r>
                        <a:rPr lang="en-US" i="1" dirty="0" err="1" smtClean="0"/>
                        <a:t>n,n,n,n,n,n,n,n,n,n,n,n,n,n,n,n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l" fontAlgn="t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matrix(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skewY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scaleY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translateX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translateY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</a:t>
                      </a:r>
                      <a:r>
                        <a:rPr lang="en-US" dirty="0" smtClean="0"/>
                        <a:t>3D </a:t>
                      </a:r>
                      <a:r>
                        <a:rPr lang="en-US" dirty="0"/>
                        <a:t>transformation, using a matrix of </a:t>
                      </a:r>
                      <a:r>
                        <a:rPr lang="en-US" dirty="0" smtClean="0"/>
                        <a:t>sixteen </a:t>
                      </a:r>
                      <a:r>
                        <a:rPr lang="en-US" dirty="0"/>
                        <a:t>values</a:t>
                      </a:r>
                    </a:p>
                  </a:txBody>
                  <a:tcPr marL="76200" marR="76200" marT="76200" marB="76200"/>
                </a:tc>
              </a:tr>
              <a:tr h="90832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translate3d(</a:t>
                      </a:r>
                      <a:r>
                        <a:rPr lang="en-US" i="1" dirty="0" err="1" smtClean="0"/>
                        <a:t>x,y,z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</a:t>
                      </a:r>
                      <a:r>
                        <a:rPr lang="en-US" dirty="0" smtClean="0"/>
                        <a:t>3D </a:t>
                      </a:r>
                      <a:r>
                        <a:rPr lang="en-US" dirty="0"/>
                        <a:t>translation, moving the element along the X- and the </a:t>
                      </a:r>
                      <a:r>
                        <a:rPr lang="en-US" dirty="0" smtClean="0"/>
                        <a:t>Y-axis and Z-axis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65286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translateX(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</a:t>
                      </a:r>
                      <a:r>
                        <a:rPr lang="en-US" dirty="0" smtClean="0"/>
                        <a:t>3D </a:t>
                      </a:r>
                      <a:r>
                        <a:rPr lang="en-US" dirty="0"/>
                        <a:t>translation, moving the element along the X-axis</a:t>
                      </a:r>
                    </a:p>
                  </a:txBody>
                  <a:tcPr marL="76200" marR="76200" marT="76200" marB="76200"/>
                </a:tc>
              </a:tr>
              <a:tr h="65286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/>
                        <a:t>translateY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</a:t>
                      </a:r>
                      <a:r>
                        <a:rPr lang="en-US" dirty="0" smtClean="0"/>
                        <a:t>3D </a:t>
                      </a:r>
                      <a:r>
                        <a:rPr lang="en-US" dirty="0"/>
                        <a:t>translation, moving the element along the Y-axis</a:t>
                      </a:r>
                    </a:p>
                  </a:txBody>
                  <a:tcPr marL="76200" marR="76200" marT="76200" marB="76200"/>
                </a:tc>
              </a:tr>
              <a:tr h="90832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/>
                        <a:t>translateZ</a:t>
                      </a:r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Defines a 3D translation, moving the element along the Z-axis</a:t>
                      </a:r>
                    </a:p>
                    <a:p>
                      <a:pPr algn="l" fontAlgn="t"/>
                      <a:endParaRPr lang="en-US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3-D Transforms Properties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9"/>
          <a:ext cx="8077200" cy="46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569498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0182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scale3d(</a:t>
                      </a:r>
                      <a:r>
                        <a:rPr lang="en-US" i="1" dirty="0" err="1" smtClean="0"/>
                        <a:t>x,y,z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</a:t>
                      </a:r>
                      <a:r>
                        <a:rPr lang="en-US" dirty="0" smtClean="0"/>
                        <a:t>3D </a:t>
                      </a:r>
                      <a:r>
                        <a:rPr lang="en-US" dirty="0"/>
                        <a:t>scale </a:t>
                      </a:r>
                      <a:r>
                        <a:rPr lang="en-US" dirty="0" smtClean="0"/>
                        <a:t>transformation.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642311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scaleX(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</a:t>
                      </a:r>
                      <a:r>
                        <a:rPr lang="en-US" dirty="0" smtClean="0"/>
                        <a:t>3D </a:t>
                      </a:r>
                      <a:r>
                        <a:rPr lang="en-US" dirty="0"/>
                        <a:t>scale transformation, </a:t>
                      </a:r>
                      <a:r>
                        <a:rPr lang="en-US" dirty="0" smtClean="0"/>
                        <a:t>along</a:t>
                      </a:r>
                      <a:r>
                        <a:rPr lang="en-US" baseline="0" dirty="0" smtClean="0"/>
                        <a:t> X-axis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64231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/>
                        <a:t>scaleY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</a:t>
                      </a:r>
                      <a:r>
                        <a:rPr lang="en-US" dirty="0" smtClean="0"/>
                        <a:t>3D </a:t>
                      </a:r>
                      <a:r>
                        <a:rPr lang="en-US" dirty="0"/>
                        <a:t>scale transformation, </a:t>
                      </a:r>
                      <a:r>
                        <a:rPr lang="en-US" dirty="0" smtClean="0"/>
                        <a:t>along Y-axis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64231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/>
                        <a:t>scaleZ</a:t>
                      </a:r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Defines a 3D scale transformation, along Y-axis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64231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rotate3d(</a:t>
                      </a:r>
                      <a:r>
                        <a:rPr lang="en-US" dirty="0" err="1" smtClean="0"/>
                        <a:t>x,y,z</a:t>
                      </a:r>
                      <a:r>
                        <a:rPr lang="en-US" i="1" dirty="0" err="1" smtClean="0"/>
                        <a:t>angle</a:t>
                      </a:r>
                      <a:r>
                        <a:rPr lang="en-US" dirty="0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</a:t>
                      </a:r>
                      <a:r>
                        <a:rPr lang="en-US" dirty="0" smtClean="0"/>
                        <a:t>3D </a:t>
                      </a:r>
                      <a:r>
                        <a:rPr lang="en-US" dirty="0"/>
                        <a:t>rotation, the angle is specified in the parameter</a:t>
                      </a:r>
                    </a:p>
                  </a:txBody>
                  <a:tcPr marL="76200" marR="76200" marT="76200" marB="76200"/>
                </a:tc>
              </a:tr>
              <a:tr h="56949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/>
                        <a:t>rotateX</a:t>
                      </a:r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</a:t>
                      </a:r>
                      <a:r>
                        <a:rPr lang="en-US" dirty="0" smtClean="0"/>
                        <a:t>3D rotation along </a:t>
                      </a:r>
                      <a:r>
                        <a:rPr lang="en-US" dirty="0"/>
                        <a:t>the </a:t>
                      </a:r>
                      <a:r>
                        <a:rPr lang="en-US" dirty="0" smtClean="0"/>
                        <a:t>X- axis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3-D TRANSFORMS PROPERTIES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061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020366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02036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rotateY</a:t>
                      </a:r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Defines a 3D rotation along the Y- axis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2036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rotateZ</a:t>
                      </a:r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Defines a 3D rotation along the Z- axis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3-D TRANSFORM PROPERTIES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Changes an element style to another style.</a:t>
            </a:r>
          </a:p>
          <a:p>
            <a:pPr>
              <a:buNone/>
            </a:pPr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 example{</a:t>
            </a:r>
          </a:p>
          <a:p>
            <a:pPr>
              <a:buNone/>
            </a:pPr>
            <a:r>
              <a:rPr lang="en-US" dirty="0" smtClean="0"/>
              <a:t>	from {background-color: red;}</a:t>
            </a:r>
          </a:p>
          <a:p>
            <a:pPr>
              <a:buNone/>
            </a:pPr>
            <a:r>
              <a:rPr lang="en-US" dirty="0" smtClean="0"/>
              <a:t>	to {background-color: </a:t>
            </a:r>
            <a:r>
              <a:rPr lang="en-US" dirty="0" err="1" smtClean="0"/>
              <a:t>voilet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Or 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 example{</a:t>
            </a:r>
          </a:p>
          <a:p>
            <a:pPr>
              <a:buNone/>
            </a:pPr>
            <a:r>
              <a:rPr lang="en-US" dirty="0" smtClean="0"/>
              <a:t>	0% {background-color: red;}</a:t>
            </a:r>
          </a:p>
          <a:p>
            <a:pPr>
              <a:buNone/>
            </a:pPr>
            <a:r>
              <a:rPr lang="en-US" dirty="0" smtClean="0"/>
              <a:t>	50%{background-color: </a:t>
            </a:r>
            <a:r>
              <a:rPr lang="en-US" dirty="0" err="1" smtClean="0"/>
              <a:t>voilet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	100%{background-color: indigo}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ANIMATION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23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46772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46772"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animation-name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an animation</a:t>
                      </a:r>
                      <a:endParaRPr lang="en-US" dirty="0"/>
                    </a:p>
                  </a:txBody>
                  <a:tcPr/>
                </a:tc>
              </a:tr>
              <a:tr h="846772"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animation-duration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long time an animation should take to complete</a:t>
                      </a:r>
                      <a:endParaRPr lang="en-US" dirty="0"/>
                    </a:p>
                  </a:txBody>
                  <a:tcPr/>
                </a:tc>
              </a:tr>
              <a:tr h="846772"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animation-delay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 delay for the start of an animation</a:t>
                      </a:r>
                      <a:endParaRPr lang="en-US" dirty="0"/>
                    </a:p>
                  </a:txBody>
                  <a:tcPr/>
                </a:tc>
              </a:tr>
              <a:tr h="846772">
                <a:tc>
                  <a:txBody>
                    <a:bodyPr/>
                    <a:lstStyle/>
                    <a:p>
                      <a:r>
                        <a:rPr lang="en-US" smtClean="0"/>
                        <a:t>animation-iteration-count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number of times an animation should run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ATTRIBUTES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534400" cy="399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1270000"/>
                <a:gridCol w="4419600"/>
              </a:tblGrid>
              <a:tr h="51708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64941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animation-direction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animation is played as normal (forwards).</a:t>
                      </a:r>
                      <a:endParaRPr lang="en-US" dirty="0"/>
                    </a:p>
                  </a:txBody>
                  <a:tcPr/>
                </a:tc>
              </a:tr>
              <a:tr h="8070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animation is played as backwards.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649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animation is played forwards first, then backwards</a:t>
                      </a:r>
                      <a:endParaRPr lang="en-US" dirty="0"/>
                    </a:p>
                  </a:txBody>
                  <a:tcPr/>
                </a:tc>
              </a:tr>
              <a:tr h="51708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animation-timing-function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an animation with a slow start, then fast, then end slowly</a:t>
                      </a:r>
                      <a:endParaRPr lang="en-US" dirty="0"/>
                    </a:p>
                  </a:txBody>
                  <a:tcPr/>
                </a:tc>
              </a:tr>
              <a:tr h="517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an animation with the same speed from start to 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ATTRIBUTES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&lt;body&gt; tag should be used when CSS is applied to background of a web page.</a:t>
            </a:r>
          </a:p>
          <a:p>
            <a:pPr>
              <a:lnSpc>
                <a:spcPts val="3200"/>
              </a:lnSpc>
              <a:defRPr/>
            </a:pPr>
            <a:r>
              <a:rPr lang="en-US" sz="2400" b="1" dirty="0" smtClean="0"/>
              <a:t>background:</a:t>
            </a:r>
            <a:r>
              <a:rPr lang="en-US" sz="2400" dirty="0" smtClean="0"/>
              <a:t> shorthand rule for setting background properties at the same time:</a:t>
            </a:r>
          </a:p>
          <a:p>
            <a:pPr>
              <a:lnSpc>
                <a:spcPts val="3200"/>
              </a:lnSpc>
              <a:buNone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cs typeface="Consolas" pitchFamily="49" charset="0"/>
              </a:rPr>
              <a:t>background: #FFF0C0 url("back.gif") no-repeat fixed top;</a:t>
            </a:r>
          </a:p>
          <a:p>
            <a:pPr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dirty="0" smtClean="0"/>
              <a:t>	is equal to writing</a:t>
            </a:r>
          </a:p>
          <a:p>
            <a:pPr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b="1" noProof="1" smtClean="0">
                <a:cs typeface="Consolas" pitchFamily="49" charset="0"/>
              </a:rPr>
              <a:t>background-color: #FFF0C0;</a:t>
            </a:r>
          </a:p>
          <a:p>
            <a:pPr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b="1" noProof="1" smtClean="0">
                <a:cs typeface="Consolas" pitchFamily="49" charset="0"/>
              </a:rPr>
              <a:t>background-image: url("back.gif");</a:t>
            </a:r>
          </a:p>
          <a:p>
            <a:pPr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b="1" noProof="1" smtClean="0">
                <a:cs typeface="Consolas" pitchFamily="49" charset="0"/>
              </a:rPr>
              <a:t>background-repeat: no-repeat;</a:t>
            </a:r>
          </a:p>
          <a:p>
            <a:pPr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b="1" noProof="1" smtClean="0">
                <a:cs typeface="Consolas" pitchFamily="49" charset="0"/>
              </a:rPr>
              <a:t>background-attachment: fixed;</a:t>
            </a:r>
          </a:p>
          <a:p>
            <a:pPr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b="1" noProof="1" smtClean="0">
                <a:cs typeface="Consolas" pitchFamily="49" charset="0"/>
              </a:rPr>
              <a:t>background-position: top;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077200" cy="439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641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18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background-image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(“location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of the image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18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background-color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of a color is mentioned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18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background-repeat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repeat-x (horizontally), repeat-y (vertically), repeat,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no-repeat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18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background-attachment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fixed/scroll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010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background-position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specifies vertical and horizontal position of the background image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Horizontal – left, center, right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Vertical – top, center, bottom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1"/>
          <a:ext cx="8458200" cy="4833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1447800"/>
                <a:gridCol w="4191000"/>
              </a:tblGrid>
              <a:tr h="333201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96879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background-size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Resize the background image to make sure the image is fully visible</a:t>
                      </a:r>
                      <a:endParaRPr lang="en-US" dirty="0"/>
                    </a:p>
                  </a:txBody>
                  <a:tcPr/>
                </a:tc>
              </a:tr>
              <a:tr h="183260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Resize the background image to cover the entire container, even if it has to stretch the image or cut a little bit off one of the edges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8330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background image is displayed in its original size</a:t>
                      </a:r>
                      <a:endParaRPr lang="en-US" dirty="0"/>
                    </a:p>
                  </a:txBody>
                  <a:tcPr/>
                </a:tc>
              </a:tr>
              <a:tr h="8330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width and height of the background image. 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 ATTRIBUTES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The CSS list properties allows to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000" dirty="0" smtClean="0"/>
              <a:t>Set different list item markers for ordered lists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000" dirty="0" smtClean="0"/>
              <a:t>Set different list item markers for unordered lists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000" dirty="0" smtClean="0"/>
              <a:t>Add background colors to lists and list items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41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0203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Attribute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Description</a:t>
                      </a:r>
                      <a:endParaRPr lang="en-US" sz="1800" b="1" dirty="0"/>
                    </a:p>
                  </a:txBody>
                  <a:tcPr/>
                </a:tc>
              </a:tr>
              <a:tr h="10203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list-style-type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Specifies the type of list item</a:t>
                      </a:r>
                      <a:r>
                        <a:rPr lang="en-US" sz="1800" b="1" baseline="0" dirty="0" smtClean="0"/>
                        <a:t> marker</a:t>
                      </a:r>
                      <a:endParaRPr lang="en-US" sz="1800" b="1" dirty="0" smtClean="0"/>
                    </a:p>
                    <a:p>
                      <a:pPr algn="ctr"/>
                      <a:r>
                        <a:rPr lang="en-US" sz="1800" b="1" dirty="0" smtClean="0"/>
                        <a:t>Circle/square/upper-roman/lower -alpha</a:t>
                      </a:r>
                      <a:endParaRPr lang="en-US" sz="1800" b="1" dirty="0"/>
                    </a:p>
                  </a:txBody>
                  <a:tcPr/>
                </a:tc>
              </a:tr>
              <a:tr h="10203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list-style-image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an image as the list item marker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url</a:t>
                      </a:r>
                      <a:r>
                        <a:rPr lang="en-US" sz="1800" b="1" dirty="0" smtClean="0"/>
                        <a:t>(someimage.jpg)</a:t>
                      </a:r>
                    </a:p>
                  </a:txBody>
                  <a:tcPr/>
                </a:tc>
              </a:tr>
              <a:tr h="10203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list-style-position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whether the list-item markers should appear inside or outside the content flow</a:t>
                      </a:r>
                    </a:p>
                    <a:p>
                      <a:pPr algn="ctr"/>
                      <a:r>
                        <a:rPr kumimoji="0"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inside/outside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825</TotalTime>
  <Words>1826</Words>
  <Application>Microsoft Office PowerPoint</Application>
  <PresentationFormat>On-screen Show (4:3)</PresentationFormat>
  <Paragraphs>479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Concourse</vt:lpstr>
      <vt:lpstr>COLORS</vt:lpstr>
      <vt:lpstr>TEXT AND FONT CSS</vt:lpstr>
      <vt:lpstr>TEXT ATTRIBUTES</vt:lpstr>
      <vt:lpstr>FONT ATTRIBUTES</vt:lpstr>
      <vt:lpstr>BACKGROUND</vt:lpstr>
      <vt:lpstr>BACKGROUND ATTRIBUTES</vt:lpstr>
      <vt:lpstr>BACKGROUND ATTRIBUTES</vt:lpstr>
      <vt:lpstr>LISTS</vt:lpstr>
      <vt:lpstr>ATTRIBUTES</vt:lpstr>
      <vt:lpstr>BORDER</vt:lpstr>
      <vt:lpstr>BORDER ATTRIBUTES</vt:lpstr>
      <vt:lpstr>ATTRIBUTES</vt:lpstr>
      <vt:lpstr>WIDTH AND HEIGHT</vt:lpstr>
      <vt:lpstr>MARGIN AND PADDING</vt:lpstr>
      <vt:lpstr>Slide 15</vt:lpstr>
      <vt:lpstr>OUTLINE</vt:lpstr>
      <vt:lpstr>OUTLINE ATTRIBUTES</vt:lpstr>
      <vt:lpstr>LINKS</vt:lpstr>
      <vt:lpstr>DISPLAY</vt:lpstr>
      <vt:lpstr>Slide 20</vt:lpstr>
      <vt:lpstr>POSITION</vt:lpstr>
      <vt:lpstr>float</vt:lpstr>
      <vt:lpstr>Combinators</vt:lpstr>
      <vt:lpstr>Combinators</vt:lpstr>
      <vt:lpstr>Opacity</vt:lpstr>
      <vt:lpstr>CSS3 ROUNDED CORNERS</vt:lpstr>
      <vt:lpstr>Border-image</vt:lpstr>
      <vt:lpstr>BORDER-IMAGE ATTRIBUTES</vt:lpstr>
      <vt:lpstr>GRADIENTS</vt:lpstr>
      <vt:lpstr>GRADIENTS</vt:lpstr>
      <vt:lpstr>RADIAL GRADIENTS</vt:lpstr>
      <vt:lpstr>RADIAL GRADIENTS</vt:lpstr>
      <vt:lpstr>Shadows</vt:lpstr>
      <vt:lpstr>Shadows</vt:lpstr>
      <vt:lpstr>Transitions</vt:lpstr>
      <vt:lpstr>Transitions</vt:lpstr>
      <vt:lpstr>Transition properties</vt:lpstr>
      <vt:lpstr>Values of transition-timing function</vt:lpstr>
      <vt:lpstr>2-D Transforms</vt:lpstr>
      <vt:lpstr>2-D Transforms Properties</vt:lpstr>
      <vt:lpstr>2-D Transforms Properties</vt:lpstr>
      <vt:lpstr>2-D Transform Properties</vt:lpstr>
      <vt:lpstr>3-D Transforms Properties</vt:lpstr>
      <vt:lpstr>3-D TRANSFORMS PROPERTIES</vt:lpstr>
      <vt:lpstr>3-D TRANSFORM PROPERTIES</vt:lpstr>
      <vt:lpstr>CSS3 ANIMATION</vt:lpstr>
      <vt:lpstr>ANIMATION ATTRIBUTES</vt:lpstr>
      <vt:lpstr>ANIMATION ATTRIBUTES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Raman</dc:creator>
  <cp:lastModifiedBy>Admin</cp:lastModifiedBy>
  <cp:revision>62</cp:revision>
  <dcterms:created xsi:type="dcterms:W3CDTF">2017-12-09T04:30:50Z</dcterms:created>
  <dcterms:modified xsi:type="dcterms:W3CDTF">2021-09-17T08:51:22Z</dcterms:modified>
</cp:coreProperties>
</file>