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3" r:id="rId3"/>
    <p:sldId id="284" r:id="rId4"/>
    <p:sldId id="285" r:id="rId5"/>
    <p:sldId id="288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7" autoAdjust="0"/>
    <p:restoredTop sz="94660"/>
  </p:normalViewPr>
  <p:slideViewPr>
    <p:cSldViewPr>
      <p:cViewPr>
        <p:scale>
          <a:sx n="66" d="100"/>
          <a:sy n="66" d="100"/>
        </p:scale>
        <p:origin x="-1362" y="-15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B5786-459D-4B63-AD17-DC7654C4D51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D4BC2-F33D-40FA-BBDD-FB72887C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D4D21B9-6B0F-4AD1-ABE9-AF63F0F75D1F}" type="datetime1">
              <a:rPr lang="en-US" smtClean="0"/>
              <a:t>12/15/2017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D8F0A1-1C88-4635-879D-A0FDC5C034C7}" type="datetime1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A7C0FBBC-8B87-4600-BFB4-1FA5111C49EA}" type="datetime1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08D31-D33C-48E6-86AB-E4E9CAD457D7}" type="datetime1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8D2A54-31C7-455E-8144-E8A5E16CDC2A}" type="datetime1">
              <a:rPr lang="en-US" smtClean="0"/>
              <a:t>12/15/2017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1286E5-6978-42CE-BDDF-A505ED49E60B}" type="datetime1">
              <a:rPr lang="en-US" smtClean="0"/>
              <a:t>12/15/2017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BDF53-E686-483F-8F9C-4445BB319177}" type="datetime1">
              <a:rPr lang="en-US" smtClean="0"/>
              <a:t>12/15/2017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65A5C-8628-42ED-A9F4-48C397B52149}" type="datetime1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D6816A-5CD9-49C3-A09D-35C7DEA2FDC2}" type="datetime1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0BF64E-B1B0-40FF-9CF6-A1BA37290846}" type="datetime1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07E33F43-ACE3-49D0-B78F-47E4FF649435}" type="datetime1">
              <a:rPr lang="en-US" smtClean="0"/>
              <a:t>12/15/2017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9BEFDC53-DC40-460F-8506-F578C52E3476}" type="datetime1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43" y="152400"/>
            <a:ext cx="2295525" cy="1576642"/>
          </a:xfrm>
          <a:prstGeom prst="rect">
            <a:avLst/>
          </a:prstGeom>
        </p:spPr>
      </p:pic>
      <p:sp>
        <p:nvSpPr>
          <p:cNvPr id="8" name="Text Placeholder 1"/>
          <p:cNvSpPr>
            <a:spLocks noGrp="1"/>
          </p:cNvSpPr>
          <p:nvPr>
            <p:ph type="body" idx="1"/>
          </p:nvPr>
        </p:nvSpPr>
        <p:spPr>
          <a:xfrm>
            <a:off x="1143000" y="2743200"/>
            <a:ext cx="7543800" cy="167322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</a:rPr>
              <a:t>The ElePHPant logo was </a:t>
            </a:r>
            <a:r>
              <a:rPr lang="en-US" sz="2000" dirty="0" smtClean="0">
                <a:latin typeface="Calibri" pitchFamily="34" charset="0"/>
              </a:rPr>
              <a:t>created </a:t>
            </a:r>
            <a:r>
              <a:rPr lang="en-US" sz="2000" dirty="0">
                <a:latin typeface="Calibri" pitchFamily="34" charset="0"/>
              </a:rPr>
              <a:t>in 1998 by </a:t>
            </a:r>
            <a:r>
              <a:rPr lang="en-US" sz="2000" dirty="0" smtClean="0">
                <a:latin typeface="Calibri" pitchFamily="34" charset="0"/>
              </a:rPr>
              <a:t>Vincent.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</a:rPr>
              <a:t>Vincent came up with the ElePHPant by drawing PHP letters on a paper and playing with them a little. He noticed they were in shape of an elephant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267200"/>
            <a:ext cx="586740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4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Structures/ Flow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6096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alibri" pitchFamily="34" charset="0"/>
              </a:rPr>
              <a:t>For Loop:</a:t>
            </a:r>
          </a:p>
          <a:p>
            <a:endParaRPr lang="en-US" dirty="0"/>
          </a:p>
          <a:p>
            <a:r>
              <a:rPr lang="en-US" dirty="0" smtClean="0"/>
              <a:t>&lt;html</a:t>
            </a:r>
            <a:r>
              <a:rPr lang="en-US" dirty="0"/>
              <a:t>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</a:t>
            </a:r>
          </a:p>
          <a:p>
            <a:r>
              <a:rPr lang="en-US" dirty="0"/>
              <a:t>Using the for loop</a:t>
            </a:r>
          </a:p>
          <a:p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&lt;?</a:t>
            </a:r>
            <a:r>
              <a:rPr lang="en-US" b="1" dirty="0"/>
              <a:t>php</a:t>
            </a:r>
          </a:p>
          <a:p>
            <a:r>
              <a:rPr lang="en-US" b="1" dirty="0" smtClean="0"/>
              <a:t>	for </a:t>
            </a:r>
            <a:r>
              <a:rPr lang="en-US" b="1" dirty="0"/>
              <a:t>($x = 0; $x &lt;= 10; $x++) 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{</a:t>
            </a:r>
            <a:endParaRPr lang="en-US" b="1" dirty="0"/>
          </a:p>
          <a:p>
            <a:r>
              <a:rPr lang="en-US" b="1" dirty="0"/>
              <a:t>   </a:t>
            </a:r>
            <a:r>
              <a:rPr lang="en-US" b="1" dirty="0" smtClean="0"/>
              <a:t>	 	echo </a:t>
            </a:r>
            <a:r>
              <a:rPr lang="en-US" b="1" dirty="0"/>
              <a:t>"The number is: $x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r>
              <a:rPr lang="en-US" b="1" dirty="0" smtClean="0"/>
              <a:t>	}</a:t>
            </a:r>
            <a:endParaRPr lang="en-US" b="1" dirty="0"/>
          </a:p>
          <a:p>
            <a:r>
              <a:rPr lang="en-US" b="1" dirty="0" smtClean="0"/>
              <a:t>	?&gt;</a:t>
            </a:r>
            <a:endParaRPr lang="en-US" b="1" dirty="0"/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1998" y="1600200"/>
            <a:ext cx="3572003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u="sng" dirty="0"/>
              <a:t>one loop inside a another loop</a:t>
            </a: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/>
              <a:t>php</a:t>
            </a:r>
          </a:p>
          <a:p>
            <a:r>
              <a:rPr lang="en-US" dirty="0"/>
              <a:t>for ($row = 1; $row &lt;= 5; $row++)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for ($col = 1; $col &lt;= 5; $col++)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echo '*';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echo "\n";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Structures/ Flow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524000"/>
            <a:ext cx="4953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  <a:latin typeface="Calibri" pitchFamily="34" charset="0"/>
              </a:rPr>
              <a:t>While Loop:</a:t>
            </a:r>
          </a:p>
          <a:p>
            <a:r>
              <a:rPr lang="en-US" dirty="0" smtClean="0">
                <a:latin typeface="Calibri" pitchFamily="34" charset="0"/>
              </a:rPr>
              <a:t>&lt;html</a:t>
            </a:r>
            <a:r>
              <a:rPr lang="en-US" dirty="0">
                <a:latin typeface="Calibri" pitchFamily="34" charset="0"/>
              </a:rPr>
              <a:t>&gt;</a:t>
            </a:r>
          </a:p>
          <a:p>
            <a:r>
              <a:rPr lang="en-US" dirty="0">
                <a:latin typeface="Calibri" pitchFamily="34" charset="0"/>
              </a:rPr>
              <a:t>&lt;head&gt;</a:t>
            </a:r>
          </a:p>
          <a:p>
            <a:r>
              <a:rPr lang="en-US" dirty="0" smtClean="0">
                <a:latin typeface="Calibri" pitchFamily="34" charset="0"/>
              </a:rPr>
              <a:t>&lt;/</a:t>
            </a:r>
            <a:r>
              <a:rPr lang="en-US" dirty="0">
                <a:latin typeface="Calibri" pitchFamily="34" charset="0"/>
              </a:rPr>
              <a:t>head&gt;</a:t>
            </a:r>
          </a:p>
          <a:p>
            <a:r>
              <a:rPr lang="en-US" dirty="0">
                <a:latin typeface="Calibri" pitchFamily="34" charset="0"/>
              </a:rPr>
              <a:t>&lt;body&gt;</a:t>
            </a:r>
          </a:p>
          <a:p>
            <a:r>
              <a:rPr lang="en-US" dirty="0">
                <a:latin typeface="Calibri" pitchFamily="34" charset="0"/>
              </a:rPr>
              <a:t>&lt;h1&gt; Using the while loop &lt;/h1&gt;</a:t>
            </a:r>
          </a:p>
          <a:p>
            <a:r>
              <a:rPr lang="en-US" dirty="0">
                <a:latin typeface="Calibri" pitchFamily="34" charset="0"/>
              </a:rPr>
              <a:t>&lt;?php</a:t>
            </a:r>
          </a:p>
          <a:p>
            <a:r>
              <a:rPr lang="en-US" dirty="0">
                <a:latin typeface="Calibri" pitchFamily="34" charset="0"/>
              </a:rPr>
              <a:t>$x=1;</a:t>
            </a:r>
          </a:p>
          <a:p>
            <a:r>
              <a:rPr lang="en-US" dirty="0">
                <a:latin typeface="Calibri" pitchFamily="34" charset="0"/>
              </a:rPr>
              <a:t> </a:t>
            </a:r>
          </a:p>
          <a:p>
            <a:r>
              <a:rPr lang="en-US" dirty="0">
                <a:latin typeface="Calibri" pitchFamily="34" charset="0"/>
              </a:rPr>
              <a:t>while($x&lt;10)</a:t>
            </a:r>
          </a:p>
          <a:p>
            <a:r>
              <a:rPr lang="en-US" dirty="0">
                <a:latin typeface="Calibri" pitchFamily="34" charset="0"/>
              </a:rPr>
              <a:t>{</a:t>
            </a:r>
          </a:p>
          <a:p>
            <a:r>
              <a:rPr lang="en-US" dirty="0">
                <a:latin typeface="Calibri" pitchFamily="34" charset="0"/>
              </a:rPr>
              <a:t>	echo "Now \$x holds : ",$x,"&lt;</a:t>
            </a:r>
            <a:r>
              <a:rPr lang="en-US" dirty="0" err="1">
                <a:latin typeface="Calibri" pitchFamily="34" charset="0"/>
              </a:rPr>
              <a:t>br</a:t>
            </a:r>
            <a:r>
              <a:rPr lang="en-US" dirty="0">
                <a:latin typeface="Calibri" pitchFamily="34" charset="0"/>
              </a:rPr>
              <a:t>&gt;";</a:t>
            </a:r>
          </a:p>
          <a:p>
            <a:r>
              <a:rPr lang="en-US" dirty="0">
                <a:latin typeface="Calibri" pitchFamily="34" charset="0"/>
              </a:rPr>
              <a:t>	$x++;</a:t>
            </a:r>
          </a:p>
          <a:p>
            <a:r>
              <a:rPr lang="en-US" dirty="0">
                <a:latin typeface="Calibri" pitchFamily="34" charset="0"/>
              </a:rPr>
              <a:t>}</a:t>
            </a:r>
          </a:p>
          <a:p>
            <a:r>
              <a:rPr lang="en-US" dirty="0">
                <a:latin typeface="Calibri" pitchFamily="34" charset="0"/>
              </a:rPr>
              <a:t> </a:t>
            </a:r>
          </a:p>
          <a:p>
            <a:r>
              <a:rPr lang="en-US" dirty="0">
                <a:latin typeface="Calibri" pitchFamily="34" charset="0"/>
              </a:rPr>
              <a:t>?&gt;</a:t>
            </a:r>
          </a:p>
          <a:p>
            <a:r>
              <a:rPr lang="en-US" dirty="0">
                <a:latin typeface="Calibri" pitchFamily="34" charset="0"/>
              </a:rPr>
              <a:t>&lt;/body&gt;</a:t>
            </a:r>
          </a:p>
          <a:p>
            <a:r>
              <a:rPr lang="en-US" dirty="0">
                <a:latin typeface="Calibri" pitchFamily="34" charset="0"/>
              </a:rPr>
              <a:t>&lt;/html</a:t>
            </a:r>
            <a:r>
              <a:rPr lang="en-US" dirty="0" smtClean="0">
                <a:latin typeface="Calibri" pitchFamily="34" charset="0"/>
              </a:rPr>
              <a:t>&gt;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/>
              <a:t>statement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15240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itchFamily="34" charset="0"/>
              </a:rPr>
              <a:t>if statement is a conditional statement that allows us to make decisions on what code to execute.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u="sng" dirty="0">
                <a:solidFill>
                  <a:srgbClr val="002060"/>
                </a:solidFill>
                <a:latin typeface="Calibri" pitchFamily="34" charset="0"/>
              </a:rPr>
              <a:t>The structure looks like:</a:t>
            </a:r>
          </a:p>
          <a:p>
            <a:r>
              <a:rPr lang="en-US" dirty="0" smtClean="0">
                <a:latin typeface="Calibri" pitchFamily="34" charset="0"/>
              </a:rPr>
              <a:t>	if </a:t>
            </a:r>
            <a:r>
              <a:rPr lang="en-US" dirty="0">
                <a:latin typeface="Calibri" pitchFamily="34" charset="0"/>
              </a:rPr>
              <a:t>(expression) {</a:t>
            </a:r>
          </a:p>
          <a:p>
            <a:r>
              <a:rPr lang="en-US" dirty="0">
                <a:latin typeface="Calibri" pitchFamily="34" charset="0"/>
              </a:rPr>
              <a:t>  </a:t>
            </a:r>
            <a:r>
              <a:rPr lang="en-US" dirty="0" smtClean="0">
                <a:latin typeface="Calibri" pitchFamily="34" charset="0"/>
              </a:rPr>
              <a:t>	  </a:t>
            </a:r>
            <a:r>
              <a:rPr lang="en-US" dirty="0">
                <a:latin typeface="Calibri" pitchFamily="34" charset="0"/>
              </a:rPr>
              <a:t>code to be executed if condition is true;</a:t>
            </a:r>
          </a:p>
          <a:p>
            <a:r>
              <a:rPr lang="en-US" dirty="0" smtClean="0">
                <a:latin typeface="Calibri" pitchFamily="34" charset="0"/>
              </a:rPr>
              <a:t>	} </a:t>
            </a:r>
            <a:r>
              <a:rPr lang="en-US" dirty="0">
                <a:latin typeface="Calibri" pitchFamily="34" charset="0"/>
              </a:rPr>
              <a:t>else {</a:t>
            </a:r>
          </a:p>
          <a:p>
            <a:r>
              <a:rPr lang="en-US" dirty="0">
                <a:latin typeface="Calibri" pitchFamily="34" charset="0"/>
              </a:rPr>
              <a:t>  </a:t>
            </a:r>
            <a:r>
              <a:rPr lang="en-US" dirty="0" smtClean="0">
                <a:latin typeface="Calibri" pitchFamily="34" charset="0"/>
              </a:rPr>
              <a:t>	  </a:t>
            </a:r>
            <a:r>
              <a:rPr lang="en-US" dirty="0">
                <a:latin typeface="Calibri" pitchFamily="34" charset="0"/>
              </a:rPr>
              <a:t>code to be executed if condition is false;</a:t>
            </a:r>
          </a:p>
          <a:p>
            <a:r>
              <a:rPr lang="en-US" dirty="0" smtClean="0">
                <a:latin typeface="Calibri" pitchFamily="34" charset="0"/>
              </a:rPr>
              <a:t>	}</a:t>
            </a:r>
          </a:p>
          <a:p>
            <a:endParaRPr lang="en-US" dirty="0" smtClean="0">
              <a:latin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u="sng" dirty="0" smtClean="0">
                <a:solidFill>
                  <a:srgbClr val="002060"/>
                </a:solidFill>
                <a:latin typeface="Calibri" pitchFamily="34" charset="0"/>
              </a:rPr>
              <a:t>Example: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We want to print a </a:t>
            </a:r>
            <a:r>
              <a:rPr lang="en-US" dirty="0" smtClean="0">
                <a:latin typeface="Calibri" pitchFamily="34" charset="0"/>
              </a:rPr>
              <a:t>message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</a:t>
            </a:r>
            <a:r>
              <a:rPr lang="en-US" dirty="0">
                <a:latin typeface="Calibri" pitchFamily="34" charset="0"/>
              </a:rPr>
              <a:t>if the outside temperature </a:t>
            </a:r>
            <a:r>
              <a:rPr lang="en-US" dirty="0" smtClean="0">
                <a:latin typeface="Calibri" pitchFamily="34" charset="0"/>
              </a:rPr>
              <a:t>is outside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</a:t>
            </a:r>
            <a:r>
              <a:rPr lang="en-US" dirty="0">
                <a:latin typeface="Calibri" pitchFamily="34" charset="0"/>
              </a:rPr>
              <a:t>the range </a:t>
            </a:r>
            <a:r>
              <a:rPr lang="en-US" dirty="0" smtClean="0">
                <a:latin typeface="Calibri" pitchFamily="34" charset="0"/>
              </a:rPr>
              <a:t>16 </a:t>
            </a:r>
            <a:r>
              <a:rPr lang="en-US" dirty="0">
                <a:latin typeface="Calibri" pitchFamily="34" charset="0"/>
              </a:rPr>
              <a:t>degree and 32 </a:t>
            </a:r>
            <a:r>
              <a:rPr lang="en-US" dirty="0" smtClean="0">
                <a:latin typeface="Calibri" pitchFamily="34" charset="0"/>
              </a:rPr>
              <a:t>degree,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and </a:t>
            </a:r>
            <a:r>
              <a:rPr lang="en-US" dirty="0">
                <a:latin typeface="Calibri" pitchFamily="34" charset="0"/>
              </a:rPr>
              <a:t>another message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if </a:t>
            </a:r>
            <a:r>
              <a:rPr lang="en-US" dirty="0">
                <a:latin typeface="Calibri" pitchFamily="34" charset="0"/>
              </a:rPr>
              <a:t>the temperature is inside the range.</a:t>
            </a:r>
          </a:p>
          <a:p>
            <a:r>
              <a:rPr lang="en-US" dirty="0">
                <a:latin typeface="Calibri" pitchFamily="34" charset="0"/>
              </a:rPr>
              <a:t> 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2960" y="3474337"/>
            <a:ext cx="4232441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&lt;?php</a:t>
            </a:r>
          </a:p>
          <a:p>
            <a:r>
              <a:rPr lang="en-US" dirty="0">
                <a:latin typeface="Calibri" pitchFamily="34" charset="0"/>
              </a:rPr>
              <a:t>$temperature=44;</a:t>
            </a:r>
          </a:p>
          <a:p>
            <a:r>
              <a:rPr lang="en-US" dirty="0">
                <a:latin typeface="Calibri" pitchFamily="34" charset="0"/>
              </a:rPr>
              <a:t>if($temperature&lt;24 || $temperature&gt;32)</a:t>
            </a:r>
          </a:p>
          <a:p>
            <a:r>
              <a:rPr lang="en-US" dirty="0">
                <a:latin typeface="Calibri" pitchFamily="34" charset="0"/>
              </a:rPr>
              <a:t>{</a:t>
            </a:r>
          </a:p>
          <a:p>
            <a:r>
              <a:rPr lang="en-US" dirty="0" smtClean="0">
                <a:latin typeface="Calibri" pitchFamily="34" charset="0"/>
              </a:rPr>
              <a:t>	echo </a:t>
            </a:r>
            <a:r>
              <a:rPr lang="en-US" dirty="0">
                <a:latin typeface="Calibri" pitchFamily="34" charset="0"/>
              </a:rPr>
              <a:t>"Better Stay inside today!!";</a:t>
            </a:r>
          </a:p>
          <a:p>
            <a:r>
              <a:rPr lang="en-US" dirty="0">
                <a:latin typeface="Calibri" pitchFamily="34" charset="0"/>
              </a:rPr>
              <a:t>}</a:t>
            </a:r>
          </a:p>
          <a:p>
            <a:r>
              <a:rPr lang="en-US" dirty="0">
                <a:latin typeface="Calibri" pitchFamily="34" charset="0"/>
              </a:rPr>
              <a:t>else</a:t>
            </a:r>
          </a:p>
          <a:p>
            <a:r>
              <a:rPr lang="en-US" dirty="0">
                <a:latin typeface="Calibri" pitchFamily="34" charset="0"/>
              </a:rPr>
              <a:t>{</a:t>
            </a:r>
          </a:p>
          <a:p>
            <a:r>
              <a:rPr lang="en-US" dirty="0" smtClean="0">
                <a:latin typeface="Calibri" pitchFamily="34" charset="0"/>
              </a:rPr>
              <a:t>	echo </a:t>
            </a:r>
            <a:r>
              <a:rPr lang="en-US" dirty="0">
                <a:latin typeface="Calibri" pitchFamily="34" charset="0"/>
              </a:rPr>
              <a:t>"Nice weather outside";</a:t>
            </a:r>
          </a:p>
          <a:p>
            <a:r>
              <a:rPr lang="en-US" dirty="0">
                <a:latin typeface="Calibri" pitchFamily="34" charset="0"/>
              </a:rPr>
              <a:t>}</a:t>
            </a:r>
          </a:p>
          <a:p>
            <a:r>
              <a:rPr lang="en-US" dirty="0" smtClean="0">
                <a:latin typeface="Calibri" pitchFamily="34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389669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alibri" pitchFamily="34" charset="0"/>
              </a:rPr>
              <a:t>switch statement: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Switch </a:t>
            </a:r>
            <a:r>
              <a:rPr lang="en-US" dirty="0">
                <a:latin typeface="Calibri" pitchFamily="34" charset="0"/>
              </a:rPr>
              <a:t>statement compares a value against case statement and execute a code </a:t>
            </a:r>
            <a:r>
              <a:rPr lang="en-US" dirty="0" smtClean="0">
                <a:latin typeface="Calibri" pitchFamily="34" charset="0"/>
              </a:rPr>
              <a:t>block</a:t>
            </a:r>
          </a:p>
          <a:p>
            <a:r>
              <a:rPr lang="en-US" dirty="0" smtClean="0">
                <a:latin typeface="Calibri" pitchFamily="34" charset="0"/>
              </a:rPr>
              <a:t>       whose </a:t>
            </a:r>
            <a:r>
              <a:rPr lang="en-US" dirty="0">
                <a:latin typeface="Calibri" pitchFamily="34" charset="0"/>
              </a:rPr>
              <a:t>value matches the case value.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</a:rPr>
              <a:t>if no case value matches the value, default </a:t>
            </a:r>
            <a:r>
              <a:rPr lang="en-US" dirty="0" smtClean="0">
                <a:latin typeface="Calibri" pitchFamily="34" charset="0"/>
              </a:rPr>
              <a:t>statement </a:t>
            </a:r>
            <a:r>
              <a:rPr lang="en-US" dirty="0">
                <a:latin typeface="Calibri" pitchFamily="34" charset="0"/>
              </a:rPr>
              <a:t>is executed.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</a:rPr>
              <a:t>break </a:t>
            </a:r>
            <a:r>
              <a:rPr lang="en-US" dirty="0" smtClean="0">
                <a:latin typeface="Calibri" pitchFamily="34" charset="0"/>
              </a:rPr>
              <a:t>statement ends </a:t>
            </a:r>
            <a:r>
              <a:rPr lang="en-US" dirty="0">
                <a:latin typeface="Calibri" pitchFamily="34" charset="0"/>
              </a:rPr>
              <a:t>execution of the switch statement</a:t>
            </a:r>
            <a:r>
              <a:rPr lang="en-US" dirty="0" smtClean="0">
                <a:latin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if </a:t>
            </a:r>
            <a:r>
              <a:rPr lang="en-US" dirty="0">
                <a:latin typeface="Calibri" pitchFamily="34" charset="0"/>
              </a:rPr>
              <a:t>we don't write break statement, execution will continue with the code.</a:t>
            </a:r>
          </a:p>
          <a:p>
            <a:r>
              <a:rPr lang="en-US" sz="1600" b="1" dirty="0" smtClean="0">
                <a:latin typeface="Calibri" pitchFamily="34" charset="0"/>
              </a:rPr>
              <a:t>	</a:t>
            </a:r>
            <a:r>
              <a:rPr lang="en-US" sz="1600" b="1" dirty="0">
                <a:latin typeface="Calibri" pitchFamily="34" charset="0"/>
              </a:rPr>
              <a:t> </a:t>
            </a:r>
            <a:r>
              <a:rPr lang="en-US" sz="1600" b="1" dirty="0" smtClean="0">
                <a:latin typeface="Calibri" pitchFamily="34" charset="0"/>
              </a:rPr>
              <a:t>&lt;?</a:t>
            </a:r>
            <a:r>
              <a:rPr lang="en-US" sz="1600" b="1" dirty="0">
                <a:latin typeface="Calibri" pitchFamily="34" charset="0"/>
              </a:rPr>
              <a:t>php</a:t>
            </a:r>
          </a:p>
          <a:p>
            <a:r>
              <a:rPr lang="en-US" sz="1600" b="1" dirty="0" smtClean="0">
                <a:latin typeface="Calibri" pitchFamily="34" charset="0"/>
              </a:rPr>
              <a:t>	switch(value</a:t>
            </a:r>
            <a:r>
              <a:rPr lang="en-US" sz="1600" b="1" dirty="0">
                <a:latin typeface="Calibri" pitchFamily="34" charset="0"/>
              </a:rPr>
              <a:t>){</a:t>
            </a:r>
          </a:p>
          <a:p>
            <a:r>
              <a:rPr lang="en-US" sz="1600" b="1" dirty="0" smtClean="0">
                <a:latin typeface="Calibri" pitchFamily="34" charset="0"/>
              </a:rPr>
              <a:t>	</a:t>
            </a:r>
            <a:r>
              <a:rPr lang="en-US" sz="1600" b="1" dirty="0">
                <a:latin typeface="Calibri" pitchFamily="34" charset="0"/>
              </a:rPr>
              <a:t>	case value1: </a:t>
            </a:r>
          </a:p>
          <a:p>
            <a:r>
              <a:rPr lang="en-US" sz="1600" b="1" dirty="0" smtClean="0">
                <a:latin typeface="Calibri" pitchFamily="34" charset="0"/>
              </a:rPr>
              <a:t>	</a:t>
            </a:r>
            <a:r>
              <a:rPr lang="en-US" sz="1600" b="1" dirty="0">
                <a:latin typeface="Calibri" pitchFamily="34" charset="0"/>
              </a:rPr>
              <a:t>		// code block 1</a:t>
            </a:r>
          </a:p>
          <a:p>
            <a:r>
              <a:rPr lang="en-US" sz="1600" b="1" dirty="0">
                <a:latin typeface="Calibri" pitchFamily="34" charset="0"/>
              </a:rPr>
              <a:t>	</a:t>
            </a:r>
            <a:r>
              <a:rPr lang="en-US" sz="1600" b="1" dirty="0" smtClean="0">
                <a:latin typeface="Calibri" pitchFamily="34" charset="0"/>
              </a:rPr>
              <a:t>	</a:t>
            </a:r>
            <a:r>
              <a:rPr lang="en-US" sz="1600" b="1" dirty="0">
                <a:latin typeface="Calibri" pitchFamily="34" charset="0"/>
              </a:rPr>
              <a:t>	break;</a:t>
            </a:r>
          </a:p>
          <a:p>
            <a:r>
              <a:rPr lang="en-US" sz="1600" b="1" dirty="0">
                <a:latin typeface="Calibri" pitchFamily="34" charset="0"/>
              </a:rPr>
              <a:t>	</a:t>
            </a:r>
            <a:r>
              <a:rPr lang="en-US" sz="1600" b="1" dirty="0" smtClean="0">
                <a:latin typeface="Calibri" pitchFamily="34" charset="0"/>
              </a:rPr>
              <a:t>	case </a:t>
            </a:r>
            <a:r>
              <a:rPr lang="en-US" sz="1600" b="1" dirty="0">
                <a:latin typeface="Calibri" pitchFamily="34" charset="0"/>
              </a:rPr>
              <a:t>value2: </a:t>
            </a:r>
          </a:p>
          <a:p>
            <a:r>
              <a:rPr lang="en-US" sz="1600" b="1" dirty="0">
                <a:latin typeface="Calibri" pitchFamily="34" charset="0"/>
              </a:rPr>
              <a:t>	</a:t>
            </a:r>
            <a:r>
              <a:rPr lang="en-US" sz="1600" b="1" dirty="0" smtClean="0">
                <a:latin typeface="Calibri" pitchFamily="34" charset="0"/>
              </a:rPr>
              <a:t>	</a:t>
            </a:r>
            <a:r>
              <a:rPr lang="en-US" sz="1600" b="1" dirty="0">
                <a:latin typeface="Calibri" pitchFamily="34" charset="0"/>
              </a:rPr>
              <a:t>	// code block 2</a:t>
            </a:r>
          </a:p>
          <a:p>
            <a:r>
              <a:rPr lang="en-US" sz="1600" b="1" dirty="0">
                <a:latin typeface="Calibri" pitchFamily="34" charset="0"/>
              </a:rPr>
              <a:t>	</a:t>
            </a:r>
            <a:r>
              <a:rPr lang="en-US" sz="1600" b="1" dirty="0" smtClean="0">
                <a:latin typeface="Calibri" pitchFamily="34" charset="0"/>
              </a:rPr>
              <a:t>	</a:t>
            </a:r>
            <a:r>
              <a:rPr lang="en-US" sz="1600" b="1" dirty="0">
                <a:latin typeface="Calibri" pitchFamily="34" charset="0"/>
              </a:rPr>
              <a:t>	break;</a:t>
            </a:r>
          </a:p>
          <a:p>
            <a:r>
              <a:rPr lang="en-US" sz="1600" b="1" dirty="0">
                <a:latin typeface="Calibri" pitchFamily="34" charset="0"/>
              </a:rPr>
              <a:t> </a:t>
            </a:r>
          </a:p>
          <a:p>
            <a:r>
              <a:rPr lang="en-US" sz="1600" b="1" dirty="0">
                <a:latin typeface="Calibri" pitchFamily="34" charset="0"/>
              </a:rPr>
              <a:t>	</a:t>
            </a:r>
            <a:r>
              <a:rPr lang="en-US" sz="1600" b="1" dirty="0" smtClean="0">
                <a:latin typeface="Calibri" pitchFamily="34" charset="0"/>
              </a:rPr>
              <a:t>	default</a:t>
            </a:r>
            <a:r>
              <a:rPr lang="en-US" sz="1600" b="1" dirty="0">
                <a:latin typeface="Calibri" pitchFamily="34" charset="0"/>
              </a:rPr>
              <a:t>:     </a:t>
            </a:r>
          </a:p>
          <a:p>
            <a:r>
              <a:rPr lang="en-US" sz="1600" b="1" dirty="0">
                <a:latin typeface="Calibri" pitchFamily="34" charset="0"/>
              </a:rPr>
              <a:t>	</a:t>
            </a:r>
            <a:r>
              <a:rPr lang="en-US" sz="1600" b="1" dirty="0" smtClean="0">
                <a:latin typeface="Calibri" pitchFamily="34" charset="0"/>
              </a:rPr>
              <a:t>	</a:t>
            </a:r>
            <a:r>
              <a:rPr lang="en-US" sz="1600" b="1" dirty="0">
                <a:latin typeface="Calibri" pitchFamily="34" charset="0"/>
              </a:rPr>
              <a:t>	// default code block</a:t>
            </a:r>
          </a:p>
          <a:p>
            <a:r>
              <a:rPr lang="en-US" sz="1600" b="1" dirty="0">
                <a:latin typeface="Calibri" pitchFamily="34" charset="0"/>
              </a:rPr>
              <a:t>	</a:t>
            </a:r>
            <a:r>
              <a:rPr lang="en-US" sz="1600" b="1" dirty="0" smtClean="0">
                <a:latin typeface="Calibri" pitchFamily="34" charset="0"/>
              </a:rPr>
              <a:t>	</a:t>
            </a:r>
            <a:r>
              <a:rPr lang="en-US" sz="1600" b="1" dirty="0">
                <a:latin typeface="Calibri" pitchFamily="34" charset="0"/>
              </a:rPr>
              <a:t>	break;</a:t>
            </a:r>
          </a:p>
          <a:p>
            <a:r>
              <a:rPr lang="en-US" sz="1600" b="1" dirty="0" smtClean="0">
                <a:latin typeface="Calibri" pitchFamily="34" charset="0"/>
              </a:rPr>
              <a:t>	}</a:t>
            </a:r>
            <a:endParaRPr lang="en-US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600200"/>
            <a:ext cx="546098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&lt;?</a:t>
            </a:r>
            <a:r>
              <a:rPr lang="en-US" sz="1600" b="1" dirty="0">
                <a:latin typeface="Calibri" pitchFamily="34" charset="0"/>
              </a:rPr>
              <a:t>php</a:t>
            </a:r>
          </a:p>
          <a:p>
            <a:r>
              <a:rPr lang="en-US" sz="1600" b="1" dirty="0">
                <a:latin typeface="Calibri" pitchFamily="34" charset="0"/>
              </a:rPr>
              <a:t> </a:t>
            </a:r>
          </a:p>
          <a:p>
            <a:r>
              <a:rPr lang="en-US" sz="1600" b="1" dirty="0">
                <a:latin typeface="Calibri" pitchFamily="34" charset="0"/>
              </a:rPr>
              <a:t>$favcolor = "red";</a:t>
            </a:r>
          </a:p>
          <a:p>
            <a:r>
              <a:rPr lang="en-US" sz="1600" b="1" dirty="0">
                <a:latin typeface="Calibri" pitchFamily="34" charset="0"/>
              </a:rPr>
              <a:t> </a:t>
            </a:r>
          </a:p>
          <a:p>
            <a:r>
              <a:rPr lang="en-US" sz="1600" b="1" dirty="0">
                <a:latin typeface="Calibri" pitchFamily="34" charset="0"/>
              </a:rPr>
              <a:t>switch ($favcolor)</a:t>
            </a:r>
          </a:p>
          <a:p>
            <a:r>
              <a:rPr lang="en-US" sz="1600" b="1" dirty="0">
                <a:latin typeface="Calibri" pitchFamily="34" charset="0"/>
              </a:rPr>
              <a:t>{</a:t>
            </a:r>
          </a:p>
          <a:p>
            <a:r>
              <a:rPr lang="en-US" sz="1600" b="1" dirty="0">
                <a:latin typeface="Calibri" pitchFamily="34" charset="0"/>
              </a:rPr>
              <a:t>    case "red":</a:t>
            </a:r>
          </a:p>
          <a:p>
            <a:r>
              <a:rPr lang="en-US" sz="1600" b="1" dirty="0">
                <a:latin typeface="Calibri" pitchFamily="34" charset="0"/>
              </a:rPr>
              <a:t>        echo "Your favorite color is red!";</a:t>
            </a:r>
          </a:p>
          <a:p>
            <a:r>
              <a:rPr lang="en-US" sz="1600" b="1" dirty="0">
                <a:latin typeface="Calibri" pitchFamily="34" charset="0"/>
              </a:rPr>
              <a:t>        break;</a:t>
            </a:r>
          </a:p>
          <a:p>
            <a:r>
              <a:rPr lang="en-US" sz="1600" b="1" dirty="0">
                <a:latin typeface="Calibri" pitchFamily="34" charset="0"/>
              </a:rPr>
              <a:t>    case "blue":</a:t>
            </a:r>
          </a:p>
          <a:p>
            <a:r>
              <a:rPr lang="en-US" sz="1600" b="1" dirty="0">
                <a:latin typeface="Calibri" pitchFamily="34" charset="0"/>
              </a:rPr>
              <a:t>        echo "Your favorite color is blue!";</a:t>
            </a:r>
          </a:p>
          <a:p>
            <a:r>
              <a:rPr lang="en-US" sz="1600" b="1" dirty="0">
                <a:latin typeface="Calibri" pitchFamily="34" charset="0"/>
              </a:rPr>
              <a:t>        break;</a:t>
            </a:r>
          </a:p>
          <a:p>
            <a:r>
              <a:rPr lang="en-US" sz="1600" b="1" dirty="0">
                <a:latin typeface="Calibri" pitchFamily="34" charset="0"/>
              </a:rPr>
              <a:t>    case "green":</a:t>
            </a:r>
          </a:p>
          <a:p>
            <a:r>
              <a:rPr lang="en-US" sz="1600" b="1" dirty="0">
                <a:latin typeface="Calibri" pitchFamily="34" charset="0"/>
              </a:rPr>
              <a:t>        echo "Your favorite color is green!";</a:t>
            </a:r>
          </a:p>
          <a:p>
            <a:r>
              <a:rPr lang="en-US" sz="1600" b="1" dirty="0">
                <a:latin typeface="Calibri" pitchFamily="34" charset="0"/>
              </a:rPr>
              <a:t>        break;</a:t>
            </a:r>
          </a:p>
          <a:p>
            <a:r>
              <a:rPr lang="en-US" sz="1600" b="1" dirty="0">
                <a:latin typeface="Calibri" pitchFamily="34" charset="0"/>
              </a:rPr>
              <a:t>    default:</a:t>
            </a:r>
          </a:p>
          <a:p>
            <a:r>
              <a:rPr lang="en-US" sz="1600" b="1" dirty="0">
                <a:latin typeface="Calibri" pitchFamily="34" charset="0"/>
              </a:rPr>
              <a:t>        echo "Your favorite color is neither red, blue, nor green!";</a:t>
            </a:r>
          </a:p>
          <a:p>
            <a:r>
              <a:rPr lang="en-US" sz="1600" b="1" dirty="0">
                <a:latin typeface="Calibri" pitchFamily="34" charset="0"/>
              </a:rPr>
              <a:t>}</a:t>
            </a:r>
          </a:p>
          <a:p>
            <a:r>
              <a:rPr lang="en-US" sz="1600" b="1" dirty="0">
                <a:latin typeface="Calibri" pitchFamily="34" charset="0"/>
              </a:rPr>
              <a:t> </a:t>
            </a:r>
          </a:p>
          <a:p>
            <a:r>
              <a:rPr lang="en-US" sz="1600" b="1" dirty="0" smtClean="0">
                <a:latin typeface="Calibri" pitchFamily="34" charset="0"/>
              </a:rPr>
              <a:t>?&gt;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11086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</a:rPr>
              <a:t>Example:</a:t>
            </a:r>
            <a:endParaRPr lang="en-US" sz="2400" b="1" dirty="0"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19200" y="2743200"/>
            <a:ext cx="7772400" cy="41148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</a:rPr>
              <a:t>PHP stands for “PHP: Hypertext Preprocessor</a:t>
            </a:r>
            <a:r>
              <a:rPr lang="en-US" sz="2000" dirty="0" smtClean="0">
                <a:latin typeface="Calibri" pitchFamily="34" charset="0"/>
              </a:rPr>
              <a:t>” (</a:t>
            </a:r>
            <a:r>
              <a:rPr lang="en-US" sz="2000" dirty="0">
                <a:latin typeface="Calibri" pitchFamily="34" charset="0"/>
              </a:rPr>
              <a:t>Personal Home </a:t>
            </a:r>
            <a:r>
              <a:rPr lang="en-US" sz="2000" dirty="0" smtClean="0">
                <a:latin typeface="Calibri" pitchFamily="34" charset="0"/>
              </a:rPr>
              <a:t>Page)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</a:rPr>
              <a:t>PHP is a server side scripting language that is embedded in HTML. </a:t>
            </a:r>
            <a:endParaRPr lang="en-US" sz="2000" dirty="0" smtClean="0">
              <a:latin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</a:rPr>
              <a:t>The default file extension for PHP files is ".</a:t>
            </a:r>
            <a:r>
              <a:rPr lang="en-US" sz="2000" dirty="0" smtClean="0">
                <a:latin typeface="Calibri" pitchFamily="34" charset="0"/>
              </a:rPr>
              <a:t>php“</a:t>
            </a:r>
          </a:p>
          <a:p>
            <a:r>
              <a:rPr lang="en-US" sz="2000" b="1" u="sng" dirty="0">
                <a:latin typeface="Calibri" pitchFamily="34" charset="0"/>
              </a:rPr>
              <a:t>Common uses of PHP:</a:t>
            </a:r>
            <a:endParaRPr lang="en-US" sz="2000" dirty="0">
              <a:latin typeface="Calibri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Using PHP we can create Dynamic Page </a:t>
            </a:r>
            <a:endParaRPr lang="en-US" sz="2000" dirty="0" smtClean="0">
              <a:latin typeface="Calibri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Collect FORM </a:t>
            </a: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Control Access- Using PHP, you can restrict users to access some pages of your website.</a:t>
            </a:r>
          </a:p>
          <a:p>
            <a:pPr marL="457200" lvl="0" indent="-457200">
              <a:buFont typeface="Wingdings" pitchFamily="2" charset="2"/>
              <a:buChar char="§"/>
            </a:pPr>
            <a:r>
              <a:rPr lang="en-US" sz="2000" dirty="0">
                <a:latin typeface="Calibri" pitchFamily="34" charset="0"/>
              </a:rPr>
              <a:t>PHP can encrypt data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PHP Basic Syntax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61326"/>
              </p:ext>
            </p:extLst>
          </p:nvPr>
        </p:nvGraphicFramePr>
        <p:xfrm>
          <a:off x="1371600" y="2715229"/>
          <a:ext cx="7620000" cy="4029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0400"/>
                <a:gridCol w="4419600"/>
              </a:tblGrid>
              <a:tr h="10122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Calibri" pitchFamily="34" charset="0"/>
                        </a:rPr>
                        <a:t>Universal Style Tag</a:t>
                      </a:r>
                      <a:endParaRPr lang="en-US" sz="2000" dirty="0">
                        <a:effectLst/>
                        <a:latin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A PHP script starts </a:t>
                      </a:r>
                      <a:r>
                        <a:rPr lang="en-US" sz="2000" dirty="0" smtClean="0">
                          <a:effectLst/>
                          <a:latin typeface="Calibri" pitchFamily="34" charset="0"/>
                        </a:rPr>
                        <a:t>with</a:t>
                      </a: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 &lt;?php and ends with ?&gt;</a:t>
                      </a:r>
                      <a:endParaRPr lang="en-US" sz="2000" dirty="0">
                        <a:effectLst/>
                        <a:latin typeface="Calibri" pitchFamily="34" charset="0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&lt;?php</a:t>
                      </a:r>
                      <a:br>
                        <a:rPr lang="en-US" sz="2000" dirty="0">
                          <a:effectLst/>
                          <a:latin typeface="Calibri" pitchFamily="34" charset="0"/>
                        </a:rPr>
                      </a:b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// PHP code goes here</a:t>
                      </a:r>
                      <a:br>
                        <a:rPr lang="en-US" sz="2000" dirty="0">
                          <a:effectLst/>
                          <a:latin typeface="Calibri" pitchFamily="34" charset="0"/>
                        </a:rPr>
                      </a:b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?&gt;</a:t>
                      </a:r>
                      <a:endParaRPr lang="en-US" sz="2000" dirty="0">
                        <a:effectLst/>
                        <a:latin typeface="Calibri" pitchFamily="34" charset="0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</a:tr>
              <a:tr h="29781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Calibri" pitchFamily="34" charset="0"/>
                        </a:rPr>
                        <a:t>Comments in PHP</a:t>
                      </a:r>
                      <a:endParaRPr lang="en-US" sz="2000" dirty="0">
                        <a:effectLst/>
                        <a:latin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9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itchFamily="34" charset="0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// This is single-line comment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# This is also a single-line comment</a:t>
                      </a:r>
                      <a:br>
                        <a:rPr lang="en-US" sz="2000" dirty="0">
                          <a:effectLst/>
                          <a:latin typeface="Calibri" pitchFamily="34" charset="0"/>
                        </a:rPr>
                      </a:b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/*</a:t>
                      </a:r>
                      <a:br>
                        <a:rPr lang="en-US" sz="2000" dirty="0">
                          <a:effectLst/>
                          <a:latin typeface="Calibri" pitchFamily="34" charset="0"/>
                        </a:rPr>
                      </a:b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This is a multiple-lines comment block</a:t>
                      </a:r>
                      <a:br>
                        <a:rPr lang="en-US" sz="2000" dirty="0">
                          <a:effectLst/>
                          <a:latin typeface="Calibri" pitchFamily="34" charset="0"/>
                        </a:rPr>
                      </a:b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that spans over multiple</a:t>
                      </a:r>
                      <a:br>
                        <a:rPr lang="en-US" sz="2000" dirty="0">
                          <a:effectLst/>
                          <a:latin typeface="Calibri" pitchFamily="34" charset="0"/>
                        </a:rPr>
                      </a:b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lines</a:t>
                      </a:r>
                      <a:br>
                        <a:rPr lang="en-US" sz="2000" dirty="0">
                          <a:effectLst/>
                          <a:latin typeface="Calibri" pitchFamily="34" charset="0"/>
                        </a:rPr>
                      </a:br>
                      <a:r>
                        <a:rPr lang="en-US" sz="2000" dirty="0">
                          <a:effectLst/>
                          <a:latin typeface="Calibri" pitchFamily="34" charset="0"/>
                        </a:rPr>
                        <a:t>*/</a:t>
                      </a:r>
                      <a:br>
                        <a:rPr lang="en-US" sz="2000" dirty="0">
                          <a:effectLst/>
                          <a:latin typeface="Calibri" pitchFamily="34" charset="0"/>
                        </a:rPr>
                      </a:br>
                      <a:endParaRPr lang="en-US" sz="2000" dirty="0">
                        <a:effectLst/>
                        <a:latin typeface="Calibri" pitchFamily="34" charset="0"/>
                        <a:ea typeface="Times New Roman"/>
                        <a:cs typeface="Gautam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0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b="1" u="sng" dirty="0">
                <a:latin typeface="Calibri" pitchFamily="34" charset="0"/>
              </a:rPr>
              <a:t>The PHP echo Statement</a:t>
            </a:r>
            <a:endParaRPr lang="en-US" sz="2000" b="1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The echo() function outputs one or more strings.</a:t>
            </a:r>
          </a:p>
          <a:p>
            <a:r>
              <a:rPr lang="en-US" sz="2000" b="1" dirty="0">
                <a:latin typeface="Calibri" pitchFamily="34" charset="0"/>
              </a:rPr>
              <a:t>Syntax: </a:t>
            </a:r>
            <a:r>
              <a:rPr lang="en-US" sz="2000" dirty="0">
                <a:latin typeface="Calibri" pitchFamily="34" charset="0"/>
              </a:rPr>
              <a:t>echo(</a:t>
            </a:r>
            <a:r>
              <a:rPr lang="en-US" sz="2000" i="1" dirty="0">
                <a:latin typeface="Calibri" pitchFamily="34" charset="0"/>
              </a:rPr>
              <a:t>strings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endParaRPr lang="en-US" sz="2000" b="1" dirty="0" smtClean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pPr lvl="0"/>
            <a:r>
              <a:rPr lang="en-US" sz="2000" b="1" u="sng" dirty="0" smtClean="0">
                <a:latin typeface="Calibri" pitchFamily="34" charset="0"/>
              </a:rPr>
              <a:t>PHP</a:t>
            </a:r>
            <a:r>
              <a:rPr lang="en-US" sz="2000" b="1" u="sng" dirty="0">
                <a:latin typeface="Calibri" pitchFamily="34" charset="0"/>
              </a:rPr>
              <a:t> print() Function :</a:t>
            </a:r>
            <a:endParaRPr lang="en-US" sz="2000" b="1" dirty="0">
              <a:latin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</a:rPr>
              <a:t>Syntax: </a:t>
            </a:r>
            <a:r>
              <a:rPr lang="en-US" sz="2000" dirty="0">
                <a:latin typeface="Calibri" pitchFamily="34" charset="0"/>
              </a:rPr>
              <a:t>print(</a:t>
            </a:r>
            <a:r>
              <a:rPr lang="en-US" sz="2000" i="1" dirty="0">
                <a:latin typeface="Calibri" pitchFamily="34" charset="0"/>
              </a:rPr>
              <a:t>strings</a:t>
            </a:r>
            <a:r>
              <a:rPr lang="en-US" sz="2000" dirty="0">
                <a:latin typeface="Calibri" pitchFamily="34" charset="0"/>
              </a:rPr>
              <a:t>)</a:t>
            </a:r>
            <a:endParaRPr lang="en-US" sz="2000" b="1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Output Functions in </a:t>
            </a:r>
            <a:r>
              <a:rPr lang="en-US" dirty="0" smtClean="0">
                <a:latin typeface="Calibri" pitchFamily="34" charset="0"/>
              </a:rPr>
              <a:t>PHP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7457" y="2715123"/>
            <a:ext cx="2292102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Example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&lt;?php 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echo "Hello world!"; </a:t>
            </a:r>
          </a:p>
          <a:p>
            <a:r>
              <a:rPr lang="en-US" dirty="0">
                <a:latin typeface="Calibri" pitchFamily="34" charset="0"/>
              </a:rPr>
              <a:t>echo ("Hello world!"); 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?&gt;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4724400"/>
            <a:ext cx="19812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Example: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&lt;?php 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print "Hiee!"; 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Mixing HTML and PHP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002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&lt;html&gt;		// Page starts with standard &lt;html&gt; &lt;head&gt; &lt;title&gt; section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dirty="0">
              <a:latin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&lt;head&gt;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&lt;title&gt;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Using PHP and HTML together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&lt;/title&gt;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&lt;/head&gt;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&lt;body&gt;		// &lt;body&gt; section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&lt;?php 	</a:t>
            </a:r>
            <a:r>
              <a:rPr lang="en-US" dirty="0" smtClean="0">
                <a:latin typeface="Calibri" pitchFamily="34" charset="0"/>
              </a:rPr>
              <a:t>               </a:t>
            </a:r>
            <a:r>
              <a:rPr lang="en-US" dirty="0">
                <a:latin typeface="Calibri" pitchFamily="34" charset="0"/>
              </a:rPr>
              <a:t>// &lt;?php starts a PHP section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?&gt;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&lt;/body&gt;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34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Lets… Print </a:t>
            </a:r>
            <a:r>
              <a:rPr lang="en-US" b="1" u="sng" dirty="0"/>
              <a:t>Some </a:t>
            </a:r>
            <a:r>
              <a:rPr lang="en-US" b="1" u="sng" dirty="0" smtClean="0"/>
              <a:t>Text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524000"/>
            <a:ext cx="7162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latin typeface="Calibri" pitchFamily="34" charset="0"/>
              </a:rPr>
              <a:t>&lt;html&gt;</a:t>
            </a:r>
          </a:p>
          <a:p>
            <a:r>
              <a:rPr lang="en-US" sz="1750" b="1" dirty="0">
                <a:latin typeface="Calibri" pitchFamily="34" charset="0"/>
              </a:rPr>
              <a:t>&lt;head&gt;</a:t>
            </a:r>
          </a:p>
          <a:p>
            <a:r>
              <a:rPr lang="en-US" sz="1750" b="1" dirty="0">
                <a:latin typeface="Calibri" pitchFamily="34" charset="0"/>
              </a:rPr>
              <a:t>&lt;title&gt;</a:t>
            </a:r>
          </a:p>
          <a:p>
            <a:r>
              <a:rPr lang="en-US" sz="1750" b="1" dirty="0">
                <a:latin typeface="Calibri" pitchFamily="34" charset="0"/>
              </a:rPr>
              <a:t>Displaying TEXT from PHP</a:t>
            </a:r>
          </a:p>
          <a:p>
            <a:r>
              <a:rPr lang="en-US" sz="1750" b="1" dirty="0">
                <a:latin typeface="Calibri" pitchFamily="34" charset="0"/>
              </a:rPr>
              <a:t>&lt;/title&gt;</a:t>
            </a:r>
          </a:p>
          <a:p>
            <a:r>
              <a:rPr lang="en-US" sz="1750" b="1" dirty="0">
                <a:latin typeface="Calibri" pitchFamily="34" charset="0"/>
              </a:rPr>
              <a:t>&lt;/head&gt;</a:t>
            </a:r>
          </a:p>
          <a:p>
            <a:r>
              <a:rPr lang="en-US" sz="1750" b="1" dirty="0">
                <a:latin typeface="Calibri" pitchFamily="34" charset="0"/>
              </a:rPr>
              <a:t> </a:t>
            </a:r>
          </a:p>
          <a:p>
            <a:r>
              <a:rPr lang="en-US" sz="1750" b="1" dirty="0">
                <a:latin typeface="Calibri" pitchFamily="34" charset="0"/>
              </a:rPr>
              <a:t>&lt;body&gt;</a:t>
            </a:r>
          </a:p>
          <a:p>
            <a:r>
              <a:rPr lang="en-US" sz="1750" b="1" dirty="0">
                <a:latin typeface="Calibri" pitchFamily="34" charset="0"/>
              </a:rPr>
              <a:t>&lt;h1&gt; Displaying TEXT from PHP&lt;/h1</a:t>
            </a:r>
            <a:r>
              <a:rPr lang="en-US" sz="1750" b="1" dirty="0" smtClean="0">
                <a:latin typeface="Calibri" pitchFamily="34" charset="0"/>
              </a:rPr>
              <a:t>&gt;&lt;/</a:t>
            </a:r>
            <a:r>
              <a:rPr lang="en-US" sz="1750" b="1" dirty="0" err="1">
                <a:latin typeface="Calibri" pitchFamily="34" charset="0"/>
              </a:rPr>
              <a:t>br</a:t>
            </a:r>
            <a:r>
              <a:rPr lang="en-US" sz="1750" b="1" dirty="0">
                <a:latin typeface="Calibri" pitchFamily="34" charset="0"/>
              </a:rPr>
              <a:t>&gt;&lt;/</a:t>
            </a:r>
            <a:r>
              <a:rPr lang="en-US" sz="1750" b="1" dirty="0" err="1">
                <a:latin typeface="Calibri" pitchFamily="34" charset="0"/>
              </a:rPr>
              <a:t>br</a:t>
            </a:r>
            <a:r>
              <a:rPr lang="en-US" sz="1750" b="1" dirty="0">
                <a:latin typeface="Calibri" pitchFamily="34" charset="0"/>
              </a:rPr>
              <a:t>&gt;</a:t>
            </a:r>
          </a:p>
          <a:p>
            <a:r>
              <a:rPr lang="en-US" sz="1750" b="1" dirty="0">
                <a:latin typeface="Calibri" pitchFamily="34" charset="0"/>
              </a:rPr>
              <a:t>&lt;?php </a:t>
            </a:r>
          </a:p>
          <a:p>
            <a:r>
              <a:rPr lang="en-US" sz="1750" b="1" dirty="0">
                <a:latin typeface="Calibri" pitchFamily="34" charset="0"/>
              </a:rPr>
              <a:t>echo 'Welcome to PHP.'; //echo </a:t>
            </a:r>
            <a:r>
              <a:rPr lang="en-US" sz="1750" b="1" dirty="0" err="1">
                <a:latin typeface="Calibri" pitchFamily="34" charset="0"/>
              </a:rPr>
              <a:t>statment</a:t>
            </a:r>
            <a:r>
              <a:rPr lang="en-US" sz="1750" b="1" dirty="0">
                <a:latin typeface="Calibri" pitchFamily="34" charset="0"/>
              </a:rPr>
              <a:t> using single quote</a:t>
            </a:r>
          </a:p>
          <a:p>
            <a:r>
              <a:rPr lang="en-US" sz="1750" b="1" dirty="0">
                <a:latin typeface="Calibri" pitchFamily="34" charset="0"/>
              </a:rPr>
              <a:t>echo "Welcome to PHP."; //echo </a:t>
            </a:r>
            <a:r>
              <a:rPr lang="en-US" sz="1750" b="1" dirty="0" err="1">
                <a:latin typeface="Calibri" pitchFamily="34" charset="0"/>
              </a:rPr>
              <a:t>statment</a:t>
            </a:r>
            <a:r>
              <a:rPr lang="en-US" sz="1750" b="1" dirty="0">
                <a:latin typeface="Calibri" pitchFamily="34" charset="0"/>
              </a:rPr>
              <a:t> using double quote</a:t>
            </a:r>
          </a:p>
          <a:p>
            <a:r>
              <a:rPr lang="en-US" sz="1750" b="1" dirty="0">
                <a:latin typeface="Calibri" pitchFamily="34" charset="0"/>
              </a:rPr>
              <a:t>echo ("Welcome to PHP."); //We can pass text inside parenthesis</a:t>
            </a:r>
          </a:p>
          <a:p>
            <a:r>
              <a:rPr lang="en-US" sz="1750" b="1" dirty="0">
                <a:latin typeface="Calibri" pitchFamily="34" charset="0"/>
              </a:rPr>
              <a:t>echo "&lt;i&gt;Welcome to PHP.&lt;/i&gt;"; //Defines italic text</a:t>
            </a:r>
          </a:p>
          <a:p>
            <a:r>
              <a:rPr lang="en-US" sz="1750" b="1" dirty="0" smtClean="0">
                <a:latin typeface="Calibri" pitchFamily="34" charset="0"/>
              </a:rPr>
              <a:t>echo </a:t>
            </a:r>
            <a:r>
              <a:rPr lang="en-US" sz="1750" b="1" dirty="0">
                <a:latin typeface="Calibri" pitchFamily="34" charset="0"/>
              </a:rPr>
              <a:t>"&lt;b&gt;Welcome to PHP.&lt;/b&gt;"; //Defines bold text</a:t>
            </a:r>
          </a:p>
          <a:p>
            <a:r>
              <a:rPr lang="en-US" sz="1750" b="1" dirty="0" smtClean="0">
                <a:latin typeface="Calibri" pitchFamily="34" charset="0"/>
              </a:rPr>
              <a:t>?&gt;</a:t>
            </a:r>
            <a:endParaRPr lang="en-US" sz="1750" b="1" dirty="0">
              <a:latin typeface="Calibri" pitchFamily="34" charset="0"/>
            </a:endParaRPr>
          </a:p>
          <a:p>
            <a:r>
              <a:rPr lang="en-US" sz="1750" b="1" dirty="0">
                <a:latin typeface="Calibri" pitchFamily="34" charset="0"/>
              </a:rPr>
              <a:t>&lt;/body&gt;</a:t>
            </a:r>
          </a:p>
          <a:p>
            <a:r>
              <a:rPr lang="en-US" sz="1750" b="1" dirty="0">
                <a:latin typeface="Calibri" pitchFamily="34" charset="0"/>
              </a:rPr>
              <a:t>&lt;/html&gt;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39624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</a:rPr>
              <a:t>Variables are "containers" that are used for storing information.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</a:rPr>
              <a:t>In PHP, a variable starts with the $ sign, followed by the </a:t>
            </a:r>
            <a:r>
              <a:rPr lang="en-US" dirty="0"/>
              <a:t>name of the variable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dirty="0"/>
          </a:p>
          <a:p>
            <a:r>
              <a:rPr lang="en-US" u="sng" dirty="0" smtClean="0"/>
              <a:t>Example: </a:t>
            </a:r>
            <a:r>
              <a:rPr lang="en-US" dirty="0">
                <a:solidFill>
                  <a:srgbClr val="7030A0"/>
                </a:solidFill>
              </a:rPr>
              <a:t>$</a:t>
            </a:r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>
                <a:solidFill>
                  <a:srgbClr val="7030A0"/>
                </a:solidFill>
              </a:rPr>
              <a:t>	 </a:t>
            </a:r>
            <a:r>
              <a:rPr lang="en-US" dirty="0" smtClean="0">
                <a:solidFill>
                  <a:srgbClr val="7030A0"/>
                </a:solidFill>
              </a:rPr>
              <a:t>    $_name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	     $age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962400"/>
          </a:xfrm>
        </p:spPr>
        <p:txBody>
          <a:bodyPr/>
          <a:lstStyle/>
          <a:p>
            <a:r>
              <a:rPr lang="en-US" sz="2400" b="1" dirty="0">
                <a:latin typeface="Calibri" pitchFamily="34" charset="0"/>
              </a:rPr>
              <a:t>PHP variables can </a:t>
            </a:r>
            <a:r>
              <a:rPr lang="en-US" sz="2400" b="1" dirty="0" smtClean="0">
                <a:latin typeface="Calibri" pitchFamily="34" charset="0"/>
              </a:rPr>
              <a:t>store </a:t>
            </a:r>
            <a:r>
              <a:rPr lang="en-US" sz="2400" b="1" dirty="0">
                <a:latin typeface="Calibri" pitchFamily="34" charset="0"/>
              </a:rPr>
              <a:t>information in variables with an assignment operator/ single equal sign </a:t>
            </a:r>
            <a:r>
              <a:rPr lang="en-US" sz="2400" b="1" dirty="0" smtClean="0">
                <a:latin typeface="Calibri" pitchFamily="34" charset="0"/>
              </a:rPr>
              <a:t>(=).</a:t>
            </a:r>
          </a:p>
          <a:p>
            <a:endParaRPr lang="en-US" sz="2000" b="1" u="sng" dirty="0" smtClean="0">
              <a:latin typeface="Calibri" pitchFamily="34" charset="0"/>
            </a:endParaRPr>
          </a:p>
          <a:p>
            <a:r>
              <a:rPr lang="en-US" sz="2000" b="1" u="sng" dirty="0" smtClean="0">
                <a:latin typeface="Calibri" pitchFamily="34" charset="0"/>
              </a:rPr>
              <a:t>Example:</a:t>
            </a:r>
          </a:p>
          <a:p>
            <a:r>
              <a:rPr lang="en-US" sz="2000" dirty="0" smtClean="0">
                <a:latin typeface="Calibri" pitchFamily="34" charset="0"/>
              </a:rPr>
              <a:t>	&lt;?</a:t>
            </a:r>
            <a:r>
              <a:rPr lang="en-US" sz="2000" dirty="0">
                <a:latin typeface="Calibri" pitchFamily="34" charset="0"/>
              </a:rPr>
              <a:t>php </a:t>
            </a:r>
          </a:p>
          <a:p>
            <a:r>
              <a:rPr lang="en-US" sz="2000" dirty="0" smtClean="0">
                <a:latin typeface="Calibri" pitchFamily="34" charset="0"/>
              </a:rPr>
              <a:t>	$</a:t>
            </a:r>
            <a:r>
              <a:rPr lang="en-US" sz="2000" dirty="0">
                <a:latin typeface="Calibri" pitchFamily="34" charset="0"/>
              </a:rPr>
              <a:t>name="ACE";</a:t>
            </a:r>
          </a:p>
          <a:p>
            <a:r>
              <a:rPr lang="en-US" sz="2000" dirty="0" smtClean="0">
                <a:latin typeface="Calibri" pitchFamily="34" charset="0"/>
              </a:rPr>
              <a:t>	$</a:t>
            </a:r>
            <a:r>
              <a:rPr lang="en-US" sz="2000" dirty="0">
                <a:latin typeface="Calibri" pitchFamily="34" charset="0"/>
              </a:rPr>
              <a:t>age = 21;</a:t>
            </a:r>
          </a:p>
          <a:p>
            <a:r>
              <a:rPr lang="en-US" sz="2000" dirty="0" smtClean="0">
                <a:latin typeface="Calibri" pitchFamily="34" charset="0"/>
              </a:rPr>
              <a:t>	$</a:t>
            </a:r>
            <a:r>
              <a:rPr lang="en-US" sz="2000" dirty="0">
                <a:latin typeface="Calibri" pitchFamily="34" charset="0"/>
              </a:rPr>
              <a:t>price = 2.55;</a:t>
            </a:r>
          </a:p>
          <a:p>
            <a:r>
              <a:rPr lang="en-US" sz="2000" dirty="0" smtClean="0">
                <a:latin typeface="Calibri" pitchFamily="34" charset="0"/>
              </a:rPr>
              <a:t>	$</a:t>
            </a:r>
            <a:r>
              <a:rPr lang="en-US" sz="2000" dirty="0">
                <a:latin typeface="Calibri" pitchFamily="34" charset="0"/>
              </a:rPr>
              <a:t>number = -2;</a:t>
            </a:r>
          </a:p>
          <a:p>
            <a:r>
              <a:rPr lang="en-US" sz="2000" dirty="0" smtClean="0">
                <a:latin typeface="Calibri" pitchFamily="34" charset="0"/>
              </a:rPr>
              <a:t>	?&gt;</a:t>
            </a:r>
            <a:endParaRPr lang="en-US" sz="2000" dirty="0">
              <a:latin typeface="Calibri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4357431"/>
            <a:ext cx="4271106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After the execution of the statements </a:t>
            </a:r>
            <a:r>
              <a:rPr lang="en-US" sz="1600" b="1" dirty="0" smtClean="0">
                <a:latin typeface="Calibri" pitchFamily="34" charset="0"/>
              </a:rPr>
              <a:t>,</a:t>
            </a:r>
          </a:p>
          <a:p>
            <a:r>
              <a:rPr lang="en-US" sz="1600" b="1" dirty="0" smtClean="0">
                <a:latin typeface="Calibri" pitchFamily="34" charset="0"/>
              </a:rPr>
              <a:t>the </a:t>
            </a:r>
            <a:r>
              <a:rPr lang="en-US" sz="1600" b="1" dirty="0">
                <a:latin typeface="Calibri" pitchFamily="34" charset="0"/>
              </a:rPr>
              <a:t>variable $name will hold the value </a:t>
            </a:r>
            <a:r>
              <a:rPr lang="en-US" sz="1600" b="1" dirty="0" smtClean="0">
                <a:latin typeface="Calibri" pitchFamily="34" charset="0"/>
              </a:rPr>
              <a:t>ACE,</a:t>
            </a:r>
          </a:p>
          <a:p>
            <a:r>
              <a:rPr lang="en-US" sz="1600" b="1" dirty="0" smtClean="0">
                <a:latin typeface="Calibri" pitchFamily="34" charset="0"/>
              </a:rPr>
              <a:t> </a:t>
            </a:r>
            <a:r>
              <a:rPr lang="en-US" sz="1600" b="1" dirty="0">
                <a:latin typeface="Calibri" pitchFamily="34" charset="0"/>
              </a:rPr>
              <a:t>the variable $age will hold the value 21, </a:t>
            </a:r>
            <a:endParaRPr lang="en-US" sz="1600" b="1" dirty="0" smtClean="0">
              <a:latin typeface="Calibri" pitchFamily="34" charset="0"/>
            </a:endParaRPr>
          </a:p>
          <a:p>
            <a:r>
              <a:rPr lang="en-US" sz="1600" b="1" dirty="0" smtClean="0">
                <a:latin typeface="Calibri" pitchFamily="34" charset="0"/>
              </a:rPr>
              <a:t>the </a:t>
            </a:r>
            <a:r>
              <a:rPr lang="en-US" sz="1600" b="1" dirty="0">
                <a:latin typeface="Calibri" pitchFamily="34" charset="0"/>
              </a:rPr>
              <a:t>variable $price will hold the value </a:t>
            </a:r>
            <a:r>
              <a:rPr lang="en-US" sz="1600" b="1" dirty="0" smtClean="0">
                <a:latin typeface="Calibri" pitchFamily="34" charset="0"/>
              </a:rPr>
              <a:t>2.55,</a:t>
            </a:r>
          </a:p>
          <a:p>
            <a:r>
              <a:rPr lang="en-US" sz="1600" b="1" dirty="0" smtClean="0">
                <a:latin typeface="Calibri" pitchFamily="34" charset="0"/>
              </a:rPr>
              <a:t>and </a:t>
            </a:r>
            <a:r>
              <a:rPr lang="en-US" sz="1600" b="1" dirty="0">
                <a:latin typeface="Calibri" pitchFamily="34" charset="0"/>
              </a:rPr>
              <a:t>the variable $number will hold the value -2.</a:t>
            </a:r>
          </a:p>
          <a:p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4038600"/>
          </a:xfrm>
        </p:spPr>
        <p:txBody>
          <a:bodyPr/>
          <a:lstStyle/>
          <a:p>
            <a:r>
              <a:rPr lang="en-US" sz="2400" b="1" dirty="0" smtClean="0">
                <a:latin typeface="Calibri" pitchFamily="34" charset="0"/>
              </a:rPr>
              <a:t>In PHP, </a:t>
            </a:r>
            <a:r>
              <a:rPr lang="en-US" sz="2400" b="1" dirty="0">
                <a:latin typeface="Calibri" pitchFamily="34" charset="0"/>
              </a:rPr>
              <a:t>using </a:t>
            </a:r>
            <a:r>
              <a:rPr lang="en-US" sz="2400" b="1" dirty="0" smtClean="0">
                <a:latin typeface="Calibri" pitchFamily="34" charset="0"/>
              </a:rPr>
              <a:t>unset</a:t>
            </a:r>
            <a:r>
              <a:rPr lang="en-US" sz="2400" b="1" dirty="0">
                <a:latin typeface="Calibri" pitchFamily="34" charset="0"/>
              </a:rPr>
              <a:t>() function </a:t>
            </a:r>
            <a:r>
              <a:rPr lang="en-US" sz="2400" b="1" dirty="0" smtClean="0">
                <a:latin typeface="Calibri" pitchFamily="34" charset="0"/>
              </a:rPr>
              <a:t>we can destroys </a:t>
            </a:r>
            <a:r>
              <a:rPr lang="en-US" sz="2400" b="1" dirty="0">
                <a:latin typeface="Calibri" pitchFamily="34" charset="0"/>
              </a:rPr>
              <a:t>a given variable</a:t>
            </a:r>
            <a:r>
              <a:rPr lang="en-US" sz="2400" b="1" dirty="0" smtClean="0">
                <a:latin typeface="Calibri" pitchFamily="34" charset="0"/>
              </a:rPr>
              <a:t>.</a:t>
            </a:r>
          </a:p>
          <a:p>
            <a:r>
              <a:rPr lang="en-US" sz="2400" b="1" u="sng" dirty="0" smtClean="0">
                <a:latin typeface="Calibri" pitchFamily="34" charset="0"/>
              </a:rPr>
              <a:t>Example:</a:t>
            </a:r>
          </a:p>
          <a:p>
            <a:r>
              <a:rPr lang="en-US" sz="24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&lt;?php </a:t>
            </a:r>
          </a:p>
          <a:p>
            <a:r>
              <a:rPr lang="en-US" sz="2000" dirty="0">
                <a:latin typeface="Calibri" pitchFamily="34" charset="0"/>
              </a:rPr>
              <a:t>$car="TATA";</a:t>
            </a:r>
          </a:p>
          <a:p>
            <a:r>
              <a:rPr lang="en-US" sz="2000" dirty="0">
                <a:latin typeface="Calibri" pitchFamily="34" charset="0"/>
              </a:rPr>
              <a:t>echo "Before unset(), My car is $car”; 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unset</a:t>
            </a:r>
            <a:r>
              <a:rPr lang="en-US" sz="2000" dirty="0">
                <a:latin typeface="Calibri" pitchFamily="34" charset="0"/>
              </a:rPr>
              <a:t>($car);</a:t>
            </a:r>
          </a:p>
          <a:p>
            <a:r>
              <a:rPr lang="en-US" sz="2000" dirty="0">
                <a:latin typeface="Calibri" pitchFamily="34" charset="0"/>
              </a:rPr>
              <a:t>echo "After unset(), My car is ", $car;</a:t>
            </a:r>
          </a:p>
          <a:p>
            <a:r>
              <a:rPr lang="en-US" sz="2000" dirty="0">
                <a:latin typeface="Calibri" pitchFamily="34" charset="0"/>
              </a:rPr>
              <a:t>?&gt;</a:t>
            </a:r>
          </a:p>
          <a:p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5562600" y="304800"/>
            <a:ext cx="3200400" cy="1066800"/>
          </a:xfrm>
          <a:prstGeom prst="cloudCallout">
            <a:avLst>
              <a:gd name="adj1" fmla="val -41695"/>
              <a:gd name="adj2" fmla="val 9923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" pitchFamily="34" charset="0"/>
              </a:rPr>
              <a:t>Want to uncreate a variable? </a:t>
            </a:r>
          </a:p>
        </p:txBody>
      </p:sp>
    </p:spTree>
    <p:extLst>
      <p:ext uri="{BB962C8B-B14F-4D97-AF65-F5344CB8AC3E}">
        <p14:creationId xmlns:p14="http://schemas.microsoft.com/office/powerpoint/2010/main" val="20244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4330</TotalTime>
  <Words>527</Words>
  <Application>Microsoft Office PowerPoint</Application>
  <PresentationFormat>On-screen Show (4:3)</PresentationFormat>
  <Paragraphs>217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Theme2</vt:lpstr>
      <vt:lpstr>PHP</vt:lpstr>
      <vt:lpstr>What is PHP ?</vt:lpstr>
      <vt:lpstr>PHP Basic Syntax</vt:lpstr>
      <vt:lpstr>Output Functions in PHP</vt:lpstr>
      <vt:lpstr>Mixing HTML and PHP</vt:lpstr>
      <vt:lpstr>Lets… Print Some Text</vt:lpstr>
      <vt:lpstr>Variables</vt:lpstr>
      <vt:lpstr>Storing Data in Variables</vt:lpstr>
      <vt:lpstr>Destroying Variable</vt:lpstr>
      <vt:lpstr>Control Structures/ Flow Control</vt:lpstr>
      <vt:lpstr>Control Structures/ Flow Control</vt:lpstr>
      <vt:lpstr>Conditional statement </vt:lpstr>
      <vt:lpstr>Conditional statement </vt:lpstr>
      <vt:lpstr>Conditional statement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MIC13</cp:lastModifiedBy>
  <cp:revision>133</cp:revision>
  <dcterms:created xsi:type="dcterms:W3CDTF">2011-07-29T21:46:04Z</dcterms:created>
  <dcterms:modified xsi:type="dcterms:W3CDTF">2017-12-15T01:49:47Z</dcterms:modified>
</cp:coreProperties>
</file>