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39" r:id="rId2"/>
    <p:sldId id="640" r:id="rId3"/>
    <p:sldId id="641" r:id="rId4"/>
    <p:sldId id="642" r:id="rId5"/>
    <p:sldId id="645" r:id="rId6"/>
    <p:sldId id="643" r:id="rId7"/>
    <p:sldId id="644" r:id="rId8"/>
    <p:sldId id="646" r:id="rId9"/>
    <p:sldId id="649" r:id="rId10"/>
    <p:sldId id="650" r:id="rId11"/>
    <p:sldId id="651" r:id="rId12"/>
    <p:sldId id="652" r:id="rId13"/>
    <p:sldId id="653" r:id="rId14"/>
    <p:sldId id="654" r:id="rId15"/>
    <p:sldId id="655" r:id="rId16"/>
    <p:sldId id="656" r:id="rId17"/>
    <p:sldId id="657" r:id="rId18"/>
    <p:sldId id="658" r:id="rId19"/>
    <p:sldId id="659" r:id="rId20"/>
    <p:sldId id="660" r:id="rId21"/>
    <p:sldId id="661" r:id="rId22"/>
    <p:sldId id="662" r:id="rId23"/>
    <p:sldId id="664" r:id="rId24"/>
    <p:sldId id="663" r:id="rId25"/>
    <p:sldId id="665" r:id="rId26"/>
    <p:sldId id="666" r:id="rId27"/>
    <p:sldId id="667" r:id="rId28"/>
    <p:sldId id="551" r:id="rId29"/>
    <p:sldId id="552" r:id="rId30"/>
    <p:sldId id="553" r:id="rId31"/>
    <p:sldId id="555" r:id="rId32"/>
    <p:sldId id="556" r:id="rId33"/>
    <p:sldId id="557" r:id="rId34"/>
    <p:sldId id="558" r:id="rId35"/>
    <p:sldId id="559" r:id="rId36"/>
    <p:sldId id="5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4320-B474-3245-867B-877E510C5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6FC366-31A8-E24A-AB16-0041121FD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7B2064-9644-1949-8ADB-ED378ECC9C2D}"/>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5" name="Footer Placeholder 4">
            <a:extLst>
              <a:ext uri="{FF2B5EF4-FFF2-40B4-BE49-F238E27FC236}">
                <a16:creationId xmlns:a16="http://schemas.microsoft.com/office/drawing/2014/main" id="{A2AD263D-1422-194B-8DAB-B4EE40B87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062E7-9568-B24C-9752-91FE4AB2EF06}"/>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83019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FD0-AA79-2D42-979F-0C3166202C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EB174-315F-B04E-AC7A-0F999DCF49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2855C-6E0C-7A44-A8FF-9A2FCA4B2F2D}"/>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5" name="Footer Placeholder 4">
            <a:extLst>
              <a:ext uri="{FF2B5EF4-FFF2-40B4-BE49-F238E27FC236}">
                <a16:creationId xmlns:a16="http://schemas.microsoft.com/office/drawing/2014/main" id="{52E24F15-4728-2645-B844-B48FD1FE5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668E8-71C1-BD47-941E-FBCEAE224971}"/>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69005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2B3B7-2E85-F44C-8E6A-D3DAE6A1B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F6302-730E-C141-9FD7-2E2910D09E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B8383-E18C-3C46-870C-8D060C145166}"/>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5" name="Footer Placeholder 4">
            <a:extLst>
              <a:ext uri="{FF2B5EF4-FFF2-40B4-BE49-F238E27FC236}">
                <a16:creationId xmlns:a16="http://schemas.microsoft.com/office/drawing/2014/main" id="{8E925F96-4F4D-3949-9A36-104695C13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9384B-3DA1-5842-B7F7-13501CEEF7F4}"/>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57868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D9B9-5967-8E47-BE16-B7B06F4C7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E68B7-74D8-0F4C-A7E5-B00108DF74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D9A1E-7B32-C94D-A5B9-BB700915E21F}"/>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5" name="Footer Placeholder 4">
            <a:extLst>
              <a:ext uri="{FF2B5EF4-FFF2-40B4-BE49-F238E27FC236}">
                <a16:creationId xmlns:a16="http://schemas.microsoft.com/office/drawing/2014/main" id="{C1AD327A-2603-204D-9F39-2C935A29A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8BA97-2468-0C47-87BF-A3CE6E25D98E}"/>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198089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061-D1A3-8644-A131-F743EC26BA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BDEA71-CC11-AB4B-8887-106915DA7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CBA3AC-EC58-D14B-B1A6-A4F7D40719CF}"/>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5" name="Footer Placeholder 4">
            <a:extLst>
              <a:ext uri="{FF2B5EF4-FFF2-40B4-BE49-F238E27FC236}">
                <a16:creationId xmlns:a16="http://schemas.microsoft.com/office/drawing/2014/main" id="{08C9DE78-03EB-2D43-BAE8-B429AF701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BB0-8C1B-1944-8D56-B43707AA2FE2}"/>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331243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1441-874A-CE44-9BC2-3CA1F9363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E66B4-AF42-054B-96DD-B94940E6CB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2A8F6A-C50F-AB45-B563-8001AFAB3D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85794-5864-CC46-B35D-F16F73A0F0BF}"/>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6" name="Footer Placeholder 5">
            <a:extLst>
              <a:ext uri="{FF2B5EF4-FFF2-40B4-BE49-F238E27FC236}">
                <a16:creationId xmlns:a16="http://schemas.microsoft.com/office/drawing/2014/main" id="{BE915C10-0E24-D849-A82D-BD21AB32A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EE059-B6F6-814B-B13F-7FD354983557}"/>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4265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5CB3-3D5E-8C47-9928-BC1499CF05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6F8AF-EED4-8444-987B-BA76248E7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6ACD11-C072-B249-AD70-350672D46E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40822-B897-644F-B0AD-3A82BB7D6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9BCAB7-CDFB-1740-9F59-847847DD5B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65A75-B433-554F-94C9-A7F293830D8A}"/>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8" name="Footer Placeholder 7">
            <a:extLst>
              <a:ext uri="{FF2B5EF4-FFF2-40B4-BE49-F238E27FC236}">
                <a16:creationId xmlns:a16="http://schemas.microsoft.com/office/drawing/2014/main" id="{468819D9-8C4C-0841-9211-E50F829C7B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9AEB6-E1E1-B746-B514-EBF53BAA5B10}"/>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43980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4883-FA64-1745-910E-2558324E10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6F4B9F-C3B3-8B40-98E2-C4E746CE874F}"/>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4" name="Footer Placeholder 3">
            <a:extLst>
              <a:ext uri="{FF2B5EF4-FFF2-40B4-BE49-F238E27FC236}">
                <a16:creationId xmlns:a16="http://schemas.microsoft.com/office/drawing/2014/main" id="{66822B5D-01DD-9F4B-8BA3-3306C88A4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785FF0-1E67-5E41-A150-01C0AA6F33FC}"/>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02072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0849-799A-374A-8CA4-AB1BA9C05961}"/>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3" name="Footer Placeholder 2">
            <a:extLst>
              <a:ext uri="{FF2B5EF4-FFF2-40B4-BE49-F238E27FC236}">
                <a16:creationId xmlns:a16="http://schemas.microsoft.com/office/drawing/2014/main" id="{5128C308-F97C-044D-B58D-827AE74E00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AD7EFD-21DF-7C4E-BAF9-86F7F4B0CA69}"/>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362133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486C-BD74-F946-A739-16FFF1344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947B1C-6464-4A4A-B3A6-5B4D6802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A2872-3F04-A04C-8632-F64FBF79D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0EEE25-58E8-3F4D-ABEF-50CCC13BC4F9}"/>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6" name="Footer Placeholder 5">
            <a:extLst>
              <a:ext uri="{FF2B5EF4-FFF2-40B4-BE49-F238E27FC236}">
                <a16:creationId xmlns:a16="http://schemas.microsoft.com/office/drawing/2014/main" id="{41ECA634-1518-0B4C-B2C3-5A4ED4E98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EA816-961B-8442-8D27-853758776BD1}"/>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19566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FCD4-2ECB-AE45-9541-1084F3C58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108EB1-6FDF-8346-9E90-051CCBB23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84126-9760-E949-AA63-86EEDAEF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1AEA6-585F-3B44-AA40-C2C54BA87D23}"/>
              </a:ext>
            </a:extLst>
          </p:cNvPr>
          <p:cNvSpPr>
            <a:spLocks noGrp="1"/>
          </p:cNvSpPr>
          <p:nvPr>
            <p:ph type="dt" sz="half" idx="10"/>
          </p:nvPr>
        </p:nvSpPr>
        <p:spPr/>
        <p:txBody>
          <a:bodyPr/>
          <a:lstStyle/>
          <a:p>
            <a:fld id="{9CCE66C3-70F1-A640-BF3A-0E142DFDAD62}" type="datetimeFigureOut">
              <a:rPr lang="en-US" smtClean="0"/>
              <a:t>11/15/22</a:t>
            </a:fld>
            <a:endParaRPr lang="en-US"/>
          </a:p>
        </p:txBody>
      </p:sp>
      <p:sp>
        <p:nvSpPr>
          <p:cNvPr id="6" name="Footer Placeholder 5">
            <a:extLst>
              <a:ext uri="{FF2B5EF4-FFF2-40B4-BE49-F238E27FC236}">
                <a16:creationId xmlns:a16="http://schemas.microsoft.com/office/drawing/2014/main" id="{9DBED081-90FD-064B-9061-E20D26B82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F6252-69B9-7345-BA55-E906E3229314}"/>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46181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D9423-C617-1648-9430-931BDB587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20B98-D00E-9747-B36D-A76B787B8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A2F5E-075E-F040-A640-3CD150AC3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E66C3-70F1-A640-BF3A-0E142DFDAD62}" type="datetimeFigureOut">
              <a:rPr lang="en-US" smtClean="0"/>
              <a:t>11/15/22</a:t>
            </a:fld>
            <a:endParaRPr lang="en-US"/>
          </a:p>
        </p:txBody>
      </p:sp>
      <p:sp>
        <p:nvSpPr>
          <p:cNvPr id="5" name="Footer Placeholder 4">
            <a:extLst>
              <a:ext uri="{FF2B5EF4-FFF2-40B4-BE49-F238E27FC236}">
                <a16:creationId xmlns:a16="http://schemas.microsoft.com/office/drawing/2014/main" id="{A60B7798-90B2-1E44-B738-CC7A2B101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01F9FC-08AD-8C4D-827A-F00FD3A3C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3CEDE-7E28-294D-B933-3CAE9FC6441C}" type="slidenum">
              <a:rPr lang="en-US" smtClean="0"/>
              <a:t>‹#›</a:t>
            </a:fld>
            <a:endParaRPr lang="en-US"/>
          </a:p>
        </p:txBody>
      </p:sp>
    </p:spTree>
    <p:extLst>
      <p:ext uri="{BB962C8B-B14F-4D97-AF65-F5344CB8AC3E}">
        <p14:creationId xmlns:p14="http://schemas.microsoft.com/office/powerpoint/2010/main" val="268258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ithub.com/en/actions/reference/events-that-trigger-workflo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ctions/starter-workflows/blob/main/ci/node.js.y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bootstrap@5.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4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Agenda</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1323439"/>
          </a:xfrm>
          <a:prstGeom prst="rect">
            <a:avLst/>
          </a:prstGeom>
          <a:noFill/>
        </p:spPr>
        <p:txBody>
          <a:bodyPr wrap="square">
            <a:spAutoFit/>
          </a:bodyPr>
          <a:lstStyle/>
          <a:p>
            <a:pPr marL="285750" indent="-285750" algn="l">
              <a:buFont typeface="Arial" panose="020B0604020202020204" pitchFamily="34" charset="0"/>
              <a:buChar char="•"/>
            </a:pPr>
            <a:r>
              <a:rPr lang="en-US" sz="1600" dirty="0">
                <a:solidFill>
                  <a:srgbClr val="1B1B1B"/>
                </a:solidFill>
                <a:latin typeface="arial" panose="020B0604020202020204" pitchFamily="34" charset="0"/>
              </a:rPr>
              <a:t>Securely storing secrets</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Generating a “production” build + combining front and back end apps</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Automating deployment using </a:t>
            </a:r>
            <a:r>
              <a:rPr lang="en-US" sz="1600" dirty="0" err="1">
                <a:solidFill>
                  <a:srgbClr val="1B1B1B"/>
                </a:solidFill>
                <a:latin typeface="arial" panose="020B0604020202020204" pitchFamily="34" charset="0"/>
              </a:rPr>
              <a:t>Github</a:t>
            </a:r>
            <a:r>
              <a:rPr lang="en-US" sz="1600" dirty="0">
                <a:solidFill>
                  <a:srgbClr val="1B1B1B"/>
                </a:solidFill>
                <a:latin typeface="arial" panose="020B0604020202020204" pitchFamily="34" charset="0"/>
              </a:rPr>
              <a:t> Actions</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React Bootstrap</a:t>
            </a:r>
          </a:p>
          <a:p>
            <a:pPr marL="285750" indent="-285750" algn="l">
              <a:buFont typeface="Arial" panose="020B0604020202020204" pitchFamily="34" charset="0"/>
              <a:buChar char="•"/>
            </a:pPr>
            <a:endParaRPr lang="en-US" sz="1600" dirty="0">
              <a:latin typeface="arial" panose="020B0604020202020204" pitchFamily="34" charset="0"/>
            </a:endParaRPr>
          </a:p>
        </p:txBody>
      </p:sp>
    </p:spTree>
    <p:extLst>
      <p:ext uri="{BB962C8B-B14F-4D97-AF65-F5344CB8AC3E}">
        <p14:creationId xmlns:p14="http://schemas.microsoft.com/office/powerpoint/2010/main" val="234010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1754326"/>
          </a:xfrm>
          <a:prstGeom prst="rect">
            <a:avLst/>
          </a:prstGeom>
          <a:noFill/>
        </p:spPr>
        <p:txBody>
          <a:bodyPr wrap="square">
            <a:spAutoFit/>
          </a:bodyPr>
          <a:lstStyle/>
          <a:p>
            <a:pPr marL="285750" indent="-285750">
              <a:buFont typeface="Arial" panose="020B0604020202020204" pitchFamily="34" charset="0"/>
              <a:buChar char="•"/>
            </a:pPr>
            <a:r>
              <a:rPr lang="en-US" dirty="0" err="1">
                <a:latin typeface="Consolas" panose="020B0609020204030204" pitchFamily="49" charset="0"/>
              </a:rPr>
              <a:t>Github</a:t>
            </a:r>
            <a:r>
              <a:rPr lang="en-US" dirty="0">
                <a:latin typeface="Consolas" panose="020B0609020204030204" pitchFamily="49" charset="0"/>
              </a:rPr>
              <a:t> Actions allow you to automate tasks within your software development life cycle. GitHub Actions are event-driven, meaning that you can run a series of commands after a specified event has occurred. </a:t>
            </a:r>
          </a:p>
          <a:p>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For example, every time someone creates a pull request for a repository, you can automatically run a command that executes a software testing script.</a:t>
            </a:r>
          </a:p>
        </p:txBody>
      </p:sp>
      <p:pic>
        <p:nvPicPr>
          <p:cNvPr id="11" name="Picture 10" descr="Graphical user interface, application&#10;&#10;Description automatically generated">
            <a:extLst>
              <a:ext uri="{FF2B5EF4-FFF2-40B4-BE49-F238E27FC236}">
                <a16:creationId xmlns:a16="http://schemas.microsoft.com/office/drawing/2014/main" id="{0C0622EC-1FB3-45A4-AB01-1410508EFD70}"/>
              </a:ext>
            </a:extLst>
          </p:cNvPr>
          <p:cNvPicPr>
            <a:picLocks noChangeAspect="1"/>
          </p:cNvPicPr>
          <p:nvPr/>
        </p:nvPicPr>
        <p:blipFill>
          <a:blip r:embed="rId2"/>
          <a:stretch>
            <a:fillRect/>
          </a:stretch>
        </p:blipFill>
        <p:spPr>
          <a:xfrm>
            <a:off x="8670798" y="3719702"/>
            <a:ext cx="2019300" cy="1876425"/>
          </a:xfrm>
          <a:prstGeom prst="rect">
            <a:avLst/>
          </a:prstGeom>
        </p:spPr>
      </p:pic>
      <p:sp>
        <p:nvSpPr>
          <p:cNvPr id="12" name="TextBox 11">
            <a:extLst>
              <a:ext uri="{FF2B5EF4-FFF2-40B4-BE49-F238E27FC236}">
                <a16:creationId xmlns:a16="http://schemas.microsoft.com/office/drawing/2014/main" id="{E454CDAF-7B40-4C57-B41E-7CDF4FE32C5B}"/>
              </a:ext>
            </a:extLst>
          </p:cNvPr>
          <p:cNvSpPr txBox="1"/>
          <p:nvPr/>
        </p:nvSpPr>
        <p:spPr>
          <a:xfrm>
            <a:off x="356616" y="3428999"/>
            <a:ext cx="80467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rPr>
              <a:t>This diagram demonstrates how you can use GitHub Actions to automatically run your software testing scripts.</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An event automatically triggers the </a:t>
            </a:r>
            <a:r>
              <a:rPr lang="en-US" b="1" dirty="0">
                <a:latin typeface="Consolas" panose="020B0609020204030204" pitchFamily="49" charset="0"/>
              </a:rPr>
              <a:t>workflow</a:t>
            </a:r>
            <a:r>
              <a:rPr lang="en-US" dirty="0">
                <a:latin typeface="Consolas" panose="020B0609020204030204" pitchFamily="49" charset="0"/>
              </a:rPr>
              <a:t>, which contains a </a:t>
            </a:r>
            <a:r>
              <a:rPr lang="en-US" b="1" dirty="0">
                <a:latin typeface="Consolas" panose="020B0609020204030204" pitchFamily="49" charset="0"/>
              </a:rPr>
              <a:t>job</a:t>
            </a:r>
            <a:r>
              <a:rPr lang="en-US" dirty="0">
                <a:latin typeface="Consolas" panose="020B0609020204030204" pitchFamily="49" charset="0"/>
              </a:rPr>
              <a:t>. The job then uses </a:t>
            </a:r>
            <a:r>
              <a:rPr lang="en-US" b="1" dirty="0">
                <a:latin typeface="Consolas" panose="020B0609020204030204" pitchFamily="49" charset="0"/>
              </a:rPr>
              <a:t>steps</a:t>
            </a:r>
            <a:r>
              <a:rPr lang="en-US" dirty="0">
                <a:latin typeface="Consolas" panose="020B0609020204030204" pitchFamily="49" charset="0"/>
              </a:rPr>
              <a:t> to control the order in which actions are run. These actions are the commands that automate your software testing.</a:t>
            </a:r>
          </a:p>
          <a:p>
            <a:r>
              <a:rPr lang="en-US" dirty="0">
                <a:latin typeface="Consolas" panose="020B0609020204030204" pitchFamily="49" charset="0"/>
              </a:rPr>
              <a:t> </a:t>
            </a:r>
          </a:p>
        </p:txBody>
      </p:sp>
    </p:spTree>
    <p:extLst>
      <p:ext uri="{BB962C8B-B14F-4D97-AF65-F5344CB8AC3E}">
        <p14:creationId xmlns:p14="http://schemas.microsoft.com/office/powerpoint/2010/main" val="12180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Workflows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The workflow is an automated procedure that you add to your repository. </a:t>
            </a:r>
          </a:p>
          <a:p>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Workflows are made up of one or more jobs and can be scheduled or triggered by an event.</a:t>
            </a:r>
          </a:p>
          <a:p>
            <a:r>
              <a:rPr lang="en-US" dirty="0">
                <a:latin typeface="Consolas" panose="020B0609020204030204" pitchFamily="49" charset="0"/>
              </a:rPr>
              <a:t> </a:t>
            </a:r>
          </a:p>
          <a:p>
            <a:pPr marL="285750" indent="-285750">
              <a:buFont typeface="Arial" panose="020B0604020202020204" pitchFamily="34" charset="0"/>
              <a:buChar char="•"/>
            </a:pPr>
            <a:r>
              <a:rPr lang="en-US" dirty="0">
                <a:latin typeface="Consolas" panose="020B0609020204030204" pitchFamily="49" charset="0"/>
              </a:rPr>
              <a:t>The workflow can be used to build, test, package, release, or deploy a project on GitHub.</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You can reference a workflow within another workflow</a:t>
            </a: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2"/>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10274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Events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An event is a specific activity that triggers a workflow.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For example, activity can originate from GitHub when someone pushes a commit to a repository or when an issue or pull request is created.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You can also use the repository dispatch webhook to trigger a workflow when an external event occurs.</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A complete list of events which can trigger a workflow can be found </a:t>
            </a:r>
            <a:r>
              <a:rPr lang="en-US" dirty="0">
                <a:latin typeface="Consolas" panose="020B0609020204030204" pitchFamily="49" charset="0"/>
                <a:hlinkClick r:id="rId2"/>
              </a:rPr>
              <a:t>here</a:t>
            </a:r>
            <a:endParaRPr lang="en-US" dirty="0">
              <a:latin typeface="Consolas" panose="020B0609020204030204" pitchFamily="49" charset="0"/>
            </a:endParaRP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3"/>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49314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Jobs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A job is a set of steps that execute on the same runner.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By default, a workflow with multiple jobs will run those jobs in parallel. You can also configure a workflow to run jobs sequentially.</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For example, a workflow can have two sequential jobs that build and test code, where the test job is dependent on the status of the build job. If the build job fails, the test job will not run.</a:t>
            </a:r>
          </a:p>
          <a:p>
            <a:pPr marL="285750" indent="-285750">
              <a:buFont typeface="Arial" panose="020B0604020202020204" pitchFamily="34" charset="0"/>
              <a:buChar char="•"/>
            </a:pPr>
            <a:endParaRPr lang="en-US" dirty="0">
              <a:latin typeface="Consolas" panose="020B0609020204030204" pitchFamily="49" charset="0"/>
            </a:endParaRP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2"/>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394101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Steps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A step is an individual task that can run commands in a job.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A step can be either an action or a shell command. Each step in a job executes on the same runner, allowing the actions in that job to share data with each other.</a:t>
            </a:r>
          </a:p>
          <a:p>
            <a:pPr marL="285750" indent="-285750">
              <a:buFont typeface="Arial" panose="020B0604020202020204" pitchFamily="34" charset="0"/>
              <a:buChar char="•"/>
            </a:pPr>
            <a:endParaRPr lang="en-US" dirty="0">
              <a:latin typeface="Consolas" panose="020B0609020204030204" pitchFamily="49" charset="0"/>
            </a:endParaRP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2"/>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113339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Actions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Actions are standalone commands that are combined into steps to create a job.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Actions are the smallest portable building block of a workflow. You can create your own actions, or use actions created by the GitHub community.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To use an action in a workflow, you must include it as a step.</a:t>
            </a:r>
          </a:p>
          <a:p>
            <a:pPr marL="285750" indent="-285750">
              <a:buFont typeface="Arial" panose="020B0604020202020204" pitchFamily="34" charset="0"/>
              <a:buChar char="•"/>
            </a:pPr>
            <a:endParaRPr lang="en-US" dirty="0">
              <a:latin typeface="Consolas" panose="020B0609020204030204" pitchFamily="49" charset="0"/>
            </a:endParaRP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2"/>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196557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Runner</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A runner is a server that has the GitHub Actions runner application installed. You can use a runner hosted by GitHub, or you can host your own.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A runner listens for available jobs, runs one job at a time, and reports the progress, logs, and results back to GitHub. GitHub-hosted runners are based on Ubuntu Linux, Microsoft Windows, and macOS, and each job in a workflow runs in a fresh virtual environment.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If you need a different operating system or require a specific hardware configuration, you can host your own runners.</a:t>
            </a: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2"/>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193953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Example workflow</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6665976"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GitHub Actions uses YAML syntax to define the events, jobs, and steps. </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These YAML files are stored in your code repository, in a directory called .</a:t>
            </a:r>
            <a:r>
              <a:rPr lang="en-US" dirty="0" err="1">
                <a:latin typeface="Consolas" panose="020B0609020204030204" pitchFamily="49" charset="0"/>
              </a:rPr>
              <a:t>github</a:t>
            </a:r>
            <a:r>
              <a:rPr lang="en-US" dirty="0">
                <a:latin typeface="Consolas" panose="020B0609020204030204" pitchFamily="49" charset="0"/>
              </a:rPr>
              <a:t>/workflows.</a:t>
            </a:r>
          </a:p>
          <a:p>
            <a:pPr marL="285750" indent="-285750">
              <a:buFont typeface="Arial" panose="020B0604020202020204" pitchFamily="34" charset="0"/>
              <a:buChar char="•"/>
            </a:pPr>
            <a:endParaRPr lang="en-US" dirty="0">
              <a:latin typeface="Consolas" panose="020B0609020204030204" pitchFamily="49" charset="0"/>
            </a:endParaRPr>
          </a:p>
        </p:txBody>
      </p:sp>
      <p:pic>
        <p:nvPicPr>
          <p:cNvPr id="4" name="Picture 3" descr="Graphical user interface, application&#10;&#10;Description automatically generated">
            <a:extLst>
              <a:ext uri="{FF2B5EF4-FFF2-40B4-BE49-F238E27FC236}">
                <a16:creationId xmlns:a16="http://schemas.microsoft.com/office/drawing/2014/main" id="{3815AB62-F536-4A09-91AE-1D34FADDAA5B}"/>
              </a:ext>
            </a:extLst>
          </p:cNvPr>
          <p:cNvPicPr>
            <a:picLocks noChangeAspect="1"/>
          </p:cNvPicPr>
          <p:nvPr/>
        </p:nvPicPr>
        <p:blipFill>
          <a:blip r:embed="rId2"/>
          <a:stretch>
            <a:fillRect/>
          </a:stretch>
        </p:blipFill>
        <p:spPr>
          <a:xfrm>
            <a:off x="7511796" y="2011982"/>
            <a:ext cx="3352800" cy="3190875"/>
          </a:xfrm>
          <a:prstGeom prst="rect">
            <a:avLst/>
          </a:prstGeom>
        </p:spPr>
      </p:pic>
    </p:spTree>
    <p:extLst>
      <p:ext uri="{BB962C8B-B14F-4D97-AF65-F5344CB8AC3E}">
        <p14:creationId xmlns:p14="http://schemas.microsoft.com/office/powerpoint/2010/main" val="339148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YAML</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274552"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onsolas" panose="020B0609020204030204" pitchFamily="49" charset="0"/>
              </a:rPr>
              <a:t>YAML </a:t>
            </a:r>
            <a:r>
              <a:rPr lang="en-US" sz="1600" dirty="0" err="1">
                <a:latin typeface="Consolas" panose="020B0609020204030204" pitchFamily="49" charset="0"/>
              </a:rPr>
              <a:t>Ain't</a:t>
            </a:r>
            <a:r>
              <a:rPr lang="en-US" sz="1600" dirty="0">
                <a:latin typeface="Consolas" panose="020B0609020204030204" pitchFamily="49" charset="0"/>
              </a:rPr>
              <a:t> Markup Language (YAML) is a serialization language </a:t>
            </a:r>
          </a:p>
          <a:p>
            <a:pPr marL="285750" indent="-285750">
              <a:buFont typeface="Arial" panose="020B0604020202020204" pitchFamily="34" charset="0"/>
              <a:buChar char="•"/>
            </a:pPr>
            <a:endParaRPr lang="en-US" sz="1600" dirty="0">
              <a:latin typeface="Consolas" panose="020B0609020204030204" pitchFamily="49" charset="0"/>
            </a:endParaRPr>
          </a:p>
          <a:p>
            <a:pPr marL="285750" indent="-285750">
              <a:buFont typeface="Arial" panose="020B0604020202020204" pitchFamily="34" charset="0"/>
              <a:buChar char="•"/>
            </a:pPr>
            <a:r>
              <a:rPr lang="en-US" sz="1600" dirty="0">
                <a:latin typeface="Consolas" panose="020B0609020204030204" pitchFamily="49" charset="0"/>
              </a:rPr>
              <a:t>It's often used as a format for configuration files, but its object serialization abilities make it a viable replacement for languages like JSON.</a:t>
            </a:r>
          </a:p>
        </p:txBody>
      </p:sp>
      <p:sp>
        <p:nvSpPr>
          <p:cNvPr id="3" name="TextBox 2">
            <a:extLst>
              <a:ext uri="{FF2B5EF4-FFF2-40B4-BE49-F238E27FC236}">
                <a16:creationId xmlns:a16="http://schemas.microsoft.com/office/drawing/2014/main" id="{7BF4A584-DEA5-4E88-993F-EE73DAD7334C}"/>
              </a:ext>
            </a:extLst>
          </p:cNvPr>
          <p:cNvSpPr txBox="1"/>
          <p:nvPr/>
        </p:nvSpPr>
        <p:spPr>
          <a:xfrm>
            <a:off x="576072" y="2336148"/>
            <a:ext cx="3465576" cy="4616648"/>
          </a:xfrm>
          <a:prstGeom prst="rect">
            <a:avLst/>
          </a:prstGeom>
          <a:noFill/>
        </p:spPr>
        <p:txBody>
          <a:bodyPr wrap="square" rtlCol="0">
            <a:spAutoFit/>
          </a:bodyPr>
          <a:lstStyle/>
          <a:p>
            <a:r>
              <a:rPr lang="en-US" sz="1400" dirty="0">
                <a:latin typeface="Consolas" panose="020B0609020204030204" pitchFamily="49" charset="0"/>
              </a:rPr>
              <a:t>---</a:t>
            </a:r>
          </a:p>
          <a:p>
            <a:r>
              <a:rPr lang="en-US" sz="1400" dirty="0">
                <a:latin typeface="Consolas" panose="020B0609020204030204" pitchFamily="49" charset="0"/>
              </a:rPr>
              <a:t># This is a comment</a:t>
            </a:r>
          </a:p>
          <a:p>
            <a:r>
              <a:rPr lang="en-US" sz="1400" dirty="0">
                <a:latin typeface="Consolas" panose="020B0609020204030204" pitchFamily="49" charset="0"/>
              </a:rPr>
              <a:t> ray: "a drop of golden sun"</a:t>
            </a:r>
          </a:p>
          <a:p>
            <a:r>
              <a:rPr lang="en-US" sz="1400" dirty="0">
                <a:latin typeface="Consolas" panose="020B0609020204030204" pitchFamily="49" charset="0"/>
              </a:rPr>
              <a:t> pi: 3.14159</a:t>
            </a:r>
          </a:p>
          <a:p>
            <a:r>
              <a:rPr lang="en-US" sz="1400" dirty="0">
                <a:latin typeface="Consolas" panose="020B0609020204030204" pitchFamily="49" charset="0"/>
              </a:rPr>
              <a:t> </a:t>
            </a:r>
            <a:r>
              <a:rPr lang="en-US" sz="1400" dirty="0" err="1">
                <a:latin typeface="Consolas" panose="020B0609020204030204" pitchFamily="49" charset="0"/>
              </a:rPr>
              <a:t>xmas</a:t>
            </a:r>
            <a:r>
              <a:rPr lang="en-US" sz="1400" dirty="0">
                <a:latin typeface="Consolas" panose="020B0609020204030204" pitchFamily="49" charset="0"/>
              </a:rPr>
              <a:t>: true</a:t>
            </a:r>
          </a:p>
          <a:p>
            <a:r>
              <a:rPr lang="en-US" sz="1400" dirty="0">
                <a:latin typeface="Consolas" panose="020B0609020204030204" pitchFamily="49" charset="0"/>
              </a:rPr>
              <a:t> </a:t>
            </a:r>
            <a:r>
              <a:rPr lang="en-US" sz="1400" dirty="0" err="1">
                <a:latin typeface="Consolas" panose="020B0609020204030204" pitchFamily="49" charset="0"/>
              </a:rPr>
              <a:t>french</a:t>
            </a:r>
            <a:r>
              <a:rPr lang="en-US" sz="1400" dirty="0">
                <a:latin typeface="Consolas" panose="020B0609020204030204" pitchFamily="49" charset="0"/>
              </a:rPr>
              <a:t>-hens: 3</a:t>
            </a:r>
          </a:p>
          <a:p>
            <a:r>
              <a:rPr lang="en-US" sz="1400" dirty="0">
                <a:latin typeface="Consolas" panose="020B0609020204030204" pitchFamily="49" charset="0"/>
              </a:rPr>
              <a:t> </a:t>
            </a:r>
            <a:r>
              <a:rPr lang="en-US" sz="1400" dirty="0" err="1">
                <a:latin typeface="Consolas" panose="020B0609020204030204" pitchFamily="49" charset="0"/>
              </a:rPr>
              <a:t>anArray</a:t>
            </a:r>
            <a:r>
              <a:rPr lang="en-US" sz="1400" dirty="0">
                <a:latin typeface="Consolas" panose="020B0609020204030204" pitchFamily="49" charset="0"/>
              </a:rPr>
              <a:t>: [1, 2, 3]</a:t>
            </a:r>
          </a:p>
          <a:p>
            <a:r>
              <a:rPr lang="en-US" sz="1400" dirty="0">
                <a:latin typeface="Consolas" panose="020B0609020204030204" pitchFamily="49" charset="0"/>
              </a:rPr>
              <a:t> calling-birds:</a:t>
            </a:r>
          </a:p>
          <a:p>
            <a:r>
              <a:rPr lang="en-US" sz="1400" dirty="0">
                <a:latin typeface="Consolas" panose="020B0609020204030204" pitchFamily="49" charset="0"/>
              </a:rPr>
              <a:t>   - </a:t>
            </a:r>
            <a:r>
              <a:rPr lang="en-US" sz="1400" dirty="0" err="1">
                <a:latin typeface="Consolas" panose="020B0609020204030204" pitchFamily="49" charset="0"/>
              </a:rPr>
              <a:t>huey</a:t>
            </a:r>
            <a:endParaRPr lang="en-US" sz="1400" dirty="0">
              <a:latin typeface="Consolas" panose="020B0609020204030204" pitchFamily="49" charset="0"/>
            </a:endParaRPr>
          </a:p>
          <a:p>
            <a:r>
              <a:rPr lang="en-US" sz="1400" dirty="0">
                <a:latin typeface="Consolas" panose="020B0609020204030204" pitchFamily="49" charset="0"/>
              </a:rPr>
              <a:t>   - </a:t>
            </a:r>
            <a:r>
              <a:rPr lang="en-US" sz="1400" dirty="0" err="1">
                <a:latin typeface="Consolas" panose="020B0609020204030204" pitchFamily="49" charset="0"/>
              </a:rPr>
              <a:t>dewey</a:t>
            </a:r>
            <a:endParaRPr lang="en-US" sz="1400" dirty="0">
              <a:latin typeface="Consolas" panose="020B0609020204030204" pitchFamily="49" charset="0"/>
            </a:endParaRPr>
          </a:p>
          <a:p>
            <a:r>
              <a:rPr lang="en-US" sz="1400" dirty="0">
                <a:latin typeface="Consolas" panose="020B0609020204030204" pitchFamily="49" charset="0"/>
              </a:rPr>
              <a:t>   - </a:t>
            </a:r>
            <a:r>
              <a:rPr lang="en-US" sz="1400" dirty="0" err="1">
                <a:latin typeface="Consolas" panose="020B0609020204030204" pitchFamily="49" charset="0"/>
              </a:rPr>
              <a:t>louie</a:t>
            </a:r>
            <a:endParaRPr lang="en-US" sz="1400" dirty="0">
              <a:latin typeface="Consolas" panose="020B0609020204030204" pitchFamily="49" charset="0"/>
            </a:endParaRPr>
          </a:p>
          <a:p>
            <a:r>
              <a:rPr lang="en-US" sz="1400" dirty="0">
                <a:latin typeface="Consolas" panose="020B0609020204030204" pitchFamily="49" charset="0"/>
              </a:rPr>
              <a:t>   - </a:t>
            </a:r>
            <a:r>
              <a:rPr lang="en-US" sz="1400" dirty="0" err="1">
                <a:latin typeface="Consolas" panose="020B0609020204030204" pitchFamily="49" charset="0"/>
              </a:rPr>
              <a:t>fred</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xmas</a:t>
            </a:r>
            <a:r>
              <a:rPr lang="en-US" sz="1400" dirty="0">
                <a:latin typeface="Consolas" panose="020B0609020204030204" pitchFamily="49" charset="0"/>
              </a:rPr>
              <a:t>-fifth-day:</a:t>
            </a:r>
          </a:p>
          <a:p>
            <a:r>
              <a:rPr lang="en-US" sz="1400" dirty="0">
                <a:latin typeface="Consolas" panose="020B0609020204030204" pitchFamily="49" charset="0"/>
              </a:rPr>
              <a:t>   calling-birds: four</a:t>
            </a:r>
          </a:p>
          <a:p>
            <a:r>
              <a:rPr lang="en-US" sz="1400" dirty="0">
                <a:latin typeface="Consolas" panose="020B0609020204030204" pitchFamily="49" charset="0"/>
              </a:rPr>
              <a:t>   </a:t>
            </a:r>
            <a:r>
              <a:rPr lang="en-US" sz="1400" dirty="0" err="1">
                <a:latin typeface="Consolas" panose="020B0609020204030204" pitchFamily="49" charset="0"/>
              </a:rPr>
              <a:t>french</a:t>
            </a:r>
            <a:r>
              <a:rPr lang="en-US" sz="1400" dirty="0">
                <a:latin typeface="Consolas" panose="020B0609020204030204" pitchFamily="49" charset="0"/>
              </a:rPr>
              <a:t>-hens: 3</a:t>
            </a:r>
          </a:p>
          <a:p>
            <a:r>
              <a:rPr lang="en-US" sz="1400" dirty="0">
                <a:latin typeface="Consolas" panose="020B0609020204030204" pitchFamily="49" charset="0"/>
              </a:rPr>
              <a:t>   golden-rings: 5</a:t>
            </a:r>
          </a:p>
          <a:p>
            <a:r>
              <a:rPr lang="en-US" sz="1400" dirty="0">
                <a:latin typeface="Consolas" panose="020B0609020204030204" pitchFamily="49" charset="0"/>
              </a:rPr>
              <a:t>   partridges:</a:t>
            </a:r>
          </a:p>
          <a:p>
            <a:r>
              <a:rPr lang="en-US" sz="1400" dirty="0">
                <a:latin typeface="Consolas" panose="020B0609020204030204" pitchFamily="49" charset="0"/>
              </a:rPr>
              <a:t>     count: 1</a:t>
            </a:r>
          </a:p>
          <a:p>
            <a:r>
              <a:rPr lang="en-US" sz="1400" dirty="0">
                <a:latin typeface="Consolas" panose="020B0609020204030204" pitchFamily="49" charset="0"/>
              </a:rPr>
              <a:t>     location: "a pear tree"</a:t>
            </a:r>
          </a:p>
          <a:p>
            <a:r>
              <a:rPr lang="en-US" sz="1400" dirty="0">
                <a:latin typeface="Consolas" panose="020B0609020204030204" pitchFamily="49" charset="0"/>
              </a:rPr>
              <a:t>   turtle-doves: two</a:t>
            </a:r>
          </a:p>
          <a:p>
            <a:endParaRPr lang="en-US" sz="1400" dirty="0">
              <a:latin typeface="Consolas" panose="020B0609020204030204" pitchFamily="49" charset="0"/>
            </a:endParaRPr>
          </a:p>
        </p:txBody>
      </p:sp>
      <p:sp>
        <p:nvSpPr>
          <p:cNvPr id="6" name="TextBox 5">
            <a:extLst>
              <a:ext uri="{FF2B5EF4-FFF2-40B4-BE49-F238E27FC236}">
                <a16:creationId xmlns:a16="http://schemas.microsoft.com/office/drawing/2014/main" id="{73FD7AF5-9400-46D1-9C42-D39007D6A8E2}"/>
              </a:ext>
            </a:extLst>
          </p:cNvPr>
          <p:cNvSpPr txBox="1"/>
          <p:nvPr/>
        </p:nvSpPr>
        <p:spPr>
          <a:xfrm>
            <a:off x="4041648" y="2773891"/>
            <a:ext cx="7836408" cy="32316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nsolas" panose="020B0609020204030204" pitchFamily="49" charset="0"/>
              </a:rPr>
              <a:t>--- indicate the start of a new YAML document. YAML supports multiple documents, and compliant parsers will recognize each set of dashes as the beginning of a new one</a:t>
            </a:r>
          </a:p>
          <a:p>
            <a:pPr marL="285750" indent="-285750">
              <a:buFont typeface="Arial" panose="020B0604020202020204" pitchFamily="34" charset="0"/>
              <a:buChar char="•"/>
            </a:pPr>
            <a:r>
              <a:rPr lang="en-US" sz="1600" dirty="0">
                <a:latin typeface="Consolas" panose="020B0609020204030204" pitchFamily="49" charset="0"/>
              </a:rPr>
              <a:t>Next is a series of key-value pairs that majority of YAML files consist of</a:t>
            </a:r>
          </a:p>
          <a:p>
            <a:pPr marL="285750" indent="-285750">
              <a:buFont typeface="Arial" panose="020B0604020202020204" pitchFamily="34" charset="0"/>
              <a:buChar char="•"/>
            </a:pPr>
            <a:r>
              <a:rPr lang="en-US" sz="1600" dirty="0">
                <a:latin typeface="Consolas" panose="020B0609020204030204" pitchFamily="49" charset="0"/>
              </a:rPr>
              <a:t>YAML supports strings, floats, </a:t>
            </a:r>
            <a:r>
              <a:rPr lang="en-US" sz="1600" dirty="0" err="1">
                <a:latin typeface="Consolas" panose="020B0609020204030204" pitchFamily="49" charset="0"/>
              </a:rPr>
              <a:t>boolean</a:t>
            </a:r>
            <a:r>
              <a:rPr lang="en-US" sz="1600" dirty="0">
                <a:latin typeface="Consolas" panose="020B0609020204030204" pitchFamily="49" charset="0"/>
              </a:rPr>
              <a:t>, integers, and arrays</a:t>
            </a:r>
          </a:p>
          <a:p>
            <a:pPr marL="285750" indent="-285750">
              <a:buFont typeface="Arial" panose="020B0604020202020204" pitchFamily="34" charset="0"/>
              <a:buChar char="•"/>
            </a:pPr>
            <a:r>
              <a:rPr lang="en-US" sz="1600" dirty="0">
                <a:latin typeface="Consolas" panose="020B0609020204030204" pitchFamily="49" charset="0"/>
              </a:rPr>
              <a:t>Strings can be delimited using double quotes, single quotes, or no quotes</a:t>
            </a:r>
          </a:p>
          <a:p>
            <a:pPr marL="285750" indent="-285750">
              <a:buFont typeface="Arial" panose="020B0604020202020204" pitchFamily="34" charset="0"/>
              <a:buChar char="•"/>
            </a:pPr>
            <a:r>
              <a:rPr lang="en-US" sz="1600" dirty="0">
                <a:latin typeface="Consolas" panose="020B0609020204030204" pitchFamily="49" charset="0"/>
              </a:rPr>
              <a:t>Arrays can be printed on a single line using square brackets or multiple lines using dash delineator</a:t>
            </a:r>
          </a:p>
          <a:p>
            <a:pPr marL="285750" indent="-285750">
              <a:buFont typeface="Arial" panose="020B0604020202020204" pitchFamily="34" charset="0"/>
              <a:buChar char="•"/>
            </a:pPr>
            <a:r>
              <a:rPr lang="en-US" sz="1600" dirty="0">
                <a:latin typeface="Consolas" panose="020B0609020204030204" pitchFamily="49" charset="0"/>
              </a:rPr>
              <a:t>YAML denotes nesting using indentation</a:t>
            </a:r>
          </a:p>
          <a:p>
            <a:pPr marL="285750" indent="-285750">
              <a:buFont typeface="Arial" panose="020B0604020202020204" pitchFamily="34" charset="0"/>
              <a:buChar char="•"/>
            </a:pPr>
            <a:endParaRPr lang="en-US" sz="1400" dirty="0">
              <a:latin typeface="Consolas" panose="020B0609020204030204" pitchFamily="49" charset="0"/>
            </a:endParaRPr>
          </a:p>
          <a:p>
            <a:pPr marL="285750" indent="-285750">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235279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Example workflow </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6665976"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To help you understand how YAML syntax is used to create a workflow file, this section explains each line of the introduction's example:</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name: learn-actions </a:t>
            </a:r>
            <a:r>
              <a:rPr lang="en-US" dirty="0">
                <a:latin typeface="Consolas" panose="020B0609020204030204" pitchFamily="49" charset="0"/>
              </a:rPr>
              <a:t>- </a:t>
            </a:r>
            <a:r>
              <a:rPr lang="en-US" i="1" dirty="0">
                <a:latin typeface="Consolas" panose="020B0609020204030204" pitchFamily="49" charset="0"/>
              </a:rPr>
              <a:t>Optional</a:t>
            </a:r>
            <a:r>
              <a:rPr lang="en-US" dirty="0">
                <a:latin typeface="Consolas" panose="020B0609020204030204" pitchFamily="49" charset="0"/>
              </a:rPr>
              <a:t> - The name of the workflow as it will appear in the Actions tab of the GitHub repository.</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on: [push] </a:t>
            </a:r>
            <a:r>
              <a:rPr lang="en-US" dirty="0">
                <a:latin typeface="Consolas" panose="020B0609020204030204" pitchFamily="49" charset="0"/>
              </a:rPr>
              <a:t>- Specify the event that automatically triggers the workflow file. This example uses the push event, so that the jobs run every time someone pushes a change to the repository. You can set up the workflow to only run on certain branches, paths, or tags.</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jobs: </a:t>
            </a:r>
            <a:r>
              <a:rPr lang="en-US" dirty="0">
                <a:latin typeface="Consolas" panose="020B0609020204030204" pitchFamily="49" charset="0"/>
              </a:rPr>
              <a:t>- Groups together all the jobs that run in the workflow</a:t>
            </a:r>
          </a:p>
          <a:p>
            <a:pPr marL="285750" indent="-285750">
              <a:buFont typeface="Arial" panose="020B0604020202020204" pitchFamily="34" charset="0"/>
              <a:buChar char="•"/>
            </a:pPr>
            <a:endParaRPr lang="en-US" dirty="0">
              <a:latin typeface="Consolas" panose="020B0609020204030204" pitchFamily="49" charset="0"/>
            </a:endParaRPr>
          </a:p>
        </p:txBody>
      </p:sp>
      <p:sp>
        <p:nvSpPr>
          <p:cNvPr id="3" name="TextBox 2">
            <a:extLst>
              <a:ext uri="{FF2B5EF4-FFF2-40B4-BE49-F238E27FC236}">
                <a16:creationId xmlns:a16="http://schemas.microsoft.com/office/drawing/2014/main" id="{1A3770BE-6885-4271-8EB8-DEE9A474FC92}"/>
              </a:ext>
            </a:extLst>
          </p:cNvPr>
          <p:cNvSpPr txBox="1"/>
          <p:nvPr/>
        </p:nvSpPr>
        <p:spPr>
          <a:xfrm>
            <a:off x="7272528" y="1417320"/>
            <a:ext cx="4727448" cy="3877985"/>
          </a:xfrm>
          <a:prstGeom prst="rect">
            <a:avLst/>
          </a:prstGeom>
          <a:noFill/>
        </p:spPr>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/workflows/learn-</a:t>
            </a:r>
            <a:r>
              <a:rPr lang="en-US" b="1" dirty="0" err="1">
                <a:latin typeface="Consolas" panose="020B0609020204030204" pitchFamily="49" charset="0"/>
              </a:rPr>
              <a:t>actions.yml</a:t>
            </a:r>
            <a:endParaRPr lang="en-US" b="1" dirty="0">
              <a:latin typeface="Consolas" panose="020B0609020204030204" pitchFamily="49" charset="0"/>
            </a:endParaRPr>
          </a:p>
          <a:p>
            <a:endParaRPr lang="en-US" b="1" dirty="0">
              <a:latin typeface="Consolas" panose="020B0609020204030204" pitchFamily="49" charset="0"/>
            </a:endParaRPr>
          </a:p>
          <a:p>
            <a:r>
              <a:rPr lang="en-US" sz="1600" dirty="0">
                <a:latin typeface="Consolas" panose="020B0609020204030204" pitchFamily="49" charset="0"/>
              </a:rPr>
              <a:t>name: learn-actions</a:t>
            </a:r>
          </a:p>
          <a:p>
            <a:r>
              <a:rPr lang="en-US" sz="1600" dirty="0">
                <a:latin typeface="Consolas" panose="020B0609020204030204" pitchFamily="49" charset="0"/>
              </a:rPr>
              <a:t>on: [push]</a:t>
            </a:r>
          </a:p>
          <a:p>
            <a:r>
              <a:rPr lang="en-US" sz="1600" dirty="0">
                <a:latin typeface="Consolas" panose="020B0609020204030204" pitchFamily="49" charset="0"/>
              </a:rPr>
              <a:t>jobs:</a:t>
            </a:r>
          </a:p>
          <a:p>
            <a:r>
              <a:rPr lang="en-US" sz="1600" dirty="0">
                <a:latin typeface="Consolas" panose="020B0609020204030204" pitchFamily="49" charset="0"/>
              </a:rPr>
              <a:t>  check-bats-version:</a:t>
            </a:r>
          </a:p>
          <a:p>
            <a:r>
              <a:rPr lang="en-US" sz="1600" dirty="0">
                <a:latin typeface="Consolas" panose="020B0609020204030204" pitchFamily="49" charset="0"/>
              </a:rPr>
              <a:t>    runs-on: ubuntu-latest</a:t>
            </a:r>
          </a:p>
          <a:p>
            <a:r>
              <a:rPr lang="en-US" sz="1600" dirty="0">
                <a:latin typeface="Consolas" panose="020B0609020204030204" pitchFamily="49" charset="0"/>
              </a:rPr>
              <a:t>    steps:</a:t>
            </a:r>
          </a:p>
          <a:p>
            <a:r>
              <a:rPr lang="en-US" sz="1600" dirty="0">
                <a:latin typeface="Consolas" panose="020B0609020204030204" pitchFamily="49" charset="0"/>
              </a:rPr>
              <a:t>      - uses: actions/checkout@v2</a:t>
            </a:r>
          </a:p>
          <a:p>
            <a:r>
              <a:rPr lang="en-US" sz="1600" dirty="0">
                <a:latin typeface="Consolas" panose="020B0609020204030204" pitchFamily="49" charset="0"/>
              </a:rPr>
              <a:t>      - uses: actions/setup-node@v2</a:t>
            </a:r>
          </a:p>
          <a:p>
            <a:r>
              <a:rPr lang="en-US" sz="1600" dirty="0">
                <a:latin typeface="Consolas" panose="020B0609020204030204" pitchFamily="49" charset="0"/>
              </a:rPr>
              <a:t>        with:</a:t>
            </a:r>
          </a:p>
          <a:p>
            <a:r>
              <a:rPr lang="en-US" sz="1600" dirty="0">
                <a:latin typeface="Consolas" panose="020B0609020204030204" pitchFamily="49" charset="0"/>
              </a:rPr>
              <a:t>          node-version: '14'</a:t>
            </a:r>
          </a:p>
          <a:p>
            <a:r>
              <a:rPr lang="en-US" sz="1600" dirty="0">
                <a:latin typeface="Consolas" panose="020B0609020204030204" pitchFamily="49" charset="0"/>
              </a:rPr>
              <a:t>      - run: </a:t>
            </a:r>
            <a:r>
              <a:rPr lang="en-US" sz="1600" dirty="0" err="1">
                <a:latin typeface="Consolas" panose="020B0609020204030204" pitchFamily="49" charset="0"/>
              </a:rPr>
              <a:t>npm</a:t>
            </a:r>
            <a:r>
              <a:rPr lang="en-US" sz="1600" dirty="0">
                <a:latin typeface="Consolas" panose="020B0609020204030204" pitchFamily="49" charset="0"/>
              </a:rPr>
              <a:t> install -g bats</a:t>
            </a:r>
          </a:p>
          <a:p>
            <a:r>
              <a:rPr lang="en-US" sz="1600" dirty="0">
                <a:latin typeface="Consolas" panose="020B0609020204030204" pitchFamily="49" charset="0"/>
              </a:rPr>
              <a:t>      - run: bats -v</a:t>
            </a:r>
          </a:p>
          <a:p>
            <a:endParaRPr lang="en-US" dirty="0"/>
          </a:p>
        </p:txBody>
      </p:sp>
    </p:spTree>
    <p:extLst>
      <p:ext uri="{BB962C8B-B14F-4D97-AF65-F5344CB8AC3E}">
        <p14:creationId xmlns:p14="http://schemas.microsoft.com/office/powerpoint/2010/main" val="269892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Protecting Secrets - Using </a:t>
            </a:r>
            <a:r>
              <a:rPr lang="en-US" dirty="0" err="1">
                <a:solidFill>
                  <a:srgbClr val="454A55"/>
                </a:solidFill>
              </a:rPr>
              <a:t>dotenv</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838200" y="1335024"/>
            <a:ext cx="10726358" cy="3539430"/>
          </a:xfrm>
          <a:prstGeom prst="rect">
            <a:avLst/>
          </a:prstGeom>
          <a:noFill/>
        </p:spPr>
        <p:txBody>
          <a:bodyPr wrap="square">
            <a:spAutoFit/>
          </a:bodyPr>
          <a:lstStyle/>
          <a:p>
            <a:pPr marL="171450" indent="-171450">
              <a:buFont typeface="Arial" panose="020B0604020202020204" pitchFamily="34" charset="0"/>
              <a:buChar char="•"/>
            </a:pPr>
            <a:r>
              <a:rPr lang="en-US" sz="1400" b="0" dirty="0">
                <a:effectLst/>
                <a:latin typeface="Consolas" panose="020B0609020204030204" pitchFamily="49" charset="0"/>
              </a:rPr>
              <a:t>Secrets such as API keys, database connection URIs, and private keys should </a:t>
            </a:r>
            <a:r>
              <a:rPr lang="en-US" sz="1400" b="1" dirty="0">
                <a:latin typeface="Consolas" panose="020B0609020204030204" pitchFamily="49" charset="0"/>
              </a:rPr>
              <a:t>never </a:t>
            </a:r>
            <a:r>
              <a:rPr lang="en-US" sz="1400" dirty="0">
                <a:latin typeface="Consolas" panose="020B0609020204030204" pitchFamily="49" charset="0"/>
              </a:rPr>
              <a:t>be committed to source control</a:t>
            </a:r>
          </a:p>
          <a:p>
            <a:pPr marL="171450" indent="-171450">
              <a:buFont typeface="Arial" panose="020B0604020202020204" pitchFamily="34" charset="0"/>
              <a:buChar char="•"/>
            </a:pPr>
            <a:r>
              <a:rPr lang="en-US" sz="1400" b="0" dirty="0">
                <a:effectLst/>
                <a:latin typeface="Consolas" panose="020B0609020204030204" pitchFamily="49" charset="0"/>
              </a:rPr>
              <a:t>One way to prevent committing these secrets is to never hardcode their values in your code</a:t>
            </a:r>
          </a:p>
          <a:p>
            <a:pPr marL="171450" indent="-171450">
              <a:buFont typeface="Arial" panose="020B0604020202020204" pitchFamily="34" charset="0"/>
              <a:buChar char="•"/>
            </a:pPr>
            <a:r>
              <a:rPr lang="en-US" sz="1400" dirty="0">
                <a:latin typeface="Consolas" panose="020B0609020204030204" pitchFamily="49" charset="0"/>
              </a:rPr>
              <a:t>An alternative to hardcoding secrets in your code is setting them as environment variables and then loading those environment variables in your code</a:t>
            </a:r>
          </a:p>
          <a:p>
            <a:pPr marL="171450" indent="-171450">
              <a:buFont typeface="Arial" panose="020B0604020202020204" pitchFamily="34" charset="0"/>
              <a:buChar char="•"/>
            </a:pPr>
            <a:endParaRPr lang="en-US" sz="1400" b="0" dirty="0">
              <a:effectLst/>
              <a:latin typeface="Consolas" panose="020B0609020204030204" pitchFamily="49" charset="0"/>
            </a:endParaRPr>
          </a:p>
          <a:p>
            <a:r>
              <a:rPr lang="en-US" sz="1400" b="0" dirty="0">
                <a:effectLst/>
                <a:latin typeface="Consolas" panose="020B0609020204030204" pitchFamily="49" charset="0"/>
              </a:rPr>
              <a:t>We will load our </a:t>
            </a:r>
            <a:r>
              <a:rPr lang="en-US" sz="1400" dirty="0">
                <a:latin typeface="Consolas" panose="020B0609020204030204" pitchFamily="49" charset="0"/>
              </a:rPr>
              <a:t>secrets as environment variables using </a:t>
            </a:r>
            <a:r>
              <a:rPr lang="en-US" sz="1400" dirty="0" err="1">
                <a:latin typeface="Consolas" panose="020B0609020204030204" pitchFamily="49" charset="0"/>
              </a:rPr>
              <a:t>dotenv</a:t>
            </a:r>
            <a:r>
              <a:rPr lang="en-US" sz="1400" dirty="0">
                <a:latin typeface="Consolas" panose="020B0609020204030204" pitchFamily="49" charset="0"/>
              </a:rPr>
              <a:t>. </a:t>
            </a:r>
            <a:r>
              <a:rPr lang="en-US" sz="1400" dirty="0" err="1">
                <a:latin typeface="Consolas" panose="020B0609020204030204" pitchFamily="49" charset="0"/>
              </a:rPr>
              <a:t>Dotenv</a:t>
            </a:r>
            <a:r>
              <a:rPr lang="en-US" sz="1400" dirty="0">
                <a:latin typeface="Consolas" panose="020B0609020204030204" pitchFamily="49" charset="0"/>
              </a:rPr>
              <a:t> will create environment variables when our server starts. These values are stored in an .env file which is not committed to source control</a:t>
            </a:r>
          </a:p>
          <a:p>
            <a:endParaRPr lang="en-US" sz="1400" b="0" dirty="0">
              <a:effectLst/>
              <a:latin typeface="Consolas" panose="020B0609020204030204" pitchFamily="49" charset="0"/>
            </a:endParaRPr>
          </a:p>
          <a:p>
            <a:r>
              <a:rPr lang="en-US" sz="1400" b="0" dirty="0" err="1">
                <a:effectLst/>
                <a:latin typeface="Consolas" panose="020B0609020204030204" pitchFamily="49" charset="0"/>
              </a:rPr>
              <a:t>Dotenv</a:t>
            </a:r>
            <a:r>
              <a:rPr lang="en-US" sz="1400" b="0" dirty="0">
                <a:effectLst/>
                <a:latin typeface="Consolas" panose="020B0609020204030204" pitchFamily="49" charset="0"/>
              </a:rPr>
              <a:t> is a zero-dependency module that loads environment variables from a .env file into </a:t>
            </a:r>
            <a:r>
              <a:rPr lang="en-US" sz="1400" b="0" dirty="0" err="1">
                <a:effectLst/>
                <a:latin typeface="Consolas" panose="020B0609020204030204" pitchFamily="49" charset="0"/>
              </a:rPr>
              <a:t>process.env</a:t>
            </a:r>
            <a:r>
              <a:rPr lang="en-US" sz="1400" b="0" dirty="0">
                <a:effectLst/>
                <a:latin typeface="Consolas" panose="020B0609020204030204" pitchFamily="49" charset="0"/>
              </a:rPr>
              <a:t>. Storing configuration in the environment separate from code is based on The Twelve-Factor App methodology.</a:t>
            </a:r>
          </a:p>
          <a:p>
            <a:endParaRPr lang="en-US" sz="1400" b="0" dirty="0">
              <a:effectLst/>
              <a:latin typeface="Consolas" panose="020B0609020204030204" pitchFamily="49" charset="0"/>
            </a:endParaRPr>
          </a:p>
          <a:p>
            <a:endParaRPr lang="en-US" sz="1400" dirty="0">
              <a:latin typeface="Consolas" panose="020B0609020204030204" pitchFamily="49" charset="0"/>
            </a:endParaRPr>
          </a:p>
          <a:p>
            <a:r>
              <a:rPr lang="en-US" sz="1400" b="0" dirty="0">
                <a:effectLst/>
                <a:latin typeface="Consolas" panose="020B0609020204030204" pitchFamily="49" charset="0"/>
              </a:rPr>
              <a:t>Installing </a:t>
            </a:r>
            <a:r>
              <a:rPr lang="en-US" sz="1400" b="0" dirty="0" err="1">
                <a:effectLst/>
                <a:latin typeface="Consolas" panose="020B0609020204030204" pitchFamily="49" charset="0"/>
              </a:rPr>
              <a:t>dotenv</a:t>
            </a:r>
            <a:r>
              <a:rPr lang="en-US" sz="1400" b="0" dirty="0">
                <a:effectLst/>
                <a:latin typeface="Consolas" panose="020B0609020204030204" pitchFamily="49" charset="0"/>
              </a:rPr>
              <a:t>:</a:t>
            </a:r>
          </a:p>
          <a:p>
            <a:r>
              <a:rPr lang="en-US" sz="1400" dirty="0" err="1">
                <a:latin typeface="Consolas" panose="020B0609020204030204" pitchFamily="49" charset="0"/>
              </a:rPr>
              <a:t>npm</a:t>
            </a:r>
            <a:r>
              <a:rPr lang="en-US" sz="1400" dirty="0">
                <a:latin typeface="Consolas" panose="020B0609020204030204" pitchFamily="49" charset="0"/>
              </a:rPr>
              <a:t> install </a:t>
            </a:r>
            <a:r>
              <a:rPr lang="en-US" sz="1400" dirty="0" err="1">
                <a:latin typeface="Consolas" panose="020B0609020204030204" pitchFamily="49" charset="0"/>
              </a:rPr>
              <a:t>dotenv</a:t>
            </a:r>
            <a:r>
              <a:rPr lang="en-US" sz="1400" dirty="0">
                <a:latin typeface="Consolas" panose="020B0609020204030204" pitchFamily="49" charset="0"/>
              </a:rPr>
              <a:t> --save</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p:txBody>
      </p:sp>
    </p:spTree>
    <p:extLst>
      <p:ext uri="{BB962C8B-B14F-4D97-AF65-F5344CB8AC3E}">
        <p14:creationId xmlns:p14="http://schemas.microsoft.com/office/powerpoint/2010/main" val="206134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GitHub Actions - Example workflow (continued) </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6665976" cy="4524315"/>
          </a:xfrm>
          <a:prstGeom prst="rect">
            <a:avLst/>
          </a:prstGeom>
          <a:noFill/>
        </p:spPr>
        <p:txBody>
          <a:bodyPr wrap="square">
            <a:spAutoFit/>
          </a:bodyPr>
          <a:lstStyle/>
          <a:p>
            <a:pPr marL="285750" indent="-285750">
              <a:buFont typeface="Arial" panose="020B0604020202020204" pitchFamily="34" charset="0"/>
              <a:buChar char="•"/>
            </a:pPr>
            <a:r>
              <a:rPr lang="en-US" b="1" dirty="0">
                <a:latin typeface="Consolas" panose="020B0609020204030204" pitchFamily="49" charset="0"/>
              </a:rPr>
              <a:t>check-bats-version: </a:t>
            </a:r>
            <a:r>
              <a:rPr lang="en-US" dirty="0">
                <a:latin typeface="Consolas" panose="020B0609020204030204" pitchFamily="49" charset="0"/>
              </a:rPr>
              <a:t>- Defines the name of the check-bats-version job stored within the jobs section.</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runs-on: ubuntu-latest</a:t>
            </a:r>
            <a:r>
              <a:rPr lang="en-US" dirty="0">
                <a:latin typeface="Consolas" panose="020B0609020204030204" pitchFamily="49" charset="0"/>
              </a:rPr>
              <a:t>- Configures the job to run on an Ubuntu Linux runner. This means that the job will execute on a fresh virtual machine hosted by GitHub</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steps: </a:t>
            </a:r>
            <a:r>
              <a:rPr lang="en-US" dirty="0">
                <a:latin typeface="Consolas" panose="020B0609020204030204" pitchFamily="49" charset="0"/>
              </a:rPr>
              <a:t>- Groups together all the steps that run in the check-bats-version job. Each item nested under this section is a separate action or shell command.</a:t>
            </a:r>
          </a:p>
          <a:p>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3" name="TextBox 2">
            <a:extLst>
              <a:ext uri="{FF2B5EF4-FFF2-40B4-BE49-F238E27FC236}">
                <a16:creationId xmlns:a16="http://schemas.microsoft.com/office/drawing/2014/main" id="{1A3770BE-6885-4271-8EB8-DEE9A474FC92}"/>
              </a:ext>
            </a:extLst>
          </p:cNvPr>
          <p:cNvSpPr txBox="1"/>
          <p:nvPr/>
        </p:nvSpPr>
        <p:spPr>
          <a:xfrm>
            <a:off x="7272528" y="1417320"/>
            <a:ext cx="4727448" cy="3877985"/>
          </a:xfrm>
          <a:prstGeom prst="rect">
            <a:avLst/>
          </a:prstGeom>
          <a:noFill/>
        </p:spPr>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/workflows/learn-</a:t>
            </a:r>
            <a:r>
              <a:rPr lang="en-US" b="1" dirty="0" err="1">
                <a:latin typeface="Consolas" panose="020B0609020204030204" pitchFamily="49" charset="0"/>
              </a:rPr>
              <a:t>actions.yml</a:t>
            </a:r>
            <a:endParaRPr lang="en-US" b="1" dirty="0">
              <a:latin typeface="Consolas" panose="020B0609020204030204" pitchFamily="49" charset="0"/>
            </a:endParaRPr>
          </a:p>
          <a:p>
            <a:endParaRPr lang="en-US" b="1" dirty="0">
              <a:latin typeface="Consolas" panose="020B0609020204030204" pitchFamily="49" charset="0"/>
            </a:endParaRPr>
          </a:p>
          <a:p>
            <a:r>
              <a:rPr lang="en-US" sz="1600" dirty="0">
                <a:latin typeface="Consolas" panose="020B0609020204030204" pitchFamily="49" charset="0"/>
              </a:rPr>
              <a:t>name: learn-actions</a:t>
            </a:r>
          </a:p>
          <a:p>
            <a:r>
              <a:rPr lang="en-US" sz="1600" dirty="0">
                <a:latin typeface="Consolas" panose="020B0609020204030204" pitchFamily="49" charset="0"/>
              </a:rPr>
              <a:t>on: [push]</a:t>
            </a:r>
          </a:p>
          <a:p>
            <a:r>
              <a:rPr lang="en-US" sz="1600" dirty="0">
                <a:latin typeface="Consolas" panose="020B0609020204030204" pitchFamily="49" charset="0"/>
              </a:rPr>
              <a:t>jobs:</a:t>
            </a:r>
          </a:p>
          <a:p>
            <a:r>
              <a:rPr lang="en-US" sz="1600" dirty="0">
                <a:latin typeface="Consolas" panose="020B0609020204030204" pitchFamily="49" charset="0"/>
              </a:rPr>
              <a:t>  check-bats-version:</a:t>
            </a:r>
          </a:p>
          <a:p>
            <a:r>
              <a:rPr lang="en-US" sz="1600" dirty="0">
                <a:latin typeface="Consolas" panose="020B0609020204030204" pitchFamily="49" charset="0"/>
              </a:rPr>
              <a:t>    runs-on: ubuntu-latest</a:t>
            </a:r>
          </a:p>
          <a:p>
            <a:r>
              <a:rPr lang="en-US" sz="1600" dirty="0">
                <a:latin typeface="Consolas" panose="020B0609020204030204" pitchFamily="49" charset="0"/>
              </a:rPr>
              <a:t>    steps:</a:t>
            </a:r>
          </a:p>
          <a:p>
            <a:r>
              <a:rPr lang="en-US" sz="1600" dirty="0">
                <a:latin typeface="Consolas" panose="020B0609020204030204" pitchFamily="49" charset="0"/>
              </a:rPr>
              <a:t>      - uses: actions/checkout@v2</a:t>
            </a:r>
          </a:p>
          <a:p>
            <a:r>
              <a:rPr lang="en-US" sz="1600" dirty="0">
                <a:latin typeface="Consolas" panose="020B0609020204030204" pitchFamily="49" charset="0"/>
              </a:rPr>
              <a:t>      - uses: actions/setup-node@v2</a:t>
            </a:r>
          </a:p>
          <a:p>
            <a:r>
              <a:rPr lang="en-US" sz="1600" dirty="0">
                <a:latin typeface="Consolas" panose="020B0609020204030204" pitchFamily="49" charset="0"/>
              </a:rPr>
              <a:t>        with:</a:t>
            </a:r>
          </a:p>
          <a:p>
            <a:r>
              <a:rPr lang="en-US" sz="1600" dirty="0">
                <a:latin typeface="Consolas" panose="020B0609020204030204" pitchFamily="49" charset="0"/>
              </a:rPr>
              <a:t>          node-version: '14'</a:t>
            </a:r>
          </a:p>
          <a:p>
            <a:r>
              <a:rPr lang="en-US" sz="1600" dirty="0">
                <a:latin typeface="Consolas" panose="020B0609020204030204" pitchFamily="49" charset="0"/>
              </a:rPr>
              <a:t>      - run: </a:t>
            </a:r>
            <a:r>
              <a:rPr lang="en-US" sz="1600" dirty="0" err="1">
                <a:latin typeface="Consolas" panose="020B0609020204030204" pitchFamily="49" charset="0"/>
              </a:rPr>
              <a:t>npm</a:t>
            </a:r>
            <a:r>
              <a:rPr lang="en-US" sz="1600" dirty="0">
                <a:latin typeface="Consolas" panose="020B0609020204030204" pitchFamily="49" charset="0"/>
              </a:rPr>
              <a:t> install -g bats</a:t>
            </a:r>
          </a:p>
          <a:p>
            <a:r>
              <a:rPr lang="en-US" sz="1600" dirty="0">
                <a:latin typeface="Consolas" panose="020B0609020204030204" pitchFamily="49" charset="0"/>
              </a:rPr>
              <a:t>      - run: bats -v</a:t>
            </a:r>
          </a:p>
          <a:p>
            <a:endParaRPr lang="en-US" dirty="0"/>
          </a:p>
        </p:txBody>
      </p:sp>
    </p:spTree>
    <p:extLst>
      <p:ext uri="{BB962C8B-B14F-4D97-AF65-F5344CB8AC3E}">
        <p14:creationId xmlns:p14="http://schemas.microsoft.com/office/powerpoint/2010/main" val="1958548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GitHub Actions - Example workflow (continued) </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6665976" cy="5909310"/>
          </a:xfrm>
          <a:prstGeom prst="rect">
            <a:avLst/>
          </a:prstGeom>
          <a:noFill/>
        </p:spPr>
        <p:txBody>
          <a:bodyPr wrap="square">
            <a:spAutoFit/>
          </a:bodyPr>
          <a:lstStyle/>
          <a:p>
            <a:pPr marL="285750" indent="-285750">
              <a:buFont typeface="Arial" panose="020B0604020202020204" pitchFamily="34" charset="0"/>
              <a:buChar char="•"/>
            </a:pPr>
            <a:r>
              <a:rPr lang="en-US" b="1" dirty="0">
                <a:latin typeface="Consolas" panose="020B0609020204030204" pitchFamily="49" charset="0"/>
              </a:rPr>
              <a:t>- uses: actions/checkout@v2 </a:t>
            </a:r>
            <a:r>
              <a:rPr lang="en-US" dirty="0">
                <a:latin typeface="Consolas" panose="020B0609020204030204" pitchFamily="49" charset="0"/>
              </a:rPr>
              <a:t>- The uses keyword tells the job to retrieve v2 of the community action named actions/checkout@v2. This is an action that checks out your repository and downloads it to the runner, allowing you to run actions against your code (such as testing tools). You must use the checkout action any time your workflow will run against the repository's code or you are using an action defined in the repository.</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 uses: actions/setup-node@v2</a:t>
            </a:r>
          </a:p>
          <a:p>
            <a:r>
              <a:rPr lang="en-US" b="1" dirty="0">
                <a:latin typeface="Consolas" panose="020B0609020204030204" pitchFamily="49" charset="0"/>
              </a:rPr>
              <a:t>      with:</a:t>
            </a:r>
          </a:p>
          <a:p>
            <a:r>
              <a:rPr lang="en-US" b="1" dirty="0">
                <a:latin typeface="Consolas" panose="020B0609020204030204" pitchFamily="49" charset="0"/>
              </a:rPr>
              <a:t>        node-version: ‘14’</a:t>
            </a:r>
          </a:p>
          <a:p>
            <a:endParaRPr lang="en-US" b="1" dirty="0">
              <a:latin typeface="Consolas" panose="020B0609020204030204" pitchFamily="49" charset="0"/>
            </a:endParaRPr>
          </a:p>
          <a:p>
            <a:r>
              <a:rPr lang="en-US" dirty="0">
                <a:latin typeface="Consolas" panose="020B0609020204030204" pitchFamily="49" charset="0"/>
              </a:rPr>
              <a:t>This step uses the actions/setup-node@v2 action to install the specified version of the node software package on the runner, which gives you access to the </a:t>
            </a:r>
            <a:r>
              <a:rPr lang="en-US" dirty="0" err="1">
                <a:latin typeface="Consolas" panose="020B0609020204030204" pitchFamily="49" charset="0"/>
              </a:rPr>
              <a:t>npm</a:t>
            </a:r>
            <a:r>
              <a:rPr lang="en-US" dirty="0">
                <a:latin typeface="Consolas" panose="020B0609020204030204" pitchFamily="49" charset="0"/>
              </a:rPr>
              <a:t> command.</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3" name="TextBox 2">
            <a:extLst>
              <a:ext uri="{FF2B5EF4-FFF2-40B4-BE49-F238E27FC236}">
                <a16:creationId xmlns:a16="http://schemas.microsoft.com/office/drawing/2014/main" id="{1A3770BE-6885-4271-8EB8-DEE9A474FC92}"/>
              </a:ext>
            </a:extLst>
          </p:cNvPr>
          <p:cNvSpPr txBox="1"/>
          <p:nvPr/>
        </p:nvSpPr>
        <p:spPr>
          <a:xfrm>
            <a:off x="7272528" y="1417320"/>
            <a:ext cx="4727448" cy="3877985"/>
          </a:xfrm>
          <a:prstGeom prst="rect">
            <a:avLst/>
          </a:prstGeom>
          <a:noFill/>
        </p:spPr>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/workflows/learn-</a:t>
            </a:r>
            <a:r>
              <a:rPr lang="en-US" b="1" dirty="0" err="1">
                <a:latin typeface="Consolas" panose="020B0609020204030204" pitchFamily="49" charset="0"/>
              </a:rPr>
              <a:t>actions.yml</a:t>
            </a:r>
            <a:endParaRPr lang="en-US" b="1" dirty="0">
              <a:latin typeface="Consolas" panose="020B0609020204030204" pitchFamily="49" charset="0"/>
            </a:endParaRPr>
          </a:p>
          <a:p>
            <a:endParaRPr lang="en-US" b="1" dirty="0">
              <a:latin typeface="Consolas" panose="020B0609020204030204" pitchFamily="49" charset="0"/>
            </a:endParaRPr>
          </a:p>
          <a:p>
            <a:r>
              <a:rPr lang="en-US" sz="1600" dirty="0">
                <a:latin typeface="Consolas" panose="020B0609020204030204" pitchFamily="49" charset="0"/>
              </a:rPr>
              <a:t>name: learn-actions</a:t>
            </a:r>
          </a:p>
          <a:p>
            <a:r>
              <a:rPr lang="en-US" sz="1600" dirty="0">
                <a:latin typeface="Consolas" panose="020B0609020204030204" pitchFamily="49" charset="0"/>
              </a:rPr>
              <a:t>on: [push]</a:t>
            </a:r>
          </a:p>
          <a:p>
            <a:r>
              <a:rPr lang="en-US" sz="1600" dirty="0">
                <a:latin typeface="Consolas" panose="020B0609020204030204" pitchFamily="49" charset="0"/>
              </a:rPr>
              <a:t>jobs:</a:t>
            </a:r>
          </a:p>
          <a:p>
            <a:r>
              <a:rPr lang="en-US" sz="1600" dirty="0">
                <a:latin typeface="Consolas" panose="020B0609020204030204" pitchFamily="49" charset="0"/>
              </a:rPr>
              <a:t>  check-bats-version:</a:t>
            </a:r>
          </a:p>
          <a:p>
            <a:r>
              <a:rPr lang="en-US" sz="1600" dirty="0">
                <a:latin typeface="Consolas" panose="020B0609020204030204" pitchFamily="49" charset="0"/>
              </a:rPr>
              <a:t>    runs-on: ubuntu-latest</a:t>
            </a:r>
          </a:p>
          <a:p>
            <a:r>
              <a:rPr lang="en-US" sz="1600" dirty="0">
                <a:latin typeface="Consolas" panose="020B0609020204030204" pitchFamily="49" charset="0"/>
              </a:rPr>
              <a:t>    steps:</a:t>
            </a:r>
          </a:p>
          <a:p>
            <a:r>
              <a:rPr lang="en-US" sz="1600" dirty="0">
                <a:latin typeface="Consolas" panose="020B0609020204030204" pitchFamily="49" charset="0"/>
              </a:rPr>
              <a:t>      - uses: actions/checkout@v2</a:t>
            </a:r>
          </a:p>
          <a:p>
            <a:r>
              <a:rPr lang="en-US" sz="1600" dirty="0">
                <a:latin typeface="Consolas" panose="020B0609020204030204" pitchFamily="49" charset="0"/>
              </a:rPr>
              <a:t>      - uses: actions/setup-node@v2</a:t>
            </a:r>
          </a:p>
          <a:p>
            <a:r>
              <a:rPr lang="en-US" sz="1600" dirty="0">
                <a:latin typeface="Consolas" panose="020B0609020204030204" pitchFamily="49" charset="0"/>
              </a:rPr>
              <a:t>        with:</a:t>
            </a:r>
          </a:p>
          <a:p>
            <a:r>
              <a:rPr lang="en-US" sz="1600" dirty="0">
                <a:latin typeface="Consolas" panose="020B0609020204030204" pitchFamily="49" charset="0"/>
              </a:rPr>
              <a:t>          node-version: '14'</a:t>
            </a:r>
          </a:p>
          <a:p>
            <a:r>
              <a:rPr lang="en-US" sz="1600" dirty="0">
                <a:latin typeface="Consolas" panose="020B0609020204030204" pitchFamily="49" charset="0"/>
              </a:rPr>
              <a:t>      - run: </a:t>
            </a:r>
            <a:r>
              <a:rPr lang="en-US" sz="1600" dirty="0" err="1">
                <a:latin typeface="Consolas" panose="020B0609020204030204" pitchFamily="49" charset="0"/>
              </a:rPr>
              <a:t>npm</a:t>
            </a:r>
            <a:r>
              <a:rPr lang="en-US" sz="1600" dirty="0">
                <a:latin typeface="Consolas" panose="020B0609020204030204" pitchFamily="49" charset="0"/>
              </a:rPr>
              <a:t> install -g bats</a:t>
            </a:r>
          </a:p>
          <a:p>
            <a:r>
              <a:rPr lang="en-US" sz="1600" dirty="0">
                <a:latin typeface="Consolas" panose="020B0609020204030204" pitchFamily="49" charset="0"/>
              </a:rPr>
              <a:t>      - run: bats -v</a:t>
            </a:r>
          </a:p>
          <a:p>
            <a:endParaRPr lang="en-US" dirty="0"/>
          </a:p>
        </p:txBody>
      </p:sp>
    </p:spTree>
    <p:extLst>
      <p:ext uri="{BB962C8B-B14F-4D97-AF65-F5344CB8AC3E}">
        <p14:creationId xmlns:p14="http://schemas.microsoft.com/office/powerpoint/2010/main" val="39717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GitHub Actions - Example workflow (continued) </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6665976" cy="3139321"/>
          </a:xfrm>
          <a:prstGeom prst="rect">
            <a:avLst/>
          </a:prstGeom>
          <a:noFill/>
        </p:spPr>
        <p:txBody>
          <a:bodyPr wrap="square">
            <a:spAutoFit/>
          </a:bodyPr>
          <a:lstStyle/>
          <a:p>
            <a:pPr marL="285750" indent="-285750">
              <a:buFont typeface="Arial" panose="020B0604020202020204" pitchFamily="34" charset="0"/>
              <a:buChar char="•"/>
            </a:pPr>
            <a:r>
              <a:rPr lang="en-US" b="1" dirty="0">
                <a:latin typeface="Consolas" panose="020B0609020204030204" pitchFamily="49" charset="0"/>
              </a:rPr>
              <a:t> - run: </a:t>
            </a:r>
            <a:r>
              <a:rPr lang="en-US" b="1" dirty="0" err="1">
                <a:latin typeface="Consolas" panose="020B0609020204030204" pitchFamily="49" charset="0"/>
              </a:rPr>
              <a:t>npm</a:t>
            </a:r>
            <a:r>
              <a:rPr lang="en-US" b="1" dirty="0">
                <a:latin typeface="Consolas" panose="020B0609020204030204" pitchFamily="49" charset="0"/>
              </a:rPr>
              <a:t> install -g bats </a:t>
            </a:r>
            <a:r>
              <a:rPr lang="en-US" dirty="0">
                <a:latin typeface="Consolas" panose="020B0609020204030204" pitchFamily="49" charset="0"/>
              </a:rPr>
              <a:t>- The run keyword tells the job to execute a command on the runner. In this case, you are using </a:t>
            </a:r>
            <a:r>
              <a:rPr lang="en-US" dirty="0" err="1">
                <a:latin typeface="Consolas" panose="020B0609020204030204" pitchFamily="49" charset="0"/>
              </a:rPr>
              <a:t>npm</a:t>
            </a:r>
            <a:r>
              <a:rPr lang="en-US" dirty="0">
                <a:latin typeface="Consolas" panose="020B0609020204030204" pitchFamily="49" charset="0"/>
              </a:rPr>
              <a:t> to install the bats software testing package.</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b="1" dirty="0">
                <a:latin typeface="Consolas" panose="020B0609020204030204" pitchFamily="49" charset="0"/>
              </a:rPr>
              <a:t> - run: bats -v </a:t>
            </a:r>
            <a:r>
              <a:rPr lang="en-US" dirty="0">
                <a:latin typeface="Consolas" panose="020B0609020204030204" pitchFamily="49" charset="0"/>
              </a:rPr>
              <a:t>- Finally, you'll run the bats command with a parameter that outputs the software version.</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3" name="TextBox 2">
            <a:extLst>
              <a:ext uri="{FF2B5EF4-FFF2-40B4-BE49-F238E27FC236}">
                <a16:creationId xmlns:a16="http://schemas.microsoft.com/office/drawing/2014/main" id="{1A3770BE-6885-4271-8EB8-DEE9A474FC92}"/>
              </a:ext>
            </a:extLst>
          </p:cNvPr>
          <p:cNvSpPr txBox="1"/>
          <p:nvPr/>
        </p:nvSpPr>
        <p:spPr>
          <a:xfrm>
            <a:off x="7272528" y="1417320"/>
            <a:ext cx="4727448" cy="3877985"/>
          </a:xfrm>
          <a:prstGeom prst="rect">
            <a:avLst/>
          </a:prstGeom>
          <a:noFill/>
        </p:spPr>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/workflows/learn-</a:t>
            </a:r>
            <a:r>
              <a:rPr lang="en-US" b="1" dirty="0" err="1">
                <a:latin typeface="Consolas" panose="020B0609020204030204" pitchFamily="49" charset="0"/>
              </a:rPr>
              <a:t>actions.yml</a:t>
            </a:r>
            <a:endParaRPr lang="en-US" b="1" dirty="0">
              <a:latin typeface="Consolas" panose="020B0609020204030204" pitchFamily="49" charset="0"/>
            </a:endParaRPr>
          </a:p>
          <a:p>
            <a:endParaRPr lang="en-US" b="1" dirty="0">
              <a:latin typeface="Consolas" panose="020B0609020204030204" pitchFamily="49" charset="0"/>
            </a:endParaRPr>
          </a:p>
          <a:p>
            <a:r>
              <a:rPr lang="en-US" sz="1600" dirty="0">
                <a:latin typeface="Consolas" panose="020B0609020204030204" pitchFamily="49" charset="0"/>
              </a:rPr>
              <a:t>name: learn-actions</a:t>
            </a:r>
          </a:p>
          <a:p>
            <a:r>
              <a:rPr lang="en-US" sz="1600" dirty="0">
                <a:latin typeface="Consolas" panose="020B0609020204030204" pitchFamily="49" charset="0"/>
              </a:rPr>
              <a:t>on: [push]</a:t>
            </a:r>
          </a:p>
          <a:p>
            <a:r>
              <a:rPr lang="en-US" sz="1600" dirty="0">
                <a:latin typeface="Consolas" panose="020B0609020204030204" pitchFamily="49" charset="0"/>
              </a:rPr>
              <a:t>jobs:</a:t>
            </a:r>
          </a:p>
          <a:p>
            <a:r>
              <a:rPr lang="en-US" sz="1600" dirty="0">
                <a:latin typeface="Consolas" panose="020B0609020204030204" pitchFamily="49" charset="0"/>
              </a:rPr>
              <a:t>  check-bats-version:</a:t>
            </a:r>
          </a:p>
          <a:p>
            <a:r>
              <a:rPr lang="en-US" sz="1600" dirty="0">
                <a:latin typeface="Consolas" panose="020B0609020204030204" pitchFamily="49" charset="0"/>
              </a:rPr>
              <a:t>    runs-on: ubuntu-latest</a:t>
            </a:r>
          </a:p>
          <a:p>
            <a:r>
              <a:rPr lang="en-US" sz="1600" dirty="0">
                <a:latin typeface="Consolas" panose="020B0609020204030204" pitchFamily="49" charset="0"/>
              </a:rPr>
              <a:t>    steps:</a:t>
            </a:r>
          </a:p>
          <a:p>
            <a:r>
              <a:rPr lang="en-US" sz="1600" dirty="0">
                <a:latin typeface="Consolas" panose="020B0609020204030204" pitchFamily="49" charset="0"/>
              </a:rPr>
              <a:t>      - uses: actions/checkout@v2</a:t>
            </a:r>
          </a:p>
          <a:p>
            <a:r>
              <a:rPr lang="en-US" sz="1600" dirty="0">
                <a:latin typeface="Consolas" panose="020B0609020204030204" pitchFamily="49" charset="0"/>
              </a:rPr>
              <a:t>      - uses: actions/setup-node@v2</a:t>
            </a:r>
          </a:p>
          <a:p>
            <a:r>
              <a:rPr lang="en-US" sz="1600" dirty="0">
                <a:latin typeface="Consolas" panose="020B0609020204030204" pitchFamily="49" charset="0"/>
              </a:rPr>
              <a:t>        with:</a:t>
            </a:r>
          </a:p>
          <a:p>
            <a:r>
              <a:rPr lang="en-US" sz="1600" dirty="0">
                <a:latin typeface="Consolas" panose="020B0609020204030204" pitchFamily="49" charset="0"/>
              </a:rPr>
              <a:t>          node-version: '14'</a:t>
            </a:r>
          </a:p>
          <a:p>
            <a:r>
              <a:rPr lang="en-US" sz="1600" dirty="0">
                <a:latin typeface="Consolas" panose="020B0609020204030204" pitchFamily="49" charset="0"/>
              </a:rPr>
              <a:t>      - run: </a:t>
            </a:r>
            <a:r>
              <a:rPr lang="en-US" sz="1600" dirty="0" err="1">
                <a:latin typeface="Consolas" panose="020B0609020204030204" pitchFamily="49" charset="0"/>
              </a:rPr>
              <a:t>npm</a:t>
            </a:r>
            <a:r>
              <a:rPr lang="en-US" sz="1600" dirty="0">
                <a:latin typeface="Consolas" panose="020B0609020204030204" pitchFamily="49" charset="0"/>
              </a:rPr>
              <a:t> install -g bats</a:t>
            </a:r>
          </a:p>
          <a:p>
            <a:r>
              <a:rPr lang="en-US" sz="1600" dirty="0">
                <a:latin typeface="Consolas" panose="020B0609020204030204" pitchFamily="49" charset="0"/>
              </a:rPr>
              <a:t>      - run: bats -v</a:t>
            </a:r>
          </a:p>
          <a:p>
            <a:endParaRPr lang="en-US" dirty="0"/>
          </a:p>
        </p:txBody>
      </p:sp>
    </p:spTree>
    <p:extLst>
      <p:ext uri="{BB962C8B-B14F-4D97-AF65-F5344CB8AC3E}">
        <p14:creationId xmlns:p14="http://schemas.microsoft.com/office/powerpoint/2010/main" val="9118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GitHub Actions - Starter Templates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10997184"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The </a:t>
            </a:r>
            <a:r>
              <a:rPr lang="en-US" dirty="0" err="1">
                <a:latin typeface="Consolas" panose="020B0609020204030204" pitchFamily="49" charset="0"/>
              </a:rPr>
              <a:t>Github</a:t>
            </a:r>
            <a:r>
              <a:rPr lang="en-US" dirty="0">
                <a:latin typeface="Consolas" panose="020B0609020204030204" pitchFamily="49" charset="0"/>
              </a:rPr>
              <a:t> Actions repo provides a set of starter templates to bootstrap your Actions pipelines</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A Node.js starter template is available at: </a:t>
            </a:r>
            <a:r>
              <a:rPr lang="en-US" dirty="0">
                <a:latin typeface="Consolas" panose="020B0609020204030204" pitchFamily="49" charset="0"/>
                <a:hlinkClick r:id="rId2"/>
              </a:rPr>
              <a:t>https://github.com/actions/starter-workflows/blob/main/ci/node.js.yml</a:t>
            </a:r>
            <a:r>
              <a:rPr lang="en-US" dirty="0">
                <a:latin typeface="Consolas" panose="020B0609020204030204" pitchFamily="49" charset="0"/>
              </a:rPr>
              <a:t> </a:t>
            </a:r>
          </a:p>
          <a:p>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73081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Building and publishing the React application</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10826496" cy="3524042"/>
          </a:xfrm>
          <a:prstGeom prst="rect">
            <a:avLst/>
          </a:prstGeom>
          <a:noFill/>
        </p:spPr>
        <p:txBody>
          <a:bodyPr wrap="square">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/workflows/build-and-</a:t>
            </a:r>
            <a:r>
              <a:rPr lang="en-US" b="1" dirty="0" err="1">
                <a:latin typeface="Consolas" panose="020B0609020204030204" pitchFamily="49" charset="0"/>
              </a:rPr>
              <a:t>publish.yml</a:t>
            </a:r>
            <a:r>
              <a:rPr lang="en-US" b="1" dirty="0">
                <a:latin typeface="Consolas" panose="020B0609020204030204" pitchFamily="49" charset="0"/>
              </a:rPr>
              <a:t>:</a:t>
            </a:r>
          </a:p>
          <a:p>
            <a:endParaRPr lang="en-US" b="1" dirty="0">
              <a:latin typeface="Consolas" panose="020B0609020204030204" pitchFamily="49" charset="0"/>
            </a:endParaRPr>
          </a:p>
          <a:p>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 and Publish</a:t>
            </a:r>
            <a:endParaRPr lang="en-US" sz="1100" b="0" dirty="0">
              <a:solidFill>
                <a:srgbClr val="D4D4D4"/>
              </a:solidFill>
              <a:effectLst/>
              <a:latin typeface="Consolas" panose="020B0609020204030204" pitchFamily="49" charset="0"/>
            </a:endParaRPr>
          </a:p>
          <a:p>
            <a:r>
              <a:rPr lang="en-US" sz="1100" b="0" dirty="0">
                <a:solidFill>
                  <a:srgbClr val="569CD6"/>
                </a:solidFill>
                <a:effectLst/>
                <a:latin typeface="Consolas" panose="020B0609020204030204" pitchFamily="49" charset="0"/>
              </a:rPr>
              <a:t>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push</a:t>
            </a:r>
            <a:r>
              <a:rPr lang="en-US" sz="1100" b="0" dirty="0">
                <a:solidFill>
                  <a:srgbClr val="D4D4D4"/>
                </a:solidFill>
                <a:effectLst/>
                <a:latin typeface="Consolas" panose="020B0609020204030204" pitchFamily="49" charset="0"/>
              </a:rPr>
              <a:t>]</a:t>
            </a:r>
          </a:p>
          <a:p>
            <a:r>
              <a:rPr lang="en-US" sz="1100" b="0" dirty="0">
                <a:solidFill>
                  <a:srgbClr val="569CD6"/>
                </a:solidFill>
                <a:effectLst/>
                <a:latin typeface="Consolas" panose="020B0609020204030204" pitchFamily="49" charset="0"/>
              </a:rPr>
              <a:t>jobs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build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runs-on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ubuntu-latest</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strategy</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matrix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node-version</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'14'</a:t>
            </a:r>
            <a:r>
              <a:rPr lang="en-US" sz="1100" b="0" dirty="0">
                <a:solidFill>
                  <a:srgbClr val="D4D4D4"/>
                </a:solidFill>
                <a:effectLst/>
                <a:latin typeface="Consolas" panose="020B0609020204030204" pitchFamily="49" charset="0"/>
              </a:rPr>
              <a:t> ]</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steps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actions/checkout@v2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Use Node.js ${{ </a:t>
            </a:r>
            <a:r>
              <a:rPr lang="en-US" sz="1100" b="0" dirty="0" err="1">
                <a:solidFill>
                  <a:srgbClr val="CE9178"/>
                </a:solidFill>
                <a:effectLst/>
                <a:latin typeface="Consolas" panose="020B0609020204030204" pitchFamily="49" charset="0"/>
              </a:rPr>
              <a:t>matrix.node</a:t>
            </a:r>
            <a:r>
              <a:rPr lang="en-US" sz="1100" b="0" dirty="0">
                <a:solidFill>
                  <a:srgbClr val="CE9178"/>
                </a:solidFill>
                <a:effectLst/>
                <a:latin typeface="Consolas" panose="020B0609020204030204" pitchFamily="49" charset="0"/>
              </a:rPr>
              <a:t>-version }}</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actions/setup-node@v2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run</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r>
              <a:rPr lang="en-US" sz="1100" b="0" dirty="0">
                <a:solidFill>
                  <a:srgbClr val="CE9178"/>
                </a:solidFill>
                <a:effectLst/>
                <a:latin typeface="Consolas" panose="020B0609020204030204" pitchFamily="49" charset="0"/>
              </a:rPr>
              <a:t>        </a:t>
            </a:r>
            <a:r>
              <a:rPr lang="en-US" sz="1100" b="0" dirty="0" err="1">
                <a:solidFill>
                  <a:srgbClr val="CE9178"/>
                </a:solidFill>
                <a:effectLst/>
                <a:latin typeface="Consolas" panose="020B0609020204030204" pitchFamily="49" charset="0"/>
              </a:rPr>
              <a:t>npm</a:t>
            </a:r>
            <a:r>
              <a:rPr lang="en-US" sz="1100" b="0" dirty="0">
                <a:solidFill>
                  <a:srgbClr val="CE9178"/>
                </a:solidFill>
                <a:effectLst/>
                <a:latin typeface="Consolas" panose="020B0609020204030204" pitchFamily="49" charset="0"/>
              </a:rPr>
              <a:t> install</a:t>
            </a:r>
            <a:endParaRPr lang="en-US" sz="1100" b="0" dirty="0">
              <a:solidFill>
                <a:srgbClr val="D4D4D4"/>
              </a:solidFill>
              <a:effectLst/>
              <a:latin typeface="Consolas" panose="020B0609020204030204" pitchFamily="49" charset="0"/>
            </a:endParaRPr>
          </a:p>
          <a:p>
            <a:r>
              <a:rPr lang="en-US" sz="1100" b="0" dirty="0">
                <a:solidFill>
                  <a:srgbClr val="CE9178"/>
                </a:solidFill>
                <a:effectLst/>
                <a:latin typeface="Consolas" panose="020B0609020204030204" pitchFamily="49" charset="0"/>
              </a:rPr>
              <a:t>        CI=false </a:t>
            </a:r>
            <a:r>
              <a:rPr lang="en-US" sz="1100" b="0" dirty="0" err="1">
                <a:solidFill>
                  <a:srgbClr val="CE9178"/>
                </a:solidFill>
                <a:effectLst/>
                <a:latin typeface="Consolas" panose="020B0609020204030204" pitchFamily="49" charset="0"/>
              </a:rPr>
              <a:t>npm</a:t>
            </a:r>
            <a:r>
              <a:rPr lang="en-US" sz="1100" b="0" dirty="0">
                <a:solidFill>
                  <a:srgbClr val="CE9178"/>
                </a:solidFill>
                <a:effectLst/>
                <a:latin typeface="Consolas" panose="020B0609020204030204" pitchFamily="49" charset="0"/>
              </a:rPr>
              <a:t> run build --if-present</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3389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Building and publishing the React application</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10826496" cy="1492716"/>
          </a:xfrm>
          <a:prstGeom prst="rect">
            <a:avLst/>
          </a:prstGeom>
          <a:noFill/>
        </p:spPr>
        <p:txBody>
          <a:bodyPr wrap="square">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/workflows/build-and-</a:t>
            </a:r>
            <a:r>
              <a:rPr lang="en-US" b="1" dirty="0" err="1">
                <a:latin typeface="Consolas" panose="020B0609020204030204" pitchFamily="49" charset="0"/>
              </a:rPr>
              <a:t>publish.yml</a:t>
            </a:r>
            <a:r>
              <a:rPr lang="en-US" b="1" dirty="0">
                <a:latin typeface="Consolas" panose="020B0609020204030204" pitchFamily="49" charset="0"/>
              </a:rPr>
              <a:t>:</a:t>
            </a:r>
          </a:p>
          <a:p>
            <a:endParaRPr lang="en-US" b="1" dirty="0">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Archive production artifacts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actions/upload-artifact@v2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with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path</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builds</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6392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Building, publishing, and deploying Express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10826496" cy="4539704"/>
          </a:xfrm>
          <a:prstGeom prst="rect">
            <a:avLst/>
          </a:prstGeom>
          <a:noFill/>
        </p:spPr>
        <p:txBody>
          <a:bodyPr wrap="square">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/workflows/build-and-</a:t>
            </a:r>
            <a:r>
              <a:rPr lang="en-US" b="1" dirty="0" err="1">
                <a:latin typeface="Consolas" panose="020B0609020204030204" pitchFamily="49" charset="0"/>
              </a:rPr>
              <a:t>publish.yml</a:t>
            </a:r>
            <a:r>
              <a:rPr lang="en-US" b="1" dirty="0">
                <a:latin typeface="Consolas" panose="020B0609020204030204" pitchFamily="49" charset="0"/>
              </a:rPr>
              <a:t>:</a:t>
            </a:r>
          </a:p>
          <a:p>
            <a:endParaRPr lang="en-US" b="1" dirty="0">
              <a:latin typeface="Consolas" panose="020B0609020204030204" pitchFamily="49" charset="0"/>
            </a:endParaRPr>
          </a:p>
          <a:p>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 Publish and Deploy</a:t>
            </a:r>
            <a:endParaRPr lang="en-US" sz="1100" b="0" dirty="0">
              <a:solidFill>
                <a:srgbClr val="D4D4D4"/>
              </a:solidFill>
              <a:effectLst/>
              <a:latin typeface="Consolas" panose="020B0609020204030204" pitchFamily="49" charset="0"/>
            </a:endParaRPr>
          </a:p>
          <a:p>
            <a:r>
              <a:rPr lang="en-US" sz="1100" b="0" dirty="0">
                <a:solidFill>
                  <a:srgbClr val="569CD6"/>
                </a:solidFill>
                <a:effectLst/>
                <a:latin typeface="Consolas" panose="020B0609020204030204" pitchFamily="49" charset="0"/>
              </a:rPr>
              <a:t>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push</a:t>
            </a:r>
            <a:r>
              <a:rPr lang="en-US" sz="1100" b="0" dirty="0">
                <a:solidFill>
                  <a:srgbClr val="D4D4D4"/>
                </a:solidFill>
                <a:effectLst/>
                <a:latin typeface="Consolas" panose="020B0609020204030204" pitchFamily="49" charset="0"/>
              </a:rPr>
              <a:t>]</a:t>
            </a:r>
          </a:p>
          <a:p>
            <a:r>
              <a:rPr lang="en-US" sz="1100" b="0" dirty="0">
                <a:solidFill>
                  <a:srgbClr val="569CD6"/>
                </a:solidFill>
                <a:effectLst/>
                <a:latin typeface="Consolas" panose="020B0609020204030204" pitchFamily="49" charset="0"/>
              </a:rPr>
              <a:t>jobs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build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runs-on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ubuntu-latest</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strategy</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matrix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node-version</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'14'</a:t>
            </a:r>
            <a:r>
              <a:rPr lang="en-US" sz="1100" b="0" dirty="0">
                <a:solidFill>
                  <a:srgbClr val="D4D4D4"/>
                </a:solidFill>
                <a:effectLst/>
                <a:latin typeface="Consolas" panose="020B0609020204030204" pitchFamily="49" charset="0"/>
              </a:rPr>
              <a:t> ]</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steps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actions/checkout@v2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Use Node.js ${{ </a:t>
            </a:r>
            <a:r>
              <a:rPr lang="en-US" sz="1100" b="0" dirty="0" err="1">
                <a:solidFill>
                  <a:srgbClr val="CE9178"/>
                </a:solidFill>
                <a:effectLst/>
                <a:latin typeface="Consolas" panose="020B0609020204030204" pitchFamily="49" charset="0"/>
              </a:rPr>
              <a:t>matrix.node</a:t>
            </a:r>
            <a:r>
              <a:rPr lang="en-US" sz="1100" b="0" dirty="0">
                <a:solidFill>
                  <a:srgbClr val="CE9178"/>
                </a:solidFill>
                <a:effectLst/>
                <a:latin typeface="Consolas" panose="020B0609020204030204" pitchFamily="49" charset="0"/>
              </a:rPr>
              <a:t>-version }}</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actions/setup-node@v2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run</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r>
              <a:rPr lang="en-US" sz="1100" b="0" dirty="0">
                <a:solidFill>
                  <a:srgbClr val="CE9178"/>
                </a:solidFill>
                <a:effectLst/>
                <a:latin typeface="Consolas" panose="020B0609020204030204" pitchFamily="49" charset="0"/>
              </a:rPr>
              <a:t>        </a:t>
            </a:r>
            <a:r>
              <a:rPr lang="en-US" sz="1100" b="0" dirty="0" err="1">
                <a:solidFill>
                  <a:srgbClr val="CE9178"/>
                </a:solidFill>
                <a:effectLst/>
                <a:latin typeface="Consolas" panose="020B0609020204030204" pitchFamily="49" charset="0"/>
              </a:rPr>
              <a:t>npm</a:t>
            </a:r>
            <a:r>
              <a:rPr lang="en-US" sz="1100" b="0" dirty="0">
                <a:solidFill>
                  <a:srgbClr val="CE9178"/>
                </a:solidFill>
                <a:effectLst/>
                <a:latin typeface="Consolas" panose="020B0609020204030204" pitchFamily="49" charset="0"/>
              </a:rPr>
              <a:t> install</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Download artifact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dawidd6/action-download-artifact@v2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with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github_token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secrets.TOKEN</a:t>
            </a:r>
            <a:r>
              <a:rPr lang="en-US" sz="1100" b="0" dirty="0">
                <a:solidFill>
                  <a:srgbClr val="CE9178"/>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workflow</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build-and-</a:t>
            </a:r>
            <a:r>
              <a:rPr lang="en-US" sz="1100" b="0" dirty="0" err="1">
                <a:solidFill>
                  <a:srgbClr val="CE9178"/>
                </a:solidFill>
                <a:effectLst/>
                <a:latin typeface="Consolas" panose="020B0609020204030204" pitchFamily="49" charset="0"/>
              </a:rPr>
              <a:t>publish.yml</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workflow_conclusion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success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repo</a:t>
            </a:r>
            <a:r>
              <a:rPr lang="en-US" sz="1100" b="0" dirty="0">
                <a:solidFill>
                  <a:srgbClr val="D4D4D4"/>
                </a:solidFill>
                <a:effectLst/>
                <a:latin typeface="Consolas" panose="020B0609020204030204" pitchFamily="49" charset="0"/>
              </a:rPr>
              <a:t>: </a:t>
            </a:r>
            <a:r>
              <a:rPr lang="en-US" sz="1100" b="0" dirty="0" err="1">
                <a:solidFill>
                  <a:srgbClr val="CE9178"/>
                </a:solidFill>
                <a:effectLst/>
                <a:latin typeface="Consolas" panose="020B0609020204030204" pitchFamily="49" charset="0"/>
              </a:rPr>
              <a:t>paulduszak</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todo</a:t>
            </a:r>
            <a:r>
              <a:rPr lang="en-US" sz="1100" b="0" dirty="0">
                <a:solidFill>
                  <a:srgbClr val="CE9178"/>
                </a:solidFill>
                <a:effectLst/>
                <a:latin typeface="Consolas" panose="020B0609020204030204" pitchFamily="49" charset="0"/>
              </a:rPr>
              <a:t>-react-react-trial</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6025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Building, publishing, and deploying Express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344169"/>
            <a:ext cx="10826496" cy="2677656"/>
          </a:xfrm>
          <a:prstGeom prst="rect">
            <a:avLst/>
          </a:prstGeom>
          <a:noFill/>
        </p:spPr>
        <p:txBody>
          <a:bodyPr wrap="square">
            <a:spAutoFit/>
          </a:bodyPr>
          <a:lstStyle/>
          <a:p>
            <a:r>
              <a:rPr lang="en-US" b="1" dirty="0">
                <a:latin typeface="Consolas" panose="020B0609020204030204" pitchFamily="49" charset="0"/>
              </a:rPr>
              <a:t>.</a:t>
            </a:r>
            <a:r>
              <a:rPr lang="en-US" b="1" dirty="0" err="1">
                <a:latin typeface="Consolas" panose="020B0609020204030204" pitchFamily="49" charset="0"/>
              </a:rPr>
              <a:t>github</a:t>
            </a:r>
            <a:r>
              <a:rPr lang="en-US" b="1" dirty="0">
                <a:latin typeface="Consolas" panose="020B0609020204030204" pitchFamily="49" charset="0"/>
              </a:rPr>
              <a:t>/workflows/build-and-</a:t>
            </a:r>
            <a:r>
              <a:rPr lang="en-US" b="1" dirty="0" err="1">
                <a:latin typeface="Consolas" panose="020B0609020204030204" pitchFamily="49" charset="0"/>
              </a:rPr>
              <a:t>publish.yml</a:t>
            </a:r>
            <a:r>
              <a:rPr lang="en-US" b="1" dirty="0">
                <a:latin typeface="Consolas" panose="020B0609020204030204" pitchFamily="49" charset="0"/>
              </a:rPr>
              <a:t>:</a:t>
            </a:r>
          </a:p>
          <a:p>
            <a:endParaRPr lang="en-US" b="1" dirty="0">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Deploy to Heroku</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err="1">
                <a:solidFill>
                  <a:srgbClr val="CE9178"/>
                </a:solidFill>
                <a:effectLst/>
                <a:latin typeface="Consolas" panose="020B0609020204030204" pitchFamily="49" charset="0"/>
              </a:rPr>
              <a:t>akhileshns</a:t>
            </a:r>
            <a:r>
              <a:rPr lang="en-US" sz="1100" b="0" dirty="0">
                <a:solidFill>
                  <a:srgbClr val="CE9178"/>
                </a:solidFill>
                <a:effectLst/>
                <a:latin typeface="Consolas" panose="020B0609020204030204" pitchFamily="49" charset="0"/>
              </a:rPr>
              <a:t>/heroku-deploy@v3.12.12</a:t>
            </a:r>
            <a:r>
              <a:rPr lang="en-US" sz="1100" b="0" dirty="0">
                <a:solidFill>
                  <a:srgbClr val="D4D4D4"/>
                </a:solidFill>
                <a:effectLst/>
                <a:latin typeface="Consolas" panose="020B0609020204030204" pitchFamily="49" charset="0"/>
              </a:rPr>
              <a:t> </a:t>
            </a:r>
            <a:r>
              <a:rPr lang="en-US" sz="1100" b="0" dirty="0">
                <a:solidFill>
                  <a:srgbClr val="6A9955"/>
                </a:solidFill>
                <a:effectLst/>
                <a:latin typeface="Consolas" panose="020B0609020204030204" pitchFamily="49" charset="0"/>
              </a:rPr>
              <a:t># This is the action</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with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heroku_api_key</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secrets.HEROKU_API_KEY</a:t>
            </a:r>
            <a:r>
              <a:rPr lang="en-US" sz="1100" b="0" dirty="0">
                <a:solidFill>
                  <a:srgbClr val="CE9178"/>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heroku_app_name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"csc436inclassdemo"</a:t>
            </a:r>
            <a:r>
              <a:rPr lang="en-US" sz="1100" b="0" dirty="0">
                <a:solidFill>
                  <a:srgbClr val="D4D4D4"/>
                </a:solidFill>
                <a:effectLst/>
                <a:latin typeface="Consolas" panose="020B0609020204030204" pitchFamily="49" charset="0"/>
              </a:rPr>
              <a:t> </a:t>
            </a:r>
            <a:r>
              <a:rPr lang="en-US" sz="1100" b="0" dirty="0">
                <a:solidFill>
                  <a:srgbClr val="6A9955"/>
                </a:solidFill>
                <a:effectLst/>
                <a:latin typeface="Consolas" panose="020B0609020204030204" pitchFamily="49" charset="0"/>
              </a:rPr>
              <a:t>#Must be unique in Heroku</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heroku_email</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"duszak.paul@gmail.com"</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appdir</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Archive production artifacts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uses</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actions/upload-artifact@v2</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with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build</a:t>
            </a:r>
            <a:endParaRPr lang="en-US" sz="1100" b="0" dirty="0">
              <a:solidFill>
                <a:srgbClr val="D4D4D4"/>
              </a:solidFill>
              <a:effectLst/>
              <a:latin typeface="Consolas" panose="020B0609020204030204" pitchFamily="49" charset="0"/>
            </a:endParaRPr>
          </a:p>
          <a:p>
            <a:r>
              <a:rPr lang="en-US" sz="1100" b="0">
                <a:solidFill>
                  <a:srgbClr val="D4D4D4"/>
                </a:solidFill>
                <a:effectLst/>
                <a:latin typeface="Consolas" panose="020B0609020204030204" pitchFamily="49" charset="0"/>
              </a:rPr>
              <a:t>        </a:t>
            </a:r>
            <a:r>
              <a:rPr lang="en-US" sz="1100" b="0">
                <a:solidFill>
                  <a:srgbClr val="569CD6"/>
                </a:solidFill>
                <a:effectLst/>
                <a:latin typeface="Consolas" panose="020B0609020204030204" pitchFamily="49" charset="0"/>
              </a:rPr>
              <a:t>path</a:t>
            </a:r>
            <a:r>
              <a:rPr lang="en-US" sz="1100" b="0">
                <a:solidFill>
                  <a:srgbClr val="D4D4D4"/>
                </a:solidFill>
                <a:effectLst/>
                <a:latin typeface="Consolas" panose="020B0609020204030204" pitchFamily="49" charset="0"/>
              </a:rPr>
              <a:t>: </a:t>
            </a:r>
            <a:r>
              <a:rPr lang="en-US" sz="1100" b="0">
                <a:solidFill>
                  <a:srgbClr val="B5CEA8"/>
                </a:solidFill>
                <a:effectLst/>
                <a:latin typeface="Consolas" panose="020B0609020204030204" pitchFamily="49" charset="0"/>
              </a:rPr>
              <a:t>.</a:t>
            </a:r>
            <a:endParaRPr lang="en-US" sz="11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2193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Bootstrap vs. React-Bootstrap</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293209"/>
          </a:xfrm>
          <a:prstGeom prst="rect">
            <a:avLst/>
          </a:prstGeom>
          <a:noFill/>
        </p:spPr>
        <p:txBody>
          <a:bodyPr wrap="square">
            <a:spAutoFit/>
          </a:bodyPr>
          <a:lstStyle/>
          <a:p>
            <a:r>
              <a:rPr lang="en-US" sz="1600" b="1" dirty="0"/>
              <a:t>Bootstrap</a:t>
            </a:r>
          </a:p>
          <a:p>
            <a:pPr marL="285750" indent="-285750">
              <a:buFont typeface="Arial" panose="020B0604020202020204" pitchFamily="34" charset="0"/>
              <a:buChar char="•"/>
            </a:pPr>
            <a:r>
              <a:rPr lang="en-US" sz="1600" dirty="0"/>
              <a:t>CSS Framework</a:t>
            </a:r>
          </a:p>
          <a:p>
            <a:pPr marL="285750" indent="-285750">
              <a:buFont typeface="Arial" panose="020B0604020202020204" pitchFamily="34" charset="0"/>
              <a:buChar char="•"/>
            </a:pPr>
            <a:r>
              <a:rPr lang="en-US" sz="1600" dirty="0"/>
              <a:t>Heavily reliant on JavaScript and jQuery (no longer the case in Bootstrap 5) for certain functionalities</a:t>
            </a:r>
          </a:p>
          <a:p>
            <a:pPr marL="285750" indent="-285750">
              <a:buFont typeface="Arial" panose="020B0604020202020204" pitchFamily="34" charset="0"/>
              <a:buChar char="•"/>
            </a:pPr>
            <a:r>
              <a:rPr lang="en-US" sz="1600" dirty="0"/>
              <a:t>Can be imported into components and used to style JSX using both id and </a:t>
            </a:r>
            <a:r>
              <a:rPr lang="en-US" sz="1600" dirty="0" err="1"/>
              <a:t>className</a:t>
            </a:r>
            <a:r>
              <a:rPr lang="en-US" sz="1600" dirty="0"/>
              <a:t> identifiers</a:t>
            </a:r>
          </a:p>
          <a:p>
            <a:pPr marL="285750" indent="-285750">
              <a:buFont typeface="Arial" panose="020B0604020202020204" pitchFamily="34" charset="0"/>
              <a:buChar char="•"/>
            </a:pPr>
            <a:r>
              <a:rPr lang="en-US" sz="1600" dirty="0"/>
              <a:t>React is not compatible with jQuery</a:t>
            </a:r>
          </a:p>
          <a:p>
            <a:pPr marL="285750" indent="-285750">
              <a:buFont typeface="Arial" panose="020B0604020202020204" pitchFamily="34" charset="0"/>
              <a:buChar char="•"/>
            </a:pPr>
            <a:r>
              <a:rPr lang="en-US" sz="1600" dirty="0"/>
              <a:t>React modifies the browser DOM using its virtual DOM; jQuery modifies the browser DOM directly, results in bugs &amp; unexpected behavior</a:t>
            </a:r>
          </a:p>
          <a:p>
            <a:endParaRPr lang="en-US" sz="1600" dirty="0"/>
          </a:p>
          <a:p>
            <a:r>
              <a:rPr lang="en-US" sz="1600" b="1" dirty="0"/>
              <a:t>React-Bootstrap</a:t>
            </a:r>
          </a:p>
          <a:p>
            <a:pPr marL="285750" indent="-285750">
              <a:buFont typeface="Arial" panose="020B0604020202020204" pitchFamily="34" charset="0"/>
              <a:buChar char="•"/>
            </a:pPr>
            <a:r>
              <a:rPr lang="en-US" sz="1600" dirty="0"/>
              <a:t>Still utilizes the same CSS files that would be utilized if using vanilla Bootstrap</a:t>
            </a:r>
          </a:p>
          <a:p>
            <a:pPr marL="285750" indent="-285750">
              <a:buFont typeface="Arial" panose="020B0604020202020204" pitchFamily="34" charset="0"/>
              <a:buChar char="•"/>
            </a:pPr>
            <a:r>
              <a:rPr lang="en-US" sz="1600" dirty="0"/>
              <a:t>JavaScript powered functionality is compatible with React implementation</a:t>
            </a:r>
          </a:p>
          <a:p>
            <a:pPr marL="285750" indent="-285750">
              <a:buFont typeface="Arial" panose="020B0604020202020204" pitchFamily="34" charset="0"/>
              <a:buChar char="•"/>
            </a:pPr>
            <a:r>
              <a:rPr lang="en-US" sz="1600" dirty="0"/>
              <a:t>More concise:</a:t>
            </a:r>
          </a:p>
          <a:p>
            <a:pPr marL="285750" indent="-285750">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23C2AD05-078D-4916-96FB-DBBE84B6B038}"/>
              </a:ext>
            </a:extLst>
          </p:cNvPr>
          <p:cNvSpPr txBox="1"/>
          <p:nvPr/>
        </p:nvSpPr>
        <p:spPr>
          <a:xfrm>
            <a:off x="722376" y="4365010"/>
            <a:ext cx="3337560" cy="2492990"/>
          </a:xfrm>
          <a:prstGeom prst="rect">
            <a:avLst/>
          </a:prstGeom>
          <a:noFill/>
        </p:spPr>
        <p:txBody>
          <a:bodyPr wrap="square" rtlCol="0">
            <a:spAutoFit/>
          </a:bodyPr>
          <a:lstStyle/>
          <a:p>
            <a:r>
              <a:rPr lang="en-US" sz="1200" b="1" dirty="0"/>
              <a:t>Vanilla </a:t>
            </a:r>
            <a:r>
              <a:rPr lang="en-US" sz="1200" b="1" dirty="0" err="1"/>
              <a:t>Boostrap</a:t>
            </a:r>
            <a:r>
              <a:rPr lang="en-US" sz="1200" b="1" dirty="0"/>
              <a:t> JSX:</a:t>
            </a:r>
          </a:p>
          <a:p>
            <a:r>
              <a:rPr lang="en-US" sz="1200" dirty="0"/>
              <a:t>&lt;div </a:t>
            </a:r>
            <a:r>
              <a:rPr lang="en-US" sz="1200" dirty="0" err="1"/>
              <a:t>className</a:t>
            </a:r>
            <a:r>
              <a:rPr lang="en-US" sz="1200" dirty="0"/>
              <a:t>="form-row"&gt;</a:t>
            </a:r>
          </a:p>
          <a:p>
            <a:r>
              <a:rPr lang="en-US" sz="1200" dirty="0"/>
              <a:t>        &lt;div </a:t>
            </a:r>
            <a:r>
              <a:rPr lang="en-US" sz="1200" dirty="0" err="1"/>
              <a:t>className</a:t>
            </a:r>
            <a:r>
              <a:rPr lang="en-US" sz="1200" dirty="0"/>
              <a:t>="form-group col-md-6"&gt;</a:t>
            </a:r>
          </a:p>
          <a:p>
            <a:r>
              <a:rPr lang="en-US" sz="1200" dirty="0"/>
              <a:t>          &lt;label for="inputEmail4"&gt;Email&lt;/label&gt;</a:t>
            </a:r>
          </a:p>
          <a:p>
            <a:r>
              <a:rPr lang="en-US" sz="1200" dirty="0"/>
              <a:t>          &lt;input</a:t>
            </a:r>
          </a:p>
          <a:p>
            <a:r>
              <a:rPr lang="en-US" sz="1200" dirty="0"/>
              <a:t>            type="email"</a:t>
            </a:r>
          </a:p>
          <a:p>
            <a:r>
              <a:rPr lang="en-US" sz="1200" dirty="0"/>
              <a:t>            </a:t>
            </a:r>
            <a:r>
              <a:rPr lang="en-US" sz="1200" dirty="0" err="1"/>
              <a:t>className</a:t>
            </a:r>
            <a:r>
              <a:rPr lang="en-US" sz="1200" dirty="0"/>
              <a:t>="form-control"</a:t>
            </a:r>
          </a:p>
          <a:p>
            <a:r>
              <a:rPr lang="en-US" sz="1200" dirty="0"/>
              <a:t>            id="inputEmail4"</a:t>
            </a:r>
          </a:p>
          <a:p>
            <a:r>
              <a:rPr lang="en-US" sz="1200" dirty="0"/>
              <a:t>            placeholder="Email"</a:t>
            </a:r>
          </a:p>
          <a:p>
            <a:r>
              <a:rPr lang="en-US" sz="1200" dirty="0"/>
              <a:t>          /&gt;</a:t>
            </a:r>
          </a:p>
          <a:p>
            <a:r>
              <a:rPr lang="en-US" sz="1200" dirty="0"/>
              <a:t>        &lt;/div&gt;</a:t>
            </a:r>
          </a:p>
          <a:p>
            <a:r>
              <a:rPr lang="en-US" sz="1200" dirty="0"/>
              <a:t>&lt;/div&gt;</a:t>
            </a:r>
          </a:p>
          <a:p>
            <a:r>
              <a:rPr lang="en-US" sz="1200" dirty="0"/>
              <a:t>        </a:t>
            </a:r>
          </a:p>
        </p:txBody>
      </p:sp>
      <p:sp>
        <p:nvSpPr>
          <p:cNvPr id="4" name="TextBox 3">
            <a:extLst>
              <a:ext uri="{FF2B5EF4-FFF2-40B4-BE49-F238E27FC236}">
                <a16:creationId xmlns:a16="http://schemas.microsoft.com/office/drawing/2014/main" id="{ADA3E376-B63D-4F5E-A6FA-F97F87943D83}"/>
              </a:ext>
            </a:extLst>
          </p:cNvPr>
          <p:cNvSpPr txBox="1"/>
          <p:nvPr/>
        </p:nvSpPr>
        <p:spPr>
          <a:xfrm>
            <a:off x="4672584" y="4365010"/>
            <a:ext cx="4306824" cy="1384995"/>
          </a:xfrm>
          <a:prstGeom prst="rect">
            <a:avLst/>
          </a:prstGeom>
          <a:noFill/>
        </p:spPr>
        <p:txBody>
          <a:bodyPr wrap="square" rtlCol="0">
            <a:spAutoFit/>
          </a:bodyPr>
          <a:lstStyle/>
          <a:p>
            <a:r>
              <a:rPr lang="en-US" sz="1200" b="1" dirty="0"/>
              <a:t>React-</a:t>
            </a:r>
            <a:r>
              <a:rPr lang="en-US" sz="1200" b="1" dirty="0" err="1"/>
              <a:t>Boostrap</a:t>
            </a:r>
            <a:r>
              <a:rPr lang="en-US" sz="1200" b="1" dirty="0"/>
              <a:t> JSX:</a:t>
            </a:r>
          </a:p>
          <a:p>
            <a:r>
              <a:rPr lang="en-US" sz="1200" dirty="0"/>
              <a:t>&lt;</a:t>
            </a:r>
            <a:r>
              <a:rPr lang="en-US" sz="1200" dirty="0" err="1"/>
              <a:t>Form.Row</a:t>
            </a:r>
            <a:r>
              <a:rPr lang="en-US" sz="1200" dirty="0"/>
              <a:t>&gt;</a:t>
            </a:r>
          </a:p>
          <a:p>
            <a:r>
              <a:rPr lang="en-US" sz="1200" dirty="0"/>
              <a:t>        &lt;</a:t>
            </a:r>
            <a:r>
              <a:rPr lang="en-US" sz="1200" dirty="0" err="1"/>
              <a:t>Form.Group</a:t>
            </a:r>
            <a:r>
              <a:rPr lang="en-US" sz="1200" dirty="0"/>
              <a:t> as={Col} </a:t>
            </a:r>
            <a:r>
              <a:rPr lang="en-US" sz="1200" dirty="0" err="1"/>
              <a:t>controlId</a:t>
            </a:r>
            <a:r>
              <a:rPr lang="en-US" sz="1200" dirty="0"/>
              <a:t>="</a:t>
            </a:r>
            <a:r>
              <a:rPr lang="en-US" sz="1200" dirty="0" err="1"/>
              <a:t>formGridEmail</a:t>
            </a:r>
            <a:r>
              <a:rPr lang="en-US" sz="1200" dirty="0"/>
              <a:t>"&gt;</a:t>
            </a:r>
          </a:p>
          <a:p>
            <a:r>
              <a:rPr lang="en-US" sz="1200" dirty="0"/>
              <a:t>          &lt;</a:t>
            </a:r>
            <a:r>
              <a:rPr lang="en-US" sz="1200" dirty="0" err="1"/>
              <a:t>Form.Label</a:t>
            </a:r>
            <a:r>
              <a:rPr lang="en-US" sz="1200" dirty="0"/>
              <a:t>&gt;Email&lt;/</a:t>
            </a:r>
            <a:r>
              <a:rPr lang="en-US" sz="1200" dirty="0" err="1"/>
              <a:t>Form.Label</a:t>
            </a:r>
            <a:r>
              <a:rPr lang="en-US" sz="1200" dirty="0"/>
              <a:t>&gt;</a:t>
            </a:r>
          </a:p>
          <a:p>
            <a:r>
              <a:rPr lang="en-US" sz="1200" dirty="0"/>
              <a:t>          &lt;</a:t>
            </a:r>
            <a:r>
              <a:rPr lang="en-US" sz="1200" dirty="0" err="1"/>
              <a:t>Form.Control</a:t>
            </a:r>
            <a:r>
              <a:rPr lang="en-US" sz="1200" dirty="0"/>
              <a:t> type="email" placeholder="Enter email" /&gt;</a:t>
            </a:r>
          </a:p>
          <a:p>
            <a:r>
              <a:rPr lang="en-US" sz="1200" dirty="0"/>
              <a:t>        &lt;/</a:t>
            </a:r>
            <a:r>
              <a:rPr lang="en-US" sz="1200" dirty="0" err="1"/>
              <a:t>Form.Group</a:t>
            </a:r>
            <a:r>
              <a:rPr lang="en-US" sz="1200" dirty="0"/>
              <a:t>&gt;</a:t>
            </a:r>
          </a:p>
          <a:p>
            <a:r>
              <a:rPr lang="en-US" sz="1200" dirty="0"/>
              <a:t>&lt;/</a:t>
            </a:r>
            <a:r>
              <a:rPr lang="en-US" sz="1200" dirty="0" err="1"/>
              <a:t>Form.Row</a:t>
            </a:r>
            <a:r>
              <a:rPr lang="en-US" sz="1200" dirty="0"/>
              <a:t>&gt;</a:t>
            </a:r>
          </a:p>
        </p:txBody>
      </p:sp>
    </p:spTree>
    <p:extLst>
      <p:ext uri="{BB962C8B-B14F-4D97-AF65-F5344CB8AC3E}">
        <p14:creationId xmlns:p14="http://schemas.microsoft.com/office/powerpoint/2010/main" val="3516952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Adding React-Bootstrap dependency</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031873"/>
          </a:xfrm>
          <a:prstGeom prst="rect">
            <a:avLst/>
          </a:prstGeom>
          <a:noFill/>
        </p:spPr>
        <p:txBody>
          <a:bodyPr wrap="square">
            <a:spAutoFit/>
          </a:bodyPr>
          <a:lstStyle/>
          <a:p>
            <a:endParaRPr lang="en-US" sz="1600" b="1" dirty="0"/>
          </a:p>
          <a:p>
            <a:r>
              <a:rPr lang="en-US" sz="1600" b="1" dirty="0"/>
              <a:t>Adding </a:t>
            </a:r>
            <a:r>
              <a:rPr lang="en-US" sz="1600" b="1" dirty="0" err="1"/>
              <a:t>package.json</a:t>
            </a:r>
            <a:r>
              <a:rPr lang="en-US" sz="1600" b="1" dirty="0"/>
              <a:t> </a:t>
            </a:r>
            <a:r>
              <a:rPr lang="en-US" sz="1600" b="1" dirty="0" err="1"/>
              <a:t>depdency</a:t>
            </a:r>
            <a:r>
              <a:rPr lang="en-US" sz="1600" b="1" dirty="0"/>
              <a:t>: </a:t>
            </a:r>
          </a:p>
          <a:p>
            <a:endParaRPr lang="en-US" sz="1600" b="1" dirty="0"/>
          </a:p>
          <a:p>
            <a:r>
              <a:rPr lang="en-US" sz="1600" dirty="0" err="1"/>
              <a:t>npm</a:t>
            </a:r>
            <a:r>
              <a:rPr lang="en-US" sz="1600" dirty="0"/>
              <a:t> install </a:t>
            </a:r>
            <a:r>
              <a:rPr lang="en-US" sz="1600" dirty="0" err="1"/>
              <a:t>react-bootstrap@next</a:t>
            </a:r>
            <a:r>
              <a:rPr lang="en-US" sz="1600" dirty="0"/>
              <a:t> </a:t>
            </a:r>
            <a:r>
              <a:rPr lang="en-US" sz="1600" dirty="0">
                <a:hlinkClick r:id="rId2"/>
              </a:rPr>
              <a:t>bootstrap@5.1.1</a:t>
            </a:r>
            <a:r>
              <a:rPr lang="en-US" sz="1600" dirty="0"/>
              <a:t> --save</a:t>
            </a:r>
          </a:p>
          <a:p>
            <a:endParaRPr lang="en-US" sz="1600" dirty="0"/>
          </a:p>
          <a:p>
            <a:r>
              <a:rPr lang="en-US" sz="1600" b="1" dirty="0"/>
              <a:t>Importing Components:</a:t>
            </a:r>
          </a:p>
          <a:p>
            <a:endParaRPr lang="en-US" sz="1600" b="1" dirty="0"/>
          </a:p>
          <a:p>
            <a:r>
              <a:rPr lang="en-US" sz="1600" dirty="0"/>
              <a:t>When importing components, you should import the minimal components being used instead of the entire library in order to minimize the application bundle size being sent to the client. For example:</a:t>
            </a:r>
          </a:p>
          <a:p>
            <a:endParaRPr lang="en-US" sz="1600" dirty="0"/>
          </a:p>
          <a:p>
            <a:r>
              <a:rPr lang="en-US" sz="1600" dirty="0"/>
              <a:t>import Button from 'react-bootstrap/Button';</a:t>
            </a:r>
          </a:p>
          <a:p>
            <a:endParaRPr lang="en-US" sz="1600" dirty="0"/>
          </a:p>
          <a:p>
            <a:r>
              <a:rPr lang="en-US" sz="1600" dirty="0"/>
              <a:t>// or</a:t>
            </a:r>
          </a:p>
          <a:p>
            <a:r>
              <a:rPr lang="en-US" sz="1600" dirty="0"/>
              <a:t>import { Button } from 'react-bootstrap';</a:t>
            </a:r>
          </a:p>
          <a:p>
            <a:endParaRPr lang="en-US" sz="1600" dirty="0"/>
          </a:p>
          <a:p>
            <a:endParaRPr lang="en-US" sz="1600" dirty="0"/>
          </a:p>
        </p:txBody>
      </p:sp>
    </p:spTree>
    <p:extLst>
      <p:ext uri="{BB962C8B-B14F-4D97-AF65-F5344CB8AC3E}">
        <p14:creationId xmlns:p14="http://schemas.microsoft.com/office/powerpoint/2010/main" val="305702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Creating our .env file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5262979"/>
          </a:xfrm>
          <a:prstGeom prst="rect">
            <a:avLst/>
          </a:prstGeom>
          <a:noFill/>
        </p:spPr>
        <p:txBody>
          <a:bodyPr wrap="square">
            <a:spAutoFit/>
          </a:bodyPr>
          <a:lstStyle/>
          <a:p>
            <a:r>
              <a:rPr lang="en-US" sz="1400" b="0" dirty="0">
                <a:effectLst/>
                <a:latin typeface="Consolas" panose="020B0609020204030204" pitchFamily="49" charset="0"/>
              </a:rPr>
              <a:t>Our .env file is a very simple file defining keys/values of our secrets in the format below</a:t>
            </a:r>
          </a:p>
          <a:p>
            <a:r>
              <a:rPr lang="en-US" sz="1400" dirty="0">
                <a:latin typeface="Consolas" panose="020B0609020204030204" pitchFamily="49" charset="0"/>
              </a:rPr>
              <a:t>The key name we specify will later be accessible in our code via the global process variable (</a:t>
            </a:r>
            <a:r>
              <a:rPr lang="en-US" sz="1400" dirty="0" err="1">
                <a:latin typeface="Consolas" panose="020B0609020204030204" pitchFamily="49" charset="0"/>
              </a:rPr>
              <a:t>process.env.KEY</a:t>
            </a:r>
            <a:r>
              <a:rPr lang="en-US" sz="1400" dirty="0">
                <a:latin typeface="Consolas" panose="020B0609020204030204" pitchFamily="49" charset="0"/>
              </a:rPr>
              <a:t>)</a:t>
            </a:r>
          </a:p>
          <a:p>
            <a:endParaRPr lang="en-US" sz="1400" b="0" dirty="0">
              <a:effectLst/>
              <a:latin typeface="Consolas" panose="020B0609020204030204" pitchFamily="49" charset="0"/>
            </a:endParaRPr>
          </a:p>
          <a:p>
            <a:pPr marL="342900" indent="-342900">
              <a:buAutoNum type="arabicPeriod"/>
            </a:pPr>
            <a:r>
              <a:rPr lang="en-US" sz="1400" dirty="0">
                <a:latin typeface="Consolas" panose="020B0609020204030204" pitchFamily="49" charset="0"/>
              </a:rPr>
              <a:t>Create a .env file in the Express server’s root directory</a:t>
            </a:r>
          </a:p>
          <a:p>
            <a:pPr marL="342900" indent="-342900">
              <a:buAutoNum type="arabicPeriod"/>
            </a:pPr>
            <a:r>
              <a:rPr lang="en-US" sz="1400" b="0" dirty="0">
                <a:effectLst/>
                <a:latin typeface="Consolas" panose="020B0609020204030204" pitchFamily="49" charset="0"/>
              </a:rPr>
              <a:t>Create a .</a:t>
            </a:r>
            <a:r>
              <a:rPr lang="en-US" sz="1400" b="0" dirty="0" err="1">
                <a:effectLst/>
                <a:latin typeface="Consolas" panose="020B0609020204030204" pitchFamily="49" charset="0"/>
              </a:rPr>
              <a:t>gitignore</a:t>
            </a:r>
            <a:r>
              <a:rPr lang="en-US" sz="1400" b="0" dirty="0">
                <a:effectLst/>
                <a:latin typeface="Consolas" panose="020B0609020204030204" pitchFamily="49" charset="0"/>
              </a:rPr>
              <a:t> containing the below contents which specifies .env files should not be committed:</a:t>
            </a:r>
          </a:p>
          <a:p>
            <a:pPr lvl="1"/>
            <a:endParaRPr lang="fr-FR" sz="1400" b="0" dirty="0">
              <a:effectLst/>
              <a:latin typeface="Consolas" panose="020B0609020204030204" pitchFamily="49" charset="0"/>
            </a:endParaRPr>
          </a:p>
          <a:p>
            <a:pPr lvl="1"/>
            <a:r>
              <a:rPr lang="fr-FR" sz="1400" b="0" dirty="0" err="1">
                <a:effectLst/>
                <a:latin typeface="Consolas" panose="020B0609020204030204" pitchFamily="49" charset="0"/>
              </a:rPr>
              <a:t>node_modules</a:t>
            </a:r>
            <a:r>
              <a:rPr lang="fr-FR" sz="1400" b="0" dirty="0">
                <a:effectLst/>
                <a:latin typeface="Consolas" panose="020B0609020204030204" pitchFamily="49" charset="0"/>
              </a:rPr>
              <a:t>/</a:t>
            </a:r>
          </a:p>
          <a:p>
            <a:pPr lvl="1"/>
            <a:r>
              <a:rPr lang="fr-FR" sz="1400" b="0" dirty="0">
                <a:effectLst/>
                <a:latin typeface="Consolas" panose="020B0609020204030204" pitchFamily="49" charset="0"/>
              </a:rPr>
              <a:t># </a:t>
            </a:r>
            <a:r>
              <a:rPr lang="fr-FR" sz="1400" b="0" dirty="0" err="1">
                <a:effectLst/>
                <a:latin typeface="Consolas" panose="020B0609020204030204" pitchFamily="49" charset="0"/>
              </a:rPr>
              <a:t>dotenv</a:t>
            </a:r>
            <a:r>
              <a:rPr lang="fr-FR" sz="1400" b="0" dirty="0">
                <a:effectLst/>
                <a:latin typeface="Consolas" panose="020B0609020204030204" pitchFamily="49" charset="0"/>
              </a:rPr>
              <a:t> </a:t>
            </a:r>
            <a:r>
              <a:rPr lang="fr-FR" sz="1400" b="0" dirty="0" err="1">
                <a:effectLst/>
                <a:latin typeface="Consolas" panose="020B0609020204030204" pitchFamily="49" charset="0"/>
              </a:rPr>
              <a:t>environment</a:t>
            </a:r>
            <a:r>
              <a:rPr lang="fr-FR" sz="1400" b="0" dirty="0">
                <a:effectLst/>
                <a:latin typeface="Consolas" panose="020B0609020204030204" pitchFamily="49" charset="0"/>
              </a:rPr>
              <a:t> variables file</a:t>
            </a:r>
          </a:p>
          <a:p>
            <a:pPr lvl="1"/>
            <a:r>
              <a:rPr lang="fr-FR" sz="1400" b="0" dirty="0">
                <a:effectLst/>
                <a:latin typeface="Consolas" panose="020B0609020204030204" pitchFamily="49" charset="0"/>
              </a:rPr>
              <a:t>.</a:t>
            </a:r>
            <a:r>
              <a:rPr lang="fr-FR" sz="1400" b="0" dirty="0" err="1">
                <a:effectLst/>
                <a:latin typeface="Consolas" panose="020B0609020204030204" pitchFamily="49" charset="0"/>
              </a:rPr>
              <a:t>env</a:t>
            </a:r>
            <a:endParaRPr lang="fr-FR" sz="1400" b="0" dirty="0">
              <a:effectLst/>
              <a:latin typeface="Consolas" panose="020B0609020204030204" pitchFamily="49" charset="0"/>
            </a:endParaRPr>
          </a:p>
          <a:p>
            <a:pPr lvl="1"/>
            <a:r>
              <a:rPr lang="fr-FR" sz="1400" b="0" dirty="0">
                <a:effectLst/>
                <a:latin typeface="Consolas" panose="020B0609020204030204" pitchFamily="49" charset="0"/>
              </a:rPr>
              <a:t>.</a:t>
            </a:r>
            <a:r>
              <a:rPr lang="fr-FR" sz="1400" b="0" dirty="0" err="1">
                <a:effectLst/>
                <a:latin typeface="Consolas" panose="020B0609020204030204" pitchFamily="49" charset="0"/>
              </a:rPr>
              <a:t>env.test</a:t>
            </a:r>
            <a:endParaRPr lang="fr-FR" sz="1400" b="0" dirty="0">
              <a:effectLst/>
              <a:latin typeface="Consolas" panose="020B0609020204030204" pitchFamily="49" charset="0"/>
            </a:endParaRPr>
          </a:p>
          <a:p>
            <a:pPr lvl="1"/>
            <a:r>
              <a:rPr lang="fr-FR" sz="1400" b="0" dirty="0">
                <a:effectLst/>
                <a:latin typeface="Consolas" panose="020B0609020204030204" pitchFamily="49" charset="0"/>
              </a:rPr>
              <a:t>.</a:t>
            </a:r>
            <a:r>
              <a:rPr lang="fr-FR" sz="1400" b="0" dirty="0" err="1">
                <a:effectLst/>
                <a:latin typeface="Consolas" panose="020B0609020204030204" pitchFamily="49" charset="0"/>
              </a:rPr>
              <a:t>env.production</a:t>
            </a:r>
            <a:endParaRPr lang="fr-FR" sz="1400" b="0" dirty="0">
              <a:effectLst/>
              <a:latin typeface="Consolas" panose="020B0609020204030204" pitchFamily="49" charset="0"/>
            </a:endParaRPr>
          </a:p>
          <a:p>
            <a:pPr lvl="1"/>
            <a:endParaRPr lang="en-US" sz="1400" dirty="0">
              <a:latin typeface="Consolas" panose="020B0609020204030204" pitchFamily="49" charset="0"/>
            </a:endParaRPr>
          </a:p>
          <a:p>
            <a:r>
              <a:rPr lang="en-US" sz="1400" dirty="0">
                <a:latin typeface="Consolas" panose="020B0609020204030204" pitchFamily="49" charset="0"/>
              </a:rPr>
              <a:t>3. Add the following to the .env file created in step 1:</a:t>
            </a:r>
          </a:p>
          <a:p>
            <a:pPr lvl="1"/>
            <a:r>
              <a:rPr lang="en-US" sz="1400" dirty="0">
                <a:latin typeface="Consolas" panose="020B0609020204030204" pitchFamily="49" charset="0"/>
              </a:rPr>
              <a:t>DB_URI="</a:t>
            </a:r>
            <a:r>
              <a:rPr lang="en-US" sz="1400" dirty="0" err="1">
                <a:latin typeface="Consolas" panose="020B0609020204030204" pitchFamily="49" charset="0"/>
              </a:rPr>
              <a:t>mongodb+srv</a:t>
            </a:r>
            <a:r>
              <a:rPr lang="en-US" sz="1400" dirty="0">
                <a:latin typeface="Consolas" panose="020B0609020204030204" pitchFamily="49" charset="0"/>
              </a:rPr>
              <a:t>://admin:HaTrlOuUrnrmZ1rQ@cluster0.qeg4a.mongodb.net/</a:t>
            </a:r>
            <a:r>
              <a:rPr lang="en-US" sz="1400" dirty="0" err="1">
                <a:latin typeface="Consolas" panose="020B0609020204030204" pitchFamily="49" charset="0"/>
              </a:rPr>
              <a:t>blogAppInClass?retryWrites</a:t>
            </a:r>
            <a:r>
              <a:rPr lang="en-US" sz="1400" dirty="0">
                <a:latin typeface="Consolas" panose="020B0609020204030204" pitchFamily="49" charset="0"/>
              </a:rPr>
              <a:t>=</a:t>
            </a:r>
            <a:r>
              <a:rPr lang="en-US" sz="1400" dirty="0" err="1">
                <a:latin typeface="Consolas" panose="020B0609020204030204" pitchFamily="49" charset="0"/>
              </a:rPr>
              <a:t>true&amp;w</a:t>
            </a:r>
            <a:r>
              <a:rPr lang="en-US" sz="1400" dirty="0">
                <a:latin typeface="Consolas" panose="020B0609020204030204" pitchFamily="49" charset="0"/>
              </a:rPr>
              <a:t>=majority"</a:t>
            </a:r>
          </a:p>
          <a:p>
            <a:pPr lvl="1"/>
            <a:r>
              <a:rPr lang="en-US" sz="1400" b="0" dirty="0">
                <a:effectLst/>
                <a:latin typeface="Consolas" panose="020B0609020204030204" pitchFamily="49" charset="0"/>
              </a:rPr>
              <a:t>JWT_PRIVATE_KEY="-----BEGIN RSA PRIVATE KEY-----\nMIICXgIBAAKBgQCCHv5sfIOEYf+4TNLfoUIre5GcpJGxb2t1c/TWOvFjE2x1VMwJ\nbGzurdeeUss+PcItjuTNixOGNx7YO+HLZkLoW6WXlv9LWtHnbZvpzTZCTrfDxA4B\</a:t>
            </a:r>
            <a:r>
              <a:rPr lang="en-US" sz="1400" b="0" dirty="0" err="1">
                <a:effectLst/>
                <a:latin typeface="Consolas" panose="020B0609020204030204" pitchFamily="49" charset="0"/>
              </a:rPr>
              <a:t>nn</a:t>
            </a:r>
            <a:r>
              <a:rPr lang="en-US" sz="1400" b="0" dirty="0">
                <a:effectLst/>
                <a:latin typeface="Consolas" panose="020B0609020204030204" pitchFamily="49" charset="0"/>
              </a:rPr>
              <a:t>/w3NEFp3tiu+CV8QRphvU1kYTbUo4+3Ko9eVNtt/</a:t>
            </a:r>
            <a:r>
              <a:rPr lang="en-US" sz="1400" b="0" dirty="0" err="1">
                <a:effectLst/>
                <a:latin typeface="Consolas" panose="020B0609020204030204" pitchFamily="49" charset="0"/>
              </a:rPr>
              <a:t>BfLxsSpqQUaraunxQIDAQAB</a:t>
            </a:r>
            <a:r>
              <a:rPr lang="en-US" sz="1400" b="0" dirty="0">
                <a:effectLst/>
                <a:latin typeface="Consolas" panose="020B0609020204030204" pitchFamily="49" charset="0"/>
              </a:rPr>
              <a:t>\nAoGBAIBZnDNcusnpdLnRpawLP97uW5p8xm2UbxYDFD4BFDvbW/98bmrZNbZVajt0\nhaBWgOQ5cD3DcrXQRy+aGcZtj45ytqn2XgXpEiklq24cPflNB+1/</a:t>
            </a:r>
            <a:r>
              <a:rPr lang="en-US" sz="1400" b="0" dirty="0" err="1">
                <a:effectLst/>
                <a:latin typeface="Consolas" panose="020B0609020204030204" pitchFamily="49" charset="0"/>
              </a:rPr>
              <a:t>BDxqylNT</a:t>
            </a:r>
            <a:r>
              <a:rPr lang="en-US" sz="1400" b="0" dirty="0">
                <a:effectLst/>
                <a:latin typeface="Consolas" panose="020B0609020204030204" pitchFamily="49" charset="0"/>
              </a:rPr>
              <a:t>/</a:t>
            </a:r>
            <a:r>
              <a:rPr lang="en-US" sz="1400" b="0" dirty="0" err="1">
                <a:effectLst/>
                <a:latin typeface="Consolas" panose="020B0609020204030204" pitchFamily="49" charset="0"/>
              </a:rPr>
              <a:t>CJf</a:t>
            </a:r>
            <a:r>
              <a:rPr lang="en-US" sz="1400" b="0" dirty="0">
                <a:effectLst/>
                <a:latin typeface="Consolas" panose="020B0609020204030204" pitchFamily="49" charset="0"/>
              </a:rPr>
              <a:t>\nwpi0vAKRqZRumF66mpeXy++3aaoLrIEcwyXRLU7HOCHf2wC9AkEA+1srhI5TXtCP\n3TuN/vTksESYS4mJzKwi4sfbjEqq4ZyKwIsgHWhiJIVqxVl7OgSBgOkb/Fxcgu58\ngn8rZyRw+wJBAISGbDnye3mPQkh6iylnheGTkrjv8nglB10TeKlE2fmhoR4cdfz4\nJokN3XIWYZAj9TZ6teo4TUg8XNoEwJD4bj8CQQCcw+3OTJ3+ooE3b69N9hqzPPTn\nF67T8gAIBLIPO3p8H5ACKkMrVDDxqiw/TWGne6vxZHHJ4SjpmCgbk4jUWUwFAkAk\nUEk7n6wh5RV+ksWrNMjExRFBR86jCVJ5OKqph0pLUvS5MYdLKBw3FeuGJYfaXWAF\n654JbiAPGStAOmkh0FE1AkEA8xkuzjVyHhsMG8kni0+h4iVyGc5GKZfvHQ23wzoN\nI6lRcdmQQMSrPMfNne1bxtOSFdbZhNosi5uoHZcGKYeBWQ==\n-----END RSA PRIVATE KEY-----"</a:t>
            </a:r>
          </a:p>
          <a:p>
            <a:endParaRPr lang="fr-FR" sz="1400" dirty="0">
              <a:latin typeface="Consolas" panose="020B0609020204030204" pitchFamily="49" charset="0"/>
            </a:endParaRPr>
          </a:p>
        </p:txBody>
      </p:sp>
    </p:spTree>
    <p:extLst>
      <p:ext uri="{BB962C8B-B14F-4D97-AF65-F5344CB8AC3E}">
        <p14:creationId xmlns:p14="http://schemas.microsoft.com/office/powerpoint/2010/main" val="2090227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Adding Container</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539430"/>
          </a:xfrm>
          <a:prstGeom prst="rect">
            <a:avLst/>
          </a:prstGeom>
          <a:noFill/>
        </p:spPr>
        <p:txBody>
          <a:bodyPr wrap="square">
            <a:spAutoFit/>
          </a:bodyPr>
          <a:lstStyle/>
          <a:p>
            <a:endParaRPr lang="en-US" sz="1600" b="1" dirty="0"/>
          </a:p>
          <a:p>
            <a:r>
              <a:rPr lang="en-US" sz="1600" b="1" dirty="0"/>
              <a:t>First, we wrap our application in a </a:t>
            </a:r>
            <a:r>
              <a:rPr lang="en-US" sz="1600" b="1" dirty="0" err="1"/>
              <a:t>Boostrap</a:t>
            </a:r>
            <a:r>
              <a:rPr lang="en-US" sz="1600" b="1" dirty="0"/>
              <a:t> container and import </a:t>
            </a:r>
            <a:r>
              <a:rPr lang="en-US" sz="1600" b="1" dirty="0" err="1"/>
              <a:t>Boostrap’s</a:t>
            </a:r>
            <a:r>
              <a:rPr lang="en-US" sz="1600" b="1" dirty="0"/>
              <a:t> stylesheet</a:t>
            </a:r>
          </a:p>
          <a:p>
            <a:endParaRPr lang="en-US" sz="1600" b="1" dirty="0"/>
          </a:p>
          <a:p>
            <a:r>
              <a:rPr lang="en-US" sz="1600" b="1" dirty="0"/>
              <a:t>App.js:</a:t>
            </a:r>
          </a:p>
          <a:p>
            <a:endParaRPr lang="en-US" sz="1600" b="1" dirty="0"/>
          </a:p>
          <a:p>
            <a:r>
              <a:rPr lang="en-US" sz="1600" dirty="0"/>
              <a:t>import 'bootstrap/</a:t>
            </a:r>
            <a:r>
              <a:rPr lang="en-US" sz="1600" dirty="0" err="1"/>
              <a:t>dist</a:t>
            </a:r>
            <a:r>
              <a:rPr lang="en-US" sz="1600" dirty="0"/>
              <a:t>/</a:t>
            </a:r>
            <a:r>
              <a:rPr lang="en-US" sz="1600" dirty="0" err="1"/>
              <a:t>css</a:t>
            </a:r>
            <a:r>
              <a:rPr lang="en-US" sz="1600" dirty="0"/>
              <a:t>/bootstrap.min.css’</a:t>
            </a:r>
          </a:p>
          <a:p>
            <a:r>
              <a:rPr lang="en-US" sz="1600" dirty="0"/>
              <a:t>import {Container, Row, Col} from 'react-bootstrap'</a:t>
            </a:r>
          </a:p>
          <a:p>
            <a:endParaRPr lang="en-US" sz="1600" b="1" dirty="0"/>
          </a:p>
          <a:p>
            <a:endParaRPr lang="en-US" sz="1600" b="1" dirty="0"/>
          </a:p>
          <a:p>
            <a:r>
              <a:rPr lang="en-US" sz="1600" dirty="0"/>
              <a:t>&lt;Container&gt;</a:t>
            </a:r>
          </a:p>
          <a:p>
            <a:r>
              <a:rPr lang="en-US" sz="1600" dirty="0"/>
              <a:t>       &lt;</a:t>
            </a:r>
            <a:r>
              <a:rPr lang="en-US" sz="1600" dirty="0" err="1"/>
              <a:t>HeaderBar</a:t>
            </a:r>
            <a:r>
              <a:rPr lang="en-US" sz="1600" dirty="0"/>
              <a:t> </a:t>
            </a:r>
            <a:r>
              <a:rPr lang="en-US" sz="1600" dirty="0" err="1"/>
              <a:t>setTheme</a:t>
            </a:r>
            <a:r>
              <a:rPr lang="en-US" sz="1600" dirty="0"/>
              <a:t>={</a:t>
            </a:r>
            <a:r>
              <a:rPr lang="en-US" sz="1600" dirty="0" err="1"/>
              <a:t>setTheme</a:t>
            </a:r>
            <a:r>
              <a:rPr lang="en-US" sz="1600" dirty="0"/>
              <a:t>} /&gt;</a:t>
            </a:r>
          </a:p>
          <a:p>
            <a:r>
              <a:rPr lang="en-US" sz="1600" dirty="0"/>
              <a:t>        &lt;View /&gt;</a:t>
            </a:r>
          </a:p>
          <a:p>
            <a:r>
              <a:rPr lang="en-US" sz="1600" dirty="0"/>
              <a:t>&lt;/Container&gt;</a:t>
            </a:r>
          </a:p>
          <a:p>
            <a:endParaRPr lang="en-US" sz="1600" dirty="0"/>
          </a:p>
        </p:txBody>
      </p:sp>
    </p:spTree>
    <p:extLst>
      <p:ext uri="{BB962C8B-B14F-4D97-AF65-F5344CB8AC3E}">
        <p14:creationId xmlns:p14="http://schemas.microsoft.com/office/powerpoint/2010/main" val="327661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Convert Login to Modal</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5386090"/>
          </a:xfrm>
          <a:prstGeom prst="rect">
            <a:avLst/>
          </a:prstGeom>
          <a:noFill/>
        </p:spPr>
        <p:txBody>
          <a:bodyPr wrap="square">
            <a:spAutoFit/>
          </a:bodyPr>
          <a:lstStyle/>
          <a:p>
            <a:r>
              <a:rPr lang="en-US" sz="1600" dirty="0"/>
              <a:t>We’ll convert Login to a modal which will pop up when the login link is clicked</a:t>
            </a:r>
          </a:p>
          <a:p>
            <a:endParaRPr lang="en-US" sz="1600" dirty="0"/>
          </a:p>
          <a:p>
            <a:r>
              <a:rPr lang="en-US" sz="1600" b="1" dirty="0" err="1"/>
              <a:t>Login.js</a:t>
            </a:r>
            <a:r>
              <a:rPr lang="en-US" sz="1600" b="1" dirty="0"/>
              <a:t>:</a:t>
            </a:r>
          </a:p>
          <a:p>
            <a:endParaRPr lang="en-US" sz="1600" b="1" dirty="0"/>
          </a:p>
          <a:p>
            <a:r>
              <a:rPr lang="en-US" sz="1200" dirty="0"/>
              <a:t>import { Modal, Form, Button } from "react-bootstrap";</a:t>
            </a:r>
          </a:p>
          <a:p>
            <a:endParaRPr lang="en-US" sz="1200" dirty="0"/>
          </a:p>
          <a:p>
            <a:r>
              <a:rPr lang="en-US" sz="1200" dirty="0"/>
              <a:t>export default function Login({show, </a:t>
            </a:r>
            <a:r>
              <a:rPr lang="en-US" sz="1200" dirty="0" err="1"/>
              <a:t>handleClose</a:t>
            </a:r>
            <a:r>
              <a:rPr lang="en-US" sz="1200" dirty="0"/>
              <a:t>})</a:t>
            </a:r>
            <a:endParaRPr lang="en-US" sz="1100" dirty="0"/>
          </a:p>
          <a:p>
            <a:endParaRPr lang="en-US" sz="1600" b="1" dirty="0"/>
          </a:p>
          <a:p>
            <a:r>
              <a:rPr lang="en-US" sz="1200" dirty="0"/>
              <a:t> &lt;Modal show={show} </a:t>
            </a:r>
            <a:r>
              <a:rPr lang="en-US" sz="1200" dirty="0" err="1"/>
              <a:t>onHide</a:t>
            </a:r>
            <a:r>
              <a:rPr lang="en-US" sz="1200" dirty="0"/>
              <a:t>={</a:t>
            </a:r>
            <a:r>
              <a:rPr lang="en-US" sz="1200" dirty="0" err="1"/>
              <a:t>handleClose</a:t>
            </a:r>
            <a:r>
              <a:rPr lang="en-US" sz="1200" dirty="0"/>
              <a:t>}&gt;</a:t>
            </a:r>
          </a:p>
          <a:p>
            <a:r>
              <a:rPr lang="en-US" sz="1200" dirty="0"/>
              <a:t>      &lt;Form </a:t>
            </a:r>
            <a:r>
              <a:rPr lang="en-US" sz="1200" dirty="0" err="1"/>
              <a:t>onSubmit</a:t>
            </a:r>
            <a:r>
              <a:rPr lang="en-US" sz="1200" dirty="0"/>
              <a:t>={e =&gt; { </a:t>
            </a:r>
            <a:r>
              <a:rPr lang="en-US" sz="1200" dirty="0" err="1"/>
              <a:t>e.preventDefault</a:t>
            </a:r>
            <a:r>
              <a:rPr lang="en-US" sz="1200" dirty="0"/>
              <a:t>(); login(username, password); </a:t>
            </a:r>
            <a:r>
              <a:rPr lang="en-US" sz="1200" dirty="0" err="1"/>
              <a:t>handleClose</a:t>
            </a:r>
            <a:r>
              <a:rPr lang="en-US" sz="1200" dirty="0"/>
              <a:t>() }}&gt;</a:t>
            </a:r>
          </a:p>
          <a:p>
            <a:r>
              <a:rPr lang="en-US" sz="1200" dirty="0"/>
              <a:t>        &lt;</a:t>
            </a:r>
            <a:r>
              <a:rPr lang="en-US" sz="1200" dirty="0" err="1"/>
              <a:t>Modal.Header</a:t>
            </a:r>
            <a:r>
              <a:rPr lang="en-US" sz="1200" dirty="0"/>
              <a:t> </a:t>
            </a:r>
            <a:r>
              <a:rPr lang="en-US" sz="1200" dirty="0" err="1"/>
              <a:t>closeButton</a:t>
            </a:r>
            <a:r>
              <a:rPr lang="en-US" sz="1200" dirty="0"/>
              <a:t>&gt;</a:t>
            </a:r>
          </a:p>
          <a:p>
            <a:r>
              <a:rPr lang="en-US" sz="1200" dirty="0"/>
              <a:t>          &lt;</a:t>
            </a:r>
            <a:r>
              <a:rPr lang="en-US" sz="1200" dirty="0" err="1"/>
              <a:t>Modal.Title</a:t>
            </a:r>
            <a:r>
              <a:rPr lang="en-US" sz="1200" dirty="0"/>
              <a:t>&gt;Login&lt;/</a:t>
            </a:r>
            <a:r>
              <a:rPr lang="en-US" sz="1200" dirty="0" err="1"/>
              <a:t>Modal.Title</a:t>
            </a:r>
            <a:r>
              <a:rPr lang="en-US" sz="1200" dirty="0"/>
              <a:t>&gt;</a:t>
            </a:r>
          </a:p>
          <a:p>
            <a:r>
              <a:rPr lang="en-US" sz="1200" dirty="0"/>
              <a:t>        &lt;/</a:t>
            </a:r>
            <a:r>
              <a:rPr lang="en-US" sz="1200" dirty="0" err="1"/>
              <a:t>Modal.Header</a:t>
            </a:r>
            <a:r>
              <a:rPr lang="en-US" sz="1200" dirty="0"/>
              <a:t>&gt;</a:t>
            </a:r>
          </a:p>
          <a:p>
            <a:r>
              <a:rPr lang="en-US" sz="1200" dirty="0"/>
              <a:t>        &lt;</a:t>
            </a:r>
            <a:r>
              <a:rPr lang="en-US" sz="1200" dirty="0" err="1"/>
              <a:t>Modal.Body</a:t>
            </a:r>
            <a:r>
              <a:rPr lang="en-US" sz="1200" dirty="0"/>
              <a:t>&gt;</a:t>
            </a:r>
          </a:p>
          <a:p>
            <a:r>
              <a:rPr lang="en-US" sz="1200" dirty="0"/>
              <a:t>          &lt;</a:t>
            </a:r>
            <a:r>
              <a:rPr lang="en-US" sz="1200" dirty="0" err="1"/>
              <a:t>Form.Label</a:t>
            </a:r>
            <a:r>
              <a:rPr lang="en-US" sz="1200" dirty="0"/>
              <a:t> </a:t>
            </a:r>
            <a:r>
              <a:rPr lang="en-US" sz="1200" dirty="0" err="1"/>
              <a:t>htmlFor</a:t>
            </a:r>
            <a:r>
              <a:rPr lang="en-US" sz="1200" dirty="0"/>
              <a:t>="login-username"&gt;Username:&lt;/</a:t>
            </a:r>
            <a:r>
              <a:rPr lang="en-US" sz="1200" dirty="0" err="1"/>
              <a:t>Form.Label</a:t>
            </a:r>
            <a:r>
              <a:rPr lang="en-US" sz="1200" dirty="0"/>
              <a:t>&gt;</a:t>
            </a:r>
          </a:p>
          <a:p>
            <a:r>
              <a:rPr lang="en-US" sz="1200" dirty="0"/>
              <a:t>          &lt;</a:t>
            </a:r>
            <a:r>
              <a:rPr lang="en-US" sz="1200" dirty="0" err="1"/>
              <a:t>Form.Control</a:t>
            </a:r>
            <a:r>
              <a:rPr lang="en-US" sz="1200" dirty="0"/>
              <a:t> type="text" value={username} </a:t>
            </a:r>
            <a:r>
              <a:rPr lang="en-US" sz="1200" dirty="0" err="1"/>
              <a:t>onChange</a:t>
            </a:r>
            <a:r>
              <a:rPr lang="en-US" sz="1200" dirty="0"/>
              <a:t>={(e) =&gt; </a:t>
            </a:r>
            <a:r>
              <a:rPr lang="en-US" sz="1200" dirty="0" err="1"/>
              <a:t>setUsername</a:t>
            </a:r>
            <a:r>
              <a:rPr lang="en-US" sz="1200" dirty="0"/>
              <a:t>(</a:t>
            </a:r>
            <a:r>
              <a:rPr lang="en-US" sz="1200" dirty="0" err="1"/>
              <a:t>e.target.value</a:t>
            </a:r>
            <a:r>
              <a:rPr lang="en-US" sz="1200" dirty="0"/>
              <a:t>)} name="login-username" id="login-username" /&gt;</a:t>
            </a:r>
          </a:p>
          <a:p>
            <a:r>
              <a:rPr lang="en-US" sz="1200" dirty="0"/>
              <a:t>          &lt;</a:t>
            </a:r>
            <a:r>
              <a:rPr lang="en-US" sz="1200" dirty="0" err="1"/>
              <a:t>Form.Label</a:t>
            </a:r>
            <a:r>
              <a:rPr lang="en-US" sz="1200" dirty="0"/>
              <a:t> </a:t>
            </a:r>
            <a:r>
              <a:rPr lang="en-US" sz="1200" dirty="0" err="1"/>
              <a:t>htmlFor</a:t>
            </a:r>
            <a:r>
              <a:rPr lang="en-US" sz="1200" dirty="0"/>
              <a:t>="login-password"&gt;Password:&lt;/</a:t>
            </a:r>
            <a:r>
              <a:rPr lang="en-US" sz="1200" dirty="0" err="1"/>
              <a:t>Form.Label</a:t>
            </a:r>
            <a:r>
              <a:rPr lang="en-US" sz="1200" dirty="0"/>
              <a:t>&gt;</a:t>
            </a:r>
          </a:p>
          <a:p>
            <a:r>
              <a:rPr lang="en-US" sz="1200" dirty="0"/>
              <a:t>          &lt;</a:t>
            </a:r>
            <a:r>
              <a:rPr lang="en-US" sz="1200" dirty="0" err="1"/>
              <a:t>Form.Control</a:t>
            </a:r>
            <a:r>
              <a:rPr lang="en-US" sz="1200" dirty="0"/>
              <a:t> type="password" value={password} </a:t>
            </a:r>
            <a:r>
              <a:rPr lang="en-US" sz="1200" dirty="0" err="1"/>
              <a:t>onChange</a:t>
            </a:r>
            <a:r>
              <a:rPr lang="en-US" sz="1200" dirty="0"/>
              <a:t>={(e) =&gt; </a:t>
            </a:r>
            <a:r>
              <a:rPr lang="en-US" sz="1200" dirty="0" err="1"/>
              <a:t>setPassword</a:t>
            </a:r>
            <a:r>
              <a:rPr lang="en-US" sz="1200" dirty="0"/>
              <a:t>(</a:t>
            </a:r>
            <a:r>
              <a:rPr lang="en-US" sz="1200" dirty="0" err="1"/>
              <a:t>e.target.value</a:t>
            </a:r>
            <a:r>
              <a:rPr lang="en-US" sz="1200" dirty="0"/>
              <a:t>)} name="login-password" id="login-password" /&gt;</a:t>
            </a:r>
          </a:p>
          <a:p>
            <a:r>
              <a:rPr lang="en-US" sz="1200" dirty="0"/>
              <a:t>          {</a:t>
            </a:r>
            <a:r>
              <a:rPr lang="en-US" sz="1200" dirty="0" err="1"/>
              <a:t>loginFailed</a:t>
            </a:r>
            <a:r>
              <a:rPr lang="en-US" sz="1200" dirty="0"/>
              <a:t> &amp;&amp; &lt;</a:t>
            </a:r>
            <a:r>
              <a:rPr lang="en-US" sz="1200" dirty="0" err="1"/>
              <a:t>Form.Text</a:t>
            </a:r>
            <a:r>
              <a:rPr lang="en-US" sz="1200" dirty="0"/>
              <a:t> style={{ color: 'red' }}&gt;Invalid username or password&lt;/</a:t>
            </a:r>
            <a:r>
              <a:rPr lang="en-US" sz="1200" dirty="0" err="1"/>
              <a:t>Form.Text</a:t>
            </a:r>
            <a:r>
              <a:rPr lang="en-US" sz="1200" dirty="0"/>
              <a:t>&gt;}</a:t>
            </a:r>
          </a:p>
          <a:p>
            <a:r>
              <a:rPr lang="en-US" sz="1200" dirty="0"/>
              <a:t>        &lt;/</a:t>
            </a:r>
            <a:r>
              <a:rPr lang="en-US" sz="1200" dirty="0" err="1"/>
              <a:t>Modal.Body</a:t>
            </a:r>
            <a:r>
              <a:rPr lang="en-US" sz="1200" dirty="0"/>
              <a:t>&gt;</a:t>
            </a:r>
          </a:p>
          <a:p>
            <a:r>
              <a:rPr lang="en-US" sz="1200" dirty="0"/>
              <a:t>        &lt;</a:t>
            </a:r>
            <a:r>
              <a:rPr lang="en-US" sz="1200" dirty="0" err="1"/>
              <a:t>Modal.Footer</a:t>
            </a:r>
            <a:r>
              <a:rPr lang="en-US" sz="1200" dirty="0"/>
              <a:t>&gt;</a:t>
            </a:r>
          </a:p>
          <a:p>
            <a:r>
              <a:rPr lang="en-US" sz="1200" dirty="0"/>
              <a:t>          &lt;Button variant="secondary" </a:t>
            </a:r>
            <a:r>
              <a:rPr lang="en-US" sz="1200" dirty="0" err="1"/>
              <a:t>onClick</a:t>
            </a:r>
            <a:r>
              <a:rPr lang="en-US" sz="1200" dirty="0"/>
              <a:t>={</a:t>
            </a:r>
            <a:r>
              <a:rPr lang="en-US" sz="1200" dirty="0" err="1"/>
              <a:t>handleClose</a:t>
            </a:r>
            <a:r>
              <a:rPr lang="en-US" sz="1200" dirty="0"/>
              <a:t>}&gt;Cancel&lt;/Button&gt;</a:t>
            </a:r>
          </a:p>
          <a:p>
            <a:r>
              <a:rPr lang="en-US" sz="1200" dirty="0"/>
              <a:t>          &lt;Button variant="primary" disabled={</a:t>
            </a:r>
            <a:r>
              <a:rPr lang="en-US" sz="1200" dirty="0" err="1"/>
              <a:t>username.length</a:t>
            </a:r>
            <a:r>
              <a:rPr lang="en-US" sz="1200" dirty="0"/>
              <a:t> === 0} type="submit"&gt;Login&lt;/Button&gt;</a:t>
            </a:r>
          </a:p>
          <a:p>
            <a:r>
              <a:rPr lang="en-US" sz="1200" dirty="0"/>
              <a:t>        &lt;/</a:t>
            </a:r>
            <a:r>
              <a:rPr lang="en-US" sz="1200" dirty="0" err="1"/>
              <a:t>Modal.Footer</a:t>
            </a:r>
            <a:r>
              <a:rPr lang="en-US" sz="1200" dirty="0"/>
              <a:t>&gt;</a:t>
            </a:r>
          </a:p>
          <a:p>
            <a:r>
              <a:rPr lang="en-US" sz="1200" dirty="0"/>
              <a:t>      &lt;/Form&gt;</a:t>
            </a:r>
          </a:p>
          <a:p>
            <a:r>
              <a:rPr lang="en-US" sz="1200" dirty="0"/>
              <a:t>    &lt;/Modal&gt;</a:t>
            </a:r>
          </a:p>
        </p:txBody>
      </p:sp>
    </p:spTree>
    <p:extLst>
      <p:ext uri="{BB962C8B-B14F-4D97-AF65-F5344CB8AC3E}">
        <p14:creationId xmlns:p14="http://schemas.microsoft.com/office/powerpoint/2010/main" val="67036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Convert Register to Modal</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2084748" cy="5447645"/>
          </a:xfrm>
          <a:prstGeom prst="rect">
            <a:avLst/>
          </a:prstGeom>
          <a:noFill/>
        </p:spPr>
        <p:txBody>
          <a:bodyPr wrap="square">
            <a:spAutoFit/>
          </a:bodyPr>
          <a:lstStyle/>
          <a:p>
            <a:r>
              <a:rPr lang="en-US" sz="1600" dirty="0"/>
              <a:t>We’ll convert Register to a modal which will pop up when the login link is clicked</a:t>
            </a:r>
          </a:p>
          <a:p>
            <a:endParaRPr lang="en-US" sz="1600" dirty="0"/>
          </a:p>
          <a:p>
            <a:r>
              <a:rPr lang="en-US" sz="1600" b="1" dirty="0"/>
              <a:t>Register.js:</a:t>
            </a:r>
          </a:p>
          <a:p>
            <a:endParaRPr lang="en-US" sz="1600" b="1" dirty="0"/>
          </a:p>
          <a:p>
            <a:r>
              <a:rPr lang="en-US" sz="1100" dirty="0"/>
              <a:t>import { Modal, Form, Button } from "react-bootstrap";</a:t>
            </a:r>
          </a:p>
          <a:p>
            <a:endParaRPr lang="en-US" sz="1100" dirty="0"/>
          </a:p>
          <a:p>
            <a:r>
              <a:rPr lang="en-US" sz="1100" dirty="0"/>
              <a:t>export default function Login({show, </a:t>
            </a:r>
            <a:r>
              <a:rPr lang="en-US" sz="1100" dirty="0" err="1"/>
              <a:t>handleClose</a:t>
            </a:r>
            <a:r>
              <a:rPr lang="en-US" sz="1100" dirty="0"/>
              <a:t>})</a:t>
            </a:r>
            <a:endParaRPr lang="en-US" sz="1050" dirty="0"/>
          </a:p>
          <a:p>
            <a:endParaRPr lang="en-US" sz="1100" b="1" dirty="0"/>
          </a:p>
          <a:p>
            <a:r>
              <a:rPr lang="en-US" sz="1200" dirty="0"/>
              <a:t>&lt;Modal </a:t>
            </a:r>
            <a:r>
              <a:rPr lang="en-US" sz="1200" i="1" dirty="0"/>
              <a:t>show</a:t>
            </a:r>
            <a:r>
              <a:rPr lang="en-US" sz="1200" dirty="0"/>
              <a:t>={show} </a:t>
            </a:r>
            <a:r>
              <a:rPr lang="en-US" sz="1200" i="1" dirty="0" err="1"/>
              <a:t>onHide</a:t>
            </a:r>
            <a:r>
              <a:rPr lang="en-US" sz="1200" dirty="0"/>
              <a:t>={</a:t>
            </a:r>
            <a:r>
              <a:rPr lang="en-US" sz="1200" dirty="0" err="1"/>
              <a:t>handleClose</a:t>
            </a:r>
            <a:r>
              <a:rPr lang="en-US" sz="1200" dirty="0"/>
              <a:t>}&gt;</a:t>
            </a:r>
          </a:p>
          <a:p>
            <a:r>
              <a:rPr lang="en-US" sz="1200" dirty="0"/>
              <a:t>&lt;Form </a:t>
            </a:r>
            <a:r>
              <a:rPr lang="en-US" sz="1200" i="1" dirty="0" err="1"/>
              <a:t>onSubmit</a:t>
            </a:r>
            <a:r>
              <a:rPr lang="en-US" sz="1200" dirty="0"/>
              <a:t>={(e) =&gt; { </a:t>
            </a:r>
            <a:r>
              <a:rPr lang="en-US" sz="1200" i="1" dirty="0" err="1"/>
              <a:t>e.preventDefault</a:t>
            </a:r>
            <a:r>
              <a:rPr lang="en-US" sz="1200" dirty="0"/>
              <a:t>(); </a:t>
            </a:r>
            <a:r>
              <a:rPr lang="en-US" sz="1200" i="1" dirty="0"/>
              <a:t>register</a:t>
            </a:r>
            <a:r>
              <a:rPr lang="en-US" sz="1200" dirty="0"/>
              <a:t>(username, password); </a:t>
            </a:r>
            <a:r>
              <a:rPr lang="en-US" sz="1200" i="1" dirty="0" err="1"/>
              <a:t>handleClose</a:t>
            </a:r>
            <a:r>
              <a:rPr lang="en-US" sz="1200" dirty="0"/>
              <a:t>(); }} &gt;</a:t>
            </a:r>
          </a:p>
          <a:p>
            <a:r>
              <a:rPr lang="en-US" sz="1200" dirty="0"/>
              <a:t>&lt;</a:t>
            </a:r>
            <a:r>
              <a:rPr lang="en-US" sz="1200" dirty="0" err="1"/>
              <a:t>Modal.Header</a:t>
            </a:r>
            <a:r>
              <a:rPr lang="en-US" sz="1200" dirty="0"/>
              <a:t> </a:t>
            </a:r>
            <a:r>
              <a:rPr lang="en-US" sz="1200" i="1" dirty="0" err="1"/>
              <a:t>closeButton</a:t>
            </a:r>
            <a:r>
              <a:rPr lang="en-US" sz="1200" dirty="0"/>
              <a:t>&gt;</a:t>
            </a:r>
          </a:p>
          <a:p>
            <a:r>
              <a:rPr lang="en-US" sz="1200" dirty="0"/>
              <a:t>&lt;</a:t>
            </a:r>
            <a:r>
              <a:rPr lang="en-US" sz="1200" dirty="0" err="1"/>
              <a:t>Modal.Title</a:t>
            </a:r>
            <a:r>
              <a:rPr lang="en-US" sz="1200" dirty="0"/>
              <a:t>&gt;Register&lt;/</a:t>
            </a:r>
            <a:r>
              <a:rPr lang="en-US" sz="1200" dirty="0" err="1"/>
              <a:t>Modal.Title</a:t>
            </a:r>
            <a:r>
              <a:rPr lang="en-US" sz="1200" dirty="0"/>
              <a:t>&gt;</a:t>
            </a:r>
          </a:p>
          <a:p>
            <a:r>
              <a:rPr lang="en-US" sz="1200" dirty="0"/>
              <a:t>&lt;/</a:t>
            </a:r>
            <a:r>
              <a:rPr lang="en-US" sz="1200" dirty="0" err="1"/>
              <a:t>Modal.Header</a:t>
            </a:r>
            <a:r>
              <a:rPr lang="en-US" sz="1200" dirty="0"/>
              <a:t>&gt;</a:t>
            </a:r>
          </a:p>
          <a:p>
            <a:r>
              <a:rPr lang="en-US" sz="1200" dirty="0"/>
              <a:t>&lt;</a:t>
            </a:r>
            <a:r>
              <a:rPr lang="en-US" sz="1200" dirty="0" err="1"/>
              <a:t>Modal.Body</a:t>
            </a:r>
            <a:r>
              <a:rPr lang="en-US" sz="1200" dirty="0"/>
              <a:t>&gt;</a:t>
            </a:r>
          </a:p>
          <a:p>
            <a:r>
              <a:rPr lang="en-US" sz="1200" dirty="0"/>
              <a:t>&lt;</a:t>
            </a:r>
            <a:r>
              <a:rPr lang="en-US" sz="1200" dirty="0" err="1"/>
              <a:t>Form.Label</a:t>
            </a:r>
            <a:r>
              <a:rPr lang="en-US" sz="1200" dirty="0"/>
              <a:t> </a:t>
            </a:r>
            <a:r>
              <a:rPr lang="en-US" sz="1200" i="1" dirty="0" err="1"/>
              <a:t>htmlFor</a:t>
            </a:r>
            <a:r>
              <a:rPr lang="en-US" sz="1200" dirty="0"/>
              <a:t>="register-username"&gt;Username:&lt;/</a:t>
            </a:r>
            <a:r>
              <a:rPr lang="en-US" sz="1200" dirty="0" err="1"/>
              <a:t>Form.Label</a:t>
            </a:r>
            <a:r>
              <a:rPr lang="en-US" sz="1200" dirty="0"/>
              <a:t>&gt;</a:t>
            </a:r>
          </a:p>
          <a:p>
            <a:r>
              <a:rPr lang="en-US" sz="1200" dirty="0"/>
              <a:t>&lt;</a:t>
            </a:r>
            <a:r>
              <a:rPr lang="en-US" sz="1200" dirty="0" err="1"/>
              <a:t>Form.Control</a:t>
            </a:r>
            <a:r>
              <a:rPr lang="en-US" sz="1200" dirty="0"/>
              <a:t>  </a:t>
            </a:r>
            <a:r>
              <a:rPr lang="en-US" sz="1200" i="1" dirty="0"/>
              <a:t>type</a:t>
            </a:r>
            <a:r>
              <a:rPr lang="en-US" sz="1200" dirty="0"/>
              <a:t>="text” </a:t>
            </a:r>
            <a:r>
              <a:rPr lang="en-US" sz="1200" i="1" dirty="0"/>
              <a:t>value</a:t>
            </a:r>
            <a:r>
              <a:rPr lang="en-US" sz="1200" dirty="0"/>
              <a:t>={username} </a:t>
            </a:r>
            <a:r>
              <a:rPr lang="en-US" sz="1200" i="1" dirty="0" err="1"/>
              <a:t>onChange</a:t>
            </a:r>
            <a:r>
              <a:rPr lang="en-US" sz="1200" dirty="0"/>
              <a:t>={(e) =&gt; </a:t>
            </a:r>
            <a:r>
              <a:rPr lang="en-US" sz="1200" i="1" dirty="0" err="1"/>
              <a:t>setUsername</a:t>
            </a:r>
            <a:r>
              <a:rPr lang="en-US" sz="1200" dirty="0"/>
              <a:t>(</a:t>
            </a:r>
            <a:r>
              <a:rPr lang="en-US" sz="1200" i="1" dirty="0" err="1"/>
              <a:t>e.target.</a:t>
            </a:r>
            <a:r>
              <a:rPr lang="en-US" sz="1200" dirty="0" err="1"/>
              <a:t>value</a:t>
            </a:r>
            <a:r>
              <a:rPr lang="en-US" sz="1200" dirty="0"/>
              <a:t>)} </a:t>
            </a:r>
            <a:r>
              <a:rPr lang="en-US" sz="1200" i="1" dirty="0"/>
              <a:t>name</a:t>
            </a:r>
            <a:r>
              <a:rPr lang="en-US" sz="1200" dirty="0"/>
              <a:t>="register-username” </a:t>
            </a:r>
            <a:r>
              <a:rPr lang="en-US" sz="1200" i="1" dirty="0"/>
              <a:t>id</a:t>
            </a:r>
            <a:r>
              <a:rPr lang="en-US" sz="1200" dirty="0"/>
              <a:t>="register-username” /&gt;</a:t>
            </a:r>
          </a:p>
          <a:p>
            <a:r>
              <a:rPr lang="en-US" sz="1200" dirty="0"/>
              <a:t>&lt;</a:t>
            </a:r>
            <a:r>
              <a:rPr lang="en-US" sz="1200" dirty="0" err="1"/>
              <a:t>Form.Label</a:t>
            </a:r>
            <a:r>
              <a:rPr lang="en-US" sz="1200" dirty="0"/>
              <a:t> </a:t>
            </a:r>
            <a:r>
              <a:rPr lang="en-US" sz="1200" i="1" dirty="0" err="1"/>
              <a:t>htmlFor</a:t>
            </a:r>
            <a:r>
              <a:rPr lang="en-US" sz="1200" dirty="0"/>
              <a:t>="register-password"&gt;Password:&lt;/</a:t>
            </a:r>
            <a:r>
              <a:rPr lang="en-US" sz="1200" dirty="0" err="1"/>
              <a:t>Form.Label</a:t>
            </a:r>
            <a:r>
              <a:rPr lang="en-US" sz="1200" dirty="0"/>
              <a:t>&gt;</a:t>
            </a:r>
          </a:p>
          <a:p>
            <a:r>
              <a:rPr lang="en-US" sz="1200" dirty="0"/>
              <a:t>&lt;</a:t>
            </a:r>
            <a:r>
              <a:rPr lang="en-US" sz="1200" dirty="0" err="1"/>
              <a:t>Form.Control</a:t>
            </a:r>
            <a:r>
              <a:rPr lang="en-US" sz="1200" dirty="0"/>
              <a:t> </a:t>
            </a:r>
            <a:r>
              <a:rPr lang="en-US" sz="1200" i="1" dirty="0"/>
              <a:t>type</a:t>
            </a:r>
            <a:r>
              <a:rPr lang="en-US" sz="1200" dirty="0"/>
              <a:t>="password” </a:t>
            </a:r>
            <a:r>
              <a:rPr lang="en-US" sz="1200" i="1" dirty="0"/>
              <a:t>name</a:t>
            </a:r>
            <a:r>
              <a:rPr lang="en-US" sz="1200" dirty="0"/>
              <a:t>="register-password” </a:t>
            </a:r>
            <a:r>
              <a:rPr lang="en-US" sz="1200" i="1" dirty="0"/>
              <a:t>id</a:t>
            </a:r>
            <a:r>
              <a:rPr lang="en-US" sz="1200" dirty="0"/>
              <a:t>="register-password” </a:t>
            </a:r>
            <a:r>
              <a:rPr lang="en-US" sz="1200" i="1" dirty="0"/>
              <a:t>value</a:t>
            </a:r>
            <a:r>
              <a:rPr lang="en-US" sz="1200" dirty="0"/>
              <a:t>={password} </a:t>
            </a:r>
            <a:r>
              <a:rPr lang="en-US" sz="1200" i="1" dirty="0" err="1"/>
              <a:t>onChange</a:t>
            </a:r>
            <a:r>
              <a:rPr lang="en-US" sz="1200" dirty="0"/>
              <a:t>={(e) =&gt; </a:t>
            </a:r>
            <a:r>
              <a:rPr lang="en-US" sz="1200" i="1" dirty="0" err="1"/>
              <a:t>setPassword</a:t>
            </a:r>
            <a:r>
              <a:rPr lang="en-US" sz="1200" dirty="0"/>
              <a:t>(</a:t>
            </a:r>
            <a:r>
              <a:rPr lang="en-US" sz="1200" i="1" dirty="0" err="1"/>
              <a:t>e.target.</a:t>
            </a:r>
            <a:r>
              <a:rPr lang="en-US" sz="1200" dirty="0" err="1"/>
              <a:t>value</a:t>
            </a:r>
            <a:r>
              <a:rPr lang="en-US" sz="1200" dirty="0"/>
              <a:t>)} /&gt;</a:t>
            </a:r>
          </a:p>
          <a:p>
            <a:r>
              <a:rPr lang="en-US" sz="1200" dirty="0"/>
              <a:t>&lt;</a:t>
            </a:r>
            <a:r>
              <a:rPr lang="en-US" sz="1200" dirty="0" err="1"/>
              <a:t>Form.Label</a:t>
            </a:r>
            <a:r>
              <a:rPr lang="en-US" sz="1200" dirty="0"/>
              <a:t> </a:t>
            </a:r>
            <a:r>
              <a:rPr lang="en-US" sz="1200" i="1" dirty="0" err="1"/>
              <a:t>htmlFor</a:t>
            </a:r>
            <a:r>
              <a:rPr lang="en-US" sz="1200" dirty="0"/>
              <a:t>="register-password-repeat"&gt; Repeat password:&lt;/</a:t>
            </a:r>
            <a:r>
              <a:rPr lang="en-US" sz="1200" dirty="0" err="1"/>
              <a:t>Form.Label</a:t>
            </a:r>
            <a:r>
              <a:rPr lang="en-US" sz="1200" dirty="0"/>
              <a:t>&gt;</a:t>
            </a:r>
          </a:p>
          <a:p>
            <a:r>
              <a:rPr lang="en-US" sz="1200" dirty="0"/>
              <a:t>&lt;</a:t>
            </a:r>
            <a:r>
              <a:rPr lang="en-US" sz="1200" dirty="0" err="1"/>
              <a:t>Form.Control</a:t>
            </a:r>
            <a:r>
              <a:rPr lang="en-US" sz="1200" dirty="0"/>
              <a:t> </a:t>
            </a:r>
            <a:r>
              <a:rPr lang="en-US" sz="1200" i="1" dirty="0"/>
              <a:t>type</a:t>
            </a:r>
            <a:r>
              <a:rPr lang="en-US" sz="1200" dirty="0"/>
              <a:t>="password” </a:t>
            </a:r>
            <a:r>
              <a:rPr lang="en-US" sz="1200" i="1" dirty="0"/>
              <a:t>name</a:t>
            </a:r>
            <a:r>
              <a:rPr lang="en-US" sz="1200" dirty="0"/>
              <a:t>="register-password-repeat” </a:t>
            </a:r>
            <a:r>
              <a:rPr lang="en-US" sz="1200" i="1" dirty="0"/>
              <a:t>id</a:t>
            </a:r>
            <a:r>
              <a:rPr lang="en-US" sz="1200" dirty="0"/>
              <a:t>="register-password-repeat” </a:t>
            </a:r>
            <a:r>
              <a:rPr lang="en-US" sz="1200" i="1" dirty="0"/>
              <a:t>value</a:t>
            </a:r>
            <a:r>
              <a:rPr lang="en-US" sz="1200" dirty="0"/>
              <a:t>={</a:t>
            </a:r>
            <a:r>
              <a:rPr lang="en-US" sz="1200" dirty="0" err="1"/>
              <a:t>passwordRepeat</a:t>
            </a:r>
            <a:r>
              <a:rPr lang="en-US" sz="1200" dirty="0"/>
              <a:t>} </a:t>
            </a:r>
            <a:r>
              <a:rPr lang="en-US" sz="1200" i="1" dirty="0" err="1"/>
              <a:t>onChange</a:t>
            </a:r>
            <a:r>
              <a:rPr lang="en-US" sz="1200" dirty="0"/>
              <a:t>={(e) =&gt; </a:t>
            </a:r>
            <a:r>
              <a:rPr lang="en-US" sz="1200" i="1" dirty="0" err="1"/>
              <a:t>setPasswordRepeat</a:t>
            </a:r>
            <a:r>
              <a:rPr lang="en-US" sz="1200" dirty="0"/>
              <a:t>(</a:t>
            </a:r>
            <a:r>
              <a:rPr lang="en-US" sz="1200" i="1" dirty="0" err="1"/>
              <a:t>e.target.</a:t>
            </a:r>
            <a:r>
              <a:rPr lang="en-US" sz="1200" dirty="0" err="1"/>
              <a:t>value</a:t>
            </a:r>
            <a:r>
              <a:rPr lang="en-US" sz="1200" dirty="0"/>
              <a:t>) /&gt;</a:t>
            </a:r>
          </a:p>
          <a:p>
            <a:r>
              <a:rPr lang="en-US" sz="1200" dirty="0"/>
              <a:t>&lt;/</a:t>
            </a:r>
            <a:r>
              <a:rPr lang="en-US" sz="1200" dirty="0" err="1"/>
              <a:t>Modal.Body</a:t>
            </a:r>
            <a:r>
              <a:rPr lang="en-US" sz="1200" dirty="0"/>
              <a:t>&gt;</a:t>
            </a:r>
          </a:p>
          <a:p>
            <a:r>
              <a:rPr lang="en-US" sz="1200" dirty="0"/>
              <a:t>&lt;</a:t>
            </a:r>
            <a:r>
              <a:rPr lang="en-US" sz="1200" dirty="0" err="1"/>
              <a:t>Modal.Footer</a:t>
            </a:r>
            <a:r>
              <a:rPr lang="en-US" sz="1200" dirty="0"/>
              <a:t>&gt;</a:t>
            </a:r>
          </a:p>
          <a:p>
            <a:r>
              <a:rPr lang="en-US" sz="1200" dirty="0"/>
              <a:t>&lt;Button </a:t>
            </a:r>
            <a:r>
              <a:rPr lang="en-US" sz="1200" i="1" dirty="0"/>
              <a:t>variant</a:t>
            </a:r>
            <a:r>
              <a:rPr lang="en-US" sz="1200" dirty="0"/>
              <a:t>="secondary" </a:t>
            </a:r>
            <a:r>
              <a:rPr lang="en-US" sz="1200" i="1" dirty="0" err="1"/>
              <a:t>onClick</a:t>
            </a:r>
            <a:r>
              <a:rPr lang="en-US" sz="1200" dirty="0"/>
              <a:t>={</a:t>
            </a:r>
            <a:r>
              <a:rPr lang="en-US" sz="1200" dirty="0" err="1"/>
              <a:t>handleClose</a:t>
            </a:r>
            <a:r>
              <a:rPr lang="en-US" sz="1200" dirty="0"/>
              <a:t>}&gt;Cancel&lt;/Button&gt;</a:t>
            </a:r>
          </a:p>
          <a:p>
            <a:r>
              <a:rPr lang="en-US" sz="1200" dirty="0"/>
              <a:t>&lt;Button </a:t>
            </a:r>
            <a:r>
              <a:rPr lang="en-US" sz="1200" i="1" dirty="0"/>
              <a:t>variant</a:t>
            </a:r>
            <a:r>
              <a:rPr lang="en-US" sz="1200" dirty="0"/>
              <a:t>="primary” </a:t>
            </a:r>
            <a:r>
              <a:rPr lang="en-US" sz="1200" i="1" dirty="0"/>
              <a:t>type</a:t>
            </a:r>
            <a:r>
              <a:rPr lang="en-US" sz="1200" dirty="0"/>
              <a:t>="submit” </a:t>
            </a:r>
            <a:r>
              <a:rPr lang="en-US" sz="1200" i="1" dirty="0"/>
              <a:t>disabled</a:t>
            </a:r>
            <a:r>
              <a:rPr lang="en-US" sz="1200" dirty="0"/>
              <a:t>={ </a:t>
            </a:r>
            <a:r>
              <a:rPr lang="en-US" sz="1200" i="1" dirty="0" err="1"/>
              <a:t>username.</a:t>
            </a:r>
            <a:r>
              <a:rPr lang="en-US" sz="1200" dirty="0" err="1"/>
              <a:t>length</a:t>
            </a:r>
            <a:r>
              <a:rPr lang="en-US" sz="1200" dirty="0"/>
              <a:t> === 0 || </a:t>
            </a:r>
            <a:r>
              <a:rPr lang="en-US" sz="1200" i="1" dirty="0" err="1"/>
              <a:t>password.</a:t>
            </a:r>
            <a:r>
              <a:rPr lang="en-US" sz="1200" dirty="0" err="1"/>
              <a:t>length</a:t>
            </a:r>
            <a:r>
              <a:rPr lang="en-US" sz="1200" dirty="0"/>
              <a:t> === 0 || password !== </a:t>
            </a:r>
            <a:r>
              <a:rPr lang="en-US" sz="1200" dirty="0" err="1"/>
              <a:t>passwordRepeat</a:t>
            </a:r>
            <a:r>
              <a:rPr lang="en-US" sz="1200" dirty="0"/>
              <a:t>}&gt;Register&lt;/Button&gt;</a:t>
            </a:r>
          </a:p>
          <a:p>
            <a:r>
              <a:rPr lang="en-US" sz="1200" dirty="0"/>
              <a:t>&lt;/</a:t>
            </a:r>
            <a:r>
              <a:rPr lang="en-US" sz="1200" dirty="0" err="1"/>
              <a:t>Modal.Footer</a:t>
            </a:r>
            <a:r>
              <a:rPr lang="en-US" sz="1200" dirty="0"/>
              <a:t>&gt;</a:t>
            </a:r>
          </a:p>
          <a:p>
            <a:r>
              <a:rPr lang="en-US" sz="1200" dirty="0"/>
              <a:t>&lt;/Form&gt;</a:t>
            </a:r>
          </a:p>
          <a:p>
            <a:r>
              <a:rPr lang="en-US" sz="1200" dirty="0"/>
              <a:t>&lt;/Modal&gt;</a:t>
            </a:r>
          </a:p>
        </p:txBody>
      </p:sp>
    </p:spTree>
    <p:extLst>
      <p:ext uri="{BB962C8B-B14F-4D97-AF65-F5344CB8AC3E}">
        <p14:creationId xmlns:p14="http://schemas.microsoft.com/office/powerpoint/2010/main" val="1357581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a:t>
            </a:r>
            <a:r>
              <a:rPr lang="en-US" dirty="0" err="1">
                <a:solidFill>
                  <a:srgbClr val="454A55"/>
                </a:solidFill>
              </a:rPr>
              <a:t>UserBar</a:t>
            </a:r>
            <a:r>
              <a:rPr lang="en-US" dirty="0">
                <a:solidFill>
                  <a:srgbClr val="454A55"/>
                </a:solidFill>
              </a:rPr>
              <a:t> to manage modal state</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662541"/>
          </a:xfrm>
          <a:prstGeom prst="rect">
            <a:avLst/>
          </a:prstGeom>
          <a:noFill/>
        </p:spPr>
        <p:txBody>
          <a:bodyPr wrap="square">
            <a:spAutoFit/>
          </a:bodyPr>
          <a:lstStyle/>
          <a:p>
            <a:r>
              <a:rPr lang="en-US" sz="1600" dirty="0"/>
              <a:t>We’ll update </a:t>
            </a:r>
            <a:r>
              <a:rPr lang="en-US" sz="1600" dirty="0" err="1"/>
              <a:t>UserBar</a:t>
            </a:r>
            <a:r>
              <a:rPr lang="en-US" sz="1600" dirty="0"/>
              <a:t> to keep track if the login/register modals should be displayed using simple local state</a:t>
            </a:r>
          </a:p>
          <a:p>
            <a:endParaRPr lang="en-US" sz="1600" dirty="0"/>
          </a:p>
          <a:p>
            <a:r>
              <a:rPr lang="en-US" sz="1600" b="1" u="sng" dirty="0"/>
              <a:t>Userbar</a:t>
            </a:r>
            <a:r>
              <a:rPr lang="en-US" sz="1600" b="1" dirty="0"/>
              <a:t>.js:</a:t>
            </a:r>
          </a:p>
          <a:p>
            <a:endParaRPr lang="en-US" sz="1600" b="1" dirty="0"/>
          </a:p>
          <a:p>
            <a:r>
              <a:rPr lang="en-US" sz="1600" dirty="0"/>
              <a:t>    const [</a:t>
            </a:r>
            <a:r>
              <a:rPr lang="en-US" sz="1600" dirty="0" err="1"/>
              <a:t>showLogin</a:t>
            </a:r>
            <a:r>
              <a:rPr lang="en-US" sz="1600" dirty="0"/>
              <a:t>, </a:t>
            </a:r>
            <a:r>
              <a:rPr lang="en-US" sz="1600" dirty="0" err="1"/>
              <a:t>setShowLogin</a:t>
            </a:r>
            <a:r>
              <a:rPr lang="en-US" sz="1600" dirty="0"/>
              <a:t>] = </a:t>
            </a:r>
            <a:r>
              <a:rPr lang="en-US" sz="1600" dirty="0" err="1"/>
              <a:t>useState</a:t>
            </a:r>
            <a:r>
              <a:rPr lang="en-US" sz="1600" dirty="0"/>
              <a:t>(false)</a:t>
            </a:r>
          </a:p>
          <a:p>
            <a:r>
              <a:rPr lang="en-US" sz="1600" dirty="0"/>
              <a:t>    const [</a:t>
            </a:r>
            <a:r>
              <a:rPr lang="en-US" sz="1600" dirty="0" err="1"/>
              <a:t>showRegister</a:t>
            </a:r>
            <a:r>
              <a:rPr lang="en-US" sz="1600" dirty="0"/>
              <a:t>, </a:t>
            </a:r>
            <a:r>
              <a:rPr lang="en-US" sz="1600" dirty="0" err="1"/>
              <a:t>setShowRegister</a:t>
            </a:r>
            <a:r>
              <a:rPr lang="en-US" sz="1600" dirty="0"/>
              <a:t>] = </a:t>
            </a:r>
            <a:r>
              <a:rPr lang="en-US" sz="1600" dirty="0" err="1"/>
              <a:t>useState</a:t>
            </a:r>
            <a:r>
              <a:rPr lang="en-US" sz="1600" dirty="0"/>
              <a:t>(false)</a:t>
            </a:r>
          </a:p>
          <a:p>
            <a:endParaRPr lang="en-US" sz="1600" b="1" dirty="0"/>
          </a:p>
          <a:p>
            <a:r>
              <a:rPr lang="en-US" sz="1200" dirty="0"/>
              <a:t>            &lt;div </a:t>
            </a:r>
            <a:r>
              <a:rPr lang="en-US" sz="1200" dirty="0" err="1"/>
              <a:t>className</a:t>
            </a:r>
            <a:r>
              <a:rPr lang="en-US" sz="1200" dirty="0"/>
              <a:t>="justify-content-end"&gt;</a:t>
            </a:r>
          </a:p>
          <a:p>
            <a:r>
              <a:rPr lang="en-US" sz="1200" dirty="0"/>
              <a:t>                &lt;Button variant="link" </a:t>
            </a:r>
            <a:r>
              <a:rPr lang="en-US" sz="1200" dirty="0" err="1"/>
              <a:t>onClick</a:t>
            </a:r>
            <a:r>
              <a:rPr lang="en-US" sz="1200" dirty="0"/>
              <a:t>={(e) =&gt; </a:t>
            </a:r>
            <a:r>
              <a:rPr lang="en-US" sz="1200" dirty="0" err="1"/>
              <a:t>setShowLogin</a:t>
            </a:r>
            <a:r>
              <a:rPr lang="en-US" sz="1200" dirty="0"/>
              <a:t>(true)}&gt;</a:t>
            </a:r>
          </a:p>
          <a:p>
            <a:r>
              <a:rPr lang="en-US" sz="1200" dirty="0"/>
              <a:t>                    Login</a:t>
            </a:r>
          </a:p>
          <a:p>
            <a:r>
              <a:rPr lang="en-US" sz="1200" dirty="0"/>
              <a:t>                &lt;/Button&gt;</a:t>
            </a:r>
          </a:p>
          <a:p>
            <a:r>
              <a:rPr lang="en-US" sz="1200" dirty="0"/>
              <a:t>                &lt;Login show={</a:t>
            </a:r>
            <a:r>
              <a:rPr lang="en-US" sz="1200" dirty="0" err="1"/>
              <a:t>showLogin</a:t>
            </a:r>
            <a:r>
              <a:rPr lang="en-US" sz="1200" dirty="0"/>
              <a:t>} </a:t>
            </a:r>
            <a:r>
              <a:rPr lang="en-US" sz="1200" dirty="0" err="1"/>
              <a:t>handleClose</a:t>
            </a:r>
            <a:r>
              <a:rPr lang="en-US" sz="1200" dirty="0"/>
              <a:t>={() =&gt; </a:t>
            </a:r>
            <a:r>
              <a:rPr lang="en-US" sz="1200" dirty="0" err="1"/>
              <a:t>setShowLogin</a:t>
            </a:r>
            <a:r>
              <a:rPr lang="en-US" sz="1200" dirty="0"/>
              <a:t>(false)} /&gt;</a:t>
            </a:r>
          </a:p>
          <a:p>
            <a:r>
              <a:rPr lang="en-US" sz="1200" dirty="0"/>
              <a:t>                &lt;Button variant="link" </a:t>
            </a:r>
            <a:r>
              <a:rPr lang="en-US" sz="1200" dirty="0" err="1"/>
              <a:t>onClick</a:t>
            </a:r>
            <a:r>
              <a:rPr lang="en-US" sz="1200" dirty="0"/>
              <a:t>={(e) =&gt; </a:t>
            </a:r>
            <a:r>
              <a:rPr lang="en-US" sz="1200" dirty="0" err="1"/>
              <a:t>setShowRegister</a:t>
            </a:r>
            <a:r>
              <a:rPr lang="en-US" sz="1200" dirty="0"/>
              <a:t>(true)}&gt;</a:t>
            </a:r>
          </a:p>
          <a:p>
            <a:r>
              <a:rPr lang="en-US" sz="1200" dirty="0"/>
              <a:t>                    Register</a:t>
            </a:r>
          </a:p>
          <a:p>
            <a:r>
              <a:rPr lang="en-US" sz="1200" dirty="0"/>
              <a:t>                &lt;/Button&gt;</a:t>
            </a:r>
          </a:p>
          <a:p>
            <a:r>
              <a:rPr lang="en-US" sz="1200" dirty="0"/>
              <a:t>                &lt;Register show={</a:t>
            </a:r>
            <a:r>
              <a:rPr lang="en-US" sz="1200" dirty="0" err="1"/>
              <a:t>showRegister</a:t>
            </a:r>
            <a:r>
              <a:rPr lang="en-US" sz="1200" dirty="0"/>
              <a:t>} </a:t>
            </a:r>
            <a:r>
              <a:rPr lang="en-US" sz="1200" dirty="0" err="1"/>
              <a:t>handleClose</a:t>
            </a:r>
            <a:r>
              <a:rPr lang="en-US" sz="1200" dirty="0"/>
              <a:t>={() =&gt; </a:t>
            </a:r>
            <a:r>
              <a:rPr lang="en-US" sz="1200" dirty="0" err="1"/>
              <a:t>setShowRegister</a:t>
            </a:r>
            <a:r>
              <a:rPr lang="en-US" sz="1200" dirty="0"/>
              <a:t>(false)} /&gt;</a:t>
            </a:r>
          </a:p>
          <a:p>
            <a:r>
              <a:rPr lang="en-US" sz="1200" dirty="0"/>
              <a:t>            &lt;/div&gt;</a:t>
            </a:r>
          </a:p>
        </p:txBody>
      </p:sp>
    </p:spTree>
    <p:extLst>
      <p:ext uri="{BB962C8B-B14F-4D97-AF65-F5344CB8AC3E}">
        <p14:creationId xmlns:p14="http://schemas.microsoft.com/office/powerpoint/2010/main" val="820664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Header Brand</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2462213"/>
          </a:xfrm>
          <a:prstGeom prst="rect">
            <a:avLst/>
          </a:prstGeom>
          <a:noFill/>
        </p:spPr>
        <p:txBody>
          <a:bodyPr wrap="square">
            <a:spAutoFit/>
          </a:bodyPr>
          <a:lstStyle/>
          <a:p>
            <a:r>
              <a:rPr lang="en-US" sz="1600" dirty="0"/>
              <a:t>We’ll update the Header to utilize the </a:t>
            </a:r>
            <a:r>
              <a:rPr lang="en-US" sz="1600" dirty="0" err="1"/>
              <a:t>Navbar.Brand</a:t>
            </a:r>
            <a:r>
              <a:rPr lang="en-US" sz="1600" dirty="0"/>
              <a:t> class</a:t>
            </a:r>
          </a:p>
          <a:p>
            <a:endParaRPr lang="en-US" sz="1600" dirty="0"/>
          </a:p>
          <a:p>
            <a:r>
              <a:rPr lang="en-US" sz="1600" b="1" u="sng" dirty="0"/>
              <a:t>Header</a:t>
            </a:r>
            <a:r>
              <a:rPr lang="en-US" sz="1600" b="1" dirty="0"/>
              <a:t>.js:</a:t>
            </a:r>
          </a:p>
          <a:p>
            <a:endParaRPr lang="en-US" sz="1600" b="1" dirty="0"/>
          </a:p>
          <a:p>
            <a:r>
              <a:rPr lang="en-US" i="1" dirty="0"/>
              <a:t>return </a:t>
            </a:r>
            <a:r>
              <a:rPr lang="en-US" dirty="0"/>
              <a:t>(</a:t>
            </a:r>
          </a:p>
          <a:p>
            <a:r>
              <a:rPr lang="en-US" dirty="0"/>
              <a:t>  &lt;Link </a:t>
            </a:r>
            <a:r>
              <a:rPr lang="en-US" i="1" dirty="0"/>
              <a:t>to</a:t>
            </a:r>
            <a:r>
              <a:rPr lang="en-US" dirty="0"/>
              <a:t>="/"&gt;</a:t>
            </a:r>
          </a:p>
          <a:p>
            <a:r>
              <a:rPr lang="en-US" dirty="0"/>
              <a:t>    &lt;</a:t>
            </a:r>
            <a:r>
              <a:rPr lang="en-US" dirty="0" err="1"/>
              <a:t>Navbar.Brand</a:t>
            </a:r>
            <a:r>
              <a:rPr lang="en-US" dirty="0"/>
              <a:t> </a:t>
            </a:r>
            <a:r>
              <a:rPr lang="en-US" i="1" dirty="0"/>
              <a:t>style</a:t>
            </a:r>
            <a:r>
              <a:rPr lang="en-US" dirty="0"/>
              <a:t>={{ color: "black" }}&gt;{title}&lt;/</a:t>
            </a:r>
            <a:r>
              <a:rPr lang="en-US" dirty="0" err="1"/>
              <a:t>Navbar.Brand</a:t>
            </a:r>
            <a:r>
              <a:rPr lang="en-US" dirty="0"/>
              <a:t>&gt;</a:t>
            </a:r>
          </a:p>
          <a:p>
            <a:r>
              <a:rPr lang="en-US" dirty="0"/>
              <a:t>  &lt;/Link&gt;</a:t>
            </a:r>
          </a:p>
          <a:p>
            <a:r>
              <a:rPr lang="en-US" dirty="0"/>
              <a:t>);</a:t>
            </a:r>
          </a:p>
        </p:txBody>
      </p:sp>
    </p:spTree>
    <p:extLst>
      <p:ext uri="{BB962C8B-B14F-4D97-AF65-F5344CB8AC3E}">
        <p14:creationId xmlns:p14="http://schemas.microsoft.com/office/powerpoint/2010/main" val="3760221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Navigation to use Navbar</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5047536"/>
          </a:xfrm>
          <a:prstGeom prst="rect">
            <a:avLst/>
          </a:prstGeom>
          <a:noFill/>
        </p:spPr>
        <p:txBody>
          <a:bodyPr wrap="square">
            <a:spAutoFit/>
          </a:bodyPr>
          <a:lstStyle/>
          <a:p>
            <a:r>
              <a:rPr lang="en-US" sz="1600" dirty="0"/>
              <a:t>We’ll update the </a:t>
            </a:r>
            <a:r>
              <a:rPr lang="en-US" sz="1600" dirty="0" err="1"/>
              <a:t>Headerbar</a:t>
            </a:r>
            <a:r>
              <a:rPr lang="en-US" sz="1600" dirty="0"/>
              <a:t> to utilize the Navbar class</a:t>
            </a:r>
          </a:p>
          <a:p>
            <a:endParaRPr lang="en-US" sz="1600" dirty="0"/>
          </a:p>
          <a:p>
            <a:r>
              <a:rPr lang="en-US" sz="1600" b="1" u="sng" dirty="0" err="1"/>
              <a:t>Layout</a:t>
            </a:r>
            <a:r>
              <a:rPr lang="en-US" sz="1600" b="1" dirty="0" err="1"/>
              <a:t>.js</a:t>
            </a:r>
            <a:r>
              <a:rPr lang="en-US" sz="1600" b="1" dirty="0"/>
              <a:t>:</a:t>
            </a:r>
          </a:p>
          <a:p>
            <a:endParaRPr lang="en-US" sz="1600" b="1" dirty="0"/>
          </a:p>
          <a:p>
            <a:r>
              <a:rPr lang="en-US" i="1" dirty="0"/>
              <a:t>import</a:t>
            </a:r>
            <a:r>
              <a:rPr lang="en-US" dirty="0"/>
              <a:t> { Navbar, </a:t>
            </a:r>
            <a:r>
              <a:rPr lang="en-US" dirty="0" err="1"/>
              <a:t>Nav</a:t>
            </a:r>
            <a:r>
              <a:rPr lang="en-US"/>
              <a:t>, Container } </a:t>
            </a:r>
            <a:r>
              <a:rPr lang="en-US" i="1"/>
              <a:t>from</a:t>
            </a:r>
            <a:r>
              <a:rPr lang="en-US"/>
              <a:t> "react-bootstrap";</a:t>
            </a:r>
          </a:p>
          <a:p>
            <a:endParaRPr lang="en-US" sz="1600" b="1" dirty="0"/>
          </a:p>
          <a:p>
            <a:endParaRPr lang="en-US" sz="1600" b="1" dirty="0"/>
          </a:p>
          <a:p>
            <a:r>
              <a:rPr lang="en-US" sz="1600" dirty="0"/>
              <a:t>&lt;Navbar </a:t>
            </a:r>
            <a:r>
              <a:rPr lang="en-US" sz="1600" dirty="0" err="1"/>
              <a:t>bg</a:t>
            </a:r>
            <a:r>
              <a:rPr lang="en-US" sz="1600" dirty="0"/>
              <a:t>="light" expand="lg"&gt;</a:t>
            </a:r>
          </a:p>
          <a:p>
            <a:r>
              <a:rPr lang="en-US" sz="1600" dirty="0"/>
              <a:t>      &lt;Container&gt;</a:t>
            </a:r>
          </a:p>
          <a:p>
            <a:r>
              <a:rPr lang="en-US" sz="1600" dirty="0"/>
              <a:t>        &lt;</a:t>
            </a:r>
            <a:r>
              <a:rPr lang="en-US" sz="1600" dirty="0" err="1"/>
              <a:t>Navbar.Brand</a:t>
            </a:r>
            <a:r>
              <a:rPr lang="en-US" sz="1600" dirty="0"/>
              <a:t> </a:t>
            </a:r>
            <a:r>
              <a:rPr lang="en-US" sz="1600" dirty="0" err="1"/>
              <a:t>href</a:t>
            </a:r>
            <a:r>
              <a:rPr lang="en-US" sz="1600" dirty="0"/>
              <a:t>="/"&gt;&lt;Header title="My Blog" /&gt;&lt;/</a:t>
            </a:r>
            <a:r>
              <a:rPr lang="en-US" sz="1600" dirty="0" err="1"/>
              <a:t>Navbar.Brand</a:t>
            </a:r>
            <a:r>
              <a:rPr lang="en-US" sz="1600" dirty="0"/>
              <a:t>&gt;</a:t>
            </a:r>
          </a:p>
          <a:p>
            <a:r>
              <a:rPr lang="en-US" sz="1600" dirty="0"/>
              <a:t>        &lt;</a:t>
            </a:r>
            <a:r>
              <a:rPr lang="en-US" sz="1600" dirty="0" err="1"/>
              <a:t>Navbar.Toggle</a:t>
            </a:r>
            <a:r>
              <a:rPr lang="en-US" sz="1600" dirty="0"/>
              <a:t> aria-controls="basic-navbar-nav" /&gt;</a:t>
            </a:r>
          </a:p>
          <a:p>
            <a:r>
              <a:rPr lang="en-US" sz="1600" dirty="0"/>
              <a:t>        &lt;</a:t>
            </a:r>
            <a:r>
              <a:rPr lang="en-US" sz="1600" dirty="0" err="1"/>
              <a:t>Navbar.Collapse</a:t>
            </a:r>
            <a:r>
              <a:rPr lang="en-US" sz="1600" dirty="0"/>
              <a:t> id="basic-navbar-nav"&gt;</a:t>
            </a:r>
          </a:p>
          <a:p>
            <a:r>
              <a:rPr lang="en-US" sz="1600" dirty="0"/>
              <a:t>          &lt;Nav </a:t>
            </a:r>
            <a:r>
              <a:rPr lang="en-US" sz="1600" dirty="0" err="1"/>
              <a:t>className</a:t>
            </a:r>
            <a:r>
              <a:rPr lang="en-US" sz="1600" dirty="0"/>
              <a:t>="me-auto"&gt;</a:t>
            </a:r>
          </a:p>
          <a:p>
            <a:r>
              <a:rPr lang="en-US" sz="1600" dirty="0"/>
              <a:t>            {user &amp;&amp; &lt;</a:t>
            </a:r>
            <a:r>
              <a:rPr lang="en-US" sz="1600" dirty="0" err="1"/>
              <a:t>Nav.Link</a:t>
            </a:r>
            <a:r>
              <a:rPr lang="en-US" sz="1600" dirty="0"/>
              <a:t>&gt;&lt;Link to="/post/create"&gt;Create New Post&lt;/Link&gt;&lt;/</a:t>
            </a:r>
            <a:r>
              <a:rPr lang="en-US" sz="1600" dirty="0" err="1"/>
              <a:t>Nav.Link</a:t>
            </a:r>
            <a:r>
              <a:rPr lang="en-US" sz="1600" dirty="0"/>
              <a:t>&gt;}&lt;/Nav&gt;</a:t>
            </a:r>
          </a:p>
          <a:p>
            <a:r>
              <a:rPr lang="en-US" sz="1600" dirty="0"/>
              <a:t>          &lt;</a:t>
            </a:r>
            <a:r>
              <a:rPr lang="en-US" sz="1600" dirty="0" err="1"/>
              <a:t>React.Suspense</a:t>
            </a:r>
            <a:r>
              <a:rPr lang="en-US" sz="1600" dirty="0"/>
              <a:t> fallback={"Loading..."}&gt;</a:t>
            </a:r>
          </a:p>
          <a:p>
            <a:r>
              <a:rPr lang="en-US" sz="1600" dirty="0"/>
              <a:t>            &lt;</a:t>
            </a:r>
            <a:r>
              <a:rPr lang="en-US" sz="1600" dirty="0" err="1"/>
              <a:t>UserBar</a:t>
            </a:r>
            <a:r>
              <a:rPr lang="en-US" sz="1600" dirty="0"/>
              <a:t> /&gt;</a:t>
            </a:r>
          </a:p>
          <a:p>
            <a:r>
              <a:rPr lang="en-US" sz="1600" dirty="0"/>
              <a:t>          &lt;/</a:t>
            </a:r>
            <a:r>
              <a:rPr lang="en-US" sz="1600" dirty="0" err="1"/>
              <a:t>React.Suspense</a:t>
            </a:r>
            <a:r>
              <a:rPr lang="en-US" sz="1600" dirty="0"/>
              <a:t>&gt;</a:t>
            </a:r>
          </a:p>
          <a:p>
            <a:r>
              <a:rPr lang="en-US" sz="1600" dirty="0"/>
              <a:t>        &lt;/</a:t>
            </a:r>
            <a:r>
              <a:rPr lang="en-US" sz="1600" dirty="0" err="1"/>
              <a:t>Navbar.Collapse</a:t>
            </a:r>
            <a:r>
              <a:rPr lang="en-US" sz="1600" dirty="0"/>
              <a:t>&gt;</a:t>
            </a:r>
          </a:p>
          <a:p>
            <a:r>
              <a:rPr lang="en-US" sz="1600" dirty="0"/>
              <a:t>      &lt;/Container&gt;</a:t>
            </a:r>
          </a:p>
          <a:p>
            <a:r>
              <a:rPr lang="en-US" sz="1600" dirty="0"/>
              <a:t>    &lt;/Navbar&gt;</a:t>
            </a:r>
            <a:endParaRPr lang="en-US" sz="1200" dirty="0"/>
          </a:p>
        </p:txBody>
      </p:sp>
    </p:spTree>
    <p:extLst>
      <p:ext uri="{BB962C8B-B14F-4D97-AF65-F5344CB8AC3E}">
        <p14:creationId xmlns:p14="http://schemas.microsoft.com/office/powerpoint/2010/main" val="199918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Post to use Card</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5016758"/>
          </a:xfrm>
          <a:prstGeom prst="rect">
            <a:avLst/>
          </a:prstGeom>
          <a:noFill/>
        </p:spPr>
        <p:txBody>
          <a:bodyPr wrap="square">
            <a:spAutoFit/>
          </a:bodyPr>
          <a:lstStyle/>
          <a:p>
            <a:r>
              <a:rPr lang="en-US" sz="1600" dirty="0"/>
              <a:t>We’ll update the Post to utilize the Card class</a:t>
            </a:r>
          </a:p>
          <a:p>
            <a:endParaRPr lang="en-US" sz="1600" dirty="0"/>
          </a:p>
          <a:p>
            <a:r>
              <a:rPr lang="en-US" sz="1600" b="1" u="sng" dirty="0"/>
              <a:t>Post</a:t>
            </a:r>
            <a:r>
              <a:rPr lang="en-US" sz="1600" b="1" dirty="0"/>
              <a:t>.js:</a:t>
            </a:r>
          </a:p>
          <a:p>
            <a:endParaRPr lang="en-US" sz="1600" b="1" dirty="0"/>
          </a:p>
          <a:p>
            <a:r>
              <a:rPr lang="en-US" sz="1600" dirty="0"/>
              <a:t>&lt;Card&gt;</a:t>
            </a:r>
          </a:p>
          <a:p>
            <a:r>
              <a:rPr lang="en-US" sz="1600" dirty="0"/>
              <a:t>&lt;</a:t>
            </a:r>
            <a:r>
              <a:rPr lang="en-US" sz="1600" dirty="0" err="1"/>
              <a:t>Card.Body</a:t>
            </a:r>
            <a:r>
              <a:rPr lang="en-US" sz="1600" dirty="0"/>
              <a:t>&gt;</a:t>
            </a:r>
          </a:p>
          <a:p>
            <a:r>
              <a:rPr lang="en-US" sz="1600" dirty="0"/>
              <a:t>&lt;Link to={`/post/${_id}`}&gt;</a:t>
            </a:r>
          </a:p>
          <a:p>
            <a:r>
              <a:rPr lang="en-US" sz="1600" dirty="0"/>
              <a:t>&lt;</a:t>
            </a:r>
            <a:r>
              <a:rPr lang="en-US" sz="1600" dirty="0" err="1"/>
              <a:t>Card.Title</a:t>
            </a:r>
            <a:r>
              <a:rPr lang="en-US" sz="1600" dirty="0"/>
              <a:t>&gt;</a:t>
            </a:r>
          </a:p>
          <a:p>
            <a:r>
              <a:rPr lang="en-US" sz="1600" dirty="0"/>
              <a:t>&lt;h3 style={{ color: "black" }}&gt;{title}&lt;/h3&gt;</a:t>
            </a:r>
          </a:p>
          <a:p>
            <a:r>
              <a:rPr lang="en-US" sz="1600" dirty="0"/>
              <a:t>&lt;/</a:t>
            </a:r>
            <a:r>
              <a:rPr lang="en-US" sz="1600" dirty="0" err="1"/>
              <a:t>Card.Title</a:t>
            </a:r>
            <a:r>
              <a:rPr lang="en-US" sz="1600" dirty="0"/>
              <a:t>&gt;</a:t>
            </a:r>
          </a:p>
          <a:p>
            <a:r>
              <a:rPr lang="en-US" sz="1600" dirty="0"/>
              <a:t>&lt;/Link&gt;</a:t>
            </a:r>
          </a:p>
          <a:p>
            <a:r>
              <a:rPr lang="en-US" sz="1600" dirty="0"/>
              <a:t>&lt;</a:t>
            </a:r>
            <a:r>
              <a:rPr lang="en-US" sz="1600" dirty="0" err="1"/>
              <a:t>Card.Subtitle</a:t>
            </a:r>
            <a:r>
              <a:rPr lang="en-US" sz="1600" dirty="0"/>
              <a:t>&gt;</a:t>
            </a:r>
          </a:p>
          <a:p>
            <a:r>
              <a:rPr lang="en-US" sz="1600" dirty="0"/>
              <a:t>&lt;</a:t>
            </a:r>
            <a:r>
              <a:rPr lang="en-US" sz="1600" dirty="0" err="1"/>
              <a:t>i</a:t>
            </a:r>
            <a:r>
              <a:rPr lang="en-US" sz="1600" dirty="0"/>
              <a:t>&gt;</a:t>
            </a:r>
          </a:p>
          <a:p>
            <a:r>
              <a:rPr lang="en-US" sz="1600" dirty="0"/>
              <a:t>Written by &lt;b&gt;{author}&lt;/b&gt;</a:t>
            </a:r>
          </a:p>
          <a:p>
            <a:r>
              <a:rPr lang="en-US" sz="1600" dirty="0"/>
              <a:t>&lt;/</a:t>
            </a:r>
            <a:r>
              <a:rPr lang="en-US" sz="1600" dirty="0" err="1"/>
              <a:t>i</a:t>
            </a:r>
            <a:r>
              <a:rPr lang="en-US" sz="1600" dirty="0"/>
              <a:t>&gt;</a:t>
            </a:r>
          </a:p>
          <a:p>
            <a:r>
              <a:rPr lang="en-US" sz="1600" dirty="0"/>
              <a:t>&lt;/</a:t>
            </a:r>
            <a:r>
              <a:rPr lang="en-US" sz="1600" dirty="0" err="1"/>
              <a:t>Card.Subtitle</a:t>
            </a:r>
            <a:r>
              <a:rPr lang="en-US" sz="1600" dirty="0"/>
              <a:t>&gt;</a:t>
            </a:r>
          </a:p>
          <a:p>
            <a:br>
              <a:rPr lang="en-US" sz="1600" dirty="0"/>
            </a:br>
            <a:r>
              <a:rPr lang="en-US" sz="1600" dirty="0"/>
              <a:t>&lt;</a:t>
            </a:r>
            <a:r>
              <a:rPr lang="en-US" sz="1600" dirty="0" err="1"/>
              <a:t>Card.Text</a:t>
            </a:r>
            <a:r>
              <a:rPr lang="en-US" sz="1600" dirty="0"/>
              <a:t>&gt;{content}&lt;/</a:t>
            </a:r>
            <a:r>
              <a:rPr lang="en-US" sz="1600" dirty="0" err="1"/>
              <a:t>Card.Text</a:t>
            </a:r>
            <a:r>
              <a:rPr lang="en-US" sz="1600" dirty="0"/>
              <a:t>&gt;</a:t>
            </a:r>
          </a:p>
          <a:p>
            <a:r>
              <a:rPr lang="en-US" sz="1600" dirty="0"/>
              <a:t>&lt;/</a:t>
            </a:r>
            <a:r>
              <a:rPr lang="en-US" sz="1600" dirty="0" err="1"/>
              <a:t>Card.Body</a:t>
            </a:r>
            <a:r>
              <a:rPr lang="en-US" sz="1600" dirty="0"/>
              <a:t>&gt;</a:t>
            </a:r>
          </a:p>
          <a:p>
            <a:r>
              <a:rPr lang="en-US" sz="1600" dirty="0"/>
              <a:t>&lt;/Card&gt;</a:t>
            </a:r>
          </a:p>
        </p:txBody>
      </p:sp>
    </p:spTree>
    <p:extLst>
      <p:ext uri="{BB962C8B-B14F-4D97-AF65-F5344CB8AC3E}">
        <p14:creationId xmlns:p14="http://schemas.microsoft.com/office/powerpoint/2010/main" val="141932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Using our .env file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5909310"/>
          </a:xfrm>
          <a:prstGeom prst="rect">
            <a:avLst/>
          </a:prstGeom>
          <a:noFill/>
        </p:spPr>
        <p:txBody>
          <a:bodyPr wrap="square">
            <a:spAutoFit/>
          </a:bodyPr>
          <a:lstStyle/>
          <a:p>
            <a:r>
              <a:rPr lang="fr-FR" sz="1400" dirty="0">
                <a:latin typeface="Consolas" panose="020B0609020204030204" pitchFamily="49" charset="0"/>
              </a:rPr>
              <a:t>In </a:t>
            </a:r>
            <a:r>
              <a:rPr lang="fr-FR" sz="1400" dirty="0" err="1">
                <a:latin typeface="Consolas" panose="020B0609020204030204" pitchFamily="49" charset="0"/>
              </a:rPr>
              <a:t>order</a:t>
            </a:r>
            <a:r>
              <a:rPr lang="fr-FR" sz="1400" dirty="0">
                <a:latin typeface="Consolas" panose="020B0609020204030204" pitchFamily="49" charset="0"/>
              </a:rPr>
              <a:t> to use the </a:t>
            </a:r>
            <a:r>
              <a:rPr lang="fr-FR" sz="1400" dirty="0" err="1">
                <a:latin typeface="Consolas" panose="020B0609020204030204" pitchFamily="49" charset="0"/>
              </a:rPr>
              <a:t>private</a:t>
            </a:r>
            <a:r>
              <a:rPr lang="fr-FR" sz="1400" dirty="0">
                <a:latin typeface="Consolas" panose="020B0609020204030204" pitchFamily="49" charset="0"/>
              </a:rPr>
              <a:t> keys </a:t>
            </a:r>
            <a:r>
              <a:rPr lang="fr-FR" sz="1400" dirty="0" err="1">
                <a:latin typeface="Consolas" panose="020B0609020204030204" pitchFamily="49" charset="0"/>
              </a:rPr>
              <a:t>we</a:t>
            </a:r>
            <a:r>
              <a:rPr lang="fr-FR" sz="1400" dirty="0">
                <a:latin typeface="Consolas" panose="020B0609020204030204" pitchFamily="49" charset="0"/>
              </a:rPr>
              <a:t> </a:t>
            </a:r>
            <a:r>
              <a:rPr lang="fr-FR" sz="1400" dirty="0" err="1">
                <a:latin typeface="Consolas" panose="020B0609020204030204" pitchFamily="49" charset="0"/>
              </a:rPr>
              <a:t>configured</a:t>
            </a:r>
            <a:r>
              <a:rPr lang="fr-FR" sz="1400" dirty="0">
                <a:latin typeface="Consolas" panose="020B0609020204030204" pitchFamily="49" charset="0"/>
              </a:rPr>
              <a:t> on the last slide, </a:t>
            </a:r>
            <a:r>
              <a:rPr lang="fr-FR" sz="1400" dirty="0" err="1">
                <a:latin typeface="Consolas" panose="020B0609020204030204" pitchFamily="49" charset="0"/>
              </a:rPr>
              <a:t>we</a:t>
            </a:r>
            <a:r>
              <a:rPr lang="fr-FR" sz="1400" dirty="0">
                <a:latin typeface="Consolas" panose="020B0609020204030204" pitchFamily="49" charset="0"/>
              </a:rPr>
              <a:t> </a:t>
            </a:r>
            <a:r>
              <a:rPr lang="fr-FR" sz="1400" dirty="0" err="1">
                <a:latin typeface="Consolas" panose="020B0609020204030204" pitchFamily="49" charset="0"/>
              </a:rPr>
              <a:t>need</a:t>
            </a:r>
            <a:r>
              <a:rPr lang="fr-FR" sz="1400" dirty="0">
                <a:latin typeface="Consolas" panose="020B0609020204030204" pitchFamily="49" charset="0"/>
              </a:rPr>
              <a:t> to </a:t>
            </a:r>
            <a:r>
              <a:rPr lang="fr-FR" sz="1400" dirty="0" err="1">
                <a:latin typeface="Consolas" panose="020B0609020204030204" pitchFamily="49" charset="0"/>
              </a:rPr>
              <a:t>load</a:t>
            </a:r>
            <a:r>
              <a:rPr lang="fr-FR" sz="1400" dirty="0">
                <a:latin typeface="Consolas" panose="020B0609020204030204" pitchFamily="49" charset="0"/>
              </a:rPr>
              <a:t> the .</a:t>
            </a:r>
            <a:r>
              <a:rPr lang="fr-FR" sz="1400" dirty="0" err="1">
                <a:latin typeface="Consolas" panose="020B0609020204030204" pitchFamily="49" charset="0"/>
              </a:rPr>
              <a:t>env</a:t>
            </a:r>
            <a:r>
              <a:rPr lang="fr-FR" sz="1400" dirty="0">
                <a:latin typeface="Consolas" panose="020B0609020204030204" pitchFamily="49" charset="0"/>
              </a:rPr>
              <a:t> file by </a:t>
            </a:r>
            <a:r>
              <a:rPr lang="fr-FR" sz="1400" dirty="0" err="1">
                <a:latin typeface="Consolas" panose="020B0609020204030204" pitchFamily="49" charset="0"/>
              </a:rPr>
              <a:t>adding</a:t>
            </a:r>
            <a:r>
              <a:rPr lang="fr-FR" sz="1400" dirty="0">
                <a:latin typeface="Consolas" panose="020B0609020204030204" pitchFamily="49" charset="0"/>
              </a:rPr>
              <a:t> the </a:t>
            </a:r>
            <a:r>
              <a:rPr lang="fr-FR" sz="1400" dirty="0" err="1">
                <a:latin typeface="Consolas" panose="020B0609020204030204" pitchFamily="49" charset="0"/>
              </a:rPr>
              <a:t>following</a:t>
            </a:r>
            <a:r>
              <a:rPr lang="fr-FR" sz="1400" dirty="0">
                <a:latin typeface="Consolas" panose="020B0609020204030204" pitchFamily="49" charset="0"/>
              </a:rPr>
              <a:t> line of code as </a:t>
            </a:r>
            <a:r>
              <a:rPr lang="fr-FR" sz="1400" dirty="0" err="1">
                <a:latin typeface="Consolas" panose="020B0609020204030204" pitchFamily="49" charset="0"/>
              </a:rPr>
              <a:t>early</a:t>
            </a:r>
            <a:r>
              <a:rPr lang="fr-FR" sz="1400" dirty="0">
                <a:latin typeface="Consolas" panose="020B0609020204030204" pitchFamily="49" charset="0"/>
              </a:rPr>
              <a:t> as possible in </a:t>
            </a:r>
            <a:r>
              <a:rPr lang="fr-FR" sz="1400" dirty="0" err="1">
                <a:latin typeface="Consolas" panose="020B0609020204030204" pitchFamily="49" charset="0"/>
              </a:rPr>
              <a:t>our</a:t>
            </a:r>
            <a:r>
              <a:rPr lang="fr-FR" sz="1400" dirty="0">
                <a:latin typeface="Consolas" panose="020B0609020204030204" pitchFamily="49" charset="0"/>
              </a:rPr>
              <a:t> app.js file:</a:t>
            </a:r>
          </a:p>
          <a:p>
            <a:endParaRPr lang="fr-FR" sz="1400" dirty="0">
              <a:latin typeface="Consolas" panose="020B0609020204030204" pitchFamily="49" charset="0"/>
            </a:endParaRPr>
          </a:p>
          <a:p>
            <a:r>
              <a:rPr lang="fr-FR" sz="1400" b="1" dirty="0" err="1">
                <a:latin typeface="Consolas" panose="020B0609020204030204" pitchFamily="49" charset="0"/>
              </a:rPr>
              <a:t>require</a:t>
            </a:r>
            <a:r>
              <a:rPr lang="fr-FR" sz="1400" b="1" dirty="0">
                <a:latin typeface="Consolas" panose="020B0609020204030204" pitchFamily="49" charset="0"/>
              </a:rPr>
              <a:t>('</a:t>
            </a:r>
            <a:r>
              <a:rPr lang="fr-FR" sz="1400" b="1" dirty="0" err="1">
                <a:latin typeface="Consolas" panose="020B0609020204030204" pitchFamily="49" charset="0"/>
              </a:rPr>
              <a:t>dotenv</a:t>
            </a:r>
            <a:r>
              <a:rPr lang="fr-FR" sz="1400" b="1" dirty="0">
                <a:latin typeface="Consolas" panose="020B0609020204030204" pitchFamily="49" charset="0"/>
              </a:rPr>
              <a:t>').config()</a:t>
            </a:r>
          </a:p>
          <a:p>
            <a:endParaRPr lang="fr-FR" sz="1400" dirty="0">
              <a:latin typeface="Consolas" panose="020B0609020204030204" pitchFamily="49" charset="0"/>
            </a:endParaRPr>
          </a:p>
          <a:p>
            <a:r>
              <a:rPr lang="fr-FR" sz="1400" dirty="0">
                <a:latin typeface="Consolas" panose="020B0609020204030204" pitchFamily="49" charset="0"/>
              </a:rPr>
              <a:t>The </a:t>
            </a:r>
            <a:r>
              <a:rPr lang="fr-FR" sz="1400" dirty="0" err="1">
                <a:latin typeface="Consolas" panose="020B0609020204030204" pitchFamily="49" charset="0"/>
              </a:rPr>
              <a:t>above</a:t>
            </a:r>
            <a:r>
              <a:rPr lang="fr-FR" sz="1400" dirty="0">
                <a:latin typeface="Consolas" panose="020B0609020204030204" pitchFamily="49" charset="0"/>
              </a:rPr>
              <a:t> line </a:t>
            </a:r>
            <a:r>
              <a:rPr lang="fr-FR" sz="1400" dirty="0" err="1">
                <a:latin typeface="Consolas" panose="020B0609020204030204" pitchFamily="49" charset="0"/>
              </a:rPr>
              <a:t>will</a:t>
            </a:r>
            <a:r>
              <a:rPr lang="fr-FR" sz="1400" dirty="0">
                <a:latin typeface="Consolas" panose="020B0609020204030204" pitchFamily="49" charset="0"/>
              </a:rPr>
              <a:t> </a:t>
            </a:r>
            <a:r>
              <a:rPr lang="fr-FR" sz="1400" dirty="0" err="1">
                <a:latin typeface="Consolas" panose="020B0609020204030204" pitchFamily="49" charset="0"/>
              </a:rPr>
              <a:t>make</a:t>
            </a:r>
            <a:r>
              <a:rPr lang="fr-FR" sz="1400" dirty="0">
                <a:latin typeface="Consolas" panose="020B0609020204030204" pitchFamily="49" charset="0"/>
              </a:rPr>
              <a:t> the key/values </a:t>
            </a:r>
            <a:r>
              <a:rPr lang="fr-FR" sz="1400" dirty="0" err="1">
                <a:latin typeface="Consolas" panose="020B0609020204030204" pitchFamily="49" charset="0"/>
              </a:rPr>
              <a:t>we</a:t>
            </a:r>
            <a:r>
              <a:rPr lang="fr-FR" sz="1400" dirty="0">
                <a:latin typeface="Consolas" panose="020B0609020204030204" pitchFamily="49" charset="0"/>
              </a:rPr>
              <a:t> </a:t>
            </a:r>
            <a:r>
              <a:rPr lang="fr-FR" sz="1400" dirty="0" err="1">
                <a:latin typeface="Consolas" panose="020B0609020204030204" pitchFamily="49" charset="0"/>
              </a:rPr>
              <a:t>definied</a:t>
            </a:r>
            <a:r>
              <a:rPr lang="fr-FR" sz="1400" dirty="0">
                <a:latin typeface="Consolas" panose="020B0609020204030204" pitchFamily="49" charset="0"/>
              </a:rPr>
              <a:t> in </a:t>
            </a:r>
            <a:r>
              <a:rPr lang="fr-FR" sz="1400" dirty="0" err="1">
                <a:latin typeface="Consolas" panose="020B0609020204030204" pitchFamily="49" charset="0"/>
              </a:rPr>
              <a:t>our</a:t>
            </a:r>
            <a:r>
              <a:rPr lang="fr-FR" sz="1400" dirty="0">
                <a:latin typeface="Consolas" panose="020B0609020204030204" pitchFamily="49" charset="0"/>
              </a:rPr>
              <a:t> .</a:t>
            </a:r>
            <a:r>
              <a:rPr lang="fr-FR" sz="1400" dirty="0" err="1">
                <a:latin typeface="Consolas" panose="020B0609020204030204" pitchFamily="49" charset="0"/>
              </a:rPr>
              <a:t>env</a:t>
            </a:r>
            <a:r>
              <a:rPr lang="fr-FR" sz="1400" dirty="0">
                <a:latin typeface="Consolas" panose="020B0609020204030204" pitchFamily="49" charset="0"/>
              </a:rPr>
              <a:t> file </a:t>
            </a:r>
            <a:r>
              <a:rPr lang="fr-FR" sz="1400" dirty="0" err="1">
                <a:latin typeface="Consolas" panose="020B0609020204030204" pitchFamily="49" charset="0"/>
              </a:rPr>
              <a:t>available</a:t>
            </a:r>
            <a:r>
              <a:rPr lang="fr-FR" sz="1400" dirty="0">
                <a:latin typeface="Consolas" panose="020B0609020204030204" pitchFamily="49" charset="0"/>
              </a:rPr>
              <a:t> in </a:t>
            </a:r>
            <a:r>
              <a:rPr lang="fr-FR" sz="1400" dirty="0" err="1">
                <a:latin typeface="Consolas" panose="020B0609020204030204" pitchFamily="49" charset="0"/>
              </a:rPr>
              <a:t>our</a:t>
            </a:r>
            <a:r>
              <a:rPr lang="fr-FR" sz="1400" dirty="0">
                <a:latin typeface="Consolas" panose="020B0609020204030204" pitchFamily="49" charset="0"/>
              </a:rPr>
              <a:t> process global var.</a:t>
            </a:r>
          </a:p>
          <a:p>
            <a:endParaRPr lang="fr-FR" sz="1400" dirty="0">
              <a:latin typeface="Consolas" panose="020B0609020204030204" pitchFamily="49" charset="0"/>
            </a:endParaRPr>
          </a:p>
          <a:p>
            <a:r>
              <a:rPr lang="fr-FR" sz="1400" dirty="0" err="1">
                <a:latin typeface="Consolas" panose="020B0609020204030204" pitchFamily="49" charset="0"/>
              </a:rPr>
              <a:t>We</a:t>
            </a:r>
            <a:r>
              <a:rPr lang="fr-FR" sz="1400" dirty="0">
                <a:latin typeface="Consolas" panose="020B0609020204030204" pitchFamily="49" charset="0"/>
              </a:rPr>
              <a:t> can </a:t>
            </a:r>
            <a:r>
              <a:rPr lang="fr-FR" sz="1400" dirty="0" err="1">
                <a:latin typeface="Consolas" panose="020B0609020204030204" pitchFamily="49" charset="0"/>
              </a:rPr>
              <a:t>now</a:t>
            </a:r>
            <a:r>
              <a:rPr lang="fr-FR" sz="1400" dirty="0">
                <a:latin typeface="Consolas" panose="020B0609020204030204" pitchFamily="49" charset="0"/>
              </a:rPr>
              <a:t> replace code </a:t>
            </a:r>
            <a:r>
              <a:rPr lang="fr-FR" sz="1400" dirty="0" err="1">
                <a:latin typeface="Consolas" panose="020B0609020204030204" pitchFamily="49" charset="0"/>
              </a:rPr>
              <a:t>which</a:t>
            </a:r>
            <a:r>
              <a:rPr lang="fr-FR" sz="1400" dirty="0">
                <a:latin typeface="Consolas" panose="020B0609020204030204" pitchFamily="49" charset="0"/>
              </a:rPr>
              <a:t> uses </a:t>
            </a:r>
            <a:r>
              <a:rPr lang="fr-FR" sz="1400" dirty="0" err="1">
                <a:latin typeface="Consolas" panose="020B0609020204030204" pitchFamily="49" charset="0"/>
              </a:rPr>
              <a:t>these</a:t>
            </a:r>
            <a:r>
              <a:rPr lang="fr-FR" sz="1400" dirty="0">
                <a:latin typeface="Consolas" panose="020B0609020204030204" pitchFamily="49" charset="0"/>
              </a:rPr>
              <a:t> values in </a:t>
            </a:r>
            <a:r>
              <a:rPr lang="fr-FR" sz="1400" dirty="0" err="1">
                <a:latin typeface="Consolas" panose="020B0609020204030204" pitchFamily="49" charset="0"/>
              </a:rPr>
              <a:t>our</a:t>
            </a:r>
            <a:r>
              <a:rPr lang="fr-FR" sz="1400" dirty="0">
                <a:latin typeface="Consolas" panose="020B0609020204030204" pitchFamily="49" charset="0"/>
              </a:rPr>
              <a:t> </a:t>
            </a:r>
            <a:r>
              <a:rPr lang="fr-FR" sz="1400" dirty="0" err="1">
                <a:latin typeface="Consolas" panose="020B0609020204030204" pitchFamily="49" charset="0"/>
              </a:rPr>
              <a:t>project</a:t>
            </a:r>
            <a:r>
              <a:rPr lang="fr-FR" sz="1400" dirty="0">
                <a:latin typeface="Consolas" panose="020B0609020204030204" pitchFamily="49" charset="0"/>
              </a:rPr>
              <a:t>:</a:t>
            </a:r>
          </a:p>
          <a:p>
            <a:endParaRPr lang="fr-FR" sz="1400" dirty="0">
              <a:latin typeface="Consolas" panose="020B0609020204030204" pitchFamily="49" charset="0"/>
            </a:endParaRPr>
          </a:p>
          <a:p>
            <a:r>
              <a:rPr lang="fr-FR" sz="1400" b="1" dirty="0" err="1">
                <a:latin typeface="Consolas" panose="020B0609020204030204" pitchFamily="49" charset="0"/>
              </a:rPr>
              <a:t>models</a:t>
            </a:r>
            <a:r>
              <a:rPr lang="fr-FR" sz="1400" b="1" dirty="0">
                <a:latin typeface="Consolas" panose="020B0609020204030204" pitchFamily="49" charset="0"/>
              </a:rPr>
              <a:t>/setupMongo.js:</a:t>
            </a:r>
          </a:p>
          <a:p>
            <a:r>
              <a:rPr lang="fr-FR" sz="1400" dirty="0" err="1">
                <a:latin typeface="Consolas" panose="020B0609020204030204" pitchFamily="49" charset="0"/>
              </a:rPr>
              <a:t>const</a:t>
            </a:r>
            <a:r>
              <a:rPr lang="fr-FR" sz="1400" dirty="0">
                <a:latin typeface="Consolas" panose="020B0609020204030204" pitchFamily="49" charset="0"/>
              </a:rPr>
              <a:t> </a:t>
            </a:r>
            <a:r>
              <a:rPr lang="fr-FR" sz="1400" dirty="0" err="1">
                <a:latin typeface="Consolas" panose="020B0609020204030204" pitchFamily="49" charset="0"/>
              </a:rPr>
              <a:t>uri</a:t>
            </a:r>
            <a:r>
              <a:rPr lang="fr-FR" sz="1400" dirty="0">
                <a:latin typeface="Consolas" panose="020B0609020204030204" pitchFamily="49" charset="0"/>
              </a:rPr>
              <a:t> = "</a:t>
            </a:r>
            <a:r>
              <a:rPr lang="fr-FR" sz="1400" dirty="0" err="1">
                <a:latin typeface="Consolas" panose="020B0609020204030204" pitchFamily="49" charset="0"/>
              </a:rPr>
              <a:t>mongodb+srv</a:t>
            </a:r>
            <a:r>
              <a:rPr lang="fr-FR" sz="1400" dirty="0">
                <a:latin typeface="Consolas" panose="020B0609020204030204" pitchFamily="49" charset="0"/>
              </a:rPr>
              <a:t>://admin:HaTrlOuUrnrmZ1rQ@cluster0.qeg4a.mongodb.net/</a:t>
            </a:r>
            <a:r>
              <a:rPr lang="fr-FR" sz="1400" dirty="0" err="1">
                <a:latin typeface="Consolas" panose="020B0609020204030204" pitchFamily="49" charset="0"/>
              </a:rPr>
              <a:t>blogAppInClass?retryWrites</a:t>
            </a:r>
            <a:r>
              <a:rPr lang="fr-FR" sz="1400" dirty="0">
                <a:latin typeface="Consolas" panose="020B0609020204030204" pitchFamily="49" charset="0"/>
              </a:rPr>
              <a:t>=</a:t>
            </a:r>
            <a:r>
              <a:rPr lang="fr-FR" sz="1400" dirty="0" err="1">
                <a:latin typeface="Consolas" panose="020B0609020204030204" pitchFamily="49" charset="0"/>
              </a:rPr>
              <a:t>true&amp;w</a:t>
            </a:r>
            <a:r>
              <a:rPr lang="fr-FR" sz="1400" dirty="0">
                <a:latin typeface="Consolas" panose="020B0609020204030204" pitchFamily="49" charset="0"/>
              </a:rPr>
              <a:t>=</a:t>
            </a:r>
            <a:r>
              <a:rPr lang="fr-FR" sz="1400" dirty="0" err="1">
                <a:latin typeface="Consolas" panose="020B0609020204030204" pitchFamily="49" charset="0"/>
              </a:rPr>
              <a:t>majority</a:t>
            </a:r>
            <a:r>
              <a:rPr lang="fr-FR" sz="1400" dirty="0">
                <a:latin typeface="Consolas" panose="020B0609020204030204" pitchFamily="49" charset="0"/>
              </a:rPr>
              <a:t>";</a:t>
            </a:r>
          </a:p>
          <a:p>
            <a:endParaRPr lang="fr-FR" sz="1400" b="1" dirty="0">
              <a:latin typeface="Consolas" panose="020B0609020204030204" pitchFamily="49" charset="0"/>
            </a:endParaRPr>
          </a:p>
          <a:p>
            <a:r>
              <a:rPr lang="fr-FR" sz="1400" dirty="0" err="1">
                <a:latin typeface="Consolas" panose="020B0609020204030204" pitchFamily="49" charset="0"/>
              </a:rPr>
              <a:t>becomes</a:t>
            </a:r>
            <a:r>
              <a:rPr lang="fr-FR" sz="1400" dirty="0">
                <a:latin typeface="Consolas" panose="020B0609020204030204" pitchFamily="49" charset="0"/>
              </a:rPr>
              <a:t>: </a:t>
            </a:r>
            <a:r>
              <a:rPr lang="fr-FR" sz="1400" dirty="0" err="1">
                <a:latin typeface="Consolas" panose="020B0609020204030204" pitchFamily="49" charset="0"/>
              </a:rPr>
              <a:t>const</a:t>
            </a:r>
            <a:r>
              <a:rPr lang="fr-FR" sz="1400" dirty="0">
                <a:latin typeface="Consolas" panose="020B0609020204030204" pitchFamily="49" charset="0"/>
              </a:rPr>
              <a:t> </a:t>
            </a:r>
            <a:r>
              <a:rPr lang="fr-FR" sz="1400" dirty="0" err="1">
                <a:latin typeface="Consolas" panose="020B0609020204030204" pitchFamily="49" charset="0"/>
              </a:rPr>
              <a:t>uri</a:t>
            </a:r>
            <a:r>
              <a:rPr lang="fr-FR" sz="1400" dirty="0">
                <a:latin typeface="Consolas" panose="020B0609020204030204" pitchFamily="49" charset="0"/>
              </a:rPr>
              <a:t> = </a:t>
            </a:r>
            <a:r>
              <a:rPr lang="fr-FR" sz="1400" dirty="0" err="1">
                <a:latin typeface="Consolas" panose="020B0609020204030204" pitchFamily="49" charset="0"/>
              </a:rPr>
              <a:t>process.env.DB_URI</a:t>
            </a:r>
            <a:r>
              <a:rPr lang="fr-FR" sz="1400" dirty="0">
                <a:latin typeface="Consolas" panose="020B0609020204030204" pitchFamily="49" charset="0"/>
              </a:rPr>
              <a:t>;</a:t>
            </a:r>
          </a:p>
          <a:p>
            <a:endParaRPr lang="fr-FR" sz="1400" dirty="0">
              <a:latin typeface="Consolas" panose="020B0609020204030204" pitchFamily="49" charset="0"/>
            </a:endParaRPr>
          </a:p>
          <a:p>
            <a:r>
              <a:rPr lang="fr-FR" sz="1400" b="1" dirty="0">
                <a:latin typeface="Consolas" panose="020B0609020204030204" pitchFamily="49" charset="0"/>
              </a:rPr>
              <a:t>routes/auth.js:</a:t>
            </a:r>
          </a:p>
          <a:p>
            <a:r>
              <a:rPr lang="en-US" sz="1400" dirty="0">
                <a:latin typeface="Consolas" panose="020B0609020204030204" pitchFamily="49" charset="0"/>
              </a:rPr>
              <a:t>const </a:t>
            </a:r>
            <a:r>
              <a:rPr lang="en-US" sz="1400" dirty="0" err="1">
                <a:latin typeface="Consolas" panose="020B0609020204030204" pitchFamily="49" charset="0"/>
              </a:rPr>
              <a:t>privateKey</a:t>
            </a:r>
            <a:r>
              <a:rPr lang="en-US" sz="1400" dirty="0">
                <a:latin typeface="Consolas" panose="020B0609020204030204" pitchFamily="49" charset="0"/>
              </a:rPr>
              <a:t> = `</a:t>
            </a:r>
          </a:p>
          <a:p>
            <a:r>
              <a:rPr lang="en-US" sz="1400" dirty="0">
                <a:latin typeface="Consolas" panose="020B0609020204030204" pitchFamily="49" charset="0"/>
              </a:rPr>
              <a:t>-----BEGIN RSA PRIVATE KEY-----.... </a:t>
            </a:r>
          </a:p>
          <a:p>
            <a:endParaRPr lang="en-US" sz="1400" dirty="0">
              <a:latin typeface="Consolas" panose="020B0609020204030204" pitchFamily="49" charset="0"/>
            </a:endParaRPr>
          </a:p>
          <a:p>
            <a:r>
              <a:rPr lang="en-US" sz="1400" dirty="0">
                <a:latin typeface="Consolas" panose="020B0609020204030204" pitchFamily="49" charset="0"/>
              </a:rPr>
              <a:t>becomes: const </a:t>
            </a:r>
            <a:r>
              <a:rPr lang="en-US" sz="1400" dirty="0" err="1">
                <a:latin typeface="Consolas" panose="020B0609020204030204" pitchFamily="49" charset="0"/>
              </a:rPr>
              <a:t>privateKey</a:t>
            </a:r>
            <a:r>
              <a:rPr lang="en-US" sz="1400" dirty="0">
                <a:latin typeface="Consolas" panose="020B0609020204030204" pitchFamily="49" charset="0"/>
              </a:rPr>
              <a:t> = </a:t>
            </a:r>
            <a:r>
              <a:rPr lang="en-US" sz="1400" dirty="0" err="1">
                <a:latin typeface="Consolas" panose="020B0609020204030204" pitchFamily="49" charset="0"/>
              </a:rPr>
              <a:t>process.env.JWT_PRIVATE_KEY</a:t>
            </a:r>
            <a:r>
              <a:rPr lang="en-US" sz="1400" dirty="0">
                <a:latin typeface="Consolas" panose="020B0609020204030204" pitchFamily="49" charset="0"/>
              </a:rPr>
              <a:t>;</a:t>
            </a:r>
            <a:endParaRPr lang="fr-FR" sz="1400" dirty="0">
              <a:latin typeface="Consolas" panose="020B0609020204030204" pitchFamily="49" charset="0"/>
            </a:endParaRPr>
          </a:p>
          <a:p>
            <a:endParaRPr lang="fr-FR" sz="1400" b="1" dirty="0">
              <a:latin typeface="Consolas" panose="020B0609020204030204" pitchFamily="49" charset="0"/>
            </a:endParaRPr>
          </a:p>
          <a:p>
            <a:r>
              <a:rPr lang="fr-FR" sz="1400" b="1" dirty="0">
                <a:latin typeface="Consolas" panose="020B0609020204030204" pitchFamily="49" charset="0"/>
              </a:rPr>
              <a:t>routes/post.js:</a:t>
            </a:r>
          </a:p>
          <a:p>
            <a:r>
              <a:rPr lang="en-US" sz="1400" dirty="0">
                <a:latin typeface="Consolas" panose="020B0609020204030204" pitchFamily="49" charset="0"/>
              </a:rPr>
              <a:t>const </a:t>
            </a:r>
            <a:r>
              <a:rPr lang="en-US" sz="1400" dirty="0" err="1">
                <a:latin typeface="Consolas" panose="020B0609020204030204" pitchFamily="49" charset="0"/>
              </a:rPr>
              <a:t>privateKey</a:t>
            </a:r>
            <a:r>
              <a:rPr lang="en-US" sz="1400" dirty="0">
                <a:latin typeface="Consolas" panose="020B0609020204030204" pitchFamily="49" charset="0"/>
              </a:rPr>
              <a:t> = `</a:t>
            </a:r>
          </a:p>
          <a:p>
            <a:r>
              <a:rPr lang="en-US" sz="1400" dirty="0">
                <a:latin typeface="Consolas" panose="020B0609020204030204" pitchFamily="49" charset="0"/>
              </a:rPr>
              <a:t>-----BEGIN RSA PRIVATE KEY-----.... </a:t>
            </a:r>
          </a:p>
          <a:p>
            <a:endParaRPr lang="en-US" sz="1400" dirty="0">
              <a:latin typeface="Consolas" panose="020B0609020204030204" pitchFamily="49" charset="0"/>
            </a:endParaRPr>
          </a:p>
          <a:p>
            <a:r>
              <a:rPr lang="en-US" sz="1400" dirty="0">
                <a:latin typeface="Consolas" panose="020B0609020204030204" pitchFamily="49" charset="0"/>
              </a:rPr>
              <a:t>becomes: const </a:t>
            </a:r>
            <a:r>
              <a:rPr lang="en-US" sz="1400" dirty="0" err="1">
                <a:latin typeface="Consolas" panose="020B0609020204030204" pitchFamily="49" charset="0"/>
              </a:rPr>
              <a:t>privateKey</a:t>
            </a:r>
            <a:r>
              <a:rPr lang="en-US" sz="1400" dirty="0">
                <a:latin typeface="Consolas" panose="020B0609020204030204" pitchFamily="49" charset="0"/>
              </a:rPr>
              <a:t> = </a:t>
            </a:r>
            <a:r>
              <a:rPr lang="en-US" sz="1400" dirty="0" err="1">
                <a:latin typeface="Consolas" panose="020B0609020204030204" pitchFamily="49" charset="0"/>
              </a:rPr>
              <a:t>process.env.JWT_PRIVATE_KEY</a:t>
            </a:r>
            <a:r>
              <a:rPr lang="en-US" sz="1400" dirty="0">
                <a:latin typeface="Consolas" panose="020B0609020204030204" pitchFamily="49" charset="0"/>
              </a:rPr>
              <a:t>;</a:t>
            </a:r>
            <a:endParaRPr lang="fr-FR" sz="1400" dirty="0">
              <a:latin typeface="Consolas" panose="020B0609020204030204" pitchFamily="49" charset="0"/>
            </a:endParaRPr>
          </a:p>
          <a:p>
            <a:endParaRPr lang="fr-FR" sz="1400" b="1" dirty="0">
              <a:latin typeface="Consolas" panose="020B0609020204030204" pitchFamily="49" charset="0"/>
            </a:endParaRPr>
          </a:p>
        </p:txBody>
      </p:sp>
    </p:spTree>
    <p:extLst>
      <p:ext uri="{BB962C8B-B14F-4D97-AF65-F5344CB8AC3E}">
        <p14:creationId xmlns:p14="http://schemas.microsoft.com/office/powerpoint/2010/main" val="404523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err="1">
                <a:solidFill>
                  <a:srgbClr val="454A55"/>
                </a:solidFill>
              </a:rPr>
              <a:t>useContext</a:t>
            </a:r>
            <a:r>
              <a:rPr lang="en-US" dirty="0">
                <a:solidFill>
                  <a:srgbClr val="454A55"/>
                </a:solidFill>
              </a:rPr>
              <a:t> import, </a:t>
            </a:r>
            <a:r>
              <a:rPr lang="en-US" dirty="0" err="1">
                <a:solidFill>
                  <a:srgbClr val="454A55"/>
                </a:solidFill>
              </a:rPr>
              <a:t>ChangeTheme</a:t>
            </a:r>
            <a:r>
              <a:rPr lang="en-US" dirty="0">
                <a:solidFill>
                  <a:srgbClr val="454A55"/>
                </a:solidFill>
              </a:rPr>
              <a:t>, and </a:t>
            </a:r>
            <a:r>
              <a:rPr lang="en-US" dirty="0" err="1">
                <a:solidFill>
                  <a:srgbClr val="454A55"/>
                </a:solidFill>
              </a:rPr>
              <a:t>Axios</a:t>
            </a:r>
            <a:r>
              <a:rPr lang="en-US" dirty="0">
                <a:solidFill>
                  <a:srgbClr val="454A55"/>
                </a:solidFill>
              </a:rPr>
              <a:t> URL</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3323987"/>
          </a:xfrm>
          <a:prstGeom prst="rect">
            <a:avLst/>
          </a:prstGeom>
          <a:noFill/>
        </p:spPr>
        <p:txBody>
          <a:bodyPr wrap="square">
            <a:spAutoFit/>
          </a:bodyPr>
          <a:lstStyle/>
          <a:p>
            <a:r>
              <a:rPr lang="en-US" sz="1400" b="0" dirty="0">
                <a:effectLst/>
                <a:latin typeface="Consolas" panose="020B0609020204030204" pitchFamily="49" charset="0"/>
              </a:rPr>
              <a:t>Before building a production build of our React application, we need to correct a few imports which are importing from</a:t>
            </a:r>
          </a:p>
          <a:p>
            <a:r>
              <a:rPr lang="en-US" sz="1400" dirty="0">
                <a:latin typeface="Consolas" panose="020B0609020204030204" pitchFamily="49" charset="0"/>
              </a:rPr>
              <a:t>a development library:</a:t>
            </a:r>
            <a:endParaRPr lang="en-US" sz="1400" b="0" dirty="0">
              <a:effectLst/>
              <a:latin typeface="Consolas" panose="020B0609020204030204" pitchFamily="49" charset="0"/>
            </a:endParaRPr>
          </a:p>
          <a:p>
            <a:endParaRPr lang="en-US" sz="1400" dirty="0">
              <a:latin typeface="Consolas" panose="020B0609020204030204" pitchFamily="49" charset="0"/>
            </a:endParaRPr>
          </a:p>
          <a:p>
            <a:endParaRPr lang="en-US" sz="1400" b="0" dirty="0">
              <a:effectLst/>
              <a:latin typeface="Consolas" panose="020B0609020204030204" pitchFamily="49" charset="0"/>
            </a:endParaRPr>
          </a:p>
          <a:p>
            <a:r>
              <a:rPr lang="en-US" sz="1400" b="0" dirty="0">
                <a:effectLst/>
                <a:latin typeface="Consolas" panose="020B0609020204030204" pitchFamily="49" charset="0"/>
              </a:rPr>
              <a:t>Components: Register, Logout, Login, </a:t>
            </a:r>
            <a:r>
              <a:rPr lang="en-US" sz="1400" b="0" dirty="0" err="1">
                <a:effectLst/>
                <a:latin typeface="Consolas" panose="020B0609020204030204" pitchFamily="49" charset="0"/>
              </a:rPr>
              <a:t>PostList</a:t>
            </a:r>
            <a:endParaRPr lang="en-US" sz="1400" b="0" dirty="0">
              <a:effectLst/>
              <a:latin typeface="Consolas" panose="020B0609020204030204" pitchFamily="49" charset="0"/>
            </a:endParaRPr>
          </a:p>
          <a:p>
            <a:r>
              <a:rPr lang="en-US" sz="1400" dirty="0">
                <a:latin typeface="Consolas" panose="020B0609020204030204" pitchFamily="49" charset="0"/>
              </a:rPr>
              <a:t>Incorrect important - </a:t>
            </a:r>
            <a:r>
              <a:rPr lang="en-US" sz="1400" dirty="0" err="1">
                <a:latin typeface="Consolas" panose="020B0609020204030204" pitchFamily="49" charset="0"/>
              </a:rPr>
              <a:t>useContext</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b="0" dirty="0">
                <a:effectLst/>
                <a:latin typeface="Consolas" panose="020B0609020204030204" pitchFamily="49" charset="0"/>
              </a:rPr>
              <a:t>import React, { </a:t>
            </a:r>
            <a:r>
              <a:rPr lang="en-US" sz="1400" b="0" dirty="0" err="1">
                <a:effectLst/>
                <a:latin typeface="Consolas" panose="020B0609020204030204" pitchFamily="49" charset="0"/>
              </a:rPr>
              <a:t>useContext</a:t>
            </a:r>
            <a:r>
              <a:rPr lang="en-US" sz="1400" b="0" dirty="0">
                <a:effectLst/>
                <a:latin typeface="Consolas" panose="020B0609020204030204" pitchFamily="49" charset="0"/>
              </a:rPr>
              <a:t> } from 'react'</a:t>
            </a:r>
          </a:p>
          <a:p>
            <a:r>
              <a:rPr lang="en-US" sz="1400" b="0" dirty="0">
                <a:effectLst/>
                <a:latin typeface="Consolas" panose="020B0609020204030204" pitchFamily="49" charset="0"/>
              </a:rPr>
              <a:t>import { </a:t>
            </a:r>
            <a:r>
              <a:rPr lang="en-US" sz="1400" b="0" dirty="0" err="1">
                <a:effectLst/>
                <a:latin typeface="Consolas" panose="020B0609020204030204" pitchFamily="49" charset="0"/>
              </a:rPr>
              <a:t>useContext</a:t>
            </a:r>
            <a:r>
              <a:rPr lang="en-US" sz="1400" b="0" dirty="0">
                <a:effectLst/>
                <a:latin typeface="Consolas" panose="020B0609020204030204" pitchFamily="49" charset="0"/>
              </a:rPr>
              <a:t> } from 'react/</a:t>
            </a:r>
            <a:r>
              <a:rPr lang="en-US" sz="1400" b="0" dirty="0" err="1">
                <a:effectLst/>
                <a:latin typeface="Consolas" panose="020B0609020204030204" pitchFamily="49" charset="0"/>
              </a:rPr>
              <a:t>cjs</a:t>
            </a:r>
            <a:r>
              <a:rPr lang="en-US" sz="1400" b="0" dirty="0">
                <a:effectLst/>
                <a:latin typeface="Consolas" panose="020B0609020204030204" pitchFamily="49" charset="0"/>
              </a:rPr>
              <a:t>/</a:t>
            </a:r>
            <a:r>
              <a:rPr lang="en-US" sz="1400" b="0" dirty="0" err="1">
                <a:effectLst/>
                <a:latin typeface="Consolas" panose="020B0609020204030204" pitchFamily="49" charset="0"/>
              </a:rPr>
              <a:t>react.development</a:t>
            </a:r>
            <a:r>
              <a:rPr lang="en-US" sz="1400" b="0" dirty="0">
                <a:effectLst/>
                <a:latin typeface="Consolas" panose="020B0609020204030204" pitchFamily="49" charset="0"/>
              </a:rPr>
              <a:t>’;</a:t>
            </a:r>
          </a:p>
          <a:p>
            <a:endParaRPr lang="en-US" sz="1400" dirty="0">
              <a:latin typeface="Consolas" panose="020B0609020204030204" pitchFamily="49" charset="0"/>
            </a:endParaRPr>
          </a:p>
          <a:p>
            <a:endParaRPr lang="en-US" sz="1400" b="0" dirty="0">
              <a:effectLst/>
              <a:latin typeface="Consolas" panose="020B0609020204030204" pitchFamily="49" charset="0"/>
            </a:endParaRPr>
          </a:p>
          <a:p>
            <a:r>
              <a:rPr lang="en-US" sz="1400" dirty="0">
                <a:latin typeface="Consolas" panose="020B0609020204030204" pitchFamily="49" charset="0"/>
              </a:rPr>
              <a:t>Next, I will remove the </a:t>
            </a:r>
            <a:r>
              <a:rPr lang="en-US" sz="1400" dirty="0" err="1">
                <a:latin typeface="Consolas" panose="020B0609020204030204" pitchFamily="49" charset="0"/>
              </a:rPr>
              <a:t>ChangeTheme</a:t>
            </a:r>
            <a:r>
              <a:rPr lang="en-US" sz="1400" dirty="0">
                <a:latin typeface="Consolas" panose="020B0609020204030204" pitchFamily="49" charset="0"/>
              </a:rPr>
              <a:t> component from </a:t>
            </a:r>
            <a:r>
              <a:rPr lang="en-US" sz="1400" dirty="0" err="1">
                <a:latin typeface="Consolas" panose="020B0609020204030204" pitchFamily="49" charset="0"/>
              </a:rPr>
              <a:t>HeaderBar</a:t>
            </a:r>
            <a:r>
              <a:rPr lang="en-US" sz="1400" dirty="0">
                <a:latin typeface="Consolas" panose="020B0609020204030204" pitchFamily="49" charset="0"/>
              </a:rPr>
              <a:t> as we did not build a /theme endpoint</a:t>
            </a:r>
          </a:p>
          <a:p>
            <a:endParaRPr lang="en-US" sz="1400" b="0" dirty="0">
              <a:effectLst/>
              <a:latin typeface="Consolas" panose="020B0609020204030204" pitchFamily="49" charset="0"/>
            </a:endParaRPr>
          </a:p>
          <a:p>
            <a:r>
              <a:rPr lang="en-US" sz="1400" dirty="0">
                <a:latin typeface="Consolas" panose="020B0609020204030204" pitchFamily="49" charset="0"/>
              </a:rPr>
              <a:t>Lastly, I will update the </a:t>
            </a:r>
            <a:r>
              <a:rPr lang="en-US" sz="1400" dirty="0" err="1">
                <a:latin typeface="Consolas" panose="020B0609020204030204" pitchFamily="49" charset="0"/>
              </a:rPr>
              <a:t>Axios</a:t>
            </a:r>
            <a:r>
              <a:rPr lang="en-US" sz="1400" dirty="0">
                <a:latin typeface="Consolas" panose="020B0609020204030204" pitchFamily="49" charset="0"/>
              </a:rPr>
              <a:t> base URL in index.js to be / localhost:4000 as our front-end and API will be resolved using the same server now</a:t>
            </a:r>
            <a:endParaRPr lang="en-US" sz="1400" b="0" dirty="0">
              <a:effectLst/>
              <a:latin typeface="Consolas" panose="020B0609020204030204" pitchFamily="49" charset="0"/>
            </a:endParaRPr>
          </a:p>
        </p:txBody>
      </p:sp>
    </p:spTree>
    <p:extLst>
      <p:ext uri="{BB962C8B-B14F-4D97-AF65-F5344CB8AC3E}">
        <p14:creationId xmlns:p14="http://schemas.microsoft.com/office/powerpoint/2010/main" val="395119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Combining our React and Express applications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6340197"/>
          </a:xfrm>
          <a:prstGeom prst="rect">
            <a:avLst/>
          </a:prstGeom>
          <a:noFill/>
        </p:spPr>
        <p:txBody>
          <a:bodyPr wrap="square">
            <a:spAutoFit/>
          </a:bodyPr>
          <a:lstStyle/>
          <a:p>
            <a:r>
              <a:rPr lang="fr-FR" sz="1400" dirty="0">
                <a:latin typeface="Consolas" panose="020B0609020204030204" pitchFamily="49" charset="0"/>
              </a:rPr>
              <a:t>Our </a:t>
            </a:r>
            <a:r>
              <a:rPr lang="en-US" sz="1400" dirty="0">
                <a:latin typeface="Consolas" panose="020B0609020204030204" pitchFamily="49" charset="0"/>
              </a:rPr>
              <a:t>Express</a:t>
            </a:r>
            <a:r>
              <a:rPr lang="fr-FR" sz="1400" dirty="0">
                <a:latin typeface="Consolas" panose="020B0609020204030204" pitchFamily="49" charset="0"/>
              </a:rPr>
              <a:t> server </a:t>
            </a:r>
            <a:r>
              <a:rPr lang="en-US" sz="1400" dirty="0">
                <a:latin typeface="Consolas" panose="020B0609020204030204" pitchFamily="49" charset="0"/>
              </a:rPr>
              <a:t>will</a:t>
            </a:r>
            <a:r>
              <a:rPr lang="fr-FR" sz="1400" dirty="0">
                <a:latin typeface="Consolas" panose="020B0609020204030204" pitchFamily="49" charset="0"/>
              </a:rPr>
              <a:t> have </a:t>
            </a:r>
            <a:r>
              <a:rPr lang="en-US" sz="1400" dirty="0">
                <a:latin typeface="Consolas" panose="020B0609020204030204" pitchFamily="49" charset="0"/>
              </a:rPr>
              <a:t>two</a:t>
            </a:r>
            <a:r>
              <a:rPr lang="fr-FR" sz="1400" dirty="0">
                <a:latin typeface="Consolas" panose="020B0609020204030204" pitchFamily="49" charset="0"/>
              </a:rPr>
              <a:t> </a:t>
            </a:r>
            <a:r>
              <a:rPr lang="en-US" sz="1400" dirty="0">
                <a:latin typeface="Consolas" panose="020B0609020204030204" pitchFamily="49" charset="0"/>
              </a:rPr>
              <a:t>responsibilities</a:t>
            </a:r>
            <a:r>
              <a:rPr lang="fr-FR" sz="1400" dirty="0">
                <a:latin typeface="Consolas" panose="020B0609020204030204" pitchFamily="49" charset="0"/>
              </a:rPr>
              <a:t>; </a:t>
            </a:r>
            <a:r>
              <a:rPr lang="en-US" sz="1400" dirty="0">
                <a:latin typeface="Consolas" panose="020B0609020204030204" pitchFamily="49" charset="0"/>
              </a:rPr>
              <a:t>it will power our backend API, but it will also serve our front-end</a:t>
            </a:r>
          </a:p>
          <a:p>
            <a:r>
              <a:rPr lang="en-US" sz="1400" dirty="0">
                <a:latin typeface="Consolas" panose="020B0609020204030204" pitchFamily="49" charset="0"/>
              </a:rPr>
              <a:t>application to our users.</a:t>
            </a:r>
          </a:p>
          <a:p>
            <a:endParaRPr lang="en-US" sz="1400" dirty="0">
              <a:latin typeface="Consolas" panose="020B0609020204030204" pitchFamily="49" charset="0"/>
            </a:endParaRPr>
          </a:p>
          <a:p>
            <a:r>
              <a:rPr lang="en-US" sz="1400" dirty="0">
                <a:latin typeface="Consolas" panose="020B0609020204030204" pitchFamily="49" charset="0"/>
              </a:rPr>
              <a:t>In order to do this, we need to create a production build of our React application by executing the following code:</a:t>
            </a:r>
          </a:p>
          <a:p>
            <a:r>
              <a:rPr lang="en-US" sz="1400" dirty="0">
                <a:latin typeface="Consolas" panose="020B0609020204030204" pitchFamily="49" charset="0"/>
              </a:rPr>
              <a:t> </a:t>
            </a:r>
          </a:p>
          <a:p>
            <a:r>
              <a:rPr lang="en-US" sz="1400" b="1" dirty="0">
                <a:latin typeface="Consolas" panose="020B0609020204030204" pitchFamily="49" charset="0"/>
              </a:rPr>
              <a:t>   </a:t>
            </a:r>
            <a:r>
              <a:rPr lang="en-US" sz="1400" b="1" dirty="0" err="1">
                <a:latin typeface="Consolas" panose="020B0609020204030204" pitchFamily="49" charset="0"/>
              </a:rPr>
              <a:t>npm</a:t>
            </a:r>
            <a:r>
              <a:rPr lang="en-US" sz="1400" b="1" dirty="0">
                <a:latin typeface="Consolas" panose="020B0609020204030204" pitchFamily="49" charset="0"/>
              </a:rPr>
              <a:t> run build</a:t>
            </a:r>
          </a:p>
          <a:p>
            <a:endParaRPr lang="en-US" sz="1400" b="1" dirty="0">
              <a:latin typeface="Consolas" panose="020B0609020204030204" pitchFamily="49" charset="0"/>
            </a:endParaRPr>
          </a:p>
          <a:p>
            <a:r>
              <a:rPr lang="en-US" sz="1400" dirty="0">
                <a:latin typeface="Consolas" panose="020B0609020204030204" pitchFamily="49" charset="0"/>
              </a:rPr>
              <a:t>The above command will create a “build” folder.</a:t>
            </a:r>
          </a:p>
          <a:p>
            <a:endParaRPr lang="en-US" sz="1400" dirty="0">
              <a:latin typeface="Consolas" panose="020B0609020204030204" pitchFamily="49" charset="0"/>
            </a:endParaRPr>
          </a:p>
          <a:p>
            <a:r>
              <a:rPr lang="en-US" sz="1400" dirty="0">
                <a:latin typeface="Consolas" panose="020B0609020204030204" pitchFamily="49" charset="0"/>
              </a:rPr>
              <a:t>Next, we will cut and paste the build directory into the root directory of our Express server.</a:t>
            </a:r>
          </a:p>
          <a:p>
            <a:endParaRPr lang="en-US" sz="1400" dirty="0">
              <a:latin typeface="Consolas" panose="020B0609020204030204" pitchFamily="49" charset="0"/>
            </a:endParaRPr>
          </a:p>
          <a:p>
            <a:r>
              <a:rPr lang="en-US" sz="1400" dirty="0">
                <a:latin typeface="Consolas" panose="020B0609020204030204" pitchFamily="49" charset="0"/>
              </a:rPr>
              <a:t>Then we will add the following code to app.js to serve the files within the build directory:</a:t>
            </a:r>
          </a:p>
          <a:p>
            <a:endParaRPr lang="en-US" sz="1400" dirty="0">
              <a:latin typeface="Consolas" panose="020B0609020204030204" pitchFamily="49" charset="0"/>
            </a:endParaRPr>
          </a:p>
          <a:p>
            <a:pPr lvl="1"/>
            <a:r>
              <a:rPr lang="en-US" sz="1400" dirty="0" err="1">
                <a:latin typeface="Consolas" panose="020B0609020204030204" pitchFamily="49" charset="0"/>
              </a:rPr>
              <a:t>app.use</a:t>
            </a:r>
            <a:r>
              <a:rPr lang="en-US" sz="1400" dirty="0">
                <a:latin typeface="Consolas" panose="020B0609020204030204" pitchFamily="49" charset="0"/>
              </a:rPr>
              <a:t>(</a:t>
            </a:r>
            <a:r>
              <a:rPr lang="en-US" sz="1400" dirty="0" err="1">
                <a:latin typeface="Consolas" panose="020B0609020204030204" pitchFamily="49" charset="0"/>
              </a:rPr>
              <a:t>express.static</a:t>
            </a:r>
            <a:r>
              <a:rPr lang="en-US" sz="1400" dirty="0">
                <a:latin typeface="Consolas" panose="020B0609020204030204" pitchFamily="49" charset="0"/>
              </a:rPr>
              <a:t>(</a:t>
            </a:r>
            <a:r>
              <a:rPr lang="en-US" sz="1400" dirty="0" err="1">
                <a:latin typeface="Consolas" panose="020B0609020204030204" pitchFamily="49" charset="0"/>
              </a:rPr>
              <a:t>path.join</a:t>
            </a:r>
            <a:r>
              <a:rPr lang="en-US" sz="1400" dirty="0">
                <a:latin typeface="Consolas" panose="020B0609020204030204" pitchFamily="49" charset="0"/>
              </a:rPr>
              <a:t>(__</a:t>
            </a:r>
            <a:r>
              <a:rPr lang="en-US" sz="1400" dirty="0" err="1">
                <a:latin typeface="Consolas" panose="020B0609020204030204" pitchFamily="49" charset="0"/>
              </a:rPr>
              <a:t>dirname</a:t>
            </a:r>
            <a:r>
              <a:rPr lang="en-US" sz="1400" dirty="0">
                <a:latin typeface="Consolas" panose="020B0609020204030204" pitchFamily="49" charset="0"/>
              </a:rPr>
              <a:t>, 'build')));</a:t>
            </a:r>
          </a:p>
          <a:p>
            <a:pPr lvl="1"/>
            <a:endParaRPr lang="en-US" sz="1400" dirty="0">
              <a:latin typeface="Consolas" panose="020B0609020204030204" pitchFamily="49" charset="0"/>
            </a:endParaRPr>
          </a:p>
          <a:p>
            <a:pPr lvl="1"/>
            <a:endParaRPr lang="en-US" sz="1400" dirty="0">
              <a:latin typeface="Consolas" panose="020B0609020204030204" pitchFamily="49" charset="0"/>
            </a:endParaRPr>
          </a:p>
          <a:p>
            <a:pPr lvl="1"/>
            <a:r>
              <a:rPr lang="en-US" sz="1400" dirty="0" err="1">
                <a:latin typeface="Consolas" panose="020B0609020204030204" pitchFamily="49" charset="0"/>
              </a:rPr>
              <a:t>app.get</a:t>
            </a:r>
            <a:r>
              <a:rPr lang="en-US" sz="1400" dirty="0">
                <a:latin typeface="Consolas" panose="020B0609020204030204" pitchFamily="49" charset="0"/>
              </a:rPr>
              <a:t>('/*', (req, res) =&gt; {</a:t>
            </a:r>
          </a:p>
          <a:p>
            <a:pPr lvl="1"/>
            <a:r>
              <a:rPr lang="en-US" sz="1400" dirty="0">
                <a:latin typeface="Consolas" panose="020B0609020204030204" pitchFamily="49" charset="0"/>
              </a:rPr>
              <a:t>  </a:t>
            </a:r>
            <a:r>
              <a:rPr lang="en-US" sz="1400" dirty="0" err="1">
                <a:latin typeface="Consolas" panose="020B0609020204030204" pitchFamily="49" charset="0"/>
              </a:rPr>
              <a:t>res.sendFile</a:t>
            </a:r>
            <a:r>
              <a:rPr lang="en-US" sz="1400" dirty="0">
                <a:latin typeface="Consolas" panose="020B0609020204030204" pitchFamily="49" charset="0"/>
              </a:rPr>
              <a:t>(</a:t>
            </a:r>
            <a:r>
              <a:rPr lang="en-US" sz="1400" dirty="0" err="1">
                <a:latin typeface="Consolas" panose="020B0609020204030204" pitchFamily="49" charset="0"/>
              </a:rPr>
              <a:t>path.join</a:t>
            </a:r>
            <a:r>
              <a:rPr lang="en-US" sz="1400" dirty="0">
                <a:latin typeface="Consolas" panose="020B0609020204030204" pitchFamily="49" charset="0"/>
              </a:rPr>
              <a:t>(__</a:t>
            </a:r>
            <a:r>
              <a:rPr lang="en-US" sz="1400" dirty="0" err="1">
                <a:latin typeface="Consolas" panose="020B0609020204030204" pitchFamily="49" charset="0"/>
              </a:rPr>
              <a:t>dirname</a:t>
            </a:r>
            <a:r>
              <a:rPr lang="en-US" sz="1400" dirty="0">
                <a:latin typeface="Consolas" panose="020B0609020204030204" pitchFamily="49" charset="0"/>
              </a:rPr>
              <a:t>, 'build', 'index.html'));</a:t>
            </a:r>
          </a:p>
          <a:p>
            <a:pPr lvl="1"/>
            <a:r>
              <a:rPr lang="en-US" sz="1400" dirty="0">
                <a:latin typeface="Consolas" panose="020B0609020204030204" pitchFamily="49" charset="0"/>
              </a:rPr>
              <a:t>});</a:t>
            </a:r>
          </a:p>
          <a:p>
            <a:pPr lvl="1"/>
            <a:endParaRPr lang="en-US" sz="1400" dirty="0">
              <a:latin typeface="Consolas" panose="020B0609020204030204" pitchFamily="49" charset="0"/>
            </a:endParaRPr>
          </a:p>
          <a:p>
            <a:r>
              <a:rPr lang="en-US" sz="1400" dirty="0">
                <a:latin typeface="Consolas" panose="020B0609020204030204" pitchFamily="49" charset="0"/>
              </a:rPr>
              <a:t>The first line of code serves all our static files from the build directory.</a:t>
            </a:r>
          </a:p>
          <a:p>
            <a:endParaRPr lang="en-US" sz="1400" dirty="0">
              <a:latin typeface="Consolas" panose="020B0609020204030204" pitchFamily="49" charset="0"/>
            </a:endParaRPr>
          </a:p>
          <a:p>
            <a:r>
              <a:rPr lang="en-US" sz="1400" dirty="0">
                <a:latin typeface="Consolas" panose="020B0609020204030204" pitchFamily="49" charset="0"/>
              </a:rPr>
              <a:t>The second piece of code is to keep our client side routing functional. This code essentially serves the index.html file on any unknown routes. Otherwise we would need to rewrite our entire routing to work with this Express server setup.</a:t>
            </a:r>
          </a:p>
          <a:p>
            <a:pPr lvl="1"/>
            <a:endParaRPr lang="en-US" sz="1400" dirty="0">
              <a:latin typeface="Consolas" panose="020B0609020204030204" pitchFamily="49" charset="0"/>
            </a:endParaRPr>
          </a:p>
          <a:p>
            <a:pPr lvl="1"/>
            <a:endParaRPr lang="en-US" sz="1400" dirty="0">
              <a:latin typeface="Consolas" panose="020B0609020204030204" pitchFamily="49" charset="0"/>
            </a:endParaRPr>
          </a:p>
          <a:p>
            <a:endParaRPr lang="en-US" sz="1400" dirty="0">
              <a:latin typeface="Consolas" panose="020B0609020204030204" pitchFamily="49" charset="0"/>
            </a:endParaRPr>
          </a:p>
          <a:p>
            <a:endParaRPr lang="en-US" sz="1400" dirty="0">
              <a:latin typeface="Consolas" panose="020B0609020204030204" pitchFamily="49" charset="0"/>
            </a:endParaRPr>
          </a:p>
        </p:txBody>
      </p:sp>
    </p:spTree>
    <p:extLst>
      <p:ext uri="{BB962C8B-B14F-4D97-AF65-F5344CB8AC3E}">
        <p14:creationId xmlns:p14="http://schemas.microsoft.com/office/powerpoint/2010/main" val="245768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Running our application</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1600438"/>
          </a:xfrm>
          <a:prstGeom prst="rect">
            <a:avLst/>
          </a:prstGeom>
          <a:noFill/>
        </p:spPr>
        <p:txBody>
          <a:bodyPr wrap="square">
            <a:spAutoFit/>
          </a:bodyPr>
          <a:lstStyle/>
          <a:p>
            <a:r>
              <a:rPr lang="en-US" sz="1400" dirty="0">
                <a:latin typeface="Consolas" panose="020B0609020204030204" pitchFamily="49" charset="0"/>
              </a:rPr>
              <a:t>If we now start our Express application by running </a:t>
            </a:r>
            <a:r>
              <a:rPr lang="en-US" sz="1400" b="1" dirty="0" err="1">
                <a:latin typeface="Consolas" panose="020B0609020204030204" pitchFamily="49" charset="0"/>
              </a:rPr>
              <a:t>npm</a:t>
            </a:r>
            <a:r>
              <a:rPr lang="en-US" sz="1400" b="1" dirty="0">
                <a:latin typeface="Consolas" panose="020B0609020204030204" pitchFamily="49" charset="0"/>
              </a:rPr>
              <a:t> run start </a:t>
            </a:r>
            <a:r>
              <a:rPr lang="en-US" sz="1400" dirty="0">
                <a:latin typeface="Consolas" panose="020B0609020204030204" pitchFamily="49" charset="0"/>
              </a:rPr>
              <a:t>and navigate to </a:t>
            </a:r>
            <a:r>
              <a:rPr lang="en-US" sz="1400" dirty="0">
                <a:latin typeface="Consolas" panose="020B0609020204030204" pitchFamily="49" charset="0"/>
                <a:hlinkClick r:id="rId2"/>
              </a:rPr>
              <a:t>http://localhost:4000</a:t>
            </a:r>
            <a:r>
              <a:rPr lang="en-US" sz="1400" dirty="0">
                <a:latin typeface="Consolas" panose="020B0609020204030204" pitchFamily="49" charset="0"/>
              </a:rPr>
              <a:t> - </a:t>
            </a:r>
          </a:p>
          <a:p>
            <a:endParaRPr lang="en-US" sz="1400" b="1" dirty="0">
              <a:latin typeface="Consolas" panose="020B0609020204030204" pitchFamily="49" charset="0"/>
            </a:endParaRPr>
          </a:p>
          <a:p>
            <a:r>
              <a:rPr lang="en-US" sz="1400" dirty="0">
                <a:latin typeface="Consolas" panose="020B0609020204030204" pitchFamily="49" charset="0"/>
              </a:rPr>
              <a:t>Our React application will render as expected and all of our API calls will function.</a:t>
            </a:r>
          </a:p>
          <a:p>
            <a:pPr lvl="1"/>
            <a:endParaRPr lang="en-US" sz="1400" dirty="0">
              <a:latin typeface="Consolas" panose="020B0609020204030204" pitchFamily="49" charset="0"/>
            </a:endParaRPr>
          </a:p>
          <a:p>
            <a:pPr lvl="1"/>
            <a:endParaRPr lang="en-US" sz="1400" dirty="0">
              <a:latin typeface="Consolas" panose="020B0609020204030204" pitchFamily="49" charset="0"/>
            </a:endParaRPr>
          </a:p>
          <a:p>
            <a:endParaRPr lang="en-US" sz="1400" dirty="0">
              <a:latin typeface="Consolas" panose="020B0609020204030204" pitchFamily="49" charset="0"/>
            </a:endParaRPr>
          </a:p>
          <a:p>
            <a:endParaRPr lang="en-US" sz="1400" dirty="0">
              <a:latin typeface="Consolas" panose="020B0609020204030204" pitchFamily="49" charset="0"/>
            </a:endParaRPr>
          </a:p>
        </p:txBody>
      </p:sp>
    </p:spTree>
    <p:extLst>
      <p:ext uri="{BB962C8B-B14F-4D97-AF65-F5344CB8AC3E}">
        <p14:creationId xmlns:p14="http://schemas.microsoft.com/office/powerpoint/2010/main" val="31441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Create a Heroku account</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307777"/>
          </a:xfrm>
          <a:prstGeom prst="rect">
            <a:avLst/>
          </a:prstGeom>
          <a:noFill/>
        </p:spPr>
        <p:txBody>
          <a:bodyPr wrap="square">
            <a:spAutoFit/>
          </a:bodyPr>
          <a:lstStyle/>
          <a:p>
            <a:r>
              <a:rPr lang="en-US" sz="1400" dirty="0">
                <a:latin typeface="Consolas" panose="020B0609020204030204" pitchFamily="49" charset="0"/>
              </a:rPr>
              <a:t>https://www.heroku.com/</a:t>
            </a:r>
          </a:p>
        </p:txBody>
      </p:sp>
    </p:spTree>
    <p:extLst>
      <p:ext uri="{BB962C8B-B14F-4D97-AF65-F5344CB8AC3E}">
        <p14:creationId xmlns:p14="http://schemas.microsoft.com/office/powerpoint/2010/main" val="361300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CI/CD</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356616" y="1261873"/>
            <a:ext cx="11978640"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Consolas" panose="020B0609020204030204" pitchFamily="49" charset="0"/>
              </a:rPr>
              <a:t>Continuous integration is a coding philosophy and set of practices that drive development teams to implement small changes and check in code to version control repositories frequently</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Because most modern applications require developing code in different platforms and tools, the team needs a mechanism to integrate and validate its changes.</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The goal of CI is to establish a consistent and automated way to build, package, and test applications</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CD automates the delivery of applications to selected infrastructure environments. Most teams work with multiple environments other than the production, such as development and testing environments, and CD ensures there is an automated way to push code changes to them.</a:t>
            </a:r>
          </a:p>
        </p:txBody>
      </p:sp>
    </p:spTree>
    <p:extLst>
      <p:ext uri="{BB962C8B-B14F-4D97-AF65-F5344CB8AC3E}">
        <p14:creationId xmlns:p14="http://schemas.microsoft.com/office/powerpoint/2010/main" val="212597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4707</Words>
  <Application>Microsoft Macintosh PowerPoint</Application>
  <PresentationFormat>Widescreen</PresentationFormat>
  <Paragraphs>533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vt:lpstr>
      <vt:lpstr>Calibri</vt:lpstr>
      <vt:lpstr>Calibri Light</vt:lpstr>
      <vt:lpstr>Consolas</vt:lpstr>
      <vt:lpstr>Office Theme</vt:lpstr>
      <vt:lpstr>Agenda</vt:lpstr>
      <vt:lpstr>Protecting Secrets - Using dotenv</vt:lpstr>
      <vt:lpstr>Creating our .env file</vt:lpstr>
      <vt:lpstr>Using our .env file</vt:lpstr>
      <vt:lpstr>useContext import, ChangeTheme, and Axios URL</vt:lpstr>
      <vt:lpstr>Combining our React and Express applications</vt:lpstr>
      <vt:lpstr>Running our application</vt:lpstr>
      <vt:lpstr>Create a Heroku account</vt:lpstr>
      <vt:lpstr>CI/CD</vt:lpstr>
      <vt:lpstr>GitHub Actions</vt:lpstr>
      <vt:lpstr>GitHub Actions - Workflows</vt:lpstr>
      <vt:lpstr>GitHub Actions - Events</vt:lpstr>
      <vt:lpstr>GitHub Actions - Jobs</vt:lpstr>
      <vt:lpstr>GitHub Actions - Steps</vt:lpstr>
      <vt:lpstr>GitHub Actions - Actions</vt:lpstr>
      <vt:lpstr>GitHub Actions - Runner</vt:lpstr>
      <vt:lpstr>GitHub Actions - Example workflow</vt:lpstr>
      <vt:lpstr>YAML</vt:lpstr>
      <vt:lpstr>GitHub Actions - Example workflow </vt:lpstr>
      <vt:lpstr>GitHub Actions - Example workflow (continued) </vt:lpstr>
      <vt:lpstr>GitHub Actions - Example workflow (continued) </vt:lpstr>
      <vt:lpstr>GitHub Actions - Example workflow (continued) </vt:lpstr>
      <vt:lpstr>GitHub Actions - Starter Templates</vt:lpstr>
      <vt:lpstr>Building and publishing the React application</vt:lpstr>
      <vt:lpstr>Building and publishing the React application</vt:lpstr>
      <vt:lpstr>Building, publishing, and deploying Express</vt:lpstr>
      <vt:lpstr>Building, publishing, and deploying Express</vt:lpstr>
      <vt:lpstr>Bootstrap vs. React-Bootstrap</vt:lpstr>
      <vt:lpstr>Adding React-Bootstrap dependency</vt:lpstr>
      <vt:lpstr>Adding Container</vt:lpstr>
      <vt:lpstr>Convert Login to Modal</vt:lpstr>
      <vt:lpstr>Convert Register to Modal</vt:lpstr>
      <vt:lpstr>Update UserBar to manage modal state</vt:lpstr>
      <vt:lpstr>Update Header Brand</vt:lpstr>
      <vt:lpstr>Update Navigation to use Navbar</vt:lpstr>
      <vt:lpstr>Update Post to use Card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c:creator>
  <cp:lastModifiedBy>p</cp:lastModifiedBy>
  <cp:revision>67</cp:revision>
  <dcterms:created xsi:type="dcterms:W3CDTF">2022-11-07T21:41:47Z</dcterms:created>
  <dcterms:modified xsi:type="dcterms:W3CDTF">2022-11-15T18:59:44Z</dcterms:modified>
</cp:coreProperties>
</file>