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60"/>
  </p:notesMasterIdLst>
  <p:sldIdLst>
    <p:sldId id="256" r:id="rId2"/>
    <p:sldId id="400" r:id="rId3"/>
    <p:sldId id="401" r:id="rId4"/>
    <p:sldId id="402" r:id="rId5"/>
    <p:sldId id="403" r:id="rId6"/>
    <p:sldId id="407" r:id="rId7"/>
    <p:sldId id="408" r:id="rId8"/>
    <p:sldId id="409" r:id="rId9"/>
    <p:sldId id="410" r:id="rId10"/>
    <p:sldId id="411" r:id="rId11"/>
    <p:sldId id="412" r:id="rId12"/>
    <p:sldId id="413" r:id="rId13"/>
    <p:sldId id="416" r:id="rId14"/>
    <p:sldId id="417" r:id="rId15"/>
    <p:sldId id="418" r:id="rId16"/>
    <p:sldId id="419" r:id="rId17"/>
    <p:sldId id="414" r:id="rId18"/>
    <p:sldId id="415" r:id="rId19"/>
    <p:sldId id="420" r:id="rId20"/>
    <p:sldId id="404" r:id="rId21"/>
    <p:sldId id="405" r:id="rId22"/>
    <p:sldId id="406" r:id="rId23"/>
    <p:sldId id="422" r:id="rId24"/>
    <p:sldId id="423" r:id="rId25"/>
    <p:sldId id="424" r:id="rId26"/>
    <p:sldId id="425" r:id="rId27"/>
    <p:sldId id="426" r:id="rId28"/>
    <p:sldId id="427" r:id="rId29"/>
    <p:sldId id="428" r:id="rId30"/>
    <p:sldId id="429" r:id="rId31"/>
    <p:sldId id="430" r:id="rId32"/>
    <p:sldId id="458"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57" r:id="rId58"/>
    <p:sldId id="45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6398"/>
  </p:normalViewPr>
  <p:slideViewPr>
    <p:cSldViewPr snapToGrid="0" snapToObjects="1">
      <p:cViewPr varScale="1">
        <p:scale>
          <a:sx n="131" d="100"/>
          <a:sy n="131" d="100"/>
        </p:scale>
        <p:origin x="288" y="184"/>
      </p:cViewPr>
      <p:guideLst/>
    </p:cSldViewPr>
  </p:slideViewPr>
  <p:outlineViewPr>
    <p:cViewPr>
      <p:scale>
        <a:sx n="33" d="100"/>
        <a:sy n="33" d="100"/>
      </p:scale>
      <p:origin x="0" y="-8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5" d="100"/>
          <a:sy n="105" d="100"/>
        </p:scale>
        <p:origin x="11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AF5F-8450-8640-9DA9-8C273B7ADD35}" type="datetimeFigureOut">
              <a:rPr lang="en-US" smtClean="0"/>
              <a:t>9/19/22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5E345-F92C-0848-B4E8-3FF5A662142E}" type="slidenum">
              <a:rPr lang="en-US" smtClean="0"/>
              <a:t>‹#›</a:t>
            </a:fld>
            <a:endParaRPr lang="en-US"/>
          </a:p>
        </p:txBody>
      </p:sp>
    </p:spTree>
    <p:extLst>
      <p:ext uri="{BB962C8B-B14F-4D97-AF65-F5344CB8AC3E}">
        <p14:creationId xmlns:p14="http://schemas.microsoft.com/office/powerpoint/2010/main" val="253061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B8AC-2C92-3A4E-B7E5-7B01AC2EE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04BC5-E4C1-804E-A47F-7B5356A8E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DDEC66-2201-2548-BC54-5C0A642B3EE0}"/>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5" name="Footer Placeholder 4">
            <a:extLst>
              <a:ext uri="{FF2B5EF4-FFF2-40B4-BE49-F238E27FC236}">
                <a16:creationId xmlns:a16="http://schemas.microsoft.com/office/drawing/2014/main" id="{5D425468-7D09-3944-9C48-1E2F750CA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F28C-044F-C94C-B9B8-946C85650428}"/>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78820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0604-39C5-6147-A00C-51952FA54B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65D4F-6A27-FE45-BE40-51DF694528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17556-BB16-B74C-9D37-FB9DCA351C68}"/>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5" name="Footer Placeholder 4">
            <a:extLst>
              <a:ext uri="{FF2B5EF4-FFF2-40B4-BE49-F238E27FC236}">
                <a16:creationId xmlns:a16="http://schemas.microsoft.com/office/drawing/2014/main" id="{25B2B3CD-4025-D949-BA3D-1D3A5F391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96E6E-D854-5F48-926B-C0A3E8D311DB}"/>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33268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861EB-53D6-F54B-824B-4FC73E8AF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40CA8-47E4-A746-A8C7-57C5F32BD8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6FA3F-843E-454D-8535-8AC30FD6B38E}"/>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5" name="Footer Placeholder 4">
            <a:extLst>
              <a:ext uri="{FF2B5EF4-FFF2-40B4-BE49-F238E27FC236}">
                <a16:creationId xmlns:a16="http://schemas.microsoft.com/office/drawing/2014/main" id="{DC7A3B2F-02F3-1A44-B407-67D3D56FA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0BCBE-EE7D-2B49-A0BE-AC341E6EFEEC}"/>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9798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605D-54D1-214E-94F7-CEC05C49F8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AB3DD-C0F1-1546-AC6F-B2B73211AA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F7C4-F954-2E4C-AA68-D30560DE3426}"/>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5" name="Footer Placeholder 4">
            <a:extLst>
              <a:ext uri="{FF2B5EF4-FFF2-40B4-BE49-F238E27FC236}">
                <a16:creationId xmlns:a16="http://schemas.microsoft.com/office/drawing/2014/main" id="{1DF6E378-C4FB-244A-BEC0-5EC6DADA8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D8EF5-7D99-EF40-8153-E730516AE4C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46222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2FB8-CF5D-2049-A913-35C0395C4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C9CC06-49C0-8E4B-B3C5-3DD67AC9F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4CACF1-8A04-2B4E-91C9-15BA085EDCA2}"/>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5" name="Footer Placeholder 4">
            <a:extLst>
              <a:ext uri="{FF2B5EF4-FFF2-40B4-BE49-F238E27FC236}">
                <a16:creationId xmlns:a16="http://schemas.microsoft.com/office/drawing/2014/main" id="{90400243-6B61-6345-94DE-7C4AC7A3E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4925D-8295-BA4F-9BFC-E9801C19ACA4}"/>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082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B520-E71A-FA4D-AA8C-7C75EBD01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2E5EA-E00C-5A4C-9FFF-CFD9B96200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AB6AB7-4EA1-7A41-B0DF-95BA0EB844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58196-26D7-894E-A304-5FDED9FC6C93}"/>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6" name="Footer Placeholder 5">
            <a:extLst>
              <a:ext uri="{FF2B5EF4-FFF2-40B4-BE49-F238E27FC236}">
                <a16:creationId xmlns:a16="http://schemas.microsoft.com/office/drawing/2014/main" id="{09563E87-38F1-944B-BE71-422F5B3D4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5D349-F8C4-F045-96DB-A792F9F04ABB}"/>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4799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82E0-795A-7243-93A3-540031765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E80781-5ADC-7F44-8F6E-ED87C98BD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5C0F69-5252-9246-AD0B-A51B553173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9F126-E207-C84A-9FA1-763182EF4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B57831-1240-5A40-91E2-EBC8E81657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8DCB15-FAB7-5C40-9618-C6A9C50EFC92}"/>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8" name="Footer Placeholder 7">
            <a:extLst>
              <a:ext uri="{FF2B5EF4-FFF2-40B4-BE49-F238E27FC236}">
                <a16:creationId xmlns:a16="http://schemas.microsoft.com/office/drawing/2014/main" id="{3A79919B-E58A-3044-8F20-E66FCBC6D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958EB-557F-8D46-8E00-35587625953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15152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CBCA-5CBC-A54C-A3B5-7A8644AAA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0636E9-7858-4F47-B9F3-337EBBE23A94}"/>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4" name="Footer Placeholder 3">
            <a:extLst>
              <a:ext uri="{FF2B5EF4-FFF2-40B4-BE49-F238E27FC236}">
                <a16:creationId xmlns:a16="http://schemas.microsoft.com/office/drawing/2014/main" id="{AF2B940A-22B3-564F-910E-9AB7C4B97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86BE4-12FF-1C44-B6F0-92F8EE500D9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31455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6EEFF-28D1-3447-B26C-2CCD2B7D7E18}"/>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3" name="Footer Placeholder 2">
            <a:extLst>
              <a:ext uri="{FF2B5EF4-FFF2-40B4-BE49-F238E27FC236}">
                <a16:creationId xmlns:a16="http://schemas.microsoft.com/office/drawing/2014/main" id="{E433C1EC-DE9B-4843-8DD3-3BE82A3ED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302F74-5604-C142-A190-6657EFE7BA6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22613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9C54-BC8A-0741-9041-686D66F49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8826B-58AF-2F49-B0AB-1D115A1E5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54CFC6-A77F-F249-9CCD-074D8ECFE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C47FE4-9EF6-664C-8410-0EDFBAD88E59}"/>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6" name="Footer Placeholder 5">
            <a:extLst>
              <a:ext uri="{FF2B5EF4-FFF2-40B4-BE49-F238E27FC236}">
                <a16:creationId xmlns:a16="http://schemas.microsoft.com/office/drawing/2014/main" id="{D4D3B6C1-69FE-864A-B131-CFF57FFCF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F0975-609F-7F4F-990A-BFC72DC381DB}"/>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40355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C75D-CB57-B94E-A82D-91FDC7666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9B188-326E-D143-9869-BEF7D2299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28D79-6C32-CC41-82EC-80E13F8D4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FD234E-88F2-7C42-949E-7A29CABB7527}"/>
              </a:ext>
            </a:extLst>
          </p:cNvPr>
          <p:cNvSpPr>
            <a:spLocks noGrp="1"/>
          </p:cNvSpPr>
          <p:nvPr>
            <p:ph type="dt" sz="half" idx="10"/>
          </p:nvPr>
        </p:nvSpPr>
        <p:spPr/>
        <p:txBody>
          <a:bodyPr/>
          <a:lstStyle/>
          <a:p>
            <a:fld id="{5B076007-D25B-BD44-8CD0-681C1740981F}" type="datetimeFigureOut">
              <a:rPr lang="en-US" smtClean="0"/>
              <a:t>9/19/22</a:t>
            </a:fld>
            <a:endParaRPr lang="en-US"/>
          </a:p>
        </p:txBody>
      </p:sp>
      <p:sp>
        <p:nvSpPr>
          <p:cNvPr id="6" name="Footer Placeholder 5">
            <a:extLst>
              <a:ext uri="{FF2B5EF4-FFF2-40B4-BE49-F238E27FC236}">
                <a16:creationId xmlns:a16="http://schemas.microsoft.com/office/drawing/2014/main" id="{CB97C341-2945-3F4D-8DF2-040F3174A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E2A57-06F3-FE41-B479-CEFD3300EE02}"/>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415502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96FFE-A9A9-974B-8663-EA08DF0B9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E61C3-0336-4F43-A728-D3BF16586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5C666-8F28-0542-BAAC-14827951C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6007-D25B-BD44-8CD0-681C1740981F}" type="datetimeFigureOut">
              <a:rPr lang="en-US" smtClean="0"/>
              <a:t>9/19/22</a:t>
            </a:fld>
            <a:endParaRPr lang="en-US" dirty="0"/>
          </a:p>
        </p:txBody>
      </p:sp>
      <p:sp>
        <p:nvSpPr>
          <p:cNvPr id="5" name="Footer Placeholder 4">
            <a:extLst>
              <a:ext uri="{FF2B5EF4-FFF2-40B4-BE49-F238E27FC236}">
                <a16:creationId xmlns:a16="http://schemas.microsoft.com/office/drawing/2014/main" id="{D877C633-968D-0A44-9E14-5CD5846F7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EA3A08-E8E9-9B41-A595-20B516E67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D7497-EC45-0B48-9708-5DB7E2D82EEE}" type="slidenum">
              <a:rPr lang="en-US" smtClean="0"/>
              <a:pPr/>
              <a:t>‹#›</a:t>
            </a:fld>
            <a:endParaRPr lang="en-US" dirty="0"/>
          </a:p>
        </p:txBody>
      </p:sp>
    </p:spTree>
    <p:extLst>
      <p:ext uri="{BB962C8B-B14F-4D97-AF65-F5344CB8AC3E}">
        <p14:creationId xmlns:p14="http://schemas.microsoft.com/office/powerpoint/2010/main" val="30545419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reactjs.org/docs/hooks-stat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React.js</a:t>
            </a:r>
          </a:p>
        </p:txBody>
      </p:sp>
      <p:sp>
        <p:nvSpPr>
          <p:cNvPr id="4" name="Subtitle 3">
            <a:extLst>
              <a:ext uri="{FF2B5EF4-FFF2-40B4-BE49-F238E27FC236}">
                <a16:creationId xmlns:a16="http://schemas.microsoft.com/office/drawing/2014/main" id="{5CF1BD7D-86E3-DB4B-85D8-D3C643C34D5F}"/>
              </a:ext>
            </a:extLst>
          </p:cNvPr>
          <p:cNvSpPr>
            <a:spLocks noGrp="1"/>
          </p:cNvSpPr>
          <p:nvPr>
            <p:ph type="subTitle" idx="1"/>
          </p:nvPr>
        </p:nvSpPr>
        <p:spPr/>
        <p:txBody>
          <a:bodyPr>
            <a:normAutofit/>
          </a:bodyPr>
          <a:lstStyle/>
          <a:p>
            <a:r>
              <a:rPr lang="en-US" dirty="0"/>
              <a:t>Course: CSC 436 Web Applications</a:t>
            </a:r>
            <a:br>
              <a:rPr lang="en-US" dirty="0"/>
            </a:br>
            <a:r>
              <a:rPr lang="en-US" dirty="0"/>
              <a:t>Instructor: Paul </a:t>
            </a:r>
            <a:r>
              <a:rPr lang="en-US" dirty="0" err="1"/>
              <a:t>Duszak</a:t>
            </a:r>
            <a:endParaRPr lang="en-US" dirty="0"/>
          </a:p>
          <a:p>
            <a:r>
              <a:rPr lang="en-US" dirty="0"/>
              <a:t>Quarter: Fall 2022</a:t>
            </a:r>
            <a:br>
              <a:rPr lang="en-US" dirty="0"/>
            </a:br>
            <a:endParaRPr lang="en-US" dirty="0"/>
          </a:p>
        </p:txBody>
      </p:sp>
    </p:spTree>
    <p:extLst>
      <p:ext uri="{BB962C8B-B14F-4D97-AF65-F5344CB8AC3E}">
        <p14:creationId xmlns:p14="http://schemas.microsoft.com/office/powerpoint/2010/main" val="27769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JSX(5/7) – JSX is also an Expression</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438900" y="1690687"/>
            <a:ext cx="4914900" cy="4185761"/>
          </a:xfrm>
        </p:spPr>
        <p:txBody>
          <a:bodyPr>
            <a:normAutofit/>
          </a:bodyPr>
          <a:lstStyle/>
          <a:p>
            <a:r>
              <a:rPr lang="en-US" sz="2400" dirty="0"/>
              <a:t>After compilation, JSX expressions become regular JavaScript function calls and evaluate to JavaScript objects.</a:t>
            </a:r>
          </a:p>
          <a:p>
            <a:r>
              <a:rPr lang="en-US" sz="2400" dirty="0"/>
              <a:t>As a result, you can use JSX inside of if statements and for loops, assign it to variables, accept it as arguments, and return it from functions</a:t>
            </a:r>
          </a:p>
          <a:p>
            <a:endParaRPr lang="en-US" sz="2400" dirty="0"/>
          </a:p>
          <a:p>
            <a:endParaRPr lang="en-US" sz="2400" b="1" dirty="0"/>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5219700"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function getGreeting(user) {</a:t>
            </a:r>
          </a:p>
          <a:p>
            <a:r>
              <a:rPr lang="en-US" sz="1400">
                <a:latin typeface="Courier New" panose="02070309020205020404" pitchFamily="49" charset="0"/>
                <a:cs typeface="Courier New" panose="02070309020205020404" pitchFamily="49" charset="0"/>
              </a:rPr>
              <a:t>  if (user) {</a:t>
            </a:r>
          </a:p>
          <a:p>
            <a:r>
              <a:rPr lang="en-US" sz="1400">
                <a:latin typeface="Courier New" panose="02070309020205020404" pitchFamily="49" charset="0"/>
                <a:cs typeface="Courier New" panose="02070309020205020404" pitchFamily="49" charset="0"/>
              </a:rPr>
              <a:t>    return &lt;h1&gt;Hello, {formatName(user)}!&lt;/h1&gt;;</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return &lt;h1&gt;Hello, Stranger.&lt;/h1&gt;;</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371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JSX(6/7) – Children</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438900" y="1690687"/>
            <a:ext cx="4914900" cy="4185761"/>
          </a:xfrm>
        </p:spPr>
        <p:txBody>
          <a:bodyPr>
            <a:normAutofit/>
          </a:bodyPr>
          <a:lstStyle/>
          <a:p>
            <a:r>
              <a:rPr lang="en-US" sz="2400" dirty="0"/>
              <a:t>If a tag is empty, you may close it immediately with /&gt;, like XML</a:t>
            </a:r>
          </a:p>
          <a:p>
            <a:r>
              <a:rPr lang="en-US" sz="2400" dirty="0"/>
              <a:t>JSX tags may contain children</a:t>
            </a:r>
          </a:p>
          <a:p>
            <a:endParaRPr lang="en-US" sz="2400" b="1" dirty="0"/>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5219700"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element = (</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&lt;h1&gt;Hello!&lt;/h1&gt;</a:t>
            </a:r>
          </a:p>
          <a:p>
            <a:r>
              <a:rPr lang="en-US" sz="1400" dirty="0">
                <a:latin typeface="Courier New" panose="02070309020205020404" pitchFamily="49" charset="0"/>
                <a:cs typeface="Courier New" panose="02070309020205020404" pitchFamily="49" charset="0"/>
              </a:rPr>
              <a:t>    &lt;h2&gt;Good to see you here.&lt;/h2&gt;</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808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JSX(7/7) – What is JSX translated to?</a:t>
            </a: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5219700" cy="116955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element = (</a:t>
            </a:r>
          </a:p>
          <a:p>
            <a:r>
              <a:rPr lang="en-US" sz="1400" dirty="0">
                <a:latin typeface="Courier New" panose="02070309020205020404" pitchFamily="49" charset="0"/>
                <a:cs typeface="Courier New" panose="02070309020205020404" pitchFamily="49" charset="0"/>
              </a:rPr>
              <a:t>  &lt;h1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="greeting"&gt;</a:t>
            </a:r>
          </a:p>
          <a:p>
            <a:r>
              <a:rPr lang="en-US" sz="1400" dirty="0">
                <a:latin typeface="Courier New" panose="02070309020205020404" pitchFamily="49" charset="0"/>
                <a:cs typeface="Courier New" panose="02070309020205020404" pitchFamily="49" charset="0"/>
              </a:rPr>
              <a:t>    Hello, world!</a:t>
            </a:r>
          </a:p>
          <a:p>
            <a:r>
              <a:rPr lang="en-US" sz="1400" dirty="0">
                <a:latin typeface="Courier New" panose="02070309020205020404" pitchFamily="49" charset="0"/>
                <a:cs typeface="Courier New" panose="02070309020205020404" pitchFamily="49" charset="0"/>
              </a:rPr>
              <a:t>  &lt;/h1&gt;</a:t>
            </a:r>
          </a:p>
          <a:p>
            <a:r>
              <a:rPr lang="en-US" sz="1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4BE03150-633A-47BA-A4E6-863ABC470E4E}"/>
              </a:ext>
            </a:extLst>
          </p:cNvPr>
          <p:cNvSpPr txBox="1"/>
          <p:nvPr/>
        </p:nvSpPr>
        <p:spPr>
          <a:xfrm>
            <a:off x="1028700" y="2994718"/>
            <a:ext cx="5219700" cy="116955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element = </a:t>
            </a:r>
            <a:r>
              <a:rPr lang="en-US" sz="1400" dirty="0" err="1">
                <a:latin typeface="Courier New" panose="02070309020205020404" pitchFamily="49" charset="0"/>
                <a:cs typeface="Courier New" panose="02070309020205020404" pitchFamily="49" charset="0"/>
              </a:rPr>
              <a:t>React.createElement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'h1',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 'greeting'},</a:t>
            </a:r>
          </a:p>
          <a:p>
            <a:r>
              <a:rPr lang="en-US" sz="1400" dirty="0">
                <a:latin typeface="Courier New" panose="02070309020205020404" pitchFamily="49" charset="0"/>
                <a:cs typeface="Courier New" panose="02070309020205020404" pitchFamily="49" charset="0"/>
              </a:rPr>
              <a:t>  'Hello, world!'</a:t>
            </a:r>
          </a:p>
          <a:p>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82F63129-E17C-4B8C-91EA-A12523EE729C}"/>
              </a:ext>
            </a:extLst>
          </p:cNvPr>
          <p:cNvSpPr txBox="1"/>
          <p:nvPr/>
        </p:nvSpPr>
        <p:spPr>
          <a:xfrm>
            <a:off x="1028700" y="4320409"/>
            <a:ext cx="5219700"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Note: this structure is simplified</a:t>
            </a:r>
          </a:p>
          <a:p>
            <a:r>
              <a:rPr lang="en-US" sz="1400" dirty="0">
                <a:latin typeface="Courier New" panose="02070309020205020404" pitchFamily="49" charset="0"/>
                <a:cs typeface="Courier New" panose="02070309020205020404" pitchFamily="49" charset="0"/>
              </a:rPr>
              <a:t>const element = {</a:t>
            </a:r>
          </a:p>
          <a:p>
            <a:r>
              <a:rPr lang="en-US" sz="1400" dirty="0">
                <a:latin typeface="Courier New" panose="02070309020205020404" pitchFamily="49" charset="0"/>
                <a:cs typeface="Courier New" panose="02070309020205020404" pitchFamily="49" charset="0"/>
              </a:rPr>
              <a:t>  type: 'h1',</a:t>
            </a:r>
          </a:p>
          <a:p>
            <a:r>
              <a:rPr lang="en-US" sz="1400" dirty="0">
                <a:latin typeface="Courier New" panose="02070309020205020404" pitchFamily="49" charset="0"/>
                <a:cs typeface="Courier New" panose="02070309020205020404" pitchFamily="49" charset="0"/>
              </a:rPr>
              <a:t>  props: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 'greeting',</a:t>
            </a:r>
          </a:p>
          <a:p>
            <a:r>
              <a:rPr lang="en-US" sz="1400" dirty="0">
                <a:latin typeface="Courier New" panose="02070309020205020404" pitchFamily="49" charset="0"/>
                <a:cs typeface="Courier New" panose="02070309020205020404" pitchFamily="49" charset="0"/>
              </a:rPr>
              <a:t>    children: 'Hello, world!'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2" name="Content Placeholder 2">
            <a:extLst>
              <a:ext uri="{FF2B5EF4-FFF2-40B4-BE49-F238E27FC236}">
                <a16:creationId xmlns:a16="http://schemas.microsoft.com/office/drawing/2014/main" id="{181EC6B6-7D93-4103-9EFD-7E0DF53FBBA7}"/>
              </a:ext>
            </a:extLst>
          </p:cNvPr>
          <p:cNvSpPr>
            <a:spLocks noGrp="1"/>
          </p:cNvSpPr>
          <p:nvPr>
            <p:ph idx="1"/>
          </p:nvPr>
        </p:nvSpPr>
        <p:spPr>
          <a:xfrm>
            <a:off x="6438900" y="1690687"/>
            <a:ext cx="4914900" cy="4445604"/>
          </a:xfrm>
        </p:spPr>
        <p:txBody>
          <a:bodyPr>
            <a:normAutofit lnSpcReduction="10000"/>
          </a:bodyPr>
          <a:lstStyle/>
          <a:p>
            <a:pPr marL="457200" indent="-457200">
              <a:buAutoNum type="arabicPeriod"/>
            </a:pPr>
            <a:r>
              <a:rPr lang="en-US" sz="2400" dirty="0"/>
              <a:t>Babel compiles JSX down to </a:t>
            </a:r>
            <a:r>
              <a:rPr lang="en-US" sz="2400" dirty="0" err="1">
                <a:latin typeface="Courier New" panose="02070309020205020404" pitchFamily="49" charset="0"/>
                <a:cs typeface="Courier New" panose="02070309020205020404" pitchFamily="49" charset="0"/>
              </a:rPr>
              <a:t>React.createElement</a:t>
            </a:r>
            <a:r>
              <a:rPr lang="en-US" sz="2400" dirty="0">
                <a:latin typeface="Courier New" panose="02070309020205020404" pitchFamily="49" charset="0"/>
                <a:cs typeface="Courier New" panose="02070309020205020404" pitchFamily="49" charset="0"/>
              </a:rPr>
              <a:t>() </a:t>
            </a:r>
            <a:r>
              <a:rPr lang="en-US" sz="2400" dirty="0"/>
              <a:t>calls</a:t>
            </a:r>
          </a:p>
          <a:p>
            <a:pPr marL="457200" indent="-457200">
              <a:buAutoNum type="arabicPeriod"/>
            </a:pPr>
            <a:r>
              <a:rPr lang="en-US" sz="2400" dirty="0" err="1">
                <a:latin typeface="Courier New" panose="02070309020205020404" pitchFamily="49" charset="0"/>
                <a:cs typeface="Courier New" panose="02070309020205020404" pitchFamily="49" charset="0"/>
              </a:rPr>
              <a:t>React.createElement</a:t>
            </a:r>
            <a:r>
              <a:rPr lang="en-US" sz="2400" dirty="0">
                <a:latin typeface="Courier New" panose="02070309020205020404" pitchFamily="49" charset="0"/>
                <a:cs typeface="Courier New" panose="02070309020205020404" pitchFamily="49" charset="0"/>
              </a:rPr>
              <a:t>() </a:t>
            </a:r>
            <a:r>
              <a:rPr lang="en-US" sz="2400" dirty="0"/>
              <a:t>performs a few checks to help you write bug-free code but essentially it creates an object</a:t>
            </a:r>
          </a:p>
          <a:p>
            <a:pPr marL="457200" indent="-457200">
              <a:buAutoNum type="arabicPeriod"/>
            </a:pPr>
            <a:r>
              <a:rPr lang="en-US" sz="2400" dirty="0"/>
              <a:t>These objects are called “React elements”. You can think of them as descriptions of what you want to see on the screen. React reads these objects and uses them to construct the DOM and keep it up to date.</a:t>
            </a:r>
          </a:p>
          <a:p>
            <a:pPr marL="457200" indent="-457200">
              <a:buAutoNum type="arabicPeriod"/>
            </a:pPr>
            <a:endParaRPr lang="en-US" sz="2400" dirty="0"/>
          </a:p>
          <a:p>
            <a:pPr marL="457200" indent="-457200">
              <a:buAutoNum type="arabicPeriod"/>
            </a:pPr>
            <a:endParaRPr lang="en-US" sz="2400" dirty="0"/>
          </a:p>
        </p:txBody>
      </p:sp>
    </p:spTree>
    <p:extLst>
      <p:ext uri="{BB962C8B-B14F-4D97-AF65-F5344CB8AC3E}">
        <p14:creationId xmlns:p14="http://schemas.microsoft.com/office/powerpoint/2010/main" val="349423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React Elements(1/4)</a:t>
            </a:r>
          </a:p>
        </p:txBody>
      </p:sp>
      <p:sp>
        <p:nvSpPr>
          <p:cNvPr id="12" name="Content Placeholder 2">
            <a:extLst>
              <a:ext uri="{FF2B5EF4-FFF2-40B4-BE49-F238E27FC236}">
                <a16:creationId xmlns:a16="http://schemas.microsoft.com/office/drawing/2014/main" id="{181EC6B6-7D93-4103-9EFD-7E0DF53FBBA7}"/>
              </a:ext>
            </a:extLst>
          </p:cNvPr>
          <p:cNvSpPr>
            <a:spLocks noGrp="1"/>
          </p:cNvSpPr>
          <p:nvPr>
            <p:ph idx="1"/>
          </p:nvPr>
        </p:nvSpPr>
        <p:spPr>
          <a:xfrm>
            <a:off x="838200" y="1690687"/>
            <a:ext cx="10515600" cy="4445604"/>
          </a:xfrm>
        </p:spPr>
        <p:txBody>
          <a:bodyPr>
            <a:normAutofit/>
          </a:bodyPr>
          <a:lstStyle/>
          <a:p>
            <a:r>
              <a:rPr lang="en-US" sz="2400" dirty="0"/>
              <a:t>Unlike browser DOM elements, React elements are plain objects, immutable, and are cheap to create. React DOM takes care of updating the DOM to match the React elements.</a:t>
            </a:r>
          </a:p>
          <a:p>
            <a:r>
              <a:rPr lang="en-US" sz="2400" dirty="0"/>
              <a:t>React uses a “virtual” DOM – React maintains an in-memory representation of the browser’s DOM. As elements update, React updates it’s virtual DOM and performs a diff against the browser’s DOM and updates only the changed nodes</a:t>
            </a:r>
          </a:p>
          <a:p>
            <a:endParaRPr lang="en-US" sz="2400" dirty="0"/>
          </a:p>
          <a:p>
            <a:endParaRPr lang="en-US" sz="2400" dirty="0"/>
          </a:p>
        </p:txBody>
      </p:sp>
    </p:spTree>
    <p:extLst>
      <p:ext uri="{BB962C8B-B14F-4D97-AF65-F5344CB8AC3E}">
        <p14:creationId xmlns:p14="http://schemas.microsoft.com/office/powerpoint/2010/main" val="108174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React Elements (2/4)</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2286001"/>
            <a:ext cx="10515600" cy="3890962"/>
          </a:xfrm>
        </p:spPr>
        <p:txBody>
          <a:bodyPr>
            <a:normAutofit/>
          </a:bodyPr>
          <a:lstStyle/>
          <a:p>
            <a:r>
              <a:rPr lang="en-US" sz="2400" dirty="0"/>
              <a:t>React elements are the smallest building block of React applications</a:t>
            </a:r>
          </a:p>
          <a:p>
            <a:r>
              <a:rPr lang="en-US" sz="2400" dirty="0"/>
              <a:t>React elements are plain objects, and are cheap to create. React DOM takes care of updating the DOM to match the React elements</a:t>
            </a:r>
          </a:p>
          <a:p>
            <a:r>
              <a:rPr lang="en-US" sz="2400" dirty="0"/>
              <a:t>React elements are different than React components; components are composed of elements</a:t>
            </a: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1002030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const element = &lt;h1&gt;Hello, world!&lt;/h1&gt;;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373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React Elements (3/4) – Rendering to DOM</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3706731"/>
            <a:ext cx="10515600" cy="2470231"/>
          </a:xfrm>
        </p:spPr>
        <p:txBody>
          <a:bodyPr>
            <a:normAutofit/>
          </a:bodyPr>
          <a:lstStyle/>
          <a:p>
            <a:r>
              <a:rPr lang="en-US" sz="2400" dirty="0"/>
              <a:t>React applications typically have one root DOM node</a:t>
            </a:r>
          </a:p>
          <a:p>
            <a:r>
              <a:rPr lang="en-US" sz="2400" dirty="0"/>
              <a:t>In the above HTML the HTML div element with ID of “root” will act as our React ‘root’ DOM node and everything inside of it will be managed by React</a:t>
            </a:r>
          </a:p>
          <a:p>
            <a:r>
              <a:rPr lang="en-US" sz="2400" dirty="0"/>
              <a:t>Passing </a:t>
            </a:r>
            <a:r>
              <a:rPr lang="en-US" sz="2400" dirty="0" err="1">
                <a:latin typeface="Courier New" panose="02070309020205020404" pitchFamily="49" charset="0"/>
                <a:cs typeface="Courier New" panose="02070309020205020404" pitchFamily="49" charset="0"/>
              </a:rPr>
              <a:t>myReactElement</a:t>
            </a:r>
            <a:r>
              <a:rPr lang="en-US" sz="2400" dirty="0"/>
              <a:t> to </a:t>
            </a:r>
            <a:r>
              <a:rPr lang="en-US" sz="2400" dirty="0" err="1">
                <a:latin typeface="Courier New" panose="02070309020205020404" pitchFamily="49" charset="0"/>
                <a:cs typeface="Courier New" panose="02070309020205020404" pitchFamily="49" charset="0"/>
              </a:rPr>
              <a:t>ReactDOM.render</a:t>
            </a:r>
            <a:r>
              <a:rPr lang="en-US" sz="2400" dirty="0">
                <a:latin typeface="Courier New" panose="02070309020205020404" pitchFamily="49" charset="0"/>
                <a:cs typeface="Courier New" panose="02070309020205020404" pitchFamily="49" charset="0"/>
              </a:rPr>
              <a:t>()</a:t>
            </a:r>
            <a:r>
              <a:rPr lang="en-US" sz="2400" dirty="0"/>
              <a:t> and specifying the HTML root element will have the effect of rendering “Hello, world” on the HTML page</a:t>
            </a: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976804"/>
            <a:ext cx="1002030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&lt;div id="root"&gt;&lt;/div&gt;</a:t>
            </a:r>
            <a:endParaRPr lang="en-US"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39AE4EB-68C3-49A3-AB10-260CA21FF312}"/>
              </a:ext>
            </a:extLst>
          </p:cNvPr>
          <p:cNvSpPr txBox="1"/>
          <p:nvPr/>
        </p:nvSpPr>
        <p:spPr>
          <a:xfrm>
            <a:off x="963147" y="1607472"/>
            <a:ext cx="798617" cy="369332"/>
          </a:xfrm>
          <a:prstGeom prst="rect">
            <a:avLst/>
          </a:prstGeom>
          <a:noFill/>
        </p:spPr>
        <p:txBody>
          <a:bodyPr wrap="none" rtlCol="0">
            <a:spAutoFit/>
          </a:bodyPr>
          <a:lstStyle/>
          <a:p>
            <a:r>
              <a:rPr lang="en-US" dirty="0"/>
              <a:t>HTML:</a:t>
            </a:r>
          </a:p>
        </p:txBody>
      </p:sp>
      <p:sp>
        <p:nvSpPr>
          <p:cNvPr id="6" name="TextBox 5">
            <a:extLst>
              <a:ext uri="{FF2B5EF4-FFF2-40B4-BE49-F238E27FC236}">
                <a16:creationId xmlns:a16="http://schemas.microsoft.com/office/drawing/2014/main" id="{3DB403E7-0AA0-4DAF-AB02-00517A7C2232}"/>
              </a:ext>
            </a:extLst>
          </p:cNvPr>
          <p:cNvSpPr txBox="1"/>
          <p:nvPr/>
        </p:nvSpPr>
        <p:spPr>
          <a:xfrm>
            <a:off x="1028700" y="2814179"/>
            <a:ext cx="1002030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myReactElement</a:t>
            </a:r>
            <a:r>
              <a:rPr lang="en-US" sz="1400" dirty="0">
                <a:latin typeface="Courier New" panose="02070309020205020404" pitchFamily="49" charset="0"/>
                <a:cs typeface="Courier New" panose="02070309020205020404" pitchFamily="49" charset="0"/>
              </a:rPr>
              <a:t> = &lt;h1&gt;Hello, world&lt;/h1&gt;;</a:t>
            </a:r>
          </a:p>
          <a:p>
            <a:r>
              <a:rPr lang="en-US" sz="1400" dirty="0" err="1">
                <a:latin typeface="Courier New" panose="02070309020205020404" pitchFamily="49" charset="0"/>
                <a:cs typeface="Courier New" panose="02070309020205020404" pitchFamily="49" charset="0"/>
              </a:rPr>
              <a:t>ReactDOM.render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myReactElement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document.getElementById</a:t>
            </a:r>
            <a:r>
              <a:rPr lang="en-US" sz="1400" dirty="0">
                <a:latin typeface="Courier New" panose="02070309020205020404" pitchFamily="49" charset="0"/>
                <a:cs typeface="Courier New" panose="02070309020205020404" pitchFamily="49" charset="0"/>
              </a:rPr>
              <a:t>('root'));</a:t>
            </a:r>
          </a:p>
        </p:txBody>
      </p:sp>
      <p:sp>
        <p:nvSpPr>
          <p:cNvPr id="7" name="TextBox 6">
            <a:extLst>
              <a:ext uri="{FF2B5EF4-FFF2-40B4-BE49-F238E27FC236}">
                <a16:creationId xmlns:a16="http://schemas.microsoft.com/office/drawing/2014/main" id="{04CE35AB-82F0-476E-B09E-C74D6BB95318}"/>
              </a:ext>
            </a:extLst>
          </p:cNvPr>
          <p:cNvSpPr txBox="1"/>
          <p:nvPr/>
        </p:nvSpPr>
        <p:spPr>
          <a:xfrm>
            <a:off x="963147" y="2444847"/>
            <a:ext cx="1748107" cy="369332"/>
          </a:xfrm>
          <a:prstGeom prst="rect">
            <a:avLst/>
          </a:prstGeom>
          <a:noFill/>
        </p:spPr>
        <p:txBody>
          <a:bodyPr wrap="none" rtlCol="0">
            <a:spAutoFit/>
          </a:bodyPr>
          <a:lstStyle/>
          <a:p>
            <a:r>
              <a:rPr lang="en-US" dirty="0"/>
              <a:t>React JavaScript:</a:t>
            </a:r>
          </a:p>
        </p:txBody>
      </p:sp>
    </p:spTree>
    <p:extLst>
      <p:ext uri="{BB962C8B-B14F-4D97-AF65-F5344CB8AC3E}">
        <p14:creationId xmlns:p14="http://schemas.microsoft.com/office/powerpoint/2010/main" val="18829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React Elements (4/4) – Updating rendered elements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4419600"/>
            <a:ext cx="10515600" cy="1757362"/>
          </a:xfrm>
        </p:spPr>
        <p:txBody>
          <a:bodyPr>
            <a:normAutofit/>
          </a:bodyPr>
          <a:lstStyle/>
          <a:p>
            <a:r>
              <a:rPr lang="en-US" sz="2400" dirty="0"/>
              <a:t>The above example calls </a:t>
            </a:r>
            <a:r>
              <a:rPr lang="en-US" sz="2400" dirty="0" err="1">
                <a:latin typeface="Courier New" panose="02070309020205020404" pitchFamily="49" charset="0"/>
                <a:cs typeface="Courier New" panose="02070309020205020404" pitchFamily="49" charset="0"/>
              </a:rPr>
              <a:t>ReactDOM.render</a:t>
            </a:r>
            <a:r>
              <a:rPr lang="en-US" sz="2400" dirty="0">
                <a:latin typeface="Courier New" panose="02070309020205020404" pitchFamily="49" charset="0"/>
                <a:cs typeface="Courier New" panose="02070309020205020404" pitchFamily="49" charset="0"/>
              </a:rPr>
              <a:t>() </a:t>
            </a:r>
            <a:r>
              <a:rPr lang="en-US" sz="2400" dirty="0"/>
              <a:t>once every second using the </a:t>
            </a:r>
            <a:r>
              <a:rPr lang="en-US" sz="2400" dirty="0" err="1">
                <a:latin typeface="Courier New" panose="02070309020205020404" pitchFamily="49" charset="0"/>
                <a:cs typeface="Courier New" panose="02070309020205020404" pitchFamily="49" charset="0"/>
              </a:rPr>
              <a:t>setInterval</a:t>
            </a:r>
            <a:r>
              <a:rPr lang="en-US" sz="2400" dirty="0">
                <a:latin typeface="Courier New" panose="02070309020205020404" pitchFamily="49" charset="0"/>
                <a:cs typeface="Courier New" panose="02070309020205020404" pitchFamily="49" charset="0"/>
              </a:rPr>
              <a:t>() </a:t>
            </a:r>
            <a:r>
              <a:rPr lang="en-US" sz="2400" dirty="0"/>
              <a:t>callback</a:t>
            </a:r>
          </a:p>
          <a:p>
            <a:r>
              <a:rPr lang="en-US" sz="2400" dirty="0"/>
              <a:t>In practice, most React apps only call </a:t>
            </a:r>
            <a:r>
              <a:rPr lang="en-US" sz="2400" dirty="0" err="1">
                <a:latin typeface="Courier New" panose="02070309020205020404" pitchFamily="49" charset="0"/>
                <a:cs typeface="Courier New" panose="02070309020205020404" pitchFamily="49" charset="0"/>
              </a:rPr>
              <a:t>ReactDOM.render</a:t>
            </a:r>
            <a:r>
              <a:rPr lang="en-US" sz="2400" dirty="0">
                <a:latin typeface="Courier New" panose="02070309020205020404" pitchFamily="49" charset="0"/>
                <a:cs typeface="Courier New" panose="02070309020205020404" pitchFamily="49" charset="0"/>
              </a:rPr>
              <a:t>() </a:t>
            </a:r>
            <a:r>
              <a:rPr lang="en-US" sz="2400" dirty="0"/>
              <a:t>once. We will review how such code gets encapsulated into stateful components.</a:t>
            </a:r>
          </a:p>
          <a:p>
            <a:endParaRPr lang="en-US" sz="2400" dirty="0"/>
          </a:p>
          <a:p>
            <a:pPr marL="0" indent="0">
              <a:buNone/>
            </a:pPr>
            <a:endParaRPr lang="en-US" sz="2400" dirty="0"/>
          </a:p>
        </p:txBody>
      </p:sp>
      <p:sp>
        <p:nvSpPr>
          <p:cNvPr id="6" name="TextBox 5">
            <a:extLst>
              <a:ext uri="{FF2B5EF4-FFF2-40B4-BE49-F238E27FC236}">
                <a16:creationId xmlns:a16="http://schemas.microsoft.com/office/drawing/2014/main" id="{3DB403E7-0AA0-4DAF-AB02-00517A7C2232}"/>
              </a:ext>
            </a:extLst>
          </p:cNvPr>
          <p:cNvSpPr txBox="1"/>
          <p:nvPr/>
        </p:nvSpPr>
        <p:spPr>
          <a:xfrm>
            <a:off x="1028700" y="1715194"/>
            <a:ext cx="10020300" cy="246221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function tick() {</a:t>
            </a:r>
          </a:p>
          <a:p>
            <a:r>
              <a:rPr lang="en-US" sz="1400">
                <a:latin typeface="Courier New" panose="02070309020205020404" pitchFamily="49" charset="0"/>
                <a:cs typeface="Courier New" panose="02070309020205020404" pitchFamily="49" charset="0"/>
              </a:rPr>
              <a:t>  const element = (</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&lt;h1&gt;Hello, world!&lt;/h1&gt;</a:t>
            </a:r>
          </a:p>
          <a:p>
            <a:r>
              <a:rPr lang="en-US" sz="1400">
                <a:latin typeface="Courier New" panose="02070309020205020404" pitchFamily="49" charset="0"/>
                <a:cs typeface="Courier New" panose="02070309020205020404" pitchFamily="49" charset="0"/>
              </a:rPr>
              <a:t>      &lt;h2&gt;It is {new Date().toLocaleTimeString()}.&lt;/h2&gt;</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ReactDOM.render(element, document.getElementById('root'));</a:t>
            </a:r>
          </a:p>
          <a:p>
            <a:r>
              <a:rPr lang="en-US" sz="1400">
                <a:latin typeface="Courier New" panose="02070309020205020404" pitchFamily="49" charset="0"/>
                <a:cs typeface="Courier New" panose="02070309020205020404" pitchFamily="49" charset="0"/>
              </a:rPr>
              <a: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setInterval(tick, 1000);</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483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DOM(1/2) - What is the DOM?</a:t>
            </a:r>
          </a:p>
        </p:txBody>
      </p:sp>
      <p:sp>
        <p:nvSpPr>
          <p:cNvPr id="12" name="Content Placeholder 2">
            <a:extLst>
              <a:ext uri="{FF2B5EF4-FFF2-40B4-BE49-F238E27FC236}">
                <a16:creationId xmlns:a16="http://schemas.microsoft.com/office/drawing/2014/main" id="{181EC6B6-7D93-4103-9EFD-7E0DF53FBBA7}"/>
              </a:ext>
            </a:extLst>
          </p:cNvPr>
          <p:cNvSpPr>
            <a:spLocks noGrp="1"/>
          </p:cNvSpPr>
          <p:nvPr>
            <p:ph idx="1"/>
          </p:nvPr>
        </p:nvSpPr>
        <p:spPr>
          <a:xfrm>
            <a:off x="838200" y="1690687"/>
            <a:ext cx="10515600" cy="4445604"/>
          </a:xfrm>
        </p:spPr>
        <p:txBody>
          <a:bodyPr>
            <a:normAutofit fontScale="92500" lnSpcReduction="10000"/>
          </a:bodyPr>
          <a:lstStyle/>
          <a:p>
            <a:r>
              <a:rPr lang="en-US" sz="2400" dirty="0"/>
              <a:t>The Document Object Model (DOM) is the data representation (a tree) of the objects that comprise the structure and content of a document on the web</a:t>
            </a:r>
          </a:p>
          <a:p>
            <a:r>
              <a:rPr lang="en-US" sz="2400" dirty="0"/>
              <a:t>A web page is a document that can be either displayed in the browser window or as the HTML source. In both cases, it is the same document but the Document Object Model (DOM) representation allows it to be manipulated</a:t>
            </a:r>
          </a:p>
          <a:p>
            <a:endParaRPr lang="en-US" sz="2400" dirty="0"/>
          </a:p>
          <a:p>
            <a:pPr marL="0" indent="0">
              <a:buNone/>
            </a:pPr>
            <a:r>
              <a:rPr lang="en-US" sz="2400" b="1" dirty="0"/>
              <a:t>DOM Problems:</a:t>
            </a:r>
          </a:p>
          <a:p>
            <a:r>
              <a:rPr lang="en-US" sz="2400" dirty="0"/>
              <a:t>DOM trees are huge. Modern, dynamic web apps need to update the DOM frequently</a:t>
            </a:r>
          </a:p>
          <a:p>
            <a:r>
              <a:rPr lang="en-US" sz="2400" dirty="0"/>
              <a:t>Consider a DOM with 1000s of DIV elements:</a:t>
            </a:r>
          </a:p>
          <a:p>
            <a:pPr lvl="1"/>
            <a:r>
              <a:rPr lang="en-US" sz="2000" dirty="0"/>
              <a:t>It becomes very hard to manage (jQuery requires creation of event handlers which target particular nodes in the DOM, requires tree traversals and intimate knowledge of element structure</a:t>
            </a:r>
          </a:p>
          <a:p>
            <a:pPr lvl="1"/>
            <a:r>
              <a:rPr lang="en-US" sz="2000" dirty="0"/>
              <a:t>Updating the DOM becomes inefficient and slow (renders potentially re-rendering the entire DOM)</a:t>
            </a:r>
          </a:p>
          <a:p>
            <a:pPr lvl="1"/>
            <a:endParaRPr lang="en-US" sz="2000" dirty="0"/>
          </a:p>
          <a:p>
            <a:endParaRPr lang="en-US" sz="2400" b="1" dirty="0"/>
          </a:p>
          <a:p>
            <a:endParaRPr lang="en-US" sz="2400" dirty="0"/>
          </a:p>
        </p:txBody>
      </p:sp>
    </p:spTree>
    <p:extLst>
      <p:ext uri="{BB962C8B-B14F-4D97-AF65-F5344CB8AC3E}">
        <p14:creationId xmlns:p14="http://schemas.microsoft.com/office/powerpoint/2010/main" val="1855829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DOM(2/2) – </a:t>
            </a:r>
            <a:r>
              <a:rPr lang="en-US" dirty="0" err="1"/>
              <a:t>React’s</a:t>
            </a:r>
            <a:r>
              <a:rPr lang="en-US" dirty="0"/>
              <a:t> approach to the DOM</a:t>
            </a:r>
          </a:p>
        </p:txBody>
      </p:sp>
      <p:sp>
        <p:nvSpPr>
          <p:cNvPr id="12" name="Content Placeholder 2">
            <a:extLst>
              <a:ext uri="{FF2B5EF4-FFF2-40B4-BE49-F238E27FC236}">
                <a16:creationId xmlns:a16="http://schemas.microsoft.com/office/drawing/2014/main" id="{181EC6B6-7D93-4103-9EFD-7E0DF53FBBA7}"/>
              </a:ext>
            </a:extLst>
          </p:cNvPr>
          <p:cNvSpPr>
            <a:spLocks noGrp="1"/>
          </p:cNvSpPr>
          <p:nvPr>
            <p:ph idx="1"/>
          </p:nvPr>
        </p:nvSpPr>
        <p:spPr>
          <a:xfrm>
            <a:off x="838200" y="1690687"/>
            <a:ext cx="6629400" cy="4445604"/>
          </a:xfrm>
        </p:spPr>
        <p:txBody>
          <a:bodyPr>
            <a:normAutofit/>
          </a:bodyPr>
          <a:lstStyle/>
          <a:p>
            <a:r>
              <a:rPr lang="en-US" sz="2400" dirty="0"/>
              <a:t>Unlike browser DOM elements, React elements are plain objects, immutable, and are cheap to create. React DOM takes care of updating the DOM to match the React elements.</a:t>
            </a:r>
          </a:p>
          <a:p>
            <a:r>
              <a:rPr lang="en-US" sz="2400" dirty="0"/>
              <a:t>React uses a “virtual” DOM – React maintains an in-memory representation of the browser’s DOM. As elements update, React updates it’s virtual DOM and performs a diff against the browser’s DOM and updates only the changed nodes</a:t>
            </a:r>
          </a:p>
          <a:p>
            <a:endParaRPr lang="en-US" sz="2400" dirty="0"/>
          </a:p>
          <a:p>
            <a:endParaRPr lang="en-US" sz="2400" dirty="0"/>
          </a:p>
        </p:txBody>
      </p:sp>
      <p:pic>
        <p:nvPicPr>
          <p:cNvPr id="15362" name="Picture 2" descr="DOM inspector showing granular updates">
            <a:extLst>
              <a:ext uri="{FF2B5EF4-FFF2-40B4-BE49-F238E27FC236}">
                <a16:creationId xmlns:a16="http://schemas.microsoft.com/office/drawing/2014/main" id="{C212DF23-2DD2-41E6-932E-48DEBF62785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05737" y="1373578"/>
            <a:ext cx="3209925" cy="511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79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mployee Directory built with ReactJS-Codespots.com">
            <a:extLst>
              <a:ext uri="{FF2B5EF4-FFF2-40B4-BE49-F238E27FC236}">
                <a16:creationId xmlns:a16="http://schemas.microsoft.com/office/drawing/2014/main" id="{648E5050-316B-41D6-AE2F-0AF7CFA56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951706"/>
            <a:ext cx="7391400" cy="4776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Components and Props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1690688"/>
            <a:ext cx="4819650" cy="4486274"/>
          </a:xfrm>
        </p:spPr>
        <p:txBody>
          <a:bodyPr>
            <a:normAutofit/>
          </a:bodyPr>
          <a:lstStyle/>
          <a:p>
            <a:r>
              <a:rPr lang="en-US" sz="2400" dirty="0"/>
              <a:t>Components let you split the UI into independent, reusable pieces, and think about each piece in isolation.</a:t>
            </a:r>
          </a:p>
          <a:p>
            <a:r>
              <a:rPr lang="en-US" sz="2400" dirty="0"/>
              <a:t>Conceptually, components are like JavaScript functions. They accept arbitrary inputs (called “props”) and return React elements describing what should appear on the screen.</a:t>
            </a:r>
          </a:p>
          <a:p>
            <a:pPr marL="0" indent="0">
              <a:buNone/>
            </a:pPr>
            <a:endParaRPr lang="en-US" sz="2400" dirty="0"/>
          </a:p>
        </p:txBody>
      </p:sp>
    </p:spTree>
    <p:extLst>
      <p:ext uri="{BB962C8B-B14F-4D97-AF65-F5344CB8AC3E}">
        <p14:creationId xmlns:p14="http://schemas.microsoft.com/office/powerpoint/2010/main" val="21720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What is React.js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p:txBody>
          <a:bodyPr>
            <a:normAutofit/>
          </a:bodyPr>
          <a:lstStyle/>
          <a:p>
            <a:r>
              <a:rPr lang="en-US" sz="2400" dirty="0"/>
              <a:t>Declarative, Component-based, Front-end UI framework</a:t>
            </a:r>
          </a:p>
          <a:p>
            <a:r>
              <a:rPr lang="en-US" sz="2400" dirty="0"/>
              <a:t>React was developed by Facebook, and is used in many large-scale web applications, such as Instagram, Facebook, and Netflix</a:t>
            </a:r>
          </a:p>
          <a:p>
            <a:r>
              <a:rPr lang="en-US" sz="2400" dirty="0"/>
              <a:t>We are going to learn how to build complex and efficient user interfaces with React</a:t>
            </a:r>
          </a:p>
          <a:p>
            <a:r>
              <a:rPr lang="en-US" sz="2400" dirty="0"/>
              <a:t>We are going to use a new React paradigm – Hooks in order to simplify state management and side effects</a:t>
            </a:r>
          </a:p>
        </p:txBody>
      </p:sp>
    </p:spTree>
    <p:extLst>
      <p:ext uri="{BB962C8B-B14F-4D97-AF65-F5344CB8AC3E}">
        <p14:creationId xmlns:p14="http://schemas.microsoft.com/office/powerpoint/2010/main" val="1641490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A40-7013-4247-B1AA-DC790E417FFA}"/>
              </a:ext>
            </a:extLst>
          </p:cNvPr>
          <p:cNvSpPr>
            <a:spLocks noGrp="1"/>
          </p:cNvSpPr>
          <p:nvPr>
            <p:ph type="title"/>
          </p:nvPr>
        </p:nvSpPr>
        <p:spPr/>
        <p:txBody>
          <a:bodyPr/>
          <a:lstStyle/>
          <a:p>
            <a:r>
              <a:rPr lang="en-US" dirty="0"/>
              <a:t>Class Components vs Function components</a:t>
            </a:r>
          </a:p>
        </p:txBody>
      </p:sp>
      <p:sp>
        <p:nvSpPr>
          <p:cNvPr id="3" name="Content Placeholder 2">
            <a:extLst>
              <a:ext uri="{FF2B5EF4-FFF2-40B4-BE49-F238E27FC236}">
                <a16:creationId xmlns:a16="http://schemas.microsoft.com/office/drawing/2014/main" id="{FCD6A89F-5683-4E0A-A6B0-95F350152D90}"/>
              </a:ext>
            </a:extLst>
          </p:cNvPr>
          <p:cNvSpPr>
            <a:spLocks noGrp="1"/>
          </p:cNvSpPr>
          <p:nvPr>
            <p:ph idx="1"/>
          </p:nvPr>
        </p:nvSpPr>
        <p:spPr>
          <a:xfrm>
            <a:off x="838200" y="1825625"/>
            <a:ext cx="10515600" cy="3641725"/>
          </a:xfrm>
        </p:spPr>
        <p:txBody>
          <a:bodyPr>
            <a:normAutofit/>
          </a:bodyPr>
          <a:lstStyle/>
          <a:p>
            <a:r>
              <a:rPr lang="en-US" sz="2400" b="1" dirty="0"/>
              <a:t>Class components</a:t>
            </a:r>
            <a:r>
              <a:rPr lang="en-US" sz="2400" dirty="0"/>
              <a:t>: JavaScript classes that provide a render method, which returns the user interface (via JSX)</a:t>
            </a:r>
          </a:p>
          <a:p>
            <a:r>
              <a:rPr lang="en-US" sz="2400" b="1" dirty="0"/>
              <a:t>Function components</a:t>
            </a:r>
            <a:r>
              <a:rPr lang="en-US" sz="2400" dirty="0"/>
              <a:t>: JavaScript functions that take the props as an argument, and return the user interface (via JSX)</a:t>
            </a:r>
          </a:p>
          <a:p>
            <a:endParaRPr lang="en-US" sz="2400" dirty="0"/>
          </a:p>
          <a:p>
            <a:pPr marL="0" indent="0" algn="ctr">
              <a:buNone/>
            </a:pPr>
            <a:r>
              <a:rPr lang="en-US" sz="2400" dirty="0"/>
              <a:t>We will utilize </a:t>
            </a:r>
            <a:r>
              <a:rPr lang="en-US" sz="2400" dirty="0" err="1"/>
              <a:t>React’s</a:t>
            </a:r>
            <a:r>
              <a:rPr lang="en-US" sz="2400" dirty="0"/>
              <a:t> Hooks API(s) and function components as opposed to class components</a:t>
            </a:r>
          </a:p>
        </p:txBody>
      </p:sp>
    </p:spTree>
    <p:extLst>
      <p:ext uri="{BB962C8B-B14F-4D97-AF65-F5344CB8AC3E}">
        <p14:creationId xmlns:p14="http://schemas.microsoft.com/office/powerpoint/2010/main" val="217326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A40-7013-4247-B1AA-DC790E417FFA}"/>
              </a:ext>
            </a:extLst>
          </p:cNvPr>
          <p:cNvSpPr>
            <a:spLocks noGrp="1"/>
          </p:cNvSpPr>
          <p:nvPr>
            <p:ph type="title"/>
          </p:nvPr>
        </p:nvSpPr>
        <p:spPr/>
        <p:txBody>
          <a:bodyPr/>
          <a:lstStyle/>
          <a:p>
            <a:r>
              <a:rPr lang="en-US" dirty="0"/>
              <a:t>Issues with Class components</a:t>
            </a:r>
          </a:p>
        </p:txBody>
      </p:sp>
      <p:sp>
        <p:nvSpPr>
          <p:cNvPr id="3" name="Content Placeholder 2">
            <a:extLst>
              <a:ext uri="{FF2B5EF4-FFF2-40B4-BE49-F238E27FC236}">
                <a16:creationId xmlns:a16="http://schemas.microsoft.com/office/drawing/2014/main" id="{FCD6A89F-5683-4E0A-A6B0-95F350152D90}"/>
              </a:ext>
            </a:extLst>
          </p:cNvPr>
          <p:cNvSpPr>
            <a:spLocks noGrp="1"/>
          </p:cNvSpPr>
          <p:nvPr>
            <p:ph idx="1"/>
          </p:nvPr>
        </p:nvSpPr>
        <p:spPr>
          <a:xfrm>
            <a:off x="838200" y="1825625"/>
            <a:ext cx="10515600" cy="3641725"/>
          </a:xfrm>
        </p:spPr>
        <p:txBody>
          <a:bodyPr>
            <a:normAutofit/>
          </a:bodyPr>
          <a:lstStyle/>
          <a:p>
            <a:r>
              <a:rPr lang="en-US" sz="2400" dirty="0"/>
              <a:t>Many existing React applications are built using class components</a:t>
            </a:r>
          </a:p>
          <a:p>
            <a:r>
              <a:rPr lang="en-US" sz="2400" dirty="0"/>
              <a:t>When utilizing class-based components, we are often forced to define multiple life cycle methods, for example, if we fetch data when a component renders, we have to use define two life-cycle methods, </a:t>
            </a:r>
            <a:r>
              <a:rPr lang="en-US" sz="2400" dirty="0" err="1">
                <a:latin typeface="Courier New" panose="02070309020205020404" pitchFamily="49" charset="0"/>
                <a:cs typeface="Courier New" panose="02070309020205020404" pitchFamily="49" charset="0"/>
              </a:rPr>
              <a:t>componentDidMount</a:t>
            </a:r>
            <a:r>
              <a:rPr lang="en-US" sz="2400" dirty="0"/>
              <a:t> and </a:t>
            </a:r>
            <a:r>
              <a:rPr lang="en-US" sz="2400" dirty="0" err="1">
                <a:latin typeface="Courier New" panose="02070309020205020404" pitchFamily="49" charset="0"/>
                <a:cs typeface="Courier New" panose="02070309020205020404" pitchFamily="49" charset="0"/>
              </a:rPr>
              <a:t>componentDidUpdate</a:t>
            </a:r>
            <a:endParaRPr lang="en-US" sz="2400" dirty="0">
              <a:latin typeface="Courier New" panose="02070309020205020404" pitchFamily="49" charset="0"/>
              <a:cs typeface="Courier New" panose="02070309020205020404" pitchFamily="49" charset="0"/>
            </a:endParaRPr>
          </a:p>
          <a:p>
            <a:r>
              <a:rPr lang="en-US" sz="2400" dirty="0"/>
              <a:t>State management is more complex when utilizing class components because it requires we make calls to the </a:t>
            </a:r>
            <a:r>
              <a:rPr lang="en-US" sz="2400" dirty="0" err="1">
                <a:latin typeface="Courier New" panose="02070309020205020404" pitchFamily="49" charset="0"/>
                <a:cs typeface="Courier New" panose="02070309020205020404" pitchFamily="49" charset="0"/>
              </a:rPr>
              <a:t>this.setState</a:t>
            </a:r>
            <a:r>
              <a:rPr lang="en-US" sz="2400" dirty="0">
                <a:latin typeface="Courier New" panose="02070309020205020404" pitchFamily="49" charset="0"/>
                <a:cs typeface="Courier New" panose="02070309020205020404" pitchFamily="49" charset="0"/>
              </a:rPr>
              <a:t> </a:t>
            </a:r>
            <a:r>
              <a:rPr lang="en-US" sz="2400" dirty="0"/>
              <a:t>method. This creates complexity as the this keyword in </a:t>
            </a:r>
            <a:r>
              <a:rPr lang="en-US" sz="2400" dirty="0" err="1"/>
              <a:t>Javascript</a:t>
            </a:r>
            <a:r>
              <a:rPr lang="en-US" sz="2400" dirty="0"/>
              <a:t> behaves differently based on the current context, which requires us to manually bind </a:t>
            </a:r>
            <a:r>
              <a:rPr lang="en-US" sz="2400" dirty="0">
                <a:latin typeface="Courier New" panose="02070309020205020404" pitchFamily="49" charset="0"/>
                <a:cs typeface="Courier New" panose="02070309020205020404" pitchFamily="49" charset="0"/>
              </a:rPr>
              <a:t>this</a:t>
            </a:r>
            <a:r>
              <a:rPr lang="en-US" sz="2400" dirty="0"/>
              <a:t> in each component</a:t>
            </a:r>
          </a:p>
        </p:txBody>
      </p:sp>
    </p:spTree>
    <p:extLst>
      <p:ext uri="{BB962C8B-B14F-4D97-AF65-F5344CB8AC3E}">
        <p14:creationId xmlns:p14="http://schemas.microsoft.com/office/powerpoint/2010/main" val="65817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A40-7013-4247-B1AA-DC790E417FFA}"/>
              </a:ext>
            </a:extLst>
          </p:cNvPr>
          <p:cNvSpPr>
            <a:spLocks noGrp="1"/>
          </p:cNvSpPr>
          <p:nvPr>
            <p:ph type="title"/>
          </p:nvPr>
        </p:nvSpPr>
        <p:spPr>
          <a:xfrm>
            <a:off x="394716" y="373634"/>
            <a:ext cx="10515600" cy="1325563"/>
          </a:xfrm>
        </p:spPr>
        <p:txBody>
          <a:bodyPr/>
          <a:lstStyle/>
          <a:p>
            <a:r>
              <a:rPr lang="en-US" dirty="0"/>
              <a:t>Class Components vs Function components</a:t>
            </a:r>
          </a:p>
        </p:txBody>
      </p:sp>
      <p:sp>
        <p:nvSpPr>
          <p:cNvPr id="4" name="TextBox 3">
            <a:extLst>
              <a:ext uri="{FF2B5EF4-FFF2-40B4-BE49-F238E27FC236}">
                <a16:creationId xmlns:a16="http://schemas.microsoft.com/office/drawing/2014/main" id="{1FD6304B-2904-4216-A4E5-EC2C7C2B7805}"/>
              </a:ext>
            </a:extLst>
          </p:cNvPr>
          <p:cNvSpPr txBox="1"/>
          <p:nvPr/>
        </p:nvSpPr>
        <p:spPr>
          <a:xfrm>
            <a:off x="394716" y="1896852"/>
            <a:ext cx="5600700"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class Example extends </a:t>
            </a:r>
            <a:r>
              <a:rPr lang="en-US" sz="1400" dirty="0" err="1">
                <a:latin typeface="Courier New" panose="02070309020205020404" pitchFamily="49" charset="0"/>
                <a:cs typeface="Courier New" panose="02070309020205020404" pitchFamily="49" charset="0"/>
              </a:rPr>
              <a:t>React.Component</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componentDidMount</a:t>
            </a:r>
            <a:r>
              <a:rPr lang="en-US" sz="1400" dirty="0">
                <a:latin typeface="Courier New" panose="02070309020205020404" pitchFamily="49" charset="0"/>
                <a:cs typeface="Courier New" panose="02070309020205020404" pitchFamily="49" charset="0"/>
              </a:rPr>
              <a:t> () {</a:t>
            </a:r>
          </a:p>
          <a:p>
            <a:pPr lvl="1"/>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this.fetchData</a:t>
            </a:r>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a:t>
            </a:r>
          </a:p>
          <a:p>
            <a:pPr lvl="1"/>
            <a:endParaRPr lang="en-US" sz="14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componentDidUpdate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prevProps</a:t>
            </a:r>
            <a:r>
              <a:rPr lang="en-US" sz="1400" dirty="0">
                <a:latin typeface="Courier New" panose="02070309020205020404" pitchFamily="49" charset="0"/>
                <a:cs typeface="Courier New" panose="02070309020205020404" pitchFamily="49" charset="0"/>
              </a:rPr>
              <a:t>) {</a:t>
            </a:r>
          </a:p>
          <a:p>
            <a:pPr lvl="1"/>
            <a:r>
              <a:rPr lang="en-US" sz="1400" dirty="0">
                <a:latin typeface="Courier New" panose="02070309020205020404" pitchFamily="49" charset="0"/>
                <a:cs typeface="Courier New" panose="02070309020205020404" pitchFamily="49" charset="0"/>
              </a:rPr>
              <a:t>    if (this.props.name !== prevProps.name) {</a:t>
            </a:r>
          </a:p>
          <a:p>
            <a:pPr lvl="1"/>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this.fetchData</a:t>
            </a:r>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fetchData</a:t>
            </a:r>
            <a:r>
              <a:rPr lang="en-US" sz="1400" dirty="0">
                <a:latin typeface="Courier New" panose="02070309020205020404" pitchFamily="49" charset="0"/>
                <a:cs typeface="Courier New" panose="02070309020205020404" pitchFamily="49" charset="0"/>
              </a:rPr>
              <a:t> () {</a:t>
            </a:r>
          </a:p>
          <a:p>
            <a:pPr lvl="1"/>
            <a:r>
              <a:rPr lang="en-US" sz="1400" dirty="0">
                <a:latin typeface="Courier New" panose="02070309020205020404" pitchFamily="49" charset="0"/>
                <a:cs typeface="Courier New" panose="02070309020205020404" pitchFamily="49" charset="0"/>
              </a:rPr>
              <a:t>    fetch(`http://my.api/${this.props.name}`)</a:t>
            </a:r>
          </a:p>
          <a:p>
            <a:pPr lvl="1"/>
            <a:r>
              <a:rPr lang="en-US" sz="1400" dirty="0">
                <a:latin typeface="Courier New" panose="02070309020205020404" pitchFamily="49" charset="0"/>
                <a:cs typeface="Courier New" panose="02070309020205020404" pitchFamily="49" charset="0"/>
              </a:rPr>
              <a:t>    .then(...)</a:t>
            </a:r>
          </a:p>
          <a:p>
            <a:pPr lvl="1"/>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06611961-6219-4D51-A73D-BC605807239C}"/>
              </a:ext>
            </a:extLst>
          </p:cNvPr>
          <p:cNvSpPr txBox="1"/>
          <p:nvPr/>
        </p:nvSpPr>
        <p:spPr>
          <a:xfrm>
            <a:off x="303276" y="1459992"/>
            <a:ext cx="4104650" cy="369332"/>
          </a:xfrm>
          <a:prstGeom prst="rect">
            <a:avLst/>
          </a:prstGeom>
          <a:noFill/>
        </p:spPr>
        <p:txBody>
          <a:bodyPr wrap="none" rtlCol="0">
            <a:spAutoFit/>
          </a:bodyPr>
          <a:lstStyle/>
          <a:p>
            <a:r>
              <a:rPr lang="en-US" dirty="0"/>
              <a:t>Class component fetching data on render:</a:t>
            </a:r>
          </a:p>
        </p:txBody>
      </p:sp>
      <p:sp>
        <p:nvSpPr>
          <p:cNvPr id="11" name="TextBox 10">
            <a:extLst>
              <a:ext uri="{FF2B5EF4-FFF2-40B4-BE49-F238E27FC236}">
                <a16:creationId xmlns:a16="http://schemas.microsoft.com/office/drawing/2014/main" id="{1F849D70-5FF9-409F-99EE-1DD0A31F10E2}"/>
              </a:ext>
            </a:extLst>
          </p:cNvPr>
          <p:cNvSpPr txBox="1"/>
          <p:nvPr/>
        </p:nvSpPr>
        <p:spPr>
          <a:xfrm>
            <a:off x="6419088" y="1896852"/>
            <a:ext cx="5600700"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Example ({ name }) {</a:t>
            </a: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useEffect</a:t>
            </a:r>
            <a:r>
              <a:rPr lang="en-US" sz="1400" dirty="0">
                <a:latin typeface="Courier New" panose="02070309020205020404" pitchFamily="49" charset="0"/>
                <a:cs typeface="Courier New" panose="02070309020205020404" pitchFamily="49" charset="0"/>
              </a:rPr>
              <a:t>(() =&gt; {</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fetch(`http://my.api/${this.props.name}`)</a:t>
            </a:r>
          </a:p>
          <a:p>
            <a:r>
              <a:rPr lang="en-US" sz="1400" dirty="0">
                <a:latin typeface="Courier New" panose="02070309020205020404" pitchFamily="49" charset="0"/>
                <a:cs typeface="Courier New" panose="02070309020205020404" pitchFamily="49" charset="0"/>
              </a:rPr>
              <a:t>            .then(...)</a:t>
            </a:r>
          </a:p>
          <a:p>
            <a:r>
              <a:rPr lang="en-US" sz="1400" dirty="0">
                <a:latin typeface="Courier New" panose="02070309020205020404" pitchFamily="49" charset="0"/>
                <a:cs typeface="Courier New" panose="02070309020205020404" pitchFamily="49" charset="0"/>
              </a:rPr>
              <a:t>    }, [ name ])</a:t>
            </a:r>
          </a:p>
          <a:p>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70FE890A-2A8E-4220-A0B8-F06CA9DB5B45}"/>
              </a:ext>
            </a:extLst>
          </p:cNvPr>
          <p:cNvSpPr txBox="1"/>
          <p:nvPr/>
        </p:nvSpPr>
        <p:spPr>
          <a:xfrm>
            <a:off x="6345936" y="1459992"/>
            <a:ext cx="4458913" cy="369332"/>
          </a:xfrm>
          <a:prstGeom prst="rect">
            <a:avLst/>
          </a:prstGeom>
          <a:noFill/>
        </p:spPr>
        <p:txBody>
          <a:bodyPr wrap="none" rtlCol="0">
            <a:spAutoFit/>
          </a:bodyPr>
          <a:lstStyle/>
          <a:p>
            <a:r>
              <a:rPr lang="en-US" dirty="0"/>
              <a:t>Function component fetching data on render:</a:t>
            </a:r>
          </a:p>
        </p:txBody>
      </p:sp>
      <p:sp>
        <p:nvSpPr>
          <p:cNvPr id="13" name="TextBox 12">
            <a:extLst>
              <a:ext uri="{FF2B5EF4-FFF2-40B4-BE49-F238E27FC236}">
                <a16:creationId xmlns:a16="http://schemas.microsoft.com/office/drawing/2014/main" id="{5A627519-7A20-4C1C-865E-EBD9FC157EFA}"/>
              </a:ext>
            </a:extLst>
          </p:cNvPr>
          <p:cNvSpPr txBox="1"/>
          <p:nvPr/>
        </p:nvSpPr>
        <p:spPr>
          <a:xfrm>
            <a:off x="394716" y="5557654"/>
            <a:ext cx="5600700" cy="954107"/>
          </a:xfrm>
          <a:prstGeom prst="rect">
            <a:avLst/>
          </a:prstGeom>
          <a:noFill/>
        </p:spPr>
        <p:txBody>
          <a:bodyPr wrap="square" rtlCol="0">
            <a:spAutoFit/>
          </a:bodyPr>
          <a:lstStyle/>
          <a:p>
            <a:r>
              <a:rPr lang="en-US" sz="1400" dirty="0"/>
              <a:t>Using a class component, we must define the </a:t>
            </a:r>
            <a:r>
              <a:rPr lang="en-US" sz="1400" dirty="0" err="1">
                <a:latin typeface="Courier New" panose="02070309020205020404" pitchFamily="49" charset="0"/>
                <a:cs typeface="Courier New" panose="02070309020205020404" pitchFamily="49" charset="0"/>
              </a:rPr>
              <a:t>componentDidMount</a:t>
            </a:r>
            <a:r>
              <a:rPr lang="en-US" sz="1400" dirty="0"/>
              <a:t> lifecycle method for when the component initially renders, but we also must define the </a:t>
            </a:r>
            <a:r>
              <a:rPr lang="en-US" sz="1400" dirty="0" err="1">
                <a:latin typeface="Courier New" panose="02070309020205020404" pitchFamily="49" charset="0"/>
                <a:cs typeface="Courier New" panose="02070309020205020404" pitchFamily="49" charset="0"/>
              </a:rPr>
              <a:t>componentDidUpdate</a:t>
            </a:r>
            <a:r>
              <a:rPr lang="en-US" sz="1400" dirty="0"/>
              <a:t> lifecycle method in case the name prop changes. Redundancy can lead to bugs.</a:t>
            </a:r>
          </a:p>
        </p:txBody>
      </p:sp>
      <p:sp>
        <p:nvSpPr>
          <p:cNvPr id="14" name="TextBox 13">
            <a:extLst>
              <a:ext uri="{FF2B5EF4-FFF2-40B4-BE49-F238E27FC236}">
                <a16:creationId xmlns:a16="http://schemas.microsoft.com/office/drawing/2014/main" id="{9DD897D8-47BB-42BD-A1C2-3CC969C789DE}"/>
              </a:ext>
            </a:extLst>
          </p:cNvPr>
          <p:cNvSpPr txBox="1"/>
          <p:nvPr/>
        </p:nvSpPr>
        <p:spPr>
          <a:xfrm>
            <a:off x="6419088" y="3807606"/>
            <a:ext cx="5600700" cy="1384995"/>
          </a:xfrm>
          <a:prstGeom prst="rect">
            <a:avLst/>
          </a:prstGeom>
          <a:noFill/>
        </p:spPr>
        <p:txBody>
          <a:bodyPr wrap="square" rtlCol="0">
            <a:spAutoFit/>
          </a:bodyPr>
          <a:lstStyle/>
          <a:p>
            <a:r>
              <a:rPr lang="en-US" sz="1400" dirty="0"/>
              <a:t>The Effect Hook that was implemented here will automatically trigger when the component mounts, and whenever the name prop changes.</a:t>
            </a:r>
          </a:p>
          <a:p>
            <a:endParaRPr lang="en-US" sz="1400" dirty="0"/>
          </a:p>
          <a:p>
            <a:r>
              <a:rPr lang="en-US" sz="1400" dirty="0"/>
              <a:t>Since the Effect Hook is just a method, </a:t>
            </a:r>
            <a:r>
              <a:rPr lang="en-US" sz="1400" dirty="0" err="1"/>
              <a:t>useEffect</a:t>
            </a:r>
            <a:r>
              <a:rPr lang="en-US" sz="1400" dirty="0"/>
              <a:t>, our component does not need to be a class which inherits </a:t>
            </a:r>
            <a:r>
              <a:rPr lang="en-US" sz="1400" dirty="0" err="1"/>
              <a:t>React.Component</a:t>
            </a:r>
            <a:r>
              <a:rPr lang="en-US" sz="1400" dirty="0"/>
              <a:t> in order to access lifecycle methods or manage state.</a:t>
            </a:r>
          </a:p>
        </p:txBody>
      </p:sp>
    </p:spTree>
    <p:extLst>
      <p:ext uri="{BB962C8B-B14F-4D97-AF65-F5344CB8AC3E}">
        <p14:creationId xmlns:p14="http://schemas.microsoft.com/office/powerpoint/2010/main" val="416360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Rendering a Component (1/2)</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3706731"/>
            <a:ext cx="10515600" cy="2470231"/>
          </a:xfrm>
        </p:spPr>
        <p:txBody>
          <a:bodyPr>
            <a:normAutofit/>
          </a:bodyPr>
          <a:lstStyle/>
          <a:p>
            <a:r>
              <a:rPr lang="en-US" sz="2400" dirty="0"/>
              <a:t>React Elements can represent HTML tags or user-defined components</a:t>
            </a:r>
          </a:p>
          <a:p>
            <a:r>
              <a:rPr lang="en-US" sz="2400" dirty="0"/>
              <a:t>When React sees an element representing a user-defined component, it passes JSX attributes and children to this component as a single object. We call this object “props</a:t>
            </a: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976804"/>
            <a:ext cx="1002030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const element = &lt;div /&gt;;</a:t>
            </a:r>
            <a:endParaRPr lang="en-US"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39AE4EB-68C3-49A3-AB10-260CA21FF312}"/>
              </a:ext>
            </a:extLst>
          </p:cNvPr>
          <p:cNvSpPr txBox="1"/>
          <p:nvPr/>
        </p:nvSpPr>
        <p:spPr>
          <a:xfrm>
            <a:off x="963147" y="1607472"/>
            <a:ext cx="3892412" cy="369332"/>
          </a:xfrm>
          <a:prstGeom prst="rect">
            <a:avLst/>
          </a:prstGeom>
          <a:noFill/>
        </p:spPr>
        <p:txBody>
          <a:bodyPr wrap="none" rtlCol="0">
            <a:spAutoFit/>
          </a:bodyPr>
          <a:lstStyle/>
          <a:p>
            <a:r>
              <a:rPr lang="en-US" dirty="0"/>
              <a:t>React element that represent DOM tag:</a:t>
            </a:r>
          </a:p>
        </p:txBody>
      </p:sp>
      <p:sp>
        <p:nvSpPr>
          <p:cNvPr id="6" name="TextBox 5">
            <a:extLst>
              <a:ext uri="{FF2B5EF4-FFF2-40B4-BE49-F238E27FC236}">
                <a16:creationId xmlns:a16="http://schemas.microsoft.com/office/drawing/2014/main" id="{3DB403E7-0AA0-4DAF-AB02-00517A7C2232}"/>
              </a:ext>
            </a:extLst>
          </p:cNvPr>
          <p:cNvSpPr txBox="1"/>
          <p:nvPr/>
        </p:nvSpPr>
        <p:spPr>
          <a:xfrm>
            <a:off x="1028700" y="2814179"/>
            <a:ext cx="1002030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const element = &lt;Welcome name="Sara" /&gt;;</a:t>
            </a:r>
            <a:endParaRPr lang="en-US" sz="14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04CE35AB-82F0-476E-B09E-C74D6BB95318}"/>
              </a:ext>
            </a:extLst>
          </p:cNvPr>
          <p:cNvSpPr txBox="1"/>
          <p:nvPr/>
        </p:nvSpPr>
        <p:spPr>
          <a:xfrm>
            <a:off x="963147" y="2444847"/>
            <a:ext cx="5561074" cy="369332"/>
          </a:xfrm>
          <a:prstGeom prst="rect">
            <a:avLst/>
          </a:prstGeom>
          <a:noFill/>
        </p:spPr>
        <p:txBody>
          <a:bodyPr wrap="none" rtlCol="0">
            <a:spAutoFit/>
          </a:bodyPr>
          <a:lstStyle/>
          <a:p>
            <a:r>
              <a:rPr lang="en-US" dirty="0"/>
              <a:t>React element that represent user-defined component:</a:t>
            </a:r>
          </a:p>
        </p:txBody>
      </p:sp>
    </p:spTree>
    <p:extLst>
      <p:ext uri="{BB962C8B-B14F-4D97-AF65-F5344CB8AC3E}">
        <p14:creationId xmlns:p14="http://schemas.microsoft.com/office/powerpoint/2010/main" val="1559406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Rendering a Component (2/2)</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000750" y="1690688"/>
            <a:ext cx="5353050" cy="3529012"/>
          </a:xfrm>
        </p:spPr>
        <p:txBody>
          <a:bodyPr>
            <a:normAutofit/>
          </a:bodyPr>
          <a:lstStyle/>
          <a:p>
            <a:pPr marL="0" indent="0">
              <a:buNone/>
            </a:pPr>
            <a:r>
              <a:rPr lang="en-US" sz="2400" dirty="0"/>
              <a:t>1. We call </a:t>
            </a:r>
            <a:r>
              <a:rPr lang="en-US" sz="2400" dirty="0" err="1"/>
              <a:t>ReactDOM.render</a:t>
            </a:r>
            <a:r>
              <a:rPr lang="en-US" sz="2400" dirty="0"/>
              <a:t>() with the &lt;Welcome name="Sara" /&gt; element.</a:t>
            </a:r>
          </a:p>
          <a:p>
            <a:pPr marL="0" indent="0">
              <a:buNone/>
            </a:pPr>
            <a:r>
              <a:rPr lang="en-US" sz="2400" dirty="0"/>
              <a:t>2. React calls the Welcome component with {name: 'Sara'} as the props.</a:t>
            </a:r>
          </a:p>
          <a:p>
            <a:pPr marL="0" indent="0">
              <a:buNone/>
            </a:pPr>
            <a:r>
              <a:rPr lang="en-US" sz="2400" dirty="0"/>
              <a:t>3. Our Welcome component returns a &lt;h1&gt;Hello, Sara&lt;/h1&gt; element as the result.</a:t>
            </a:r>
          </a:p>
          <a:p>
            <a:pPr marL="0" indent="0">
              <a:buNone/>
            </a:pPr>
            <a:r>
              <a:rPr lang="en-US" sz="2400" dirty="0"/>
              <a:t>4. React DOM efficiently updates the DOM to match &lt;h1&gt;Hello, Sara&lt;/h1&gt;.</a:t>
            </a: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90688"/>
            <a:ext cx="4781550"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Welcome(props) {</a:t>
            </a:r>
          </a:p>
          <a:p>
            <a:r>
              <a:rPr lang="en-US" sz="1400" dirty="0">
                <a:latin typeface="Courier New" panose="02070309020205020404" pitchFamily="49" charset="0"/>
                <a:cs typeface="Courier New" panose="02070309020205020404" pitchFamily="49" charset="0"/>
              </a:rPr>
              <a:t>  return &lt;h1&gt;Hello, {props.name}&lt;/h1&gt;;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element = &lt;Welcome name="Sara" /&gt;;</a:t>
            </a:r>
          </a:p>
          <a:p>
            <a:r>
              <a:rPr lang="en-US" sz="1400" dirty="0" err="1">
                <a:latin typeface="Courier New" panose="02070309020205020404" pitchFamily="49" charset="0"/>
                <a:cs typeface="Courier New" panose="02070309020205020404" pitchFamily="49" charset="0"/>
              </a:rPr>
              <a:t>ReactDOM.render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element,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document.getElementById</a:t>
            </a:r>
            <a:r>
              <a:rPr lang="en-US" sz="1400" dirty="0">
                <a:latin typeface="Courier New" panose="02070309020205020404" pitchFamily="49" charset="0"/>
                <a:cs typeface="Courier New" panose="02070309020205020404" pitchFamily="49" charset="0"/>
              </a:rPr>
              <a:t>('root')</a:t>
            </a:r>
          </a:p>
          <a:p>
            <a:r>
              <a:rPr lang="en-US" sz="14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6CBAB1DB-226C-495D-BECC-EB3C85A6979C}"/>
              </a:ext>
            </a:extLst>
          </p:cNvPr>
          <p:cNvSpPr txBox="1"/>
          <p:nvPr/>
        </p:nvSpPr>
        <p:spPr>
          <a:xfrm>
            <a:off x="1028700" y="5581650"/>
            <a:ext cx="9906000" cy="923330"/>
          </a:xfrm>
          <a:prstGeom prst="rect">
            <a:avLst/>
          </a:prstGeom>
          <a:noFill/>
        </p:spPr>
        <p:txBody>
          <a:bodyPr wrap="square" rtlCol="0">
            <a:spAutoFit/>
          </a:bodyPr>
          <a:lstStyle/>
          <a:p>
            <a:pPr marL="0" indent="0">
              <a:buNone/>
            </a:pPr>
            <a:r>
              <a:rPr lang="en-US" sz="1800" dirty="0"/>
              <a:t>Note: Always start component names with a capital letter.</a:t>
            </a:r>
          </a:p>
          <a:p>
            <a:pPr marL="0" indent="0">
              <a:buNone/>
            </a:pPr>
            <a:r>
              <a:rPr lang="en-US" sz="1800" dirty="0"/>
              <a:t>React treats components starting with lowercase letters as DOM tags. For example, &lt;div /&gt; represents an HTML div tag, but &lt;Welcome /&gt; represents a component and requires Welcome to be in scope.</a:t>
            </a:r>
          </a:p>
        </p:txBody>
      </p:sp>
    </p:spTree>
    <p:extLst>
      <p:ext uri="{BB962C8B-B14F-4D97-AF65-F5344CB8AC3E}">
        <p14:creationId xmlns:p14="http://schemas.microsoft.com/office/powerpoint/2010/main" val="406756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Rendering Multiple Components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000750" y="1690688"/>
            <a:ext cx="5353050" cy="3529012"/>
          </a:xfrm>
        </p:spPr>
        <p:txBody>
          <a:bodyPr>
            <a:normAutofit/>
          </a:bodyPr>
          <a:lstStyle/>
          <a:p>
            <a:pPr algn="l"/>
            <a:r>
              <a:rPr lang="en-US" sz="1600" b="0" i="0" dirty="0">
                <a:solidFill>
                  <a:srgbClr val="000000"/>
                </a:solidFill>
                <a:effectLst/>
                <a:latin typeface="-apple-system"/>
              </a:rPr>
              <a:t>Components can refer to other components in their output. This lets us use the same component abstraction for any level of detail. A button, a form, a dialog, a screen: in React apps, all those are commonly expressed as components</a:t>
            </a:r>
          </a:p>
          <a:p>
            <a:pPr algn="l"/>
            <a:r>
              <a:rPr lang="en-US" sz="1600" dirty="0">
                <a:solidFill>
                  <a:srgbClr val="000000"/>
                </a:solidFill>
                <a:latin typeface="-apple-system"/>
              </a:rPr>
              <a:t>Typically React components will have a single root element, in this example the “</a:t>
            </a:r>
            <a:r>
              <a:rPr lang="en-US" sz="1600" dirty="0">
                <a:solidFill>
                  <a:srgbClr val="000000"/>
                </a:solidFill>
                <a:latin typeface="Courier New" panose="02070309020205020404" pitchFamily="49" charset="0"/>
                <a:cs typeface="Courier New" panose="02070309020205020404" pitchFamily="49" charset="0"/>
              </a:rPr>
              <a:t>App” </a:t>
            </a:r>
            <a:r>
              <a:rPr lang="en-US" sz="1600" dirty="0">
                <a:solidFill>
                  <a:srgbClr val="000000"/>
                </a:solidFill>
                <a:latin typeface="-apple-system"/>
              </a:rPr>
              <a:t>component which gets rendered in the HTML element with ID </a:t>
            </a:r>
            <a:r>
              <a:rPr lang="en-US" sz="1600" dirty="0">
                <a:solidFill>
                  <a:srgbClr val="000000"/>
                </a:solidFill>
                <a:latin typeface="Courier New" panose="02070309020205020404" pitchFamily="49" charset="0"/>
                <a:cs typeface="Courier New" panose="02070309020205020404" pitchFamily="49" charset="0"/>
              </a:rPr>
              <a:t>“root”</a:t>
            </a:r>
            <a:endParaRPr lang="en-US" sz="1600" b="0" i="0" dirty="0">
              <a:solidFill>
                <a:srgbClr val="000000"/>
              </a:solidFill>
              <a:effectLst/>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90688"/>
            <a:ext cx="4781550" cy="3970318"/>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function Welcome(props) {</a:t>
            </a:r>
          </a:p>
          <a:p>
            <a:r>
              <a:rPr lang="en-US" sz="1400">
                <a:latin typeface="Courier New" panose="02070309020205020404" pitchFamily="49" charset="0"/>
                <a:cs typeface="Courier New" panose="02070309020205020404" pitchFamily="49" charset="0"/>
              </a:rPr>
              <a:t>  return &lt;h1&gt;Hello, {props.name}&lt;/h1&gt;;</a:t>
            </a:r>
          </a:p>
          <a:p>
            <a:r>
              <a:rPr lang="en-US" sz="1400">
                <a:latin typeface="Courier New" panose="02070309020205020404" pitchFamily="49" charset="0"/>
                <a:cs typeface="Courier New" panose="02070309020205020404" pitchFamily="49" charset="0"/>
              </a:rPr>
              <a: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function App() {</a:t>
            </a:r>
          </a:p>
          <a:p>
            <a:r>
              <a:rPr lang="en-US" sz="1400">
                <a:latin typeface="Courier New" panose="02070309020205020404" pitchFamily="49" charset="0"/>
                <a:cs typeface="Courier New" panose="02070309020205020404" pitchFamily="49" charset="0"/>
              </a:rPr>
              <a:t>  return (</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&lt;Welcome name="Sara" /&gt;</a:t>
            </a:r>
          </a:p>
          <a:p>
            <a:r>
              <a:rPr lang="en-US" sz="1400">
                <a:latin typeface="Courier New" panose="02070309020205020404" pitchFamily="49" charset="0"/>
                <a:cs typeface="Courier New" panose="02070309020205020404" pitchFamily="49" charset="0"/>
              </a:rPr>
              <a:t>      &lt;Welcome name="Cahal" /&gt;</a:t>
            </a:r>
          </a:p>
          <a:p>
            <a:r>
              <a:rPr lang="en-US" sz="1400">
                <a:latin typeface="Courier New" panose="02070309020205020404" pitchFamily="49" charset="0"/>
                <a:cs typeface="Courier New" panose="02070309020205020404" pitchFamily="49" charset="0"/>
              </a:rPr>
              <a:t>      &lt;Welcome name="Edite" /&gt;</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ReactDOM.render(</a:t>
            </a:r>
          </a:p>
          <a:p>
            <a:r>
              <a:rPr lang="en-US" sz="1400">
                <a:latin typeface="Courier New" panose="02070309020205020404" pitchFamily="49" charset="0"/>
                <a:cs typeface="Courier New" panose="02070309020205020404" pitchFamily="49" charset="0"/>
              </a:rPr>
              <a:t>  &lt;App /&gt;,</a:t>
            </a:r>
          </a:p>
          <a:p>
            <a:r>
              <a:rPr lang="en-US" sz="1400">
                <a:latin typeface="Courier New" panose="02070309020205020404" pitchFamily="49" charset="0"/>
                <a:cs typeface="Courier New" panose="02070309020205020404" pitchFamily="49" charset="0"/>
              </a:rPr>
              <a:t>  document.getElementById('root')</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923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Component Abstraction	(1/2)</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000750" y="1690688"/>
            <a:ext cx="5353050" cy="3529012"/>
          </a:xfrm>
        </p:spPr>
        <p:txBody>
          <a:bodyPr>
            <a:normAutofit/>
          </a:bodyPr>
          <a:lstStyle/>
          <a:p>
            <a:pPr algn="l"/>
            <a:r>
              <a:rPr lang="en-US" sz="1600" b="0" i="0" dirty="0">
                <a:solidFill>
                  <a:srgbClr val="000000"/>
                </a:solidFill>
                <a:effectLst/>
                <a:latin typeface="-apple-system"/>
              </a:rPr>
              <a:t>Don’t hesitate to split components into smaller components</a:t>
            </a:r>
          </a:p>
          <a:p>
            <a:pPr algn="l"/>
            <a:r>
              <a:rPr lang="en-US" sz="1600" dirty="0">
                <a:solidFill>
                  <a:srgbClr val="000000"/>
                </a:solidFill>
                <a:latin typeface="-apple-system"/>
                <a:cs typeface="Courier New" panose="02070309020205020404" pitchFamily="49" charset="0"/>
              </a:rPr>
              <a:t>Consider the Comment component on the left ; it accepts an </a:t>
            </a:r>
            <a:r>
              <a:rPr lang="en-US" sz="1600" dirty="0">
                <a:solidFill>
                  <a:srgbClr val="000000"/>
                </a:solidFill>
                <a:latin typeface="Courier New" panose="02070309020205020404" pitchFamily="49" charset="0"/>
                <a:cs typeface="Courier New" panose="02070309020205020404" pitchFamily="49" charset="0"/>
              </a:rPr>
              <a:t>author</a:t>
            </a:r>
            <a:r>
              <a:rPr lang="en-US" sz="1600" dirty="0">
                <a:solidFill>
                  <a:srgbClr val="000000"/>
                </a:solidFill>
                <a:latin typeface="-apple-system"/>
                <a:cs typeface="Courier New" panose="02070309020205020404" pitchFamily="49" charset="0"/>
              </a:rPr>
              <a:t> (object), </a:t>
            </a:r>
            <a:r>
              <a:rPr lang="en-US" sz="1600" dirty="0">
                <a:solidFill>
                  <a:srgbClr val="000000"/>
                </a:solidFill>
                <a:latin typeface="Courier New" panose="02070309020205020404" pitchFamily="49" charset="0"/>
                <a:cs typeface="Courier New" panose="02070309020205020404" pitchFamily="49" charset="0"/>
              </a:rPr>
              <a:t>text</a:t>
            </a:r>
            <a:r>
              <a:rPr lang="en-US" sz="1600" dirty="0">
                <a:solidFill>
                  <a:srgbClr val="000000"/>
                </a:solidFill>
                <a:latin typeface="-apple-system"/>
                <a:cs typeface="Courier New" panose="02070309020205020404" pitchFamily="49" charset="0"/>
              </a:rPr>
              <a:t> (string), and </a:t>
            </a:r>
            <a:r>
              <a:rPr lang="en-US" sz="1600" dirty="0">
                <a:solidFill>
                  <a:srgbClr val="000000"/>
                </a:solidFill>
                <a:latin typeface="Courier New" panose="02070309020205020404" pitchFamily="49" charset="0"/>
                <a:cs typeface="Courier New" panose="02070309020205020404" pitchFamily="49" charset="0"/>
              </a:rPr>
              <a:t>date</a:t>
            </a:r>
            <a:r>
              <a:rPr lang="en-US" sz="1600" dirty="0">
                <a:solidFill>
                  <a:srgbClr val="000000"/>
                </a:solidFill>
                <a:latin typeface="-apple-system"/>
                <a:cs typeface="Courier New" panose="02070309020205020404" pitchFamily="49" charset="0"/>
              </a:rPr>
              <a:t> (Date) – updating this component can be difficult due to the level of nesting</a:t>
            </a:r>
            <a:endParaRPr lang="en-US" sz="1600" b="0" i="0" dirty="0">
              <a:solidFill>
                <a:srgbClr val="000000"/>
              </a:solidFill>
              <a:effectLst/>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90688"/>
            <a:ext cx="4781550" cy="4616648"/>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function Comment(props) {</a:t>
            </a:r>
          </a:p>
          <a:p>
            <a:r>
              <a:rPr lang="en-US" sz="1400">
                <a:latin typeface="Courier New" panose="02070309020205020404" pitchFamily="49" charset="0"/>
                <a:cs typeface="Courier New" panose="02070309020205020404" pitchFamily="49" charset="0"/>
              </a:rPr>
              <a:t>  return (</a:t>
            </a:r>
          </a:p>
          <a:p>
            <a:r>
              <a:rPr lang="en-US" sz="1400">
                <a:latin typeface="Courier New" panose="02070309020205020404" pitchFamily="49" charset="0"/>
                <a:cs typeface="Courier New" panose="02070309020205020404" pitchFamily="49" charset="0"/>
              </a:rPr>
              <a:t>    &lt;div className="Comment"&gt;</a:t>
            </a:r>
          </a:p>
          <a:p>
            <a:r>
              <a:rPr lang="en-US" sz="1400">
                <a:latin typeface="Courier New" panose="02070309020205020404" pitchFamily="49" charset="0"/>
                <a:cs typeface="Courier New" panose="02070309020205020404" pitchFamily="49" charset="0"/>
              </a:rPr>
              <a:t>      &lt;div className="UserInfo"&gt;</a:t>
            </a:r>
          </a:p>
          <a:p>
            <a:r>
              <a:rPr lang="en-US" sz="1400">
                <a:latin typeface="Courier New" panose="02070309020205020404" pitchFamily="49" charset="0"/>
                <a:cs typeface="Courier New" panose="02070309020205020404" pitchFamily="49" charset="0"/>
              </a:rPr>
              <a:t>        &lt;img className="Avatar"</a:t>
            </a:r>
          </a:p>
          <a:p>
            <a:r>
              <a:rPr lang="en-US" sz="1400">
                <a:latin typeface="Courier New" panose="02070309020205020404" pitchFamily="49" charset="0"/>
                <a:cs typeface="Courier New" panose="02070309020205020404" pitchFamily="49" charset="0"/>
              </a:rPr>
              <a:t>          src={props.author.avatarUrl}</a:t>
            </a:r>
          </a:p>
          <a:p>
            <a:r>
              <a:rPr lang="en-US" sz="1400">
                <a:latin typeface="Courier New" panose="02070309020205020404" pitchFamily="49" charset="0"/>
                <a:cs typeface="Courier New" panose="02070309020205020404" pitchFamily="49" charset="0"/>
              </a:rPr>
              <a:t>          alt={props.author.name}</a:t>
            </a:r>
          </a:p>
          <a:p>
            <a:r>
              <a:rPr lang="en-US" sz="1400">
                <a:latin typeface="Courier New" panose="02070309020205020404" pitchFamily="49" charset="0"/>
                <a:cs typeface="Courier New" panose="02070309020205020404" pitchFamily="49" charset="0"/>
              </a:rPr>
              <a:t>        /&gt;</a:t>
            </a:r>
          </a:p>
          <a:p>
            <a:r>
              <a:rPr lang="en-US" sz="1400">
                <a:latin typeface="Courier New" panose="02070309020205020404" pitchFamily="49" charset="0"/>
                <a:cs typeface="Courier New" panose="02070309020205020404" pitchFamily="49" charset="0"/>
              </a:rPr>
              <a:t>        &lt;div className="UserInfo-name"&gt;</a:t>
            </a:r>
          </a:p>
          <a:p>
            <a:r>
              <a:rPr lang="en-US" sz="1400">
                <a:latin typeface="Courier New" panose="02070309020205020404" pitchFamily="49" charset="0"/>
                <a:cs typeface="Courier New" panose="02070309020205020404" pitchFamily="49" charset="0"/>
              </a:rPr>
              <a:t>          {props.author.name}</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&lt;div className="Comment-text"&gt;</a:t>
            </a:r>
          </a:p>
          <a:p>
            <a:r>
              <a:rPr lang="en-US" sz="1400">
                <a:latin typeface="Courier New" panose="02070309020205020404" pitchFamily="49" charset="0"/>
                <a:cs typeface="Courier New" panose="02070309020205020404" pitchFamily="49" charset="0"/>
              </a:rPr>
              <a:t>        {props.text}</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&lt;div className="Comment-date"&gt;</a:t>
            </a:r>
          </a:p>
          <a:p>
            <a:r>
              <a:rPr lang="en-US" sz="1400">
                <a:latin typeface="Courier New" panose="02070309020205020404" pitchFamily="49" charset="0"/>
                <a:cs typeface="Courier New" panose="02070309020205020404" pitchFamily="49" charset="0"/>
              </a:rPr>
              <a:t>        {formatDate(props.date)}</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&lt;/div&gt;</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414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Component Abstraction	(2/2)</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1028700" y="1405831"/>
            <a:ext cx="10325100" cy="569714"/>
          </a:xfrm>
        </p:spPr>
        <p:txBody>
          <a:bodyPr>
            <a:normAutofit/>
          </a:bodyPr>
          <a:lstStyle/>
          <a:p>
            <a:pPr algn="l"/>
            <a:r>
              <a:rPr lang="en-US" sz="1600" b="0" i="0" dirty="0">
                <a:solidFill>
                  <a:srgbClr val="000000"/>
                </a:solidFill>
                <a:effectLst/>
                <a:latin typeface="-apple-system"/>
              </a:rPr>
              <a:t>The previous </a:t>
            </a:r>
            <a:r>
              <a:rPr lang="en-US" sz="1600" b="0" i="0" dirty="0">
                <a:solidFill>
                  <a:srgbClr val="000000"/>
                </a:solidFill>
                <a:effectLst/>
                <a:latin typeface="Courier New" panose="02070309020205020404" pitchFamily="49" charset="0"/>
                <a:cs typeface="Courier New" panose="02070309020205020404" pitchFamily="49" charset="0"/>
              </a:rPr>
              <a:t>Comment</a:t>
            </a:r>
            <a:r>
              <a:rPr lang="en-US" sz="1600" b="0" i="0" dirty="0">
                <a:solidFill>
                  <a:srgbClr val="000000"/>
                </a:solidFill>
                <a:effectLst/>
                <a:latin typeface="-apple-system"/>
              </a:rPr>
              <a:t> component example can be split into 3 components in order to simplify each and increase re-usability</a:t>
            </a:r>
            <a:endParaRPr lang="en-US" sz="1600" b="0" i="0" dirty="0">
              <a:solidFill>
                <a:srgbClr val="000000"/>
              </a:solidFill>
              <a:effectLst/>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CB7D4D8-FB24-4B84-9D75-9D9F58532E53}"/>
              </a:ext>
            </a:extLst>
          </p:cNvPr>
          <p:cNvSpPr txBox="1"/>
          <p:nvPr/>
        </p:nvSpPr>
        <p:spPr>
          <a:xfrm>
            <a:off x="5867400" y="2041390"/>
            <a:ext cx="4552950" cy="289310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Comment(props) {</a:t>
            </a:r>
          </a:p>
          <a:p>
            <a:r>
              <a:rPr lang="en-US" sz="1400" dirty="0">
                <a:latin typeface="Courier New" panose="02070309020205020404" pitchFamily="49" charset="0"/>
                <a:cs typeface="Courier New" panose="02070309020205020404" pitchFamily="49" charset="0"/>
              </a:rPr>
              <a:t>  return (</a:t>
            </a:r>
          </a:p>
          <a:p>
            <a:r>
              <a:rPr lang="en-US" sz="1400" dirty="0">
                <a:latin typeface="Courier New" panose="02070309020205020404" pitchFamily="49" charset="0"/>
                <a:cs typeface="Courier New" panose="02070309020205020404" pitchFamily="49" charset="0"/>
              </a:rPr>
              <a:t>    &lt;div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="Comment"&gt;</a:t>
            </a:r>
          </a:p>
          <a:p>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UserInfo</a:t>
            </a:r>
            <a:r>
              <a:rPr lang="en-US" sz="1400" dirty="0">
                <a:latin typeface="Courier New" panose="02070309020205020404" pitchFamily="49" charset="0"/>
                <a:cs typeface="Courier New" panose="02070309020205020404" pitchFamily="49" charset="0"/>
              </a:rPr>
              <a:t> user={</a:t>
            </a:r>
            <a:r>
              <a:rPr lang="en-US" sz="1400" dirty="0" err="1">
                <a:latin typeface="Courier New" panose="02070309020205020404" pitchFamily="49" charset="0"/>
                <a:cs typeface="Courier New" panose="02070309020205020404" pitchFamily="49" charset="0"/>
              </a:rPr>
              <a:t>props.author</a:t>
            </a:r>
            <a:r>
              <a:rPr lang="en-US" sz="1400" dirty="0">
                <a:latin typeface="Courier New" panose="02070309020205020404" pitchFamily="49" charset="0"/>
                <a:cs typeface="Courier New" panose="02070309020205020404" pitchFamily="49" charset="0"/>
              </a:rPr>
              <a:t>} /&gt;</a:t>
            </a:r>
          </a:p>
          <a:p>
            <a:r>
              <a:rPr lang="en-US" sz="1400" dirty="0">
                <a:latin typeface="Courier New" panose="02070309020205020404" pitchFamily="49" charset="0"/>
                <a:cs typeface="Courier New" panose="02070309020205020404" pitchFamily="49" charset="0"/>
              </a:rPr>
              <a:t>      &lt;div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="Comment-text"&gt;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props.text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&lt;div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="Comment-date"&gt;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formatDate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props.date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75B52DF-4279-472C-B985-E4A438336B97}"/>
              </a:ext>
            </a:extLst>
          </p:cNvPr>
          <p:cNvSpPr txBox="1"/>
          <p:nvPr/>
        </p:nvSpPr>
        <p:spPr>
          <a:xfrm>
            <a:off x="1028700" y="2041390"/>
            <a:ext cx="4229100"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Avatar(props) {</a:t>
            </a:r>
          </a:p>
          <a:p>
            <a:r>
              <a:rPr lang="en-US" sz="1400" dirty="0">
                <a:latin typeface="Courier New" panose="02070309020205020404" pitchFamily="49" charset="0"/>
                <a:cs typeface="Courier New" panose="02070309020205020404" pitchFamily="49" charset="0"/>
              </a:rPr>
              <a:t>  return (</a:t>
            </a:r>
          </a:p>
          <a:p>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img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="Avatar"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props.user.avatarUrl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alt={props.user.name}</a:t>
            </a:r>
          </a:p>
          <a:p>
            <a:r>
              <a:rPr lang="en-US" sz="1400" dirty="0">
                <a:latin typeface="Courier New" panose="02070309020205020404" pitchFamily="49" charset="0"/>
                <a:cs typeface="Courier New" panose="02070309020205020404" pitchFamily="49" charset="0"/>
              </a:rPr>
              <a:t>    /&gt;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91F4CFD0-7645-4241-858F-CE90DC35985E}"/>
              </a:ext>
            </a:extLst>
          </p:cNvPr>
          <p:cNvSpPr txBox="1"/>
          <p:nvPr/>
        </p:nvSpPr>
        <p:spPr>
          <a:xfrm>
            <a:off x="1028700" y="4166061"/>
            <a:ext cx="4229100" cy="2246769"/>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a:t>
            </a:r>
            <a:r>
              <a:rPr lang="en-US" sz="1400" dirty="0" err="1">
                <a:latin typeface="Courier New" panose="02070309020205020404" pitchFamily="49" charset="0"/>
                <a:cs typeface="Courier New" panose="02070309020205020404" pitchFamily="49" charset="0"/>
              </a:rPr>
              <a:t>UserInfo</a:t>
            </a:r>
            <a:r>
              <a:rPr lang="en-US" sz="1400" dirty="0">
                <a:latin typeface="Courier New" panose="02070309020205020404" pitchFamily="49" charset="0"/>
                <a:cs typeface="Courier New" panose="02070309020205020404" pitchFamily="49" charset="0"/>
              </a:rPr>
              <a:t>(props) {</a:t>
            </a:r>
          </a:p>
          <a:p>
            <a:r>
              <a:rPr lang="en-US" sz="1400" dirty="0">
                <a:latin typeface="Courier New" panose="02070309020205020404" pitchFamily="49" charset="0"/>
                <a:cs typeface="Courier New" panose="02070309020205020404" pitchFamily="49" charset="0"/>
              </a:rPr>
              <a:t>  return (</a:t>
            </a:r>
          </a:p>
          <a:p>
            <a:r>
              <a:rPr lang="en-US" sz="1400" dirty="0">
                <a:latin typeface="Courier New" panose="02070309020205020404" pitchFamily="49" charset="0"/>
                <a:cs typeface="Courier New" panose="02070309020205020404" pitchFamily="49" charset="0"/>
              </a:rPr>
              <a:t>    &lt;div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UserInfo</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&lt;Avatar user={</a:t>
            </a:r>
            <a:r>
              <a:rPr lang="en-US" sz="1400" dirty="0" err="1">
                <a:latin typeface="Courier New" panose="02070309020205020404" pitchFamily="49" charset="0"/>
                <a:cs typeface="Courier New" panose="02070309020205020404" pitchFamily="49" charset="0"/>
              </a:rPr>
              <a:t>props.user</a:t>
            </a:r>
            <a:r>
              <a:rPr lang="en-US" sz="1400" dirty="0">
                <a:latin typeface="Courier New" panose="02070309020205020404" pitchFamily="49" charset="0"/>
                <a:cs typeface="Courier New" panose="02070309020205020404" pitchFamily="49" charset="0"/>
              </a:rPr>
              <a:t>} /&gt;</a:t>
            </a:r>
          </a:p>
          <a:p>
            <a:r>
              <a:rPr lang="en-US" sz="1400" dirty="0">
                <a:latin typeface="Courier New" panose="02070309020205020404" pitchFamily="49" charset="0"/>
                <a:cs typeface="Courier New" panose="02070309020205020404" pitchFamily="49" charset="0"/>
              </a:rPr>
              <a:t>      &lt;div </a:t>
            </a:r>
            <a:r>
              <a:rPr lang="en-US" sz="1400" dirty="0" err="1">
                <a:latin typeface="Courier New" panose="02070309020205020404" pitchFamily="49" charset="0"/>
                <a:cs typeface="Courier New" panose="02070309020205020404" pitchFamily="49" charset="0"/>
              </a:rPr>
              <a:t>className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UserInfo</a:t>
            </a:r>
            <a:r>
              <a:rPr lang="en-US" sz="1400" dirty="0">
                <a:latin typeface="Courier New" panose="02070309020205020404" pitchFamily="49" charset="0"/>
                <a:cs typeface="Courier New" panose="02070309020205020404" pitchFamily="49" charset="0"/>
              </a:rPr>
              <a:t>-name"&gt;</a:t>
            </a:r>
          </a:p>
          <a:p>
            <a:r>
              <a:rPr lang="en-US" sz="1400" dirty="0">
                <a:latin typeface="Courier New" panose="02070309020205020404" pitchFamily="49" charset="0"/>
                <a:cs typeface="Courier New" panose="02070309020205020404" pitchFamily="49" charset="0"/>
              </a:rPr>
              <a:t>        {props.user.name}</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49A7A451-24D6-4C5D-9858-4C87431B4DC3}"/>
              </a:ext>
            </a:extLst>
          </p:cNvPr>
          <p:cNvSpPr txBox="1"/>
          <p:nvPr/>
        </p:nvSpPr>
        <p:spPr>
          <a:xfrm>
            <a:off x="5867400" y="5103674"/>
            <a:ext cx="52959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Avatar</a:t>
            </a:r>
            <a:r>
              <a:rPr lang="en-US" dirty="0"/>
              <a:t> and </a:t>
            </a:r>
            <a:r>
              <a:rPr lang="en-US" dirty="0" err="1">
                <a:latin typeface="Courier New" panose="02070309020205020404" pitchFamily="49" charset="0"/>
                <a:cs typeface="Courier New" panose="02070309020205020404" pitchFamily="49" charset="0"/>
              </a:rPr>
              <a:t>UserInfo</a:t>
            </a:r>
            <a:r>
              <a:rPr lang="en-US" dirty="0"/>
              <a:t> components can be used within the Comment component or anywhere else in the application</a:t>
            </a:r>
          </a:p>
          <a:p>
            <a:pPr marL="285750" indent="-285750">
              <a:buFont typeface="Arial" panose="020B0604020202020204" pitchFamily="34" charset="0"/>
              <a:buChar char="•"/>
            </a:pPr>
            <a:r>
              <a:rPr lang="en-US" dirty="0"/>
              <a:t>If you need to use a particular UI piece in multiple places, it is a good candidate to extract to a separate component</a:t>
            </a:r>
          </a:p>
        </p:txBody>
      </p:sp>
    </p:spTree>
    <p:extLst>
      <p:ext uri="{BB962C8B-B14F-4D97-AF65-F5344CB8AC3E}">
        <p14:creationId xmlns:p14="http://schemas.microsoft.com/office/powerpoint/2010/main" val="203284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React Hooks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1028700" y="1459112"/>
            <a:ext cx="10325100" cy="4694038"/>
          </a:xfrm>
        </p:spPr>
        <p:txBody>
          <a:bodyPr>
            <a:normAutofit/>
          </a:bodyPr>
          <a:lstStyle/>
          <a:p>
            <a:pPr marL="0" indent="0" algn="l">
              <a:buNone/>
            </a:pPr>
            <a:r>
              <a:rPr lang="en-US" sz="1600" b="0" i="0" dirty="0">
                <a:solidFill>
                  <a:srgbClr val="000000"/>
                </a:solidFill>
                <a:effectLst/>
                <a:latin typeface="-apple-system"/>
              </a:rPr>
              <a:t>A Hook is a special function that lets you “hook into” React features. For example, the </a:t>
            </a:r>
            <a:r>
              <a:rPr lang="en-US" sz="1600" b="0" i="0" dirty="0" err="1">
                <a:solidFill>
                  <a:srgbClr val="000000"/>
                </a:solidFill>
                <a:effectLst/>
                <a:latin typeface="Courier New" panose="02070309020205020404" pitchFamily="49" charset="0"/>
                <a:cs typeface="Courier New" panose="02070309020205020404" pitchFamily="49" charset="0"/>
              </a:rPr>
              <a:t>useState</a:t>
            </a:r>
            <a:r>
              <a:rPr lang="en-US" sz="1600" b="0" i="0" dirty="0">
                <a:solidFill>
                  <a:srgbClr val="000000"/>
                </a:solidFill>
                <a:effectLst/>
                <a:latin typeface="-apple-system"/>
              </a:rPr>
              <a:t> is a Hook that lets you add React state to function components</a:t>
            </a:r>
          </a:p>
          <a:p>
            <a:pPr marL="0" indent="0" algn="l">
              <a:buNone/>
            </a:pPr>
            <a:endParaRPr lang="en-US" sz="1600" b="0" i="0" dirty="0">
              <a:solidFill>
                <a:srgbClr val="000000"/>
              </a:solidFill>
              <a:effectLst/>
              <a:latin typeface="-apple-system"/>
            </a:endParaRPr>
          </a:p>
          <a:p>
            <a:pPr marL="0" indent="0" algn="l">
              <a:buNone/>
            </a:pPr>
            <a:r>
              <a:rPr lang="en-US" sz="1600" b="1" dirty="0">
                <a:solidFill>
                  <a:srgbClr val="000000"/>
                </a:solidFill>
                <a:latin typeface="-apple-system"/>
                <a:cs typeface="Courier New" panose="02070309020205020404" pitchFamily="49" charset="0"/>
              </a:rPr>
              <a:t>What Hooks exist?</a:t>
            </a:r>
          </a:p>
          <a:p>
            <a:r>
              <a:rPr lang="en-US" sz="1600" dirty="0" err="1">
                <a:solidFill>
                  <a:srgbClr val="000000"/>
                </a:solidFill>
                <a:latin typeface="Courier New" panose="02070309020205020404" pitchFamily="49" charset="0"/>
                <a:cs typeface="Courier New" panose="02070309020205020404" pitchFamily="49" charset="0"/>
              </a:rPr>
              <a:t>useState</a:t>
            </a:r>
            <a:r>
              <a:rPr lang="en-US" sz="1600" dirty="0">
                <a:solidFill>
                  <a:srgbClr val="000000"/>
                </a:solidFill>
                <a:latin typeface="-apple-system"/>
                <a:cs typeface="Courier New" panose="02070309020205020404" pitchFamily="49" charset="0"/>
              </a:rPr>
              <a:t> - Returns a stateful value, and a function to update it</a:t>
            </a:r>
          </a:p>
          <a:p>
            <a:r>
              <a:rPr lang="en-US" sz="1600" dirty="0" err="1">
                <a:solidFill>
                  <a:srgbClr val="000000"/>
                </a:solidFill>
                <a:latin typeface="Courier New" panose="02070309020205020404" pitchFamily="49" charset="0"/>
                <a:cs typeface="Courier New" panose="02070309020205020404" pitchFamily="49" charset="0"/>
              </a:rPr>
              <a:t>useEffect</a:t>
            </a:r>
            <a:r>
              <a:rPr lang="en-US" sz="1600" dirty="0">
                <a:solidFill>
                  <a:srgbClr val="000000"/>
                </a:solidFill>
                <a:latin typeface="-apple-system"/>
                <a:cs typeface="Courier New" panose="02070309020205020404" pitchFamily="49" charset="0"/>
              </a:rPr>
              <a:t> - Accepts a function that contains imperative, possibly effectful code</a:t>
            </a:r>
          </a:p>
          <a:p>
            <a:r>
              <a:rPr lang="en-US" sz="1600" dirty="0" err="1">
                <a:solidFill>
                  <a:srgbClr val="000000"/>
                </a:solidFill>
                <a:latin typeface="Courier New" panose="02070309020205020404" pitchFamily="49" charset="0"/>
                <a:cs typeface="Courier New" panose="02070309020205020404" pitchFamily="49" charset="0"/>
              </a:rPr>
              <a:t>useContext</a:t>
            </a:r>
            <a:r>
              <a:rPr lang="en-US" sz="1600" dirty="0">
                <a:solidFill>
                  <a:srgbClr val="000000"/>
                </a:solidFill>
                <a:latin typeface="-apple-system"/>
                <a:cs typeface="Courier New" panose="02070309020205020404" pitchFamily="49" charset="0"/>
              </a:rPr>
              <a:t> - Accepts a context object (returned from </a:t>
            </a:r>
            <a:r>
              <a:rPr lang="en-US" sz="1600" dirty="0" err="1">
                <a:solidFill>
                  <a:srgbClr val="000000"/>
                </a:solidFill>
                <a:latin typeface="Courier New" panose="02070309020205020404" pitchFamily="49" charset="0"/>
                <a:cs typeface="Courier New" panose="02070309020205020404" pitchFamily="49" charset="0"/>
              </a:rPr>
              <a:t>React.createContext</a:t>
            </a:r>
            <a:r>
              <a:rPr lang="en-US" sz="1600" dirty="0">
                <a:solidFill>
                  <a:srgbClr val="000000"/>
                </a:solidFill>
                <a:latin typeface="-apple-system"/>
                <a:cs typeface="Courier New" panose="02070309020205020404" pitchFamily="49" charset="0"/>
              </a:rPr>
              <a:t>) and returns the current context value for that context.</a:t>
            </a:r>
          </a:p>
          <a:p>
            <a:r>
              <a:rPr lang="en-US" sz="1600" dirty="0" err="1">
                <a:solidFill>
                  <a:srgbClr val="000000"/>
                </a:solidFill>
                <a:latin typeface="Courier New" panose="02070309020205020404" pitchFamily="49" charset="0"/>
                <a:cs typeface="Courier New" panose="02070309020205020404" pitchFamily="49" charset="0"/>
              </a:rPr>
              <a:t>useReducer</a:t>
            </a:r>
            <a:r>
              <a:rPr lang="en-US" sz="1600" dirty="0">
                <a:solidFill>
                  <a:srgbClr val="000000"/>
                </a:solidFill>
                <a:latin typeface="-apple-system"/>
                <a:cs typeface="Courier New" panose="02070309020205020404" pitchFamily="49" charset="0"/>
              </a:rPr>
              <a:t> - An alternative to </a:t>
            </a:r>
            <a:r>
              <a:rPr lang="en-US" sz="1600" dirty="0" err="1">
                <a:solidFill>
                  <a:srgbClr val="000000"/>
                </a:solidFill>
                <a:latin typeface="Courier New" panose="02070309020205020404" pitchFamily="49" charset="0"/>
                <a:cs typeface="Courier New" panose="02070309020205020404" pitchFamily="49" charset="0"/>
              </a:rPr>
              <a:t>useState</a:t>
            </a:r>
            <a:r>
              <a:rPr lang="en-US" sz="1600" dirty="0">
                <a:solidFill>
                  <a:srgbClr val="000000"/>
                </a:solidFill>
                <a:latin typeface="-apple-system"/>
                <a:cs typeface="Courier New" panose="02070309020205020404" pitchFamily="49" charset="0"/>
              </a:rPr>
              <a:t>. Accepts a reducer of type </a:t>
            </a:r>
            <a:r>
              <a:rPr lang="en-US" sz="1600" dirty="0">
                <a:solidFill>
                  <a:srgbClr val="000000"/>
                </a:solidFill>
                <a:latin typeface="Courier New" panose="02070309020205020404" pitchFamily="49" charset="0"/>
                <a:cs typeface="Courier New" panose="02070309020205020404" pitchFamily="49" charset="0"/>
              </a:rPr>
              <a:t>(state, action) =&gt; </a:t>
            </a:r>
            <a:r>
              <a:rPr lang="en-US" sz="1600" dirty="0" err="1">
                <a:solidFill>
                  <a:srgbClr val="000000"/>
                </a:solidFill>
                <a:latin typeface="Courier New" panose="02070309020205020404" pitchFamily="49" charset="0"/>
                <a:cs typeface="Courier New" panose="02070309020205020404" pitchFamily="49" charset="0"/>
              </a:rPr>
              <a:t>newState</a:t>
            </a:r>
            <a:r>
              <a:rPr lang="en-US" sz="1600" dirty="0">
                <a:solidFill>
                  <a:srgbClr val="000000"/>
                </a:solidFill>
                <a:latin typeface="-apple-system"/>
                <a:cs typeface="Courier New" panose="02070309020205020404" pitchFamily="49" charset="0"/>
              </a:rPr>
              <a:t>, and returns the current state paired with a dispatch method. </a:t>
            </a:r>
          </a:p>
          <a:p>
            <a:r>
              <a:rPr lang="en-US" sz="1600" dirty="0" err="1">
                <a:solidFill>
                  <a:srgbClr val="000000"/>
                </a:solidFill>
                <a:latin typeface="-apple-system"/>
                <a:cs typeface="Courier New" panose="02070309020205020404" pitchFamily="49" charset="0"/>
              </a:rPr>
              <a:t>useMemo</a:t>
            </a:r>
            <a:r>
              <a:rPr lang="en-US" sz="1600" dirty="0">
                <a:solidFill>
                  <a:srgbClr val="000000"/>
                </a:solidFill>
                <a:latin typeface="-apple-system"/>
                <a:cs typeface="Courier New" panose="02070309020205020404" pitchFamily="49" charset="0"/>
              </a:rPr>
              <a:t> - Returns a memorized value </a:t>
            </a:r>
          </a:p>
          <a:p>
            <a:pPr marL="0" indent="0">
              <a:buNone/>
            </a:pPr>
            <a:endParaRPr lang="en-US" sz="16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638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Using create-react-app (1/2)</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1028700" y="1459112"/>
            <a:ext cx="10325100" cy="3989188"/>
          </a:xfrm>
        </p:spPr>
        <p:txBody>
          <a:bodyPr>
            <a:normAutofit/>
          </a:bodyPr>
          <a:lstStyle/>
          <a:p>
            <a:pPr algn="l"/>
            <a:r>
              <a:rPr lang="en-US" sz="1600" b="0" i="0" dirty="0">
                <a:solidFill>
                  <a:srgbClr val="000000"/>
                </a:solidFill>
                <a:effectLst/>
                <a:latin typeface="-apple-system"/>
              </a:rPr>
              <a:t>To initialize a React project, we can use the create-react-app tool, which sets up the environment for React development, including the following:</a:t>
            </a:r>
          </a:p>
          <a:p>
            <a:pPr marL="0" indent="0" algn="l">
              <a:buNone/>
            </a:pPr>
            <a:endParaRPr lang="en-US" sz="1600" b="0" i="0" dirty="0">
              <a:solidFill>
                <a:srgbClr val="000000"/>
              </a:solidFill>
              <a:effectLst/>
              <a:latin typeface="-apple-system"/>
            </a:endParaRPr>
          </a:p>
          <a:p>
            <a:pPr lvl="1"/>
            <a:r>
              <a:rPr lang="en-US" sz="1200" b="0" i="0" dirty="0">
                <a:solidFill>
                  <a:srgbClr val="000000"/>
                </a:solidFill>
                <a:effectLst/>
                <a:latin typeface="-apple-system"/>
              </a:rPr>
              <a:t>Babel, so that we can use the JSX and ES6 syntaxes</a:t>
            </a:r>
          </a:p>
          <a:p>
            <a:pPr lvl="1"/>
            <a:r>
              <a:rPr lang="en-US" sz="1200" b="0" i="0" dirty="0">
                <a:solidFill>
                  <a:srgbClr val="000000"/>
                </a:solidFill>
                <a:effectLst/>
                <a:latin typeface="-apple-system"/>
              </a:rPr>
              <a:t>Additionally, we could even use TypeScript and Flow syntax</a:t>
            </a:r>
          </a:p>
          <a:p>
            <a:pPr lvl="1"/>
            <a:r>
              <a:rPr lang="en-US" sz="1200" b="0" i="0" dirty="0">
                <a:solidFill>
                  <a:srgbClr val="000000"/>
                </a:solidFill>
                <a:effectLst/>
                <a:latin typeface="-apple-system"/>
              </a:rPr>
              <a:t>A live development server, which warns us about common mistakes</a:t>
            </a:r>
          </a:p>
          <a:p>
            <a:pPr lvl="1"/>
            <a:r>
              <a:rPr lang="en-US" sz="1200" b="0" i="0" dirty="0">
                <a:solidFill>
                  <a:srgbClr val="000000"/>
                </a:solidFill>
                <a:effectLst/>
                <a:latin typeface="-apple-system"/>
              </a:rPr>
              <a:t>A build script, which bundles JavaScript, CSS, and images for production, including hashes and </a:t>
            </a:r>
            <a:r>
              <a:rPr lang="en-US" sz="1200" b="0" i="0" dirty="0" err="1">
                <a:solidFill>
                  <a:srgbClr val="000000"/>
                </a:solidFill>
                <a:effectLst/>
                <a:latin typeface="-apple-system"/>
              </a:rPr>
              <a:t>sourcemaps</a:t>
            </a:r>
            <a:endParaRPr lang="en-US" sz="1200" b="0" i="0" dirty="0">
              <a:solidFill>
                <a:srgbClr val="000000"/>
              </a:solidFill>
              <a:effectLst/>
              <a:latin typeface="-apple-system"/>
            </a:endParaRPr>
          </a:p>
          <a:p>
            <a:pPr lvl="1"/>
            <a:r>
              <a:rPr lang="en-US" sz="1200" b="0" i="0" dirty="0">
                <a:solidFill>
                  <a:srgbClr val="000000"/>
                </a:solidFill>
                <a:effectLst/>
                <a:latin typeface="-apple-system"/>
              </a:rPr>
              <a:t>An offline-first service worker and a web app manifest to meet all criteria of a Progressive Web App (PWA)</a:t>
            </a:r>
          </a:p>
          <a:p>
            <a:pPr lvl="1"/>
            <a:r>
              <a:rPr lang="en-US" sz="1200" b="0" i="0" dirty="0">
                <a:solidFill>
                  <a:srgbClr val="000000"/>
                </a:solidFill>
                <a:effectLst/>
                <a:latin typeface="-apple-system"/>
              </a:rPr>
              <a:t>Hassle-free updates for all the tools that have been previously listed</a:t>
            </a:r>
          </a:p>
          <a:p>
            <a:pPr marL="457200" lvl="1" indent="0">
              <a:buNone/>
            </a:pPr>
            <a:endParaRPr lang="en-US" sz="1200" b="0" i="0" dirty="0">
              <a:solidFill>
                <a:srgbClr val="000000"/>
              </a:solidFill>
              <a:effectLst/>
              <a:latin typeface="-apple-system"/>
            </a:endParaRPr>
          </a:p>
          <a:p>
            <a:pPr algn="l"/>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965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A40-7013-4247-B1AA-DC790E417FFA}"/>
              </a:ext>
            </a:extLst>
          </p:cNvPr>
          <p:cNvSpPr>
            <a:spLocks noGrp="1"/>
          </p:cNvSpPr>
          <p:nvPr>
            <p:ph type="title"/>
          </p:nvPr>
        </p:nvSpPr>
        <p:spPr/>
        <p:txBody>
          <a:bodyPr/>
          <a:lstStyle/>
          <a:p>
            <a:r>
              <a:rPr lang="en-US" dirty="0"/>
              <a:t>Principles of React (1/3)</a:t>
            </a:r>
          </a:p>
        </p:txBody>
      </p:sp>
      <p:sp>
        <p:nvSpPr>
          <p:cNvPr id="3" name="Content Placeholder 2">
            <a:extLst>
              <a:ext uri="{FF2B5EF4-FFF2-40B4-BE49-F238E27FC236}">
                <a16:creationId xmlns:a16="http://schemas.microsoft.com/office/drawing/2014/main" id="{FCD6A89F-5683-4E0A-A6B0-95F350152D90}"/>
              </a:ext>
            </a:extLst>
          </p:cNvPr>
          <p:cNvSpPr>
            <a:spLocks noGrp="1"/>
          </p:cNvSpPr>
          <p:nvPr>
            <p:ph idx="1"/>
          </p:nvPr>
        </p:nvSpPr>
        <p:spPr>
          <a:xfrm>
            <a:off x="838200" y="1825625"/>
            <a:ext cx="10515600" cy="1325563"/>
          </a:xfrm>
        </p:spPr>
        <p:txBody>
          <a:bodyPr>
            <a:normAutofit fontScale="85000" lnSpcReduction="10000"/>
          </a:bodyPr>
          <a:lstStyle/>
          <a:p>
            <a:r>
              <a:rPr lang="en-US" sz="2400" b="1" dirty="0"/>
              <a:t>Declarative </a:t>
            </a:r>
            <a:r>
              <a:rPr lang="en-US" sz="2400" dirty="0"/>
              <a:t>– Instead of telling React how to do things, we tell it what we want it to do. This ensures React can efficiently update and render the minimum set of components necessary.</a:t>
            </a:r>
          </a:p>
          <a:p>
            <a:r>
              <a:rPr lang="en-US" sz="2400" dirty="0"/>
              <a:t>In the imperative example, we must tell the interpreter what to do step by step. In the declarative example we tell the interpreter concisely we want to map the input to </a:t>
            </a:r>
            <a:r>
              <a:rPr lang="en-US" sz="2400" dirty="0" err="1"/>
              <a:t>str+str</a:t>
            </a:r>
            <a:endParaRPr lang="en-US" sz="2400" dirty="0"/>
          </a:p>
        </p:txBody>
      </p:sp>
      <p:sp>
        <p:nvSpPr>
          <p:cNvPr id="4" name="TextBox 3">
            <a:extLst>
              <a:ext uri="{FF2B5EF4-FFF2-40B4-BE49-F238E27FC236}">
                <a16:creationId xmlns:a16="http://schemas.microsoft.com/office/drawing/2014/main" id="{1FD6304B-2904-4216-A4E5-EC2C7C2B7805}"/>
              </a:ext>
            </a:extLst>
          </p:cNvPr>
          <p:cNvSpPr txBox="1"/>
          <p:nvPr/>
        </p:nvSpPr>
        <p:spPr>
          <a:xfrm>
            <a:off x="1028700" y="3859777"/>
            <a:ext cx="4485132" cy="2246769"/>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input = ['a', 'b', 'c’]</a:t>
            </a:r>
          </a:p>
          <a:p>
            <a:r>
              <a:rPr lang="en-US" sz="1400" dirty="0">
                <a:latin typeface="Courier New" panose="02070309020205020404" pitchFamily="49" charset="0"/>
                <a:cs typeface="Courier New" panose="02070309020205020404" pitchFamily="49" charset="0"/>
              </a:rPr>
              <a:t>let result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for (let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input.length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result.push</a:t>
            </a:r>
            <a:r>
              <a:rPr lang="en-US" sz="1400" dirty="0">
                <a:latin typeface="Courier New" panose="02070309020205020404" pitchFamily="49" charset="0"/>
                <a:cs typeface="Courier New" panose="02070309020205020404" pitchFamily="49" charset="0"/>
              </a:rPr>
              <a:t>(input[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input[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console.log(result) </a:t>
            </a:r>
          </a:p>
          <a:p>
            <a:r>
              <a:rPr lang="en-US" sz="1400" dirty="0">
                <a:latin typeface="Courier New" panose="02070309020205020404" pitchFamily="49" charset="0"/>
                <a:cs typeface="Courier New" panose="02070309020205020404" pitchFamily="49" charset="0"/>
              </a:rPr>
              <a:t>// prints: [ 'aa', 'bb', 'cc’ ]</a:t>
            </a:r>
          </a:p>
          <a:p>
            <a:endParaRPr lang="en-US"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234AC96-0FE8-4C41-9D06-64047C1E73D3}"/>
              </a:ext>
            </a:extLst>
          </p:cNvPr>
          <p:cNvSpPr txBox="1"/>
          <p:nvPr/>
        </p:nvSpPr>
        <p:spPr>
          <a:xfrm>
            <a:off x="6096000" y="3859776"/>
            <a:ext cx="4485132" cy="2246769"/>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input = ['a', 'b', 'c']</a:t>
            </a:r>
          </a:p>
          <a:p>
            <a:r>
              <a:rPr lang="en-US" sz="1400" dirty="0">
                <a:latin typeface="Courier New" panose="02070309020205020404" pitchFamily="49" charset="0"/>
                <a:cs typeface="Courier New" panose="02070309020205020404" pitchFamily="49" charset="0"/>
              </a:rPr>
              <a:t>let result = </a:t>
            </a:r>
            <a:r>
              <a:rPr lang="en-US" sz="1400" dirty="0" err="1">
                <a:latin typeface="Courier New" panose="02070309020205020404" pitchFamily="49" charset="0"/>
                <a:cs typeface="Courier New" panose="02070309020205020404" pitchFamily="49" charset="0"/>
              </a:rPr>
              <a:t>input.map</a:t>
            </a:r>
            <a:r>
              <a:rPr lang="en-US" sz="1400" dirty="0">
                <a:latin typeface="Courier New" panose="02070309020205020404" pitchFamily="49" charset="0"/>
                <a:cs typeface="Courier New" panose="02070309020205020404" pitchFamily="49" charset="0"/>
              </a:rPr>
              <a:t>(str =&gt; str + str)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console.log(result)</a:t>
            </a:r>
          </a:p>
          <a:p>
            <a:r>
              <a:rPr lang="en-US" sz="1400" dirty="0">
                <a:latin typeface="Courier New" panose="02070309020205020404" pitchFamily="49" charset="0"/>
                <a:cs typeface="Courier New" panose="02070309020205020404" pitchFamily="49" charset="0"/>
              </a:rPr>
              <a:t>// prints: [ 'aa', 'bb', 'cc’ ]</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6611961-6219-4D51-A73D-BC605807239C}"/>
              </a:ext>
            </a:extLst>
          </p:cNvPr>
          <p:cNvSpPr txBox="1"/>
          <p:nvPr/>
        </p:nvSpPr>
        <p:spPr>
          <a:xfrm>
            <a:off x="1161288" y="3429000"/>
            <a:ext cx="6835717" cy="369332"/>
          </a:xfrm>
          <a:prstGeom prst="rect">
            <a:avLst/>
          </a:prstGeom>
          <a:noFill/>
        </p:spPr>
        <p:txBody>
          <a:bodyPr wrap="none" rtlCol="0">
            <a:spAutoFit/>
          </a:bodyPr>
          <a:lstStyle/>
          <a:p>
            <a:r>
              <a:rPr lang="en-US" dirty="0"/>
              <a:t>Imperative code:				         Declarative code:</a:t>
            </a:r>
          </a:p>
        </p:txBody>
      </p:sp>
    </p:spTree>
    <p:extLst>
      <p:ext uri="{BB962C8B-B14F-4D97-AF65-F5344CB8AC3E}">
        <p14:creationId xmlns:p14="http://schemas.microsoft.com/office/powerpoint/2010/main" val="3168253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Using create-react-app (2/2)</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1028700" y="1459112"/>
            <a:ext cx="10325100" cy="4655938"/>
          </a:xfrm>
        </p:spPr>
        <p:txBody>
          <a:bodyPr>
            <a:normAutofit/>
          </a:bodyPr>
          <a:lstStyle/>
          <a:p>
            <a:pPr marL="0" indent="0" algn="l">
              <a:buNone/>
            </a:pPr>
            <a:r>
              <a:rPr lang="en-US" sz="1600" dirty="0">
                <a:solidFill>
                  <a:srgbClr val="000000"/>
                </a:solidFill>
                <a:latin typeface="-apple-system"/>
              </a:rPr>
              <a:t>c</a:t>
            </a:r>
            <a:r>
              <a:rPr lang="en-US" sz="1600" b="0" i="0" dirty="0">
                <a:solidFill>
                  <a:srgbClr val="000000"/>
                </a:solidFill>
                <a:effectLst/>
                <a:latin typeface="-apple-system"/>
              </a:rPr>
              <a:t>reate-react-app can be installed as a global </a:t>
            </a:r>
            <a:r>
              <a:rPr lang="en-US" sz="1600" b="0" i="0" dirty="0" err="1">
                <a:solidFill>
                  <a:srgbClr val="000000"/>
                </a:solidFill>
                <a:effectLst/>
                <a:latin typeface="-apple-system"/>
              </a:rPr>
              <a:t>npm</a:t>
            </a:r>
            <a:r>
              <a:rPr lang="en-US" sz="1600" b="0" i="0" dirty="0">
                <a:solidFill>
                  <a:srgbClr val="000000"/>
                </a:solidFill>
                <a:effectLst/>
                <a:latin typeface="-apple-system"/>
              </a:rPr>
              <a:t> package, allowing us to execute it from the </a:t>
            </a:r>
            <a:r>
              <a:rPr lang="en-US" sz="1600" b="0" i="0" dirty="0" err="1">
                <a:solidFill>
                  <a:srgbClr val="000000"/>
                </a:solidFill>
                <a:effectLst/>
                <a:latin typeface="-apple-system"/>
              </a:rPr>
              <a:t>cmd</a:t>
            </a:r>
            <a:r>
              <a:rPr lang="en-US" sz="1600" b="0" i="0" dirty="0">
                <a:solidFill>
                  <a:srgbClr val="000000"/>
                </a:solidFill>
                <a:effectLst/>
                <a:latin typeface="-apple-system"/>
              </a:rPr>
              <a:t>/terminal</a:t>
            </a:r>
          </a:p>
          <a:p>
            <a:pPr algn="l"/>
            <a:endParaRPr lang="en-US" sz="1600" dirty="0">
              <a:solidFill>
                <a:srgbClr val="000000"/>
              </a:solidFill>
              <a:latin typeface="-apple-system"/>
            </a:endParaRPr>
          </a:p>
          <a:p>
            <a:pPr marL="0" indent="0" algn="l">
              <a:buNone/>
            </a:pPr>
            <a:r>
              <a:rPr lang="en-US" sz="1600" b="1" i="0" dirty="0">
                <a:solidFill>
                  <a:srgbClr val="000000"/>
                </a:solidFill>
                <a:effectLst/>
                <a:latin typeface="-apple-system"/>
              </a:rPr>
              <a:t>Installing create-react-app</a:t>
            </a:r>
            <a:r>
              <a:rPr lang="en-US" sz="1600" b="0" i="0" dirty="0">
                <a:solidFill>
                  <a:srgbClr val="000000"/>
                </a:solidFill>
                <a:effectLst/>
                <a:latin typeface="-apple-system"/>
              </a:rPr>
              <a:t>:</a:t>
            </a:r>
          </a:p>
          <a:p>
            <a:pPr marL="0" indent="0" algn="l">
              <a:buNone/>
            </a:pPr>
            <a:r>
              <a:rPr lang="en-US" sz="1600" b="0" i="0" dirty="0">
                <a:solidFill>
                  <a:srgbClr val="000000"/>
                </a:solidFill>
                <a:effectLst/>
                <a:latin typeface="-apple-system"/>
              </a:rPr>
              <a:t>    </a:t>
            </a:r>
            <a:r>
              <a:rPr lang="en-US" sz="1600" b="0" i="0" dirty="0" err="1">
                <a:solidFill>
                  <a:srgbClr val="000000"/>
                </a:solidFill>
                <a:effectLst/>
                <a:latin typeface="-apple-system"/>
              </a:rPr>
              <a:t>npm</a:t>
            </a:r>
            <a:r>
              <a:rPr lang="en-US" sz="1600" b="0" i="0" dirty="0">
                <a:solidFill>
                  <a:srgbClr val="000000"/>
                </a:solidFill>
                <a:effectLst/>
                <a:latin typeface="-apple-system"/>
              </a:rPr>
              <a:t> install -g create-react-app</a:t>
            </a:r>
          </a:p>
          <a:p>
            <a:pPr marL="0" indent="0">
              <a:buNone/>
            </a:pPr>
            <a:r>
              <a:rPr lang="en-US" sz="1600" dirty="0">
                <a:solidFill>
                  <a:srgbClr val="000000"/>
                </a:solidFill>
                <a:latin typeface="-apple-system"/>
              </a:rPr>
              <a:t>    (no longer suggested after create-react-app v5.0.1, use </a:t>
            </a:r>
            <a:r>
              <a:rPr lang="en-US" sz="1600" dirty="0" err="1">
                <a:solidFill>
                  <a:srgbClr val="000000"/>
                </a:solidFill>
                <a:latin typeface="-apple-system"/>
              </a:rPr>
              <a:t>npx</a:t>
            </a:r>
            <a:r>
              <a:rPr lang="en-US" sz="1600" dirty="0">
                <a:solidFill>
                  <a:srgbClr val="000000"/>
                </a:solidFill>
                <a:latin typeface="-apple-system"/>
              </a:rPr>
              <a:t> instead: </a:t>
            </a:r>
            <a:r>
              <a:rPr lang="en-US" sz="1600" b="1" dirty="0" err="1">
                <a:solidFill>
                  <a:srgbClr val="000000"/>
                </a:solidFill>
                <a:latin typeface="-apple-system"/>
              </a:rPr>
              <a:t>npx</a:t>
            </a:r>
            <a:r>
              <a:rPr lang="en-US" sz="1600" b="1" dirty="0">
                <a:solidFill>
                  <a:srgbClr val="000000"/>
                </a:solidFill>
                <a:latin typeface="-apple-system"/>
              </a:rPr>
              <a:t> create-react-app my-app</a:t>
            </a:r>
            <a:r>
              <a:rPr lang="en-US" sz="1600" dirty="0">
                <a:solidFill>
                  <a:srgbClr val="000000"/>
                </a:solidFill>
                <a:latin typeface="-apple-system"/>
              </a:rPr>
              <a:t>)</a:t>
            </a:r>
            <a:br>
              <a:rPr lang="en-US" sz="1600" dirty="0">
                <a:solidFill>
                  <a:srgbClr val="000000"/>
                </a:solidFill>
                <a:latin typeface="-apple-system"/>
              </a:rPr>
            </a:br>
            <a:endParaRPr lang="en-US" sz="1600" b="0" i="0" dirty="0">
              <a:solidFill>
                <a:srgbClr val="000000"/>
              </a:solidFill>
              <a:effectLst/>
              <a:latin typeface="-apple-system"/>
            </a:endParaRPr>
          </a:p>
          <a:p>
            <a:pPr marL="0" indent="0" algn="l">
              <a:buNone/>
            </a:pPr>
            <a:endParaRPr lang="en-US" sz="1600" dirty="0">
              <a:solidFill>
                <a:srgbClr val="000000"/>
              </a:solidFill>
              <a:latin typeface="-apple-system"/>
            </a:endParaRPr>
          </a:p>
          <a:p>
            <a:pPr marL="0" indent="0" algn="l">
              <a:buNone/>
            </a:pPr>
            <a:r>
              <a:rPr lang="en-US" sz="1600" b="1" i="0" dirty="0">
                <a:solidFill>
                  <a:srgbClr val="000000"/>
                </a:solidFill>
                <a:effectLst/>
                <a:latin typeface="-apple-system"/>
              </a:rPr>
              <a:t>Creating a new React project:</a:t>
            </a:r>
          </a:p>
          <a:p>
            <a:pPr marL="0" indent="0" algn="l">
              <a:buNone/>
            </a:pPr>
            <a:r>
              <a:rPr lang="en-US" sz="1600" dirty="0">
                <a:solidFill>
                  <a:srgbClr val="000000"/>
                </a:solidFill>
                <a:latin typeface="-apple-system"/>
              </a:rPr>
              <a:t>   create-react-app &lt;react-app-name&gt;</a:t>
            </a:r>
          </a:p>
          <a:p>
            <a:pPr marL="0" indent="0" algn="l">
              <a:buNone/>
            </a:pPr>
            <a:endParaRPr lang="en-US" sz="1600" i="0" dirty="0">
              <a:solidFill>
                <a:srgbClr val="000000"/>
              </a:solidFill>
              <a:effectLst/>
              <a:latin typeface="-apple-system"/>
            </a:endParaRPr>
          </a:p>
          <a:p>
            <a:pPr marL="0" indent="0" algn="l">
              <a:buNone/>
            </a:pPr>
            <a:r>
              <a:rPr lang="en-US" sz="1600" b="1" dirty="0">
                <a:solidFill>
                  <a:srgbClr val="000000"/>
                </a:solidFill>
                <a:latin typeface="-apple-system"/>
              </a:rPr>
              <a:t>Starting a React project (executed from within project directory):</a:t>
            </a:r>
          </a:p>
          <a:p>
            <a:pPr marL="0" indent="0" algn="l">
              <a:buNone/>
            </a:pPr>
            <a:r>
              <a:rPr lang="en-US" sz="1600" i="0" dirty="0">
                <a:solidFill>
                  <a:srgbClr val="000000"/>
                </a:solidFill>
                <a:effectLst/>
                <a:latin typeface="-apple-system"/>
              </a:rPr>
              <a:t>    </a:t>
            </a:r>
            <a:r>
              <a:rPr lang="en-US" sz="1600" i="0" dirty="0" err="1">
                <a:solidFill>
                  <a:srgbClr val="000000"/>
                </a:solidFill>
                <a:effectLst/>
                <a:latin typeface="-apple-system"/>
              </a:rPr>
              <a:t>npm</a:t>
            </a:r>
            <a:r>
              <a:rPr lang="en-US" sz="1600" i="0" dirty="0">
                <a:solidFill>
                  <a:srgbClr val="000000"/>
                </a:solidFill>
                <a:effectLst/>
                <a:latin typeface="-apple-system"/>
              </a:rPr>
              <a:t> run start </a:t>
            </a:r>
            <a:endParaRPr lang="en-US" sz="1200" b="0" i="0" dirty="0">
              <a:solidFill>
                <a:srgbClr val="000000"/>
              </a:solidFill>
              <a:effectLst/>
              <a:latin typeface="-apple-system"/>
            </a:endParaRPr>
          </a:p>
          <a:p>
            <a:pPr algn="l"/>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7379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useState</a:t>
            </a:r>
            <a:r>
              <a:rPr lang="en-US" dirty="0"/>
              <a:t> Hook</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1028700" y="1459111"/>
            <a:ext cx="10325100" cy="5184879"/>
          </a:xfrm>
        </p:spPr>
        <p:txBody>
          <a:bodyPr>
            <a:normAutofit/>
          </a:bodyPr>
          <a:lstStyle/>
          <a:p>
            <a:pPr marL="0" indent="0" algn="l">
              <a:buNone/>
            </a:pPr>
            <a:r>
              <a:rPr lang="en-US" sz="1600" dirty="0">
                <a:solidFill>
                  <a:srgbClr val="000000"/>
                </a:solidFill>
                <a:latin typeface="-apple-system"/>
              </a:rPr>
              <a:t>We will use the </a:t>
            </a:r>
            <a:r>
              <a:rPr lang="en-US" sz="1600" dirty="0" err="1">
                <a:solidFill>
                  <a:srgbClr val="000000"/>
                </a:solidFill>
                <a:latin typeface="-apple-system"/>
              </a:rPr>
              <a:t>useState</a:t>
            </a:r>
            <a:r>
              <a:rPr lang="en-US" sz="1600" dirty="0">
                <a:solidFill>
                  <a:srgbClr val="000000"/>
                </a:solidFill>
                <a:latin typeface="-apple-system"/>
              </a:rPr>
              <a:t> hook to add and manage state within a component. Let’s look at an example of a function component that contains a text input prompting a user to enter the name; the name will then be used in a greeting.</a:t>
            </a: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lgn="l">
              <a:buNone/>
            </a:pPr>
            <a:endParaRPr lang="en-US" sz="1600" dirty="0">
              <a:solidFill>
                <a:srgbClr val="000000"/>
              </a:solidFill>
              <a:latin typeface="-apple-system"/>
            </a:endParaRPr>
          </a:p>
          <a:p>
            <a:pPr marL="0" indent="0">
              <a:buNone/>
            </a:pPr>
            <a:r>
              <a:rPr lang="en-US" sz="1600" dirty="0">
                <a:solidFill>
                  <a:srgbClr val="000000"/>
                </a:solidFill>
                <a:latin typeface="-apple-system"/>
              </a:rPr>
              <a:t>Reference: </a:t>
            </a:r>
            <a:r>
              <a:rPr lang="en-US" sz="1600" dirty="0">
                <a:solidFill>
                  <a:srgbClr val="000000"/>
                </a:solidFill>
                <a:latin typeface="-apple-system"/>
                <a:hlinkClick r:id="rId2"/>
              </a:rPr>
              <a:t>https://reactjs.org/docs/hooks-state.html</a:t>
            </a:r>
            <a:r>
              <a:rPr lang="en-US" sz="1600" dirty="0">
                <a:solidFill>
                  <a:srgbClr val="000000"/>
                </a:solidFill>
                <a:latin typeface="-apple-system"/>
              </a:rPr>
              <a:t> </a:t>
            </a:r>
          </a:p>
          <a:p>
            <a:pPr marL="0" indent="0" algn="l">
              <a:buNone/>
            </a:pPr>
            <a:endParaRPr lang="en-US" sz="1600" b="0" i="0" dirty="0">
              <a:solidFill>
                <a:srgbClr val="000000"/>
              </a:solidFill>
              <a:effectLst/>
              <a:latin typeface="-apple-system"/>
            </a:endParaRPr>
          </a:p>
          <a:p>
            <a:pPr marL="0" indent="0" algn="l">
              <a:buNone/>
            </a:pPr>
            <a:endParaRPr lang="en-US" sz="1200" b="0" i="0" dirty="0">
              <a:solidFill>
                <a:srgbClr val="000000"/>
              </a:solidFill>
              <a:effectLst/>
              <a:latin typeface="-apple-system"/>
            </a:endParaRPr>
          </a:p>
          <a:p>
            <a:pPr algn="l"/>
            <a:endParaRPr lang="en-US" sz="1600" b="1" i="0" dirty="0">
              <a:solidFill>
                <a:srgbClr val="000000"/>
              </a:solidFill>
              <a:effectLst/>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0B7B45E-D736-4475-B8A5-A87F23724537}"/>
              </a:ext>
            </a:extLst>
          </p:cNvPr>
          <p:cNvSpPr txBox="1"/>
          <p:nvPr/>
        </p:nvSpPr>
        <p:spPr>
          <a:xfrm>
            <a:off x="1028700" y="2041390"/>
            <a:ext cx="8667750"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import {</a:t>
            </a:r>
            <a:r>
              <a:rPr lang="en-US" dirty="0" err="1"/>
              <a:t>useState</a:t>
            </a:r>
            <a:r>
              <a:rPr lang="en-US" dirty="0"/>
              <a:t>} from ’react’</a:t>
            </a:r>
          </a:p>
          <a:p>
            <a:endParaRPr lang="en-US" dirty="0"/>
          </a:p>
          <a:p>
            <a:r>
              <a:rPr lang="en-US" dirty="0"/>
              <a:t>function App() {</a:t>
            </a:r>
          </a:p>
          <a:p>
            <a:r>
              <a:rPr lang="en-US" dirty="0"/>
              <a:t>    const [name, </a:t>
            </a:r>
            <a:r>
              <a:rPr lang="en-US" dirty="0" err="1"/>
              <a:t>setName</a:t>
            </a:r>
            <a:r>
              <a:rPr lang="en-US" dirty="0"/>
              <a:t>] = </a:t>
            </a:r>
            <a:r>
              <a:rPr lang="en-US" dirty="0" err="1"/>
              <a:t>useState</a:t>
            </a:r>
            <a:r>
              <a:rPr lang="en-US" dirty="0"/>
              <a:t>(‘’)</a:t>
            </a:r>
          </a:p>
          <a:p>
            <a:endParaRPr lang="en-US" dirty="0"/>
          </a:p>
          <a:p>
            <a:r>
              <a:rPr lang="en-US" dirty="0"/>
              <a:t>    function </a:t>
            </a:r>
            <a:r>
              <a:rPr lang="en-US" dirty="0" err="1"/>
              <a:t>handleNameChange</a:t>
            </a:r>
            <a:r>
              <a:rPr lang="en-US" dirty="0"/>
              <a:t>(</a:t>
            </a:r>
            <a:r>
              <a:rPr lang="en-US" dirty="0" err="1"/>
              <a:t>evt</a:t>
            </a:r>
            <a:r>
              <a:rPr lang="en-US" dirty="0"/>
              <a:t>) {</a:t>
            </a:r>
            <a:br>
              <a:rPr lang="en-US" dirty="0"/>
            </a:br>
            <a:r>
              <a:rPr lang="en-US" dirty="0"/>
              <a:t>        </a:t>
            </a:r>
            <a:r>
              <a:rPr lang="en-US" dirty="0" err="1"/>
              <a:t>setName</a:t>
            </a:r>
            <a:r>
              <a:rPr lang="en-US" dirty="0"/>
              <a:t>(</a:t>
            </a:r>
            <a:r>
              <a:rPr lang="en-US" dirty="0" err="1"/>
              <a:t>evt.target.value</a:t>
            </a:r>
            <a:r>
              <a:rPr lang="en-US" dirty="0"/>
              <a:t>)</a:t>
            </a:r>
          </a:p>
          <a:p>
            <a:r>
              <a:rPr lang="en-US" dirty="0"/>
              <a:t>    }</a:t>
            </a:r>
            <a:br>
              <a:rPr lang="en-US" dirty="0"/>
            </a:br>
            <a:br>
              <a:rPr lang="en-US" dirty="0"/>
            </a:br>
            <a:r>
              <a:rPr lang="en-US" dirty="0"/>
              <a:t>    return (</a:t>
            </a:r>
            <a:br>
              <a:rPr lang="en-US" dirty="0"/>
            </a:br>
            <a:r>
              <a:rPr lang="en-US" dirty="0"/>
              <a:t>        &lt;div&gt;</a:t>
            </a:r>
            <a:br>
              <a:rPr lang="en-US" dirty="0"/>
            </a:br>
            <a:r>
              <a:rPr lang="en-US" dirty="0"/>
              <a:t>            &lt;h1&gt;Hello {name}&lt;/h1&gt;</a:t>
            </a:r>
          </a:p>
          <a:p>
            <a:r>
              <a:rPr lang="en-US" dirty="0"/>
              <a:t>            &lt;input type=“text” value={name} </a:t>
            </a:r>
            <a:r>
              <a:rPr lang="en-US" dirty="0" err="1"/>
              <a:t>onChange</a:t>
            </a:r>
            <a:r>
              <a:rPr lang="en-US" dirty="0"/>
              <a:t>={</a:t>
            </a:r>
            <a:r>
              <a:rPr lang="en-US" dirty="0" err="1"/>
              <a:t>handleNameChange</a:t>
            </a:r>
            <a:r>
              <a:rPr lang="en-US" dirty="0"/>
              <a:t>} /&gt;</a:t>
            </a:r>
            <a:br>
              <a:rPr lang="en-US" dirty="0"/>
            </a:br>
            <a:r>
              <a:rPr lang="en-US" dirty="0"/>
              <a:t>        &lt;/div&gt;</a:t>
            </a:r>
            <a:br>
              <a:rPr lang="en-US" dirty="0"/>
            </a:br>
            <a:r>
              <a:rPr lang="en-US" dirty="0"/>
              <a:t>    )</a:t>
            </a:r>
            <a:br>
              <a:rPr lang="en-US" dirty="0"/>
            </a:br>
            <a:r>
              <a:rPr lang="en-US" dirty="0"/>
              <a:t>}</a:t>
            </a:r>
          </a:p>
          <a:p>
            <a:endParaRPr lang="en-US" dirty="0"/>
          </a:p>
          <a:p>
            <a:r>
              <a:rPr lang="en-US" dirty="0"/>
              <a:t>export default App</a:t>
            </a:r>
          </a:p>
        </p:txBody>
      </p:sp>
    </p:spTree>
    <p:extLst>
      <p:ext uri="{BB962C8B-B14F-4D97-AF65-F5344CB8AC3E}">
        <p14:creationId xmlns:p14="http://schemas.microsoft.com/office/powerpoint/2010/main" val="23721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App as a Class Component</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1028700" y="1459112"/>
            <a:ext cx="10325100" cy="807434"/>
          </a:xfrm>
        </p:spPr>
        <p:txBody>
          <a:bodyPr>
            <a:normAutofit/>
          </a:bodyPr>
          <a:lstStyle/>
          <a:p>
            <a:pPr marL="0" indent="0" algn="l">
              <a:buNone/>
            </a:pPr>
            <a:r>
              <a:rPr lang="en-US" sz="1600" dirty="0">
                <a:solidFill>
                  <a:srgbClr val="000000"/>
                </a:solidFill>
                <a:latin typeface="-apple-system"/>
              </a:rPr>
              <a:t>Below is an example of the App component on the previous slide if it were to be written as a class component instead of a function component.</a:t>
            </a:r>
            <a:endParaRPr lang="en-US" sz="1600" b="0" i="0" dirty="0">
              <a:solidFill>
                <a:srgbClr val="000000"/>
              </a:solidFill>
              <a:effectLst/>
              <a:latin typeface="-apple-system"/>
            </a:endParaRPr>
          </a:p>
          <a:p>
            <a:pPr marL="0" indent="0" algn="l">
              <a:buNone/>
            </a:pPr>
            <a:endParaRPr lang="en-US" sz="1200" b="0" i="0" dirty="0">
              <a:solidFill>
                <a:srgbClr val="000000"/>
              </a:solidFill>
              <a:effectLst/>
              <a:latin typeface="-apple-system"/>
            </a:endParaRPr>
          </a:p>
          <a:p>
            <a:pPr algn="l"/>
            <a:endParaRPr lang="en-US" sz="1600" b="1" i="0" dirty="0">
              <a:solidFill>
                <a:srgbClr val="000000"/>
              </a:solidFill>
              <a:effectLst/>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0B7B45E-D736-4475-B8A5-A87F23724537}"/>
              </a:ext>
            </a:extLst>
          </p:cNvPr>
          <p:cNvSpPr txBox="1"/>
          <p:nvPr/>
        </p:nvSpPr>
        <p:spPr>
          <a:xfrm>
            <a:off x="1028700" y="2041390"/>
            <a:ext cx="8667750"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useState</a:t>
            </a:r>
            <a:r>
              <a:rPr lang="en-US" sz="1200" dirty="0">
                <a:latin typeface="Courier New" panose="02070309020205020404" pitchFamily="49" charset="0"/>
                <a:cs typeface="Courier New" panose="02070309020205020404" pitchFamily="49" charset="0"/>
              </a:rPr>
              <a:t>} from ’react’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function App() {</a:t>
            </a:r>
          </a:p>
          <a:p>
            <a:r>
              <a:rPr lang="en-US" sz="1200" dirty="0">
                <a:latin typeface="Courier New" panose="02070309020205020404" pitchFamily="49" charset="0"/>
                <a:cs typeface="Courier New" panose="02070309020205020404" pitchFamily="49" charset="0"/>
              </a:rPr>
              <a:t>    const [name, </a:t>
            </a:r>
            <a:r>
              <a:rPr lang="en-US" sz="1200" dirty="0" err="1">
                <a:latin typeface="Courier New" panose="02070309020205020404" pitchFamily="49" charset="0"/>
                <a:cs typeface="Courier New" panose="02070309020205020404" pitchFamily="49" charset="0"/>
              </a:rPr>
              <a:t>setName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useState</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function </a:t>
            </a:r>
            <a:r>
              <a:rPr lang="en-US" sz="1200" dirty="0" err="1">
                <a:latin typeface="Courier New" panose="02070309020205020404" pitchFamily="49" charset="0"/>
                <a:cs typeface="Courier New" panose="02070309020205020404" pitchFamily="49" charset="0"/>
              </a:rPr>
              <a:t>handleNameChange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evt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evt.target.value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return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&lt;div&gt;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&lt;h1&gt;Hello {name}&lt;/h1&gt;</a:t>
            </a:r>
          </a:p>
          <a:p>
            <a:r>
              <a:rPr lang="en-US" sz="1200" dirty="0">
                <a:latin typeface="Courier New" panose="02070309020205020404" pitchFamily="49" charset="0"/>
                <a:cs typeface="Courier New" panose="02070309020205020404" pitchFamily="49" charset="0"/>
              </a:rPr>
              <a:t>            &lt;input type=“text” value={name} </a:t>
            </a:r>
            <a:r>
              <a:rPr lang="en-US" sz="1200" dirty="0" err="1">
                <a:latin typeface="Courier New" panose="02070309020205020404" pitchFamily="49" charset="0"/>
                <a:cs typeface="Courier New" panose="02070309020205020404" pitchFamily="49" charset="0"/>
              </a:rPr>
              <a:t>onChange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handleNameChange</a:t>
            </a:r>
            <a:r>
              <a:rPr lang="en-US" sz="1200" dirty="0">
                <a:latin typeface="Courier New" panose="02070309020205020404" pitchFamily="49" charset="0"/>
                <a:cs typeface="Courier New" panose="02070309020205020404" pitchFamily="49" charset="0"/>
              </a:rPr>
              <a:t>} /&gt;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&lt;/div&gt;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export default App</a:t>
            </a:r>
          </a:p>
        </p:txBody>
      </p:sp>
      <p:sp>
        <p:nvSpPr>
          <p:cNvPr id="5" name="TextBox 4">
            <a:extLst>
              <a:ext uri="{FF2B5EF4-FFF2-40B4-BE49-F238E27FC236}">
                <a16:creationId xmlns:a16="http://schemas.microsoft.com/office/drawing/2014/main" id="{E2F7B7FB-508F-E747-99E1-1EC52288C1DD}"/>
              </a:ext>
            </a:extLst>
          </p:cNvPr>
          <p:cNvSpPr txBox="1"/>
          <p:nvPr/>
        </p:nvSpPr>
        <p:spPr>
          <a:xfrm>
            <a:off x="1026268" y="1988327"/>
            <a:ext cx="8667750" cy="470898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import React from ‘react’</a:t>
            </a:r>
          </a:p>
          <a:p>
            <a:endParaRPr lang="en-US" dirty="0"/>
          </a:p>
          <a:p>
            <a:r>
              <a:rPr lang="en-US" dirty="0"/>
              <a:t>class App extends </a:t>
            </a:r>
            <a:r>
              <a:rPr lang="en-US" dirty="0" err="1"/>
              <a:t>React.Component</a:t>
            </a:r>
            <a:r>
              <a:rPr lang="en-US" dirty="0"/>
              <a:t> {  </a:t>
            </a:r>
          </a:p>
          <a:p>
            <a:r>
              <a:rPr lang="en-US" dirty="0"/>
              <a:t>    constructor (props) {</a:t>
            </a:r>
          </a:p>
          <a:p>
            <a:r>
              <a:rPr lang="en-US" dirty="0"/>
              <a:t>        super(props)</a:t>
            </a:r>
          </a:p>
          <a:p>
            <a:r>
              <a:rPr lang="en-US" dirty="0"/>
              <a:t>        </a:t>
            </a:r>
            <a:r>
              <a:rPr lang="en-US" dirty="0" err="1"/>
              <a:t>this.state</a:t>
            </a:r>
            <a:r>
              <a:rPr lang="en-US" dirty="0"/>
              <a:t> = { name: '' }</a:t>
            </a:r>
          </a:p>
          <a:p>
            <a:endParaRPr lang="en-US" dirty="0"/>
          </a:p>
          <a:p>
            <a:r>
              <a:rPr lang="en-US" dirty="0"/>
              <a:t>        </a:t>
            </a:r>
            <a:r>
              <a:rPr lang="en-US" dirty="0" err="1"/>
              <a:t>this.handleChange</a:t>
            </a:r>
            <a:r>
              <a:rPr lang="en-US" dirty="0"/>
              <a:t> = </a:t>
            </a:r>
            <a:r>
              <a:rPr lang="en-US" dirty="0" err="1"/>
              <a:t>this.handleChange.bind</a:t>
            </a:r>
            <a:r>
              <a:rPr lang="en-US" dirty="0"/>
              <a:t>(this)</a:t>
            </a:r>
          </a:p>
          <a:p>
            <a:r>
              <a:rPr lang="en-US" dirty="0"/>
              <a:t>    }</a:t>
            </a:r>
          </a:p>
          <a:p>
            <a:endParaRPr lang="en-US" dirty="0"/>
          </a:p>
          <a:p>
            <a:r>
              <a:rPr lang="en-US" dirty="0"/>
              <a:t>    </a:t>
            </a:r>
            <a:r>
              <a:rPr lang="en-US" dirty="0" err="1"/>
              <a:t>handleChange</a:t>
            </a:r>
            <a:r>
              <a:rPr lang="en-US" dirty="0"/>
              <a:t> (</a:t>
            </a:r>
            <a:r>
              <a:rPr lang="en-US" dirty="0" err="1"/>
              <a:t>evt</a:t>
            </a:r>
            <a:r>
              <a:rPr lang="en-US" dirty="0"/>
              <a:t>) {</a:t>
            </a:r>
          </a:p>
          <a:p>
            <a:r>
              <a:rPr lang="en-US" dirty="0"/>
              <a:t>         </a:t>
            </a:r>
            <a:r>
              <a:rPr lang="en-US" dirty="0" err="1"/>
              <a:t>this.setState</a:t>
            </a:r>
            <a:r>
              <a:rPr lang="en-US" dirty="0"/>
              <a:t>({ name: </a:t>
            </a:r>
            <a:r>
              <a:rPr lang="en-US" dirty="0" err="1"/>
              <a:t>evt.target.value</a:t>
            </a:r>
            <a:r>
              <a:rPr lang="en-US" dirty="0"/>
              <a:t> })</a:t>
            </a:r>
          </a:p>
          <a:p>
            <a:r>
              <a:rPr lang="en-US" dirty="0"/>
              <a:t>    }</a:t>
            </a:r>
          </a:p>
          <a:p>
            <a:endParaRPr lang="en-US" dirty="0"/>
          </a:p>
          <a:p>
            <a:r>
              <a:rPr lang="en-US" dirty="0"/>
              <a:t>    render () {</a:t>
            </a:r>
          </a:p>
          <a:p>
            <a:r>
              <a:rPr lang="en-US" dirty="0"/>
              <a:t>         const { name } = </a:t>
            </a:r>
            <a:r>
              <a:rPr lang="en-US" dirty="0" err="1"/>
              <a:t>this.state</a:t>
            </a:r>
            <a:endParaRPr lang="en-US" dirty="0"/>
          </a:p>
          <a:p>
            <a:r>
              <a:rPr lang="en-US" dirty="0"/>
              <a:t>         return (</a:t>
            </a:r>
          </a:p>
          <a:p>
            <a:r>
              <a:rPr lang="en-US" dirty="0"/>
              <a:t>             &lt;div&gt;</a:t>
            </a:r>
          </a:p>
          <a:p>
            <a:r>
              <a:rPr lang="en-US" dirty="0"/>
              <a:t>                &lt;h1&gt;My name is: {name}&lt;/h1&gt;</a:t>
            </a:r>
          </a:p>
          <a:p>
            <a:r>
              <a:rPr lang="en-US" dirty="0"/>
              <a:t>                &lt;input type="text" value={name} </a:t>
            </a:r>
            <a:r>
              <a:rPr lang="en-US" dirty="0" err="1"/>
              <a:t>onChange</a:t>
            </a:r>
            <a:r>
              <a:rPr lang="en-US" dirty="0"/>
              <a:t>={</a:t>
            </a:r>
            <a:r>
              <a:rPr lang="en-US" dirty="0" err="1"/>
              <a:t>this.handleChange</a:t>
            </a:r>
            <a:r>
              <a:rPr lang="en-US" dirty="0"/>
              <a:t>} /&gt;</a:t>
            </a:r>
          </a:p>
          <a:p>
            <a:r>
              <a:rPr lang="en-US" dirty="0"/>
              <a:t>             &lt;/div&gt;</a:t>
            </a:r>
          </a:p>
          <a:p>
            <a:r>
              <a:rPr lang="en-US" dirty="0"/>
              <a:t>         )</a:t>
            </a:r>
          </a:p>
          <a:p>
            <a:r>
              <a:rPr lang="en-US" dirty="0"/>
              <a:t>   }</a:t>
            </a:r>
          </a:p>
          <a:p>
            <a:r>
              <a:rPr lang="en-US" dirty="0"/>
              <a:t>}</a:t>
            </a:r>
          </a:p>
          <a:p>
            <a:r>
              <a:rPr lang="en-US" dirty="0"/>
              <a:t>export default App</a:t>
            </a:r>
          </a:p>
        </p:txBody>
      </p:sp>
    </p:spTree>
    <p:extLst>
      <p:ext uri="{BB962C8B-B14F-4D97-AF65-F5344CB8AC3E}">
        <p14:creationId xmlns:p14="http://schemas.microsoft.com/office/powerpoint/2010/main" val="3490674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Building a Blog</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p:txBody>
          <a:bodyPr/>
          <a:lstStyle/>
          <a:p>
            <a:r>
              <a:rPr lang="en-US" dirty="0"/>
              <a:t>Goals:</a:t>
            </a:r>
          </a:p>
          <a:p>
            <a:pPr lvl="1"/>
            <a:r>
              <a:rPr lang="en-US" dirty="0"/>
              <a:t>See how to structure React apps in a way that scales well</a:t>
            </a:r>
          </a:p>
          <a:p>
            <a:pPr lvl="1"/>
            <a:r>
              <a:rPr lang="en-US" dirty="0"/>
              <a:t>See how to use multiple Hooks</a:t>
            </a:r>
          </a:p>
          <a:p>
            <a:pPr lvl="1"/>
            <a:r>
              <a:rPr lang="en-US" dirty="0"/>
              <a:t>See where to store state</a:t>
            </a:r>
          </a:p>
          <a:p>
            <a:pPr lvl="1"/>
            <a:r>
              <a:rPr lang="en-US" dirty="0"/>
              <a:t>See how to solve common use cases with Hooks</a:t>
            </a:r>
          </a:p>
          <a:p>
            <a:pPr lvl="1"/>
            <a:r>
              <a:rPr lang="en-US" dirty="0"/>
              <a:t>Build a basic blog application, where we can log in, register, and create posts</a:t>
            </a:r>
          </a:p>
          <a:p>
            <a:pPr lvl="1"/>
            <a:endParaRPr lang="en-US" dirty="0"/>
          </a:p>
        </p:txBody>
      </p:sp>
    </p:spTree>
    <p:extLst>
      <p:ext uri="{BB962C8B-B14F-4D97-AF65-F5344CB8AC3E}">
        <p14:creationId xmlns:p14="http://schemas.microsoft.com/office/powerpoint/2010/main" val="3239145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React App Structure</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4400550" cy="4351338"/>
          </a:xfrm>
        </p:spPr>
        <p:txBody>
          <a:bodyPr/>
          <a:lstStyle/>
          <a:p>
            <a:r>
              <a:rPr lang="en-US" dirty="0"/>
              <a:t>Expected functionality:</a:t>
            </a:r>
          </a:p>
          <a:p>
            <a:pPr lvl="1"/>
            <a:r>
              <a:rPr lang="en-US" dirty="0"/>
              <a:t>Registering users</a:t>
            </a:r>
          </a:p>
          <a:p>
            <a:pPr lvl="1"/>
            <a:r>
              <a:rPr lang="en-US" dirty="0"/>
              <a:t>Logging in/out</a:t>
            </a:r>
          </a:p>
          <a:p>
            <a:pPr lvl="1"/>
            <a:r>
              <a:rPr lang="en-US" dirty="0"/>
              <a:t>Viewing a single post</a:t>
            </a:r>
          </a:p>
          <a:p>
            <a:pPr lvl="1"/>
            <a:r>
              <a:rPr lang="en-US" dirty="0"/>
              <a:t>Creating a new post</a:t>
            </a:r>
          </a:p>
          <a:p>
            <a:pPr lvl="1"/>
            <a:r>
              <a:rPr lang="en-US" dirty="0"/>
              <a:t>Listing posts</a:t>
            </a:r>
          </a:p>
          <a:p>
            <a:r>
              <a:rPr lang="en-US" dirty="0"/>
              <a:t>Feature groups:</a:t>
            </a:r>
          </a:p>
          <a:p>
            <a:pPr lvl="1"/>
            <a:r>
              <a:rPr lang="en-US" dirty="0"/>
              <a:t>User (registering, log in/out</a:t>
            </a:r>
          </a:p>
          <a:p>
            <a:pPr lvl="1"/>
            <a:r>
              <a:rPr lang="en-US" dirty="0"/>
              <a:t>Post (creating, viewing, lists</a:t>
            </a:r>
          </a:p>
          <a:p>
            <a:pPr marL="457200" lvl="1" indent="0">
              <a:buNone/>
            </a:pPr>
            <a:endParaRPr lang="en-US" dirty="0"/>
          </a:p>
        </p:txBody>
      </p:sp>
      <p:sp>
        <p:nvSpPr>
          <p:cNvPr id="4" name="Content Placeholder 8">
            <a:extLst>
              <a:ext uri="{FF2B5EF4-FFF2-40B4-BE49-F238E27FC236}">
                <a16:creationId xmlns:a16="http://schemas.microsoft.com/office/drawing/2014/main" id="{115DD290-21FA-4A08-98D3-8F9DC9876B53}"/>
              </a:ext>
            </a:extLst>
          </p:cNvPr>
          <p:cNvSpPr txBox="1">
            <a:spLocks/>
          </p:cNvSpPr>
          <p:nvPr/>
        </p:nvSpPr>
        <p:spPr>
          <a:xfrm>
            <a:off x="6400800" y="2503487"/>
            <a:ext cx="4229100" cy="1851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Initial Structure:</a:t>
            </a:r>
          </a:p>
          <a:p>
            <a:pPr marL="457200" lvl="1" indent="0">
              <a:buNone/>
            </a:pPr>
            <a:r>
              <a:rPr lang="en-US" dirty="0" err="1"/>
              <a:t>src</a:t>
            </a:r>
            <a:r>
              <a:rPr lang="en-US" dirty="0"/>
              <a:t>/</a:t>
            </a:r>
          </a:p>
          <a:p>
            <a:pPr marL="457200" lvl="1" indent="0">
              <a:buNone/>
            </a:pPr>
            <a:r>
              <a:rPr lang="en-US" dirty="0" err="1"/>
              <a:t>src</a:t>
            </a:r>
            <a:r>
              <a:rPr lang="en-US" dirty="0"/>
              <a:t>/user/</a:t>
            </a:r>
          </a:p>
          <a:p>
            <a:pPr marL="457200" lvl="1" indent="0">
              <a:buNone/>
            </a:pPr>
            <a:r>
              <a:rPr lang="en-US" dirty="0" err="1"/>
              <a:t>src</a:t>
            </a:r>
            <a:r>
              <a:rPr lang="en-US" dirty="0"/>
              <a:t>/post/</a:t>
            </a:r>
          </a:p>
        </p:txBody>
      </p:sp>
    </p:spTree>
    <p:extLst>
      <p:ext uri="{BB962C8B-B14F-4D97-AF65-F5344CB8AC3E}">
        <p14:creationId xmlns:p14="http://schemas.microsoft.com/office/powerpoint/2010/main" val="524827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Component Structure</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10306050" cy="4351338"/>
          </a:xfrm>
        </p:spPr>
        <p:txBody>
          <a:bodyPr/>
          <a:lstStyle/>
          <a:p>
            <a:r>
              <a:rPr lang="en-US" dirty="0"/>
              <a:t>Ideally, each component deals with a single task or UI element</a:t>
            </a:r>
          </a:p>
          <a:p>
            <a:r>
              <a:rPr lang="en-US" dirty="0"/>
              <a:t>Try to make components as fine-grained as possible, in order to be able to reuse code</a:t>
            </a:r>
          </a:p>
          <a:p>
            <a:r>
              <a:rPr lang="en-US" dirty="0"/>
              <a:t>If copying and pasting code from one component to another, it might be a good idea to create a new component, and reuse it in multiple other components</a:t>
            </a:r>
          </a:p>
        </p:txBody>
      </p:sp>
    </p:spTree>
    <p:extLst>
      <p:ext uri="{BB962C8B-B14F-4D97-AF65-F5344CB8AC3E}">
        <p14:creationId xmlns:p14="http://schemas.microsoft.com/office/powerpoint/2010/main" val="359455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Blog Mockup</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4324350" cy="4351338"/>
          </a:xfrm>
        </p:spPr>
        <p:txBody>
          <a:bodyPr/>
          <a:lstStyle/>
          <a:p>
            <a:pPr marL="0" indent="0">
              <a:buNone/>
            </a:pPr>
            <a:r>
              <a:rPr lang="en-US" dirty="0"/>
              <a:t>When splitting components, we use the single responsibility principle, which states that every module should have responsibility over a single encapsulated part of the functionality</a:t>
            </a:r>
          </a:p>
        </p:txBody>
      </p:sp>
      <p:pic>
        <p:nvPicPr>
          <p:cNvPr id="6" name="Picture 5">
            <a:extLst>
              <a:ext uri="{FF2B5EF4-FFF2-40B4-BE49-F238E27FC236}">
                <a16:creationId xmlns:a16="http://schemas.microsoft.com/office/drawing/2014/main" id="{B3F43451-05C4-4D94-AF5E-2B7AF3264410}"/>
              </a:ext>
            </a:extLst>
          </p:cNvPr>
          <p:cNvPicPr>
            <a:picLocks noChangeAspect="1"/>
          </p:cNvPicPr>
          <p:nvPr/>
        </p:nvPicPr>
        <p:blipFill>
          <a:blip r:embed="rId2"/>
          <a:stretch>
            <a:fillRect/>
          </a:stretch>
        </p:blipFill>
        <p:spPr>
          <a:xfrm>
            <a:off x="5634037" y="807202"/>
            <a:ext cx="5719763" cy="5761718"/>
          </a:xfrm>
          <a:prstGeom prst="rect">
            <a:avLst/>
          </a:prstGeom>
        </p:spPr>
      </p:pic>
    </p:spTree>
    <p:extLst>
      <p:ext uri="{BB962C8B-B14F-4D97-AF65-F5344CB8AC3E}">
        <p14:creationId xmlns:p14="http://schemas.microsoft.com/office/powerpoint/2010/main" val="2181603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Blog Mockup</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4324350" cy="4351338"/>
          </a:xfrm>
        </p:spPr>
        <p:txBody>
          <a:bodyPr>
            <a:normAutofit/>
          </a:bodyPr>
          <a:lstStyle/>
          <a:p>
            <a:pPr marL="0" indent="0">
              <a:buNone/>
            </a:pPr>
            <a:r>
              <a:rPr lang="en-US" dirty="0"/>
              <a:t>Now that we have defined our fundamental components, we are going to look at which components logically belong together, thereby forming a group. To do so, we now define the container components, which we need in order to group the components together</a:t>
            </a:r>
          </a:p>
        </p:txBody>
      </p:sp>
      <p:pic>
        <p:nvPicPr>
          <p:cNvPr id="4" name="Picture 3">
            <a:extLst>
              <a:ext uri="{FF2B5EF4-FFF2-40B4-BE49-F238E27FC236}">
                <a16:creationId xmlns:a16="http://schemas.microsoft.com/office/drawing/2014/main" id="{ABA13CBF-E0FB-4633-B3C4-F404761C9AC1}"/>
              </a:ext>
            </a:extLst>
          </p:cNvPr>
          <p:cNvPicPr>
            <a:picLocks noChangeAspect="1"/>
          </p:cNvPicPr>
          <p:nvPr/>
        </p:nvPicPr>
        <p:blipFill>
          <a:blip r:embed="rId2"/>
          <a:stretch>
            <a:fillRect/>
          </a:stretch>
        </p:blipFill>
        <p:spPr>
          <a:xfrm>
            <a:off x="5943600" y="307086"/>
            <a:ext cx="5181600" cy="6243828"/>
          </a:xfrm>
          <a:prstGeom prst="rect">
            <a:avLst/>
          </a:prstGeom>
        </p:spPr>
      </p:pic>
    </p:spTree>
    <p:extLst>
      <p:ext uri="{BB962C8B-B14F-4D97-AF65-F5344CB8AC3E}">
        <p14:creationId xmlns:p14="http://schemas.microsoft.com/office/powerpoint/2010/main" val="317465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Implementing Static Components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10515600" cy="4351338"/>
          </a:xfrm>
        </p:spPr>
        <p:txBody>
          <a:bodyPr>
            <a:normAutofit/>
          </a:bodyPr>
          <a:lstStyle/>
          <a:p>
            <a:r>
              <a:rPr lang="en-US" dirty="0"/>
              <a:t>Before adding Hooks to our application, we will model the basic features as static React components</a:t>
            </a:r>
          </a:p>
        </p:txBody>
      </p:sp>
    </p:spTree>
    <p:extLst>
      <p:ext uri="{BB962C8B-B14F-4D97-AF65-F5344CB8AC3E}">
        <p14:creationId xmlns:p14="http://schemas.microsoft.com/office/powerpoint/2010/main" val="60279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Initializing our project</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10839450" cy="4351338"/>
          </a:xfrm>
        </p:spPr>
        <p:txBody>
          <a:bodyPr>
            <a:normAutofit/>
          </a:bodyPr>
          <a:lstStyle/>
          <a:p>
            <a:pPr marL="0" indent="0">
              <a:buNone/>
            </a:pPr>
            <a:r>
              <a:rPr lang="en-US" dirty="0"/>
              <a:t>Execute:</a:t>
            </a:r>
          </a:p>
          <a:p>
            <a:pPr marL="0" indent="0">
              <a:buNone/>
            </a:pPr>
            <a:r>
              <a:rPr lang="en-US" b="1" dirty="0" err="1"/>
              <a:t>npx</a:t>
            </a:r>
            <a:r>
              <a:rPr lang="en-US" b="1" dirty="0"/>
              <a:t> create-react-app &lt;project-name&gt; </a:t>
            </a:r>
            <a:r>
              <a:rPr lang="en-US" dirty="0"/>
              <a:t>to </a:t>
            </a:r>
            <a:r>
              <a:rPr lang="en-US" dirty="0" err="1"/>
              <a:t>init</a:t>
            </a:r>
            <a:r>
              <a:rPr lang="en-US" dirty="0"/>
              <a:t> a new project</a:t>
            </a:r>
          </a:p>
          <a:p>
            <a:pPr marL="0" indent="0">
              <a:buNone/>
            </a:pPr>
            <a:endParaRPr lang="en-US" b="1" dirty="0"/>
          </a:p>
        </p:txBody>
      </p:sp>
    </p:spTree>
    <p:extLst>
      <p:ext uri="{BB962C8B-B14F-4D97-AF65-F5344CB8AC3E}">
        <p14:creationId xmlns:p14="http://schemas.microsoft.com/office/powerpoint/2010/main" val="146625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A40-7013-4247-B1AA-DC790E417FFA}"/>
              </a:ext>
            </a:extLst>
          </p:cNvPr>
          <p:cNvSpPr>
            <a:spLocks noGrp="1"/>
          </p:cNvSpPr>
          <p:nvPr>
            <p:ph type="title"/>
          </p:nvPr>
        </p:nvSpPr>
        <p:spPr/>
        <p:txBody>
          <a:bodyPr/>
          <a:lstStyle/>
          <a:p>
            <a:r>
              <a:rPr lang="en-US" dirty="0"/>
              <a:t>Principles of React (2/3)</a:t>
            </a:r>
          </a:p>
        </p:txBody>
      </p:sp>
      <p:sp>
        <p:nvSpPr>
          <p:cNvPr id="3" name="Content Placeholder 2">
            <a:extLst>
              <a:ext uri="{FF2B5EF4-FFF2-40B4-BE49-F238E27FC236}">
                <a16:creationId xmlns:a16="http://schemas.microsoft.com/office/drawing/2014/main" id="{FCD6A89F-5683-4E0A-A6B0-95F350152D90}"/>
              </a:ext>
            </a:extLst>
          </p:cNvPr>
          <p:cNvSpPr>
            <a:spLocks noGrp="1"/>
          </p:cNvSpPr>
          <p:nvPr>
            <p:ph idx="1"/>
          </p:nvPr>
        </p:nvSpPr>
        <p:spPr>
          <a:xfrm>
            <a:off x="838200" y="1825625"/>
            <a:ext cx="10515600" cy="1325563"/>
          </a:xfrm>
        </p:spPr>
        <p:txBody>
          <a:bodyPr>
            <a:normAutofit/>
          </a:bodyPr>
          <a:lstStyle/>
          <a:p>
            <a:r>
              <a:rPr lang="en-US" sz="2400" b="1" dirty="0"/>
              <a:t>Component-based </a:t>
            </a:r>
            <a:r>
              <a:rPr lang="en-US" sz="2400" dirty="0"/>
              <a:t>– React encapsulates components that manage their own state and views and allow us to compose them in order to create complex user interface</a:t>
            </a:r>
          </a:p>
        </p:txBody>
      </p:sp>
      <p:pic>
        <p:nvPicPr>
          <p:cNvPr id="1026" name="Picture 2" descr="enter image description here">
            <a:extLst>
              <a:ext uri="{FF2B5EF4-FFF2-40B4-BE49-F238E27FC236}">
                <a16:creationId xmlns:a16="http://schemas.microsoft.com/office/drawing/2014/main" id="{F8771B69-3651-4899-8EAD-2DF4D430A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2757856"/>
            <a:ext cx="6023027" cy="373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790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Implementing user functionality</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11125200" cy="4351338"/>
          </a:xfrm>
        </p:spPr>
        <p:txBody>
          <a:bodyPr>
            <a:normAutofit/>
          </a:bodyPr>
          <a:lstStyle/>
          <a:p>
            <a:pPr marL="0" indent="0">
              <a:buNone/>
            </a:pPr>
            <a:r>
              <a:rPr lang="en-US" dirty="0"/>
              <a:t>Components:</a:t>
            </a:r>
          </a:p>
          <a:p>
            <a:pPr marL="0" indent="0">
              <a:buNone/>
            </a:pPr>
            <a:r>
              <a:rPr lang="en-US" b="1" dirty="0"/>
              <a:t>Login </a:t>
            </a:r>
            <a:r>
              <a:rPr lang="en-US" dirty="0"/>
              <a:t>- Displays when a user is not logged in, enable login</a:t>
            </a:r>
          </a:p>
          <a:p>
            <a:pPr marL="0" indent="0">
              <a:buNone/>
            </a:pPr>
            <a:r>
              <a:rPr lang="en-US" b="1" dirty="0"/>
              <a:t>Register </a:t>
            </a:r>
            <a:r>
              <a:rPr lang="en-US" dirty="0"/>
              <a:t>- Displays when a user is not logged in, enable registration</a:t>
            </a:r>
          </a:p>
          <a:p>
            <a:pPr marL="0" indent="0">
              <a:buNone/>
            </a:pPr>
            <a:r>
              <a:rPr lang="en-US" b="1" dirty="0"/>
              <a:t>Logout </a:t>
            </a:r>
            <a:r>
              <a:rPr lang="en-US" dirty="0"/>
              <a:t>- Display when a user is not logged in</a:t>
            </a:r>
          </a:p>
          <a:p>
            <a:pPr marL="0" indent="0">
              <a:buNone/>
            </a:pPr>
            <a:r>
              <a:rPr lang="en-US" b="1" dirty="0" err="1"/>
              <a:t>UserBar</a:t>
            </a:r>
            <a:r>
              <a:rPr lang="en-US" b="1" dirty="0"/>
              <a:t> </a:t>
            </a:r>
            <a:r>
              <a:rPr lang="en-US" dirty="0"/>
              <a:t>- Contains the above components and determines which to display</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207992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/Login.js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2391080"/>
            <a:ext cx="9854184" cy="3357967"/>
          </a:xfrm>
        </p:spPr>
        <p:style>
          <a:lnRef idx="0">
            <a:schemeClr val="accent1"/>
          </a:lnRef>
          <a:fillRef idx="3">
            <a:schemeClr val="accent1"/>
          </a:fillRef>
          <a:effectRef idx="3">
            <a:schemeClr val="accent1"/>
          </a:effectRef>
          <a:fontRef idx="minor">
            <a:schemeClr val="lt1"/>
          </a:fontRef>
        </p:style>
        <p:txBody>
          <a:bodyPr>
            <a:noAutofit/>
          </a:bodyPr>
          <a:lstStyle/>
          <a:p>
            <a:pPr marL="0" indent="0">
              <a:buNone/>
            </a:pPr>
            <a:r>
              <a:rPr lang="en-US" sz="1200" dirty="0">
                <a:latin typeface="Courier New" panose="02070309020205020404" pitchFamily="49" charset="0"/>
                <a:cs typeface="Courier New" panose="02070309020205020404" pitchFamily="49" charset="0"/>
              </a:rPr>
              <a:t>export default function Login()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&lt;form </a:t>
            </a:r>
            <a:r>
              <a:rPr lang="en-US" sz="1200" dirty="0" err="1">
                <a:latin typeface="Courier New" panose="02070309020205020404" pitchFamily="49" charset="0"/>
                <a:cs typeface="Courier New" panose="02070309020205020404" pitchFamily="49" charset="0"/>
              </a:rPr>
              <a:t>onSubmit</a:t>
            </a:r>
            <a:r>
              <a:rPr lang="en-US" sz="1200" dirty="0">
                <a:latin typeface="Courier New" panose="02070309020205020404" pitchFamily="49" charset="0"/>
                <a:cs typeface="Courier New" panose="02070309020205020404" pitchFamily="49" charset="0"/>
              </a:rPr>
              <a:t>={e =&gt; </a:t>
            </a:r>
            <a:r>
              <a:rPr lang="en-US" sz="1200" dirty="0" err="1">
                <a:latin typeface="Courier New" panose="02070309020205020404" pitchFamily="49" charset="0"/>
                <a:cs typeface="Courier New" panose="02070309020205020404" pitchFamily="49" charset="0"/>
              </a:rPr>
              <a:t>e.preventDefault</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            &lt;label </a:t>
            </a:r>
            <a:r>
              <a:rPr lang="en-US" sz="1200" dirty="0" err="1">
                <a:latin typeface="Courier New" panose="02070309020205020404" pitchFamily="49" charset="0"/>
                <a:cs typeface="Courier New" panose="02070309020205020404" pitchFamily="49" charset="0"/>
              </a:rPr>
              <a:t>htmlFor</a:t>
            </a:r>
            <a:r>
              <a:rPr lang="en-US" sz="1200" dirty="0">
                <a:latin typeface="Courier New" panose="02070309020205020404" pitchFamily="49" charset="0"/>
                <a:cs typeface="Courier New" panose="02070309020205020404" pitchFamily="49" charset="0"/>
              </a:rPr>
              <a:t>="login-username"&gt;Username:&lt;/label&gt;</a:t>
            </a:r>
          </a:p>
          <a:p>
            <a:pPr marL="0" indent="0">
              <a:buNone/>
            </a:pPr>
            <a:r>
              <a:rPr lang="en-US" sz="1200" dirty="0">
                <a:latin typeface="Courier New" panose="02070309020205020404" pitchFamily="49" charset="0"/>
                <a:cs typeface="Courier New" panose="02070309020205020404" pitchFamily="49" charset="0"/>
              </a:rPr>
              <a:t>            &lt;input type="text" name="login-username" id="login-username" /&gt;</a:t>
            </a:r>
          </a:p>
          <a:p>
            <a:pPr marL="0" indent="0">
              <a:buNone/>
            </a:pPr>
            <a:r>
              <a:rPr lang="en-US" sz="1200" dirty="0">
                <a:latin typeface="Courier New" panose="02070309020205020404" pitchFamily="49" charset="0"/>
                <a:cs typeface="Courier New" panose="02070309020205020404" pitchFamily="49" charset="0"/>
              </a:rPr>
              <a:t>            &lt;label </a:t>
            </a:r>
            <a:r>
              <a:rPr lang="en-US" sz="1200" dirty="0" err="1">
                <a:latin typeface="Courier New" panose="02070309020205020404" pitchFamily="49" charset="0"/>
                <a:cs typeface="Courier New" panose="02070309020205020404" pitchFamily="49" charset="0"/>
              </a:rPr>
              <a:t>htmlFor</a:t>
            </a:r>
            <a:r>
              <a:rPr lang="en-US" sz="1200" dirty="0">
                <a:latin typeface="Courier New" panose="02070309020205020404" pitchFamily="49" charset="0"/>
                <a:cs typeface="Courier New" panose="02070309020205020404" pitchFamily="49" charset="0"/>
              </a:rPr>
              <a:t>="login-password"&gt;Password:&lt;/label&gt;</a:t>
            </a:r>
          </a:p>
          <a:p>
            <a:pPr marL="0" indent="0">
              <a:buNone/>
            </a:pPr>
            <a:r>
              <a:rPr lang="en-US" sz="1200" dirty="0">
                <a:latin typeface="Courier New" panose="02070309020205020404" pitchFamily="49" charset="0"/>
                <a:cs typeface="Courier New" panose="02070309020205020404" pitchFamily="49" charset="0"/>
              </a:rPr>
              <a:t>            &lt;input type="password" name="login-password" id="login-password" /&gt;</a:t>
            </a:r>
          </a:p>
          <a:p>
            <a:pPr marL="0" indent="0">
              <a:buNone/>
            </a:pPr>
            <a:r>
              <a:rPr lang="en-US" sz="1200" dirty="0">
                <a:latin typeface="Courier New" panose="02070309020205020404" pitchFamily="49" charset="0"/>
                <a:cs typeface="Courier New" panose="02070309020205020404" pitchFamily="49" charset="0"/>
              </a:rPr>
              <a:t>            &lt;input type="submit" value="Login" /&gt;</a:t>
            </a:r>
          </a:p>
          <a:p>
            <a:pPr marL="0" indent="0">
              <a:buNone/>
            </a:pPr>
            <a:r>
              <a:rPr lang="en-US" sz="1200" dirty="0">
                <a:latin typeface="Courier New" panose="02070309020205020404" pitchFamily="49" charset="0"/>
                <a:cs typeface="Courier New" panose="02070309020205020404" pitchFamily="49" charset="0"/>
              </a:rPr>
              <a:t>        &lt;/form&gt;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2C3084B8-493F-314C-8E1A-E4DBC5DA32A7}"/>
              </a:ext>
            </a:extLst>
          </p:cNvPr>
          <p:cNvSpPr txBox="1">
            <a:spLocks/>
          </p:cNvSpPr>
          <p:nvPr/>
        </p:nvSpPr>
        <p:spPr>
          <a:xfrm>
            <a:off x="1028700" y="1459112"/>
            <a:ext cx="10325100"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Login component will be responsible for rendering username and password fields, with labels. It will also render a login button to process the form submission.</a:t>
            </a:r>
          </a:p>
          <a:p>
            <a:pPr marL="0" indent="0">
              <a:buFont typeface="Arial" panose="020B0604020202020204" pitchFamily="34" charset="0"/>
              <a:buNone/>
            </a:pP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756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/Logout.js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2266546"/>
            <a:ext cx="9854184" cy="2470825"/>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sz="1200" dirty="0">
                <a:latin typeface="Courier New" panose="02070309020205020404" pitchFamily="49" charset="0"/>
                <a:cs typeface="Courier New" panose="02070309020205020404" pitchFamily="49" charset="0"/>
              </a:rPr>
              <a:t>export default function Logout({user})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&lt;form </a:t>
            </a:r>
            <a:r>
              <a:rPr lang="en-US" sz="1200" dirty="0" err="1">
                <a:latin typeface="Courier New" panose="02070309020205020404" pitchFamily="49" charset="0"/>
                <a:cs typeface="Courier New" panose="02070309020205020404" pitchFamily="49" charset="0"/>
              </a:rPr>
              <a:t>onSubmit</a:t>
            </a:r>
            <a:r>
              <a:rPr lang="en-US" sz="1200" dirty="0">
                <a:latin typeface="Courier New" panose="02070309020205020404" pitchFamily="49" charset="0"/>
                <a:cs typeface="Courier New" panose="02070309020205020404" pitchFamily="49" charset="0"/>
              </a:rPr>
              <a:t>={e =&gt; </a:t>
            </a:r>
            <a:r>
              <a:rPr lang="en-US" sz="1200" dirty="0" err="1">
                <a:latin typeface="Courier New" panose="02070309020205020404" pitchFamily="49" charset="0"/>
                <a:cs typeface="Courier New" panose="02070309020205020404" pitchFamily="49" charset="0"/>
              </a:rPr>
              <a:t>e.preventDefault</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        Logged in as: &lt;b&gt;{user}&lt;/b&gt;</a:t>
            </a:r>
          </a:p>
          <a:p>
            <a:pPr marL="0" indent="0">
              <a:buNone/>
            </a:pPr>
            <a:r>
              <a:rPr lang="en-US" sz="1200" dirty="0">
                <a:latin typeface="Courier New" panose="02070309020205020404" pitchFamily="49" charset="0"/>
                <a:cs typeface="Courier New" panose="02070309020205020404" pitchFamily="49" charset="0"/>
              </a:rPr>
              <a:t>        &lt;input type="submit" value="Logout" /&gt;</a:t>
            </a:r>
          </a:p>
          <a:p>
            <a:pPr marL="0" indent="0">
              <a:buNone/>
            </a:pPr>
            <a:r>
              <a:rPr lang="en-US" sz="1200" dirty="0">
                <a:latin typeface="Courier New" panose="02070309020205020404" pitchFamily="49" charset="0"/>
                <a:cs typeface="Courier New" panose="02070309020205020404" pitchFamily="49" charset="0"/>
              </a:rPr>
              <a:t>     &lt;/form&gt;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69A89D15-44E1-EF49-94CB-EEC0640AA408}"/>
              </a:ext>
            </a:extLst>
          </p:cNvPr>
          <p:cNvSpPr txBox="1">
            <a:spLocks/>
          </p:cNvSpPr>
          <p:nvPr/>
        </p:nvSpPr>
        <p:spPr>
          <a:xfrm>
            <a:off x="1028700" y="1459112"/>
            <a:ext cx="9678924"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Logout component will display the currently logged in user’s username, as well as a submit button to process the form submission</a:t>
            </a: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75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/Register.js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2071990"/>
            <a:ext cx="10252710" cy="4221806"/>
          </a:xfrm>
        </p:spPr>
        <p:style>
          <a:lnRef idx="0">
            <a:schemeClr val="accent1"/>
          </a:lnRef>
          <a:fillRef idx="3">
            <a:schemeClr val="accent1"/>
          </a:fillRef>
          <a:effectRef idx="3">
            <a:schemeClr val="accent1"/>
          </a:effectRef>
          <a:fontRef idx="minor">
            <a:schemeClr val="lt1"/>
          </a:fontRef>
        </p:style>
        <p:txBody>
          <a:bodyPr>
            <a:noAutofit/>
          </a:bodyPr>
          <a:lstStyle/>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Register()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&lt;form </a:t>
            </a:r>
            <a:r>
              <a:rPr lang="en-US" sz="1200" dirty="0" err="1">
                <a:latin typeface="Courier New" panose="02070309020205020404" pitchFamily="49" charset="0"/>
                <a:cs typeface="Courier New" panose="02070309020205020404" pitchFamily="49" charset="0"/>
              </a:rPr>
              <a:t>onSubmit</a:t>
            </a:r>
            <a:r>
              <a:rPr lang="en-US" sz="1200" dirty="0">
                <a:latin typeface="Courier New" panose="02070309020205020404" pitchFamily="49" charset="0"/>
                <a:cs typeface="Courier New" panose="02070309020205020404" pitchFamily="49" charset="0"/>
              </a:rPr>
              <a:t>={e =&gt; </a:t>
            </a:r>
            <a:r>
              <a:rPr lang="en-US" sz="1200" dirty="0" err="1">
                <a:latin typeface="Courier New" panose="02070309020205020404" pitchFamily="49" charset="0"/>
                <a:cs typeface="Courier New" panose="02070309020205020404" pitchFamily="49" charset="0"/>
              </a:rPr>
              <a:t>e.preventDefault</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            &lt;label </a:t>
            </a:r>
            <a:r>
              <a:rPr lang="en-US" sz="1200" dirty="0" err="1">
                <a:latin typeface="Courier New" panose="02070309020205020404" pitchFamily="49" charset="0"/>
                <a:cs typeface="Courier New" panose="02070309020205020404" pitchFamily="49" charset="0"/>
              </a:rPr>
              <a:t>htmlFor</a:t>
            </a:r>
            <a:r>
              <a:rPr lang="en-US" sz="1200" dirty="0">
                <a:latin typeface="Courier New" panose="02070309020205020404" pitchFamily="49" charset="0"/>
                <a:cs typeface="Courier New" panose="02070309020205020404" pitchFamily="49" charset="0"/>
              </a:rPr>
              <a:t>="register-username"&gt;Username:&lt;/label&gt;</a:t>
            </a:r>
          </a:p>
          <a:p>
            <a:pPr marL="0" indent="0">
              <a:buNone/>
            </a:pPr>
            <a:r>
              <a:rPr lang="en-US" sz="1200" dirty="0">
                <a:latin typeface="Courier New" panose="02070309020205020404" pitchFamily="49" charset="0"/>
                <a:cs typeface="Courier New" panose="02070309020205020404" pitchFamily="49" charset="0"/>
              </a:rPr>
              <a:t>            &lt;input type="text" name="register-username" id="register-username" /&gt;</a:t>
            </a:r>
          </a:p>
          <a:p>
            <a:pPr marL="0" indent="0">
              <a:buNone/>
            </a:pPr>
            <a:r>
              <a:rPr lang="en-US" sz="1200" dirty="0">
                <a:latin typeface="Courier New" panose="02070309020205020404" pitchFamily="49" charset="0"/>
                <a:cs typeface="Courier New" panose="02070309020205020404" pitchFamily="49" charset="0"/>
              </a:rPr>
              <a:t>            &lt;label </a:t>
            </a:r>
            <a:r>
              <a:rPr lang="en-US" sz="1200" dirty="0" err="1">
                <a:latin typeface="Courier New" panose="02070309020205020404" pitchFamily="49" charset="0"/>
                <a:cs typeface="Courier New" panose="02070309020205020404" pitchFamily="49" charset="0"/>
              </a:rPr>
              <a:t>htmlFor</a:t>
            </a:r>
            <a:r>
              <a:rPr lang="en-US" sz="1200" dirty="0">
                <a:latin typeface="Courier New" panose="02070309020205020404" pitchFamily="49" charset="0"/>
                <a:cs typeface="Courier New" panose="02070309020205020404" pitchFamily="49" charset="0"/>
              </a:rPr>
              <a:t>="register-password"&gt;Password:&lt;/label&gt;</a:t>
            </a:r>
          </a:p>
          <a:p>
            <a:pPr marL="0" indent="0">
              <a:buNone/>
            </a:pPr>
            <a:r>
              <a:rPr lang="en-US" sz="1200" dirty="0">
                <a:latin typeface="Courier New" panose="02070309020205020404" pitchFamily="49" charset="0"/>
                <a:cs typeface="Courier New" panose="02070309020205020404" pitchFamily="49" charset="0"/>
              </a:rPr>
              <a:t>            &lt;input type="password" name="register-password" id="register-password" /&gt;</a:t>
            </a:r>
          </a:p>
          <a:p>
            <a:pPr marL="0" indent="0">
              <a:buNone/>
            </a:pPr>
            <a:r>
              <a:rPr lang="en-US" sz="1200" dirty="0">
                <a:latin typeface="Courier New" panose="02070309020205020404" pitchFamily="49" charset="0"/>
                <a:cs typeface="Courier New" panose="02070309020205020404" pitchFamily="49" charset="0"/>
              </a:rPr>
              <a:t>            &lt;label </a:t>
            </a:r>
            <a:r>
              <a:rPr lang="en-US" sz="1200" dirty="0" err="1">
                <a:latin typeface="Courier New" panose="02070309020205020404" pitchFamily="49" charset="0"/>
                <a:cs typeface="Courier New" panose="02070309020205020404" pitchFamily="49" charset="0"/>
              </a:rPr>
              <a:t>htmlFor</a:t>
            </a:r>
            <a:r>
              <a:rPr lang="en-US" sz="1200" dirty="0">
                <a:latin typeface="Courier New" panose="02070309020205020404" pitchFamily="49" charset="0"/>
                <a:cs typeface="Courier New" panose="02070309020205020404" pitchFamily="49" charset="0"/>
              </a:rPr>
              <a:t>="register-password-repeat"&gt;Repeat password:&lt;/label&gt;</a:t>
            </a:r>
          </a:p>
          <a:p>
            <a:pPr marL="0" indent="0">
              <a:buNone/>
            </a:pPr>
            <a:r>
              <a:rPr lang="en-US" sz="1200" dirty="0">
                <a:latin typeface="Courier New" panose="02070309020205020404" pitchFamily="49" charset="0"/>
                <a:cs typeface="Courier New" panose="02070309020205020404" pitchFamily="49" charset="0"/>
              </a:rPr>
              <a:t>            &lt;input type="password" name="register-password-repeat" id="register-password-repeat" /&gt;</a:t>
            </a:r>
          </a:p>
          <a:p>
            <a:pPr marL="0" indent="0">
              <a:buNone/>
            </a:pPr>
            <a:r>
              <a:rPr lang="en-US" sz="1200" dirty="0">
                <a:latin typeface="Courier New" panose="02070309020205020404" pitchFamily="49" charset="0"/>
                <a:cs typeface="Courier New" panose="02070309020205020404" pitchFamily="49" charset="0"/>
              </a:rPr>
              <a:t>            &lt;input type="submit" value="Register" /&gt;</a:t>
            </a:r>
          </a:p>
          <a:p>
            <a:pPr marL="0" indent="0">
              <a:buNone/>
            </a:pPr>
            <a:r>
              <a:rPr lang="en-US" sz="1200" dirty="0">
                <a:latin typeface="Courier New" panose="02070309020205020404" pitchFamily="49" charset="0"/>
                <a:cs typeface="Courier New" panose="02070309020205020404" pitchFamily="49" charset="0"/>
              </a:rPr>
              <a:t>        &lt;/form&gt;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583FEB6E-5A32-F249-A3C3-182547D90C16}"/>
              </a:ext>
            </a:extLst>
          </p:cNvPr>
          <p:cNvSpPr txBox="1">
            <a:spLocks/>
          </p:cNvSpPr>
          <p:nvPr/>
        </p:nvSpPr>
        <p:spPr>
          <a:xfrm>
            <a:off x="1028700" y="1459112"/>
            <a:ext cx="10325100"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register component will display inputs for username, password, and password repeat, as well a register button to process the form submission.</a:t>
            </a:r>
          </a:p>
          <a:p>
            <a:pPr marL="0" indent="0">
              <a:buFont typeface="Arial" panose="020B0604020202020204" pitchFamily="34" charset="0"/>
              <a:buNone/>
            </a:pP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83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/UserBar.js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1935804"/>
            <a:ext cx="10252710" cy="4776281"/>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sz="1200" dirty="0">
                <a:latin typeface="Courier New" panose="02070309020205020404" pitchFamily="49" charset="0"/>
                <a:cs typeface="Courier New" panose="02070309020205020404" pitchFamily="49" charset="0"/>
              </a:rPr>
              <a:t>import Login from './Login'</a:t>
            </a:r>
          </a:p>
          <a:p>
            <a:pPr marL="0" indent="0">
              <a:buNone/>
            </a:pPr>
            <a:r>
              <a:rPr lang="en-US" sz="1200" dirty="0">
                <a:latin typeface="Courier New" panose="02070309020205020404" pitchFamily="49" charset="0"/>
                <a:cs typeface="Courier New" panose="02070309020205020404" pitchFamily="49" charset="0"/>
              </a:rPr>
              <a:t>import Logout from './Logout'</a:t>
            </a:r>
          </a:p>
          <a:p>
            <a:pPr marL="0" indent="0">
              <a:buNone/>
            </a:pPr>
            <a:r>
              <a:rPr lang="en-US" sz="1200" dirty="0">
                <a:latin typeface="Courier New" panose="02070309020205020404" pitchFamily="49" charset="0"/>
                <a:cs typeface="Courier New" panose="02070309020205020404" pitchFamily="49" charset="0"/>
              </a:rPr>
              <a:t>import Register from './Register'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a:t>
            </a:r>
            <a:r>
              <a:rPr lang="en-US" sz="1200" dirty="0" err="1">
                <a:latin typeface="Courier New" panose="02070309020205020404" pitchFamily="49" charset="0"/>
                <a:cs typeface="Courier New" panose="02070309020205020404" pitchFamily="49" charset="0"/>
              </a:rPr>
              <a:t>UserBar</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const user = ''</a:t>
            </a:r>
          </a:p>
          <a:p>
            <a:pPr marL="0" indent="0">
              <a:buNone/>
            </a:pPr>
            <a:r>
              <a:rPr lang="en-US" sz="1200" dirty="0">
                <a:latin typeface="Courier New" panose="02070309020205020404" pitchFamily="49" charset="0"/>
                <a:cs typeface="Courier New" panose="02070309020205020404" pitchFamily="49" charset="0"/>
              </a:rPr>
              <a:t>    if (user) { return &lt;Logout user={user} /&gt;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else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&lt;&gt;</a:t>
            </a:r>
          </a:p>
          <a:p>
            <a:pPr marL="0" indent="0">
              <a:buNone/>
            </a:pPr>
            <a:r>
              <a:rPr lang="en-US" sz="1200" dirty="0">
                <a:latin typeface="Courier New" panose="02070309020205020404" pitchFamily="49" charset="0"/>
                <a:cs typeface="Courier New" panose="02070309020205020404" pitchFamily="49" charset="0"/>
              </a:rPr>
              <a:t>              &lt;Login /&gt;</a:t>
            </a:r>
          </a:p>
          <a:p>
            <a:pPr marL="0" indent="0">
              <a:buNone/>
            </a:pPr>
            <a:r>
              <a:rPr lang="en-US" sz="1200" dirty="0">
                <a:latin typeface="Courier New" panose="02070309020205020404" pitchFamily="49" charset="0"/>
                <a:cs typeface="Courier New" panose="02070309020205020404" pitchFamily="49" charset="0"/>
              </a:rPr>
              <a:t>              &lt;Register /&gt;</a:t>
            </a:r>
          </a:p>
          <a:p>
            <a:pPr marL="0" indent="0">
              <a:buNone/>
            </a:pPr>
            <a:r>
              <a:rPr lang="en-US" sz="1200" dirty="0">
                <a:latin typeface="Courier New" panose="02070309020205020404" pitchFamily="49" charset="0"/>
                <a:cs typeface="Courier New" panose="02070309020205020404" pitchFamily="49" charset="0"/>
              </a:rPr>
              <a:t>            &lt;/&gt;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D78DBB13-B51C-7841-9295-44C5BB6144D0}"/>
              </a:ext>
            </a:extLst>
          </p:cNvPr>
          <p:cNvSpPr txBox="1">
            <a:spLocks/>
          </p:cNvSpPr>
          <p:nvPr/>
        </p:nvSpPr>
        <p:spPr>
          <a:xfrm>
            <a:off x="1028700" y="1459112"/>
            <a:ext cx="10325100"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a:t>
            </a:r>
            <a:r>
              <a:rPr lang="en-US" sz="1600" dirty="0" err="1">
                <a:solidFill>
                  <a:srgbClr val="000000"/>
                </a:solidFill>
                <a:latin typeface="-apple-system"/>
              </a:rPr>
              <a:t>UserBar</a:t>
            </a:r>
            <a:r>
              <a:rPr lang="en-US" sz="1600" dirty="0">
                <a:solidFill>
                  <a:srgbClr val="000000"/>
                </a:solidFill>
                <a:latin typeface="-apple-system"/>
              </a:rPr>
              <a:t> component will conditionally render the Login, Logout, and Register components.</a:t>
            </a:r>
          </a:p>
          <a:p>
            <a:pPr marL="0" indent="0">
              <a:buFont typeface="Arial" panose="020B0604020202020204" pitchFamily="34" charset="0"/>
              <a:buNone/>
            </a:pP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9610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Implementing post functionality</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11125200" cy="4351338"/>
          </a:xfrm>
        </p:spPr>
        <p:txBody>
          <a:bodyPr>
            <a:normAutofit/>
          </a:bodyPr>
          <a:lstStyle/>
          <a:p>
            <a:pPr marL="0" indent="0">
              <a:buNone/>
            </a:pPr>
            <a:r>
              <a:rPr lang="en-US" dirty="0"/>
              <a:t>Components:</a:t>
            </a:r>
          </a:p>
          <a:p>
            <a:pPr marL="0" indent="0">
              <a:buNone/>
            </a:pPr>
            <a:r>
              <a:rPr lang="en-US" b="1" dirty="0"/>
              <a:t>Post </a:t>
            </a:r>
            <a:r>
              <a:rPr lang="en-US" dirty="0"/>
              <a:t>- Displays a single post</a:t>
            </a:r>
          </a:p>
          <a:p>
            <a:pPr marL="0" indent="0">
              <a:buNone/>
            </a:pPr>
            <a:r>
              <a:rPr lang="en-US" b="1" dirty="0" err="1"/>
              <a:t>CreatePost</a:t>
            </a:r>
            <a:r>
              <a:rPr lang="en-US" b="1" dirty="0"/>
              <a:t> </a:t>
            </a:r>
            <a:r>
              <a:rPr lang="en-US" dirty="0"/>
              <a:t>- Displays a form for creating new posts</a:t>
            </a:r>
          </a:p>
          <a:p>
            <a:pPr marL="0" indent="0">
              <a:buNone/>
            </a:pPr>
            <a:r>
              <a:rPr lang="en-US" b="1" dirty="0" err="1"/>
              <a:t>PostList</a:t>
            </a:r>
            <a:r>
              <a:rPr lang="en-US" b="1" dirty="0"/>
              <a:t> </a:t>
            </a:r>
            <a:r>
              <a:rPr lang="en-US" dirty="0"/>
              <a:t>- Displays multiple posts</a:t>
            </a:r>
            <a:endParaRPr lang="en-US" b="1" dirty="0"/>
          </a:p>
          <a:p>
            <a:pPr marL="0" indent="0">
              <a:buNone/>
            </a:pPr>
            <a:endParaRPr lang="en-US" b="1" dirty="0"/>
          </a:p>
        </p:txBody>
      </p:sp>
    </p:spTree>
    <p:extLst>
      <p:ext uri="{BB962C8B-B14F-4D97-AF65-F5344CB8AC3E}">
        <p14:creationId xmlns:p14="http://schemas.microsoft.com/office/powerpoint/2010/main" val="2183443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/Post.js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1867710"/>
            <a:ext cx="10252710" cy="4174315"/>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Post ({ title, content, author })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&lt;div&gt;</a:t>
            </a:r>
          </a:p>
          <a:p>
            <a:pPr marL="0" indent="0">
              <a:buNone/>
            </a:pPr>
            <a:r>
              <a:rPr lang="en-US" sz="1200" dirty="0">
                <a:latin typeface="Courier New" panose="02070309020205020404" pitchFamily="49" charset="0"/>
                <a:cs typeface="Courier New" panose="02070309020205020404" pitchFamily="49" charset="0"/>
              </a:rPr>
              <a:t>            &lt;h3&gt;{title}&lt;/h3&gt;</a:t>
            </a:r>
          </a:p>
          <a:p>
            <a:pPr marL="0" indent="0">
              <a:buNone/>
            </a:pPr>
            <a:r>
              <a:rPr lang="en-US" sz="1200" dirty="0">
                <a:latin typeface="Courier New" panose="02070309020205020404" pitchFamily="49" charset="0"/>
                <a:cs typeface="Courier New" panose="02070309020205020404" pitchFamily="49" charset="0"/>
              </a:rPr>
              <a:t>            &lt;div&gt;{content}&lt;/div&gt;</a:t>
            </a:r>
          </a:p>
          <a:p>
            <a:pPr marL="0" indent="0">
              <a:buNone/>
            </a:pP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br</a:t>
            </a:r>
            <a:r>
              <a:rPr lang="en-US" sz="1200" dirty="0">
                <a:latin typeface="Courier New" panose="02070309020205020404" pitchFamily="49" charset="0"/>
                <a:cs typeface="Courier New" panose="02070309020205020404" pitchFamily="49" charset="0"/>
              </a:rPr>
              <a:t> /&gt;</a:t>
            </a:r>
          </a:p>
          <a:p>
            <a:pPr marL="0" indent="0">
              <a:buNone/>
            </a:pP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&gt;Written by &lt;b&gt;{author}&lt;/b&gt;&lt;/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        &lt;/div&gt;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6E5A597B-ACD4-984A-93CF-00BB81DC7ACE}"/>
              </a:ext>
            </a:extLst>
          </p:cNvPr>
          <p:cNvSpPr txBox="1">
            <a:spLocks/>
          </p:cNvSpPr>
          <p:nvPr/>
        </p:nvSpPr>
        <p:spPr>
          <a:xfrm>
            <a:off x="1028700" y="1459112"/>
            <a:ext cx="10325100"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Post component is responsible for rendering a post’s title, content, and author.</a:t>
            </a: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0573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/CreatePost.js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1828800"/>
            <a:ext cx="10252710" cy="4213226"/>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a:t>
            </a:r>
            <a:r>
              <a:rPr lang="en-US" sz="1200" dirty="0" err="1">
                <a:latin typeface="Courier New" panose="02070309020205020404" pitchFamily="49" charset="0"/>
                <a:cs typeface="Courier New" panose="02070309020205020404" pitchFamily="49" charset="0"/>
              </a:rPr>
              <a:t>CreatePost</a:t>
            </a:r>
            <a:r>
              <a:rPr lang="en-US" sz="1200" dirty="0">
                <a:latin typeface="Courier New" panose="02070309020205020404" pitchFamily="49" charset="0"/>
                <a:cs typeface="Courier New" panose="02070309020205020404" pitchFamily="49" charset="0"/>
              </a:rPr>
              <a:t> ({user})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&lt;form </a:t>
            </a:r>
            <a:r>
              <a:rPr lang="en-US" sz="1200" dirty="0" err="1">
                <a:latin typeface="Courier New" panose="02070309020205020404" pitchFamily="49" charset="0"/>
                <a:cs typeface="Courier New" panose="02070309020205020404" pitchFamily="49" charset="0"/>
              </a:rPr>
              <a:t>onSubmit</a:t>
            </a:r>
            <a:r>
              <a:rPr lang="en-US" sz="1200" dirty="0">
                <a:latin typeface="Courier New" panose="02070309020205020404" pitchFamily="49" charset="0"/>
                <a:cs typeface="Courier New" panose="02070309020205020404" pitchFamily="49" charset="0"/>
              </a:rPr>
              <a:t>={e =&gt; </a:t>
            </a:r>
            <a:r>
              <a:rPr lang="en-US" sz="1200" dirty="0" err="1">
                <a:latin typeface="Courier New" panose="02070309020205020404" pitchFamily="49" charset="0"/>
                <a:cs typeface="Courier New" panose="02070309020205020404" pitchFamily="49" charset="0"/>
              </a:rPr>
              <a:t>e.preventDefault</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            &lt;div&gt;Author: &lt;b&gt;{user}&lt;/b&gt;&lt;/div&gt;</a:t>
            </a:r>
          </a:p>
          <a:p>
            <a:pPr marL="0" indent="0">
              <a:buNone/>
            </a:pPr>
            <a:r>
              <a:rPr lang="en-US" sz="1200" dirty="0">
                <a:latin typeface="Courier New" panose="02070309020205020404" pitchFamily="49" charset="0"/>
                <a:cs typeface="Courier New" panose="02070309020205020404" pitchFamily="49" charset="0"/>
              </a:rPr>
              <a:t>            &lt;div&gt;</a:t>
            </a:r>
          </a:p>
          <a:p>
            <a:pPr marL="0" indent="0">
              <a:buNone/>
            </a:pPr>
            <a:r>
              <a:rPr lang="en-US" sz="1200" dirty="0">
                <a:latin typeface="Courier New" panose="02070309020205020404" pitchFamily="49" charset="0"/>
                <a:cs typeface="Courier New" panose="02070309020205020404" pitchFamily="49" charset="0"/>
              </a:rPr>
              <a:t>                &lt;label </a:t>
            </a:r>
            <a:r>
              <a:rPr lang="en-US" sz="1200" dirty="0" err="1">
                <a:latin typeface="Courier New" panose="02070309020205020404" pitchFamily="49" charset="0"/>
                <a:cs typeface="Courier New" panose="02070309020205020404" pitchFamily="49" charset="0"/>
              </a:rPr>
              <a:t>htmlFor</a:t>
            </a:r>
            <a:r>
              <a:rPr lang="en-US" sz="1200" dirty="0">
                <a:latin typeface="Courier New" panose="02070309020205020404" pitchFamily="49" charset="0"/>
                <a:cs typeface="Courier New" panose="02070309020205020404" pitchFamily="49" charset="0"/>
              </a:rPr>
              <a:t>="create-title"&gt;Title:&lt;/label&gt;</a:t>
            </a:r>
          </a:p>
          <a:p>
            <a:pPr marL="0" indent="0">
              <a:buNone/>
            </a:pPr>
            <a:r>
              <a:rPr lang="en-US" sz="1200" dirty="0">
                <a:latin typeface="Courier New" panose="02070309020205020404" pitchFamily="49" charset="0"/>
                <a:cs typeface="Courier New" panose="02070309020205020404" pitchFamily="49" charset="0"/>
              </a:rPr>
              <a:t>                &lt;input type="text" name="create-title" id="create-title" /&gt;</a:t>
            </a:r>
          </a:p>
          <a:p>
            <a:pPr marL="0" indent="0">
              <a:buNone/>
            </a:pPr>
            <a:r>
              <a:rPr lang="en-US" sz="1200" dirty="0">
                <a:latin typeface="Courier New" panose="02070309020205020404" pitchFamily="49" charset="0"/>
                <a:cs typeface="Courier New" panose="02070309020205020404" pitchFamily="49" charset="0"/>
              </a:rPr>
              <a:t>            &lt;/div&gt;</a:t>
            </a:r>
          </a:p>
          <a:p>
            <a:pPr marL="0" indent="0">
              <a:buNone/>
            </a:pP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textarea</a:t>
            </a:r>
            <a:r>
              <a:rPr lang="en-US" sz="1200" dirty="0">
                <a:latin typeface="Courier New" panose="02070309020205020404" pitchFamily="49" charset="0"/>
                <a:cs typeface="Courier New" panose="02070309020205020404" pitchFamily="49" charset="0"/>
              </a:rPr>
              <a:t> /&gt;</a:t>
            </a:r>
          </a:p>
          <a:p>
            <a:pPr marL="0" indent="0">
              <a:buNone/>
            </a:pPr>
            <a:r>
              <a:rPr lang="en-US" sz="1200" dirty="0">
                <a:latin typeface="Courier New" panose="02070309020205020404" pitchFamily="49" charset="0"/>
                <a:cs typeface="Courier New" panose="02070309020205020404" pitchFamily="49" charset="0"/>
              </a:rPr>
              <a:t>            &lt;input type="submit" value="Create" /&gt;</a:t>
            </a:r>
          </a:p>
          <a:p>
            <a:pPr marL="0" indent="0">
              <a:buNone/>
            </a:pPr>
            <a:r>
              <a:rPr lang="en-US" sz="1200" dirty="0">
                <a:latin typeface="Courier New" panose="02070309020205020404" pitchFamily="49" charset="0"/>
                <a:cs typeface="Courier New" panose="02070309020205020404" pitchFamily="49" charset="0"/>
              </a:rPr>
              <a:t>        &lt;/form&gt;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46F64C65-1D14-FA4D-B9AA-BBD42602D1CE}"/>
              </a:ext>
            </a:extLst>
          </p:cNvPr>
          <p:cNvSpPr txBox="1">
            <a:spLocks/>
          </p:cNvSpPr>
          <p:nvPr/>
        </p:nvSpPr>
        <p:spPr>
          <a:xfrm>
            <a:off x="1028700" y="1459112"/>
            <a:ext cx="10325100"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a:t>
            </a:r>
            <a:r>
              <a:rPr lang="en-US" sz="1600" dirty="0" err="1">
                <a:solidFill>
                  <a:srgbClr val="000000"/>
                </a:solidFill>
                <a:latin typeface="-apple-system"/>
              </a:rPr>
              <a:t>CreatePost</a:t>
            </a:r>
            <a:r>
              <a:rPr lang="en-US" sz="1600" dirty="0">
                <a:solidFill>
                  <a:srgbClr val="000000"/>
                </a:solidFill>
                <a:latin typeface="-apple-system"/>
              </a:rPr>
              <a:t> component renders a form accepting a title and content for a new post</a:t>
            </a: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9533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err="1"/>
              <a:t>src</a:t>
            </a:r>
            <a:r>
              <a:rPr lang="en-US" dirty="0"/>
              <a:t>/PostList.js</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2110902"/>
            <a:ext cx="11167110" cy="3931124"/>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sz="1200" dirty="0">
                <a:latin typeface="Courier New" panose="02070309020205020404" pitchFamily="49" charset="0"/>
                <a:cs typeface="Courier New" panose="02070309020205020404" pitchFamily="49" charset="0"/>
              </a:rPr>
              <a:t>import Post from ‘./Post’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a:t>
            </a:r>
            <a:r>
              <a:rPr lang="en-US" sz="1200" dirty="0" err="1">
                <a:latin typeface="Courier New" panose="02070309020205020404" pitchFamily="49" charset="0"/>
                <a:cs typeface="Courier New" panose="02070309020205020404" pitchFamily="49" charset="0"/>
              </a:rPr>
              <a:t>PostList</a:t>
            </a:r>
            <a:r>
              <a:rPr lang="en-US" sz="1200" dirty="0">
                <a:latin typeface="Courier New" panose="02070309020205020404" pitchFamily="49" charset="0"/>
                <a:cs typeface="Courier New" panose="02070309020205020404" pitchFamily="49" charset="0"/>
              </a:rPr>
              <a:t> ({posts = []})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&lt;div&gt;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posts.map</a:t>
            </a:r>
            <a:r>
              <a:rPr lang="en-US" sz="1200" dirty="0">
                <a:latin typeface="Courier New" panose="02070309020205020404" pitchFamily="49" charset="0"/>
                <a:cs typeface="Courier New" panose="02070309020205020404" pitchFamily="49" charset="0"/>
              </a:rPr>
              <a:t>((p,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=&gt; &lt;Post {...p} key={'post-'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/&gt;)}</a:t>
            </a:r>
          </a:p>
          <a:p>
            <a:pPr marL="0" indent="0">
              <a:buNone/>
            </a:pPr>
            <a:r>
              <a:rPr lang="en-US" sz="1200" dirty="0">
                <a:latin typeface="Courier New" panose="02070309020205020404" pitchFamily="49" charset="0"/>
                <a:cs typeface="Courier New" panose="02070309020205020404" pitchFamily="49" charset="0"/>
              </a:rPr>
              <a:t>  &lt;/div&gt;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E3E3E6B2-8C45-1C48-9D21-4E8A22956D90}"/>
              </a:ext>
            </a:extLst>
          </p:cNvPr>
          <p:cNvSpPr txBox="1">
            <a:spLocks/>
          </p:cNvSpPr>
          <p:nvPr/>
        </p:nvSpPr>
        <p:spPr>
          <a:xfrm>
            <a:off x="1028700" y="1459112"/>
            <a:ext cx="10325100" cy="807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00"/>
                </a:solidFill>
                <a:latin typeface="-apple-system"/>
              </a:rPr>
              <a:t>The </a:t>
            </a:r>
            <a:r>
              <a:rPr lang="en-US" sz="1600" dirty="0" err="1">
                <a:solidFill>
                  <a:srgbClr val="000000"/>
                </a:solidFill>
                <a:latin typeface="-apple-system"/>
              </a:rPr>
              <a:t>PostList</a:t>
            </a:r>
            <a:r>
              <a:rPr lang="en-US" sz="1600" dirty="0">
                <a:solidFill>
                  <a:srgbClr val="000000"/>
                </a:solidFill>
                <a:latin typeface="-apple-system"/>
              </a:rPr>
              <a:t> component is responsible for rendering a list of Post components.</a:t>
            </a:r>
            <a:endParaRPr lang="en-US" sz="1200" dirty="0">
              <a:solidFill>
                <a:srgbClr val="000000"/>
              </a:solidFill>
              <a:latin typeface="-apple-system"/>
            </a:endParaRPr>
          </a:p>
          <a:p>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4637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Making Components Stateful</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38200" y="1825625"/>
            <a:ext cx="10515600" cy="4351338"/>
          </a:xfrm>
        </p:spPr>
        <p:txBody>
          <a:bodyPr>
            <a:normAutofit/>
          </a:bodyPr>
          <a:lstStyle/>
          <a:p>
            <a:r>
              <a:rPr lang="en-US" dirty="0"/>
              <a:t>We have implemented static structure of our application</a:t>
            </a:r>
          </a:p>
          <a:p>
            <a:r>
              <a:rPr lang="en-US" dirty="0"/>
              <a:t>Next, we will make use of the </a:t>
            </a:r>
            <a:r>
              <a:rPr lang="en-US" dirty="0" err="1">
                <a:latin typeface="Courier New" panose="02070309020205020404" pitchFamily="49" charset="0"/>
                <a:cs typeface="Courier New" panose="02070309020205020404" pitchFamily="49" charset="0"/>
              </a:rPr>
              <a:t>useState</a:t>
            </a:r>
            <a:r>
              <a:rPr lang="en-US" dirty="0"/>
              <a:t> hook in order to be able to store state and handle dynamic interactions</a:t>
            </a:r>
          </a:p>
        </p:txBody>
      </p:sp>
    </p:spTree>
    <p:extLst>
      <p:ext uri="{BB962C8B-B14F-4D97-AF65-F5344CB8AC3E}">
        <p14:creationId xmlns:p14="http://schemas.microsoft.com/office/powerpoint/2010/main" val="346891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A40-7013-4247-B1AA-DC790E417FFA}"/>
              </a:ext>
            </a:extLst>
          </p:cNvPr>
          <p:cNvSpPr>
            <a:spLocks noGrp="1"/>
          </p:cNvSpPr>
          <p:nvPr>
            <p:ph type="title"/>
          </p:nvPr>
        </p:nvSpPr>
        <p:spPr/>
        <p:txBody>
          <a:bodyPr/>
          <a:lstStyle/>
          <a:p>
            <a:r>
              <a:rPr lang="en-US" dirty="0"/>
              <a:t>Principles of React (3/3)</a:t>
            </a:r>
          </a:p>
        </p:txBody>
      </p:sp>
      <p:sp>
        <p:nvSpPr>
          <p:cNvPr id="3" name="Content Placeholder 2">
            <a:extLst>
              <a:ext uri="{FF2B5EF4-FFF2-40B4-BE49-F238E27FC236}">
                <a16:creationId xmlns:a16="http://schemas.microsoft.com/office/drawing/2014/main" id="{FCD6A89F-5683-4E0A-A6B0-95F350152D90}"/>
              </a:ext>
            </a:extLst>
          </p:cNvPr>
          <p:cNvSpPr>
            <a:spLocks noGrp="1"/>
          </p:cNvSpPr>
          <p:nvPr>
            <p:ph idx="1"/>
          </p:nvPr>
        </p:nvSpPr>
        <p:spPr>
          <a:xfrm>
            <a:off x="838200" y="1825625"/>
            <a:ext cx="4382729" cy="4280207"/>
          </a:xfrm>
        </p:spPr>
        <p:txBody>
          <a:bodyPr>
            <a:normAutofit lnSpcReduction="10000"/>
          </a:bodyPr>
          <a:lstStyle/>
          <a:p>
            <a:r>
              <a:rPr lang="en-US" sz="2400" b="1" dirty="0"/>
              <a:t>Cross-platform </a:t>
            </a:r>
            <a:r>
              <a:rPr lang="en-US" sz="2400" dirty="0"/>
              <a:t>– React does not make assumptions about the tech stack and apps can typically function cross platform with minimal code change</a:t>
            </a:r>
          </a:p>
          <a:p>
            <a:r>
              <a:rPr lang="en-US" sz="2400" dirty="0"/>
              <a:t>create-react-app supports building </a:t>
            </a:r>
            <a:r>
              <a:rPr lang="en-US" sz="2400" b="1" dirty="0"/>
              <a:t>progressive web apps</a:t>
            </a:r>
            <a:r>
              <a:rPr lang="en-US" sz="2400" dirty="0"/>
              <a:t>, which enables making web applications installable on mobile devices with a single codebase</a:t>
            </a:r>
          </a:p>
          <a:p>
            <a:r>
              <a:rPr lang="en-US" sz="2400" b="1" dirty="0"/>
              <a:t>No native mobile APIs</a:t>
            </a:r>
          </a:p>
        </p:txBody>
      </p:sp>
      <p:pic>
        <p:nvPicPr>
          <p:cNvPr id="2050" name="Picture 2" descr="Progressive Web Apps with React.js: Part I — Introduction | by Addy Osmani  | Medium">
            <a:extLst>
              <a:ext uri="{FF2B5EF4-FFF2-40B4-BE49-F238E27FC236}">
                <a16:creationId xmlns:a16="http://schemas.microsoft.com/office/drawing/2014/main" id="{BEE3CEC7-DAAB-4648-A80F-57F1D42BF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280" y="1523078"/>
            <a:ext cx="7017599"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031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Adding state to the </a:t>
            </a:r>
            <a:r>
              <a:rPr lang="en-US" dirty="0" err="1"/>
              <a:t>UserBar</a:t>
            </a:r>
            <a:r>
              <a:rPr lang="en-US" dirty="0"/>
              <a:t> component</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1524000"/>
            <a:ext cx="6900672" cy="5334000"/>
          </a:xfrm>
        </p:spPr>
        <p:style>
          <a:lnRef idx="0">
            <a:schemeClr val="accent1"/>
          </a:lnRef>
          <a:fillRef idx="3">
            <a:schemeClr val="accent1"/>
          </a:fillRef>
          <a:effectRef idx="3">
            <a:schemeClr val="accent1"/>
          </a:effectRef>
          <a:fontRef idx="minor">
            <a:schemeClr val="lt1"/>
          </a:fontRef>
        </p:style>
        <p:txBody>
          <a:bodyPr>
            <a:noAutofit/>
          </a:bodyPr>
          <a:lstStyle/>
          <a:p>
            <a:pPr marL="0" indent="0">
              <a:buNone/>
            </a:pPr>
            <a:r>
              <a:rPr lang="en-US" sz="1200" b="1" dirty="0">
                <a:latin typeface="Courier New" panose="02070309020205020404" pitchFamily="49" charset="0"/>
                <a:cs typeface="Courier New" panose="02070309020205020404" pitchFamily="49" charset="0"/>
              </a:rPr>
              <a:t>import { </a:t>
            </a:r>
            <a:r>
              <a:rPr lang="en-US" sz="1200" b="1" dirty="0" err="1">
                <a:latin typeface="Courier New" panose="02070309020205020404" pitchFamily="49" charset="0"/>
                <a:cs typeface="Courier New" panose="02070309020205020404" pitchFamily="49" charset="0"/>
              </a:rPr>
              <a:t>useState</a:t>
            </a:r>
            <a:r>
              <a:rPr lang="en-US" sz="1200" b="1" dirty="0">
                <a:latin typeface="Courier New" panose="02070309020205020404" pitchFamily="49" charset="0"/>
                <a:cs typeface="Courier New" panose="02070309020205020404" pitchFamily="49" charset="0"/>
              </a:rPr>
              <a:t> } from 'react’</a:t>
            </a:r>
          </a:p>
          <a:p>
            <a:pPr marL="0" indent="0">
              <a:buNone/>
            </a:pPr>
            <a:r>
              <a:rPr lang="en-US" sz="1200" dirty="0">
                <a:latin typeface="Courier New" panose="02070309020205020404" pitchFamily="49" charset="0"/>
                <a:cs typeface="Courier New" panose="02070309020205020404" pitchFamily="49" charset="0"/>
              </a:rPr>
              <a:t>import Login from './Login'</a:t>
            </a:r>
          </a:p>
          <a:p>
            <a:pPr marL="0" indent="0">
              <a:buNone/>
            </a:pPr>
            <a:r>
              <a:rPr lang="en-US" sz="1200" dirty="0">
                <a:latin typeface="Courier New" panose="02070309020205020404" pitchFamily="49" charset="0"/>
                <a:cs typeface="Courier New" panose="02070309020205020404" pitchFamily="49" charset="0"/>
              </a:rPr>
              <a:t>import Logout from './Logout'</a:t>
            </a:r>
          </a:p>
          <a:p>
            <a:pPr marL="0" indent="0">
              <a:buNone/>
            </a:pPr>
            <a:r>
              <a:rPr lang="en-US" sz="1200" dirty="0">
                <a:latin typeface="Courier New" panose="02070309020205020404" pitchFamily="49" charset="0"/>
                <a:cs typeface="Courier New" panose="02070309020205020404" pitchFamily="49" charset="0"/>
              </a:rPr>
              <a:t>import Register from './Register'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a:t>
            </a:r>
            <a:r>
              <a:rPr lang="en-US" sz="1200" dirty="0" err="1">
                <a:latin typeface="Courier New" panose="02070309020205020404" pitchFamily="49" charset="0"/>
                <a:cs typeface="Courier New" panose="02070309020205020404" pitchFamily="49" charset="0"/>
              </a:rPr>
              <a:t>UserBar</a:t>
            </a:r>
            <a:r>
              <a:rPr lang="en-US" sz="1200"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strike="sngStrike" dirty="0">
                <a:latin typeface="Courier New" panose="02070309020205020404" pitchFamily="49" charset="0"/>
                <a:cs typeface="Courier New" panose="02070309020205020404" pitchFamily="49" charset="0"/>
              </a:rPr>
              <a:t>const user = ‘’</a:t>
            </a:r>
          </a:p>
          <a:p>
            <a:pPr marL="0" indent="0">
              <a:buNone/>
            </a:pP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const [ user, </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 ] = </a:t>
            </a:r>
            <a:r>
              <a:rPr lang="en-US" sz="1200" b="1" dirty="0" err="1">
                <a:latin typeface="Courier New" panose="02070309020205020404" pitchFamily="49" charset="0"/>
                <a:cs typeface="Courier New" panose="02070309020205020404" pitchFamily="49" charset="0"/>
              </a:rPr>
              <a:t>useState</a:t>
            </a:r>
            <a:r>
              <a:rPr lang="en-US" sz="1200" b="1"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if (user) {</a:t>
            </a:r>
          </a:p>
          <a:p>
            <a:pPr marL="0" indent="0">
              <a:buNone/>
            </a:pPr>
            <a:r>
              <a:rPr lang="en-US" sz="1200" dirty="0">
                <a:latin typeface="Courier New" panose="02070309020205020404" pitchFamily="49" charset="0"/>
                <a:cs typeface="Courier New" panose="02070309020205020404" pitchFamily="49" charset="0"/>
              </a:rPr>
              <a:t>        return &lt;Logout user={user} </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/&gt;</a:t>
            </a:r>
          </a:p>
          <a:p>
            <a:pPr marL="0" indent="0">
              <a:buNone/>
            </a:pPr>
            <a:r>
              <a:rPr lang="en-US" sz="1200" dirty="0">
                <a:latin typeface="Courier New" panose="02070309020205020404" pitchFamily="49" charset="0"/>
                <a:cs typeface="Courier New" panose="02070309020205020404" pitchFamily="49" charset="0"/>
              </a:rPr>
              <a:t>    } else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&lt;&gt;</a:t>
            </a:r>
          </a:p>
          <a:p>
            <a:pPr marL="0" indent="0">
              <a:buNone/>
            </a:pPr>
            <a:r>
              <a:rPr lang="en-US" sz="1200" dirty="0">
                <a:latin typeface="Courier New" panose="02070309020205020404" pitchFamily="49" charset="0"/>
                <a:cs typeface="Courier New" panose="02070309020205020404" pitchFamily="49" charset="0"/>
              </a:rPr>
              <a:t>              &lt;Login </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/&gt;</a:t>
            </a:r>
          </a:p>
          <a:p>
            <a:pPr marL="0" indent="0">
              <a:buNone/>
            </a:pPr>
            <a:r>
              <a:rPr lang="en-US" sz="1200" dirty="0">
                <a:latin typeface="Courier New" panose="02070309020205020404" pitchFamily="49" charset="0"/>
                <a:cs typeface="Courier New" panose="02070309020205020404" pitchFamily="49" charset="0"/>
              </a:rPr>
              <a:t>              &lt;Register </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/&gt;</a:t>
            </a:r>
          </a:p>
          <a:p>
            <a:pPr marL="0" indent="0">
              <a:buNone/>
            </a:pPr>
            <a:r>
              <a:rPr lang="en-US" sz="1200" dirty="0">
                <a:latin typeface="Courier New" panose="02070309020205020404" pitchFamily="49" charset="0"/>
                <a:cs typeface="Courier New" panose="02070309020205020404" pitchFamily="49" charset="0"/>
              </a:rPr>
              <a:t>            &lt;/&gt;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0CDE6EFE-3206-4569-BA66-D74E982F69F0}"/>
              </a:ext>
            </a:extLst>
          </p:cNvPr>
          <p:cNvSpPr txBox="1"/>
          <p:nvPr/>
        </p:nvSpPr>
        <p:spPr>
          <a:xfrm>
            <a:off x="8049233" y="1690688"/>
            <a:ext cx="3467100" cy="2031325"/>
          </a:xfrm>
          <a:prstGeom prst="rect">
            <a:avLst/>
          </a:prstGeom>
          <a:noFill/>
        </p:spPr>
        <p:txBody>
          <a:bodyPr wrap="square" rtlCol="0">
            <a:spAutoFit/>
          </a:bodyPr>
          <a:lstStyle/>
          <a:p>
            <a:r>
              <a:rPr lang="en-US" dirty="0"/>
              <a:t>Now, the </a:t>
            </a:r>
            <a:r>
              <a:rPr lang="en-US" dirty="0" err="1">
                <a:latin typeface="Courier New" panose="02070309020205020404" pitchFamily="49" charset="0"/>
                <a:cs typeface="Courier New" panose="02070309020205020404" pitchFamily="49" charset="0"/>
              </a:rPr>
              <a:t>UserBar</a:t>
            </a:r>
            <a:r>
              <a:rPr lang="en-US" dirty="0"/>
              <a:t> component provides a </a:t>
            </a:r>
            <a:r>
              <a:rPr lang="en-US" dirty="0" err="1">
                <a:latin typeface="Courier New" panose="02070309020205020404" pitchFamily="49" charset="0"/>
                <a:cs typeface="Courier New" panose="02070309020205020404" pitchFamily="49" charset="0"/>
              </a:rPr>
              <a:t>setUser</a:t>
            </a:r>
            <a:r>
              <a:rPr lang="en-US" dirty="0"/>
              <a:t> function, which can be used in the Login, Register, and Logout components to set or unset the user value.</a:t>
            </a:r>
          </a:p>
          <a:p>
            <a:endParaRPr lang="en-US" dirty="0"/>
          </a:p>
          <a:p>
            <a:endParaRPr lang="en-US" dirty="0"/>
          </a:p>
        </p:txBody>
      </p:sp>
    </p:spTree>
    <p:extLst>
      <p:ext uri="{BB962C8B-B14F-4D97-AF65-F5344CB8AC3E}">
        <p14:creationId xmlns:p14="http://schemas.microsoft.com/office/powerpoint/2010/main" val="3208243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Adding state to the Login component</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283464" y="1524000"/>
            <a:ext cx="11908536" cy="4667250"/>
          </a:xfrm>
        </p:spPr>
        <p:style>
          <a:lnRef idx="0">
            <a:schemeClr val="accent1"/>
          </a:lnRef>
          <a:fillRef idx="3">
            <a:schemeClr val="accent1"/>
          </a:fillRef>
          <a:effectRef idx="3">
            <a:schemeClr val="accent1"/>
          </a:effectRef>
          <a:fontRef idx="minor">
            <a:schemeClr val="lt1"/>
          </a:fontRef>
        </p:style>
        <p:txBody>
          <a:bodyPr>
            <a:normAutofit fontScale="47500" lnSpcReduction="20000"/>
          </a:bodyPr>
          <a:lstStyle/>
          <a:p>
            <a:pPr marL="0" indent="0">
              <a:buNone/>
            </a:pPr>
            <a:r>
              <a:rPr lang="en-US" b="1" dirty="0">
                <a:latin typeface="Courier New" panose="02070309020205020404" pitchFamily="49" charset="0"/>
                <a:cs typeface="Courier New" panose="02070309020205020404" pitchFamily="49" charset="0"/>
              </a:rPr>
              <a:t>import React,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 } from ‘react’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export default function Login(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setUser</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const [ username, </a:t>
            </a:r>
            <a:r>
              <a:rPr lang="en-US" b="1" dirty="0" err="1">
                <a:latin typeface="Courier New" panose="02070309020205020404" pitchFamily="49" charset="0"/>
                <a:cs typeface="Courier New" panose="02070309020205020404" pitchFamily="49" charset="0"/>
              </a:rPr>
              <a:t>setUsername</a:t>
            </a:r>
            <a:r>
              <a:rPr lang="en-US" b="1" dirty="0">
                <a:latin typeface="Courier New" panose="02070309020205020404" pitchFamily="49" charset="0"/>
                <a:cs typeface="Courier New" panose="02070309020205020404" pitchFamily="49" charset="0"/>
              </a:rPr>
              <a:t> ]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handleUsername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evt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setUsername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evt.target.value</a:t>
            </a:r>
            <a:r>
              <a:rPr lang="en-US" b="1" dirty="0">
                <a:latin typeface="Courier New" panose="02070309020205020404" pitchFamily="49" charset="0"/>
                <a:cs typeface="Courier New" panose="02070309020205020404" pitchFamily="49" charset="0"/>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return (</a:t>
            </a:r>
          </a:p>
          <a:p>
            <a:pPr marL="0" indent="0">
              <a:buNone/>
            </a:pPr>
            <a:r>
              <a:rPr lang="en-US" dirty="0">
                <a:latin typeface="Courier New" panose="02070309020205020404" pitchFamily="49" charset="0"/>
                <a:cs typeface="Courier New" panose="02070309020205020404" pitchFamily="49" charset="0"/>
              </a:rPr>
              <a:t>        &lt;form </a:t>
            </a:r>
            <a:r>
              <a:rPr lang="en-US" dirty="0" err="1">
                <a:latin typeface="Courier New" panose="02070309020205020404" pitchFamily="49" charset="0"/>
                <a:cs typeface="Courier New" panose="02070309020205020404" pitchFamily="49" charset="0"/>
              </a:rPr>
              <a:t>onSubmit</a:t>
            </a:r>
            <a:r>
              <a:rPr lang="en-US" dirty="0">
                <a:latin typeface="Courier New" panose="02070309020205020404" pitchFamily="49" charset="0"/>
                <a:cs typeface="Courier New" panose="02070309020205020404" pitchFamily="49" charset="0"/>
              </a:rPr>
              <a:t>={e =&gt; { </a:t>
            </a:r>
            <a:r>
              <a:rPr lang="en-US" dirty="0" err="1">
                <a:latin typeface="Courier New" panose="02070309020205020404" pitchFamily="49" charset="0"/>
                <a:cs typeface="Courier New" panose="02070309020205020404" pitchFamily="49" charset="0"/>
              </a:rPr>
              <a:t>e.preventDefault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setUser</a:t>
            </a:r>
            <a:r>
              <a:rPr lang="en-US" dirty="0">
                <a:latin typeface="Courier New" panose="02070309020205020404" pitchFamily="49" charset="0"/>
                <a:cs typeface="Courier New" panose="02070309020205020404" pitchFamily="49" charset="0"/>
              </a:rPr>
              <a:t>(username);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="login-username"&gt;Username:&lt;/label&gt;</a:t>
            </a:r>
          </a:p>
          <a:p>
            <a:pPr marL="0" indent="0">
              <a:buNone/>
            </a:pPr>
            <a:r>
              <a:rPr lang="en-US" dirty="0">
                <a:latin typeface="Courier New" panose="02070309020205020404" pitchFamily="49" charset="0"/>
                <a:cs typeface="Courier New" panose="02070309020205020404" pitchFamily="49" charset="0"/>
              </a:rPr>
              <a:t>            &lt;input type="text“ </a:t>
            </a:r>
            <a:r>
              <a:rPr lang="en-US" b="1" dirty="0">
                <a:latin typeface="Courier New" panose="02070309020205020404" pitchFamily="49" charset="0"/>
                <a:cs typeface="Courier New" panose="02070309020205020404" pitchFamily="49" charset="0"/>
              </a:rPr>
              <a:t>value={username}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handleUsername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name="login-username" id="login-username"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="login-password"&gt;Password:&lt;/label&gt;</a:t>
            </a:r>
          </a:p>
          <a:p>
            <a:pPr marL="0" indent="0">
              <a:buNone/>
            </a:pPr>
            <a:r>
              <a:rPr lang="en-US" dirty="0">
                <a:latin typeface="Courier New" panose="02070309020205020404" pitchFamily="49" charset="0"/>
                <a:cs typeface="Courier New" panose="02070309020205020404" pitchFamily="49" charset="0"/>
              </a:rPr>
              <a:t>            &lt;input type="password" name="login-password" id="login-password" /&gt;</a:t>
            </a:r>
          </a:p>
          <a:p>
            <a:pPr marL="0" indent="0">
              <a:buNone/>
            </a:pPr>
            <a:r>
              <a:rPr lang="en-US" dirty="0">
                <a:latin typeface="Courier New" panose="02070309020205020404" pitchFamily="49" charset="0"/>
                <a:cs typeface="Courier New" panose="02070309020205020404" pitchFamily="49" charset="0"/>
              </a:rPr>
              <a:t>            &lt;input type="submit" value="Login“ </a:t>
            </a:r>
            <a:r>
              <a:rPr lang="en-US" b="1" dirty="0">
                <a:latin typeface="Courier New" panose="02070309020205020404" pitchFamily="49" charset="0"/>
                <a:cs typeface="Courier New" panose="02070309020205020404" pitchFamily="49" charset="0"/>
              </a:rPr>
              <a:t>disabled={</a:t>
            </a:r>
            <a:r>
              <a:rPr lang="en-US" b="1" dirty="0" err="1">
                <a:latin typeface="Courier New" panose="02070309020205020404" pitchFamily="49" charset="0"/>
                <a:cs typeface="Courier New" panose="02070309020205020404" pitchFamily="49" charset="0"/>
              </a:rPr>
              <a:t>username.length</a:t>
            </a:r>
            <a:r>
              <a:rPr lang="en-US" b="1" dirty="0">
                <a:latin typeface="Courier New" panose="02070309020205020404" pitchFamily="49" charset="0"/>
                <a:cs typeface="Courier New" panose="02070309020205020404" pitchFamily="49" charset="0"/>
              </a:rPr>
              <a:t> === 0}</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&lt;/form&gt;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cxnSp>
        <p:nvCxnSpPr>
          <p:cNvPr id="8" name="Straight Arrow Connector 7">
            <a:extLst>
              <a:ext uri="{FF2B5EF4-FFF2-40B4-BE49-F238E27FC236}">
                <a16:creationId xmlns:a16="http://schemas.microsoft.com/office/drawing/2014/main" id="{E599C681-EEC3-4F98-BB8C-98188FECE98E}"/>
              </a:ext>
            </a:extLst>
          </p:cNvPr>
          <p:cNvCxnSpPr>
            <a:cxnSpLocks/>
          </p:cNvCxnSpPr>
          <p:nvPr/>
        </p:nvCxnSpPr>
        <p:spPr>
          <a:xfrm flipV="1">
            <a:off x="6629400" y="4438651"/>
            <a:ext cx="0" cy="97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1D3FDBE-E594-426C-92EA-D44A9D26BE50}"/>
              </a:ext>
            </a:extLst>
          </p:cNvPr>
          <p:cNvSpPr txBox="1"/>
          <p:nvPr/>
        </p:nvSpPr>
        <p:spPr>
          <a:xfrm>
            <a:off x="3917815" y="5410200"/>
            <a:ext cx="8115300"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dirty="0"/>
              <a:t>In HTML, form elements such as &lt;input&gt;, &lt;</a:t>
            </a:r>
            <a:r>
              <a:rPr lang="en-US" sz="1200" dirty="0" err="1"/>
              <a:t>textarea</a:t>
            </a:r>
            <a:r>
              <a:rPr lang="en-US" sz="1200" dirty="0"/>
              <a:t>&gt;, and &lt;select&gt; typically maintain their own state and update it based on user input. In React, mutable state is typically kept in the state property of components, and only updated with </a:t>
            </a:r>
            <a:r>
              <a:rPr lang="en-US" sz="1200" dirty="0" err="1"/>
              <a:t>useState</a:t>
            </a:r>
            <a:r>
              <a:rPr lang="en-US" sz="1200" dirty="0"/>
              <a:t>()/ </a:t>
            </a:r>
            <a:r>
              <a:rPr lang="en-US" sz="1200" dirty="0" err="1"/>
              <a:t>setState</a:t>
            </a:r>
            <a:r>
              <a:rPr lang="en-US" sz="1200" dirty="0"/>
              <a:t>().</a:t>
            </a:r>
          </a:p>
          <a:p>
            <a:endParaRPr lang="en-US" sz="1200" dirty="0"/>
          </a:p>
          <a:p>
            <a:r>
              <a:rPr lang="en-US" sz="1200" dirty="0"/>
              <a:t>We can combine the two by making the React state be the “single source of truth”. Then the React component that renders a form also controls what happens in that form on subsequent user input. An input form element whose value is controlled by React in this way is called a “controlled component”.</a:t>
            </a:r>
          </a:p>
        </p:txBody>
      </p:sp>
    </p:spTree>
    <p:extLst>
      <p:ext uri="{BB962C8B-B14F-4D97-AF65-F5344CB8AC3E}">
        <p14:creationId xmlns:p14="http://schemas.microsoft.com/office/powerpoint/2010/main" val="1009240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Adding state to the Register component</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853440" y="1690688"/>
            <a:ext cx="10797454" cy="4700384"/>
          </a:xfrm>
        </p:spPr>
        <p:style>
          <a:lnRef idx="0">
            <a:schemeClr val="accent1"/>
          </a:lnRef>
          <a:fillRef idx="3">
            <a:schemeClr val="accent1"/>
          </a:fillRef>
          <a:effectRef idx="3">
            <a:schemeClr val="accent1"/>
          </a:effectRef>
          <a:fontRef idx="minor">
            <a:schemeClr val="lt1"/>
          </a:fontRef>
        </p:style>
        <p:txBody>
          <a:bodyPr>
            <a:normAutofit fontScale="32500" lnSpcReduction="20000"/>
          </a:bodyPr>
          <a:lstStyle/>
          <a:p>
            <a:pPr marL="0" indent="0">
              <a:buNone/>
            </a:pPr>
            <a:r>
              <a:rPr lang="en-US" b="1" dirty="0">
                <a:latin typeface="Courier New" panose="02070309020205020404" pitchFamily="49" charset="0"/>
                <a:cs typeface="Courier New" panose="02070309020205020404" pitchFamily="49" charset="0"/>
              </a:rPr>
              <a:t>import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 } from 'react'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export default function Register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setUser</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const [ username, </a:t>
            </a:r>
            <a:r>
              <a:rPr lang="en-US" b="1" dirty="0" err="1">
                <a:latin typeface="Courier New" panose="02070309020205020404" pitchFamily="49" charset="0"/>
                <a:cs typeface="Courier New" panose="02070309020205020404" pitchFamily="49" charset="0"/>
              </a:rPr>
              <a:t>setUsername</a:t>
            </a:r>
            <a:r>
              <a:rPr lang="en-US" b="1" dirty="0">
                <a:latin typeface="Courier New" panose="02070309020205020404" pitchFamily="49" charset="0"/>
                <a:cs typeface="Courier New" panose="02070309020205020404" pitchFamily="49" charset="0"/>
              </a:rPr>
              <a:t> ]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const [ password, </a:t>
            </a:r>
            <a:r>
              <a:rPr lang="en-US" b="1" dirty="0" err="1">
                <a:latin typeface="Courier New" panose="02070309020205020404" pitchFamily="49" charset="0"/>
                <a:cs typeface="Courier New" panose="02070309020205020404" pitchFamily="49" charset="0"/>
              </a:rPr>
              <a:t>setPassword</a:t>
            </a:r>
            <a:r>
              <a:rPr lang="en-US" b="1" dirty="0">
                <a:latin typeface="Courier New" panose="02070309020205020404" pitchFamily="49" charset="0"/>
                <a:cs typeface="Courier New" panose="02070309020205020404" pitchFamily="49" charset="0"/>
              </a:rPr>
              <a:t> ]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const [ </a:t>
            </a:r>
            <a:r>
              <a:rPr lang="en-US" b="1" dirty="0" err="1">
                <a:latin typeface="Courier New" panose="02070309020205020404" pitchFamily="49" charset="0"/>
                <a:cs typeface="Courier New" panose="02070309020205020404" pitchFamily="49" charset="0"/>
              </a:rPr>
              <a:t>passwordRepeat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setPasswordRepeat</a:t>
            </a:r>
            <a:r>
              <a:rPr lang="en-US" b="1" dirty="0">
                <a:latin typeface="Courier New" panose="02070309020205020404" pitchFamily="49" charset="0"/>
                <a:cs typeface="Courier New" panose="02070309020205020404" pitchFamily="49" charset="0"/>
              </a:rPr>
              <a:t> ]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handleUsername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evt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setUsername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evt.target.value</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handlePassword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evt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setPassword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evt.target.value</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handlePasswordRepeat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evt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setPasswordRepeat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evt.target.value</a:t>
            </a:r>
            <a:r>
              <a:rPr lang="en-US" b="1"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p>
          <a:p>
            <a:pPr marL="0" indent="0">
              <a:buNone/>
            </a:pPr>
            <a:r>
              <a:rPr lang="en-US" dirty="0">
                <a:latin typeface="Courier New" panose="02070309020205020404" pitchFamily="49" charset="0"/>
                <a:cs typeface="Courier New" panose="02070309020205020404" pitchFamily="49" charset="0"/>
              </a:rPr>
              <a:t>        &lt;form </a:t>
            </a:r>
            <a:r>
              <a:rPr lang="en-US" dirty="0" err="1">
                <a:latin typeface="Courier New" panose="02070309020205020404" pitchFamily="49" charset="0"/>
                <a:cs typeface="Courier New" panose="02070309020205020404" pitchFamily="49" charset="0"/>
              </a:rPr>
              <a:t>onSubmit</a:t>
            </a:r>
            <a:r>
              <a:rPr lang="en-US" dirty="0">
                <a:latin typeface="Courier New" panose="02070309020205020404" pitchFamily="49" charset="0"/>
                <a:cs typeface="Courier New" panose="02070309020205020404" pitchFamily="49" charset="0"/>
              </a:rPr>
              <a:t>={e =&gt;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e.preventDefault</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setUser</a:t>
            </a:r>
            <a:r>
              <a:rPr lang="en-US" b="1" dirty="0">
                <a:latin typeface="Courier New" panose="02070309020205020404" pitchFamily="49" charset="0"/>
                <a:cs typeface="Courier New" panose="02070309020205020404" pitchFamily="49" charset="0"/>
              </a:rPr>
              <a:t>(username)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="register-username"&gt;Username:&lt;/label&gt;</a:t>
            </a:r>
          </a:p>
          <a:p>
            <a:pPr marL="0" indent="0">
              <a:buNone/>
            </a:pPr>
            <a:r>
              <a:rPr lang="en-US" dirty="0">
                <a:latin typeface="Courier New" panose="02070309020205020404" pitchFamily="49" charset="0"/>
                <a:cs typeface="Courier New" panose="02070309020205020404" pitchFamily="49" charset="0"/>
              </a:rPr>
              <a:t>            &lt;input type="text“ </a:t>
            </a:r>
            <a:r>
              <a:rPr lang="en-US" b="1" dirty="0">
                <a:latin typeface="Courier New" panose="02070309020205020404" pitchFamily="49" charset="0"/>
                <a:cs typeface="Courier New" panose="02070309020205020404" pitchFamily="49" charset="0"/>
              </a:rPr>
              <a:t>value={username}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handleUsername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name="register-username" id="register-username"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="register-password“&gt;Password:&lt;/label&gt;</a:t>
            </a:r>
          </a:p>
          <a:p>
            <a:pPr marL="0" indent="0">
              <a:buNone/>
            </a:pPr>
            <a:r>
              <a:rPr lang="en-US" dirty="0">
                <a:latin typeface="Courier New" panose="02070309020205020404" pitchFamily="49" charset="0"/>
                <a:cs typeface="Courier New" panose="02070309020205020404" pitchFamily="49" charset="0"/>
              </a:rPr>
              <a:t>            &lt;input type="password" name="register-password" id="register-</a:t>
            </a:r>
            <a:r>
              <a:rPr lang="en-US" dirty="0" err="1">
                <a:latin typeface="Courier New" panose="02070309020205020404" pitchFamily="49" charset="0"/>
                <a:cs typeface="Courier New" panose="02070309020205020404" pitchFamily="49" charset="0"/>
              </a:rPr>
              <a:t>password“</a:t>
            </a:r>
            <a:r>
              <a:rPr lang="en-US" b="1" dirty="0" err="1">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={password}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handlePassword</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="register-password-repeat&gt;Repeat password:&lt;/label&gt;</a:t>
            </a:r>
          </a:p>
          <a:p>
            <a:pPr marL="0" indent="0">
              <a:buNone/>
            </a:pPr>
            <a:r>
              <a:rPr lang="en-US" dirty="0">
                <a:latin typeface="Courier New" panose="02070309020205020404" pitchFamily="49" charset="0"/>
                <a:cs typeface="Courier New" panose="02070309020205020404" pitchFamily="49" charset="0"/>
              </a:rPr>
              <a:t>            &lt;input type="password" name="register-password-repeat" id="register-password-repeat““ </a:t>
            </a:r>
            <a:r>
              <a:rPr lang="en-US" b="1" dirty="0">
                <a:latin typeface="Courier New" panose="02070309020205020404" pitchFamily="49" charset="0"/>
                <a:cs typeface="Courier New" panose="02070309020205020404" pitchFamily="49" charset="0"/>
              </a:rPr>
              <a:t>value={</a:t>
            </a:r>
            <a:r>
              <a:rPr lang="en-US" b="1" dirty="0" err="1">
                <a:latin typeface="Courier New" panose="02070309020205020404" pitchFamily="49" charset="0"/>
                <a:cs typeface="Courier New" panose="02070309020205020404" pitchFamily="49" charset="0"/>
              </a:rPr>
              <a:t>passwordRepeat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handlePasswordRepeat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&lt;input type="submit" value="Register“ </a:t>
            </a:r>
            <a:r>
              <a:rPr lang="en-US" b="1" dirty="0">
                <a:latin typeface="Courier New" panose="02070309020205020404" pitchFamily="49" charset="0"/>
                <a:cs typeface="Courier New" panose="02070309020205020404" pitchFamily="49" charset="0"/>
              </a:rPr>
              <a:t>disabled={</a:t>
            </a:r>
            <a:r>
              <a:rPr lang="en-US" b="1" dirty="0" err="1">
                <a:latin typeface="Courier New" panose="02070309020205020404" pitchFamily="49" charset="0"/>
                <a:cs typeface="Courier New" panose="02070309020205020404" pitchFamily="49" charset="0"/>
              </a:rPr>
              <a:t>username.length</a:t>
            </a:r>
            <a:r>
              <a:rPr lang="en-US" b="1" dirty="0">
                <a:latin typeface="Courier New" panose="02070309020205020404" pitchFamily="49" charset="0"/>
                <a:cs typeface="Courier New" panose="02070309020205020404" pitchFamily="49" charset="0"/>
              </a:rPr>
              <a:t> === 0 || </a:t>
            </a:r>
            <a:r>
              <a:rPr lang="en-US" b="1" dirty="0" err="1">
                <a:latin typeface="Courier New" panose="02070309020205020404" pitchFamily="49" charset="0"/>
                <a:cs typeface="Courier New" panose="02070309020205020404" pitchFamily="49" charset="0"/>
              </a:rPr>
              <a:t>password.length</a:t>
            </a:r>
            <a:r>
              <a:rPr lang="en-US" b="1" dirty="0">
                <a:latin typeface="Courier New" panose="02070309020205020404" pitchFamily="49" charset="0"/>
                <a:cs typeface="Courier New" panose="02070309020205020404" pitchFamily="49" charset="0"/>
              </a:rPr>
              <a:t> === 0 || password !== </a:t>
            </a:r>
            <a:r>
              <a:rPr lang="en-US" b="1" dirty="0" err="1">
                <a:latin typeface="Courier New" panose="02070309020205020404" pitchFamily="49" charset="0"/>
                <a:cs typeface="Courier New" panose="02070309020205020404" pitchFamily="49" charset="0"/>
              </a:rPr>
              <a:t>passwordRepeat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&lt;/form&gt;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57435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Adding state to the Logout component</a:t>
            </a:r>
          </a:p>
        </p:txBody>
      </p:sp>
      <p:sp>
        <p:nvSpPr>
          <p:cNvPr id="9" name="Content Placeholder 8">
            <a:extLst>
              <a:ext uri="{FF2B5EF4-FFF2-40B4-BE49-F238E27FC236}">
                <a16:creationId xmlns:a16="http://schemas.microsoft.com/office/drawing/2014/main" id="{B61F3678-0D13-4E91-AE5E-5D327273DEE1}"/>
              </a:ext>
            </a:extLst>
          </p:cNvPr>
          <p:cNvSpPr>
            <a:spLocks noGrp="1"/>
          </p:cNvSpPr>
          <p:nvPr>
            <p:ph idx="1"/>
          </p:nvPr>
        </p:nvSpPr>
        <p:spPr>
          <a:xfrm>
            <a:off x="308226" y="1690688"/>
            <a:ext cx="10246286" cy="2754852"/>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export default function Logout({user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setUser</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a:t>
            </a:r>
          </a:p>
          <a:p>
            <a:pPr marL="0" indent="0">
              <a:buNone/>
            </a:pPr>
            <a:r>
              <a:rPr lang="en-US" sz="1200" dirty="0">
                <a:latin typeface="Courier New" panose="02070309020205020404" pitchFamily="49" charset="0"/>
                <a:cs typeface="Courier New" panose="02070309020205020404" pitchFamily="49" charset="0"/>
              </a:rPr>
              <a:t>     &lt;form </a:t>
            </a:r>
            <a:r>
              <a:rPr lang="en-US" sz="1200" dirty="0" err="1">
                <a:latin typeface="Courier New" panose="02070309020205020404" pitchFamily="49" charset="0"/>
                <a:cs typeface="Courier New" panose="02070309020205020404" pitchFamily="49" charset="0"/>
              </a:rPr>
              <a:t>onSubmit</a:t>
            </a:r>
            <a:r>
              <a:rPr lang="en-US" sz="1200" dirty="0">
                <a:latin typeface="Courier New" panose="02070309020205020404" pitchFamily="49" charset="0"/>
                <a:cs typeface="Courier New" panose="02070309020205020404" pitchFamily="49" charset="0"/>
              </a:rPr>
              <a:t>={e =&gt; </a:t>
            </a:r>
            <a:r>
              <a:rPr lang="en-US" sz="1200" b="1"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e.preventDefault</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setUser</a:t>
            </a:r>
            <a:r>
              <a:rPr lang="en-US" sz="1200" b="1"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}&gt;</a:t>
            </a:r>
          </a:p>
          <a:p>
            <a:pPr marL="0" indent="0">
              <a:buNone/>
            </a:pPr>
            <a:r>
              <a:rPr lang="en-US" sz="1200" dirty="0">
                <a:latin typeface="Courier New" panose="02070309020205020404" pitchFamily="49" charset="0"/>
                <a:cs typeface="Courier New" panose="02070309020205020404" pitchFamily="49" charset="0"/>
              </a:rPr>
              <a:t>        Logged in as: &lt;b&gt;{user}&lt;/b&gt;</a:t>
            </a:r>
          </a:p>
          <a:p>
            <a:pPr marL="0" indent="0">
              <a:buNone/>
            </a:pPr>
            <a:r>
              <a:rPr lang="en-US" sz="1200" dirty="0">
                <a:latin typeface="Courier New" panose="02070309020205020404" pitchFamily="49" charset="0"/>
                <a:cs typeface="Courier New" panose="02070309020205020404" pitchFamily="49" charset="0"/>
              </a:rPr>
              <a:t>        &lt;input type="submit" value="Logout" /&gt;</a:t>
            </a:r>
          </a:p>
          <a:p>
            <a:pPr marL="0" indent="0">
              <a:buNone/>
            </a:pPr>
            <a:r>
              <a:rPr lang="en-US" sz="1200" dirty="0">
                <a:latin typeface="Courier New" panose="02070309020205020404" pitchFamily="49" charset="0"/>
                <a:cs typeface="Courier New" panose="02070309020205020404" pitchFamily="49" charset="0"/>
              </a:rPr>
              <a:t>     &lt;/form&gt;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3580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How do we pass user info to </a:t>
            </a:r>
            <a:r>
              <a:rPr lang="en-US" dirty="0" err="1"/>
              <a:t>CreatePost</a:t>
            </a:r>
            <a:r>
              <a:rPr lang="en-US" dirty="0"/>
              <a:t>?</a:t>
            </a:r>
          </a:p>
        </p:txBody>
      </p:sp>
      <p:sp>
        <p:nvSpPr>
          <p:cNvPr id="4" name="Content Placeholder 3">
            <a:extLst>
              <a:ext uri="{FF2B5EF4-FFF2-40B4-BE49-F238E27FC236}">
                <a16:creationId xmlns:a16="http://schemas.microsoft.com/office/drawing/2014/main" id="{8EFA3B53-F948-4580-9F7F-5838946950BE}"/>
              </a:ext>
            </a:extLst>
          </p:cNvPr>
          <p:cNvSpPr>
            <a:spLocks noGrp="1"/>
          </p:cNvSpPr>
          <p:nvPr>
            <p:ph idx="1"/>
          </p:nvPr>
        </p:nvSpPr>
        <p:spPr>
          <a:xfrm>
            <a:off x="838200" y="1492250"/>
            <a:ext cx="10515600" cy="1212850"/>
          </a:xfrm>
        </p:spPr>
        <p:txBody>
          <a:bodyPr>
            <a:normAutofit/>
          </a:bodyPr>
          <a:lstStyle/>
          <a:p>
            <a:r>
              <a:rPr lang="en-US" sz="1800" dirty="0"/>
              <a:t>User state in our app is currently maintained in the </a:t>
            </a:r>
            <a:r>
              <a:rPr lang="en-US" sz="1800" dirty="0" err="1"/>
              <a:t>UserBar</a:t>
            </a:r>
            <a:r>
              <a:rPr lang="en-US" sz="1800" dirty="0"/>
              <a:t>; however, </a:t>
            </a:r>
            <a:r>
              <a:rPr lang="en-US" sz="1800" dirty="0" err="1"/>
              <a:t>CreatePost</a:t>
            </a:r>
            <a:r>
              <a:rPr lang="en-US" sz="1800" dirty="0"/>
              <a:t> also needs User info.</a:t>
            </a:r>
          </a:p>
          <a:p>
            <a:r>
              <a:rPr lang="en-US" sz="1800" dirty="0"/>
              <a:t>User state is global state, so we need to move the User hook out of </a:t>
            </a:r>
            <a:r>
              <a:rPr lang="en-US" sz="1800" dirty="0" err="1"/>
              <a:t>UserBar</a:t>
            </a:r>
            <a:r>
              <a:rPr lang="en-US" sz="1800" dirty="0"/>
              <a:t> and into App. Later we will use Context Hooks to manage global state</a:t>
            </a:r>
          </a:p>
          <a:p>
            <a:endParaRPr lang="en-US" sz="1800" dirty="0"/>
          </a:p>
        </p:txBody>
      </p:sp>
      <p:sp>
        <p:nvSpPr>
          <p:cNvPr id="8" name="TextBox 7">
            <a:extLst>
              <a:ext uri="{FF2B5EF4-FFF2-40B4-BE49-F238E27FC236}">
                <a16:creationId xmlns:a16="http://schemas.microsoft.com/office/drawing/2014/main" id="{CA258206-EAAA-438A-893B-74C306946069}"/>
              </a:ext>
            </a:extLst>
          </p:cNvPr>
          <p:cNvSpPr txBox="1"/>
          <p:nvPr/>
        </p:nvSpPr>
        <p:spPr>
          <a:xfrm>
            <a:off x="1104899" y="2645668"/>
            <a:ext cx="10515600" cy="3847207"/>
          </a:xfrm>
          <a:prstGeom prst="rect">
            <a:avLst/>
          </a:prstGeom>
          <a:noFill/>
        </p:spPr>
        <p:txBody>
          <a:bodyPr wrap="square" rtlCol="0">
            <a:spAutoFit/>
          </a:bodyPr>
          <a:lstStyle/>
          <a:p>
            <a:r>
              <a:rPr lang="en-US" dirty="0"/>
              <a:t>1. Edit </a:t>
            </a:r>
            <a:r>
              <a:rPr lang="en-US" dirty="0" err="1"/>
              <a:t>src</a:t>
            </a:r>
            <a:r>
              <a:rPr lang="en-US" dirty="0"/>
              <a:t>/user/UserBar.js, and cut/remove the Hook definition that is there:</a:t>
            </a:r>
          </a:p>
          <a:p>
            <a:r>
              <a:rPr lang="en-US" sz="1600" dirty="0"/>
              <a:t>     </a:t>
            </a:r>
            <a:r>
              <a:rPr lang="en-US" sz="1600" dirty="0">
                <a:latin typeface="Courier New" panose="02070309020205020404" pitchFamily="49" charset="0"/>
                <a:cs typeface="Courier New" panose="02070309020205020404" pitchFamily="49" charset="0"/>
              </a:rPr>
              <a:t>const [ user, </a:t>
            </a:r>
            <a:r>
              <a:rPr lang="en-US" sz="1600" dirty="0" err="1">
                <a:latin typeface="Courier New" panose="02070309020205020404" pitchFamily="49" charset="0"/>
                <a:cs typeface="Courier New" panose="02070309020205020404" pitchFamily="49" charset="0"/>
              </a:rPr>
              <a:t>setUser</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useState</a:t>
            </a:r>
            <a:r>
              <a:rPr lang="en-US" sz="1600" dirty="0">
                <a:latin typeface="Courier New" panose="02070309020205020404" pitchFamily="49" charset="0"/>
                <a:cs typeface="Courier New" panose="02070309020205020404" pitchFamily="49" charset="0"/>
              </a:rPr>
              <a:t>(‘’)</a:t>
            </a:r>
          </a:p>
          <a:p>
            <a:r>
              <a:rPr lang="en-US" dirty="0"/>
              <a:t>2. Then, we edit the function definition, and accept these two values as props:</a:t>
            </a:r>
          </a:p>
          <a:p>
            <a:r>
              <a:rPr lang="en-US" sz="1600" dirty="0">
                <a:latin typeface="Courier New" panose="02070309020205020404" pitchFamily="49" charset="0"/>
                <a:cs typeface="Courier New" panose="02070309020205020404" pitchFamily="49" charset="0"/>
              </a:rPr>
              <a:t>  export default function </a:t>
            </a:r>
            <a:r>
              <a:rPr lang="en-US" sz="1600" dirty="0" err="1">
                <a:latin typeface="Courier New" panose="02070309020205020404" pitchFamily="49" charset="0"/>
                <a:cs typeface="Courier New" panose="02070309020205020404" pitchFamily="49" charset="0"/>
              </a:rPr>
              <a:t>UserBar</a:t>
            </a:r>
            <a:r>
              <a:rPr lang="en-US" sz="1600" dirty="0">
                <a:latin typeface="Courier New" panose="02070309020205020404" pitchFamily="49" charset="0"/>
                <a:cs typeface="Courier New" panose="02070309020205020404" pitchFamily="49" charset="0"/>
              </a:rPr>
              <a:t> ({ user, </a:t>
            </a:r>
            <a:r>
              <a:rPr lang="en-US" sz="1600" dirty="0" err="1">
                <a:latin typeface="Courier New" panose="02070309020205020404" pitchFamily="49" charset="0"/>
                <a:cs typeface="Courier New" panose="02070309020205020404" pitchFamily="49" charset="0"/>
              </a:rPr>
              <a:t>setUser</a:t>
            </a:r>
            <a:r>
              <a:rPr lang="en-US" sz="1600" dirty="0">
                <a:latin typeface="Courier New" panose="02070309020205020404" pitchFamily="49" charset="0"/>
                <a:cs typeface="Courier New" panose="02070309020205020404" pitchFamily="49" charset="0"/>
              </a:rPr>
              <a:t> }) {</a:t>
            </a:r>
            <a:endParaRPr lang="en-US" dirty="0">
              <a:latin typeface="Courier New" panose="02070309020205020404" pitchFamily="49" charset="0"/>
              <a:cs typeface="Courier New" panose="02070309020205020404" pitchFamily="49" charset="0"/>
            </a:endParaRPr>
          </a:p>
          <a:p>
            <a:r>
              <a:rPr lang="en-US" dirty="0"/>
              <a:t>3. Now, we edit </a:t>
            </a:r>
            <a:r>
              <a:rPr lang="en-US" dirty="0" err="1"/>
              <a:t>src</a:t>
            </a:r>
            <a:r>
              <a:rPr lang="en-US" dirty="0"/>
              <a:t>/App.js, and import the </a:t>
            </a:r>
            <a:r>
              <a:rPr lang="en-US" dirty="0" err="1"/>
              <a:t>useState</a:t>
            </a:r>
            <a:r>
              <a:rPr lang="en-US" dirty="0"/>
              <a:t> Hook there:</a:t>
            </a:r>
          </a:p>
          <a:p>
            <a:r>
              <a:rPr lang="en-US" sz="1600" dirty="0">
                <a:latin typeface="Courier New" panose="02070309020205020404" pitchFamily="49" charset="0"/>
                <a:cs typeface="Courier New" panose="02070309020205020404" pitchFamily="49" charset="0"/>
              </a:rPr>
              <a:t>  import { </a:t>
            </a:r>
            <a:r>
              <a:rPr lang="en-US" sz="1600" dirty="0" err="1">
                <a:latin typeface="Courier New" panose="02070309020205020404" pitchFamily="49" charset="0"/>
                <a:cs typeface="Courier New" panose="02070309020205020404" pitchFamily="49" charset="0"/>
              </a:rPr>
              <a:t>useState</a:t>
            </a:r>
            <a:r>
              <a:rPr lang="en-US" sz="1600" dirty="0">
                <a:latin typeface="Courier New" panose="02070309020205020404" pitchFamily="49" charset="0"/>
                <a:cs typeface="Courier New" panose="02070309020205020404" pitchFamily="49" charset="0"/>
              </a:rPr>
              <a:t> } from 'react’</a:t>
            </a:r>
          </a:p>
          <a:p>
            <a:r>
              <a:rPr lang="en-US" dirty="0"/>
              <a:t>4. Next, we remove the static user value definition:</a:t>
            </a:r>
          </a:p>
          <a:p>
            <a:r>
              <a:rPr lang="en-US" sz="1600" dirty="0">
                <a:latin typeface="Courier New" panose="02070309020205020404" pitchFamily="49" charset="0"/>
                <a:cs typeface="Courier New" panose="02070309020205020404" pitchFamily="49" charset="0"/>
              </a:rPr>
              <a:t>  const user = ‘Paul’</a:t>
            </a:r>
          </a:p>
          <a:p>
            <a:r>
              <a:rPr lang="en-US" dirty="0"/>
              <a:t>5. Then, we insert the user State Hook that we cut earlier into the App component function:</a:t>
            </a:r>
          </a:p>
          <a:p>
            <a:r>
              <a:rPr lang="en-US" dirty="0"/>
              <a:t>    </a:t>
            </a:r>
            <a:r>
              <a:rPr lang="en-US" sz="1600" dirty="0">
                <a:latin typeface="Courier New" panose="02070309020205020404" pitchFamily="49" charset="0"/>
                <a:cs typeface="Courier New" panose="02070309020205020404" pitchFamily="49" charset="0"/>
              </a:rPr>
              <a:t>const [ user, </a:t>
            </a:r>
            <a:r>
              <a:rPr lang="en-US" sz="1600" dirty="0" err="1">
                <a:latin typeface="Courier New" panose="02070309020205020404" pitchFamily="49" charset="0"/>
                <a:cs typeface="Courier New" panose="02070309020205020404" pitchFamily="49" charset="0"/>
              </a:rPr>
              <a:t>setUser</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useState</a:t>
            </a:r>
            <a:r>
              <a:rPr lang="en-US" sz="1600" dirty="0">
                <a:latin typeface="Courier New" panose="02070309020205020404" pitchFamily="49" charset="0"/>
                <a:cs typeface="Courier New" panose="02070309020205020404" pitchFamily="49" charset="0"/>
              </a:rPr>
              <a:t>(‘’)</a:t>
            </a:r>
          </a:p>
          <a:p>
            <a:r>
              <a:rPr lang="en-US" dirty="0"/>
              <a:t>6. Now, we can pass user and </a:t>
            </a:r>
            <a:r>
              <a:rPr lang="en-US" dirty="0" err="1"/>
              <a:t>setUser</a:t>
            </a:r>
            <a:r>
              <a:rPr lang="en-US" dirty="0"/>
              <a:t> as props to the </a:t>
            </a:r>
            <a:r>
              <a:rPr lang="en-US" dirty="0" err="1"/>
              <a:t>UserBar</a:t>
            </a:r>
            <a:r>
              <a:rPr lang="en-US" dirty="0"/>
              <a:t> component:</a:t>
            </a:r>
          </a:p>
          <a:p>
            <a:r>
              <a:rPr lang="en-US" dirty="0"/>
              <a:t>    </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UserBar</a:t>
            </a:r>
            <a:r>
              <a:rPr lang="en-US" sz="1600" dirty="0">
                <a:latin typeface="Courier New" panose="02070309020205020404" pitchFamily="49" charset="0"/>
                <a:cs typeface="Courier New" panose="02070309020205020404" pitchFamily="49" charset="0"/>
              </a:rPr>
              <a:t> user={user} </a:t>
            </a:r>
            <a:r>
              <a:rPr lang="en-US" sz="1600" dirty="0" err="1">
                <a:latin typeface="Courier New" panose="02070309020205020404" pitchFamily="49" charset="0"/>
                <a:cs typeface="Courier New" panose="02070309020205020404" pitchFamily="49" charset="0"/>
              </a:rPr>
              <a:t>setUser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setUser</a:t>
            </a:r>
            <a:r>
              <a:rPr lang="en-US" sz="1600" dirty="0">
                <a:latin typeface="Courier New" panose="02070309020205020404" pitchFamily="49" charset="0"/>
                <a:cs typeface="Courier New" panose="02070309020205020404" pitchFamily="49" charset="0"/>
              </a:rPr>
              <a:t>} /&gt;</a:t>
            </a:r>
          </a:p>
          <a:p>
            <a:r>
              <a:rPr lang="en-US" dirty="0"/>
              <a:t>7. Lastly, we can update the </a:t>
            </a:r>
            <a:r>
              <a:rPr lang="en-US" dirty="0" err="1"/>
              <a:t>CreatePost</a:t>
            </a:r>
            <a:r>
              <a:rPr lang="en-US" dirty="0"/>
              <a:t> component to only be shown to logged in user by doing the following:</a:t>
            </a:r>
          </a:p>
          <a:p>
            <a:r>
              <a:rPr lang="en-US"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{user &amp;&amp; &lt;</a:t>
            </a:r>
            <a:r>
              <a:rPr lang="en-US" sz="1600" dirty="0" err="1">
                <a:latin typeface="Courier New" panose="02070309020205020404" pitchFamily="49" charset="0"/>
                <a:cs typeface="Courier New" panose="02070309020205020404" pitchFamily="49" charset="0"/>
              </a:rPr>
              <a:t>CreatePost</a:t>
            </a:r>
            <a:r>
              <a:rPr lang="en-US" sz="1600" dirty="0">
                <a:latin typeface="Courier New" panose="02070309020205020404" pitchFamily="49" charset="0"/>
                <a:cs typeface="Courier New" panose="02070309020205020404" pitchFamily="49" charset="0"/>
              </a:rPr>
              <a:t> user={user} /&gt;}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5044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Adding state to the Post component</a:t>
            </a:r>
          </a:p>
        </p:txBody>
      </p:sp>
      <p:sp>
        <p:nvSpPr>
          <p:cNvPr id="4" name="Content Placeholder 3">
            <a:extLst>
              <a:ext uri="{FF2B5EF4-FFF2-40B4-BE49-F238E27FC236}">
                <a16:creationId xmlns:a16="http://schemas.microsoft.com/office/drawing/2014/main" id="{BFBA5170-CE2C-4791-B11E-FA8662D065AC}"/>
              </a:ext>
            </a:extLst>
          </p:cNvPr>
          <p:cNvSpPr>
            <a:spLocks noGrp="1"/>
          </p:cNvSpPr>
          <p:nvPr>
            <p:ph idx="1"/>
          </p:nvPr>
        </p:nvSpPr>
        <p:spPr/>
        <p:txBody>
          <a:bodyPr>
            <a:normAutofit/>
          </a:bodyPr>
          <a:lstStyle/>
          <a:p>
            <a:r>
              <a:rPr lang="en-US" sz="2000" dirty="0"/>
              <a:t>Similar to user information, posts are global state as the </a:t>
            </a:r>
            <a:r>
              <a:rPr lang="en-US" sz="2000" dirty="0" err="1"/>
              <a:t>PostLIst</a:t>
            </a:r>
            <a:r>
              <a:rPr lang="en-US" sz="2000" dirty="0"/>
              <a:t> and </a:t>
            </a:r>
            <a:r>
              <a:rPr lang="en-US" sz="2000" dirty="0" err="1"/>
              <a:t>CreatePost</a:t>
            </a:r>
            <a:r>
              <a:rPr lang="en-US" sz="2000" dirty="0"/>
              <a:t> components need to access it</a:t>
            </a:r>
          </a:p>
          <a:p>
            <a:pPr marL="0" indent="0">
              <a:buNone/>
            </a:pPr>
            <a:endParaRPr lang="en-US" sz="2000" dirty="0"/>
          </a:p>
          <a:p>
            <a:pPr marL="0" indent="0">
              <a:buNone/>
            </a:pPr>
            <a:r>
              <a:rPr lang="en-US" sz="2000" dirty="0"/>
              <a:t>1. In App.js rename the </a:t>
            </a:r>
            <a:r>
              <a:rPr lang="en-US" sz="2000" dirty="0">
                <a:latin typeface="Courier New" panose="02070309020205020404" pitchFamily="49" charset="0"/>
                <a:cs typeface="Courier New" panose="02070309020205020404" pitchFamily="49" charset="0"/>
              </a:rPr>
              <a:t>posts</a:t>
            </a:r>
            <a:r>
              <a:rPr lang="en-US" sz="2000" dirty="0"/>
              <a:t> list to </a:t>
            </a:r>
            <a:r>
              <a:rPr lang="en-US" sz="2000" dirty="0" err="1">
                <a:latin typeface="Courier New" panose="02070309020205020404" pitchFamily="49" charset="0"/>
                <a:cs typeface="Courier New" panose="02070309020205020404" pitchFamily="49" charset="0"/>
              </a:rPr>
              <a:t>intialPosts</a:t>
            </a:r>
            <a:endParaRPr lang="en-US" sz="2000" dirty="0">
              <a:latin typeface="Courier New" panose="02070309020205020404" pitchFamily="49" charset="0"/>
              <a:cs typeface="Courier New" panose="02070309020205020404" pitchFamily="49" charset="0"/>
            </a:endParaRPr>
          </a:p>
          <a:p>
            <a:pPr marL="0" indent="0">
              <a:buNone/>
            </a:pPr>
            <a:r>
              <a:rPr lang="en-US" sz="2000" dirty="0"/>
              <a:t>2. In App.js, define a new State Hook for the posts state:</a:t>
            </a:r>
          </a:p>
          <a:p>
            <a:pPr marL="0" indent="0">
              <a:buNone/>
            </a:pPr>
            <a:r>
              <a:rPr lang="en-US" sz="2000" dirty="0"/>
              <a:t>    </a:t>
            </a:r>
            <a:r>
              <a:rPr lang="en-US" sz="1800" dirty="0">
                <a:latin typeface="Courier New" panose="02070309020205020404" pitchFamily="49" charset="0"/>
                <a:cs typeface="Courier New" panose="02070309020205020404" pitchFamily="49" charset="0"/>
              </a:rPr>
              <a:t>const [ posts, </a:t>
            </a:r>
            <a:r>
              <a:rPr lang="en-US" sz="1800" dirty="0" err="1">
                <a:latin typeface="Courier New" panose="02070309020205020404" pitchFamily="49" charset="0"/>
                <a:cs typeface="Courier New" panose="02070309020205020404" pitchFamily="49" charset="0"/>
              </a:rPr>
              <a:t>setPosts</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useState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initialPosts</a:t>
            </a:r>
            <a:r>
              <a:rPr lang="en-US" sz="1800" dirty="0">
                <a:latin typeface="Courier New" panose="02070309020205020404" pitchFamily="49" charset="0"/>
                <a:cs typeface="Courier New" panose="02070309020205020404" pitchFamily="49" charset="0"/>
              </a:rPr>
              <a:t>)</a:t>
            </a:r>
          </a:p>
          <a:p>
            <a:pPr marL="0" indent="0">
              <a:buNone/>
            </a:pPr>
            <a:r>
              <a:rPr lang="en-US" sz="2000" dirty="0"/>
              <a:t>3. Now, we pass the </a:t>
            </a:r>
            <a:r>
              <a:rPr lang="en-US" sz="2000" dirty="0">
                <a:latin typeface="Courier New" panose="02070309020205020404" pitchFamily="49" charset="0"/>
                <a:cs typeface="Courier New" panose="02070309020205020404" pitchFamily="49" charset="0"/>
              </a:rPr>
              <a:t>posts</a:t>
            </a:r>
            <a:r>
              <a:rPr lang="en-US" sz="2000" dirty="0"/>
              <a:t> value and </a:t>
            </a:r>
            <a:r>
              <a:rPr lang="en-US" sz="2000" dirty="0" err="1">
                <a:latin typeface="Courier New" panose="02070309020205020404" pitchFamily="49" charset="0"/>
                <a:cs typeface="Courier New" panose="02070309020205020404" pitchFamily="49" charset="0"/>
              </a:rPr>
              <a:t>setPosts</a:t>
            </a:r>
            <a:r>
              <a:rPr lang="en-US" sz="2000" dirty="0"/>
              <a:t> function as props to the </a:t>
            </a:r>
            <a:r>
              <a:rPr lang="en-US" sz="2000" dirty="0" err="1"/>
              <a:t>CreatePost</a:t>
            </a:r>
            <a:r>
              <a:rPr lang="en-US" sz="2000" dirty="0"/>
              <a:t> component:</a:t>
            </a:r>
          </a:p>
          <a:p>
            <a:pPr marL="0" indent="0">
              <a:buNone/>
            </a:pPr>
            <a:r>
              <a:rPr lang="en-US" sz="1800" dirty="0">
                <a:latin typeface="Courier New" panose="02070309020205020404" pitchFamily="49" charset="0"/>
                <a:cs typeface="Courier New" panose="02070309020205020404" pitchFamily="49" charset="0"/>
              </a:rPr>
              <a:t>  {user &amp;&amp; &lt;</a:t>
            </a:r>
            <a:r>
              <a:rPr lang="en-US" sz="1800" dirty="0" err="1">
                <a:latin typeface="Courier New" panose="02070309020205020404" pitchFamily="49" charset="0"/>
                <a:cs typeface="Courier New" panose="02070309020205020404" pitchFamily="49" charset="0"/>
              </a:rPr>
              <a:t>CreatePost</a:t>
            </a:r>
            <a:r>
              <a:rPr lang="en-US" sz="1800" dirty="0">
                <a:latin typeface="Courier New" panose="02070309020205020404" pitchFamily="49" charset="0"/>
                <a:cs typeface="Courier New" panose="02070309020205020404" pitchFamily="49" charset="0"/>
              </a:rPr>
              <a:t> user={user} posts={posts} </a:t>
            </a:r>
            <a:r>
              <a:rPr lang="en-US" sz="1800" dirty="0" err="1">
                <a:latin typeface="Courier New" panose="02070309020205020404" pitchFamily="49" charset="0"/>
                <a:cs typeface="Courier New" panose="02070309020205020404" pitchFamily="49" charset="0"/>
              </a:rPr>
              <a:t>setPosts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setPosts</a:t>
            </a:r>
            <a:r>
              <a:rPr lang="en-US" sz="1800"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497308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Update </a:t>
            </a:r>
            <a:r>
              <a:rPr lang="en-US" dirty="0" err="1"/>
              <a:t>CreatePost</a:t>
            </a:r>
            <a:r>
              <a:rPr lang="en-US" dirty="0"/>
              <a:t> to update Posts</a:t>
            </a:r>
          </a:p>
        </p:txBody>
      </p:sp>
      <p:sp>
        <p:nvSpPr>
          <p:cNvPr id="4" name="Content Placeholder 3">
            <a:extLst>
              <a:ext uri="{FF2B5EF4-FFF2-40B4-BE49-F238E27FC236}">
                <a16:creationId xmlns:a16="http://schemas.microsoft.com/office/drawing/2014/main" id="{BFBA5170-CE2C-4791-B11E-FA8662D065AC}"/>
              </a:ext>
            </a:extLst>
          </p:cNvPr>
          <p:cNvSpPr>
            <a:spLocks noGrp="1"/>
          </p:cNvSpPr>
          <p:nvPr>
            <p:ph idx="1"/>
          </p:nvPr>
        </p:nvSpPr>
        <p:spPr>
          <a:xfrm>
            <a:off x="768485" y="1362075"/>
            <a:ext cx="11423514" cy="5334000"/>
          </a:xfrm>
        </p:spPr>
        <p:txBody>
          <a:bodyPr>
            <a:normAutofit fontScale="92500" lnSpcReduction="20000"/>
          </a:bodyPr>
          <a:lstStyle/>
          <a:p>
            <a:r>
              <a:rPr lang="en-US" sz="2000" dirty="0"/>
              <a:t>Similar to user information, posts are global state as</a:t>
            </a:r>
          </a:p>
          <a:p>
            <a:pPr marL="0" indent="0">
              <a:buNone/>
            </a:pPr>
            <a:endParaRPr lang="en-US" sz="2000" dirty="0"/>
          </a:p>
          <a:p>
            <a:pPr marL="0" indent="0">
              <a:buNone/>
            </a:pPr>
            <a:r>
              <a:rPr lang="en-US" sz="2000" dirty="0"/>
              <a:t>1. In CreatePost.js accept the </a:t>
            </a:r>
            <a:r>
              <a:rPr lang="en-US" sz="2000" dirty="0">
                <a:latin typeface="Courier New" panose="02070309020205020404" pitchFamily="49" charset="0"/>
                <a:cs typeface="Courier New" panose="02070309020205020404" pitchFamily="49" charset="0"/>
              </a:rPr>
              <a:t>posts</a:t>
            </a:r>
            <a:r>
              <a:rPr lang="en-US" sz="2000" dirty="0"/>
              <a:t> and </a:t>
            </a:r>
            <a:r>
              <a:rPr lang="en-US" sz="2000" dirty="0" err="1">
                <a:latin typeface="Courier New" panose="02070309020205020404" pitchFamily="49" charset="0"/>
                <a:cs typeface="Courier New" panose="02070309020205020404" pitchFamily="49" charset="0"/>
              </a:rPr>
              <a:t>setPosts</a:t>
            </a:r>
            <a:r>
              <a:rPr lang="en-US" sz="2000" dirty="0"/>
              <a:t> props</a:t>
            </a:r>
            <a:endParaRPr lang="en-US" sz="2000" dirty="0">
              <a:latin typeface="Courier New" panose="02070309020205020404" pitchFamily="49" charset="0"/>
              <a:cs typeface="Courier New" panose="02070309020205020404" pitchFamily="49" charset="0"/>
            </a:endParaRPr>
          </a:p>
          <a:p>
            <a:pPr marL="0" indent="0">
              <a:buNone/>
            </a:pPr>
            <a:r>
              <a:rPr lang="en-US" sz="2000" dirty="0"/>
              <a:t>2. Define two new State Hooks to manage the title and content text inputs:</a:t>
            </a:r>
          </a:p>
          <a:p>
            <a:pPr marL="0" indent="0">
              <a:buNone/>
            </a:pPr>
            <a:r>
              <a:rPr lang="en-US" sz="2000" dirty="0"/>
              <a:t>     </a:t>
            </a:r>
            <a:r>
              <a:rPr lang="en-US" sz="1800" dirty="0">
                <a:latin typeface="Courier New" panose="02070309020205020404" pitchFamily="49" charset="0"/>
                <a:cs typeface="Courier New" panose="02070309020205020404" pitchFamily="49" charset="0"/>
              </a:rPr>
              <a:t> const [ title, </a:t>
            </a:r>
            <a:r>
              <a:rPr lang="en-US" sz="1800" dirty="0" err="1">
                <a:latin typeface="Courier New" panose="02070309020205020404" pitchFamily="49" charset="0"/>
                <a:cs typeface="Courier New" panose="02070309020205020404" pitchFamily="49" charset="0"/>
              </a:rPr>
              <a:t>setTitle</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useState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const [ content, </a:t>
            </a:r>
            <a:r>
              <a:rPr lang="en-US" sz="1800" dirty="0" err="1">
                <a:latin typeface="Courier New" panose="02070309020205020404" pitchFamily="49" charset="0"/>
                <a:cs typeface="Courier New" panose="02070309020205020404" pitchFamily="49" charset="0"/>
              </a:rPr>
              <a:t>setContent</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useState</a:t>
            </a:r>
            <a:r>
              <a:rPr lang="en-US" sz="1800" dirty="0">
                <a:latin typeface="Courier New" panose="02070309020205020404" pitchFamily="49" charset="0"/>
                <a:cs typeface="Courier New" panose="02070309020205020404" pitchFamily="49" charset="0"/>
              </a:rPr>
              <a:t>(‘’)</a:t>
            </a:r>
          </a:p>
          <a:p>
            <a:pPr marL="0" indent="0">
              <a:buNone/>
            </a:pPr>
            <a:r>
              <a:rPr lang="en-US" sz="2000" dirty="0"/>
              <a:t>3. Create three handler functions for the title input, content </a:t>
            </a:r>
            <a:r>
              <a:rPr lang="en-US" sz="2000" dirty="0" err="1"/>
              <a:t>textarea</a:t>
            </a:r>
            <a:r>
              <a:rPr lang="en-US" sz="2000" dirty="0"/>
              <a:t>, and submit button:</a:t>
            </a:r>
          </a:p>
          <a:p>
            <a:pPr marL="0" indent="0">
              <a:buNone/>
            </a:pPr>
            <a:r>
              <a:rPr lang="en-US" sz="1800" dirty="0">
                <a:latin typeface="Courier New" panose="02070309020205020404" pitchFamily="49" charset="0"/>
                <a:cs typeface="Courier New" panose="02070309020205020404" pitchFamily="49" charset="0"/>
              </a:rPr>
              <a:t>  function </a:t>
            </a:r>
            <a:r>
              <a:rPr lang="en-US" sz="1800" dirty="0" err="1">
                <a:latin typeface="Courier New" panose="02070309020205020404" pitchFamily="49" charset="0"/>
                <a:cs typeface="Courier New" panose="02070309020205020404" pitchFamily="49" charset="0"/>
              </a:rPr>
              <a:t>handleTitle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evt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setTitle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evt.target.value</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function </a:t>
            </a:r>
            <a:r>
              <a:rPr lang="en-US" sz="1800" dirty="0" err="1">
                <a:latin typeface="Courier New" panose="02070309020205020404" pitchFamily="49" charset="0"/>
                <a:cs typeface="Courier New" panose="02070309020205020404" pitchFamily="49" charset="0"/>
              </a:rPr>
              <a:t>handleContent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evt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setContent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evt.target.value</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function </a:t>
            </a:r>
            <a:r>
              <a:rPr lang="en-US" sz="1800" dirty="0" err="1">
                <a:latin typeface="Courier New" panose="02070309020205020404" pitchFamily="49" charset="0"/>
                <a:cs typeface="Courier New" panose="02070309020205020404" pitchFamily="49" charset="0"/>
              </a:rPr>
              <a:t>handleCreate</a:t>
            </a:r>
            <a:r>
              <a:rPr lang="en-US" sz="1800" dirty="0">
                <a:latin typeface="Courier New" panose="02070309020205020404" pitchFamily="49" charset="0"/>
                <a:cs typeface="Courier New" panose="02070309020205020404" pitchFamily="49" charset="0"/>
              </a:rPr>
              <a:t>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const </a:t>
            </a:r>
            <a:r>
              <a:rPr lang="en-US" sz="1800" dirty="0" err="1">
                <a:latin typeface="Courier New" panose="02070309020205020404" pitchFamily="49" charset="0"/>
                <a:cs typeface="Courier New" panose="02070309020205020404" pitchFamily="49" charset="0"/>
              </a:rPr>
              <a:t>newPost</a:t>
            </a:r>
            <a:r>
              <a:rPr lang="en-US" sz="1800" dirty="0">
                <a:latin typeface="Courier New" panose="02070309020205020404" pitchFamily="49" charset="0"/>
                <a:cs typeface="Courier New" panose="02070309020205020404" pitchFamily="49" charset="0"/>
              </a:rPr>
              <a:t> = { title, content, author: user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setPosts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newPost</a:t>
            </a:r>
            <a:r>
              <a:rPr lang="en-US" sz="1800" dirty="0">
                <a:latin typeface="Courier New" panose="02070309020205020404" pitchFamily="49" charset="0"/>
                <a:cs typeface="Courier New" panose="02070309020205020404" pitchFamily="49" charset="0"/>
              </a:rPr>
              <a:t>, ...posts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t>4. Update all three inputs to use three handlers:</a:t>
            </a:r>
          </a:p>
          <a:p>
            <a:pPr marL="0" indent="0">
              <a:buNone/>
            </a:pPr>
            <a:r>
              <a:rPr lang="en-US" sz="1700" dirty="0">
                <a:latin typeface="Courier New" panose="02070309020205020404" pitchFamily="49" charset="0"/>
                <a:cs typeface="Courier New" panose="02070309020205020404" pitchFamily="49" charset="0"/>
              </a:rPr>
              <a:t>&lt;input type="text" </a:t>
            </a:r>
            <a:r>
              <a:rPr lang="en-US" sz="1700" b="1" dirty="0">
                <a:latin typeface="Courier New" panose="02070309020205020404" pitchFamily="49" charset="0"/>
                <a:cs typeface="Courier New" panose="02070309020205020404" pitchFamily="49" charset="0"/>
              </a:rPr>
              <a:t>value={title} </a:t>
            </a:r>
            <a:r>
              <a:rPr lang="en-US" sz="1700" b="1" dirty="0" err="1">
                <a:latin typeface="Courier New" panose="02070309020205020404" pitchFamily="49" charset="0"/>
                <a:cs typeface="Courier New" panose="02070309020205020404" pitchFamily="49" charset="0"/>
              </a:rPr>
              <a:t>onChange</a:t>
            </a:r>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handleTitle</a:t>
            </a:r>
            <a:r>
              <a:rPr lang="en-US" sz="1700" b="1"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name="create-title"  id="create-title" /&gt;</a:t>
            </a:r>
            <a:br>
              <a:rPr lang="en-US" sz="1700" dirty="0">
                <a:latin typeface="Courier New" panose="02070309020205020404" pitchFamily="49" charset="0"/>
                <a:cs typeface="Courier New" panose="02070309020205020404" pitchFamily="49" charset="0"/>
              </a:rPr>
            </a:br>
            <a:r>
              <a:rPr lang="en-US" sz="1700" dirty="0">
                <a:latin typeface="Courier New" panose="02070309020205020404" pitchFamily="49" charset="0"/>
                <a:cs typeface="Courier New" panose="02070309020205020404" pitchFamily="49" charset="0"/>
              </a:rPr>
              <a:t>&lt;</a:t>
            </a:r>
            <a:r>
              <a:rPr lang="en-US" sz="1700" dirty="0" err="1">
                <a:latin typeface="Courier New" panose="02070309020205020404" pitchFamily="49" charset="0"/>
                <a:cs typeface="Courier New" panose="02070309020205020404" pitchFamily="49" charset="0"/>
              </a:rPr>
              <a:t>textarea</a:t>
            </a: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value={content} </a:t>
            </a:r>
            <a:r>
              <a:rPr lang="en-US" sz="1700" b="1" dirty="0" err="1">
                <a:latin typeface="Courier New" panose="02070309020205020404" pitchFamily="49" charset="0"/>
                <a:cs typeface="Courier New" panose="02070309020205020404" pitchFamily="49" charset="0"/>
              </a:rPr>
              <a:t>onChange</a:t>
            </a:r>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handleContent</a:t>
            </a:r>
            <a:r>
              <a:rPr lang="en-US" sz="1700" b="1"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/&gt;</a:t>
            </a:r>
            <a:br>
              <a:rPr lang="en-US" sz="1700" dirty="0">
                <a:latin typeface="Courier New" panose="02070309020205020404" pitchFamily="49" charset="0"/>
                <a:cs typeface="Courier New" panose="02070309020205020404" pitchFamily="49" charset="0"/>
              </a:rPr>
            </a:br>
            <a:r>
              <a:rPr lang="en-US" sz="1700" dirty="0">
                <a:latin typeface="Courier New" panose="02070309020205020404" pitchFamily="49" charset="0"/>
                <a:cs typeface="Courier New" panose="02070309020205020404" pitchFamily="49" charset="0"/>
              </a:rPr>
              <a:t>&lt;form </a:t>
            </a:r>
            <a:r>
              <a:rPr lang="en-US" sz="1700" dirty="0" err="1">
                <a:latin typeface="Courier New" panose="02070309020205020404" pitchFamily="49" charset="0"/>
                <a:cs typeface="Courier New" panose="02070309020205020404" pitchFamily="49" charset="0"/>
              </a:rPr>
              <a:t>onSubmit</a:t>
            </a:r>
            <a:r>
              <a:rPr lang="en-US" sz="1700" dirty="0">
                <a:latin typeface="Courier New" panose="02070309020205020404" pitchFamily="49" charset="0"/>
                <a:cs typeface="Courier New" panose="02070309020205020404" pitchFamily="49" charset="0"/>
              </a:rPr>
              <a:t>={e =&gt; </a:t>
            </a:r>
            <a:r>
              <a:rPr lang="en-US" sz="1700" b="1" dirty="0">
                <a:latin typeface="Courier New" panose="02070309020205020404" pitchFamily="49" charset="0"/>
                <a:cs typeface="Courier New" panose="02070309020205020404" pitchFamily="49" charset="0"/>
              </a:rPr>
              <a:t>n</a:t>
            </a:r>
            <a:r>
              <a:rPr lang="en-US" sz="1700" dirty="0">
                <a:latin typeface="Courier New" panose="02070309020205020404" pitchFamily="49" charset="0"/>
                <a:cs typeface="Courier New" panose="02070309020205020404" pitchFamily="49" charset="0"/>
              </a:rPr>
              <a:t>}}&gt;</a:t>
            </a:r>
          </a:p>
          <a:p>
            <a:pPr marL="0" indent="0">
              <a:buNone/>
            </a:pPr>
            <a:endParaRPr lang="en-US" sz="1800" dirty="0"/>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4058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Simplifying Register using an object</a:t>
            </a:r>
          </a:p>
        </p:txBody>
      </p:sp>
      <p:sp>
        <p:nvSpPr>
          <p:cNvPr id="7" name="Content Placeholder 8">
            <a:extLst>
              <a:ext uri="{FF2B5EF4-FFF2-40B4-BE49-F238E27FC236}">
                <a16:creationId xmlns:a16="http://schemas.microsoft.com/office/drawing/2014/main" id="{150E4402-5EBD-48D5-86B5-743B1A971821}"/>
              </a:ext>
            </a:extLst>
          </p:cNvPr>
          <p:cNvSpPr>
            <a:spLocks noGrp="1"/>
          </p:cNvSpPr>
          <p:nvPr>
            <p:ph idx="1"/>
          </p:nvPr>
        </p:nvSpPr>
        <p:spPr>
          <a:xfrm>
            <a:off x="0" y="1509713"/>
            <a:ext cx="12191999" cy="5167312"/>
          </a:xfrm>
        </p:spPr>
        <p:style>
          <a:lnRef idx="0">
            <a:schemeClr val="accent1"/>
          </a:lnRef>
          <a:fillRef idx="3">
            <a:schemeClr val="accent1"/>
          </a:fillRef>
          <a:effectRef idx="3">
            <a:schemeClr val="accent1"/>
          </a:effectRef>
          <a:fontRef idx="minor">
            <a:schemeClr val="lt1"/>
          </a:fontRef>
        </p:style>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import React, { </a:t>
            </a:r>
            <a:r>
              <a:rPr lang="en-US" dirty="0" err="1">
                <a:latin typeface="Courier New" panose="02070309020205020404" pitchFamily="49" charset="0"/>
                <a:cs typeface="Courier New" panose="02070309020205020404" pitchFamily="49" charset="0"/>
              </a:rPr>
              <a:t>useState</a:t>
            </a:r>
            <a:r>
              <a:rPr lang="en-US" dirty="0">
                <a:latin typeface="Courier New" panose="02070309020205020404" pitchFamily="49" charset="0"/>
                <a:cs typeface="Courier New" panose="02070309020205020404" pitchFamily="49" charset="0"/>
              </a:rPr>
              <a:t> } from 'react'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export default function Register({ </a:t>
            </a:r>
            <a:r>
              <a:rPr lang="en-US" dirty="0" err="1">
                <a:latin typeface="Courier New" panose="02070309020205020404" pitchFamily="49" charset="0"/>
                <a:cs typeface="Courier New" panose="02070309020205020404" pitchFamily="49" charset="0"/>
              </a:rPr>
              <a:t>setUser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const [ </a:t>
            </a:r>
            <a:r>
              <a:rPr lang="en-US" b="1" dirty="0" err="1">
                <a:latin typeface="Courier New" panose="02070309020205020404" pitchFamily="49" charset="0"/>
                <a:cs typeface="Courier New" panose="02070309020205020404" pitchFamily="49" charset="0"/>
              </a:rPr>
              <a:t>formData</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setFormData</a:t>
            </a:r>
            <a:r>
              <a:rPr lang="en-US" b="1" dirty="0">
                <a:latin typeface="Courier New" panose="02070309020205020404" pitchFamily="49" charset="0"/>
                <a:cs typeface="Courier New" panose="02070309020205020404" pitchFamily="49" charset="0"/>
              </a:rPr>
              <a:t> ] = </a:t>
            </a:r>
            <a:r>
              <a:rPr lang="en-US" b="1" dirty="0" err="1">
                <a:latin typeface="Courier New" panose="02070309020205020404" pitchFamily="49" charset="0"/>
                <a:cs typeface="Courier New" panose="02070309020205020404" pitchFamily="49" charset="0"/>
              </a:rPr>
              <a:t>useState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username: "",</a:t>
            </a:r>
          </a:p>
          <a:p>
            <a:pPr marL="0" indent="0">
              <a:buNone/>
            </a:pPr>
            <a:r>
              <a:rPr lang="en-US" b="1" dirty="0">
                <a:latin typeface="Courier New" panose="02070309020205020404" pitchFamily="49" charset="0"/>
                <a:cs typeface="Courier New" panose="02070309020205020404" pitchFamily="49" charset="0"/>
              </a:rPr>
              <a:t>       password: "",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passwordRepeat</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return (</a:t>
            </a:r>
          </a:p>
          <a:p>
            <a:pPr marL="0" indent="0">
              <a:buNone/>
            </a:pPr>
            <a:r>
              <a:rPr lang="en-US" dirty="0">
                <a:latin typeface="Courier New" panose="02070309020205020404" pitchFamily="49" charset="0"/>
                <a:cs typeface="Courier New" panose="02070309020205020404" pitchFamily="49" charset="0"/>
              </a:rPr>
              <a:t>        &lt;form </a:t>
            </a:r>
            <a:r>
              <a:rPr lang="en-US" dirty="0" err="1">
                <a:latin typeface="Courier New" panose="02070309020205020404" pitchFamily="49" charset="0"/>
                <a:cs typeface="Courier New" panose="02070309020205020404" pitchFamily="49" charset="0"/>
              </a:rPr>
              <a:t>onSubmit</a:t>
            </a:r>
            <a:r>
              <a:rPr lang="en-US" dirty="0">
                <a:latin typeface="Courier New" panose="02070309020205020404" pitchFamily="49" charset="0"/>
                <a:cs typeface="Courier New" panose="02070309020205020404" pitchFamily="49" charset="0"/>
              </a:rPr>
              <a:t>={e =&gt; { </a:t>
            </a:r>
            <a:r>
              <a:rPr lang="en-US" dirty="0" err="1">
                <a:latin typeface="Courier New" panose="02070309020205020404" pitchFamily="49" charset="0"/>
                <a:cs typeface="Courier New" panose="02070309020205020404" pitchFamily="49" charset="0"/>
              </a:rPr>
              <a:t>e.preventDefault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setUser</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formData.username</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="register-username"&gt;Username:&lt;/label&gt;</a:t>
            </a:r>
          </a:p>
          <a:p>
            <a:pPr marL="0" indent="0">
              <a:buNone/>
            </a:pPr>
            <a:r>
              <a:rPr lang="en-US" dirty="0">
                <a:latin typeface="Courier New" panose="02070309020205020404" pitchFamily="49" charset="0"/>
                <a:cs typeface="Courier New" panose="02070309020205020404" pitchFamily="49" charset="0"/>
              </a:rPr>
              <a:t>          &lt;input type="text" </a:t>
            </a:r>
            <a:r>
              <a:rPr lang="en-US" b="1" dirty="0">
                <a:latin typeface="Courier New" panose="02070309020205020404" pitchFamily="49" charset="0"/>
                <a:cs typeface="Courier New" panose="02070309020205020404" pitchFamily="49" charset="0"/>
              </a:rPr>
              <a:t>value={</a:t>
            </a:r>
            <a:r>
              <a:rPr lang="en-US" b="1" dirty="0" err="1">
                <a:latin typeface="Courier New" panose="02070309020205020404" pitchFamily="49" charset="0"/>
                <a:cs typeface="Courier New" panose="02070309020205020404" pitchFamily="49" charset="0"/>
              </a:rPr>
              <a:t>formData.username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={e =&gt; </a:t>
            </a:r>
            <a:r>
              <a:rPr lang="en-US" b="1" dirty="0" err="1">
                <a:latin typeface="Courier New" panose="02070309020205020404" pitchFamily="49" charset="0"/>
                <a:cs typeface="Courier New" panose="02070309020205020404" pitchFamily="49" charset="0"/>
              </a:rPr>
              <a:t>setFormData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formData</a:t>
            </a:r>
            <a:r>
              <a:rPr lang="en-US" b="1" dirty="0">
                <a:latin typeface="Courier New" panose="02070309020205020404" pitchFamily="49" charset="0"/>
                <a:cs typeface="Courier New" panose="02070309020205020404" pitchFamily="49" charset="0"/>
              </a:rPr>
              <a:t>, username: </a:t>
            </a:r>
            <a:r>
              <a:rPr lang="en-US" b="1" dirty="0" err="1">
                <a:latin typeface="Courier New" panose="02070309020205020404" pitchFamily="49" charset="0"/>
                <a:cs typeface="Courier New" panose="02070309020205020404" pitchFamily="49" charset="0"/>
              </a:rPr>
              <a:t>e.target.value</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name="register-username" id="register-username"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="register-password"&gt;Password:&lt;/label&gt;</a:t>
            </a:r>
          </a:p>
          <a:p>
            <a:pPr marL="0" indent="0">
              <a:buNone/>
            </a:pPr>
            <a:r>
              <a:rPr lang="en-US" dirty="0">
                <a:latin typeface="Courier New" panose="02070309020205020404" pitchFamily="49" charset="0"/>
                <a:cs typeface="Courier New" panose="02070309020205020404" pitchFamily="49" charset="0"/>
              </a:rPr>
              <a:t>          &lt;input type="password" name="register-password" id="register-password“ </a:t>
            </a:r>
            <a:r>
              <a:rPr lang="en-US" b="1" dirty="0">
                <a:latin typeface="Courier New" panose="02070309020205020404" pitchFamily="49" charset="0"/>
                <a:cs typeface="Courier New" panose="02070309020205020404" pitchFamily="49" charset="0"/>
              </a:rPr>
              <a:t>value={</a:t>
            </a:r>
            <a:r>
              <a:rPr lang="en-US" b="1" dirty="0" err="1">
                <a:latin typeface="Courier New" panose="02070309020205020404" pitchFamily="49" charset="0"/>
                <a:cs typeface="Courier New" panose="02070309020205020404" pitchFamily="49" charset="0"/>
              </a:rPr>
              <a:t>formData.password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={e =&gt; </a:t>
            </a:r>
            <a:r>
              <a:rPr lang="en-US" b="1" dirty="0" err="1">
                <a:latin typeface="Courier New" panose="02070309020205020404" pitchFamily="49" charset="0"/>
                <a:cs typeface="Courier New" panose="02070309020205020404" pitchFamily="49" charset="0"/>
              </a:rPr>
              <a:t>setFormData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formData</a:t>
            </a:r>
            <a:r>
              <a:rPr lang="en-US" b="1" dirty="0">
                <a:latin typeface="Courier New" panose="02070309020205020404" pitchFamily="49" charset="0"/>
                <a:cs typeface="Courier New" panose="02070309020205020404" pitchFamily="49" charset="0"/>
              </a:rPr>
              <a:t>, password: </a:t>
            </a:r>
            <a:r>
              <a:rPr lang="en-US" b="1" dirty="0" err="1">
                <a:latin typeface="Courier New" panose="02070309020205020404" pitchFamily="49" charset="0"/>
                <a:cs typeface="Courier New" panose="02070309020205020404" pitchFamily="49" charset="0"/>
              </a:rPr>
              <a:t>e.target.value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&lt;label </a:t>
            </a:r>
            <a:r>
              <a:rPr lang="en-US" dirty="0" err="1">
                <a:latin typeface="Courier New" panose="02070309020205020404" pitchFamily="49" charset="0"/>
                <a:cs typeface="Courier New" panose="02070309020205020404" pitchFamily="49" charset="0"/>
              </a:rPr>
              <a:t>htmlFor</a:t>
            </a:r>
            <a:r>
              <a:rPr lang="en-US" dirty="0">
                <a:latin typeface="Courier New" panose="02070309020205020404" pitchFamily="49" charset="0"/>
                <a:cs typeface="Courier New" panose="02070309020205020404" pitchFamily="49" charset="0"/>
              </a:rPr>
              <a:t>="register-password-repeat"&gt;Repeat password:&lt;/label&gt;</a:t>
            </a:r>
          </a:p>
          <a:p>
            <a:pPr marL="0" indent="0">
              <a:buNone/>
            </a:pPr>
            <a:r>
              <a:rPr lang="en-US" dirty="0">
                <a:latin typeface="Courier New" panose="02070309020205020404" pitchFamily="49" charset="0"/>
                <a:cs typeface="Courier New" panose="02070309020205020404" pitchFamily="49" charset="0"/>
              </a:rPr>
              <a:t>          &lt;input type="password" name="register-password-repeat" id="register-password-repeat" </a:t>
            </a:r>
            <a:r>
              <a:rPr lang="en-US" b="1" dirty="0">
                <a:latin typeface="Courier New" panose="02070309020205020404" pitchFamily="49" charset="0"/>
                <a:cs typeface="Courier New" panose="02070309020205020404" pitchFamily="49" charset="0"/>
              </a:rPr>
              <a:t>value={</a:t>
            </a:r>
            <a:r>
              <a:rPr lang="en-US" b="1" dirty="0" err="1">
                <a:latin typeface="Courier New" panose="02070309020205020404" pitchFamily="49" charset="0"/>
                <a:cs typeface="Courier New" panose="02070309020205020404" pitchFamily="49" charset="0"/>
              </a:rPr>
              <a:t>formData.passwordRepeat</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onChange</a:t>
            </a:r>
            <a:r>
              <a:rPr lang="en-US" b="1" dirty="0">
                <a:latin typeface="Courier New" panose="02070309020205020404" pitchFamily="49" charset="0"/>
                <a:cs typeface="Courier New" panose="02070309020205020404" pitchFamily="49" charset="0"/>
              </a:rPr>
              <a:t>={e =&gt; </a:t>
            </a:r>
            <a:r>
              <a:rPr lang="en-US" b="1" dirty="0" err="1">
                <a:latin typeface="Courier New" panose="02070309020205020404" pitchFamily="49" charset="0"/>
                <a:cs typeface="Courier New" panose="02070309020205020404" pitchFamily="49" charset="0"/>
              </a:rPr>
              <a:t>setFormData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formData</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passwordRepeat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e.target.value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&lt;input type="submit" value="Register" disabled={</a:t>
            </a:r>
            <a:r>
              <a:rPr lang="en-US" b="1" dirty="0" err="1">
                <a:latin typeface="Courier New" panose="02070309020205020404" pitchFamily="49" charset="0"/>
                <a:cs typeface="Courier New" panose="02070309020205020404" pitchFamily="49" charset="0"/>
              </a:rPr>
              <a:t>formData.username.length</a:t>
            </a:r>
            <a:r>
              <a:rPr lang="en-US" b="1" dirty="0">
                <a:latin typeface="Courier New" panose="02070309020205020404" pitchFamily="49" charset="0"/>
                <a:cs typeface="Courier New" panose="02070309020205020404" pitchFamily="49" charset="0"/>
              </a:rPr>
              <a:t> === 0 || </a:t>
            </a:r>
            <a:r>
              <a:rPr lang="en-US" b="1" dirty="0" err="1">
                <a:latin typeface="Courier New" panose="02070309020205020404" pitchFamily="49" charset="0"/>
                <a:cs typeface="Courier New" panose="02070309020205020404" pitchFamily="49" charset="0"/>
              </a:rPr>
              <a:t>formData.password.length</a:t>
            </a:r>
            <a:r>
              <a:rPr lang="en-US" b="1" dirty="0">
                <a:latin typeface="Courier New" panose="02070309020205020404" pitchFamily="49" charset="0"/>
                <a:cs typeface="Courier New" panose="02070309020205020404" pitchFamily="49" charset="0"/>
              </a:rPr>
              <a:t> === 0 || </a:t>
            </a:r>
            <a:r>
              <a:rPr lang="en-US" b="1" dirty="0" err="1">
                <a:latin typeface="Courier New" panose="02070309020205020404" pitchFamily="49" charset="0"/>
                <a:cs typeface="Courier New" panose="02070309020205020404" pitchFamily="49" charset="0"/>
              </a:rPr>
              <a:t>formData.password</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formData.passwordRepeat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&lt;/form&gt;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98036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4F6A0CA5-DFE4-4D10-90C0-740F731A3A36}"/>
              </a:ext>
            </a:extLst>
          </p:cNvPr>
          <p:cNvSpPr>
            <a:spLocks noGrp="1"/>
          </p:cNvSpPr>
          <p:nvPr>
            <p:ph idx="1"/>
          </p:nvPr>
        </p:nvSpPr>
        <p:spPr/>
        <p:txBody>
          <a:bodyPr/>
          <a:lstStyle/>
          <a:p>
            <a:r>
              <a:rPr lang="en-US" dirty="0"/>
              <a:t>Reducers, Effect and Context Hooks</a:t>
            </a:r>
          </a:p>
          <a:p>
            <a:r>
              <a:rPr lang="en-US" dirty="0"/>
              <a:t>Integrating Bootstrap with our Components and JSX</a:t>
            </a:r>
          </a:p>
        </p:txBody>
      </p:sp>
    </p:spTree>
    <p:extLst>
      <p:ext uri="{BB962C8B-B14F-4D97-AF65-F5344CB8AC3E}">
        <p14:creationId xmlns:p14="http://schemas.microsoft.com/office/powerpoint/2010/main" val="127238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 (1/7)</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2286001"/>
            <a:ext cx="10515600" cy="3890962"/>
          </a:xfrm>
        </p:spPr>
        <p:txBody>
          <a:bodyPr>
            <a:normAutofit/>
          </a:bodyPr>
          <a:lstStyle/>
          <a:p>
            <a:r>
              <a:rPr lang="en-US" sz="2400" dirty="0"/>
              <a:t>The above tag syntax is JSX, not HTML, nor a String.</a:t>
            </a:r>
          </a:p>
          <a:p>
            <a:r>
              <a:rPr lang="en-US" sz="2400" dirty="0"/>
              <a:t>JSX is a syntax extension to JavaScript, in React it is used to build the UI structure</a:t>
            </a:r>
          </a:p>
          <a:p>
            <a:r>
              <a:rPr lang="en-US" sz="2400" dirty="0"/>
              <a:t>JSX produces React elements which get rendered to the browser’s DOM.</a:t>
            </a:r>
          </a:p>
          <a:p>
            <a:pPr marL="0" indent="0">
              <a:buNone/>
            </a:pPr>
            <a:endParaRPr lang="en-US" sz="2400" dirty="0"/>
          </a:p>
          <a:p>
            <a:r>
              <a:rPr lang="en-US" sz="2400" b="1" dirty="0"/>
              <a:t>React embraces the fact that rendering logic is inherently coupled with UI logic</a:t>
            </a:r>
          </a:p>
          <a:p>
            <a:r>
              <a:rPr lang="en-US" sz="2400" dirty="0"/>
              <a:t>Instead of separating UI and logic in separate files, React separates concerns with loosely coupled units called </a:t>
            </a:r>
            <a:r>
              <a:rPr lang="en-US" sz="2400" b="1" dirty="0"/>
              <a:t>components</a:t>
            </a:r>
            <a:r>
              <a:rPr lang="en-US" sz="2400" dirty="0"/>
              <a:t> which contain both</a:t>
            </a:r>
          </a:p>
          <a:p>
            <a:endParaRPr lang="en-US" sz="2400" b="1" dirty="0"/>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1002030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const element = &lt;h1&gt;Hello, world!&lt;/h1&gt;;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99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 (2/7) – Embedding Expressions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838200" y="3428999"/>
            <a:ext cx="10515600" cy="2747963"/>
          </a:xfrm>
        </p:spPr>
        <p:txBody>
          <a:bodyPr>
            <a:normAutofit/>
          </a:bodyPr>
          <a:lstStyle/>
          <a:p>
            <a:r>
              <a:rPr lang="en-US" sz="2400" dirty="0"/>
              <a:t>In the above example, we declare a variable called </a:t>
            </a:r>
            <a:r>
              <a:rPr lang="en-US" sz="2400" dirty="0">
                <a:latin typeface="Courier New" panose="02070309020205020404" pitchFamily="49" charset="0"/>
                <a:cs typeface="Courier New" panose="02070309020205020404" pitchFamily="49" charset="0"/>
              </a:rPr>
              <a:t>name</a:t>
            </a:r>
            <a:r>
              <a:rPr lang="en-US" sz="2400" dirty="0"/>
              <a:t> and then use it inside JSX by wrapping it in curly braces</a:t>
            </a:r>
          </a:p>
          <a:p>
            <a:r>
              <a:rPr lang="en-US" sz="2400" b="1" dirty="0"/>
              <a:t>You can put any valid JavaScript expression inside the curly braces in JSX. For example, </a:t>
            </a:r>
            <a:r>
              <a:rPr lang="en-US" sz="2400" dirty="0">
                <a:latin typeface="Courier New" panose="02070309020205020404" pitchFamily="49" charset="0"/>
                <a:cs typeface="Courier New" panose="02070309020205020404" pitchFamily="49" charset="0"/>
              </a:rPr>
              <a:t>2 + 2</a:t>
            </a:r>
            <a:r>
              <a:rPr lang="en-US" sz="2400" b="1" dirty="0"/>
              <a:t>, </a:t>
            </a:r>
            <a:r>
              <a:rPr lang="en-US" sz="2400" dirty="0" err="1">
                <a:latin typeface="Courier New" panose="02070309020205020404" pitchFamily="49" charset="0"/>
                <a:cs typeface="Courier New" panose="02070309020205020404" pitchFamily="49" charset="0"/>
              </a:rPr>
              <a:t>user.firstName</a:t>
            </a:r>
            <a:r>
              <a:rPr lang="en-US" sz="2400" b="1" dirty="0"/>
              <a:t>, or </a:t>
            </a:r>
            <a:r>
              <a:rPr lang="en-US" sz="2400" dirty="0" err="1">
                <a:latin typeface="Courier New" panose="02070309020205020404" pitchFamily="49" charset="0"/>
                <a:cs typeface="Courier New" panose="02070309020205020404" pitchFamily="49" charset="0"/>
              </a:rPr>
              <a:t>formatName</a:t>
            </a:r>
            <a:r>
              <a:rPr lang="en-US" sz="2400" dirty="0">
                <a:latin typeface="Courier New" panose="02070309020205020404" pitchFamily="49" charset="0"/>
                <a:cs typeface="Courier New" panose="02070309020205020404" pitchFamily="49" charset="0"/>
              </a:rPr>
              <a:t>(user)</a:t>
            </a:r>
            <a:r>
              <a:rPr lang="en-US" sz="2400" b="1" dirty="0"/>
              <a:t> are all valid JavaScript expressions.</a:t>
            </a:r>
          </a:p>
          <a:p>
            <a:endParaRPr lang="en-US" sz="2400" b="1" dirty="0"/>
          </a:p>
          <a:p>
            <a:endParaRPr lang="en-US" sz="2400" b="1" dirty="0"/>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10020300" cy="1600438"/>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a:latin typeface="Courier New" panose="02070309020205020404" pitchFamily="49" charset="0"/>
                <a:cs typeface="Courier New" panose="02070309020205020404" pitchFamily="49" charset="0"/>
              </a:rPr>
              <a:t>const name = 'Josh Perez';</a:t>
            </a:r>
          </a:p>
          <a:p>
            <a:r>
              <a:rPr lang="en-US" sz="1400">
                <a:latin typeface="Courier New" panose="02070309020205020404" pitchFamily="49" charset="0"/>
                <a:cs typeface="Courier New" panose="02070309020205020404" pitchFamily="49" charset="0"/>
              </a:rPr>
              <a:t>const element = &lt;h1&gt;Hello, {name}&lt;/h1&gt;;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ReactDOM.render(</a:t>
            </a:r>
          </a:p>
          <a:p>
            <a:r>
              <a:rPr lang="en-US" sz="1400">
                <a:latin typeface="Courier New" panose="02070309020205020404" pitchFamily="49" charset="0"/>
                <a:cs typeface="Courier New" panose="02070309020205020404" pitchFamily="49" charset="0"/>
              </a:rPr>
              <a:t>  element,</a:t>
            </a:r>
          </a:p>
          <a:p>
            <a:r>
              <a:rPr lang="en-US" sz="1400">
                <a:latin typeface="Courier New" panose="02070309020205020404" pitchFamily="49" charset="0"/>
                <a:cs typeface="Courier New" panose="02070309020205020404" pitchFamily="49" charset="0"/>
              </a:rPr>
              <a:t>  document.getElementById('root')</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90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 (3/7) – Embedding Expressions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438900" y="1690687"/>
            <a:ext cx="4914900" cy="4185761"/>
          </a:xfrm>
        </p:spPr>
        <p:txBody>
          <a:bodyPr>
            <a:normAutofit/>
          </a:bodyPr>
          <a:lstStyle/>
          <a:p>
            <a:r>
              <a:rPr lang="en-US" sz="2400" dirty="0"/>
              <a:t>In this example, we embed the result of calling a JavaScript function </a:t>
            </a:r>
            <a:r>
              <a:rPr lang="en-US" sz="2400" dirty="0" err="1">
                <a:latin typeface="Courier New" panose="02070309020205020404" pitchFamily="49" charset="0"/>
                <a:cs typeface="Courier New" panose="02070309020205020404" pitchFamily="49" charset="0"/>
              </a:rPr>
              <a:t>formatName</a:t>
            </a:r>
            <a:r>
              <a:rPr lang="en-US" sz="2400" dirty="0">
                <a:latin typeface="Courier New" panose="02070309020205020404" pitchFamily="49" charset="0"/>
                <a:cs typeface="Courier New" panose="02070309020205020404" pitchFamily="49" charset="0"/>
              </a:rPr>
              <a:t>(user) </a:t>
            </a:r>
            <a:r>
              <a:rPr lang="en-US" sz="2400" dirty="0"/>
              <a:t>into an </a:t>
            </a:r>
            <a:r>
              <a:rPr lang="en-US" sz="2400" dirty="0">
                <a:latin typeface="Courier New" panose="02070309020205020404" pitchFamily="49" charset="0"/>
                <a:cs typeface="Courier New" panose="02070309020205020404" pitchFamily="49" charset="0"/>
              </a:rPr>
              <a:t>&lt;h1&gt; </a:t>
            </a:r>
            <a:r>
              <a:rPr lang="en-US" sz="2400" dirty="0"/>
              <a:t>element</a:t>
            </a:r>
          </a:p>
          <a:p>
            <a:r>
              <a:rPr lang="en-US" sz="2400" dirty="0"/>
              <a:t>The JSX is split over multiple lines for readability, while not required, it is recommended to wrap multi-line JSX in </a:t>
            </a:r>
            <a:r>
              <a:rPr lang="en-US" sz="2400" dirty="0" err="1"/>
              <a:t>parens</a:t>
            </a:r>
            <a:r>
              <a:rPr lang="en-US" sz="2400" b="1" dirty="0"/>
              <a:t> </a:t>
            </a:r>
          </a:p>
        </p:txBody>
      </p:sp>
      <p:sp>
        <p:nvSpPr>
          <p:cNvPr id="4" name="TextBox 3">
            <a:extLst>
              <a:ext uri="{FF2B5EF4-FFF2-40B4-BE49-F238E27FC236}">
                <a16:creationId xmlns:a16="http://schemas.microsoft.com/office/drawing/2014/main" id="{ECB7D4D8-FB24-4B84-9D75-9D9F58532E53}"/>
              </a:ext>
            </a:extLst>
          </p:cNvPr>
          <p:cNvSpPr txBox="1"/>
          <p:nvPr/>
        </p:nvSpPr>
        <p:spPr>
          <a:xfrm>
            <a:off x="1028700" y="1669027"/>
            <a:ext cx="5219700" cy="418576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a:t>
            </a:r>
            <a:r>
              <a:rPr lang="en-US" sz="1400" dirty="0" err="1">
                <a:latin typeface="Courier New" panose="02070309020205020404" pitchFamily="49" charset="0"/>
                <a:cs typeface="Courier New" panose="02070309020205020404" pitchFamily="49" charset="0"/>
              </a:rPr>
              <a:t>formatName</a:t>
            </a:r>
            <a:r>
              <a:rPr lang="en-US" sz="1400" dirty="0">
                <a:latin typeface="Courier New" panose="02070309020205020404" pitchFamily="49" charset="0"/>
                <a:cs typeface="Courier New" panose="02070309020205020404" pitchFamily="49" charset="0"/>
              </a:rPr>
              <a:t>(user)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user.firstName</a:t>
            </a:r>
            <a:r>
              <a:rPr lang="en-US" sz="1400" dirty="0">
                <a:latin typeface="Courier New" panose="02070309020205020404" pitchFamily="49" charset="0"/>
                <a:cs typeface="Courier New" panose="02070309020205020404" pitchFamily="49" charset="0"/>
              </a:rPr>
              <a:t> + ' ' + </a:t>
            </a:r>
            <a:r>
              <a:rPr lang="en-US" sz="1400" dirty="0" err="1">
                <a:latin typeface="Courier New" panose="02070309020205020404" pitchFamily="49" charset="0"/>
                <a:cs typeface="Courier New" panose="02070309020205020404" pitchFamily="49" charset="0"/>
              </a:rPr>
              <a:t>user.lastName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user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'Harper',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'Perez'</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element = (</a:t>
            </a:r>
          </a:p>
          <a:p>
            <a:r>
              <a:rPr lang="en-US" sz="1400" dirty="0">
                <a:latin typeface="Courier New" panose="02070309020205020404" pitchFamily="49" charset="0"/>
                <a:cs typeface="Courier New" panose="02070309020205020404" pitchFamily="49" charset="0"/>
              </a:rPr>
              <a:t>  &lt;h1&gt;</a:t>
            </a:r>
          </a:p>
          <a:p>
            <a:r>
              <a:rPr lang="en-US" sz="1400" dirty="0">
                <a:latin typeface="Courier New" panose="02070309020205020404" pitchFamily="49" charset="0"/>
                <a:cs typeface="Courier New" panose="02070309020205020404" pitchFamily="49" charset="0"/>
              </a:rPr>
              <a:t>    Hello, {</a:t>
            </a:r>
            <a:r>
              <a:rPr lang="en-US" sz="1400" dirty="0" err="1">
                <a:latin typeface="Courier New" panose="02070309020205020404" pitchFamily="49" charset="0"/>
                <a:cs typeface="Courier New" panose="02070309020205020404" pitchFamily="49" charset="0"/>
              </a:rPr>
              <a:t>formatName</a:t>
            </a:r>
            <a:r>
              <a:rPr lang="en-US" sz="1400" dirty="0">
                <a:latin typeface="Courier New" panose="02070309020205020404" pitchFamily="49" charset="0"/>
                <a:cs typeface="Courier New" panose="02070309020205020404" pitchFamily="49" charset="0"/>
              </a:rPr>
              <a:t>(user)}!</a:t>
            </a:r>
          </a:p>
          <a:p>
            <a:r>
              <a:rPr lang="en-US" sz="1400" dirty="0">
                <a:latin typeface="Courier New" panose="02070309020205020404" pitchFamily="49" charset="0"/>
                <a:cs typeface="Courier New" panose="02070309020205020404" pitchFamily="49" charset="0"/>
              </a:rPr>
              <a:t>  &lt;/h1&gt;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ReactDOM.render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element,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document.getElementById</a:t>
            </a:r>
            <a:r>
              <a:rPr lang="en-US" sz="1400" dirty="0">
                <a:latin typeface="Courier New" panose="02070309020205020404" pitchFamily="49" charset="0"/>
                <a:cs typeface="Courier New" panose="02070309020205020404" pitchFamily="49" charset="0"/>
              </a:rPr>
              <a:t>('root')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6697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72D-5109-4A1E-9867-7142BF215335}"/>
              </a:ext>
            </a:extLst>
          </p:cNvPr>
          <p:cNvSpPr>
            <a:spLocks noGrp="1"/>
          </p:cNvSpPr>
          <p:nvPr>
            <p:ph type="title"/>
          </p:nvPr>
        </p:nvSpPr>
        <p:spPr/>
        <p:txBody>
          <a:bodyPr/>
          <a:lstStyle/>
          <a:p>
            <a:r>
              <a:rPr lang="en-US" dirty="0"/>
              <a:t>JSX (4/7) – JSX – Adding Attributes</a:t>
            </a:r>
          </a:p>
        </p:txBody>
      </p:sp>
      <p:sp>
        <p:nvSpPr>
          <p:cNvPr id="3" name="Content Placeholder 2">
            <a:extLst>
              <a:ext uri="{FF2B5EF4-FFF2-40B4-BE49-F238E27FC236}">
                <a16:creationId xmlns:a16="http://schemas.microsoft.com/office/drawing/2014/main" id="{4EA6E22E-E8B2-46DF-AA0A-008B0BC23D46}"/>
              </a:ext>
            </a:extLst>
          </p:cNvPr>
          <p:cNvSpPr>
            <a:spLocks noGrp="1"/>
          </p:cNvSpPr>
          <p:nvPr>
            <p:ph idx="1"/>
          </p:nvPr>
        </p:nvSpPr>
        <p:spPr>
          <a:xfrm>
            <a:off x="6438900" y="1690687"/>
            <a:ext cx="4914900" cy="4185761"/>
          </a:xfrm>
        </p:spPr>
        <p:txBody>
          <a:bodyPr>
            <a:normAutofit/>
          </a:bodyPr>
          <a:lstStyle/>
          <a:p>
            <a:r>
              <a:rPr lang="en-US" sz="2400" dirty="0"/>
              <a:t>You may have noticed JSX looks similar to HTML markup</a:t>
            </a:r>
          </a:p>
          <a:p>
            <a:r>
              <a:rPr lang="en-US" sz="2400" dirty="0"/>
              <a:t>HTML markup allows you to add attributes to elements, as does JSX</a:t>
            </a:r>
          </a:p>
          <a:p>
            <a:r>
              <a:rPr lang="en-US" sz="2400" dirty="0"/>
              <a:t>You can use quotes to specify string literals as attributes, similar to HTML</a:t>
            </a:r>
          </a:p>
          <a:p>
            <a:r>
              <a:rPr lang="en-US" sz="2400" dirty="0"/>
              <a:t>However, you can also use curly braces to embed a JavaScript expression as an attribute (no need for quotes)</a:t>
            </a:r>
          </a:p>
          <a:p>
            <a:endParaRPr lang="en-US" sz="2400" dirty="0"/>
          </a:p>
          <a:p>
            <a:endParaRPr lang="en-US" sz="2400" b="1" dirty="0"/>
          </a:p>
        </p:txBody>
      </p:sp>
      <p:sp>
        <p:nvSpPr>
          <p:cNvPr id="4" name="TextBox 3">
            <a:extLst>
              <a:ext uri="{FF2B5EF4-FFF2-40B4-BE49-F238E27FC236}">
                <a16:creationId xmlns:a16="http://schemas.microsoft.com/office/drawing/2014/main" id="{ECB7D4D8-FB24-4B84-9D75-9D9F58532E53}"/>
              </a:ext>
            </a:extLst>
          </p:cNvPr>
          <p:cNvSpPr txBox="1"/>
          <p:nvPr/>
        </p:nvSpPr>
        <p:spPr>
          <a:xfrm>
            <a:off x="838200" y="1669027"/>
            <a:ext cx="5410200"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const element = &lt;div </a:t>
            </a:r>
            <a:r>
              <a:rPr lang="en-US" sz="1400" dirty="0" err="1">
                <a:latin typeface="Courier New" panose="02070309020205020404" pitchFamily="49" charset="0"/>
                <a:cs typeface="Courier New" panose="02070309020205020404" pitchFamily="49" charset="0"/>
              </a:rPr>
              <a:t>tabIndex</a:t>
            </a:r>
            <a:r>
              <a:rPr lang="en-US" sz="1400" dirty="0">
                <a:latin typeface="Courier New" panose="02070309020205020404" pitchFamily="49" charset="0"/>
                <a:cs typeface="Courier New" panose="02070309020205020404" pitchFamily="49" charset="0"/>
              </a:rPr>
              <a:t>="0"&gt;&lt;/div&gt;;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element = &lt;</a:t>
            </a:r>
            <a:r>
              <a:rPr lang="en-US" sz="1400" dirty="0" err="1">
                <a:latin typeface="Courier New" panose="02070309020205020404" pitchFamily="49" charset="0"/>
                <a:cs typeface="Courier New" panose="02070309020205020404" pitchFamily="49" charset="0"/>
              </a:rPr>
              <a:t>img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user.avatarUrl</a:t>
            </a:r>
            <a:r>
              <a:rPr lang="en-US" sz="1400" dirty="0">
                <a:latin typeface="Courier New" panose="02070309020205020404" pitchFamily="49" charset="0"/>
                <a:cs typeface="Courier New" panose="02070309020205020404" pitchFamily="49" charset="0"/>
              </a:rPr>
              <a:t>}&gt;&lt;/</a:t>
            </a:r>
            <a:r>
              <a:rPr lang="en-US" sz="1400" dirty="0" err="1">
                <a:latin typeface="Courier New" panose="02070309020205020404" pitchFamily="49" charset="0"/>
                <a:cs typeface="Courier New" panose="02070309020205020404" pitchFamily="49" charset="0"/>
              </a:rPr>
              <a:t>img</a:t>
            </a:r>
            <a:r>
              <a:rPr lang="en-US" sz="1400" dirty="0">
                <a:latin typeface="Courier New" panose="02070309020205020404" pitchFamily="49" charset="0"/>
                <a:cs typeface="Courier New" panose="02070309020205020404" pitchFamily="49" charset="0"/>
              </a:rPr>
              <a:t>&gt;;</a:t>
            </a:r>
          </a:p>
          <a:p>
            <a:endParaRPr lang="en-US" sz="14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32231C55-4901-48EF-9223-26771704BED6}"/>
              </a:ext>
            </a:extLst>
          </p:cNvPr>
          <p:cNvSpPr txBox="1"/>
          <p:nvPr/>
        </p:nvSpPr>
        <p:spPr>
          <a:xfrm>
            <a:off x="838200" y="3429000"/>
            <a:ext cx="491490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Warning:</a:t>
            </a:r>
          </a:p>
          <a:p>
            <a:endParaRPr lang="en-US" dirty="0"/>
          </a:p>
          <a:p>
            <a:r>
              <a:rPr lang="en-US" dirty="0"/>
              <a:t>Since JSX is closer to JavaScript than to HTML, React DOM uses camelCase property naming convention instead of HTML attribute names.</a:t>
            </a:r>
          </a:p>
          <a:p>
            <a:endParaRPr lang="en-US" dirty="0"/>
          </a:p>
          <a:p>
            <a:r>
              <a:rPr lang="en-US" dirty="0"/>
              <a:t>For example, class becomes </a:t>
            </a:r>
            <a:r>
              <a:rPr lang="en-US" dirty="0" err="1"/>
              <a:t>className</a:t>
            </a:r>
            <a:r>
              <a:rPr lang="en-US" dirty="0"/>
              <a:t> in JSX, and </a:t>
            </a:r>
            <a:r>
              <a:rPr lang="en-US" dirty="0" err="1"/>
              <a:t>tabindex</a:t>
            </a:r>
            <a:r>
              <a:rPr lang="en-US" dirty="0"/>
              <a:t> becomes </a:t>
            </a:r>
            <a:r>
              <a:rPr lang="en-US" dirty="0" err="1"/>
              <a:t>tabIndex</a:t>
            </a:r>
            <a:r>
              <a:rPr lang="en-US" dirty="0"/>
              <a:t>.</a:t>
            </a:r>
          </a:p>
        </p:txBody>
      </p:sp>
    </p:spTree>
    <p:extLst>
      <p:ext uri="{BB962C8B-B14F-4D97-AF65-F5344CB8AC3E}">
        <p14:creationId xmlns:p14="http://schemas.microsoft.com/office/powerpoint/2010/main" val="332443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17901</TotalTime>
  <Words>6407</Words>
  <Application>Microsoft Macintosh PowerPoint</Application>
  <PresentationFormat>Widescreen</PresentationFormat>
  <Paragraphs>683</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-apple-system</vt:lpstr>
      <vt:lpstr>Arial</vt:lpstr>
      <vt:lpstr>Calibri</vt:lpstr>
      <vt:lpstr>Calibri Light</vt:lpstr>
      <vt:lpstr>Courier New</vt:lpstr>
      <vt:lpstr>Office Theme</vt:lpstr>
      <vt:lpstr>React.js</vt:lpstr>
      <vt:lpstr>What is React.js</vt:lpstr>
      <vt:lpstr>Principles of React (1/3)</vt:lpstr>
      <vt:lpstr>Principles of React (2/3)</vt:lpstr>
      <vt:lpstr>Principles of React (3/3)</vt:lpstr>
      <vt:lpstr>JSX (1/7)</vt:lpstr>
      <vt:lpstr>JSX (2/7) – Embedding Expressions</vt:lpstr>
      <vt:lpstr>JSX (3/7) – Embedding Expressions</vt:lpstr>
      <vt:lpstr>JSX (4/7) – JSX – Adding Attributes</vt:lpstr>
      <vt:lpstr>JSX(5/7) – JSX is also an Expression</vt:lpstr>
      <vt:lpstr>JSX(6/7) – Children</vt:lpstr>
      <vt:lpstr>JSX(7/7) – What is JSX translated to?</vt:lpstr>
      <vt:lpstr>React Elements(1/4)</vt:lpstr>
      <vt:lpstr>React Elements (2/4)</vt:lpstr>
      <vt:lpstr>React Elements (3/4) – Rendering to DOM</vt:lpstr>
      <vt:lpstr>React Elements (4/4) – Updating rendered elements</vt:lpstr>
      <vt:lpstr>DOM(1/2) - What is the DOM?</vt:lpstr>
      <vt:lpstr>DOM(2/2) – React’s approach to the DOM</vt:lpstr>
      <vt:lpstr>Components and Props</vt:lpstr>
      <vt:lpstr>Class Components vs Function components</vt:lpstr>
      <vt:lpstr>Issues with Class components</vt:lpstr>
      <vt:lpstr>Class Components vs Function components</vt:lpstr>
      <vt:lpstr>Rendering a Component (1/2)</vt:lpstr>
      <vt:lpstr>Rendering a Component (2/2)</vt:lpstr>
      <vt:lpstr>Rendering Multiple Components</vt:lpstr>
      <vt:lpstr>Component Abstraction (1/2)</vt:lpstr>
      <vt:lpstr>Component Abstraction (2/2)</vt:lpstr>
      <vt:lpstr>React Hooks</vt:lpstr>
      <vt:lpstr>Using create-react-app (1/2)</vt:lpstr>
      <vt:lpstr>Using create-react-app (2/2)</vt:lpstr>
      <vt:lpstr>useState Hook</vt:lpstr>
      <vt:lpstr>App as a Class Component</vt:lpstr>
      <vt:lpstr>Building a Blog</vt:lpstr>
      <vt:lpstr>React App Structure</vt:lpstr>
      <vt:lpstr>Component Structure</vt:lpstr>
      <vt:lpstr>Blog Mockup</vt:lpstr>
      <vt:lpstr>Blog Mockup</vt:lpstr>
      <vt:lpstr>Implementing Static Components</vt:lpstr>
      <vt:lpstr>Initializing our project</vt:lpstr>
      <vt:lpstr>Implementing user functionality</vt:lpstr>
      <vt:lpstr>src/Login.js</vt:lpstr>
      <vt:lpstr>src/Logout.js</vt:lpstr>
      <vt:lpstr>src/Register.js</vt:lpstr>
      <vt:lpstr>src/UserBar.js</vt:lpstr>
      <vt:lpstr>Implementing post functionality</vt:lpstr>
      <vt:lpstr>src/Post.js</vt:lpstr>
      <vt:lpstr>src/CreatePost.js</vt:lpstr>
      <vt:lpstr>src/PostList.js</vt:lpstr>
      <vt:lpstr>Making Components Stateful</vt:lpstr>
      <vt:lpstr>Adding state to the UserBar component</vt:lpstr>
      <vt:lpstr>Adding state to the Login component</vt:lpstr>
      <vt:lpstr>Adding state to the Register component</vt:lpstr>
      <vt:lpstr>Adding state to the Logout component</vt:lpstr>
      <vt:lpstr>How do we pass user info to CreatePost?</vt:lpstr>
      <vt:lpstr>Adding state to the Post component</vt:lpstr>
      <vt:lpstr>Update CreatePost to update Posts</vt:lpstr>
      <vt:lpstr>Simplifying Register using an object</vt:lpstr>
      <vt:lpstr>Next class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 Review</dc:title>
  <dc:creator>p</dc:creator>
  <cp:lastModifiedBy>p</cp:lastModifiedBy>
  <cp:revision>236</cp:revision>
  <dcterms:created xsi:type="dcterms:W3CDTF">2021-09-08T01:24:08Z</dcterms:created>
  <dcterms:modified xsi:type="dcterms:W3CDTF">2022-09-20T00:05:38Z</dcterms:modified>
</cp:coreProperties>
</file>