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53"/>
  </p:notesMasterIdLst>
  <p:sldIdLst>
    <p:sldId id="256" r:id="rId2"/>
    <p:sldId id="264" r:id="rId3"/>
    <p:sldId id="459" r:id="rId4"/>
    <p:sldId id="482" r:id="rId5"/>
    <p:sldId id="483" r:id="rId6"/>
    <p:sldId id="460" r:id="rId7"/>
    <p:sldId id="461" r:id="rId8"/>
    <p:sldId id="462" r:id="rId9"/>
    <p:sldId id="464" r:id="rId10"/>
    <p:sldId id="465" r:id="rId11"/>
    <p:sldId id="467" r:id="rId12"/>
    <p:sldId id="468" r:id="rId13"/>
    <p:sldId id="469" r:id="rId14"/>
    <p:sldId id="471" r:id="rId15"/>
    <p:sldId id="472" r:id="rId16"/>
    <p:sldId id="474" r:id="rId17"/>
    <p:sldId id="475" r:id="rId18"/>
    <p:sldId id="476" r:id="rId19"/>
    <p:sldId id="478" r:id="rId20"/>
    <p:sldId id="477" r:id="rId21"/>
    <p:sldId id="479" r:id="rId22"/>
    <p:sldId id="480" r:id="rId23"/>
    <p:sldId id="481" r:id="rId24"/>
    <p:sldId id="490" r:id="rId25"/>
    <p:sldId id="491" r:id="rId26"/>
    <p:sldId id="492" r:id="rId27"/>
    <p:sldId id="493" r:id="rId28"/>
    <p:sldId id="494" r:id="rId29"/>
    <p:sldId id="495" r:id="rId30"/>
    <p:sldId id="497" r:id="rId31"/>
    <p:sldId id="486" r:id="rId32"/>
    <p:sldId id="498" r:id="rId33"/>
    <p:sldId id="488" r:id="rId34"/>
    <p:sldId id="499" r:id="rId35"/>
    <p:sldId id="500" r:id="rId36"/>
    <p:sldId id="501" r:id="rId37"/>
    <p:sldId id="502" r:id="rId38"/>
    <p:sldId id="503" r:id="rId39"/>
    <p:sldId id="504" r:id="rId40"/>
    <p:sldId id="509" r:id="rId41"/>
    <p:sldId id="510" r:id="rId42"/>
    <p:sldId id="511" r:id="rId43"/>
    <p:sldId id="513" r:id="rId44"/>
    <p:sldId id="515" r:id="rId45"/>
    <p:sldId id="516" r:id="rId46"/>
    <p:sldId id="519" r:id="rId47"/>
    <p:sldId id="520" r:id="rId48"/>
    <p:sldId id="522" r:id="rId49"/>
    <p:sldId id="523" r:id="rId50"/>
    <p:sldId id="524" r:id="rId51"/>
    <p:sldId id="49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5"/>
    <p:restoredTop sz="86418"/>
  </p:normalViewPr>
  <p:slideViewPr>
    <p:cSldViewPr snapToGrid="0" snapToObjects="1">
      <p:cViewPr varScale="1">
        <p:scale>
          <a:sx n="112" d="100"/>
          <a:sy n="112" d="100"/>
        </p:scale>
        <p:origin x="1288" y="192"/>
      </p:cViewPr>
      <p:guideLst/>
    </p:cSldViewPr>
  </p:slideViewPr>
  <p:outlineViewPr>
    <p:cViewPr>
      <p:scale>
        <a:sx n="33" d="100"/>
        <a:sy n="33" d="100"/>
      </p:scale>
      <p:origin x="0" y="-821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5" d="100"/>
          <a:sy n="105" d="100"/>
        </p:scale>
        <p:origin x="11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1AF5F-8450-8640-9DA9-8C273B7ADD35}" type="datetimeFigureOut">
              <a:rPr lang="en-US" smtClean="0"/>
              <a:t>9/26/22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5E345-F92C-0848-B4E8-3FF5A662142E}" type="slidenum">
              <a:rPr lang="en-US" smtClean="0"/>
              <a:t>‹#›</a:t>
            </a:fld>
            <a:endParaRPr lang="en-US"/>
          </a:p>
        </p:txBody>
      </p:sp>
    </p:spTree>
    <p:extLst>
      <p:ext uri="{BB962C8B-B14F-4D97-AF65-F5344CB8AC3E}">
        <p14:creationId xmlns:p14="http://schemas.microsoft.com/office/powerpoint/2010/main" val="253061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5E345-F92C-0848-B4E8-3FF5A662142E}" type="slidenum">
              <a:rPr lang="en-US" smtClean="0"/>
              <a:t>9</a:t>
            </a:fld>
            <a:endParaRPr lang="en-US"/>
          </a:p>
        </p:txBody>
      </p:sp>
    </p:spTree>
    <p:extLst>
      <p:ext uri="{BB962C8B-B14F-4D97-AF65-F5344CB8AC3E}">
        <p14:creationId xmlns:p14="http://schemas.microsoft.com/office/powerpoint/2010/main" val="56042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B8AC-2C92-3A4E-B7E5-7B01AC2EE3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B04BC5-E4C1-804E-A47F-7B5356A8E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DDEC66-2201-2548-BC54-5C0A642B3EE0}"/>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5" name="Footer Placeholder 4">
            <a:extLst>
              <a:ext uri="{FF2B5EF4-FFF2-40B4-BE49-F238E27FC236}">
                <a16:creationId xmlns:a16="http://schemas.microsoft.com/office/drawing/2014/main" id="{5D425468-7D09-3944-9C48-1E2F750CA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4F28C-044F-C94C-B9B8-946C85650428}"/>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78820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0604-39C5-6147-A00C-51952FA54B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65D4F-6A27-FE45-BE40-51DF694528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17556-BB16-B74C-9D37-FB9DCA351C68}"/>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5" name="Footer Placeholder 4">
            <a:extLst>
              <a:ext uri="{FF2B5EF4-FFF2-40B4-BE49-F238E27FC236}">
                <a16:creationId xmlns:a16="http://schemas.microsoft.com/office/drawing/2014/main" id="{25B2B3CD-4025-D949-BA3D-1D3A5F391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96E6E-D854-5F48-926B-C0A3E8D311DB}"/>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33268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861EB-53D6-F54B-824B-4FC73E8AFC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40CA8-47E4-A746-A8C7-57C5F32BD8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6FA3F-843E-454D-8535-8AC30FD6B38E}"/>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5" name="Footer Placeholder 4">
            <a:extLst>
              <a:ext uri="{FF2B5EF4-FFF2-40B4-BE49-F238E27FC236}">
                <a16:creationId xmlns:a16="http://schemas.microsoft.com/office/drawing/2014/main" id="{DC7A3B2F-02F3-1A44-B407-67D3D56FA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0BCBE-EE7D-2B49-A0BE-AC341E6EFEEC}"/>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39798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605D-54D1-214E-94F7-CEC05C49F8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AB3DD-C0F1-1546-AC6F-B2B73211AA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F7C4-F954-2E4C-AA68-D30560DE3426}"/>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5" name="Footer Placeholder 4">
            <a:extLst>
              <a:ext uri="{FF2B5EF4-FFF2-40B4-BE49-F238E27FC236}">
                <a16:creationId xmlns:a16="http://schemas.microsoft.com/office/drawing/2014/main" id="{1DF6E378-C4FB-244A-BEC0-5EC6DADA8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D8EF5-7D99-EF40-8153-E730516AE4C7}"/>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46222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2FB8-CF5D-2049-A913-35C0395C4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C9CC06-49C0-8E4B-B3C5-3DD67AC9F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4CACF1-8A04-2B4E-91C9-15BA085EDCA2}"/>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5" name="Footer Placeholder 4">
            <a:extLst>
              <a:ext uri="{FF2B5EF4-FFF2-40B4-BE49-F238E27FC236}">
                <a16:creationId xmlns:a16="http://schemas.microsoft.com/office/drawing/2014/main" id="{90400243-6B61-6345-94DE-7C4AC7A3E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4925D-8295-BA4F-9BFC-E9801C19ACA4}"/>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082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B520-E71A-FA4D-AA8C-7C75EBD01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2E5EA-E00C-5A4C-9FFF-CFD9B96200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AB6AB7-4EA1-7A41-B0DF-95BA0EB844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B58196-26D7-894E-A304-5FDED9FC6C93}"/>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6" name="Footer Placeholder 5">
            <a:extLst>
              <a:ext uri="{FF2B5EF4-FFF2-40B4-BE49-F238E27FC236}">
                <a16:creationId xmlns:a16="http://schemas.microsoft.com/office/drawing/2014/main" id="{09563E87-38F1-944B-BE71-422F5B3D4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5D349-F8C4-F045-96DB-A792F9F04ABB}"/>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4799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82E0-795A-7243-93A3-540031765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E80781-5ADC-7F44-8F6E-ED87C98BD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5C0F69-5252-9246-AD0B-A51B553173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D9F126-E207-C84A-9FA1-763182EF4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B57831-1240-5A40-91E2-EBC8E81657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8DCB15-FAB7-5C40-9618-C6A9C50EFC92}"/>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8" name="Footer Placeholder 7">
            <a:extLst>
              <a:ext uri="{FF2B5EF4-FFF2-40B4-BE49-F238E27FC236}">
                <a16:creationId xmlns:a16="http://schemas.microsoft.com/office/drawing/2014/main" id="{3A79919B-E58A-3044-8F20-E66FCBC6D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A958EB-557F-8D46-8E00-355876259537}"/>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15152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CBCA-5CBC-A54C-A3B5-7A8644AAA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0636E9-7858-4F47-B9F3-337EBBE23A94}"/>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4" name="Footer Placeholder 3">
            <a:extLst>
              <a:ext uri="{FF2B5EF4-FFF2-40B4-BE49-F238E27FC236}">
                <a16:creationId xmlns:a16="http://schemas.microsoft.com/office/drawing/2014/main" id="{AF2B940A-22B3-564F-910E-9AB7C4B97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486BE4-12FF-1C44-B6F0-92F8EE500D97}"/>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231455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6EEFF-28D1-3447-B26C-2CCD2B7D7E18}"/>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3" name="Footer Placeholder 2">
            <a:extLst>
              <a:ext uri="{FF2B5EF4-FFF2-40B4-BE49-F238E27FC236}">
                <a16:creationId xmlns:a16="http://schemas.microsoft.com/office/drawing/2014/main" id="{E433C1EC-DE9B-4843-8DD3-3BE82A3ED4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302F74-5604-C142-A190-6657EFE7BA67}"/>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122613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9C54-BC8A-0741-9041-686D66F49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8826B-58AF-2F49-B0AB-1D115A1E5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54CFC6-A77F-F249-9CCD-074D8ECFE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C47FE4-9EF6-664C-8410-0EDFBAD88E59}"/>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6" name="Footer Placeholder 5">
            <a:extLst>
              <a:ext uri="{FF2B5EF4-FFF2-40B4-BE49-F238E27FC236}">
                <a16:creationId xmlns:a16="http://schemas.microsoft.com/office/drawing/2014/main" id="{D4D3B6C1-69FE-864A-B131-CFF57FFCF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F0975-609F-7F4F-990A-BFC72DC381DB}"/>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40355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C75D-CB57-B94E-A82D-91FDC7666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9B188-326E-D143-9869-BEF7D2299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28D79-6C32-CC41-82EC-80E13F8D4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FD234E-88F2-7C42-949E-7A29CABB7527}"/>
              </a:ext>
            </a:extLst>
          </p:cNvPr>
          <p:cNvSpPr>
            <a:spLocks noGrp="1"/>
          </p:cNvSpPr>
          <p:nvPr>
            <p:ph type="dt" sz="half" idx="10"/>
          </p:nvPr>
        </p:nvSpPr>
        <p:spPr/>
        <p:txBody>
          <a:bodyPr/>
          <a:lstStyle/>
          <a:p>
            <a:fld id="{5B076007-D25B-BD44-8CD0-681C1740981F}" type="datetimeFigureOut">
              <a:rPr lang="en-US" smtClean="0"/>
              <a:t>9/26/22</a:t>
            </a:fld>
            <a:endParaRPr lang="en-US"/>
          </a:p>
        </p:txBody>
      </p:sp>
      <p:sp>
        <p:nvSpPr>
          <p:cNvPr id="6" name="Footer Placeholder 5">
            <a:extLst>
              <a:ext uri="{FF2B5EF4-FFF2-40B4-BE49-F238E27FC236}">
                <a16:creationId xmlns:a16="http://schemas.microsoft.com/office/drawing/2014/main" id="{CB97C341-2945-3F4D-8DF2-040F3174A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E2A57-06F3-FE41-B479-CEFD3300EE02}"/>
              </a:ext>
            </a:extLst>
          </p:cNvPr>
          <p:cNvSpPr>
            <a:spLocks noGrp="1"/>
          </p:cNvSpPr>
          <p:nvPr>
            <p:ph type="sldNum" sz="quarter" idx="12"/>
          </p:nvPr>
        </p:nvSpPr>
        <p:spPr/>
        <p:txBody>
          <a:bodyPr/>
          <a:lstStyle/>
          <a:p>
            <a:fld id="{439BAA87-DC57-214F-98CB-560F98C9A917}" type="slidenum">
              <a:rPr lang="en-US" smtClean="0"/>
              <a:t>‹#›</a:t>
            </a:fld>
            <a:endParaRPr lang="en-US"/>
          </a:p>
        </p:txBody>
      </p:sp>
    </p:spTree>
    <p:extLst>
      <p:ext uri="{BB962C8B-B14F-4D97-AF65-F5344CB8AC3E}">
        <p14:creationId xmlns:p14="http://schemas.microsoft.com/office/powerpoint/2010/main" val="415502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96FFE-A9A9-974B-8663-EA08DF0B9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E61C3-0336-4F43-A728-D3BF16586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5C666-8F28-0542-BAAC-14827951C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6007-D25B-BD44-8CD0-681C1740981F}" type="datetimeFigureOut">
              <a:rPr lang="en-US" smtClean="0"/>
              <a:t>9/26/22</a:t>
            </a:fld>
            <a:endParaRPr lang="en-US" dirty="0"/>
          </a:p>
        </p:txBody>
      </p:sp>
      <p:sp>
        <p:nvSpPr>
          <p:cNvPr id="5" name="Footer Placeholder 4">
            <a:extLst>
              <a:ext uri="{FF2B5EF4-FFF2-40B4-BE49-F238E27FC236}">
                <a16:creationId xmlns:a16="http://schemas.microsoft.com/office/drawing/2014/main" id="{D877C633-968D-0A44-9E14-5CD5846F7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EA3A08-E8E9-9B41-A595-20B516E67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D7497-EC45-0B48-9708-5DB7E2D82EEE}" type="slidenum">
              <a:rPr lang="en-US" smtClean="0"/>
              <a:pPr/>
              <a:t>‹#›</a:t>
            </a:fld>
            <a:endParaRPr lang="en-US" dirty="0"/>
          </a:p>
        </p:txBody>
      </p:sp>
    </p:spTree>
    <p:extLst>
      <p:ext uri="{BB962C8B-B14F-4D97-AF65-F5344CB8AC3E}">
        <p14:creationId xmlns:p14="http://schemas.microsoft.com/office/powerpoint/2010/main" val="30545419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actjs.org/docs/lifting-state-up.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8830-9506-754F-B9DA-E84E5F95548E}"/>
              </a:ext>
            </a:extLst>
          </p:cNvPr>
          <p:cNvSpPr>
            <a:spLocks noGrp="1"/>
          </p:cNvSpPr>
          <p:nvPr>
            <p:ph type="ctrTitle"/>
          </p:nvPr>
        </p:nvSpPr>
        <p:spPr/>
        <p:txBody>
          <a:bodyPr>
            <a:normAutofit/>
          </a:bodyPr>
          <a:lstStyle/>
          <a:p>
            <a:r>
              <a:rPr lang="en-US" sz="4400" dirty="0"/>
              <a:t>React Reducers</a:t>
            </a:r>
          </a:p>
        </p:txBody>
      </p:sp>
      <p:sp>
        <p:nvSpPr>
          <p:cNvPr id="4" name="Subtitle 3">
            <a:extLst>
              <a:ext uri="{FF2B5EF4-FFF2-40B4-BE49-F238E27FC236}">
                <a16:creationId xmlns:a16="http://schemas.microsoft.com/office/drawing/2014/main" id="{5CF1BD7D-86E3-DB4B-85D8-D3C643C34D5F}"/>
              </a:ext>
            </a:extLst>
          </p:cNvPr>
          <p:cNvSpPr>
            <a:spLocks noGrp="1"/>
          </p:cNvSpPr>
          <p:nvPr>
            <p:ph type="subTitle" idx="1"/>
          </p:nvPr>
        </p:nvSpPr>
        <p:spPr/>
        <p:txBody>
          <a:bodyPr>
            <a:normAutofit/>
          </a:bodyPr>
          <a:lstStyle/>
          <a:p>
            <a:r>
              <a:rPr lang="en-US" dirty="0"/>
              <a:t>Course: CSC 436 Web Applications</a:t>
            </a:r>
            <a:br>
              <a:rPr lang="en-US" dirty="0"/>
            </a:br>
            <a:r>
              <a:rPr lang="en-US" dirty="0"/>
              <a:t>Instructor: Paul </a:t>
            </a:r>
            <a:r>
              <a:rPr lang="en-US" dirty="0" err="1"/>
              <a:t>Duszak</a:t>
            </a:r>
            <a:endParaRPr lang="en-US" dirty="0"/>
          </a:p>
          <a:p>
            <a:r>
              <a:rPr lang="en-US" dirty="0"/>
              <a:t>Quarter: Fall 2022</a:t>
            </a:r>
            <a:br>
              <a:rPr lang="en-US" dirty="0"/>
            </a:br>
            <a:endParaRPr lang="en-US" dirty="0"/>
          </a:p>
        </p:txBody>
      </p:sp>
    </p:spTree>
    <p:extLst>
      <p:ext uri="{BB962C8B-B14F-4D97-AF65-F5344CB8AC3E}">
        <p14:creationId xmlns:p14="http://schemas.microsoft.com/office/powerpoint/2010/main" val="277697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Updating State – Actions </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838199" y="1482725"/>
            <a:ext cx="11163299" cy="5167312"/>
          </a:xfrm>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The second, third, and fourth actions would change the filter state from a string to an object, and then set the respective key. If the object already exists, we would simply adjust the keys that were defined in the action. After each action, the state would change as follows:</a:t>
            </a: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If we </a:t>
            </a:r>
            <a:r>
              <a:rPr lang="en-US" sz="2000" b="1" dirty="0">
                <a:cs typeface="Courier New" panose="02070309020205020404" pitchFamily="49" charset="0"/>
              </a:rPr>
              <a:t>dispatch</a:t>
            </a:r>
            <a:r>
              <a:rPr lang="en-US" sz="2000" dirty="0">
                <a:cs typeface="Courier New" panose="02070309020205020404" pitchFamily="49" charset="0"/>
              </a:rPr>
              <a:t> the following action, then the state would go back to being the “all” string as it was initially:</a:t>
            </a:r>
          </a:p>
          <a:p>
            <a:pPr marL="0" indent="0">
              <a:buNone/>
            </a:pPr>
            <a:endParaRPr lang="en-US" sz="2000" dirty="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endParaRPr lang="en-US" sz="2400" dirty="0"/>
          </a:p>
          <a:p>
            <a:endParaRPr lang="en-US" sz="2400" dirty="0"/>
          </a:p>
        </p:txBody>
      </p:sp>
      <p:sp>
        <p:nvSpPr>
          <p:cNvPr id="6" name="TextBox 5">
            <a:extLst>
              <a:ext uri="{FF2B5EF4-FFF2-40B4-BE49-F238E27FC236}">
                <a16:creationId xmlns:a16="http://schemas.microsoft.com/office/drawing/2014/main" id="{C0F546DE-4CCC-A34C-A8CA-E7EF728BD9BE}"/>
              </a:ext>
            </a:extLst>
          </p:cNvPr>
          <p:cNvSpPr txBox="1"/>
          <p:nvPr/>
        </p:nvSpPr>
        <p:spPr>
          <a:xfrm>
            <a:off x="946533" y="1690688"/>
            <a:ext cx="6071487" cy="95410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 type: 'CHANGE_FILTER', all: true }</a:t>
            </a:r>
          </a:p>
          <a:p>
            <a:r>
              <a:rPr lang="en-US" sz="1400" dirty="0">
                <a:latin typeface="Courier New" panose="02070309020205020404" pitchFamily="49" charset="0"/>
                <a:cs typeface="Courier New" panose="02070309020205020404" pitchFamily="49" charset="0"/>
              </a:rPr>
              <a:t> { type: 'CHANGE_FILTER',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'2019-04-29’ }</a:t>
            </a:r>
          </a:p>
          <a:p>
            <a:r>
              <a:rPr lang="en-US" sz="1400" dirty="0">
                <a:latin typeface="Courier New" panose="02070309020205020404" pitchFamily="49" charset="0"/>
                <a:cs typeface="Courier New" panose="02070309020205020404" pitchFamily="49" charset="0"/>
              </a:rPr>
              <a:t> { type: 'CHANGE_FILTER', </a:t>
            </a:r>
            <a:r>
              <a:rPr lang="en-US" sz="1400" dirty="0" err="1">
                <a:latin typeface="Courier New" panose="02070309020205020404" pitchFamily="49" charset="0"/>
                <a:cs typeface="Courier New" panose="02070309020205020404" pitchFamily="49" charset="0"/>
              </a:rPr>
              <a:t>byAuthor</a:t>
            </a:r>
            <a:r>
              <a:rPr lang="en-US" sz="1400" dirty="0">
                <a:latin typeface="Courier New" panose="02070309020205020404" pitchFamily="49" charset="0"/>
                <a:cs typeface="Courier New" panose="02070309020205020404" pitchFamily="49" charset="0"/>
              </a:rPr>
              <a:t>: ‘Paul’ }</a:t>
            </a:r>
          </a:p>
          <a:p>
            <a:r>
              <a:rPr lang="en-US" sz="1400" dirty="0">
                <a:latin typeface="Courier New" panose="02070309020205020404" pitchFamily="49" charset="0"/>
                <a:cs typeface="Courier New" panose="02070309020205020404" pitchFamily="49" charset="0"/>
              </a:rPr>
              <a:t> { type: 'CHANGE_FILTER',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'2019-04-30’ }</a:t>
            </a:r>
          </a:p>
        </p:txBody>
      </p:sp>
      <p:sp>
        <p:nvSpPr>
          <p:cNvPr id="7" name="TextBox 6">
            <a:extLst>
              <a:ext uri="{FF2B5EF4-FFF2-40B4-BE49-F238E27FC236}">
                <a16:creationId xmlns:a16="http://schemas.microsoft.com/office/drawing/2014/main" id="{25F926DA-78EE-124D-A5B5-C4BEE0C87CA8}"/>
              </a:ext>
            </a:extLst>
          </p:cNvPr>
          <p:cNvSpPr txBox="1"/>
          <p:nvPr/>
        </p:nvSpPr>
        <p:spPr>
          <a:xfrm>
            <a:off x="946533" y="4170362"/>
            <a:ext cx="8285097" cy="95410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expandPosts</a:t>
            </a:r>
            <a:r>
              <a:rPr lang="en-US" sz="1400" dirty="0">
                <a:latin typeface="Courier New" panose="02070309020205020404" pitchFamily="49" charset="0"/>
                <a:cs typeface="Courier New" panose="02070309020205020404" pitchFamily="49" charset="0"/>
              </a:rPr>
              <a:t>: true, filter: 'all'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expandPosts</a:t>
            </a:r>
            <a:r>
              <a:rPr lang="en-US" sz="1400" dirty="0">
                <a:latin typeface="Courier New" panose="02070309020205020404" pitchFamily="49" charset="0"/>
                <a:cs typeface="Courier New" panose="02070309020205020404" pitchFamily="49" charset="0"/>
              </a:rPr>
              <a:t>: true, filter: {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'2019-04-29'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expandPosts</a:t>
            </a:r>
            <a:r>
              <a:rPr lang="en-US" sz="1400" dirty="0">
                <a:latin typeface="Courier New" panose="02070309020205020404" pitchFamily="49" charset="0"/>
                <a:cs typeface="Courier New" panose="02070309020205020404" pitchFamily="49" charset="0"/>
              </a:rPr>
              <a:t>: true, filter: {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'2019-04-29', </a:t>
            </a:r>
            <a:r>
              <a:rPr lang="en-US" sz="1400" dirty="0" err="1">
                <a:latin typeface="Courier New" panose="02070309020205020404" pitchFamily="49" charset="0"/>
                <a:cs typeface="Courier New" panose="02070309020205020404" pitchFamily="49" charset="0"/>
              </a:rPr>
              <a:t>byAuthor</a:t>
            </a:r>
            <a:r>
              <a:rPr lang="en-US" sz="1400" dirty="0">
                <a:latin typeface="Courier New" panose="02070309020205020404" pitchFamily="49" charset="0"/>
                <a:cs typeface="Courier New" panose="02070309020205020404" pitchFamily="49" charset="0"/>
              </a:rPr>
              <a:t>: ‘Paul'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expandPosts</a:t>
            </a:r>
            <a:r>
              <a:rPr lang="en-US" sz="1400" dirty="0">
                <a:latin typeface="Courier New" panose="02070309020205020404" pitchFamily="49" charset="0"/>
                <a:cs typeface="Courier New" panose="02070309020205020404" pitchFamily="49" charset="0"/>
              </a:rPr>
              <a:t>: true, filter: {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'2019-04-30', </a:t>
            </a:r>
            <a:r>
              <a:rPr lang="en-US" sz="1400" dirty="0" err="1">
                <a:latin typeface="Courier New" panose="02070309020205020404" pitchFamily="49" charset="0"/>
                <a:cs typeface="Courier New" panose="02070309020205020404" pitchFamily="49" charset="0"/>
              </a:rPr>
              <a:t>byAuthor</a:t>
            </a:r>
            <a:r>
              <a:rPr lang="en-US" sz="1400" dirty="0">
                <a:latin typeface="Courier New" panose="02070309020205020404" pitchFamily="49" charset="0"/>
                <a:cs typeface="Courier New" panose="02070309020205020404" pitchFamily="49" charset="0"/>
              </a:rPr>
              <a:t>: ‘Paul' } }</a:t>
            </a:r>
          </a:p>
        </p:txBody>
      </p:sp>
      <p:sp>
        <p:nvSpPr>
          <p:cNvPr id="8" name="TextBox 7">
            <a:extLst>
              <a:ext uri="{FF2B5EF4-FFF2-40B4-BE49-F238E27FC236}">
                <a16:creationId xmlns:a16="http://schemas.microsoft.com/office/drawing/2014/main" id="{3ADECB22-6E03-E546-944F-BE0312BFF1D7}"/>
              </a:ext>
            </a:extLst>
          </p:cNvPr>
          <p:cNvSpPr txBox="1"/>
          <p:nvPr/>
        </p:nvSpPr>
        <p:spPr>
          <a:xfrm>
            <a:off x="946533" y="6142255"/>
            <a:ext cx="406742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type: 'CHANGE_FILTER', all: true }</a:t>
            </a:r>
          </a:p>
        </p:txBody>
      </p:sp>
    </p:spTree>
    <p:extLst>
      <p:ext uri="{BB962C8B-B14F-4D97-AF65-F5344CB8AC3E}">
        <p14:creationId xmlns:p14="http://schemas.microsoft.com/office/powerpoint/2010/main" val="102528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Reducer Functions (1/3)</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838199" y="1482725"/>
            <a:ext cx="11163299" cy="5167312"/>
          </a:xfrm>
        </p:spPr>
        <p:txBody>
          <a:bodyPr>
            <a:normAutofit fontScale="92500"/>
          </a:bodyPr>
          <a:lstStyle/>
          <a:p>
            <a:r>
              <a:rPr lang="en-US" b="1" dirty="0"/>
              <a:t>Reducers</a:t>
            </a:r>
            <a:r>
              <a:rPr lang="en-US" dirty="0"/>
              <a:t> are functions that take the current state and an action as arguments, and return a new state result. </a:t>
            </a:r>
            <a:br>
              <a:rPr lang="en-US" dirty="0"/>
            </a:br>
            <a:br>
              <a:rPr lang="en-US" dirty="0"/>
            </a:br>
            <a:r>
              <a:rPr lang="en-US" dirty="0"/>
              <a:t>In other words, </a:t>
            </a:r>
            <a:r>
              <a:rPr lang="en-US" b="1" dirty="0"/>
              <a:t>(state, action) =&gt; </a:t>
            </a:r>
            <a:r>
              <a:rPr lang="en-US" b="1" dirty="0" err="1"/>
              <a:t>newState</a:t>
            </a:r>
            <a:r>
              <a:rPr lang="en-US" dirty="0"/>
              <a:t>.</a:t>
            </a:r>
            <a:br>
              <a:rPr lang="en-US" dirty="0"/>
            </a:br>
            <a:endParaRPr lang="en-US" dirty="0"/>
          </a:p>
          <a:p>
            <a:r>
              <a:rPr lang="en-US" dirty="0"/>
              <a:t>Reducers must </a:t>
            </a:r>
            <a:r>
              <a:rPr lang="en-US" i="1" dirty="0"/>
              <a:t>always</a:t>
            </a:r>
            <a:r>
              <a:rPr lang="en-US" dirty="0"/>
              <a:t> follow some special rules:</a:t>
            </a:r>
          </a:p>
          <a:p>
            <a:pPr lvl="1"/>
            <a:r>
              <a:rPr lang="en-US" dirty="0"/>
              <a:t>They should only calculate the new state value based on the state and action arguments</a:t>
            </a:r>
          </a:p>
          <a:p>
            <a:pPr lvl="1"/>
            <a:r>
              <a:rPr lang="en-US" dirty="0"/>
              <a:t>They are not allowed to modify the existing state. Instead, they must make </a:t>
            </a:r>
            <a:r>
              <a:rPr lang="en-US" i="1" dirty="0"/>
              <a:t>immutable updates</a:t>
            </a:r>
            <a:r>
              <a:rPr lang="en-US" dirty="0"/>
              <a:t>, by copying the existing state and making changes to the copied values.</a:t>
            </a:r>
          </a:p>
          <a:p>
            <a:pPr lvl="1"/>
            <a:r>
              <a:rPr lang="en-US" dirty="0"/>
              <a:t>They must not do any asynchronous logic or other “side effects”</a:t>
            </a:r>
            <a:br>
              <a:rPr lang="en-US" dirty="0"/>
            </a:br>
            <a:endParaRPr lang="en-US" dirty="0"/>
          </a:p>
          <a:p>
            <a:r>
              <a:rPr lang="en-US" dirty="0"/>
              <a:t>Any function that follows these rules is also known as a </a:t>
            </a:r>
            <a:r>
              <a:rPr lang="en-US" b="1" dirty="0"/>
              <a:t>"pure" </a:t>
            </a:r>
            <a:r>
              <a:rPr lang="en-US" dirty="0"/>
              <a:t>function, even if it's not specifically written as a reducer function.</a:t>
            </a:r>
          </a:p>
        </p:txBody>
      </p:sp>
    </p:spTree>
    <p:extLst>
      <p:ext uri="{BB962C8B-B14F-4D97-AF65-F5344CB8AC3E}">
        <p14:creationId xmlns:p14="http://schemas.microsoft.com/office/powerpoint/2010/main" val="1393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Reducer Functions (2/3) </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838199" y="1482725"/>
            <a:ext cx="11163299" cy="5167312"/>
          </a:xfrm>
        </p:spPr>
        <p:txBody>
          <a:bodyPr>
            <a:normAutofit/>
          </a:bodyPr>
          <a:lstStyle/>
          <a:p>
            <a:r>
              <a:rPr lang="en-US" dirty="0"/>
              <a:t>What is a side effect?</a:t>
            </a:r>
          </a:p>
          <a:p>
            <a:pPr lvl="1"/>
            <a:r>
              <a:rPr lang="en-US" dirty="0"/>
              <a:t>Logging a value to the console</a:t>
            </a:r>
          </a:p>
          <a:p>
            <a:pPr lvl="1"/>
            <a:r>
              <a:rPr lang="en-US" dirty="0"/>
              <a:t>Saving a file</a:t>
            </a:r>
          </a:p>
          <a:p>
            <a:pPr lvl="1"/>
            <a:r>
              <a:rPr lang="en-US" dirty="0"/>
              <a:t>Setting an </a:t>
            </a:r>
            <a:r>
              <a:rPr lang="en-US" dirty="0" err="1"/>
              <a:t>async</a:t>
            </a:r>
            <a:r>
              <a:rPr lang="en-US" dirty="0"/>
              <a:t> timer</a:t>
            </a:r>
          </a:p>
          <a:p>
            <a:pPr lvl="1"/>
            <a:r>
              <a:rPr lang="en-US" dirty="0"/>
              <a:t>Making an AJAX HTTP request</a:t>
            </a:r>
          </a:p>
          <a:p>
            <a:pPr lvl="1"/>
            <a:r>
              <a:rPr lang="en-US" dirty="0"/>
              <a:t>Modifying some state that exists outside of a function, or mutating arguments to a function</a:t>
            </a:r>
          </a:p>
          <a:p>
            <a:pPr lvl="1"/>
            <a:r>
              <a:rPr lang="en-US" dirty="0"/>
              <a:t>Generating random numbers or unique random IDs (such as </a:t>
            </a:r>
            <a:r>
              <a:rPr lang="en-US" dirty="0" err="1"/>
              <a:t>Math.random</a:t>
            </a:r>
            <a:r>
              <a:rPr lang="en-US" dirty="0"/>
              <a:t>() or </a:t>
            </a:r>
            <a:r>
              <a:rPr lang="en-US" dirty="0" err="1"/>
              <a:t>Date.now</a:t>
            </a:r>
            <a:r>
              <a:rPr lang="en-US" dirty="0"/>
              <a:t>())</a:t>
            </a:r>
          </a:p>
        </p:txBody>
      </p:sp>
    </p:spTree>
    <p:extLst>
      <p:ext uri="{BB962C8B-B14F-4D97-AF65-F5344CB8AC3E}">
        <p14:creationId xmlns:p14="http://schemas.microsoft.com/office/powerpoint/2010/main" val="421484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Reducer Functions (3/3) </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5805A52-64CD-F044-9AD2-2B6F3A12183F}"/>
              </a:ext>
            </a:extLst>
          </p:cNvPr>
          <p:cNvSpPr txBox="1"/>
          <p:nvPr/>
        </p:nvSpPr>
        <p:spPr>
          <a:xfrm>
            <a:off x="946533" y="1941196"/>
            <a:ext cx="9260457" cy="4616648"/>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function reducer(state, action) {</a:t>
            </a:r>
          </a:p>
          <a:p>
            <a:r>
              <a:rPr lang="en-US" sz="1400" dirty="0">
                <a:latin typeface="Courier New" panose="02070309020205020404" pitchFamily="49" charset="0"/>
                <a:cs typeface="Courier New" panose="02070309020205020404" pitchFamily="49" charset="0"/>
              </a:rPr>
              <a:t>  switch (</a:t>
            </a:r>
            <a:r>
              <a:rPr lang="en-US" sz="1400" dirty="0" err="1">
                <a:latin typeface="Courier New" panose="02070309020205020404" pitchFamily="49" charset="0"/>
                <a:cs typeface="Courier New" panose="02070309020205020404" pitchFamily="49" charset="0"/>
              </a:rPr>
              <a:t>action.type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case "TOGGLE_EXPAND":</a:t>
            </a:r>
          </a:p>
          <a:p>
            <a:r>
              <a:rPr lang="en-US" sz="1400" dirty="0">
                <a:latin typeface="Courier New" panose="02070309020205020404" pitchFamily="49" charset="0"/>
                <a:cs typeface="Courier New" panose="02070309020205020404" pitchFamily="49" charset="0"/>
              </a:rPr>
              <a:t>      return { ...state, </a:t>
            </a:r>
            <a:r>
              <a:rPr lang="en-US" sz="1400" dirty="0" err="1">
                <a:latin typeface="Courier New" panose="02070309020205020404" pitchFamily="49" charset="0"/>
                <a:cs typeface="Courier New" panose="02070309020205020404" pitchFamily="49" charset="0"/>
              </a:rPr>
              <a:t>expandPosts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state.expandPosts</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case "CHANGE_FILTER":</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action.all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 ...state, filter: "all"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let filter = </a:t>
            </a:r>
            <a:r>
              <a:rPr lang="en-US" sz="1400" dirty="0" err="1">
                <a:latin typeface="Courier New" panose="02070309020205020404" pitchFamily="49" charset="0"/>
                <a:cs typeface="Courier New" panose="02070309020205020404" pitchFamily="49" charset="0"/>
              </a:rPr>
              <a:t>typeof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state.filter</a:t>
            </a:r>
            <a:r>
              <a:rPr lang="en-US" sz="1400" dirty="0">
                <a:latin typeface="Courier New" panose="02070309020205020404" pitchFamily="49" charset="0"/>
                <a:cs typeface="Courier New" panose="02070309020205020404" pitchFamily="49" charset="0"/>
              </a:rPr>
              <a:t> === "object" ? </a:t>
            </a:r>
            <a:r>
              <a:rPr lang="en-US" sz="1400" dirty="0" err="1">
                <a:latin typeface="Courier New" panose="02070309020205020404" pitchFamily="49" charset="0"/>
                <a:cs typeface="Courier New" panose="02070309020205020404" pitchFamily="49" charset="0"/>
              </a:rPr>
              <a:t>state.filter</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action.fromDate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filter = { ...filter,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action.fromDate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action.byAuthor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filter = { ...filter, </a:t>
            </a:r>
            <a:r>
              <a:rPr lang="en-US" sz="1400" dirty="0" err="1">
                <a:latin typeface="Courier New" panose="02070309020205020404" pitchFamily="49" charset="0"/>
                <a:cs typeface="Courier New" panose="02070309020205020404" pitchFamily="49" charset="0"/>
              </a:rPr>
              <a:t>byAuthor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action.byAuthor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 ...state, filter };</a:t>
            </a:r>
          </a:p>
          <a:p>
            <a:r>
              <a:rPr lang="en-US" sz="1400" dirty="0">
                <a:latin typeface="Courier New" panose="02070309020205020404" pitchFamily="49" charset="0"/>
                <a:cs typeface="Courier New" panose="02070309020205020404" pitchFamily="49" charset="0"/>
              </a:rPr>
              <a:t>    default:</a:t>
            </a:r>
          </a:p>
          <a:p>
            <a:r>
              <a:rPr lang="en-US" sz="1400" dirty="0">
                <a:latin typeface="Courier New" panose="02070309020205020404" pitchFamily="49" charset="0"/>
                <a:cs typeface="Courier New" panose="02070309020205020404" pitchFamily="49" charset="0"/>
              </a:rPr>
              <a:t>      return state;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464E8392-7201-0C40-ABB6-A805B8EF6FE6}"/>
              </a:ext>
            </a:extLst>
          </p:cNvPr>
          <p:cNvSpPr txBox="1"/>
          <p:nvPr/>
        </p:nvSpPr>
        <p:spPr>
          <a:xfrm>
            <a:off x="946533" y="1440180"/>
            <a:ext cx="5660007" cy="369332"/>
          </a:xfrm>
          <a:prstGeom prst="rect">
            <a:avLst/>
          </a:prstGeom>
          <a:noFill/>
        </p:spPr>
        <p:txBody>
          <a:bodyPr wrap="square" rtlCol="0">
            <a:spAutoFit/>
          </a:bodyPr>
          <a:lstStyle/>
          <a:p>
            <a:r>
              <a:rPr lang="en-US" b="1" dirty="0"/>
              <a:t>Example reducer function:</a:t>
            </a:r>
          </a:p>
        </p:txBody>
      </p:sp>
    </p:spTree>
    <p:extLst>
      <p:ext uri="{BB962C8B-B14F-4D97-AF65-F5344CB8AC3E}">
        <p14:creationId xmlns:p14="http://schemas.microsoft.com/office/powerpoint/2010/main" val="424348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The Reducer Hook</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838199" y="1482725"/>
            <a:ext cx="11163299" cy="5167312"/>
          </a:xfrm>
        </p:spPr>
        <p:txBody>
          <a:bodyPr>
            <a:normAutofit fontScale="77500" lnSpcReduction="20000"/>
          </a:bodyPr>
          <a:lstStyle/>
          <a:p>
            <a:pPr marL="0" indent="0">
              <a:buNone/>
            </a:pPr>
            <a:r>
              <a:rPr lang="en-US" dirty="0">
                <a:cs typeface="Courier New" panose="02070309020205020404" pitchFamily="49" charset="0"/>
              </a:rPr>
              <a:t>Now that we have defined actions and the reducer function, we can create a Reducer Hook from the reducer. </a:t>
            </a: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The signature for the </a:t>
            </a:r>
            <a:r>
              <a:rPr lang="en-US" b="1" dirty="0" err="1">
                <a:cs typeface="Courier New" panose="02070309020205020404" pitchFamily="49" charset="0"/>
              </a:rPr>
              <a:t>useReducer</a:t>
            </a:r>
            <a:r>
              <a:rPr lang="en-US" dirty="0">
                <a:cs typeface="Courier New" panose="02070309020205020404" pitchFamily="49" charset="0"/>
              </a:rPr>
              <a:t> Hook is as follows:</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The only thing that we still need to define is the </a:t>
            </a:r>
            <a:r>
              <a:rPr lang="en-US" dirty="0" err="1">
                <a:cs typeface="Courier New" panose="02070309020205020404" pitchFamily="49" charset="0"/>
              </a:rPr>
              <a:t>initialState</a:t>
            </a:r>
            <a:r>
              <a:rPr lang="en-US" dirty="0">
                <a:cs typeface="Courier New" panose="02070309020205020404" pitchFamily="49" charset="0"/>
              </a:rPr>
              <a:t>; then we can define a Reducer Hook:</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State can be accessed by using the state object that was returned from the Reducer Hook, and dispatch actions via the dispatch function, as follows:</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If we want to add additional options to the action, we simply add them to the action object: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endParaRPr lang="en-US" sz="3200" dirty="0"/>
          </a:p>
          <a:p>
            <a:endParaRPr lang="en-US" sz="3200" dirty="0"/>
          </a:p>
          <a:p>
            <a:endParaRPr lang="en-US" dirty="0"/>
          </a:p>
        </p:txBody>
      </p:sp>
      <p:sp>
        <p:nvSpPr>
          <p:cNvPr id="6" name="TextBox 5">
            <a:extLst>
              <a:ext uri="{FF2B5EF4-FFF2-40B4-BE49-F238E27FC236}">
                <a16:creationId xmlns:a16="http://schemas.microsoft.com/office/drawing/2014/main" id="{4FADCE76-3B59-964F-868C-73999201D28F}"/>
              </a:ext>
            </a:extLst>
          </p:cNvPr>
          <p:cNvSpPr txBox="1"/>
          <p:nvPr/>
        </p:nvSpPr>
        <p:spPr>
          <a:xfrm>
            <a:off x="992253" y="2808288"/>
            <a:ext cx="730592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 state, dispatch ] = </a:t>
            </a:r>
            <a:r>
              <a:rPr lang="en-US" sz="1400" dirty="0" err="1">
                <a:latin typeface="Courier New" panose="02070309020205020404" pitchFamily="49" charset="0"/>
                <a:cs typeface="Courier New" panose="02070309020205020404" pitchFamily="49" charset="0"/>
              </a:rPr>
              <a:t>useReducer</a:t>
            </a:r>
            <a:r>
              <a:rPr lang="en-US" sz="1400" dirty="0">
                <a:latin typeface="Courier New" panose="02070309020205020404" pitchFamily="49" charset="0"/>
                <a:cs typeface="Courier New" panose="02070309020205020404" pitchFamily="49" charset="0"/>
              </a:rPr>
              <a:t>(reducer, </a:t>
            </a:r>
            <a:r>
              <a:rPr lang="en-US" sz="1400" dirty="0" err="1">
                <a:latin typeface="Courier New" panose="02070309020205020404" pitchFamily="49" charset="0"/>
                <a:cs typeface="Courier New" panose="02070309020205020404" pitchFamily="49" charset="0"/>
              </a:rPr>
              <a:t>initialState</a:t>
            </a:r>
            <a:r>
              <a:rPr lang="en-US" sz="1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D2C8C443-8FFE-8749-B9A6-5F773057D3F4}"/>
              </a:ext>
            </a:extLst>
          </p:cNvPr>
          <p:cNvSpPr txBox="1"/>
          <p:nvPr/>
        </p:nvSpPr>
        <p:spPr>
          <a:xfrm>
            <a:off x="992253" y="3925888"/>
            <a:ext cx="730592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initialState</a:t>
            </a:r>
            <a:r>
              <a:rPr lang="en-US" sz="1400" dirty="0">
                <a:latin typeface="Courier New" panose="02070309020205020404" pitchFamily="49" charset="0"/>
                <a:cs typeface="Courier New" panose="02070309020205020404" pitchFamily="49" charset="0"/>
              </a:rPr>
              <a:t> = { all: true }</a:t>
            </a:r>
          </a:p>
        </p:txBody>
      </p:sp>
      <p:sp>
        <p:nvSpPr>
          <p:cNvPr id="8" name="TextBox 7">
            <a:extLst>
              <a:ext uri="{FF2B5EF4-FFF2-40B4-BE49-F238E27FC236}">
                <a16:creationId xmlns:a16="http://schemas.microsoft.com/office/drawing/2014/main" id="{3463BEF2-349F-FD42-A330-A4C288A0BDB6}"/>
              </a:ext>
            </a:extLst>
          </p:cNvPr>
          <p:cNvSpPr txBox="1"/>
          <p:nvPr/>
        </p:nvSpPr>
        <p:spPr>
          <a:xfrm>
            <a:off x="992252" y="5197376"/>
            <a:ext cx="730592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dispatch({ type: 'TOGGLE_EXPAND’ })</a:t>
            </a:r>
          </a:p>
        </p:txBody>
      </p:sp>
      <p:sp>
        <p:nvSpPr>
          <p:cNvPr id="9" name="TextBox 8">
            <a:extLst>
              <a:ext uri="{FF2B5EF4-FFF2-40B4-BE49-F238E27FC236}">
                <a16:creationId xmlns:a16="http://schemas.microsoft.com/office/drawing/2014/main" id="{A3B3C158-AD74-FD46-A9C0-2111EDE758D0}"/>
              </a:ext>
            </a:extLst>
          </p:cNvPr>
          <p:cNvSpPr txBox="1"/>
          <p:nvPr/>
        </p:nvSpPr>
        <p:spPr>
          <a:xfrm>
            <a:off x="992251" y="6299676"/>
            <a:ext cx="730592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dispatch({ type: 'CHANGE_FILTER',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'2019-04-30' })</a:t>
            </a:r>
          </a:p>
        </p:txBody>
      </p:sp>
    </p:spTree>
    <p:extLst>
      <p:ext uri="{BB962C8B-B14F-4D97-AF65-F5344CB8AC3E}">
        <p14:creationId xmlns:p14="http://schemas.microsoft.com/office/powerpoint/2010/main" val="3215231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Identifying when to use the Reducer Hook</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838199" y="1482725"/>
            <a:ext cx="11163299" cy="5167312"/>
          </a:xfrm>
        </p:spPr>
        <p:txBody>
          <a:bodyPr>
            <a:normAutofit/>
          </a:bodyPr>
          <a:lstStyle/>
          <a:p>
            <a:r>
              <a:rPr lang="en-US" dirty="0">
                <a:cs typeface="Courier New" panose="02070309020205020404" pitchFamily="49" charset="0"/>
              </a:rPr>
              <a:t>Any existing State Hook can be turned into a Reducer Hook, when the state object or state changes become too complex</a:t>
            </a:r>
          </a:p>
          <a:p>
            <a:endParaRPr lang="en-US" dirty="0">
              <a:cs typeface="Courier New" panose="02070309020205020404" pitchFamily="49" charset="0"/>
            </a:endParaRPr>
          </a:p>
          <a:p>
            <a:r>
              <a:rPr lang="en-US" dirty="0">
                <a:cs typeface="Courier New" panose="02070309020205020404" pitchFamily="49" charset="0"/>
              </a:rPr>
              <a:t>If there are multiple </a:t>
            </a:r>
            <a:r>
              <a:rPr lang="en-US" dirty="0" err="1">
                <a:cs typeface="Courier New" panose="02070309020205020404" pitchFamily="49" charset="0"/>
              </a:rPr>
              <a:t>setState</a:t>
            </a:r>
            <a:r>
              <a:rPr lang="en-US" dirty="0">
                <a:cs typeface="Courier New" panose="02070309020205020404" pitchFamily="49" charset="0"/>
              </a:rPr>
              <a:t> functions that are always called at the same time, it is a good hint that they should be grouped together in a single Reducer Hook.</a:t>
            </a:r>
          </a:p>
          <a:p>
            <a:endParaRPr lang="en-US" dirty="0">
              <a:cs typeface="Courier New" panose="02070309020205020404" pitchFamily="49" charset="0"/>
            </a:endParaRPr>
          </a:p>
          <a:p>
            <a:r>
              <a:rPr lang="en-US" dirty="0">
                <a:cs typeface="Courier New" panose="02070309020205020404" pitchFamily="49" charset="0"/>
              </a:rPr>
              <a:t>Global state is usually a good candidate for using a Reducer Hook, rather than a State Hook, because global-state changes can happen anywhere in the app</a:t>
            </a:r>
          </a:p>
        </p:txBody>
      </p:sp>
    </p:spTree>
    <p:extLst>
      <p:ext uri="{BB962C8B-B14F-4D97-AF65-F5344CB8AC3E}">
        <p14:creationId xmlns:p14="http://schemas.microsoft.com/office/powerpoint/2010/main" val="348835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Replacing the user state hook</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838199" y="1482725"/>
            <a:ext cx="11163299" cy="5167312"/>
          </a:xfrm>
        </p:spPr>
        <p:txBody>
          <a:bodyPr>
            <a:normAutofit fontScale="92500" lnSpcReduction="20000"/>
          </a:bodyPr>
          <a:lstStyle/>
          <a:p>
            <a:r>
              <a:rPr lang="en-US" dirty="0">
                <a:cs typeface="Courier New" panose="02070309020205020404" pitchFamily="49" charset="0"/>
              </a:rPr>
              <a:t>The user State Hook is simpler than the posts State Hook, so we will convert user first</a:t>
            </a:r>
          </a:p>
          <a:p>
            <a:r>
              <a:rPr lang="en-US" dirty="0">
                <a:cs typeface="Courier New" panose="02070309020205020404" pitchFamily="49" charset="0"/>
              </a:rPr>
              <a:t>First, we are going to define our actions, then we are going to define the reducer function. Finally, we are going to replace the State Hook with a Reducer Hook</a:t>
            </a:r>
          </a:p>
          <a:p>
            <a:endParaRPr lang="en-US" dirty="0">
              <a:cs typeface="Courier New" panose="02070309020205020404" pitchFamily="49" charset="0"/>
            </a:endParaRPr>
          </a:p>
          <a:p>
            <a:pPr marL="0" indent="0">
              <a:buNone/>
            </a:pPr>
            <a:r>
              <a:rPr lang="en-US" b="1" dirty="0">
                <a:cs typeface="Courier New" panose="02070309020205020404" pitchFamily="49" charset="0"/>
              </a:rPr>
              <a:t>Defining Actions:</a:t>
            </a:r>
          </a:p>
          <a:p>
            <a:pPr marL="457200" indent="-457200">
              <a:buAutoNum type="arabicPeriod"/>
            </a:pPr>
            <a:r>
              <a:rPr lang="en-US" dirty="0">
                <a:cs typeface="Courier New" panose="02070309020205020404" pitchFamily="49" charset="0"/>
              </a:rPr>
              <a:t>We need an action to enable login providing a username and password:</a:t>
            </a: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2. A REGISTER action is also needed to enable registration</a:t>
            </a: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3. A LOGOUT action is needed to enable logout</a:t>
            </a:r>
          </a:p>
          <a:p>
            <a:pPr marL="0" indent="0">
              <a:buNone/>
            </a:pPr>
            <a:r>
              <a:rPr lang="en-US" b="1" dirty="0">
                <a:cs typeface="Courier New" panose="02070309020205020404" pitchFamily="49" charset="0"/>
              </a:rPr>
              <a:t> </a:t>
            </a:r>
          </a:p>
        </p:txBody>
      </p:sp>
      <p:sp>
        <p:nvSpPr>
          <p:cNvPr id="6" name="TextBox 5">
            <a:extLst>
              <a:ext uri="{FF2B5EF4-FFF2-40B4-BE49-F238E27FC236}">
                <a16:creationId xmlns:a16="http://schemas.microsoft.com/office/drawing/2014/main" id="{64C620DC-5126-A44F-A398-3B12697D6815}"/>
              </a:ext>
            </a:extLst>
          </p:cNvPr>
          <p:cNvSpPr txBox="1"/>
          <p:nvPr/>
        </p:nvSpPr>
        <p:spPr>
          <a:xfrm>
            <a:off x="1042609" y="4278966"/>
            <a:ext cx="628402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 type: 'LOGIN', username: ‘Paul' }</a:t>
            </a:r>
          </a:p>
        </p:txBody>
      </p:sp>
      <p:sp>
        <p:nvSpPr>
          <p:cNvPr id="7" name="TextBox 6">
            <a:extLst>
              <a:ext uri="{FF2B5EF4-FFF2-40B4-BE49-F238E27FC236}">
                <a16:creationId xmlns:a16="http://schemas.microsoft.com/office/drawing/2014/main" id="{484D2B4C-52F3-8746-89D8-CAE0BE241037}"/>
              </a:ext>
            </a:extLst>
          </p:cNvPr>
          <p:cNvSpPr txBox="1"/>
          <p:nvPr/>
        </p:nvSpPr>
        <p:spPr>
          <a:xfrm>
            <a:off x="1042607" y="5062414"/>
            <a:ext cx="9918763"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 type: ‘REGISTER', username: ‘Paul’ }</a:t>
            </a:r>
          </a:p>
        </p:txBody>
      </p:sp>
      <p:sp>
        <p:nvSpPr>
          <p:cNvPr id="8" name="TextBox 7">
            <a:extLst>
              <a:ext uri="{FF2B5EF4-FFF2-40B4-BE49-F238E27FC236}">
                <a16:creationId xmlns:a16="http://schemas.microsoft.com/office/drawing/2014/main" id="{2986E8F3-F3DB-1E40-9BDB-78D36EC3C2AF}"/>
              </a:ext>
            </a:extLst>
          </p:cNvPr>
          <p:cNvSpPr txBox="1"/>
          <p:nvPr/>
        </p:nvSpPr>
        <p:spPr>
          <a:xfrm>
            <a:off x="1042607" y="6032973"/>
            <a:ext cx="1609153"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cs typeface="Courier New" panose="02070309020205020404" pitchFamily="49" charset="0"/>
              </a:rPr>
              <a:t>{ type: </a:t>
            </a:r>
            <a:r>
              <a:rPr lang="en-US" sz="1400" dirty="0">
                <a:latin typeface="Courier" pitchFamily="2" charset="0"/>
                <a:cs typeface="Courier New" panose="02070309020205020404" pitchFamily="49" charset="0"/>
              </a:rPr>
              <a:t>'LOGOUT</a:t>
            </a:r>
            <a:r>
              <a:rPr lang="en-US" sz="1400" dirty="0">
                <a:cs typeface="Courier New" panose="02070309020205020404" pitchFamily="49" charset="0"/>
              </a:rPr>
              <a:t>' }</a:t>
            </a:r>
          </a:p>
        </p:txBody>
      </p:sp>
    </p:spTree>
    <p:extLst>
      <p:ext uri="{BB962C8B-B14F-4D97-AF65-F5344CB8AC3E}">
        <p14:creationId xmlns:p14="http://schemas.microsoft.com/office/powerpoint/2010/main" val="294774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Defining the </a:t>
            </a:r>
            <a:r>
              <a:rPr lang="en-US" dirty="0" err="1"/>
              <a:t>userReducer</a:t>
            </a:r>
            <a:r>
              <a:rPr lang="en-US" dirty="0"/>
              <a:t> Function</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4C620DC-5126-A44F-A398-3B12697D6815}"/>
              </a:ext>
            </a:extLst>
          </p:cNvPr>
          <p:cNvSpPr txBox="1"/>
          <p:nvPr/>
        </p:nvSpPr>
        <p:spPr>
          <a:xfrm>
            <a:off x="951169" y="1812130"/>
            <a:ext cx="6284022" cy="2462213"/>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function </a:t>
            </a:r>
            <a:r>
              <a:rPr lang="en-US" sz="1400" dirty="0" err="1">
                <a:latin typeface="Courier" pitchFamily="2" charset="0"/>
                <a:cs typeface="Courier New" panose="02070309020205020404" pitchFamily="49" charset="0"/>
              </a:rPr>
              <a:t>userReducer</a:t>
            </a:r>
            <a:r>
              <a:rPr lang="en-US" sz="1400" dirty="0">
                <a:latin typeface="Courier" pitchFamily="2" charset="0"/>
                <a:cs typeface="Courier New" panose="02070309020205020404" pitchFamily="49" charset="0"/>
              </a:rPr>
              <a:t>(state, action) {</a:t>
            </a:r>
          </a:p>
          <a:p>
            <a:r>
              <a:rPr lang="en-US" sz="1400" dirty="0">
                <a:latin typeface="Courier" pitchFamily="2" charset="0"/>
                <a:cs typeface="Courier New" panose="02070309020205020404" pitchFamily="49" charset="0"/>
              </a:rPr>
              <a:t>  switch (</a:t>
            </a:r>
            <a:r>
              <a:rPr lang="en-US" sz="1400" dirty="0" err="1">
                <a:latin typeface="Courier" pitchFamily="2" charset="0"/>
                <a:cs typeface="Courier New" panose="02070309020205020404" pitchFamily="49" charset="0"/>
              </a:rPr>
              <a:t>action.type</a:t>
            </a:r>
            <a:r>
              <a:rPr lang="en-US" sz="1400" dirty="0">
                <a:latin typeface="Courier" pitchFamily="2" charset="0"/>
                <a:cs typeface="Courier New" panose="02070309020205020404" pitchFamily="49" charset="0"/>
              </a:rPr>
              <a:t>) {</a:t>
            </a:r>
          </a:p>
          <a:p>
            <a:r>
              <a:rPr lang="en-US" sz="1400" dirty="0">
                <a:latin typeface="Courier" pitchFamily="2" charset="0"/>
                <a:cs typeface="Courier New" panose="02070309020205020404" pitchFamily="49" charset="0"/>
              </a:rPr>
              <a:t>    case "LOGIN":</a:t>
            </a:r>
          </a:p>
          <a:p>
            <a:r>
              <a:rPr lang="en-US" sz="1400" dirty="0">
                <a:latin typeface="Courier" pitchFamily="2" charset="0"/>
                <a:cs typeface="Courier New" panose="02070309020205020404" pitchFamily="49" charset="0"/>
              </a:rPr>
              <a:t>    case "REGISTER":</a:t>
            </a:r>
          </a:p>
          <a:p>
            <a:r>
              <a:rPr lang="en-US" sz="1400" dirty="0">
                <a:latin typeface="Courier" pitchFamily="2" charset="0"/>
                <a:cs typeface="Courier New" panose="02070309020205020404" pitchFamily="49" charset="0"/>
              </a:rPr>
              <a:t>      return </a:t>
            </a:r>
            <a:r>
              <a:rPr lang="en-US" sz="1400" dirty="0" err="1">
                <a:latin typeface="Courier" pitchFamily="2" charset="0"/>
                <a:cs typeface="Courier New" panose="02070309020205020404" pitchFamily="49" charset="0"/>
              </a:rPr>
              <a:t>action.username</a:t>
            </a:r>
            <a:r>
              <a:rPr lang="en-US" sz="1400" dirty="0">
                <a:latin typeface="Courier" pitchFamily="2" charset="0"/>
                <a:cs typeface="Courier New" panose="02070309020205020404" pitchFamily="49" charset="0"/>
              </a:rPr>
              <a:t>;</a:t>
            </a:r>
          </a:p>
          <a:p>
            <a:r>
              <a:rPr lang="en-US" sz="1400" dirty="0">
                <a:latin typeface="Courier" pitchFamily="2" charset="0"/>
                <a:cs typeface="Courier New" panose="02070309020205020404" pitchFamily="49" charset="0"/>
              </a:rPr>
              <a:t>    case "LOGOUT":</a:t>
            </a:r>
          </a:p>
          <a:p>
            <a:r>
              <a:rPr lang="en-US" sz="1400" dirty="0">
                <a:latin typeface="Courier" pitchFamily="2" charset="0"/>
                <a:cs typeface="Courier New" panose="02070309020205020404" pitchFamily="49" charset="0"/>
              </a:rPr>
              <a:t>      return "";</a:t>
            </a:r>
          </a:p>
          <a:p>
            <a:r>
              <a:rPr lang="en-US" sz="1400" dirty="0">
                <a:latin typeface="Courier" pitchFamily="2" charset="0"/>
                <a:cs typeface="Courier New" panose="02070309020205020404" pitchFamily="49" charset="0"/>
              </a:rPr>
              <a:t>    default:</a:t>
            </a:r>
          </a:p>
          <a:p>
            <a:r>
              <a:rPr lang="en-US" sz="1400" dirty="0">
                <a:latin typeface="Courier" pitchFamily="2" charset="0"/>
                <a:cs typeface="Courier New" panose="02070309020205020404" pitchFamily="49" charset="0"/>
              </a:rPr>
              <a:t>      return state;</a:t>
            </a:r>
          </a:p>
          <a:p>
            <a:r>
              <a:rPr lang="en-US" sz="1400" dirty="0">
                <a:latin typeface="Courier" pitchFamily="2" charset="0"/>
                <a:cs typeface="Courier New" panose="02070309020205020404" pitchFamily="49" charset="0"/>
              </a:rPr>
              <a:t>  }</a:t>
            </a:r>
          </a:p>
          <a:p>
            <a:r>
              <a:rPr lang="en-US" sz="1400" dirty="0">
                <a:latin typeface="Courier" pitchFamily="2" charset="0"/>
                <a:cs typeface="Courier New" panose="02070309020205020404" pitchFamily="49" charset="0"/>
              </a:rPr>
              <a:t>}</a:t>
            </a:r>
          </a:p>
        </p:txBody>
      </p:sp>
    </p:spTree>
    <p:extLst>
      <p:ext uri="{BB962C8B-B14F-4D97-AF65-F5344CB8AC3E}">
        <p14:creationId xmlns:p14="http://schemas.microsoft.com/office/powerpoint/2010/main" val="379076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Defining the </a:t>
            </a:r>
            <a:r>
              <a:rPr lang="en-US" dirty="0" err="1"/>
              <a:t>userReducer</a:t>
            </a:r>
            <a:r>
              <a:rPr lang="en-US" dirty="0"/>
              <a:t> Hook</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E73D6E29-ACA1-EE48-8DDD-E58336A27E20}"/>
              </a:ext>
            </a:extLst>
          </p:cNvPr>
          <p:cNvSpPr>
            <a:spLocks noGrp="1"/>
          </p:cNvSpPr>
          <p:nvPr>
            <p:ph idx="1"/>
          </p:nvPr>
        </p:nvSpPr>
        <p:spPr>
          <a:xfrm>
            <a:off x="925830" y="1405890"/>
            <a:ext cx="11384280" cy="5452110"/>
          </a:xfrm>
        </p:spPr>
        <p:txBody>
          <a:bodyPr>
            <a:normAutofit/>
          </a:bodyPr>
          <a:lstStyle/>
          <a:p>
            <a:pPr marL="0" indent="0">
              <a:buNone/>
            </a:pPr>
            <a:r>
              <a:rPr lang="en-US" sz="2000" dirty="0">
                <a:latin typeface="Calibri" panose="020F0502020204030204" pitchFamily="34" charset="0"/>
                <a:cs typeface="Calibri" panose="020F0502020204030204" pitchFamily="34" charset="0"/>
              </a:rPr>
              <a:t>Import the </a:t>
            </a:r>
            <a:r>
              <a:rPr lang="en-US" sz="2000" dirty="0" err="1">
                <a:latin typeface="Calibri" panose="020F0502020204030204" pitchFamily="34" charset="0"/>
                <a:cs typeface="Calibri" panose="020F0502020204030204" pitchFamily="34" charset="0"/>
              </a:rPr>
              <a:t>useReducer</a:t>
            </a:r>
            <a:r>
              <a:rPr lang="en-US" sz="2000" dirty="0">
                <a:latin typeface="Calibri" panose="020F0502020204030204" pitchFamily="34" charset="0"/>
                <a:cs typeface="Calibri" panose="020F0502020204030204" pitchFamily="34" charset="0"/>
              </a:rPr>
              <a:t> Hook, by adjusting the following import statement in </a:t>
            </a:r>
            <a:r>
              <a:rPr lang="en-US" sz="2000" dirty="0" err="1">
                <a:latin typeface="Calibri" panose="020F0502020204030204" pitchFamily="34" charset="0"/>
                <a:cs typeface="Calibri" panose="020F0502020204030204" pitchFamily="34" charset="0"/>
              </a:rPr>
              <a:t>src</a:t>
            </a:r>
            <a:r>
              <a:rPr lang="en-US" sz="2000" dirty="0">
                <a:latin typeface="Calibri" panose="020F0502020204030204" pitchFamily="34" charset="0"/>
                <a:cs typeface="Calibri" panose="020F0502020204030204" pitchFamily="34" charset="0"/>
              </a:rPr>
              <a:t>/App.js</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Replace the State Hook with a Reducer Hook—the initial state is an empty string, as we had it before</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Now, pass the user state and the </a:t>
            </a:r>
            <a:r>
              <a:rPr lang="en-US" sz="2000" dirty="0" err="1">
                <a:latin typeface="Calibri" panose="020F0502020204030204" pitchFamily="34" charset="0"/>
                <a:cs typeface="Calibri" panose="020F0502020204030204" pitchFamily="34" charset="0"/>
              </a:rPr>
              <a:t>dispatchUser</a:t>
            </a:r>
            <a:r>
              <a:rPr lang="en-US" sz="2000" dirty="0">
                <a:latin typeface="Calibri" panose="020F0502020204030204" pitchFamily="34" charset="0"/>
                <a:cs typeface="Calibri" panose="020F0502020204030204" pitchFamily="34" charset="0"/>
              </a:rPr>
              <a:t> function to the </a:t>
            </a:r>
            <a:r>
              <a:rPr lang="en-US" sz="2000" dirty="0" err="1">
                <a:latin typeface="Calibri" panose="020F0502020204030204" pitchFamily="34" charset="0"/>
                <a:cs typeface="Calibri" panose="020F0502020204030204" pitchFamily="34" charset="0"/>
              </a:rPr>
              <a:t>UserBar</a:t>
            </a:r>
            <a:r>
              <a:rPr lang="en-US" sz="2000" dirty="0">
                <a:latin typeface="Calibri" panose="020F0502020204030204" pitchFamily="34" charset="0"/>
                <a:cs typeface="Calibri" panose="020F0502020204030204" pitchFamily="34" charset="0"/>
              </a:rPr>
              <a:t> component, as a dispatch prop:</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Edit the </a:t>
            </a:r>
            <a:r>
              <a:rPr lang="en-US" sz="2000" dirty="0" err="1">
                <a:latin typeface="Calibri" panose="020F0502020204030204" pitchFamily="34" charset="0"/>
                <a:cs typeface="Calibri" panose="020F0502020204030204" pitchFamily="34" charset="0"/>
              </a:rPr>
              <a:t>UserBar</a:t>
            </a:r>
            <a:r>
              <a:rPr lang="en-US" sz="2000" dirty="0">
                <a:latin typeface="Calibri" panose="020F0502020204030204" pitchFamily="34" charset="0"/>
                <a:cs typeface="Calibri" panose="020F0502020204030204" pitchFamily="34" charset="0"/>
              </a:rPr>
              <a:t> component in </a:t>
            </a:r>
            <a:r>
              <a:rPr lang="en-US" sz="2000" dirty="0" err="1">
                <a:latin typeface="Calibri" panose="020F0502020204030204" pitchFamily="34" charset="0"/>
                <a:cs typeface="Calibri" panose="020F0502020204030204" pitchFamily="34" charset="0"/>
              </a:rPr>
              <a:t>src</a:t>
            </a:r>
            <a:r>
              <a:rPr lang="en-US" sz="2000" dirty="0">
                <a:latin typeface="Calibri" panose="020F0502020204030204" pitchFamily="34" charset="0"/>
                <a:cs typeface="Calibri" panose="020F0502020204030204" pitchFamily="34" charset="0"/>
              </a:rPr>
              <a:t>/user/UserBar.js, and replace the </a:t>
            </a:r>
            <a:r>
              <a:rPr lang="en-US" sz="2000" dirty="0" err="1">
                <a:latin typeface="Calibri" panose="020F0502020204030204" pitchFamily="34" charset="0"/>
                <a:cs typeface="Calibri" panose="020F0502020204030204" pitchFamily="34" charset="0"/>
              </a:rPr>
              <a:t>setUser</a:t>
            </a:r>
            <a:r>
              <a:rPr lang="en-US" sz="2000" dirty="0">
                <a:latin typeface="Calibri" panose="020F0502020204030204" pitchFamily="34" charset="0"/>
                <a:cs typeface="Calibri" panose="020F0502020204030204" pitchFamily="34" charset="0"/>
              </a:rPr>
              <a:t> prop with the dispatch function:</a:t>
            </a:r>
          </a:p>
        </p:txBody>
      </p:sp>
      <p:sp>
        <p:nvSpPr>
          <p:cNvPr id="7" name="TextBox 6">
            <a:extLst>
              <a:ext uri="{FF2B5EF4-FFF2-40B4-BE49-F238E27FC236}">
                <a16:creationId xmlns:a16="http://schemas.microsoft.com/office/drawing/2014/main" id="{DF707AF1-7660-1048-9FFB-E92551D515A9}"/>
              </a:ext>
            </a:extLst>
          </p:cNvPr>
          <p:cNvSpPr txBox="1"/>
          <p:nvPr/>
        </p:nvSpPr>
        <p:spPr>
          <a:xfrm>
            <a:off x="1065469" y="1782485"/>
            <a:ext cx="628402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import React, { </a:t>
            </a:r>
            <a:r>
              <a:rPr lang="en-US" sz="1400" dirty="0" err="1">
                <a:latin typeface="Courier" pitchFamily="2" charset="0"/>
                <a:cs typeface="Courier New" panose="02070309020205020404" pitchFamily="49" charset="0"/>
              </a:rPr>
              <a:t>useState</a:t>
            </a:r>
            <a:r>
              <a:rPr lang="en-US" sz="1400" dirty="0">
                <a:latin typeface="Courier" pitchFamily="2" charset="0"/>
                <a:cs typeface="Courier New" panose="02070309020205020404" pitchFamily="49" charset="0"/>
              </a:rPr>
              <a:t>, </a:t>
            </a:r>
            <a:r>
              <a:rPr lang="en-US" sz="1400" dirty="0" err="1">
                <a:latin typeface="Courier" pitchFamily="2" charset="0"/>
                <a:cs typeface="Courier New" panose="02070309020205020404" pitchFamily="49" charset="0"/>
              </a:rPr>
              <a:t>useReducer</a:t>
            </a:r>
            <a:r>
              <a:rPr lang="en-US" sz="1400" dirty="0">
                <a:latin typeface="Courier" pitchFamily="2" charset="0"/>
                <a:cs typeface="Courier New" panose="02070309020205020404" pitchFamily="49" charset="0"/>
              </a:rPr>
              <a:t> } from "react";</a:t>
            </a:r>
          </a:p>
        </p:txBody>
      </p:sp>
      <p:sp>
        <p:nvSpPr>
          <p:cNvPr id="8" name="TextBox 7">
            <a:extLst>
              <a:ext uri="{FF2B5EF4-FFF2-40B4-BE49-F238E27FC236}">
                <a16:creationId xmlns:a16="http://schemas.microsoft.com/office/drawing/2014/main" id="{B381EF8C-EBC3-AE4E-B4B2-CCC5798B33E9}"/>
              </a:ext>
            </a:extLst>
          </p:cNvPr>
          <p:cNvSpPr txBox="1"/>
          <p:nvPr/>
        </p:nvSpPr>
        <p:spPr>
          <a:xfrm>
            <a:off x="1065469" y="2577564"/>
            <a:ext cx="628402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pitchFamily="2" charset="0"/>
                <a:cs typeface="Courier New" panose="02070309020205020404" pitchFamily="49" charset="0"/>
              </a:rPr>
              <a:t>const</a:t>
            </a:r>
            <a:r>
              <a:rPr lang="en-US" sz="1400" dirty="0">
                <a:latin typeface="Courier" pitchFamily="2" charset="0"/>
                <a:cs typeface="Courier New" panose="02070309020205020404" pitchFamily="49" charset="0"/>
              </a:rPr>
              <a:t> [user, </a:t>
            </a:r>
            <a:r>
              <a:rPr lang="en-US" sz="1400" dirty="0" err="1">
                <a:latin typeface="Courier" pitchFamily="2" charset="0"/>
                <a:cs typeface="Courier New" panose="02070309020205020404" pitchFamily="49" charset="0"/>
              </a:rPr>
              <a:t>dispatchUser</a:t>
            </a:r>
            <a:r>
              <a:rPr lang="en-US" sz="1400" dirty="0">
                <a:latin typeface="Courier" pitchFamily="2" charset="0"/>
                <a:cs typeface="Courier New" panose="02070309020205020404" pitchFamily="49" charset="0"/>
              </a:rPr>
              <a:t>] = </a:t>
            </a:r>
            <a:r>
              <a:rPr lang="en-US" sz="1400" dirty="0" err="1">
                <a:latin typeface="Courier" pitchFamily="2" charset="0"/>
                <a:cs typeface="Courier New" panose="02070309020205020404" pitchFamily="49" charset="0"/>
              </a:rPr>
              <a:t>useReducer</a:t>
            </a:r>
            <a:r>
              <a:rPr lang="en-US" sz="1400" dirty="0">
                <a:latin typeface="Courier" pitchFamily="2" charset="0"/>
                <a:cs typeface="Courier New" panose="02070309020205020404" pitchFamily="49" charset="0"/>
              </a:rPr>
              <a:t>(</a:t>
            </a:r>
            <a:r>
              <a:rPr lang="en-US" sz="1400" dirty="0" err="1">
                <a:latin typeface="Courier" pitchFamily="2" charset="0"/>
                <a:cs typeface="Courier New" panose="02070309020205020404" pitchFamily="49" charset="0"/>
              </a:rPr>
              <a:t>userReducer</a:t>
            </a:r>
            <a:r>
              <a:rPr lang="en-US" sz="1400" dirty="0">
                <a:latin typeface="Courier" pitchFamily="2" charset="0"/>
                <a:cs typeface="Courier New" panose="02070309020205020404" pitchFamily="49" charset="0"/>
              </a:rPr>
              <a:t>, "");</a:t>
            </a:r>
          </a:p>
        </p:txBody>
      </p:sp>
      <p:sp>
        <p:nvSpPr>
          <p:cNvPr id="9" name="TextBox 8">
            <a:extLst>
              <a:ext uri="{FF2B5EF4-FFF2-40B4-BE49-F238E27FC236}">
                <a16:creationId xmlns:a16="http://schemas.microsoft.com/office/drawing/2014/main" id="{9B2254F4-96AA-1547-9CDE-0987163EA8F6}"/>
              </a:ext>
            </a:extLst>
          </p:cNvPr>
          <p:cNvSpPr txBox="1"/>
          <p:nvPr/>
        </p:nvSpPr>
        <p:spPr>
          <a:xfrm>
            <a:off x="1065469" y="3415825"/>
            <a:ext cx="628402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&lt;</a:t>
            </a:r>
            <a:r>
              <a:rPr lang="en-US" sz="1400" dirty="0" err="1">
                <a:latin typeface="Courier" pitchFamily="2" charset="0"/>
                <a:cs typeface="Courier New" panose="02070309020205020404" pitchFamily="49" charset="0"/>
              </a:rPr>
              <a:t>UserBar</a:t>
            </a:r>
            <a:r>
              <a:rPr lang="en-US" sz="1400" dirty="0">
                <a:latin typeface="Courier" pitchFamily="2" charset="0"/>
                <a:cs typeface="Courier New" panose="02070309020205020404" pitchFamily="49" charset="0"/>
              </a:rPr>
              <a:t> user={user} dispatch={</a:t>
            </a:r>
            <a:r>
              <a:rPr lang="en-US" sz="1400" dirty="0" err="1">
                <a:latin typeface="Courier" pitchFamily="2" charset="0"/>
                <a:cs typeface="Courier New" panose="02070309020205020404" pitchFamily="49" charset="0"/>
              </a:rPr>
              <a:t>dispatchUser</a:t>
            </a:r>
            <a:r>
              <a:rPr lang="en-US" sz="1400" dirty="0">
                <a:latin typeface="Courier" pitchFamily="2" charset="0"/>
                <a:cs typeface="Courier New" panose="02070309020205020404" pitchFamily="49" charset="0"/>
              </a:rPr>
              <a:t>} /&gt;;</a:t>
            </a:r>
          </a:p>
        </p:txBody>
      </p:sp>
      <p:sp>
        <p:nvSpPr>
          <p:cNvPr id="10" name="TextBox 9">
            <a:extLst>
              <a:ext uri="{FF2B5EF4-FFF2-40B4-BE49-F238E27FC236}">
                <a16:creationId xmlns:a16="http://schemas.microsoft.com/office/drawing/2014/main" id="{218AA711-80E1-3F48-B0C1-8012849CFC22}"/>
              </a:ext>
            </a:extLst>
          </p:cNvPr>
          <p:cNvSpPr txBox="1"/>
          <p:nvPr/>
        </p:nvSpPr>
        <p:spPr>
          <a:xfrm>
            <a:off x="1065469" y="4219044"/>
            <a:ext cx="6284022" cy="2677656"/>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export default function </a:t>
            </a:r>
            <a:r>
              <a:rPr lang="en-US" sz="1400" dirty="0" err="1">
                <a:latin typeface="Courier" pitchFamily="2" charset="0"/>
                <a:cs typeface="Courier New" panose="02070309020205020404" pitchFamily="49" charset="0"/>
              </a:rPr>
              <a:t>UserBar</a:t>
            </a:r>
            <a:r>
              <a:rPr lang="en-US" sz="1400" dirty="0">
                <a:latin typeface="Courier" pitchFamily="2" charset="0"/>
                <a:cs typeface="Courier New" panose="02070309020205020404" pitchFamily="49" charset="0"/>
              </a:rPr>
              <a:t>({ user, dispatch }) {</a:t>
            </a:r>
          </a:p>
          <a:p>
            <a:r>
              <a:rPr lang="en-US" sz="1400" dirty="0">
                <a:latin typeface="Courier" pitchFamily="2" charset="0"/>
                <a:cs typeface="Courier New" panose="02070309020205020404" pitchFamily="49" charset="0"/>
              </a:rPr>
              <a:t>  if (user) {</a:t>
            </a:r>
          </a:p>
          <a:p>
            <a:r>
              <a:rPr lang="en-US" sz="1400" dirty="0">
                <a:latin typeface="Courier" pitchFamily="2" charset="0"/>
                <a:cs typeface="Courier New" panose="02070309020205020404" pitchFamily="49" charset="0"/>
              </a:rPr>
              <a:t>    return &lt;Logout user={user} dispatch={dispatch} /&gt;;</a:t>
            </a:r>
          </a:p>
          <a:p>
            <a:r>
              <a:rPr lang="en-US" sz="1400" dirty="0">
                <a:latin typeface="Courier" pitchFamily="2" charset="0"/>
                <a:cs typeface="Courier New" panose="02070309020205020404" pitchFamily="49" charset="0"/>
              </a:rPr>
              <a:t>  } else {</a:t>
            </a:r>
          </a:p>
          <a:p>
            <a:r>
              <a:rPr lang="en-US" sz="1400" dirty="0">
                <a:latin typeface="Courier" pitchFamily="2" charset="0"/>
                <a:cs typeface="Courier New" panose="02070309020205020404" pitchFamily="49" charset="0"/>
              </a:rPr>
              <a:t>    return (</a:t>
            </a:r>
          </a:p>
          <a:p>
            <a:r>
              <a:rPr lang="en-US" sz="1400" dirty="0">
                <a:latin typeface="Courier" pitchFamily="2" charset="0"/>
                <a:cs typeface="Courier New" panose="02070309020205020404" pitchFamily="49" charset="0"/>
              </a:rPr>
              <a:t>      &lt;&gt;</a:t>
            </a:r>
          </a:p>
          <a:p>
            <a:r>
              <a:rPr lang="en-US" sz="1400" dirty="0">
                <a:latin typeface="Courier" pitchFamily="2" charset="0"/>
                <a:cs typeface="Courier New" panose="02070309020205020404" pitchFamily="49" charset="0"/>
              </a:rPr>
              <a:t>        &lt;Login dispatch={dispatch} /&gt;</a:t>
            </a:r>
          </a:p>
          <a:p>
            <a:r>
              <a:rPr lang="en-US" sz="1400" dirty="0">
                <a:latin typeface="Courier" pitchFamily="2" charset="0"/>
                <a:cs typeface="Courier New" panose="02070309020205020404" pitchFamily="49" charset="0"/>
              </a:rPr>
              <a:t>        &lt;Register dispatch={dispatch} /&gt;</a:t>
            </a:r>
          </a:p>
          <a:p>
            <a:r>
              <a:rPr lang="en-US" sz="1400" dirty="0">
                <a:latin typeface="Courier" pitchFamily="2" charset="0"/>
                <a:cs typeface="Courier New" panose="02070309020205020404" pitchFamily="49" charset="0"/>
              </a:rPr>
              <a:t>      &lt;/&gt;</a:t>
            </a:r>
          </a:p>
          <a:p>
            <a:r>
              <a:rPr lang="en-US" sz="1400" dirty="0">
                <a:latin typeface="Courier" pitchFamily="2" charset="0"/>
                <a:cs typeface="Courier New" panose="02070309020205020404" pitchFamily="49" charset="0"/>
              </a:rPr>
              <a:t>    );</a:t>
            </a:r>
          </a:p>
          <a:p>
            <a:r>
              <a:rPr lang="en-US" sz="1400" dirty="0">
                <a:latin typeface="Courier" pitchFamily="2" charset="0"/>
                <a:cs typeface="Courier New" panose="02070309020205020404" pitchFamily="49" charset="0"/>
              </a:rPr>
              <a:t>  }</a:t>
            </a:r>
          </a:p>
          <a:p>
            <a:r>
              <a:rPr lang="en-US" sz="1400" dirty="0">
                <a:latin typeface="Courier" pitchFamily="2" charset="0"/>
                <a:cs typeface="Courier New" panose="02070309020205020404" pitchFamily="49" charset="0"/>
              </a:rPr>
              <a:t>}</a:t>
            </a:r>
          </a:p>
        </p:txBody>
      </p:sp>
    </p:spTree>
    <p:extLst>
      <p:ext uri="{BB962C8B-B14F-4D97-AF65-F5344CB8AC3E}">
        <p14:creationId xmlns:p14="http://schemas.microsoft.com/office/powerpoint/2010/main" val="416950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Defining the </a:t>
            </a:r>
            <a:r>
              <a:rPr lang="en-US" dirty="0" err="1"/>
              <a:t>userReducer</a:t>
            </a:r>
            <a:r>
              <a:rPr lang="en-US" dirty="0"/>
              <a:t> Hook (continued)</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E73D6E29-ACA1-EE48-8DDD-E58336A27E20}"/>
              </a:ext>
            </a:extLst>
          </p:cNvPr>
          <p:cNvSpPr>
            <a:spLocks noGrp="1"/>
          </p:cNvSpPr>
          <p:nvPr>
            <p:ph idx="1"/>
          </p:nvPr>
        </p:nvSpPr>
        <p:spPr>
          <a:xfrm>
            <a:off x="925830" y="1405890"/>
            <a:ext cx="11384280" cy="5452110"/>
          </a:xfrm>
        </p:spPr>
        <p:txBody>
          <a:bodyPr>
            <a:normAutofit/>
          </a:bodyPr>
          <a:lstStyle/>
          <a:p>
            <a:pPr marL="0" indent="0">
              <a:buNone/>
            </a:pPr>
            <a:r>
              <a:rPr lang="en-US" sz="2000" dirty="0">
                <a:latin typeface="Calibri" panose="020F0502020204030204" pitchFamily="34" charset="0"/>
                <a:cs typeface="Calibri" panose="020F0502020204030204" pitchFamily="34" charset="0"/>
              </a:rPr>
              <a:t>Now, we can edit the Login component in </a:t>
            </a:r>
            <a:r>
              <a:rPr lang="en-US" sz="2000" dirty="0" err="1">
                <a:latin typeface="Calibri" panose="020F0502020204030204" pitchFamily="34" charset="0"/>
                <a:cs typeface="Calibri" panose="020F0502020204030204" pitchFamily="34" charset="0"/>
              </a:rPr>
              <a:t>src</a:t>
            </a:r>
            <a:r>
              <a:rPr lang="en-US" sz="2000" dirty="0">
                <a:latin typeface="Calibri" panose="020F0502020204030204" pitchFamily="34" charset="0"/>
                <a:cs typeface="Calibri" panose="020F0502020204030204" pitchFamily="34" charset="0"/>
              </a:rPr>
              <a:t>/user/</a:t>
            </a:r>
            <a:r>
              <a:rPr lang="en-US" sz="2000" dirty="0" err="1">
                <a:latin typeface="Calibri" panose="020F0502020204030204" pitchFamily="34" charset="0"/>
                <a:cs typeface="Calibri" panose="020F0502020204030204" pitchFamily="34" charset="0"/>
              </a:rPr>
              <a:t>Login.js</a:t>
            </a:r>
            <a:r>
              <a:rPr lang="en-US" sz="2000" dirty="0">
                <a:latin typeface="Calibri" panose="020F0502020204030204" pitchFamily="34" charset="0"/>
                <a:cs typeface="Calibri" panose="020F0502020204030204" pitchFamily="34" charset="0"/>
              </a:rPr>
              <a:t>, and replace the </a:t>
            </a:r>
            <a:r>
              <a:rPr lang="en-US" sz="2000" dirty="0" err="1">
                <a:latin typeface="Calibri" panose="020F0502020204030204" pitchFamily="34" charset="0"/>
                <a:cs typeface="Calibri" panose="020F0502020204030204" pitchFamily="34" charset="0"/>
              </a:rPr>
              <a:t>setUser</a:t>
            </a:r>
            <a:r>
              <a:rPr lang="en-US" sz="2000" dirty="0">
                <a:latin typeface="Calibri" panose="020F0502020204030204" pitchFamily="34" charset="0"/>
                <a:cs typeface="Calibri" panose="020F0502020204030204" pitchFamily="34" charset="0"/>
              </a:rPr>
              <a:t> function with the dispatch function:</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We repeat the same process for the Register component in </a:t>
            </a:r>
            <a:r>
              <a:rPr lang="en-US" sz="2000" dirty="0" err="1">
                <a:latin typeface="Calibri" panose="020F0502020204030204" pitchFamily="34" charset="0"/>
                <a:cs typeface="Calibri" panose="020F0502020204030204" pitchFamily="34" charset="0"/>
              </a:rPr>
              <a:t>src</a:t>
            </a:r>
            <a:r>
              <a:rPr lang="en-US" sz="2000" dirty="0">
                <a:latin typeface="Calibri" panose="020F0502020204030204" pitchFamily="34" charset="0"/>
                <a:cs typeface="Calibri" panose="020F0502020204030204" pitchFamily="34" charset="0"/>
              </a:rPr>
              <a:t>/user/</a:t>
            </a:r>
            <a:r>
              <a:rPr lang="en-US" sz="2000" dirty="0" err="1">
                <a:latin typeface="Calibri" panose="020F0502020204030204" pitchFamily="34" charset="0"/>
                <a:cs typeface="Calibri" panose="020F0502020204030204" pitchFamily="34" charset="0"/>
              </a:rPr>
              <a:t>Register.js</a:t>
            </a:r>
            <a:r>
              <a:rPr lang="en-US" sz="2000" dirty="0">
                <a:latin typeface="Calibri" panose="020F0502020204030204" pitchFamily="34" charset="0"/>
                <a:cs typeface="Calibri" panose="020F0502020204030204" pitchFamily="34" charset="0"/>
              </a:rPr>
              <a:t>:</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We also repeat the same process for the Logout component in </a:t>
            </a:r>
            <a:r>
              <a:rPr lang="en-US" sz="2000" dirty="0" err="1">
                <a:latin typeface="Calibri" panose="020F0502020204030204" pitchFamily="34" charset="0"/>
                <a:cs typeface="Calibri" panose="020F0502020204030204" pitchFamily="34" charset="0"/>
              </a:rPr>
              <a:t>src</a:t>
            </a:r>
            <a:r>
              <a:rPr lang="en-US" sz="2000" dirty="0">
                <a:latin typeface="Calibri" panose="020F0502020204030204" pitchFamily="34" charset="0"/>
                <a:cs typeface="Calibri" panose="020F0502020204030204" pitchFamily="34" charset="0"/>
              </a:rPr>
              <a:t>/user/</a:t>
            </a:r>
            <a:r>
              <a:rPr lang="en-US" sz="2000" dirty="0" err="1">
                <a:latin typeface="Calibri" panose="020F0502020204030204" pitchFamily="34" charset="0"/>
                <a:cs typeface="Calibri" panose="020F0502020204030204" pitchFamily="34" charset="0"/>
              </a:rPr>
              <a:t>Logout.js</a:t>
            </a:r>
            <a:r>
              <a:rPr lang="en-US" sz="2000" dirty="0">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DF707AF1-7660-1048-9FFB-E92551D515A9}"/>
              </a:ext>
            </a:extLst>
          </p:cNvPr>
          <p:cNvSpPr txBox="1"/>
          <p:nvPr/>
        </p:nvSpPr>
        <p:spPr>
          <a:xfrm>
            <a:off x="1054039" y="2054792"/>
            <a:ext cx="9587292" cy="95410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export default function Login ({ dispatch }) { </a:t>
            </a:r>
          </a:p>
          <a:p>
            <a:r>
              <a:rPr lang="en-US" sz="1400" dirty="0">
                <a:latin typeface="Courier" pitchFamily="2" charset="0"/>
                <a:cs typeface="Courier New" panose="02070309020205020404" pitchFamily="49" charset="0"/>
              </a:rPr>
              <a:t>    // ...</a:t>
            </a:r>
          </a:p>
          <a:p>
            <a:r>
              <a:rPr lang="en-US" sz="1400" dirty="0">
                <a:latin typeface="Courier" pitchFamily="2" charset="0"/>
                <a:cs typeface="Courier New" panose="02070309020205020404" pitchFamily="49" charset="0"/>
              </a:rPr>
              <a:t>    &lt;form </a:t>
            </a:r>
            <a:r>
              <a:rPr lang="en-US" sz="1400" dirty="0" err="1">
                <a:latin typeface="Courier" pitchFamily="2" charset="0"/>
                <a:cs typeface="Courier New" panose="02070309020205020404" pitchFamily="49" charset="0"/>
              </a:rPr>
              <a:t>onSubmit</a:t>
            </a:r>
            <a:r>
              <a:rPr lang="en-US" sz="1400" dirty="0">
                <a:latin typeface="Courier" pitchFamily="2" charset="0"/>
                <a:cs typeface="Courier New" panose="02070309020205020404" pitchFamily="49" charset="0"/>
              </a:rPr>
              <a:t>={e =&gt; { </a:t>
            </a:r>
            <a:r>
              <a:rPr lang="en-US" sz="1400" dirty="0" err="1">
                <a:latin typeface="Courier" pitchFamily="2" charset="0"/>
                <a:cs typeface="Courier New" panose="02070309020205020404" pitchFamily="49" charset="0"/>
              </a:rPr>
              <a:t>e.preventDefault</a:t>
            </a:r>
            <a:r>
              <a:rPr lang="en-US" sz="1400" dirty="0">
                <a:latin typeface="Courier" pitchFamily="2" charset="0"/>
                <a:cs typeface="Courier New" panose="02070309020205020404" pitchFamily="49" charset="0"/>
              </a:rPr>
              <a:t>(); dispatch({ type: 'LOGIN', username }) }}&gt; </a:t>
            </a:r>
          </a:p>
          <a:p>
            <a:r>
              <a:rPr lang="en-US" sz="1400" dirty="0">
                <a:latin typeface="Courier" pitchFamily="2" charset="0"/>
                <a:cs typeface="Courier New" panose="02070309020205020404" pitchFamily="49" charset="0"/>
              </a:rPr>
              <a:t>}</a:t>
            </a:r>
          </a:p>
        </p:txBody>
      </p:sp>
      <p:sp>
        <p:nvSpPr>
          <p:cNvPr id="11" name="TextBox 10">
            <a:extLst>
              <a:ext uri="{FF2B5EF4-FFF2-40B4-BE49-F238E27FC236}">
                <a16:creationId xmlns:a16="http://schemas.microsoft.com/office/drawing/2014/main" id="{46D36F91-365F-4D49-A4AF-2BE90CA7203F}"/>
              </a:ext>
            </a:extLst>
          </p:cNvPr>
          <p:cNvSpPr txBox="1"/>
          <p:nvPr/>
        </p:nvSpPr>
        <p:spPr>
          <a:xfrm>
            <a:off x="1054039" y="3689568"/>
            <a:ext cx="9587292" cy="1169551"/>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endParaRPr lang="en-US" sz="1400" b="1"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export default function Register ({ dispatch }) {</a:t>
            </a:r>
          </a:p>
          <a:p>
            <a:r>
              <a:rPr lang="en-US" sz="1400" dirty="0">
                <a:latin typeface="Consolas" panose="020B0609020204030204" pitchFamily="49" charset="0"/>
                <a:cs typeface="Courier New" panose="02070309020205020404" pitchFamily="49" charset="0"/>
              </a:rPr>
              <a:t>    // ...</a:t>
            </a:r>
          </a:p>
          <a:p>
            <a:r>
              <a:rPr lang="en-US" sz="1400" dirty="0">
                <a:latin typeface="Consolas" panose="020B0609020204030204" pitchFamily="49" charset="0"/>
                <a:cs typeface="Courier New" panose="02070309020205020404" pitchFamily="49" charset="0"/>
              </a:rPr>
              <a:t>    &lt;form </a:t>
            </a:r>
            <a:r>
              <a:rPr lang="en-US" sz="1400" dirty="0" err="1">
                <a:latin typeface="Consolas" panose="020B0609020204030204" pitchFamily="49" charset="0"/>
                <a:cs typeface="Courier New" panose="02070309020205020404" pitchFamily="49" charset="0"/>
              </a:rPr>
              <a:t>onSubmit</a:t>
            </a:r>
            <a:r>
              <a:rPr lang="en-US" sz="1400" dirty="0">
                <a:latin typeface="Consolas" panose="020B0609020204030204" pitchFamily="49" charset="0"/>
                <a:cs typeface="Courier New" panose="02070309020205020404" pitchFamily="49" charset="0"/>
              </a:rPr>
              <a:t>={e =&gt; { </a:t>
            </a:r>
            <a:r>
              <a:rPr lang="en-US" sz="1400" dirty="0" err="1">
                <a:latin typeface="Consolas" panose="020B0609020204030204" pitchFamily="49" charset="0"/>
                <a:cs typeface="Courier New" panose="02070309020205020404" pitchFamily="49" charset="0"/>
              </a:rPr>
              <a:t>e.preventDefault</a:t>
            </a:r>
            <a:r>
              <a:rPr lang="en-US" sz="1400" dirty="0">
                <a:latin typeface="Consolas" panose="020B0609020204030204" pitchFamily="49" charset="0"/>
                <a:cs typeface="Courier New" panose="02070309020205020404" pitchFamily="49" charset="0"/>
              </a:rPr>
              <a:t>(); dispatch({ type: 'REGISTER', username }) }}&gt;</a:t>
            </a:r>
          </a:p>
          <a:p>
            <a:r>
              <a:rPr lang="en-US" sz="1400" dirty="0">
                <a:latin typeface="Consolas" panose="020B06090202040302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E23CA1CF-913E-2247-BF08-4C2CD8FBB087}"/>
              </a:ext>
            </a:extLst>
          </p:cNvPr>
          <p:cNvSpPr txBox="1"/>
          <p:nvPr/>
        </p:nvSpPr>
        <p:spPr>
          <a:xfrm>
            <a:off x="998220" y="5707628"/>
            <a:ext cx="9587292" cy="95410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export default function Logout ({ user, dispatch }) {</a:t>
            </a:r>
          </a:p>
          <a:p>
            <a:r>
              <a:rPr lang="en-US" sz="1400" dirty="0">
                <a:latin typeface="Consolas" panose="020B0609020204030204" pitchFamily="49" charset="0"/>
                <a:cs typeface="Courier New" panose="02070309020205020404" pitchFamily="49" charset="0"/>
              </a:rPr>
              <a:t>    // ...</a:t>
            </a:r>
          </a:p>
          <a:p>
            <a:r>
              <a:rPr lang="en-US" sz="1400" dirty="0">
                <a:latin typeface="Consolas" panose="020B0609020204030204" pitchFamily="49" charset="0"/>
                <a:cs typeface="Courier New" panose="02070309020205020404" pitchFamily="49" charset="0"/>
              </a:rPr>
              <a:t>    &lt;form </a:t>
            </a:r>
            <a:r>
              <a:rPr lang="en-US" sz="1400" dirty="0" err="1">
                <a:latin typeface="Consolas" panose="020B0609020204030204" pitchFamily="49" charset="0"/>
                <a:cs typeface="Courier New" panose="02070309020205020404" pitchFamily="49" charset="0"/>
              </a:rPr>
              <a:t>onSubmit</a:t>
            </a:r>
            <a:r>
              <a:rPr lang="en-US" sz="1400" dirty="0">
                <a:latin typeface="Consolas" panose="020B0609020204030204" pitchFamily="49" charset="0"/>
                <a:cs typeface="Courier New" panose="02070309020205020404" pitchFamily="49" charset="0"/>
              </a:rPr>
              <a:t>={e =&gt; { </a:t>
            </a:r>
            <a:r>
              <a:rPr lang="en-US" sz="1400" dirty="0" err="1">
                <a:latin typeface="Consolas" panose="020B0609020204030204" pitchFamily="49" charset="0"/>
                <a:cs typeface="Courier New" panose="02070309020205020404" pitchFamily="49" charset="0"/>
              </a:rPr>
              <a:t>e.preventDefault</a:t>
            </a:r>
            <a:r>
              <a:rPr lang="en-US" sz="1400" dirty="0">
                <a:latin typeface="Consolas" panose="020B0609020204030204" pitchFamily="49" charset="0"/>
                <a:cs typeface="Courier New" panose="02070309020205020404" pitchFamily="49" charset="0"/>
              </a:rPr>
              <a:t>(); dispatch({ type: 'LOGOUT' }) }}&gt;</a:t>
            </a:r>
          </a:p>
          <a:p>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7132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4A21-248E-8F48-BA8A-4ED4F25C08FD}"/>
              </a:ext>
            </a:extLst>
          </p:cNvPr>
          <p:cNvSpPr>
            <a:spLocks noGrp="1"/>
          </p:cNvSpPr>
          <p:nvPr>
            <p:ph type="title"/>
          </p:nvPr>
        </p:nvSpPr>
        <p:spPr/>
        <p:txBody>
          <a:bodyPr/>
          <a:lstStyle/>
          <a:p>
            <a:r>
              <a:rPr lang="en-US" dirty="0"/>
              <a:t>Lecture Agenda</a:t>
            </a:r>
          </a:p>
        </p:txBody>
      </p:sp>
      <p:sp>
        <p:nvSpPr>
          <p:cNvPr id="3" name="Content Placeholder 2">
            <a:extLst>
              <a:ext uri="{FF2B5EF4-FFF2-40B4-BE49-F238E27FC236}">
                <a16:creationId xmlns:a16="http://schemas.microsoft.com/office/drawing/2014/main" id="{73A31B48-ACEE-034F-8547-86C058ACA7CD}"/>
              </a:ext>
            </a:extLst>
          </p:cNvPr>
          <p:cNvSpPr>
            <a:spLocks noGrp="1"/>
          </p:cNvSpPr>
          <p:nvPr>
            <p:ph idx="1"/>
          </p:nvPr>
        </p:nvSpPr>
        <p:spPr/>
        <p:txBody>
          <a:bodyPr>
            <a:normAutofit/>
          </a:bodyPr>
          <a:lstStyle/>
          <a:p>
            <a:r>
              <a:rPr lang="en-US" sz="2400" dirty="0"/>
              <a:t>Homework 1 Review</a:t>
            </a:r>
          </a:p>
          <a:p>
            <a:r>
              <a:rPr lang="en-US" sz="2400" dirty="0"/>
              <a:t>Reducers &amp; Reducer Hook</a:t>
            </a:r>
          </a:p>
          <a:p>
            <a:r>
              <a:rPr lang="en-US" sz="2400" dirty="0"/>
              <a:t>Component Lifecycle &amp; Effect Hook</a:t>
            </a:r>
          </a:p>
          <a:p>
            <a:r>
              <a:rPr lang="en-US" sz="2400" dirty="0"/>
              <a:t>Integrating Bootstrap</a:t>
            </a:r>
            <a:endParaRPr lang="en-US" sz="2000" dirty="0"/>
          </a:p>
        </p:txBody>
      </p:sp>
    </p:spTree>
    <p:extLst>
      <p:ext uri="{BB962C8B-B14F-4D97-AF65-F5344CB8AC3E}">
        <p14:creationId xmlns:p14="http://schemas.microsoft.com/office/powerpoint/2010/main" val="22152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Replacing the post state hook</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E73D6E29-ACA1-EE48-8DDD-E58336A27E20}"/>
              </a:ext>
            </a:extLst>
          </p:cNvPr>
          <p:cNvSpPr>
            <a:spLocks noGrp="1"/>
          </p:cNvSpPr>
          <p:nvPr>
            <p:ph idx="1"/>
          </p:nvPr>
        </p:nvSpPr>
        <p:spPr>
          <a:xfrm>
            <a:off x="925830" y="1405890"/>
            <a:ext cx="11384280" cy="5452110"/>
          </a:xfrm>
        </p:spPr>
        <p:txBody>
          <a:bodyPr>
            <a:normAutofit/>
          </a:bodyPr>
          <a:lstStyle/>
          <a:p>
            <a:r>
              <a:rPr lang="en-US" sz="2000" dirty="0">
                <a:cs typeface="Courier New" panose="02070309020205020404" pitchFamily="49" charset="0"/>
              </a:rPr>
              <a:t>Later on we will enable the ability to delete and edit posts; so it makes sense to convert the posts state to utilize reducers in order to contain complex state changes in a single place</a:t>
            </a:r>
          </a:p>
          <a:p>
            <a:r>
              <a:rPr lang="en-US" sz="2000" dirty="0">
                <a:cs typeface="Courier New" panose="02070309020205020404" pitchFamily="49" charset="0"/>
              </a:rPr>
              <a:t>First, we are going to define our actions, then we are going to define the reducer function. Finally, we are going to replace the State Hook with a Reducer Hook</a:t>
            </a:r>
          </a:p>
          <a:p>
            <a:endParaRPr lang="en-US" sz="2000" dirty="0">
              <a:cs typeface="Courier New" panose="02070309020205020404" pitchFamily="49" charset="0"/>
            </a:endParaRPr>
          </a:p>
          <a:p>
            <a:pPr marL="0" indent="0">
              <a:buNone/>
            </a:pPr>
            <a:r>
              <a:rPr lang="en-US" sz="2000" b="1" dirty="0">
                <a:cs typeface="Courier New" panose="02070309020205020404" pitchFamily="49" charset="0"/>
              </a:rPr>
              <a:t>Defining Actions</a:t>
            </a:r>
            <a:endParaRPr lang="en-US" sz="2000" dirty="0">
              <a:cs typeface="Courier New" panose="02070309020205020404" pitchFamily="49" charset="0"/>
            </a:endParaRPr>
          </a:p>
          <a:p>
            <a:pPr marL="457200" indent="-457200">
              <a:buAutoNum type="arabicPeriod"/>
            </a:pPr>
            <a:r>
              <a:rPr lang="en-US" sz="2000" dirty="0">
                <a:cs typeface="Courier New" panose="02070309020205020404" pitchFamily="49" charset="0"/>
              </a:rPr>
              <a:t>Initially we will only create the CREATE_POST action</a:t>
            </a: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p:txBody>
      </p:sp>
      <p:sp>
        <p:nvSpPr>
          <p:cNvPr id="13" name="TextBox 12">
            <a:extLst>
              <a:ext uri="{FF2B5EF4-FFF2-40B4-BE49-F238E27FC236}">
                <a16:creationId xmlns:a16="http://schemas.microsoft.com/office/drawing/2014/main" id="{5F3DDE0B-55F0-304B-83C9-E63872ACABE6}"/>
              </a:ext>
            </a:extLst>
          </p:cNvPr>
          <p:cNvSpPr txBox="1"/>
          <p:nvPr/>
        </p:nvSpPr>
        <p:spPr>
          <a:xfrm>
            <a:off x="1054038" y="3978056"/>
            <a:ext cx="946156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 type: 'CREATE_POST', title: 'React Hooks', content: Post content!', author: ‘Paul' }</a:t>
            </a:r>
          </a:p>
        </p:txBody>
      </p:sp>
    </p:spTree>
    <p:extLst>
      <p:ext uri="{BB962C8B-B14F-4D97-AF65-F5344CB8AC3E}">
        <p14:creationId xmlns:p14="http://schemas.microsoft.com/office/powerpoint/2010/main" val="373928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Defining the </a:t>
            </a:r>
            <a:r>
              <a:rPr lang="en-US" dirty="0" err="1"/>
              <a:t>postReducer</a:t>
            </a:r>
            <a:r>
              <a:rPr lang="en-US" dirty="0"/>
              <a:t> function</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5F3DDE0B-55F0-304B-83C9-E63872ACABE6}"/>
              </a:ext>
            </a:extLst>
          </p:cNvPr>
          <p:cNvSpPr txBox="1"/>
          <p:nvPr/>
        </p:nvSpPr>
        <p:spPr>
          <a:xfrm>
            <a:off x="1008318" y="1690688"/>
            <a:ext cx="4809552" cy="289310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function </a:t>
            </a:r>
            <a:r>
              <a:rPr lang="en-US" sz="1400" dirty="0" err="1">
                <a:latin typeface="Courier" pitchFamily="2" charset="0"/>
                <a:cs typeface="Courier New" panose="02070309020205020404" pitchFamily="49" charset="0"/>
              </a:rPr>
              <a:t>postReducer</a:t>
            </a:r>
            <a:r>
              <a:rPr lang="en-US" sz="1400" dirty="0">
                <a:latin typeface="Courier" pitchFamily="2" charset="0"/>
                <a:cs typeface="Courier New" panose="02070309020205020404" pitchFamily="49" charset="0"/>
              </a:rPr>
              <a:t>(state, action) {</a:t>
            </a:r>
          </a:p>
          <a:p>
            <a:r>
              <a:rPr lang="en-US" sz="1400" dirty="0">
                <a:latin typeface="Courier" pitchFamily="2" charset="0"/>
                <a:cs typeface="Courier New" panose="02070309020205020404" pitchFamily="49" charset="0"/>
              </a:rPr>
              <a:t>  switch (</a:t>
            </a:r>
            <a:r>
              <a:rPr lang="en-US" sz="1400" dirty="0" err="1">
                <a:latin typeface="Courier" pitchFamily="2" charset="0"/>
                <a:cs typeface="Courier New" panose="02070309020205020404" pitchFamily="49" charset="0"/>
              </a:rPr>
              <a:t>action.type</a:t>
            </a:r>
            <a:r>
              <a:rPr lang="en-US" sz="1400" dirty="0">
                <a:latin typeface="Courier" pitchFamily="2" charset="0"/>
                <a:cs typeface="Courier New" panose="02070309020205020404" pitchFamily="49" charset="0"/>
              </a:rPr>
              <a:t>) {</a:t>
            </a:r>
          </a:p>
          <a:p>
            <a:r>
              <a:rPr lang="en-US" sz="1400" dirty="0">
                <a:latin typeface="Courier" pitchFamily="2" charset="0"/>
                <a:cs typeface="Courier New" panose="02070309020205020404" pitchFamily="49" charset="0"/>
              </a:rPr>
              <a:t>    case "CREATE_POST":</a:t>
            </a:r>
          </a:p>
          <a:p>
            <a:r>
              <a:rPr lang="en-US" sz="1400" dirty="0">
                <a:latin typeface="Courier" pitchFamily="2" charset="0"/>
                <a:cs typeface="Courier New" panose="02070309020205020404" pitchFamily="49" charset="0"/>
              </a:rPr>
              <a:t>      </a:t>
            </a:r>
            <a:r>
              <a:rPr lang="en-US" sz="1400" dirty="0" err="1">
                <a:latin typeface="Courier" pitchFamily="2" charset="0"/>
                <a:cs typeface="Courier New" panose="02070309020205020404" pitchFamily="49" charset="0"/>
              </a:rPr>
              <a:t>const</a:t>
            </a:r>
            <a:r>
              <a:rPr lang="en-US" sz="1400" dirty="0">
                <a:latin typeface="Courier" pitchFamily="2" charset="0"/>
                <a:cs typeface="Courier New" panose="02070309020205020404" pitchFamily="49" charset="0"/>
              </a:rPr>
              <a:t> </a:t>
            </a:r>
            <a:r>
              <a:rPr lang="en-US" sz="1400" dirty="0" err="1">
                <a:latin typeface="Courier" pitchFamily="2" charset="0"/>
                <a:cs typeface="Courier New" panose="02070309020205020404" pitchFamily="49" charset="0"/>
              </a:rPr>
              <a:t>newPost</a:t>
            </a:r>
            <a:r>
              <a:rPr lang="en-US" sz="1400" dirty="0">
                <a:latin typeface="Courier" pitchFamily="2" charset="0"/>
                <a:cs typeface="Courier New" panose="02070309020205020404" pitchFamily="49" charset="0"/>
              </a:rPr>
              <a:t> = {</a:t>
            </a:r>
          </a:p>
          <a:p>
            <a:r>
              <a:rPr lang="en-US" sz="1400" dirty="0">
                <a:latin typeface="Courier" pitchFamily="2" charset="0"/>
                <a:cs typeface="Courier New" panose="02070309020205020404" pitchFamily="49" charset="0"/>
              </a:rPr>
              <a:t>        title: </a:t>
            </a:r>
            <a:r>
              <a:rPr lang="en-US" sz="1400" dirty="0" err="1">
                <a:latin typeface="Courier" pitchFamily="2" charset="0"/>
                <a:cs typeface="Courier New" panose="02070309020205020404" pitchFamily="49" charset="0"/>
              </a:rPr>
              <a:t>action.title</a:t>
            </a:r>
            <a:r>
              <a:rPr lang="en-US" sz="1400" dirty="0">
                <a:latin typeface="Courier" pitchFamily="2" charset="0"/>
                <a:cs typeface="Courier New" panose="02070309020205020404" pitchFamily="49" charset="0"/>
              </a:rPr>
              <a:t>,</a:t>
            </a:r>
          </a:p>
          <a:p>
            <a:r>
              <a:rPr lang="en-US" sz="1400" dirty="0">
                <a:latin typeface="Courier" pitchFamily="2" charset="0"/>
                <a:cs typeface="Courier New" panose="02070309020205020404" pitchFamily="49" charset="0"/>
              </a:rPr>
              <a:t>        content: </a:t>
            </a:r>
            <a:r>
              <a:rPr lang="en-US" sz="1400" dirty="0" err="1">
                <a:latin typeface="Courier" pitchFamily="2" charset="0"/>
                <a:cs typeface="Courier New" panose="02070309020205020404" pitchFamily="49" charset="0"/>
              </a:rPr>
              <a:t>action.content</a:t>
            </a:r>
            <a:r>
              <a:rPr lang="en-US" sz="1400" dirty="0">
                <a:latin typeface="Courier" pitchFamily="2" charset="0"/>
                <a:cs typeface="Courier New" panose="02070309020205020404" pitchFamily="49" charset="0"/>
              </a:rPr>
              <a:t>,</a:t>
            </a:r>
          </a:p>
          <a:p>
            <a:r>
              <a:rPr lang="en-US" sz="1400" dirty="0">
                <a:latin typeface="Courier" pitchFamily="2" charset="0"/>
                <a:cs typeface="Courier New" panose="02070309020205020404" pitchFamily="49" charset="0"/>
              </a:rPr>
              <a:t>        author: </a:t>
            </a:r>
            <a:r>
              <a:rPr lang="en-US" sz="1400" dirty="0" err="1">
                <a:latin typeface="Courier" pitchFamily="2" charset="0"/>
                <a:cs typeface="Courier New" panose="02070309020205020404" pitchFamily="49" charset="0"/>
              </a:rPr>
              <a:t>action.author</a:t>
            </a:r>
            <a:r>
              <a:rPr lang="en-US" sz="1400" dirty="0">
                <a:latin typeface="Courier" pitchFamily="2" charset="0"/>
                <a:cs typeface="Courier New" panose="02070309020205020404" pitchFamily="49" charset="0"/>
              </a:rPr>
              <a:t>,</a:t>
            </a:r>
          </a:p>
          <a:p>
            <a:r>
              <a:rPr lang="en-US" sz="1400" dirty="0">
                <a:latin typeface="Courier" pitchFamily="2" charset="0"/>
                <a:cs typeface="Courier New" panose="02070309020205020404" pitchFamily="49" charset="0"/>
              </a:rPr>
              <a:t>      };</a:t>
            </a:r>
          </a:p>
          <a:p>
            <a:r>
              <a:rPr lang="en-US" sz="1400" dirty="0">
                <a:latin typeface="Courier" pitchFamily="2" charset="0"/>
                <a:cs typeface="Courier New" panose="02070309020205020404" pitchFamily="49" charset="0"/>
              </a:rPr>
              <a:t>      return [</a:t>
            </a:r>
            <a:r>
              <a:rPr lang="en-US" sz="1400" dirty="0" err="1">
                <a:latin typeface="Courier" pitchFamily="2" charset="0"/>
                <a:cs typeface="Courier New" panose="02070309020205020404" pitchFamily="49" charset="0"/>
              </a:rPr>
              <a:t>newPost</a:t>
            </a:r>
            <a:r>
              <a:rPr lang="en-US" sz="1400" dirty="0">
                <a:latin typeface="Courier" pitchFamily="2" charset="0"/>
                <a:cs typeface="Courier New" panose="02070309020205020404" pitchFamily="49" charset="0"/>
              </a:rPr>
              <a:t>, ...state];</a:t>
            </a:r>
          </a:p>
          <a:p>
            <a:r>
              <a:rPr lang="en-US" sz="1400" dirty="0">
                <a:latin typeface="Courier" pitchFamily="2" charset="0"/>
                <a:cs typeface="Courier New" panose="02070309020205020404" pitchFamily="49" charset="0"/>
              </a:rPr>
              <a:t>    default:</a:t>
            </a:r>
          </a:p>
          <a:p>
            <a:r>
              <a:rPr lang="en-US" sz="1400" dirty="0">
                <a:latin typeface="Courier" pitchFamily="2" charset="0"/>
                <a:cs typeface="Courier New" panose="02070309020205020404" pitchFamily="49" charset="0"/>
              </a:rPr>
              <a:t>      return state;</a:t>
            </a:r>
          </a:p>
          <a:p>
            <a:r>
              <a:rPr lang="en-US" sz="1400" dirty="0">
                <a:latin typeface="Courier" pitchFamily="2" charset="0"/>
                <a:cs typeface="Courier New" panose="02070309020205020404" pitchFamily="49" charset="0"/>
              </a:rPr>
              <a:t>  }</a:t>
            </a:r>
          </a:p>
          <a:p>
            <a:r>
              <a:rPr lang="en-US" sz="1400" dirty="0">
                <a:latin typeface="Courier" pitchFamily="2" charset="0"/>
                <a:cs typeface="Courier New" panose="02070309020205020404" pitchFamily="49" charset="0"/>
              </a:rPr>
              <a:t>}</a:t>
            </a:r>
          </a:p>
        </p:txBody>
      </p:sp>
    </p:spTree>
    <p:extLst>
      <p:ext uri="{BB962C8B-B14F-4D97-AF65-F5344CB8AC3E}">
        <p14:creationId xmlns:p14="http://schemas.microsoft.com/office/powerpoint/2010/main" val="1016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Defining the </a:t>
            </a:r>
            <a:r>
              <a:rPr lang="en-US" dirty="0" err="1"/>
              <a:t>postReducer</a:t>
            </a:r>
            <a:r>
              <a:rPr lang="en-US" dirty="0"/>
              <a:t> Hook</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E73D6E29-ACA1-EE48-8DDD-E58336A27E20}"/>
              </a:ext>
            </a:extLst>
          </p:cNvPr>
          <p:cNvSpPr>
            <a:spLocks noGrp="1"/>
          </p:cNvSpPr>
          <p:nvPr>
            <p:ph idx="1"/>
          </p:nvPr>
        </p:nvSpPr>
        <p:spPr>
          <a:xfrm>
            <a:off x="925830" y="1497330"/>
            <a:ext cx="11384280" cy="5452110"/>
          </a:xfrm>
        </p:spPr>
        <p:txBody>
          <a:bodyPr>
            <a:normAutofit/>
          </a:bodyPr>
          <a:lstStyle/>
          <a:p>
            <a:pPr marL="0" indent="0">
              <a:buNone/>
            </a:pPr>
            <a:r>
              <a:rPr lang="en-US" sz="2000" dirty="0">
                <a:latin typeface="Calibri" panose="020F0502020204030204" pitchFamily="34" charset="0"/>
                <a:cs typeface="Calibri" panose="020F0502020204030204" pitchFamily="34" charset="0"/>
              </a:rPr>
              <a:t>Import the </a:t>
            </a:r>
            <a:r>
              <a:rPr lang="en-US" sz="2000" dirty="0" err="1">
                <a:latin typeface="Calibri" panose="020F0502020204030204" pitchFamily="34" charset="0"/>
                <a:cs typeface="Calibri" panose="020F0502020204030204" pitchFamily="34" charset="0"/>
              </a:rPr>
              <a:t>useReducer</a:t>
            </a:r>
            <a:r>
              <a:rPr lang="en-US" sz="2000" dirty="0">
                <a:latin typeface="Calibri" panose="020F0502020204030204" pitchFamily="34" charset="0"/>
                <a:cs typeface="Calibri" panose="020F0502020204030204" pitchFamily="34" charset="0"/>
              </a:rPr>
              <a:t> Hook, by adjusting the following import statement in </a:t>
            </a:r>
            <a:r>
              <a:rPr lang="en-US" sz="2000" dirty="0" err="1">
                <a:latin typeface="Calibri" panose="020F0502020204030204" pitchFamily="34" charset="0"/>
                <a:cs typeface="Calibri" panose="020F0502020204030204" pitchFamily="34" charset="0"/>
              </a:rPr>
              <a:t>src</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App.js</a:t>
            </a: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Replace the preceding State Hook with a Reducer Hook—the initial state is the same as we had it before</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Now, pass the post state and the </a:t>
            </a:r>
            <a:r>
              <a:rPr lang="en-US" sz="2000" dirty="0" err="1">
                <a:latin typeface="Calibri" panose="020F0502020204030204" pitchFamily="34" charset="0"/>
                <a:cs typeface="Calibri" panose="020F0502020204030204" pitchFamily="34" charset="0"/>
              </a:rPr>
              <a:t>dispatchPosts</a:t>
            </a:r>
            <a:r>
              <a:rPr lang="en-US" sz="2000" dirty="0">
                <a:latin typeface="Calibri" panose="020F0502020204030204" pitchFamily="34" charset="0"/>
                <a:cs typeface="Calibri" panose="020F0502020204030204" pitchFamily="34" charset="0"/>
              </a:rPr>
              <a:t> function to the </a:t>
            </a:r>
            <a:r>
              <a:rPr lang="en-US" sz="2000" dirty="0" err="1">
                <a:latin typeface="Calibri" panose="020F0502020204030204" pitchFamily="34" charset="0"/>
                <a:cs typeface="Calibri" panose="020F0502020204030204" pitchFamily="34" charset="0"/>
              </a:rPr>
              <a:t>CreatePost</a:t>
            </a:r>
            <a:r>
              <a:rPr lang="en-US" sz="2000" dirty="0">
                <a:latin typeface="Calibri" panose="020F0502020204030204" pitchFamily="34" charset="0"/>
                <a:cs typeface="Calibri" panose="020F0502020204030204" pitchFamily="34" charset="0"/>
              </a:rPr>
              <a:t> component, as a dispatch prop:</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Next, we edit the </a:t>
            </a:r>
            <a:r>
              <a:rPr lang="en-US" sz="2000" dirty="0" err="1">
                <a:latin typeface="Calibri" panose="020F0502020204030204" pitchFamily="34" charset="0"/>
                <a:cs typeface="Calibri" panose="020F0502020204030204" pitchFamily="34" charset="0"/>
              </a:rPr>
              <a:t>CreatePost</a:t>
            </a:r>
            <a:r>
              <a:rPr lang="en-US" sz="2000" dirty="0">
                <a:latin typeface="Calibri" panose="020F0502020204030204" pitchFamily="34" charset="0"/>
                <a:cs typeface="Calibri" panose="020F0502020204030204" pitchFamily="34" charset="0"/>
              </a:rPr>
              <a:t> component in </a:t>
            </a:r>
            <a:r>
              <a:rPr lang="en-US" sz="2000" dirty="0" err="1">
                <a:latin typeface="Calibri" panose="020F0502020204030204" pitchFamily="34" charset="0"/>
                <a:cs typeface="Calibri" panose="020F0502020204030204" pitchFamily="34" charset="0"/>
              </a:rPr>
              <a:t>src</a:t>
            </a:r>
            <a:r>
              <a:rPr lang="en-US" sz="2000" dirty="0">
                <a:latin typeface="Calibri" panose="020F0502020204030204" pitchFamily="34" charset="0"/>
                <a:cs typeface="Calibri" panose="020F0502020204030204" pitchFamily="34" charset="0"/>
              </a:rPr>
              <a:t>/post/</a:t>
            </a:r>
            <a:r>
              <a:rPr lang="en-US" sz="2000" dirty="0" err="1">
                <a:latin typeface="Calibri" panose="020F0502020204030204" pitchFamily="34" charset="0"/>
                <a:cs typeface="Calibri" panose="020F0502020204030204" pitchFamily="34" charset="0"/>
              </a:rPr>
              <a:t>CreatePost.js</a:t>
            </a:r>
            <a:r>
              <a:rPr lang="en-US" sz="2000" dirty="0">
                <a:latin typeface="Calibri" panose="020F0502020204030204" pitchFamily="34" charset="0"/>
                <a:cs typeface="Calibri" panose="020F0502020204030204" pitchFamily="34" charset="0"/>
              </a:rPr>
              <a:t>, and replace the </a:t>
            </a:r>
            <a:r>
              <a:rPr lang="en-US" sz="2000" dirty="0" err="1">
                <a:latin typeface="Calibri" panose="020F0502020204030204" pitchFamily="34" charset="0"/>
                <a:cs typeface="Calibri" panose="020F0502020204030204" pitchFamily="34" charset="0"/>
              </a:rPr>
              <a:t>setPosts</a:t>
            </a:r>
            <a:r>
              <a:rPr lang="en-US" sz="2000" dirty="0">
                <a:latin typeface="Calibri" panose="020F0502020204030204" pitchFamily="34" charset="0"/>
                <a:cs typeface="Calibri" panose="020F0502020204030204" pitchFamily="34" charset="0"/>
              </a:rPr>
              <a:t> prop with the dispatch function:</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Last, we use the dispatch function in the </a:t>
            </a:r>
            <a:r>
              <a:rPr lang="en-US" sz="2000" dirty="0" err="1">
                <a:latin typeface="Calibri" panose="020F0502020204030204" pitchFamily="34" charset="0"/>
                <a:cs typeface="Calibri" panose="020F0502020204030204" pitchFamily="34" charset="0"/>
              </a:rPr>
              <a:t>handleCreate</a:t>
            </a:r>
            <a:r>
              <a:rPr lang="en-US" sz="2000" dirty="0">
                <a:latin typeface="Calibri" panose="020F0502020204030204" pitchFamily="34" charset="0"/>
                <a:cs typeface="Calibri" panose="020F0502020204030204" pitchFamily="34" charset="0"/>
              </a:rPr>
              <a:t> function:</a:t>
            </a: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US" sz="2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5F3DDE0B-55F0-304B-83C9-E63872ACABE6}"/>
              </a:ext>
            </a:extLst>
          </p:cNvPr>
          <p:cNvSpPr txBox="1"/>
          <p:nvPr/>
        </p:nvSpPr>
        <p:spPr>
          <a:xfrm>
            <a:off x="1076898" y="1870999"/>
            <a:ext cx="594112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cs typeface="Courier New" panose="02070309020205020404" pitchFamily="49" charset="0"/>
              </a:rPr>
              <a:t>import React, { </a:t>
            </a:r>
            <a:r>
              <a:rPr lang="en-US" sz="1400" dirty="0" err="1">
                <a:latin typeface="Courier" pitchFamily="2" charset="0"/>
                <a:cs typeface="Courier New" panose="02070309020205020404" pitchFamily="49" charset="0"/>
              </a:rPr>
              <a:t>useState</a:t>
            </a:r>
            <a:r>
              <a:rPr lang="en-US" sz="1400" dirty="0">
                <a:latin typeface="Courier" pitchFamily="2" charset="0"/>
                <a:cs typeface="Courier New" panose="02070309020205020404" pitchFamily="49" charset="0"/>
              </a:rPr>
              <a:t>, </a:t>
            </a:r>
            <a:r>
              <a:rPr lang="en-US" sz="1400" dirty="0" err="1">
                <a:latin typeface="Courier" pitchFamily="2" charset="0"/>
                <a:cs typeface="Courier New" panose="02070309020205020404" pitchFamily="49" charset="0"/>
              </a:rPr>
              <a:t>useReducer</a:t>
            </a:r>
            <a:r>
              <a:rPr lang="en-US" sz="1400" dirty="0">
                <a:latin typeface="Courier" pitchFamily="2" charset="0"/>
                <a:cs typeface="Courier New" panose="02070309020205020404" pitchFamily="49" charset="0"/>
              </a:rPr>
              <a:t> } from "react";</a:t>
            </a:r>
          </a:p>
        </p:txBody>
      </p:sp>
      <p:sp>
        <p:nvSpPr>
          <p:cNvPr id="6" name="TextBox 5">
            <a:extLst>
              <a:ext uri="{FF2B5EF4-FFF2-40B4-BE49-F238E27FC236}">
                <a16:creationId xmlns:a16="http://schemas.microsoft.com/office/drawing/2014/main" id="{EC1FCAA3-C99B-2740-8D60-AED3ED30AF64}"/>
              </a:ext>
            </a:extLst>
          </p:cNvPr>
          <p:cNvSpPr txBox="1"/>
          <p:nvPr/>
        </p:nvSpPr>
        <p:spPr>
          <a:xfrm>
            <a:off x="1076898" y="2669004"/>
            <a:ext cx="731272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nsolas" panose="020B0609020204030204" pitchFamily="49" charset="0"/>
                <a:cs typeface="Courier New" panose="02070309020205020404" pitchFamily="49" charset="0"/>
              </a:rPr>
              <a:t>const</a:t>
            </a:r>
            <a:r>
              <a:rPr lang="en-US" sz="1400" dirty="0">
                <a:latin typeface="Consolas" panose="020B0609020204030204" pitchFamily="49" charset="0"/>
                <a:cs typeface="Courier New" panose="02070309020205020404" pitchFamily="49" charset="0"/>
              </a:rPr>
              <a:t> [ posts, </a:t>
            </a:r>
            <a:r>
              <a:rPr lang="en-US" sz="1400" dirty="0" err="1">
                <a:latin typeface="Consolas" panose="020B0609020204030204" pitchFamily="49" charset="0"/>
                <a:cs typeface="Courier New" panose="02070309020205020404" pitchFamily="49" charset="0"/>
              </a:rPr>
              <a:t>dispatchPosts</a:t>
            </a:r>
            <a:r>
              <a:rPr lang="en-US" sz="1400" dirty="0">
                <a:latin typeface="Consolas" panose="020B0609020204030204" pitchFamily="49" charset="0"/>
                <a:cs typeface="Courier New" panose="02070309020205020404" pitchFamily="49" charset="0"/>
              </a:rPr>
              <a:t> ] = </a:t>
            </a:r>
            <a:r>
              <a:rPr lang="en-US" sz="1400" dirty="0" err="1">
                <a:latin typeface="Consolas" panose="020B0609020204030204" pitchFamily="49" charset="0"/>
                <a:cs typeface="Courier New" panose="02070309020205020404" pitchFamily="49" charset="0"/>
              </a:rPr>
              <a:t>useReducer</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postsReducer</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defaultPosts</a:t>
            </a:r>
            <a:r>
              <a:rPr lang="en-US" sz="1400" dirty="0">
                <a:latin typeface="Consolas" panose="020B06090202040302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4B6AC566-9B8B-0E48-B0CA-77CB469AC723}"/>
              </a:ext>
            </a:extLst>
          </p:cNvPr>
          <p:cNvSpPr txBox="1"/>
          <p:nvPr/>
        </p:nvSpPr>
        <p:spPr>
          <a:xfrm>
            <a:off x="1076898" y="3461076"/>
            <a:ext cx="847858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{user &amp;&amp; &lt;</a:t>
            </a:r>
            <a:r>
              <a:rPr lang="en-US" sz="1400" dirty="0" err="1">
                <a:latin typeface="Consolas" panose="020B0609020204030204" pitchFamily="49" charset="0"/>
                <a:cs typeface="Courier New" panose="02070309020205020404" pitchFamily="49" charset="0"/>
              </a:rPr>
              <a:t>CreatePost</a:t>
            </a:r>
            <a:r>
              <a:rPr lang="en-US" sz="1400" dirty="0">
                <a:latin typeface="Consolas" panose="020B0609020204030204" pitchFamily="49" charset="0"/>
                <a:cs typeface="Courier New" panose="02070309020205020404" pitchFamily="49" charset="0"/>
              </a:rPr>
              <a:t> user={user} posts={posts} dispatch={</a:t>
            </a:r>
            <a:r>
              <a:rPr lang="en-US" sz="1400" dirty="0" err="1">
                <a:latin typeface="Consolas" panose="020B0609020204030204" pitchFamily="49" charset="0"/>
                <a:cs typeface="Courier New" panose="02070309020205020404" pitchFamily="49" charset="0"/>
              </a:rPr>
              <a:t>dispatchPosts</a:t>
            </a:r>
            <a:r>
              <a:rPr lang="en-US" sz="1400" dirty="0">
                <a:latin typeface="Consolas" panose="020B0609020204030204" pitchFamily="49" charset="0"/>
                <a:cs typeface="Courier New" panose="02070309020205020404" pitchFamily="49" charset="0"/>
              </a:rPr>
              <a:t>} /&gt;}</a:t>
            </a:r>
          </a:p>
        </p:txBody>
      </p:sp>
      <p:sp>
        <p:nvSpPr>
          <p:cNvPr id="8" name="TextBox 7">
            <a:extLst>
              <a:ext uri="{FF2B5EF4-FFF2-40B4-BE49-F238E27FC236}">
                <a16:creationId xmlns:a16="http://schemas.microsoft.com/office/drawing/2014/main" id="{95E88A2B-BD91-9047-B11A-ED3D09B6085F}"/>
              </a:ext>
            </a:extLst>
          </p:cNvPr>
          <p:cNvSpPr txBox="1"/>
          <p:nvPr/>
        </p:nvSpPr>
        <p:spPr>
          <a:xfrm>
            <a:off x="1076898" y="4537753"/>
            <a:ext cx="847858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export default function </a:t>
            </a:r>
            <a:r>
              <a:rPr lang="en-US" sz="1400" dirty="0" err="1">
                <a:latin typeface="Consolas" panose="020B0609020204030204" pitchFamily="49" charset="0"/>
                <a:cs typeface="Courier New" panose="02070309020205020404" pitchFamily="49" charset="0"/>
              </a:rPr>
              <a:t>CreatePost</a:t>
            </a:r>
            <a:r>
              <a:rPr lang="en-US" sz="1400" dirty="0">
                <a:latin typeface="Consolas" panose="020B0609020204030204" pitchFamily="49" charset="0"/>
                <a:cs typeface="Courier New" panose="02070309020205020404" pitchFamily="49" charset="0"/>
              </a:rPr>
              <a:t> ({ user, posts, dispatch }) {...}</a:t>
            </a:r>
          </a:p>
        </p:txBody>
      </p:sp>
      <p:sp>
        <p:nvSpPr>
          <p:cNvPr id="9" name="TextBox 8">
            <a:extLst>
              <a:ext uri="{FF2B5EF4-FFF2-40B4-BE49-F238E27FC236}">
                <a16:creationId xmlns:a16="http://schemas.microsoft.com/office/drawing/2014/main" id="{5155F6F6-4F27-584B-BD96-D5A0B1F42077}"/>
              </a:ext>
            </a:extLst>
          </p:cNvPr>
          <p:cNvSpPr txBox="1"/>
          <p:nvPr/>
        </p:nvSpPr>
        <p:spPr>
          <a:xfrm>
            <a:off x="1076898" y="5465008"/>
            <a:ext cx="8478582" cy="738664"/>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function </a:t>
            </a:r>
            <a:r>
              <a:rPr lang="en-US" sz="1400" dirty="0" err="1">
                <a:latin typeface="Consolas" panose="020B0609020204030204" pitchFamily="49" charset="0"/>
                <a:cs typeface="Courier New" panose="02070309020205020404" pitchFamily="49" charset="0"/>
              </a:rPr>
              <a:t>handleCreate</a:t>
            </a:r>
            <a:r>
              <a:rPr lang="en-US" sz="1400" dirty="0">
                <a:latin typeface="Consolas" panose="020B0609020204030204" pitchFamily="49" charset="0"/>
                <a:cs typeface="Courier New" panose="02070309020205020404" pitchFamily="49" charset="0"/>
              </a:rPr>
              <a:t> () {</a:t>
            </a:r>
          </a:p>
          <a:p>
            <a:r>
              <a:rPr lang="en-US" sz="1400" dirty="0">
                <a:latin typeface="Consolas" panose="020B0609020204030204" pitchFamily="49" charset="0"/>
                <a:cs typeface="Courier New" panose="02070309020205020404" pitchFamily="49" charset="0"/>
              </a:rPr>
              <a:t>     dispatch({ type: 'CREATE_POST', title, content, author: user })</a:t>
            </a:r>
          </a:p>
          <a:p>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01099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lstStyle/>
          <a:p>
            <a:r>
              <a:rPr lang="en-US" dirty="0"/>
              <a:t>Creating reducers.js</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0" y="1200150"/>
            <a:ext cx="11944349" cy="5657850"/>
          </a:xfrm>
        </p:spPr>
        <p:txBody>
          <a:bodyPr>
            <a:normAutofit/>
          </a:bodyPr>
          <a:lstStyle/>
          <a:p>
            <a:pPr marL="0" indent="0">
              <a:buNone/>
            </a:pPr>
            <a:r>
              <a:rPr lang="en-US" sz="2000" b="1" dirty="0">
                <a:latin typeface="Calibri" panose="020F0502020204030204" pitchFamily="34" charset="0"/>
                <a:cs typeface="Calibri" panose="020F0502020204030204" pitchFamily="34" charset="0"/>
              </a:rPr>
              <a:t>Below we will organize our reducers into a separate file, </a:t>
            </a:r>
            <a:r>
              <a:rPr lang="en-US" sz="2000" b="1" dirty="0" err="1">
                <a:latin typeface="Calibri" panose="020F0502020204030204" pitchFamily="34" charset="0"/>
                <a:cs typeface="Calibri" panose="020F0502020204030204" pitchFamily="34" charset="0"/>
              </a:rPr>
              <a:t>reducers.js</a:t>
            </a:r>
            <a:endParaRPr lang="en-US" sz="2000" b="1"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Within the newly created </a:t>
            </a:r>
            <a:r>
              <a:rPr lang="en-US" sz="2000" dirty="0" err="1">
                <a:latin typeface="Calibri" panose="020F0502020204030204" pitchFamily="34" charset="0"/>
                <a:cs typeface="Calibri" panose="020F0502020204030204" pitchFamily="34" charset="0"/>
              </a:rPr>
              <a:t>reducers.js</a:t>
            </a:r>
            <a:r>
              <a:rPr lang="en-US" sz="2000" dirty="0">
                <a:latin typeface="Calibri" panose="020F0502020204030204" pitchFamily="34" charset="0"/>
                <a:cs typeface="Calibri" panose="020F0502020204030204" pitchFamily="34" charset="0"/>
              </a:rPr>
              <a:t> file, we define a new reducer function called </a:t>
            </a:r>
            <a:r>
              <a:rPr lang="en-US" sz="2000" dirty="0" err="1">
                <a:latin typeface="Calibri" panose="020F0502020204030204" pitchFamily="34" charset="0"/>
                <a:cs typeface="Calibri" panose="020F0502020204030204" pitchFamily="34" charset="0"/>
              </a:rPr>
              <a:t>appReducer</a:t>
            </a:r>
            <a:r>
              <a:rPr lang="en-US" sz="2000" dirty="0">
                <a:latin typeface="Calibri" panose="020F0502020204030204" pitchFamily="34" charset="0"/>
                <a:cs typeface="Calibri" panose="020F0502020204030204" pitchFamily="34" charset="0"/>
              </a:rPr>
              <a:t>:</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In this </a:t>
            </a:r>
            <a:r>
              <a:rPr lang="en-US" sz="2000" dirty="0" err="1">
                <a:latin typeface="Calibri" panose="020F0502020204030204" pitchFamily="34" charset="0"/>
                <a:cs typeface="Calibri" panose="020F0502020204030204" pitchFamily="34" charset="0"/>
              </a:rPr>
              <a:t>appReducer</a:t>
            </a:r>
            <a:r>
              <a:rPr lang="en-US" sz="2000" dirty="0">
                <a:latin typeface="Calibri" panose="020F0502020204030204" pitchFamily="34" charset="0"/>
                <a:cs typeface="Calibri" panose="020F0502020204030204" pitchFamily="34" charset="0"/>
              </a:rPr>
              <a:t> function, we are going to call the other two reducer functions, and return the full state tree:</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Next, we replace the two reducers in </a:t>
            </a:r>
            <a:r>
              <a:rPr lang="en-US" sz="2000" dirty="0" err="1">
                <a:latin typeface="Calibri" panose="020F0502020204030204" pitchFamily="34" charset="0"/>
                <a:cs typeface="Calibri" panose="020F0502020204030204" pitchFamily="34" charset="0"/>
              </a:rPr>
              <a:t>App.js</a:t>
            </a:r>
            <a:r>
              <a:rPr lang="en-US" sz="2000" dirty="0">
                <a:latin typeface="Calibri" panose="020F0502020204030204" pitchFamily="34" charset="0"/>
                <a:cs typeface="Calibri" panose="020F0502020204030204" pitchFamily="34" charset="0"/>
              </a:rPr>
              <a:t> with a single reducer hook:</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Lastly, we extract the user and posts values from the state object using </a:t>
            </a:r>
            <a:r>
              <a:rPr lang="en-US" sz="2000" dirty="0" err="1">
                <a:latin typeface="Calibri" panose="020F0502020204030204" pitchFamily="34" charset="0"/>
                <a:cs typeface="Calibri" panose="020F0502020204030204" pitchFamily="34" charset="0"/>
              </a:rPr>
              <a:t>destructuring</a:t>
            </a:r>
            <a:r>
              <a:rPr lang="en-US" sz="2000" dirty="0">
                <a:latin typeface="Calibri" panose="020F0502020204030204" pitchFamily="34" charset="0"/>
                <a:cs typeface="Calibri" panose="020F0502020204030204" pitchFamily="34" charset="0"/>
              </a:rPr>
              <a:t> and update props to</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utilize the new dispatch method</a:t>
            </a:r>
          </a:p>
          <a:p>
            <a:pPr marL="0" indent="0">
              <a:buNone/>
            </a:pPr>
            <a:endParaRPr lang="en-US"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7A57725-07A4-3B4F-B98F-377D1305A1BA}"/>
              </a:ext>
            </a:extLst>
          </p:cNvPr>
          <p:cNvSpPr txBox="1"/>
          <p:nvPr/>
        </p:nvSpPr>
        <p:spPr>
          <a:xfrm>
            <a:off x="493968" y="1926054"/>
            <a:ext cx="594112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rPr>
              <a:t>export default function </a:t>
            </a:r>
            <a:r>
              <a:rPr lang="en-US" sz="1400" dirty="0" err="1">
                <a:latin typeface="Courier" pitchFamily="2" charset="0"/>
              </a:rPr>
              <a:t>appReducer</a:t>
            </a:r>
            <a:r>
              <a:rPr lang="en-US" sz="1400" dirty="0">
                <a:latin typeface="Courier" pitchFamily="2" charset="0"/>
              </a:rPr>
              <a:t> (state, action) {</a:t>
            </a:r>
            <a:endParaRPr lang="en-US" sz="1400" dirty="0">
              <a:latin typeface="Courier" pitchFamily="2" charset="0"/>
              <a:cs typeface="Courier New" panose="02070309020205020404" pitchFamily="49" charset="0"/>
            </a:endParaRPr>
          </a:p>
        </p:txBody>
      </p:sp>
      <p:sp>
        <p:nvSpPr>
          <p:cNvPr id="7" name="TextBox 6">
            <a:extLst>
              <a:ext uri="{FF2B5EF4-FFF2-40B4-BE49-F238E27FC236}">
                <a16:creationId xmlns:a16="http://schemas.microsoft.com/office/drawing/2014/main" id="{447280C0-B067-B04A-A2CC-26CF034F3758}"/>
              </a:ext>
            </a:extLst>
          </p:cNvPr>
          <p:cNvSpPr txBox="1"/>
          <p:nvPr/>
        </p:nvSpPr>
        <p:spPr>
          <a:xfrm>
            <a:off x="493968" y="2735799"/>
            <a:ext cx="7164132" cy="1169551"/>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pitchFamily="2" charset="0"/>
              </a:rPr>
              <a:t>    return {</a:t>
            </a:r>
            <a:br>
              <a:rPr lang="en-US" sz="1400" dirty="0">
                <a:latin typeface="Courier" pitchFamily="2" charset="0"/>
              </a:rPr>
            </a:br>
            <a:r>
              <a:rPr lang="en-US" sz="1400" dirty="0">
                <a:latin typeface="Courier" pitchFamily="2" charset="0"/>
              </a:rPr>
              <a:t>          user: </a:t>
            </a:r>
            <a:r>
              <a:rPr lang="en-US" sz="1400" dirty="0" err="1">
                <a:latin typeface="Courier" pitchFamily="2" charset="0"/>
              </a:rPr>
              <a:t>userReducer</a:t>
            </a:r>
            <a:r>
              <a:rPr lang="en-US" sz="1400" dirty="0">
                <a:latin typeface="Courier" pitchFamily="2" charset="0"/>
              </a:rPr>
              <a:t>(</a:t>
            </a:r>
            <a:r>
              <a:rPr lang="en-US" sz="1400" dirty="0" err="1">
                <a:latin typeface="Courier" pitchFamily="2" charset="0"/>
              </a:rPr>
              <a:t>state.user</a:t>
            </a:r>
            <a:r>
              <a:rPr lang="en-US" sz="1400" dirty="0">
                <a:latin typeface="Courier" pitchFamily="2" charset="0"/>
              </a:rPr>
              <a:t>, action),</a:t>
            </a:r>
            <a:br>
              <a:rPr lang="en-US" sz="1400" dirty="0">
                <a:latin typeface="Courier" pitchFamily="2" charset="0"/>
              </a:rPr>
            </a:br>
            <a:r>
              <a:rPr lang="en-US" sz="1400" dirty="0">
                <a:latin typeface="Courier" pitchFamily="2" charset="0"/>
              </a:rPr>
              <a:t>          posts: </a:t>
            </a:r>
            <a:r>
              <a:rPr lang="en-US" sz="1400" dirty="0" err="1">
                <a:latin typeface="Courier" pitchFamily="2" charset="0"/>
              </a:rPr>
              <a:t>postsReducer</a:t>
            </a:r>
            <a:r>
              <a:rPr lang="en-US" sz="1400" dirty="0">
                <a:latin typeface="Courier" pitchFamily="2" charset="0"/>
              </a:rPr>
              <a:t>(</a:t>
            </a:r>
            <a:r>
              <a:rPr lang="en-US" sz="1400" dirty="0" err="1">
                <a:latin typeface="Courier" pitchFamily="2" charset="0"/>
              </a:rPr>
              <a:t>state.posts</a:t>
            </a:r>
            <a:r>
              <a:rPr lang="en-US" sz="1400" dirty="0">
                <a:latin typeface="Courier" pitchFamily="2" charset="0"/>
              </a:rPr>
              <a:t>, action)</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endParaRPr lang="en-US" sz="1400" dirty="0">
              <a:latin typeface="Courier" pitchFamily="2" charset="0"/>
              <a:cs typeface="Courier New" panose="02070309020205020404" pitchFamily="49" charset="0"/>
            </a:endParaRPr>
          </a:p>
        </p:txBody>
      </p:sp>
      <p:sp>
        <p:nvSpPr>
          <p:cNvPr id="8" name="TextBox 7">
            <a:extLst>
              <a:ext uri="{FF2B5EF4-FFF2-40B4-BE49-F238E27FC236}">
                <a16:creationId xmlns:a16="http://schemas.microsoft.com/office/drawing/2014/main" id="{8155B1A9-F883-B843-9C33-A27952431C90}"/>
              </a:ext>
            </a:extLst>
          </p:cNvPr>
          <p:cNvSpPr txBox="1"/>
          <p:nvPr/>
        </p:nvSpPr>
        <p:spPr>
          <a:xfrm>
            <a:off x="493968" y="4384458"/>
            <a:ext cx="964444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pitchFamily="2" charset="0"/>
              </a:rPr>
              <a:t>const</a:t>
            </a:r>
            <a:r>
              <a:rPr lang="en-US" sz="1400" dirty="0">
                <a:latin typeface="Courier" pitchFamily="2" charset="0"/>
              </a:rPr>
              <a:t> [ state, dispatch ] = </a:t>
            </a:r>
            <a:r>
              <a:rPr lang="en-US" sz="1400" dirty="0" err="1">
                <a:latin typeface="Courier" pitchFamily="2" charset="0"/>
              </a:rPr>
              <a:t>useReducer</a:t>
            </a:r>
            <a:r>
              <a:rPr lang="en-US" sz="1400" dirty="0">
                <a:latin typeface="Courier" pitchFamily="2" charset="0"/>
              </a:rPr>
              <a:t>(</a:t>
            </a:r>
            <a:r>
              <a:rPr lang="en-US" sz="1400" dirty="0" err="1">
                <a:latin typeface="Courier" pitchFamily="2" charset="0"/>
              </a:rPr>
              <a:t>appReducer</a:t>
            </a:r>
            <a:r>
              <a:rPr lang="en-US" sz="1400" dirty="0">
                <a:latin typeface="Courier" pitchFamily="2" charset="0"/>
              </a:rPr>
              <a:t>, { user: '', posts: </a:t>
            </a:r>
            <a:r>
              <a:rPr lang="en-US" sz="1400" dirty="0" err="1">
                <a:latin typeface="Courier" pitchFamily="2" charset="0"/>
              </a:rPr>
              <a:t>defaultPosts</a:t>
            </a:r>
            <a:r>
              <a:rPr lang="en-US" sz="1400" dirty="0">
                <a:latin typeface="Courier" pitchFamily="2" charset="0"/>
              </a:rPr>
              <a:t> })</a:t>
            </a:r>
            <a:endParaRPr lang="en-US" sz="1400" dirty="0">
              <a:latin typeface="Courier" pitchFamily="2" charset="0"/>
              <a:cs typeface="Courier New" panose="02070309020205020404" pitchFamily="49" charset="0"/>
            </a:endParaRPr>
          </a:p>
        </p:txBody>
      </p:sp>
      <p:sp>
        <p:nvSpPr>
          <p:cNvPr id="9" name="TextBox 8">
            <a:extLst>
              <a:ext uri="{FF2B5EF4-FFF2-40B4-BE49-F238E27FC236}">
                <a16:creationId xmlns:a16="http://schemas.microsoft.com/office/drawing/2014/main" id="{B7C2C11E-059B-B046-B121-2E28CCB02E33}"/>
              </a:ext>
            </a:extLst>
          </p:cNvPr>
          <p:cNvSpPr txBox="1"/>
          <p:nvPr/>
        </p:nvSpPr>
        <p:spPr>
          <a:xfrm>
            <a:off x="493968" y="5407978"/>
            <a:ext cx="7164132" cy="95410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pitchFamily="2" charset="0"/>
              </a:rPr>
              <a:t>const</a:t>
            </a:r>
            <a:r>
              <a:rPr lang="en-US" sz="1400" dirty="0">
                <a:latin typeface="Courier" pitchFamily="2" charset="0"/>
              </a:rPr>
              <a:t> { user, posts } = state</a:t>
            </a:r>
            <a:br>
              <a:rPr lang="en-US" sz="1400" dirty="0">
                <a:latin typeface="Courier" pitchFamily="2" charset="0"/>
              </a:rPr>
            </a:br>
            <a:r>
              <a:rPr lang="en-US" sz="1400" dirty="0">
                <a:latin typeface="Courier" pitchFamily="2" charset="0"/>
              </a:rPr>
              <a:t>&lt;</a:t>
            </a:r>
            <a:r>
              <a:rPr lang="en-US" sz="1400" dirty="0" err="1">
                <a:latin typeface="Courier" pitchFamily="2" charset="0"/>
              </a:rPr>
              <a:t>UserBar</a:t>
            </a:r>
            <a:r>
              <a:rPr lang="en-US" sz="1400" dirty="0">
                <a:latin typeface="Courier" pitchFamily="2" charset="0"/>
              </a:rPr>
              <a:t> user={user} dispatch={dispatch} /&gt;</a:t>
            </a:r>
            <a:br>
              <a:rPr lang="en-US" sz="1400" dirty="0">
                <a:latin typeface="Courier" pitchFamily="2" charset="0"/>
              </a:rPr>
            </a:br>
            <a:r>
              <a:rPr lang="en-US" sz="1400" dirty="0">
                <a:latin typeface="Courier" pitchFamily="2" charset="0"/>
              </a:rPr>
              <a:t>{user &amp;&amp; &lt;</a:t>
            </a:r>
            <a:r>
              <a:rPr lang="en-US" sz="1400" dirty="0" err="1">
                <a:latin typeface="Courier" pitchFamily="2" charset="0"/>
              </a:rPr>
              <a:t>CreatePost</a:t>
            </a:r>
            <a:r>
              <a:rPr lang="en-US" sz="1400" dirty="0">
                <a:latin typeface="Courier" pitchFamily="2" charset="0"/>
              </a:rPr>
              <a:t> user={user} posts={posts} dispatch={dispatch} /&gt;}</a:t>
            </a:r>
          </a:p>
        </p:txBody>
      </p:sp>
    </p:spTree>
    <p:extLst>
      <p:ext uri="{BB962C8B-B14F-4D97-AF65-F5344CB8AC3E}">
        <p14:creationId xmlns:p14="http://schemas.microsoft.com/office/powerpoint/2010/main" val="78314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lstStyle/>
          <a:p>
            <a:r>
              <a:rPr lang="en-US" dirty="0"/>
              <a:t>React Component Lifecycle</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1" y="1200150"/>
            <a:ext cx="11106148" cy="5657850"/>
          </a:xfrm>
        </p:spPr>
        <p:txBody>
          <a:bodyPr>
            <a:normAutofit/>
          </a:bodyPr>
          <a:lstStyle/>
          <a:p>
            <a:r>
              <a:rPr lang="en-US" sz="2400" dirty="0">
                <a:latin typeface="Calibri" panose="020F0502020204030204" pitchFamily="34" charset="0"/>
                <a:cs typeface="Calibri" panose="020F0502020204030204" pitchFamily="34" charset="0"/>
              </a:rPr>
              <a:t>Each component in React has a lifecycle which you can monitor and manipulate during its three main phases:</a:t>
            </a:r>
          </a:p>
          <a:p>
            <a:pPr lvl="1"/>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Mounting (</a:t>
            </a:r>
            <a:r>
              <a:rPr lang="en-US" dirty="0" err="1">
                <a:latin typeface="Calibri" panose="020F0502020204030204" pitchFamily="34" charset="0"/>
                <a:cs typeface="Calibri" panose="020F0502020204030204" pitchFamily="34" charset="0"/>
              </a:rPr>
              <a:t>componentDidMount</a:t>
            </a:r>
            <a:r>
              <a:rPr lang="en-US" dirty="0">
                <a:latin typeface="Calibri" panose="020F0502020204030204" pitchFamily="34" charset="0"/>
                <a:cs typeface="Calibri" panose="020F0502020204030204" pitchFamily="34" charset="0"/>
              </a:rPr>
              <a:t>) - Called after a component is rendered, run code that requires the component already existing in the DOM </a:t>
            </a:r>
          </a:p>
          <a:p>
            <a:pPr lvl="1"/>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Updating (</a:t>
            </a:r>
            <a:r>
              <a:rPr lang="en-US" dirty="0" err="1">
                <a:latin typeface="Calibri" panose="020F0502020204030204" pitchFamily="34" charset="0"/>
                <a:cs typeface="Calibri" panose="020F0502020204030204" pitchFamily="34" charset="0"/>
              </a:rPr>
              <a:t>componentDidUpdate</a:t>
            </a:r>
            <a:r>
              <a:rPr lang="en-US" dirty="0">
                <a:latin typeface="Calibri" panose="020F0502020204030204" pitchFamily="34" charset="0"/>
                <a:cs typeface="Calibri" panose="020F0502020204030204" pitchFamily="34" charset="0"/>
              </a:rPr>
              <a:t>) = A component is updated whenever there is a change in the components state or props</a:t>
            </a:r>
          </a:p>
          <a:p>
            <a:pPr marL="457200" lvl="1" indent="0">
              <a:buNone/>
            </a:pP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Unmounting (</a:t>
            </a:r>
            <a:r>
              <a:rPr lang="en-US" dirty="0" err="1">
                <a:latin typeface="Calibri" panose="020F0502020204030204" pitchFamily="34" charset="0"/>
                <a:cs typeface="Calibri" panose="020F0502020204030204" pitchFamily="34" charset="0"/>
              </a:rPr>
              <a:t>componentWillUnmount</a:t>
            </a:r>
            <a:r>
              <a:rPr lang="en-US" dirty="0">
                <a:latin typeface="Calibri" panose="020F0502020204030204" pitchFamily="34" charset="0"/>
                <a:cs typeface="Calibri" panose="020F0502020204030204" pitchFamily="34" charset="0"/>
              </a:rPr>
              <a:t>) - Executed when a component is removed from the DOM. </a:t>
            </a:r>
            <a:endParaRPr lang="en-US" b="1"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337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lstStyle/>
          <a:p>
            <a:r>
              <a:rPr lang="en-US" dirty="0" err="1"/>
              <a:t>useEffect</a:t>
            </a:r>
            <a:r>
              <a:rPr lang="en-US" dirty="0"/>
              <a:t> Hook</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1" y="1200150"/>
            <a:ext cx="11106148" cy="5657850"/>
          </a:xfrm>
        </p:spPr>
        <p:txBody>
          <a:bodyPr>
            <a:normAutofit/>
          </a:bodyPr>
          <a:lstStyle/>
          <a:p>
            <a:r>
              <a:rPr lang="en-US" sz="2400" dirty="0">
                <a:latin typeface="Calibri" panose="020F0502020204030204" pitchFamily="34" charset="0"/>
                <a:cs typeface="Calibri" panose="020F0502020204030204" pitchFamily="34" charset="0"/>
              </a:rPr>
              <a:t>Combines the </a:t>
            </a:r>
            <a:r>
              <a:rPr lang="en-US" sz="2400" dirty="0" err="1">
                <a:latin typeface="Calibri" panose="020F0502020204030204" pitchFamily="34" charset="0"/>
                <a:cs typeface="Calibri" panose="020F0502020204030204" pitchFamily="34" charset="0"/>
              </a:rPr>
              <a:t>componentDidMount</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componentDidUpdate</a:t>
            </a:r>
            <a:r>
              <a:rPr lang="en-US" sz="2400" dirty="0">
                <a:latin typeface="Calibri" panose="020F0502020204030204" pitchFamily="34" charset="0"/>
                <a:cs typeface="Calibri" panose="020F0502020204030204" pitchFamily="34" charset="0"/>
              </a:rPr>
              <a:t> life cycle methods</a:t>
            </a:r>
          </a:p>
          <a:p>
            <a:r>
              <a:rPr lang="en-US" sz="2400" dirty="0">
                <a:latin typeface="Calibri" panose="020F0502020204030204" pitchFamily="34" charset="0"/>
                <a:cs typeface="Calibri" panose="020F0502020204030204" pitchFamily="34" charset="0"/>
              </a:rPr>
              <a:t>If a dependency array is not specified, will execute when any props in the component change</a:t>
            </a:r>
          </a:p>
          <a:p>
            <a:r>
              <a:rPr lang="en-US" sz="2400" dirty="0">
                <a:latin typeface="Calibri" panose="020F0502020204030204" pitchFamily="34" charset="0"/>
                <a:cs typeface="Calibri" panose="020F0502020204030204" pitchFamily="34" charset="0"/>
              </a:rPr>
              <a:t>Below is an example of using the </a:t>
            </a:r>
            <a:r>
              <a:rPr lang="en-US" sz="2400" dirty="0" err="1">
                <a:latin typeface="Calibri" panose="020F0502020204030204" pitchFamily="34" charset="0"/>
                <a:cs typeface="Calibri" panose="020F0502020204030204" pitchFamily="34" charset="0"/>
              </a:rPr>
              <a:t>useEffect</a:t>
            </a:r>
            <a:r>
              <a:rPr lang="en-US" sz="2400" dirty="0">
                <a:latin typeface="Calibri" panose="020F0502020204030204" pitchFamily="34" charset="0"/>
                <a:cs typeface="Calibri" panose="020F0502020204030204" pitchFamily="34" charset="0"/>
              </a:rPr>
              <a:t> hook to update the title element of a webpage</a:t>
            </a:r>
          </a:p>
        </p:txBody>
      </p:sp>
      <p:sp>
        <p:nvSpPr>
          <p:cNvPr id="6" name="TextBox 5">
            <a:extLst>
              <a:ext uri="{FF2B5EF4-FFF2-40B4-BE49-F238E27FC236}">
                <a16:creationId xmlns:a16="http://schemas.microsoft.com/office/drawing/2014/main" id="{C9B46D0B-3E6C-1145-B5F7-AA806E02EB8C}"/>
              </a:ext>
            </a:extLst>
          </p:cNvPr>
          <p:cNvSpPr txBox="1"/>
          <p:nvPr/>
        </p:nvSpPr>
        <p:spPr>
          <a:xfrm>
            <a:off x="493968" y="3455889"/>
            <a:ext cx="7164132" cy="2462213"/>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import React, {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 from 'react'</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function App ({ title })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=&gt;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document.title</a:t>
            </a:r>
            <a:r>
              <a:rPr lang="en-US" sz="1400" dirty="0">
                <a:latin typeface="Consolas" panose="020B0609020204030204" pitchFamily="49" charset="0"/>
                <a:cs typeface="Courier New" panose="02070309020205020404" pitchFamily="49" charset="0"/>
              </a:rPr>
              <a:t> = title</a:t>
            </a:r>
          </a:p>
          <a:p>
            <a:r>
              <a:rPr lang="en-US" sz="1400" dirty="0">
                <a:latin typeface="Consolas" panose="020B0609020204030204" pitchFamily="49" charset="0"/>
                <a:cs typeface="Courier New" panose="02070309020205020404" pitchFamily="49" charset="0"/>
              </a:rPr>
              <a:t>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return (</a:t>
            </a:r>
          </a:p>
          <a:p>
            <a:r>
              <a:rPr lang="en-US" sz="1400" dirty="0">
                <a:latin typeface="Consolas" panose="020B0609020204030204" pitchFamily="49" charset="0"/>
                <a:cs typeface="Courier New" panose="02070309020205020404" pitchFamily="49" charset="0"/>
              </a:rPr>
              <a:t>        &lt;div&gt;Test App&lt;/div&gt;</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86669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lstStyle/>
          <a:p>
            <a:r>
              <a:rPr lang="en-US" dirty="0" err="1"/>
              <a:t>useEffect</a:t>
            </a:r>
            <a:r>
              <a:rPr lang="en-US" dirty="0"/>
              <a:t> Hook - triggering on prop change</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1" y="1200150"/>
            <a:ext cx="11106148" cy="5657850"/>
          </a:xfrm>
        </p:spPr>
        <p:txBody>
          <a:bodyPr>
            <a:normAutofit/>
          </a:bodyPr>
          <a:lstStyle/>
          <a:p>
            <a:r>
              <a:rPr lang="en-US" sz="2000" dirty="0">
                <a:latin typeface="Calibri" panose="020F0502020204030204" pitchFamily="34" charset="0"/>
                <a:cs typeface="Calibri" panose="020F0502020204030204" pitchFamily="34" charset="0"/>
              </a:rPr>
              <a:t>By default, the </a:t>
            </a:r>
            <a:r>
              <a:rPr lang="en-US" sz="2000" dirty="0" err="1">
                <a:latin typeface="Calibri" panose="020F0502020204030204" pitchFamily="34" charset="0"/>
                <a:cs typeface="Calibri" panose="020F0502020204030204" pitchFamily="34" charset="0"/>
              </a:rPr>
              <a:t>useEffect</a:t>
            </a:r>
            <a:r>
              <a:rPr lang="en-US" sz="2000" dirty="0">
                <a:latin typeface="Calibri" panose="020F0502020204030204" pitchFamily="34" charset="0"/>
                <a:cs typeface="Calibri" panose="020F0502020204030204" pitchFamily="34" charset="0"/>
              </a:rPr>
              <a:t> hook will execute the passed in method when any of the component’s props change</a:t>
            </a:r>
          </a:p>
          <a:p>
            <a:r>
              <a:rPr lang="en-US" sz="2000" dirty="0">
                <a:latin typeface="Calibri" panose="020F0502020204030204" pitchFamily="34" charset="0"/>
                <a:cs typeface="Calibri" panose="020F0502020204030204" pitchFamily="34" charset="0"/>
              </a:rPr>
              <a:t>To improve performance, we can pass an additional parameter to the </a:t>
            </a:r>
            <a:r>
              <a:rPr lang="en-US" sz="2000" dirty="0" err="1">
                <a:latin typeface="Calibri" panose="020F0502020204030204" pitchFamily="34" charset="0"/>
                <a:cs typeface="Calibri" panose="020F0502020204030204" pitchFamily="34" charset="0"/>
              </a:rPr>
              <a:t>useEffect</a:t>
            </a:r>
            <a:r>
              <a:rPr lang="en-US" sz="2000" dirty="0">
                <a:latin typeface="Calibri" panose="020F0502020204030204" pitchFamily="34" charset="0"/>
                <a:cs typeface="Calibri" panose="020F0502020204030204" pitchFamily="34" charset="0"/>
              </a:rPr>
              <a:t> hook, the dependency array</a:t>
            </a:r>
          </a:p>
          <a:p>
            <a:r>
              <a:rPr lang="en-US" sz="2000" dirty="0">
                <a:latin typeface="Calibri" panose="020F0502020204030204" pitchFamily="34" charset="0"/>
                <a:cs typeface="Calibri" panose="020F0502020204030204" pitchFamily="34" charset="0"/>
              </a:rPr>
              <a:t>In the dependency array, we specify the name of a prop or values from a state or reducer hook.</a:t>
            </a:r>
          </a:p>
          <a:p>
            <a:r>
              <a:rPr lang="en-US" sz="2000" dirty="0">
                <a:latin typeface="Calibri" panose="020F0502020204030204" pitchFamily="34" charset="0"/>
                <a:cs typeface="Calibri" panose="020F0502020204030204" pitchFamily="34" charset="0"/>
              </a:rPr>
              <a:t>Below the code is updated so that the </a:t>
            </a:r>
            <a:r>
              <a:rPr lang="en-US" sz="2000" dirty="0" err="1">
                <a:latin typeface="Calibri" panose="020F0502020204030204" pitchFamily="34" charset="0"/>
                <a:cs typeface="Calibri" panose="020F0502020204030204" pitchFamily="34" charset="0"/>
              </a:rPr>
              <a:t>useEffect</a:t>
            </a:r>
            <a:r>
              <a:rPr lang="en-US" sz="2000" dirty="0">
                <a:latin typeface="Calibri" panose="020F0502020204030204" pitchFamily="34" charset="0"/>
                <a:cs typeface="Calibri" panose="020F0502020204030204" pitchFamily="34" charset="0"/>
              </a:rPr>
              <a:t> hook is only triggered when the title prop changes</a:t>
            </a:r>
          </a:p>
        </p:txBody>
      </p:sp>
      <p:sp>
        <p:nvSpPr>
          <p:cNvPr id="6" name="TextBox 5">
            <a:extLst>
              <a:ext uri="{FF2B5EF4-FFF2-40B4-BE49-F238E27FC236}">
                <a16:creationId xmlns:a16="http://schemas.microsoft.com/office/drawing/2014/main" id="{C9B46D0B-3E6C-1145-B5F7-AA806E02EB8C}"/>
              </a:ext>
            </a:extLst>
          </p:cNvPr>
          <p:cNvSpPr txBox="1"/>
          <p:nvPr/>
        </p:nvSpPr>
        <p:spPr>
          <a:xfrm>
            <a:off x="516828" y="3652837"/>
            <a:ext cx="7164132" cy="2462213"/>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import React, {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 from 'react'</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function App ({ title })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=&gt;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document.title</a:t>
            </a:r>
            <a:r>
              <a:rPr lang="en-US" sz="1400" dirty="0">
                <a:latin typeface="Consolas" panose="020B0609020204030204" pitchFamily="49" charset="0"/>
                <a:cs typeface="Courier New" panose="02070309020205020404" pitchFamily="49" charset="0"/>
              </a:rPr>
              <a:t> = title</a:t>
            </a:r>
          </a:p>
          <a:p>
            <a:r>
              <a:rPr lang="en-US" sz="1400" dirty="0">
                <a:latin typeface="Consolas" panose="020B0609020204030204" pitchFamily="49" charset="0"/>
                <a:cs typeface="Courier New" panose="02070309020205020404" pitchFamily="49" charset="0"/>
              </a:rPr>
              <a:t>    }, [title])</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return (</a:t>
            </a:r>
          </a:p>
          <a:p>
            <a:r>
              <a:rPr lang="en-US" sz="1400" dirty="0">
                <a:latin typeface="Consolas" panose="020B0609020204030204" pitchFamily="49" charset="0"/>
                <a:cs typeface="Courier New" panose="02070309020205020404" pitchFamily="49" charset="0"/>
              </a:rPr>
              <a:t>        &lt;div&gt;Test App&lt;/div&gt;</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592702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lstStyle/>
          <a:p>
            <a:r>
              <a:rPr lang="en-US" dirty="0" err="1"/>
              <a:t>useEffect</a:t>
            </a:r>
            <a:r>
              <a:rPr lang="en-US" dirty="0"/>
              <a:t> Hook - triggering on mount</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1" y="1200150"/>
            <a:ext cx="11106148" cy="5657850"/>
          </a:xfrm>
        </p:spPr>
        <p:txBody>
          <a:bodyPr>
            <a:normAutofit/>
          </a:bodyPr>
          <a:lstStyle/>
          <a:p>
            <a:r>
              <a:rPr lang="en-US" sz="2000" dirty="0">
                <a:latin typeface="Calibri" panose="020F0502020204030204" pitchFamily="34" charset="0"/>
                <a:cs typeface="Calibri" panose="020F0502020204030204" pitchFamily="34" charset="0"/>
              </a:rPr>
              <a:t>If we want to replicate the behavior of only adding a </a:t>
            </a:r>
            <a:r>
              <a:rPr lang="en-US" sz="2000" dirty="0" err="1">
                <a:latin typeface="Calibri" panose="020F0502020204030204" pitchFamily="34" charset="0"/>
                <a:cs typeface="Calibri" panose="020F0502020204030204" pitchFamily="34" charset="0"/>
              </a:rPr>
              <a:t>componentDidMount</a:t>
            </a:r>
            <a:r>
              <a:rPr lang="en-US" sz="2000" dirty="0">
                <a:latin typeface="Calibri" panose="020F0502020204030204" pitchFamily="34" charset="0"/>
                <a:cs typeface="Calibri" panose="020F0502020204030204" pitchFamily="34" charset="0"/>
              </a:rPr>
              <a:t> life cycle method, without triggering when the props change, we can do this by passing an empty array as the second argument to the </a:t>
            </a:r>
            <a:r>
              <a:rPr lang="en-US" sz="2000" dirty="0" err="1">
                <a:latin typeface="Calibri" panose="020F0502020204030204" pitchFamily="34" charset="0"/>
                <a:cs typeface="Calibri" panose="020F0502020204030204" pitchFamily="34" charset="0"/>
              </a:rPr>
              <a:t>useEffect</a:t>
            </a:r>
            <a:r>
              <a:rPr lang="en-US" sz="2000" dirty="0">
                <a:latin typeface="Calibri" panose="020F0502020204030204" pitchFamily="34" charset="0"/>
                <a:cs typeface="Calibri" panose="020F0502020204030204" pitchFamily="34" charset="0"/>
              </a:rPr>
              <a:t> Hook</a:t>
            </a:r>
          </a:p>
        </p:txBody>
      </p:sp>
      <p:sp>
        <p:nvSpPr>
          <p:cNvPr id="6" name="TextBox 5">
            <a:extLst>
              <a:ext uri="{FF2B5EF4-FFF2-40B4-BE49-F238E27FC236}">
                <a16:creationId xmlns:a16="http://schemas.microsoft.com/office/drawing/2014/main" id="{C9B46D0B-3E6C-1145-B5F7-AA806E02EB8C}"/>
              </a:ext>
            </a:extLst>
          </p:cNvPr>
          <p:cNvSpPr txBox="1"/>
          <p:nvPr/>
        </p:nvSpPr>
        <p:spPr>
          <a:xfrm>
            <a:off x="516828" y="2612707"/>
            <a:ext cx="7164132" cy="2462213"/>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import React, {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 from 'react'</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function App ({ title })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=&gt;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document.title</a:t>
            </a:r>
            <a:r>
              <a:rPr lang="en-US" sz="1400" dirty="0">
                <a:latin typeface="Consolas" panose="020B0609020204030204" pitchFamily="49" charset="0"/>
                <a:cs typeface="Courier New" panose="02070309020205020404" pitchFamily="49" charset="0"/>
              </a:rPr>
              <a:t> = title</a:t>
            </a:r>
          </a:p>
          <a:p>
            <a:r>
              <a:rPr lang="en-US" sz="1400" dirty="0">
                <a:latin typeface="Consolas" panose="020B0609020204030204" pitchFamily="49" charset="0"/>
                <a:cs typeface="Courier New" panose="02070309020205020404" pitchFamily="49" charset="0"/>
              </a:rPr>
              <a:t>    },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return (</a:t>
            </a:r>
          </a:p>
          <a:p>
            <a:r>
              <a:rPr lang="en-US" sz="1400" dirty="0">
                <a:latin typeface="Consolas" panose="020B0609020204030204" pitchFamily="49" charset="0"/>
                <a:cs typeface="Courier New" panose="02070309020205020404" pitchFamily="49" charset="0"/>
              </a:rPr>
              <a:t>        &lt;div&gt;Test App&lt;/div&gt;</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684815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lstStyle/>
          <a:p>
            <a:r>
              <a:rPr lang="en-US" dirty="0" err="1"/>
              <a:t>useEffect</a:t>
            </a:r>
            <a:r>
              <a:rPr lang="en-US" dirty="0"/>
              <a:t> Hook - triggering on unmount</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1" y="1200150"/>
            <a:ext cx="11106148" cy="5657850"/>
          </a:xfrm>
        </p:spPr>
        <p:txBody>
          <a:bodyPr>
            <a:normAutofit/>
          </a:bodyPr>
          <a:lstStyle/>
          <a:p>
            <a:r>
              <a:rPr lang="en-US" sz="2000" dirty="0">
                <a:latin typeface="Calibri" panose="020F0502020204030204" pitchFamily="34" charset="0"/>
                <a:cs typeface="Calibri" panose="020F0502020204030204" pitchFamily="34" charset="0"/>
              </a:rPr>
              <a:t>Sometimes effects need to be cleaned up when the component unmounts. To do so, we can return a function from the effect function of the Effect Hook. This returned function works similarly to the </a:t>
            </a:r>
            <a:r>
              <a:rPr lang="en-US" sz="2000" dirty="0" err="1">
                <a:latin typeface="Calibri" panose="020F0502020204030204" pitchFamily="34" charset="0"/>
                <a:cs typeface="Calibri" panose="020F0502020204030204" pitchFamily="34" charset="0"/>
              </a:rPr>
              <a:t>componentWillUnmount</a:t>
            </a:r>
            <a:r>
              <a:rPr lang="en-US" sz="2000" dirty="0">
                <a:latin typeface="Calibri" panose="020F0502020204030204" pitchFamily="34" charset="0"/>
                <a:cs typeface="Calibri" panose="020F0502020204030204" pitchFamily="34" charset="0"/>
              </a:rPr>
              <a:t> life cycle method</a:t>
            </a:r>
          </a:p>
        </p:txBody>
      </p:sp>
      <p:sp>
        <p:nvSpPr>
          <p:cNvPr id="6" name="TextBox 5">
            <a:extLst>
              <a:ext uri="{FF2B5EF4-FFF2-40B4-BE49-F238E27FC236}">
                <a16:creationId xmlns:a16="http://schemas.microsoft.com/office/drawing/2014/main" id="{C9B46D0B-3E6C-1145-B5F7-AA806E02EB8C}"/>
              </a:ext>
            </a:extLst>
          </p:cNvPr>
          <p:cNvSpPr txBox="1"/>
          <p:nvPr/>
        </p:nvSpPr>
        <p:spPr>
          <a:xfrm>
            <a:off x="516828" y="2612707"/>
            <a:ext cx="7164132" cy="353943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import React, {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 from 'react'</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function App () {</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=&gt;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const</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updateInterval</a:t>
            </a:r>
            <a:r>
              <a:rPr lang="en-US" sz="1400" dirty="0">
                <a:latin typeface="Consolas" panose="020B0609020204030204" pitchFamily="49" charset="0"/>
                <a:cs typeface="Courier New" panose="02070309020205020404" pitchFamily="49" charset="0"/>
              </a:rPr>
              <a:t> =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setInterval</a:t>
            </a:r>
            <a:r>
              <a:rPr lang="en-US" sz="1400" dirty="0">
                <a:latin typeface="Consolas" panose="020B0609020204030204" pitchFamily="49" charset="0"/>
                <a:cs typeface="Courier New" panose="02070309020205020404" pitchFamily="49" charset="0"/>
              </a:rPr>
              <a:t>(() =&gt; </a:t>
            </a:r>
            <a:r>
              <a:rPr lang="en-US" sz="1400" dirty="0" err="1">
                <a:latin typeface="Consolas" panose="020B0609020204030204" pitchFamily="49" charset="0"/>
                <a:cs typeface="Courier New" panose="02070309020205020404" pitchFamily="49" charset="0"/>
              </a:rPr>
              <a:t>console.log</a:t>
            </a:r>
            <a:r>
              <a:rPr lang="en-US" sz="1400" dirty="0">
                <a:latin typeface="Consolas" panose="020B0609020204030204" pitchFamily="49" charset="0"/>
                <a:cs typeface="Courier New" panose="02070309020205020404" pitchFamily="49" charset="0"/>
              </a:rPr>
              <a:t>('fetching update'), </a:t>
            </a:r>
            <a:r>
              <a:rPr lang="en-US" sz="1400" dirty="0" err="1">
                <a:latin typeface="Consolas" panose="020B0609020204030204" pitchFamily="49" charset="0"/>
                <a:cs typeface="Courier New" panose="02070309020205020404" pitchFamily="49" charset="0"/>
              </a:rPr>
              <a:t>updateTime</a:t>
            </a:r>
            <a:r>
              <a:rPr lang="en-US" sz="1400" dirty="0">
                <a:latin typeface="Consolas" panose="020B0609020204030204" pitchFamily="49" charset="0"/>
                <a:cs typeface="Courier New" panose="02070309020205020404" pitchFamily="49" charset="0"/>
              </a:rPr>
              <a:t>)</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return () =&gt; </a:t>
            </a:r>
            <a:r>
              <a:rPr lang="en-US" sz="1400" dirty="0" err="1">
                <a:latin typeface="Consolas" panose="020B0609020204030204" pitchFamily="49" charset="0"/>
                <a:cs typeface="Courier New" panose="02070309020205020404" pitchFamily="49" charset="0"/>
              </a:rPr>
              <a:t>clearInterval</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updateInterval</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 [</a:t>
            </a:r>
            <a:r>
              <a:rPr lang="en-US" sz="1400" dirty="0" err="1">
                <a:latin typeface="Consolas" panose="020B0609020204030204" pitchFamily="49" charset="0"/>
                <a:cs typeface="Courier New" panose="02070309020205020404" pitchFamily="49" charset="0"/>
              </a:rPr>
              <a:t>updateTime</a:t>
            </a:r>
            <a:r>
              <a:rPr lang="en-US" sz="1400" dirty="0">
                <a:latin typeface="Consolas" panose="020B0609020204030204" pitchFamily="49" charset="0"/>
                <a:cs typeface="Courier New" panose="02070309020205020404" pitchFamily="49" charset="0"/>
              </a:rPr>
              <a:t>])</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return (</a:t>
            </a:r>
          </a:p>
          <a:p>
            <a:r>
              <a:rPr lang="en-US" sz="1400" dirty="0">
                <a:latin typeface="Consolas" panose="020B0609020204030204" pitchFamily="49" charset="0"/>
                <a:cs typeface="Courier New" panose="02070309020205020404" pitchFamily="49" charset="0"/>
              </a:rPr>
              <a:t>        &lt;div&gt;Test App&lt;/div&gt;</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75142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lstStyle/>
          <a:p>
            <a:r>
              <a:rPr lang="en-US" dirty="0"/>
              <a:t>Using </a:t>
            </a:r>
            <a:r>
              <a:rPr lang="en-US" dirty="0" err="1"/>
              <a:t>useEffect</a:t>
            </a:r>
            <a:r>
              <a:rPr lang="en-US" dirty="0"/>
              <a:t> in our blog app</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1" y="1200150"/>
            <a:ext cx="11106148" cy="5657850"/>
          </a:xfrm>
        </p:spPr>
        <p:txBody>
          <a:bodyPr>
            <a:normAutofit/>
          </a:bodyPr>
          <a:lstStyle/>
          <a:p>
            <a:r>
              <a:rPr lang="en-US" sz="2000" dirty="0">
                <a:latin typeface="Calibri" panose="020F0502020204030204" pitchFamily="34" charset="0"/>
                <a:cs typeface="Calibri" panose="020F0502020204030204" pitchFamily="34" charset="0"/>
              </a:rPr>
              <a:t>We will update the App component to update the </a:t>
            </a:r>
            <a:r>
              <a:rPr lang="en-US" sz="2000" dirty="0" err="1">
                <a:latin typeface="Calibri" panose="020F0502020204030204" pitchFamily="34" charset="0"/>
                <a:cs typeface="Calibri" panose="020F0502020204030204" pitchFamily="34" charset="0"/>
              </a:rPr>
              <a:t>document.title</a:t>
            </a:r>
            <a:r>
              <a:rPr lang="en-US" sz="2000" dirty="0">
                <a:latin typeface="Calibri" panose="020F0502020204030204" pitchFamily="34" charset="0"/>
                <a:cs typeface="Calibri" panose="020F0502020204030204" pitchFamily="34" charset="0"/>
              </a:rPr>
              <a:t> to include the logged in user’s username when a login takes place</a:t>
            </a:r>
          </a:p>
        </p:txBody>
      </p:sp>
      <p:sp>
        <p:nvSpPr>
          <p:cNvPr id="6" name="TextBox 5">
            <a:extLst>
              <a:ext uri="{FF2B5EF4-FFF2-40B4-BE49-F238E27FC236}">
                <a16:creationId xmlns:a16="http://schemas.microsoft.com/office/drawing/2014/main" id="{C9B46D0B-3E6C-1145-B5F7-AA806E02EB8C}"/>
              </a:ext>
            </a:extLst>
          </p:cNvPr>
          <p:cNvSpPr txBox="1"/>
          <p:nvPr/>
        </p:nvSpPr>
        <p:spPr>
          <a:xfrm>
            <a:off x="516828" y="2612707"/>
            <a:ext cx="7164132" cy="3108543"/>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urier New" panose="02070309020205020404" pitchFamily="49" charset="0"/>
              </a:rPr>
              <a:t>import React, { </a:t>
            </a:r>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 from 'react’</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function App () {</a:t>
            </a:r>
            <a:br>
              <a:rPr lang="en-US" sz="1400" dirty="0">
                <a:latin typeface="Consolas" panose="020B0609020204030204" pitchFamily="49" charset="0"/>
                <a:cs typeface="Courier New" panose="02070309020205020404" pitchFamily="49" charset="0"/>
              </a:rPr>
            </a:br>
            <a:r>
              <a:rPr lang="en-US" sz="1400" dirty="0">
                <a:latin typeface="Consolas" panose="020B0609020204030204" pitchFamily="49" charset="0"/>
                <a:cs typeface="Courier New" panose="02070309020205020404" pitchFamily="49" charset="0"/>
              </a:rPr>
              <a:t>     ...</a:t>
            </a:r>
          </a:p>
          <a:p>
            <a:pPr lvl="1"/>
            <a:r>
              <a:rPr lang="en-US" sz="1400" dirty="0" err="1">
                <a:latin typeface="Consolas" panose="020B0609020204030204" pitchFamily="49" charset="0"/>
                <a:cs typeface="Courier New" panose="02070309020205020404" pitchFamily="49" charset="0"/>
              </a:rPr>
              <a:t>useEffect</a:t>
            </a:r>
            <a:r>
              <a:rPr lang="en-US" sz="1400" dirty="0">
                <a:latin typeface="Consolas" panose="020B0609020204030204" pitchFamily="49" charset="0"/>
                <a:cs typeface="Courier New" panose="02070309020205020404" pitchFamily="49" charset="0"/>
              </a:rPr>
              <a:t>(() =&gt; {</a:t>
            </a:r>
          </a:p>
          <a:p>
            <a:r>
              <a:rPr lang="en-US" sz="1400" dirty="0">
                <a:latin typeface="Consolas" panose="020B0609020204030204" pitchFamily="49" charset="0"/>
                <a:cs typeface="Courier New" panose="02070309020205020404" pitchFamily="49" charset="0"/>
              </a:rPr>
              <a:t>         if (user)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document.title</a:t>
            </a:r>
            <a:r>
              <a:rPr lang="en-US" sz="1400" dirty="0">
                <a:latin typeface="Consolas" panose="020B0609020204030204" pitchFamily="49" charset="0"/>
                <a:cs typeface="Courier New" panose="02070309020205020404" pitchFamily="49" charset="0"/>
              </a:rPr>
              <a:t> = `${user}’s Blog` </a:t>
            </a:r>
          </a:p>
          <a:p>
            <a:r>
              <a:rPr lang="en-US" sz="1400" dirty="0">
                <a:latin typeface="Consolas" panose="020B0609020204030204" pitchFamily="49" charset="0"/>
                <a:cs typeface="Courier New" panose="02070309020205020404" pitchFamily="49" charset="0"/>
              </a:rPr>
              <a:t>          } else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document.title</a:t>
            </a:r>
            <a:r>
              <a:rPr lang="en-US" sz="1400" dirty="0">
                <a:latin typeface="Consolas" panose="020B0609020204030204" pitchFamily="49" charset="0"/>
                <a:cs typeface="Courier New" panose="02070309020205020404" pitchFamily="49" charset="0"/>
              </a:rPr>
              <a:t> = 'Blog'</a:t>
            </a:r>
          </a:p>
          <a:p>
            <a:r>
              <a:rPr lang="en-US" sz="1400" dirty="0">
                <a:latin typeface="Consolas" panose="020B0609020204030204" pitchFamily="49" charset="0"/>
                <a:cs typeface="Courier New" panose="02070309020205020404" pitchFamily="49" charset="0"/>
              </a:rPr>
              <a:t>        }</a:t>
            </a:r>
          </a:p>
          <a:p>
            <a:pPr lvl="1"/>
            <a:r>
              <a:rPr lang="en-US" sz="1400" dirty="0">
                <a:latin typeface="Consolas" panose="020B0609020204030204" pitchFamily="49" charset="0"/>
                <a:cs typeface="Courier New" panose="02070309020205020404" pitchFamily="49" charset="0"/>
              </a:rPr>
              <a:t> }, [user])</a:t>
            </a:r>
          </a:p>
          <a:p>
            <a:pPr lvl="1"/>
            <a:r>
              <a:rPr lang="en-US" sz="1400" dirty="0">
                <a:latin typeface="Consolas" panose="020B0609020204030204" pitchFamily="49" charset="0"/>
                <a:cs typeface="Courier New" panose="02070309020205020404" pitchFamily="49" charset="0"/>
              </a:rPr>
              <a:t>}</a:t>
            </a:r>
          </a:p>
          <a:p>
            <a:pPr lvl="1"/>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91005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Designing State (1/3)</a:t>
            </a:r>
          </a:p>
        </p:txBody>
      </p:sp>
      <p:sp>
        <p:nvSpPr>
          <p:cNvPr id="3" name="Content Placeholder 2">
            <a:extLst>
              <a:ext uri="{FF2B5EF4-FFF2-40B4-BE49-F238E27FC236}">
                <a16:creationId xmlns:a16="http://schemas.microsoft.com/office/drawing/2014/main" id="{4F6A0CA5-DFE4-4D10-90C0-740F731A3A36}"/>
              </a:ext>
            </a:extLst>
          </p:cNvPr>
          <p:cNvSpPr>
            <a:spLocks noGrp="1"/>
          </p:cNvSpPr>
          <p:nvPr>
            <p:ph idx="1"/>
          </p:nvPr>
        </p:nvSpPr>
        <p:spPr/>
        <p:txBody>
          <a:bodyPr>
            <a:normAutofit/>
          </a:bodyPr>
          <a:lstStyle/>
          <a:p>
            <a:r>
              <a:rPr lang="en-US" dirty="0"/>
              <a:t>One of the core principles of React is that </a:t>
            </a:r>
            <a:r>
              <a:rPr lang="en-US" b="1" dirty="0"/>
              <a:t>your UI should be based on your state </a:t>
            </a:r>
          </a:p>
          <a:p>
            <a:r>
              <a:rPr lang="en-US" dirty="0"/>
              <a:t>One approach to designing an application is to first think of all the state needed to describe how the application works. </a:t>
            </a:r>
          </a:p>
          <a:p>
            <a:r>
              <a:rPr lang="en-US" dirty="0"/>
              <a:t>It's also a good idea to try to describe your UI with as few values in the state as possible, so there's less data you need to keep track of and update</a:t>
            </a:r>
          </a:p>
        </p:txBody>
      </p:sp>
    </p:spTree>
    <p:extLst>
      <p:ext uri="{BB962C8B-B14F-4D97-AF65-F5344CB8AC3E}">
        <p14:creationId xmlns:p14="http://schemas.microsoft.com/office/powerpoint/2010/main" val="3623075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lstStyle/>
          <a:p>
            <a:r>
              <a:rPr lang="en-US" dirty="0"/>
              <a:t>What is React Context?</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1" y="1200150"/>
            <a:ext cx="11106148" cy="5657850"/>
          </a:xfrm>
        </p:spPr>
        <p:txBody>
          <a:bodyPr>
            <a:normAutofit/>
          </a:bodyPr>
          <a:lstStyle/>
          <a:p>
            <a:r>
              <a:rPr lang="en-US" dirty="0"/>
              <a:t>We identified pieces of global state when developing the Blog application: User data and Post data</a:t>
            </a:r>
          </a:p>
          <a:p>
            <a:r>
              <a:rPr lang="en-US" dirty="0"/>
              <a:t>In our existing code, we pass down the user state and dispatch function from the App to the </a:t>
            </a:r>
            <a:r>
              <a:rPr lang="en-US" dirty="0" err="1"/>
              <a:t>UserBar</a:t>
            </a:r>
            <a:r>
              <a:rPr lang="en-US" dirty="0"/>
              <a:t> to the Login, Logout, and Register components</a:t>
            </a:r>
          </a:p>
          <a:p>
            <a:r>
              <a:rPr lang="en-US" dirty="0"/>
              <a:t>React Context allows us to share values across a tree of React  components without having to pass them down as props</a:t>
            </a:r>
          </a:p>
          <a:p>
            <a:r>
              <a:rPr lang="en-US" dirty="0"/>
              <a:t>React Context consist of:</a:t>
            </a:r>
          </a:p>
          <a:p>
            <a:pPr lvl="1"/>
            <a:r>
              <a:rPr lang="en-US" dirty="0"/>
              <a:t>The </a:t>
            </a:r>
            <a:r>
              <a:rPr lang="en-US" b="1" dirty="0"/>
              <a:t>Context</a:t>
            </a:r>
            <a:r>
              <a:rPr lang="en-US" dirty="0"/>
              <a:t> itself, which we initialize with a default value(s)</a:t>
            </a:r>
          </a:p>
          <a:p>
            <a:pPr lvl="1"/>
            <a:r>
              <a:rPr lang="en-US" dirty="0"/>
              <a:t>A </a:t>
            </a:r>
            <a:r>
              <a:rPr lang="en-US" b="1" dirty="0"/>
              <a:t>Provider </a:t>
            </a:r>
            <a:r>
              <a:rPr lang="en-US" dirty="0"/>
              <a:t>which allows us to override the context’s default value(s)</a:t>
            </a:r>
          </a:p>
          <a:p>
            <a:pPr lvl="1"/>
            <a:r>
              <a:rPr lang="en-US" dirty="0"/>
              <a:t>A </a:t>
            </a:r>
            <a:r>
              <a:rPr lang="en-US" b="1" dirty="0"/>
              <a:t>Consumer</a:t>
            </a:r>
            <a:r>
              <a:rPr lang="en-US" dirty="0"/>
              <a:t> which consumes (uses) the context’s value(s)</a:t>
            </a:r>
          </a:p>
        </p:txBody>
      </p:sp>
    </p:spTree>
    <p:extLst>
      <p:ext uri="{BB962C8B-B14F-4D97-AF65-F5344CB8AC3E}">
        <p14:creationId xmlns:p14="http://schemas.microsoft.com/office/powerpoint/2010/main" val="299202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lstStyle/>
          <a:p>
            <a:pPr marL="0" indent="0">
              <a:buNone/>
            </a:pPr>
            <a:r>
              <a:rPr lang="en-US" dirty="0"/>
              <a:t>The following example will illustrate:</a:t>
            </a:r>
          </a:p>
          <a:p>
            <a:r>
              <a:rPr lang="en-US" dirty="0"/>
              <a:t>Creating a context with a default value</a:t>
            </a:r>
          </a:p>
          <a:p>
            <a:r>
              <a:rPr lang="en-US" dirty="0"/>
              <a:t>Two methods of consuming a context</a:t>
            </a:r>
          </a:p>
          <a:p>
            <a:r>
              <a:rPr lang="en-US" dirty="0"/>
              <a:t> Using a context provider to override the default context value</a:t>
            </a:r>
          </a:p>
        </p:txBody>
      </p:sp>
    </p:spTree>
    <p:extLst>
      <p:ext uri="{BB962C8B-B14F-4D97-AF65-F5344CB8AC3E}">
        <p14:creationId xmlns:p14="http://schemas.microsoft.com/office/powerpoint/2010/main" val="1317477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t>React Context - Defining the Context</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lstStyle/>
          <a:p>
            <a:pPr marL="0" indent="0">
              <a:buNone/>
            </a:pPr>
            <a:r>
              <a:rPr lang="en-US" dirty="0"/>
              <a:t>The first step in using React context is to define the context</a:t>
            </a:r>
          </a:p>
          <a:p>
            <a:pPr marL="0" indent="0">
              <a:buNone/>
            </a:pPr>
            <a:endParaRPr lang="en-US" dirty="0"/>
          </a:p>
          <a:p>
            <a:pPr marL="0" indent="0">
              <a:buNone/>
            </a:pPr>
            <a:r>
              <a:rPr lang="en-US" dirty="0"/>
              <a:t>In </a:t>
            </a:r>
            <a:r>
              <a:rPr lang="en-US" dirty="0" err="1"/>
              <a:t>App.js</a:t>
            </a:r>
            <a:r>
              <a:rPr lang="en-US" dirty="0"/>
              <a:t>:</a:t>
            </a:r>
          </a:p>
        </p:txBody>
      </p:sp>
      <p:sp>
        <p:nvSpPr>
          <p:cNvPr id="4" name="TextBox 3">
            <a:extLst>
              <a:ext uri="{FF2B5EF4-FFF2-40B4-BE49-F238E27FC236}">
                <a16:creationId xmlns:a16="http://schemas.microsoft.com/office/drawing/2014/main" id="{3EA4674B-E5C6-B24D-ABA9-FF002B394E2B}"/>
              </a:ext>
            </a:extLst>
          </p:cNvPr>
          <p:cNvSpPr txBox="1"/>
          <p:nvPr/>
        </p:nvSpPr>
        <p:spPr>
          <a:xfrm>
            <a:off x="838200" y="3615769"/>
            <a:ext cx="7164132"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ea typeface="Verdana" panose="020B0604030504040204" pitchFamily="34" charset="0"/>
                <a:cs typeface="Consolas" panose="020B0609020204030204" pitchFamily="49" charset="0"/>
              </a:rPr>
              <a:t>export </a:t>
            </a:r>
            <a:r>
              <a:rPr lang="en-US" sz="1400" dirty="0" err="1">
                <a:latin typeface="Consolas" panose="020B0609020204030204" pitchFamily="49" charset="0"/>
                <a:ea typeface="Verdana" panose="020B0604030504040204" pitchFamily="34" charset="0"/>
                <a:cs typeface="Consolas" panose="020B0609020204030204" pitchFamily="49" charset="0"/>
              </a:rPr>
              <a:t>const</a:t>
            </a:r>
            <a:r>
              <a:rPr lang="en-US" sz="1400" dirty="0">
                <a:latin typeface="Consolas" panose="020B0609020204030204" pitchFamily="49" charset="0"/>
                <a:ea typeface="Verdana" panose="020B0604030504040204" pitchFamily="34" charset="0"/>
                <a:cs typeface="Consolas" panose="020B0609020204030204" pitchFamily="49" charset="0"/>
              </a:rPr>
              <a:t> </a:t>
            </a:r>
            <a:r>
              <a:rPr lang="en-US" sz="1400" dirty="0" err="1">
                <a:latin typeface="Consolas" panose="020B0609020204030204" pitchFamily="49" charset="0"/>
                <a:ea typeface="Verdana" panose="020B0604030504040204" pitchFamily="34" charset="0"/>
                <a:cs typeface="Consolas" panose="020B0609020204030204" pitchFamily="49" charset="0"/>
              </a:rPr>
              <a:t>ThemeContext</a:t>
            </a:r>
            <a:r>
              <a:rPr lang="en-US" sz="1400" dirty="0">
                <a:latin typeface="Consolas" panose="020B0609020204030204" pitchFamily="49" charset="0"/>
                <a:ea typeface="Verdana" panose="020B0604030504040204" pitchFamily="34" charset="0"/>
                <a:cs typeface="Consolas" panose="020B0609020204030204" pitchFamily="49" charset="0"/>
              </a:rPr>
              <a:t> = </a:t>
            </a:r>
            <a:r>
              <a:rPr lang="en-US" sz="1400" dirty="0" err="1">
                <a:latin typeface="Consolas" panose="020B0609020204030204" pitchFamily="49" charset="0"/>
                <a:ea typeface="Verdana" panose="020B0604030504040204" pitchFamily="34" charset="0"/>
                <a:cs typeface="Consolas" panose="020B0609020204030204" pitchFamily="49" charset="0"/>
              </a:rPr>
              <a:t>React.createContext</a:t>
            </a:r>
            <a:r>
              <a:rPr lang="en-US" sz="1400" dirty="0">
                <a:latin typeface="Consolas" panose="020B0609020204030204" pitchFamily="49" charset="0"/>
                <a:ea typeface="Verdana" panose="020B0604030504040204" pitchFamily="34" charset="0"/>
                <a:cs typeface="Consolas" panose="020B0609020204030204" pitchFamily="49" charset="0"/>
              </a:rPr>
              <a:t>({</a:t>
            </a:r>
            <a:r>
              <a:rPr lang="en-US" sz="1400" dirty="0" err="1">
                <a:latin typeface="Consolas" panose="020B0609020204030204" pitchFamily="49" charset="0"/>
                <a:ea typeface="Verdana" panose="020B0604030504040204" pitchFamily="34" charset="0"/>
                <a:cs typeface="Consolas" panose="020B0609020204030204" pitchFamily="49" charset="0"/>
              </a:rPr>
              <a:t>primary:'blue</a:t>
            </a:r>
            <a:r>
              <a:rPr lang="en-US" sz="1400" dirty="0">
                <a:latin typeface="Consolas" panose="020B0609020204030204" pitchFamily="49" charset="0"/>
                <a:ea typeface="Verdana" panose="020B0604030504040204" pitchFamily="34" charset="0"/>
                <a:cs typeface="Consolas" panose="020B0609020204030204" pitchFamily="49" charset="0"/>
              </a:rPr>
              <a:t>'})</a:t>
            </a:r>
          </a:p>
        </p:txBody>
      </p:sp>
    </p:spTree>
    <p:extLst>
      <p:ext uri="{BB962C8B-B14F-4D97-AF65-F5344CB8AC3E}">
        <p14:creationId xmlns:p14="http://schemas.microsoft.com/office/powerpoint/2010/main" val="84663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lstStyle/>
          <a:p>
            <a:r>
              <a:rPr lang="en-US" dirty="0"/>
              <a:t>React Context - Defining the Consumer</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838200" y="1645730"/>
            <a:ext cx="10515600" cy="451231"/>
          </a:xfrm>
        </p:spPr>
        <p:txBody>
          <a:bodyPr>
            <a:noAutofit/>
          </a:bodyPr>
          <a:lstStyle/>
          <a:p>
            <a:pPr marL="0" indent="0">
              <a:buNone/>
            </a:pPr>
            <a:r>
              <a:rPr lang="en-US" dirty="0"/>
              <a:t>Next, we’ll build a Header component which displays our blog’s title and consumes the theme context to apply styling</a:t>
            </a:r>
          </a:p>
          <a:p>
            <a:pPr marL="0" indent="0">
              <a:buNone/>
            </a:pPr>
            <a:r>
              <a:rPr lang="en-US" dirty="0"/>
              <a:t>In </a:t>
            </a:r>
            <a:r>
              <a:rPr lang="en-US" dirty="0" err="1"/>
              <a:t>Header.js</a:t>
            </a:r>
            <a:r>
              <a:rPr lang="en-US" dirty="0"/>
              <a:t>:</a:t>
            </a:r>
          </a:p>
        </p:txBody>
      </p:sp>
      <p:sp>
        <p:nvSpPr>
          <p:cNvPr id="5" name="TextBox 4">
            <a:extLst>
              <a:ext uri="{FF2B5EF4-FFF2-40B4-BE49-F238E27FC236}">
                <a16:creationId xmlns:a16="http://schemas.microsoft.com/office/drawing/2014/main" id="{AEDD8BCF-F0E5-8747-ABAD-8DDBFB3D97E6}"/>
              </a:ext>
            </a:extLst>
          </p:cNvPr>
          <p:cNvSpPr txBox="1"/>
          <p:nvPr/>
        </p:nvSpPr>
        <p:spPr>
          <a:xfrm>
            <a:off x="838200" y="3241357"/>
            <a:ext cx="7164132" cy="2677656"/>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nsolas" panose="020B0609020204030204" pitchFamily="49" charset="0"/>
              </a:rPr>
              <a:t>import React from 'react'</a:t>
            </a:r>
          </a:p>
          <a:p>
            <a:r>
              <a:rPr lang="en-US" sz="1400" dirty="0">
                <a:latin typeface="Consolas" panose="020B0609020204030204" pitchFamily="49" charset="0"/>
                <a:cs typeface="Consolas" panose="020B0609020204030204" pitchFamily="49" charset="0"/>
              </a:rPr>
              <a:t>import { </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 } from './App'</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Header = ({text}) =&gt; (</a:t>
            </a:r>
          </a:p>
          <a:p>
            <a:r>
              <a:rPr lang="en-US" sz="1400" dirty="0">
                <a:latin typeface="Consolas" panose="020B0609020204030204" pitchFamily="49" charset="0"/>
                <a:cs typeface="Consolas" panose="020B0609020204030204" pitchFamily="49" charset="0"/>
              </a:rPr>
              <a:t>  &lt;</a:t>
            </a:r>
            <a:r>
              <a:rPr lang="en-US" sz="1400" dirty="0" err="1">
                <a:latin typeface="Consolas" panose="020B0609020204030204" pitchFamily="49" charset="0"/>
                <a:cs typeface="Consolas" panose="020B0609020204030204" pitchFamily="49" charset="0"/>
              </a:rPr>
              <a:t>ThemeContext.Consumer</a:t>
            </a:r>
            <a:r>
              <a:rPr lang="en-US" sz="1400" dirty="0">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     { theme =&gt; (</a:t>
            </a:r>
          </a:p>
          <a:p>
            <a:r>
              <a:rPr lang="en-US" sz="1400" dirty="0">
                <a:latin typeface="Consolas" panose="020B0609020204030204" pitchFamily="49" charset="0"/>
                <a:cs typeface="Consolas" panose="020B0609020204030204" pitchFamily="49" charset="0"/>
              </a:rPr>
              <a:t>         &lt;h1 style={ { color: </a:t>
            </a:r>
            <a:r>
              <a:rPr lang="en-US" sz="1400" dirty="0" err="1">
                <a:latin typeface="Consolas" panose="020B0609020204030204" pitchFamily="49" charset="0"/>
                <a:cs typeface="Consolas" panose="020B0609020204030204" pitchFamily="49" charset="0"/>
              </a:rPr>
              <a:t>theme.primaryColor</a:t>
            </a:r>
            <a:r>
              <a:rPr lang="en-US" sz="1400" dirty="0">
                <a:latin typeface="Consolas" panose="020B0609020204030204" pitchFamily="49" charset="0"/>
                <a:cs typeface="Consolas" panose="020B0609020204030204" pitchFamily="49" charset="0"/>
              </a:rPr>
              <a:t>} }&gt;{text}&lt;/h1&gt;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&lt;/</a:t>
            </a:r>
            <a:r>
              <a:rPr lang="en-US" sz="1400" dirty="0" err="1">
                <a:latin typeface="Consolas" panose="020B0609020204030204" pitchFamily="49" charset="0"/>
                <a:cs typeface="Consolas" panose="020B0609020204030204" pitchFamily="49" charset="0"/>
              </a:rPr>
              <a:t>ThemeContext.Consumer</a:t>
            </a:r>
            <a:r>
              <a:rPr lang="en-US" sz="1400" dirty="0">
                <a:latin typeface="Consolas" panose="020B0609020204030204" pitchFamily="49" charset="0"/>
                <a:cs typeface="Consolas" panose="020B0609020204030204" pitchFamily="49" charset="0"/>
              </a:rPr>
              <a:t>&gt;</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export default Header </a:t>
            </a:r>
          </a:p>
        </p:txBody>
      </p:sp>
    </p:spTree>
    <p:extLst>
      <p:ext uri="{BB962C8B-B14F-4D97-AF65-F5344CB8AC3E}">
        <p14:creationId xmlns:p14="http://schemas.microsoft.com/office/powerpoint/2010/main" val="1171059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lstStyle/>
          <a:p>
            <a:r>
              <a:rPr lang="en-US" dirty="0"/>
              <a:t>React Context - Defining the Consumer</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838200" y="1645730"/>
            <a:ext cx="10515600" cy="451231"/>
          </a:xfrm>
        </p:spPr>
        <p:txBody>
          <a:bodyPr>
            <a:noAutofit/>
          </a:bodyPr>
          <a:lstStyle/>
          <a:p>
            <a:pPr marL="0" indent="0">
              <a:buNone/>
            </a:pPr>
            <a:r>
              <a:rPr lang="en-US" dirty="0"/>
              <a:t>An alternative syntax for consuming a context is to use the </a:t>
            </a:r>
            <a:r>
              <a:rPr lang="en-US" dirty="0" err="1"/>
              <a:t>useContext</a:t>
            </a:r>
            <a:r>
              <a:rPr lang="en-US" dirty="0"/>
              <a:t> hook, passing in the context</a:t>
            </a:r>
          </a:p>
          <a:p>
            <a:pPr marL="0" indent="0">
              <a:buNone/>
            </a:pPr>
            <a:r>
              <a:rPr lang="en-US" dirty="0"/>
              <a:t>In </a:t>
            </a:r>
            <a:r>
              <a:rPr lang="en-US" dirty="0" err="1"/>
              <a:t>Header.js</a:t>
            </a:r>
            <a:r>
              <a:rPr lang="en-US" dirty="0"/>
              <a:t>:</a:t>
            </a:r>
          </a:p>
        </p:txBody>
      </p:sp>
      <p:sp>
        <p:nvSpPr>
          <p:cNvPr id="5" name="TextBox 4">
            <a:extLst>
              <a:ext uri="{FF2B5EF4-FFF2-40B4-BE49-F238E27FC236}">
                <a16:creationId xmlns:a16="http://schemas.microsoft.com/office/drawing/2014/main" id="{AEDD8BCF-F0E5-8747-ABAD-8DDBFB3D97E6}"/>
              </a:ext>
            </a:extLst>
          </p:cNvPr>
          <p:cNvSpPr txBox="1"/>
          <p:nvPr/>
        </p:nvSpPr>
        <p:spPr>
          <a:xfrm>
            <a:off x="838200" y="3241357"/>
            <a:ext cx="7164132" cy="2462213"/>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nsolas" panose="020B0609020204030204" pitchFamily="49" charset="0"/>
              </a:rPr>
              <a:t>import { </a:t>
            </a:r>
            <a:r>
              <a:rPr lang="en-US" sz="1400" dirty="0" err="1">
                <a:latin typeface="Consolas" panose="020B0609020204030204" pitchFamily="49" charset="0"/>
                <a:cs typeface="Consolas" panose="020B0609020204030204" pitchFamily="49" charset="0"/>
              </a:rPr>
              <a:t>useContext</a:t>
            </a:r>
            <a:r>
              <a:rPr lang="en-US" sz="1400" dirty="0">
                <a:latin typeface="Consolas" panose="020B0609020204030204" pitchFamily="49" charset="0"/>
                <a:cs typeface="Consolas" panose="020B0609020204030204" pitchFamily="49" charset="0"/>
              </a:rPr>
              <a:t> } from "react";</a:t>
            </a:r>
          </a:p>
          <a:p>
            <a:r>
              <a:rPr lang="en-US" sz="1400" dirty="0">
                <a:latin typeface="Consolas" panose="020B0609020204030204" pitchFamily="49" charset="0"/>
                <a:cs typeface="Consolas" panose="020B0609020204030204" pitchFamily="49" charset="0"/>
              </a:rPr>
              <a:t>import { </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 } from "./App";</a:t>
            </a:r>
          </a:p>
          <a:p>
            <a:br>
              <a:rPr lang="en-US" sz="1400" dirty="0">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Header = ({ text }) =&gt;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theme = </a:t>
            </a:r>
            <a:r>
              <a:rPr lang="en-US" sz="1400" dirty="0" err="1">
                <a:latin typeface="Consolas" panose="020B0609020204030204" pitchFamily="49" charset="0"/>
                <a:cs typeface="Consolas" panose="020B0609020204030204" pitchFamily="49" charset="0"/>
              </a:rPr>
              <a:t>useContext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return &lt;h1 style={{ color: </a:t>
            </a:r>
            <a:r>
              <a:rPr lang="en-US" sz="1400" dirty="0" err="1">
                <a:latin typeface="Consolas" panose="020B0609020204030204" pitchFamily="49" charset="0"/>
                <a:cs typeface="Consolas" panose="020B0609020204030204" pitchFamily="49" charset="0"/>
              </a:rPr>
              <a:t>theme.primaryColor</a:t>
            </a:r>
            <a:r>
              <a:rPr lang="en-US" sz="1400" dirty="0">
                <a:latin typeface="Consolas" panose="020B0609020204030204" pitchFamily="49" charset="0"/>
                <a:cs typeface="Consolas" panose="020B0609020204030204" pitchFamily="49" charset="0"/>
              </a:rPr>
              <a:t> }}&gt;{text}&lt;/h1&gt;;</a:t>
            </a:r>
          </a:p>
          <a:p>
            <a:r>
              <a:rPr lang="en-US" sz="1400" dirty="0">
                <a:latin typeface="Consolas" panose="020B0609020204030204" pitchFamily="49" charset="0"/>
                <a:cs typeface="Consolas" panose="020B0609020204030204" pitchFamily="49" charset="0"/>
              </a:rPr>
              <a:t>};</a:t>
            </a:r>
          </a:p>
          <a:p>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export default Header;</a:t>
            </a:r>
          </a:p>
          <a:p>
            <a:br>
              <a:rPr lang="en-US" sz="1400" dirty="0">
                <a:latin typeface="Consolas" panose="020B0609020204030204" pitchFamily="49" charset="0"/>
                <a:cs typeface="Consolas" panose="020B0609020204030204" pitchFamily="49" charset="0"/>
              </a:rPr>
            </a:b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86673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lstStyle/>
          <a:p>
            <a:r>
              <a:rPr lang="en-US" dirty="0"/>
              <a:t>React Context - Defining a Provider</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838200" y="1645730"/>
            <a:ext cx="10515600" cy="451231"/>
          </a:xfrm>
        </p:spPr>
        <p:txBody>
          <a:bodyPr>
            <a:noAutofit/>
          </a:bodyPr>
          <a:lstStyle/>
          <a:p>
            <a:pPr marL="0" indent="0">
              <a:buNone/>
            </a:pPr>
            <a:r>
              <a:rPr lang="en-US" sz="2000" dirty="0"/>
              <a:t>In our previous example we passed default value of our context in the </a:t>
            </a:r>
            <a:r>
              <a:rPr lang="en-US" sz="2000" dirty="0" err="1"/>
              <a:t>createContext</a:t>
            </a:r>
            <a:r>
              <a:rPr lang="en-US" sz="2000" dirty="0"/>
              <a:t>() call.</a:t>
            </a:r>
          </a:p>
          <a:p>
            <a:pPr marL="0" indent="0">
              <a:buNone/>
            </a:pPr>
            <a:r>
              <a:rPr lang="en-US" sz="2000" dirty="0"/>
              <a:t>We will use a </a:t>
            </a:r>
            <a:r>
              <a:rPr lang="en-US" sz="2000" b="1" dirty="0"/>
              <a:t>provider</a:t>
            </a:r>
            <a:r>
              <a:rPr lang="en-US" sz="2000" dirty="0"/>
              <a:t> to provide values to our context for context state to be updated.</a:t>
            </a:r>
          </a:p>
          <a:p>
            <a:pPr marL="0" indent="0">
              <a:buNone/>
            </a:pPr>
            <a:endParaRPr lang="en-US" sz="2000" dirty="0"/>
          </a:p>
          <a:p>
            <a:pPr marL="0" indent="0">
              <a:buNone/>
            </a:pPr>
            <a:r>
              <a:rPr lang="en-US" sz="2000" dirty="0"/>
              <a:t>In order to achieve this, we can wrap our Header component with &lt;</a:t>
            </a:r>
            <a:r>
              <a:rPr lang="en-US" sz="2000" dirty="0" err="1"/>
              <a:t>ThemeContext.Provider</a:t>
            </a:r>
            <a:r>
              <a:rPr lang="en-US" sz="2000" dirty="0"/>
              <a:t>&gt;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we want to change the value of our context, we can simply adjust the value prop that is passed to the Provider component.</a:t>
            </a:r>
          </a:p>
          <a:p>
            <a:pPr marL="0" indent="0">
              <a:buNone/>
            </a:pPr>
            <a:endParaRPr lang="en-US" sz="2000" dirty="0"/>
          </a:p>
        </p:txBody>
      </p:sp>
      <p:sp>
        <p:nvSpPr>
          <p:cNvPr id="5" name="TextBox 4">
            <a:extLst>
              <a:ext uri="{FF2B5EF4-FFF2-40B4-BE49-F238E27FC236}">
                <a16:creationId xmlns:a16="http://schemas.microsoft.com/office/drawing/2014/main" id="{AEDD8BCF-F0E5-8747-ABAD-8DDBFB3D97E6}"/>
              </a:ext>
            </a:extLst>
          </p:cNvPr>
          <p:cNvSpPr txBox="1"/>
          <p:nvPr/>
        </p:nvSpPr>
        <p:spPr>
          <a:xfrm>
            <a:off x="838200" y="3377566"/>
            <a:ext cx="7164132" cy="1169551"/>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App = () =&gt; (</a:t>
            </a:r>
          </a:p>
          <a:p>
            <a:r>
              <a:rPr lang="en-US" sz="1400" dirty="0">
                <a:latin typeface="Consolas" panose="020B0609020204030204" pitchFamily="49" charset="0"/>
                <a:cs typeface="Consolas" panose="020B0609020204030204" pitchFamily="49" charset="0"/>
              </a:rPr>
              <a:t>&lt;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 value={{ primary: 'coral' }}&gt;</a:t>
            </a:r>
          </a:p>
          <a:p>
            <a:r>
              <a:rPr lang="en-US" sz="1400" dirty="0">
                <a:latin typeface="Consolas" panose="020B0609020204030204" pitchFamily="49" charset="0"/>
                <a:cs typeface="Consolas" panose="020B0609020204030204" pitchFamily="49" charset="0"/>
              </a:rPr>
              <a:t>    &lt;Header text=”Blog" /&gt;</a:t>
            </a:r>
          </a:p>
          <a:p>
            <a:r>
              <a:rPr lang="en-US" sz="1400" dirty="0">
                <a:latin typeface="Consolas" panose="020B0609020204030204" pitchFamily="49" charset="0"/>
                <a:cs typeface="Consolas" panose="020B0609020204030204" pitchFamily="49" charset="0"/>
              </a:rPr>
              <a:t>&lt;/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88133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lstStyle/>
          <a:p>
            <a:r>
              <a:rPr lang="en-US" dirty="0"/>
              <a:t>React Context - Nested Providers</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838200" y="1645730"/>
            <a:ext cx="10515600" cy="451231"/>
          </a:xfrm>
        </p:spPr>
        <p:txBody>
          <a:bodyPr>
            <a:noAutofit/>
          </a:bodyPr>
          <a:lstStyle/>
          <a:p>
            <a:pPr marL="0" indent="0">
              <a:buNone/>
            </a:pPr>
            <a:r>
              <a:rPr lang="en-US" sz="2000" dirty="0"/>
              <a:t>With React context, it is also possible to define multiple providers for the same context. </a:t>
            </a:r>
          </a:p>
          <a:p>
            <a:pPr marL="0" indent="0">
              <a:buNone/>
            </a:pPr>
            <a:r>
              <a:rPr lang="en-US" sz="2000" dirty="0"/>
              <a:t>Using this technique, we can override the context value in certain parts of our app. Let's consider the earlier example, and add a sub header to it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we want to change the value of our context, we can simply adjust the value prop that is passed to the Provider component.</a:t>
            </a:r>
          </a:p>
          <a:p>
            <a:pPr marL="0" indent="0">
              <a:buNone/>
            </a:pPr>
            <a:endParaRPr lang="en-US" sz="2000" dirty="0"/>
          </a:p>
        </p:txBody>
      </p:sp>
      <p:sp>
        <p:nvSpPr>
          <p:cNvPr id="5" name="TextBox 4">
            <a:extLst>
              <a:ext uri="{FF2B5EF4-FFF2-40B4-BE49-F238E27FC236}">
                <a16:creationId xmlns:a16="http://schemas.microsoft.com/office/drawing/2014/main" id="{AEDD8BCF-F0E5-8747-ABAD-8DDBFB3D97E6}"/>
              </a:ext>
            </a:extLst>
          </p:cNvPr>
          <p:cNvSpPr txBox="1"/>
          <p:nvPr/>
        </p:nvSpPr>
        <p:spPr>
          <a:xfrm>
            <a:off x="838200" y="2817496"/>
            <a:ext cx="7164132" cy="1600438"/>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App = () =&gt; (</a:t>
            </a:r>
          </a:p>
          <a:p>
            <a:r>
              <a:rPr lang="en-US" sz="1400" dirty="0">
                <a:latin typeface="Consolas" panose="020B0609020204030204" pitchFamily="49" charset="0"/>
                <a:cs typeface="Consolas" panose="020B0609020204030204" pitchFamily="49" charset="0"/>
              </a:rPr>
              <a:t>&lt;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 value={{ primary: 'coral' }}&gt;</a:t>
            </a:r>
          </a:p>
          <a:p>
            <a:r>
              <a:rPr lang="en-US" sz="1400" dirty="0">
                <a:latin typeface="Consolas" panose="020B0609020204030204" pitchFamily="49" charset="0"/>
                <a:cs typeface="Consolas" panose="020B0609020204030204" pitchFamily="49" charset="0"/>
              </a:rPr>
              <a:t>    &lt;Header text= "Blog" /&gt;</a:t>
            </a:r>
          </a:p>
          <a:p>
            <a:r>
              <a:rPr lang="en-US" sz="1400" dirty="0">
                <a:latin typeface="Consolas" panose="020B0609020204030204" pitchFamily="49" charset="0"/>
                <a:cs typeface="Consolas" panose="020B0609020204030204" pitchFamily="49" charset="0"/>
              </a:rPr>
              <a:t>    &lt;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 value={{ primary: 'blue' }}&gt;</a:t>
            </a:r>
          </a:p>
          <a:p>
            <a:r>
              <a:rPr lang="en-US" sz="1400" dirty="0">
                <a:latin typeface="Consolas" panose="020B0609020204030204" pitchFamily="49" charset="0"/>
                <a:cs typeface="Consolas" panose="020B0609020204030204" pitchFamily="49" charset="0"/>
              </a:rPr>
              <a:t>         &lt;Header text= "Subheading" /&gt;</a:t>
            </a:r>
          </a:p>
          <a:p>
            <a:r>
              <a:rPr lang="en-US" sz="1400" dirty="0">
                <a:latin typeface="Consolas" panose="020B0609020204030204" pitchFamily="49" charset="0"/>
                <a:cs typeface="Consolas" panose="020B0609020204030204" pitchFamily="49" charset="0"/>
              </a:rPr>
              <a:t>     &lt;/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60536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lstStyle/>
          <a:p>
            <a:r>
              <a:rPr lang="en-US" dirty="0"/>
              <a:t>React Context - Issues</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a:xfrm>
            <a:off x="838200" y="1645730"/>
            <a:ext cx="10515600" cy="451231"/>
          </a:xfrm>
        </p:spPr>
        <p:txBody>
          <a:bodyPr>
            <a:noAutofit/>
          </a:bodyPr>
          <a:lstStyle/>
          <a:p>
            <a:r>
              <a:rPr lang="en-US" sz="2000" dirty="0"/>
              <a:t>Be careful to not use React context too often, because it makes reusing components more difficult. We should only use contexts when we need to access data in many components, which are at different nesting levels</a:t>
            </a:r>
          </a:p>
          <a:p>
            <a:r>
              <a:rPr lang="en-US" sz="2000" dirty="0"/>
              <a:t>Contexts should also only be used for non-frequently changing data. Frequently changing values of contexts can cause our whole component tree to re-render, resulting in performance problems</a:t>
            </a:r>
          </a:p>
        </p:txBody>
      </p:sp>
    </p:spTree>
    <p:extLst>
      <p:ext uri="{BB962C8B-B14F-4D97-AF65-F5344CB8AC3E}">
        <p14:creationId xmlns:p14="http://schemas.microsoft.com/office/powerpoint/2010/main" val="2393715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t>Adding Themes to the blog</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dirty="0">
                <a:effectLst/>
              </a:rPr>
              <a:t>After learning how to implement themes in a small example, we are now going to implement themes in our blog app, using React context</a:t>
            </a:r>
          </a:p>
        </p:txBody>
      </p:sp>
    </p:spTree>
    <p:extLst>
      <p:ext uri="{BB962C8B-B14F-4D97-AF65-F5344CB8AC3E}">
        <p14:creationId xmlns:p14="http://schemas.microsoft.com/office/powerpoint/2010/main" val="2094690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t>Defining the ‘</a:t>
            </a:r>
            <a:r>
              <a:rPr lang="en-US" dirty="0" err="1"/>
              <a:t>ThemeContext</a:t>
            </a:r>
            <a:r>
              <a:rPr lang="en-US" dirty="0"/>
              <a:t>’</a:t>
            </a:r>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2400" dirty="0">
                <a:effectLst/>
              </a:rPr>
              <a:t>First, we have to define the context. Instead of defining it in the </a:t>
            </a:r>
            <a:r>
              <a:rPr lang="en-US" sz="2400" dirty="0" err="1">
                <a:effectLst/>
              </a:rPr>
              <a:t>src</a:t>
            </a:r>
            <a:r>
              <a:rPr lang="en-US" sz="2400" dirty="0">
                <a:effectLst/>
              </a:rPr>
              <a:t>/App.js file, in our blog app, we are going to create a separate file for the context. </a:t>
            </a:r>
          </a:p>
          <a:p>
            <a:pPr marL="0" indent="0">
              <a:buNone/>
            </a:pPr>
            <a:endParaRPr lang="en-US" sz="2400" dirty="0">
              <a:effectLst/>
            </a:endParaRPr>
          </a:p>
          <a:p>
            <a:pPr marL="0" indent="0">
              <a:buNone/>
            </a:pPr>
            <a:r>
              <a:rPr lang="en-US" sz="2400" dirty="0">
                <a:effectLst/>
              </a:rPr>
              <a:t>Putting contexts in a separate file makes them easier to maintain and import in other files</a:t>
            </a:r>
          </a:p>
          <a:p>
            <a:pPr marL="0" indent="0">
              <a:buNone/>
            </a:pPr>
            <a:endParaRPr lang="en-US" sz="2400" dirty="0">
              <a:effectLst/>
            </a:endParaRPr>
          </a:p>
          <a:p>
            <a:pPr marL="0" indent="0">
              <a:buNone/>
            </a:pPr>
            <a:r>
              <a:rPr lang="en-US" sz="2400" b="1" dirty="0" err="1"/>
              <a:t>src</a:t>
            </a:r>
            <a:r>
              <a:rPr lang="en-US" sz="2400" b="1" dirty="0"/>
              <a:t>/contexts.js:</a:t>
            </a:r>
          </a:p>
          <a:p>
            <a:pPr marL="0" indent="0">
              <a:buNone/>
            </a:pPr>
            <a:endParaRPr lang="en-US" sz="2400" b="1" dirty="0"/>
          </a:p>
        </p:txBody>
      </p:sp>
      <p:sp>
        <p:nvSpPr>
          <p:cNvPr id="4" name="TextBox 3">
            <a:extLst>
              <a:ext uri="{FF2B5EF4-FFF2-40B4-BE49-F238E27FC236}">
                <a16:creationId xmlns:a16="http://schemas.microsoft.com/office/drawing/2014/main" id="{5B085EEC-93B8-144A-A849-FDA6296A5D85}"/>
              </a:ext>
            </a:extLst>
          </p:cNvPr>
          <p:cNvSpPr txBox="1"/>
          <p:nvPr/>
        </p:nvSpPr>
        <p:spPr>
          <a:xfrm>
            <a:off x="935928" y="4926905"/>
            <a:ext cx="7164132" cy="1384995"/>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nsolas" panose="020B0609020204030204" pitchFamily="49" charset="0"/>
              </a:rPr>
              <a:t>import React from 'react'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export </a:t>
            </a:r>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React.createContext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primaryColor</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deepskyblue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secondaryColor</a:t>
            </a:r>
            <a:r>
              <a:rPr lang="en-US" sz="1400" dirty="0">
                <a:latin typeface="Consolas" panose="020B0609020204030204" pitchFamily="49" charset="0"/>
                <a:cs typeface="Consolas" panose="020B0609020204030204" pitchFamily="49" charset="0"/>
              </a:rPr>
              <a:t>: 'coral'</a:t>
            </a:r>
          </a:p>
          <a:p>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4544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8AC81-4F4A-BC4E-BEAB-0339F6103D27}"/>
              </a:ext>
            </a:extLst>
          </p:cNvPr>
          <p:cNvPicPr>
            <a:picLocks noChangeAspect="1"/>
          </p:cNvPicPr>
          <p:nvPr/>
        </p:nvPicPr>
        <p:blipFill rotWithShape="1">
          <a:blip r:embed="rId2"/>
          <a:srcRect l="10060" r="8771"/>
          <a:stretch/>
        </p:blipFill>
        <p:spPr>
          <a:xfrm>
            <a:off x="5474970" y="2369637"/>
            <a:ext cx="2080260" cy="1733935"/>
          </a:xfrm>
          <a:prstGeom prst="rect">
            <a:avLst/>
          </a:prstGeom>
        </p:spPr>
      </p:pic>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Designing State (2/3)</a:t>
            </a:r>
          </a:p>
        </p:txBody>
      </p:sp>
      <p:sp>
        <p:nvSpPr>
          <p:cNvPr id="3" name="Content Placeholder 2">
            <a:extLst>
              <a:ext uri="{FF2B5EF4-FFF2-40B4-BE49-F238E27FC236}">
                <a16:creationId xmlns:a16="http://schemas.microsoft.com/office/drawing/2014/main" id="{4F6A0CA5-DFE4-4D10-90C0-740F731A3A36}"/>
              </a:ext>
            </a:extLst>
          </p:cNvPr>
          <p:cNvSpPr>
            <a:spLocks noGrp="1"/>
          </p:cNvSpPr>
          <p:nvPr>
            <p:ph idx="1"/>
          </p:nvPr>
        </p:nvSpPr>
        <p:spPr>
          <a:xfrm>
            <a:off x="7021831" y="1825625"/>
            <a:ext cx="4331969" cy="4351338"/>
          </a:xfrm>
        </p:spPr>
        <p:txBody>
          <a:bodyPr>
            <a:normAutofit/>
          </a:bodyPr>
          <a:lstStyle/>
          <a:p>
            <a:r>
              <a:rPr lang="en-US" sz="1400" dirty="0"/>
              <a:t>The Counter component is a self-contained app, including the following parts:</a:t>
            </a:r>
          </a:p>
          <a:p>
            <a:pPr lvl="1"/>
            <a:r>
              <a:rPr lang="en-US" sz="1400" dirty="0"/>
              <a:t>The </a:t>
            </a:r>
            <a:r>
              <a:rPr lang="en-US" sz="1400" b="1" dirty="0"/>
              <a:t>state</a:t>
            </a:r>
            <a:r>
              <a:rPr lang="en-US" sz="1400" dirty="0"/>
              <a:t>, the source of truth that drives our app;</a:t>
            </a:r>
          </a:p>
          <a:p>
            <a:pPr lvl="1"/>
            <a:r>
              <a:rPr lang="en-US" sz="1400" dirty="0"/>
              <a:t>The </a:t>
            </a:r>
            <a:r>
              <a:rPr lang="en-US" sz="1400" b="1" dirty="0"/>
              <a:t>view</a:t>
            </a:r>
            <a:r>
              <a:rPr lang="en-US" sz="1400" dirty="0"/>
              <a:t>, a declarative description of the UI based on the current state</a:t>
            </a:r>
          </a:p>
          <a:p>
            <a:pPr lvl="1"/>
            <a:r>
              <a:rPr lang="en-US" sz="1400" dirty="0"/>
              <a:t>The </a:t>
            </a:r>
            <a:r>
              <a:rPr lang="en-US" sz="1400" b="1" dirty="0"/>
              <a:t>actions</a:t>
            </a:r>
            <a:r>
              <a:rPr lang="en-US" sz="1400" dirty="0"/>
              <a:t>, the events that occur in the app based on user input, and trigger updates in the state</a:t>
            </a:r>
            <a:br>
              <a:rPr lang="en-US" sz="1400" dirty="0"/>
            </a:br>
            <a:endParaRPr lang="en-US" sz="1400" dirty="0"/>
          </a:p>
          <a:p>
            <a:r>
              <a:rPr lang="en-US" sz="1400" dirty="0"/>
              <a:t>This is a small example of </a:t>
            </a:r>
            <a:r>
              <a:rPr lang="en-US" sz="1400" b="1" dirty="0"/>
              <a:t>"one-way data flow"</a:t>
            </a:r>
            <a:r>
              <a:rPr lang="en-US" sz="1400" dirty="0"/>
              <a:t>:</a:t>
            </a:r>
          </a:p>
          <a:p>
            <a:pPr lvl="1"/>
            <a:r>
              <a:rPr lang="en-US" sz="1400" dirty="0"/>
              <a:t>State describes the condition of the app at a specific point in time</a:t>
            </a:r>
          </a:p>
          <a:p>
            <a:pPr lvl="1"/>
            <a:r>
              <a:rPr lang="en-US" sz="1400" dirty="0"/>
              <a:t>The UI is rendered based on that state</a:t>
            </a:r>
          </a:p>
          <a:p>
            <a:pPr lvl="1"/>
            <a:r>
              <a:rPr lang="en-US" sz="1400" dirty="0"/>
              <a:t>When something happens (such as a user clicking a button), the state is updated based on what occurred</a:t>
            </a:r>
          </a:p>
          <a:p>
            <a:pPr lvl="1"/>
            <a:r>
              <a:rPr lang="en-US" sz="1400" dirty="0"/>
              <a:t>The UI re-renders based on the new state</a:t>
            </a:r>
          </a:p>
        </p:txBody>
      </p:sp>
      <p:sp>
        <p:nvSpPr>
          <p:cNvPr id="4" name="TextBox 3">
            <a:extLst>
              <a:ext uri="{FF2B5EF4-FFF2-40B4-BE49-F238E27FC236}">
                <a16:creationId xmlns:a16="http://schemas.microsoft.com/office/drawing/2014/main" id="{75E053F7-6883-E341-BB59-5EB85CD3DB0A}"/>
              </a:ext>
            </a:extLst>
          </p:cNvPr>
          <p:cNvSpPr txBox="1"/>
          <p:nvPr/>
        </p:nvSpPr>
        <p:spPr>
          <a:xfrm>
            <a:off x="838201" y="1825625"/>
            <a:ext cx="4636769"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t>function Counter() {</a:t>
            </a:r>
            <a:br>
              <a:rPr lang="en-US" sz="1200" dirty="0"/>
            </a:br>
            <a:r>
              <a:rPr lang="en-US" sz="1200" dirty="0"/>
              <a:t>    // State: a counter value</a:t>
            </a:r>
            <a:br>
              <a:rPr lang="en-US" sz="1200" dirty="0"/>
            </a:br>
            <a:r>
              <a:rPr lang="en-US" sz="1200" dirty="0"/>
              <a:t>    </a:t>
            </a:r>
            <a:r>
              <a:rPr lang="en-US" sz="1200" dirty="0" err="1"/>
              <a:t>const</a:t>
            </a:r>
            <a:r>
              <a:rPr lang="en-US" sz="1200" dirty="0"/>
              <a:t> [counter, </a:t>
            </a:r>
            <a:r>
              <a:rPr lang="en-US" sz="1200" dirty="0" err="1"/>
              <a:t>setCounter</a:t>
            </a:r>
            <a:r>
              <a:rPr lang="en-US" sz="1200" dirty="0"/>
              <a:t>] = </a:t>
            </a:r>
            <a:r>
              <a:rPr lang="en-US" sz="1200" dirty="0" err="1"/>
              <a:t>useState</a:t>
            </a:r>
            <a:r>
              <a:rPr lang="en-US" sz="1200" dirty="0"/>
              <a:t>(0)</a:t>
            </a:r>
            <a:br>
              <a:rPr lang="en-US" sz="1200" dirty="0"/>
            </a:br>
            <a:br>
              <a:rPr lang="en-US" sz="1200" dirty="0"/>
            </a:br>
            <a:r>
              <a:rPr lang="en-US" sz="1200" dirty="0"/>
              <a:t>    // Action: </a:t>
            </a:r>
          </a:p>
          <a:p>
            <a:r>
              <a:rPr lang="en-US" sz="1200" dirty="0"/>
              <a:t>    // code that causes an update to the state when something happens</a:t>
            </a:r>
            <a:br>
              <a:rPr lang="en-US" sz="1200" dirty="0"/>
            </a:br>
            <a:r>
              <a:rPr lang="en-US" sz="1200" dirty="0"/>
              <a:t>     </a:t>
            </a:r>
            <a:r>
              <a:rPr lang="en-US" sz="1200" dirty="0" err="1"/>
              <a:t>const</a:t>
            </a:r>
            <a:r>
              <a:rPr lang="en-US" sz="1200" dirty="0"/>
              <a:t> increment = () =&gt; {</a:t>
            </a:r>
            <a:br>
              <a:rPr lang="en-US" sz="1200" dirty="0"/>
            </a:br>
            <a:r>
              <a:rPr lang="en-US" sz="1200" dirty="0"/>
              <a:t>          </a:t>
            </a:r>
            <a:r>
              <a:rPr lang="en-US" sz="1200" dirty="0" err="1"/>
              <a:t>setCounter</a:t>
            </a:r>
            <a:r>
              <a:rPr lang="en-US" sz="1200" dirty="0"/>
              <a:t>(</a:t>
            </a:r>
            <a:r>
              <a:rPr lang="en-US" sz="1200" dirty="0" err="1"/>
              <a:t>prevCounter</a:t>
            </a:r>
            <a:r>
              <a:rPr lang="en-US" sz="1200" dirty="0"/>
              <a:t> =&gt; </a:t>
            </a:r>
            <a:r>
              <a:rPr lang="en-US" sz="1200" dirty="0" err="1"/>
              <a:t>prevCounter</a:t>
            </a:r>
            <a:r>
              <a:rPr lang="en-US" sz="1200" dirty="0"/>
              <a:t> + 1)</a:t>
            </a:r>
            <a:br>
              <a:rPr lang="en-US" sz="1200" dirty="0"/>
            </a:br>
            <a:r>
              <a:rPr lang="en-US" sz="1200" dirty="0"/>
              <a:t>     }</a:t>
            </a:r>
            <a:br>
              <a:rPr lang="en-US" sz="1200" dirty="0"/>
            </a:br>
            <a:br>
              <a:rPr lang="en-US" sz="1200" dirty="0"/>
            </a:br>
            <a:r>
              <a:rPr lang="en-US" sz="1200" dirty="0"/>
              <a:t>    // View: the UI definition</a:t>
            </a:r>
            <a:br>
              <a:rPr lang="en-US" sz="1200" dirty="0"/>
            </a:br>
            <a:r>
              <a:rPr lang="en-US" sz="1200" dirty="0"/>
              <a:t>    return (</a:t>
            </a:r>
            <a:br>
              <a:rPr lang="en-US" sz="1200" dirty="0"/>
            </a:br>
            <a:r>
              <a:rPr lang="en-US" sz="1200" dirty="0"/>
              <a:t>        &lt;div&gt;</a:t>
            </a:r>
            <a:br>
              <a:rPr lang="en-US" sz="1200" dirty="0"/>
            </a:br>
            <a:r>
              <a:rPr lang="en-US" sz="1200" dirty="0"/>
              <a:t>         Value: {counter} &lt;button </a:t>
            </a:r>
            <a:r>
              <a:rPr lang="en-US" sz="1200" dirty="0" err="1"/>
              <a:t>onClick</a:t>
            </a:r>
            <a:r>
              <a:rPr lang="en-US" sz="1200" dirty="0"/>
              <a:t>={increment}&gt;Increment&lt;/button&gt;</a:t>
            </a:r>
            <a:br>
              <a:rPr lang="en-US" sz="1200" dirty="0"/>
            </a:br>
            <a:r>
              <a:rPr lang="en-US" sz="1200" dirty="0"/>
              <a:t>        &lt;/div&gt;</a:t>
            </a:r>
            <a:br>
              <a:rPr lang="en-US" sz="1200" dirty="0"/>
            </a:br>
            <a:r>
              <a:rPr lang="en-US" sz="1200" dirty="0"/>
              <a:t>    )</a:t>
            </a:r>
            <a:br>
              <a:rPr lang="en-US" sz="1200" dirty="0"/>
            </a:br>
            <a:r>
              <a:rPr lang="en-US" sz="1200" dirty="0"/>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2476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Consuming ‘</a:t>
            </a:r>
            <a:r>
              <a:rPr lang="en-US" dirty="0" err="1">
                <a:solidFill>
                  <a:srgbClr val="454A55"/>
                </a:solidFill>
              </a:rPr>
              <a:t>ThemeContext</a:t>
            </a:r>
            <a:r>
              <a:rPr lang="en-US" dirty="0">
                <a:solidFill>
                  <a:srgbClr val="454A55"/>
                </a:solidFill>
              </a:rPr>
              <a:t>’ using </a:t>
            </a:r>
            <a:r>
              <a:rPr lang="en-US" dirty="0" err="1">
                <a:solidFill>
                  <a:srgbClr val="454A55"/>
                </a:solidFill>
              </a:rPr>
              <a:t>useContext</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2400" dirty="0"/>
              <a:t>Define the Header to use the </a:t>
            </a:r>
            <a:r>
              <a:rPr lang="en-US" sz="2400" dirty="0" err="1"/>
              <a:t>ThemeContext</a:t>
            </a:r>
            <a:r>
              <a:rPr lang="en-US" sz="2400" dirty="0"/>
              <a:t> defined in </a:t>
            </a:r>
            <a:r>
              <a:rPr lang="en-US" sz="2400" dirty="0" err="1"/>
              <a:t>contexts.js</a:t>
            </a:r>
            <a:endParaRPr lang="en-US" sz="2400" dirty="0"/>
          </a:p>
          <a:p>
            <a:pPr marL="0" indent="0">
              <a:buNone/>
            </a:pPr>
            <a:endParaRPr lang="en-US" sz="2400" dirty="0"/>
          </a:p>
          <a:p>
            <a:pPr marL="0" indent="0">
              <a:buNone/>
            </a:pPr>
            <a:r>
              <a:rPr lang="en-US" sz="2400" b="1" dirty="0" err="1"/>
              <a:t>src</a:t>
            </a:r>
            <a:r>
              <a:rPr lang="en-US" sz="2400" b="1" dirty="0"/>
              <a:t>/</a:t>
            </a:r>
            <a:r>
              <a:rPr lang="en-US" sz="2400" b="1" dirty="0" err="1"/>
              <a:t>Header.js</a:t>
            </a:r>
            <a:r>
              <a:rPr lang="en-US" sz="2400" b="1" dirty="0"/>
              <a:t>:</a:t>
            </a:r>
          </a:p>
          <a:p>
            <a:pPr marL="0" indent="0">
              <a:buNone/>
            </a:pPr>
            <a:endParaRPr lang="en-US" sz="2400" b="1" dirty="0"/>
          </a:p>
        </p:txBody>
      </p:sp>
      <p:sp>
        <p:nvSpPr>
          <p:cNvPr id="4" name="TextBox 3">
            <a:extLst>
              <a:ext uri="{FF2B5EF4-FFF2-40B4-BE49-F238E27FC236}">
                <a16:creationId xmlns:a16="http://schemas.microsoft.com/office/drawing/2014/main" id="{5B085EEC-93B8-144A-A849-FDA6296A5D85}"/>
              </a:ext>
            </a:extLst>
          </p:cNvPr>
          <p:cNvSpPr txBox="1"/>
          <p:nvPr/>
        </p:nvSpPr>
        <p:spPr>
          <a:xfrm>
            <a:off x="935928" y="3452435"/>
            <a:ext cx="7164132"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nsolas" panose="020B0609020204030204" pitchFamily="49" charset="0"/>
              </a:rPr>
              <a:t>import React, { </a:t>
            </a:r>
            <a:r>
              <a:rPr lang="en-US" sz="1400" dirty="0" err="1">
                <a:latin typeface="Consolas" panose="020B0609020204030204" pitchFamily="49" charset="0"/>
                <a:cs typeface="Consolas" panose="020B0609020204030204" pitchFamily="49" charset="0"/>
              </a:rPr>
              <a:t>useContext</a:t>
            </a:r>
            <a:r>
              <a:rPr lang="en-US" sz="1400" dirty="0">
                <a:latin typeface="Consolas" panose="020B0609020204030204" pitchFamily="49" charset="0"/>
                <a:cs typeface="Consolas" panose="020B0609020204030204" pitchFamily="49" charset="0"/>
              </a:rPr>
              <a:t> } from 'react'</a:t>
            </a:r>
          </a:p>
          <a:p>
            <a:r>
              <a:rPr lang="en-US" sz="1400" dirty="0">
                <a:latin typeface="Consolas" panose="020B0609020204030204" pitchFamily="49" charset="0"/>
                <a:cs typeface="Consolas" panose="020B0609020204030204" pitchFamily="49" charset="0"/>
              </a:rPr>
              <a:t>import { </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 } from `'./contexts'</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Header = ({ text }) =&gt;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primaryColor</a:t>
            </a:r>
            <a:r>
              <a:rPr lang="en-US" sz="1400" dirty="0">
                <a:latin typeface="Consolas" panose="020B0609020204030204" pitchFamily="49" charset="0"/>
                <a:cs typeface="Consolas" panose="020B0609020204030204" pitchFamily="49" charset="0"/>
              </a:rPr>
              <a:t> } = </a:t>
            </a:r>
            <a:r>
              <a:rPr lang="en-US" sz="1400" dirty="0" err="1">
                <a:latin typeface="Consolas" panose="020B0609020204030204" pitchFamily="49" charset="0"/>
                <a:cs typeface="Consolas" panose="020B0609020204030204" pitchFamily="49" charset="0"/>
              </a:rPr>
              <a:t>useContext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return &lt;h1 style={{ color: </a:t>
            </a:r>
            <a:r>
              <a:rPr lang="en-US" sz="1400" dirty="0" err="1">
                <a:latin typeface="Consolas" panose="020B0609020204030204" pitchFamily="49" charset="0"/>
                <a:cs typeface="Consolas" panose="020B0609020204030204" pitchFamily="49" charset="0"/>
              </a:rPr>
              <a:t>primaryColor</a:t>
            </a:r>
            <a:r>
              <a:rPr lang="en-US" sz="1400" dirty="0">
                <a:latin typeface="Consolas" panose="020B0609020204030204" pitchFamily="49" charset="0"/>
                <a:cs typeface="Consolas" panose="020B0609020204030204" pitchFamily="49" charset="0"/>
              </a:rPr>
              <a:t> }}&gt;{text}&lt;/h1&gt;</a:t>
            </a:r>
          </a:p>
          <a:p>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export default Header</a:t>
            </a:r>
          </a:p>
        </p:txBody>
      </p:sp>
    </p:spTree>
    <p:extLst>
      <p:ext uri="{BB962C8B-B14F-4D97-AF65-F5344CB8AC3E}">
        <p14:creationId xmlns:p14="http://schemas.microsoft.com/office/powerpoint/2010/main" val="3391839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Add Header to App</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2400" dirty="0"/>
              <a:t>Update the app component to render the new Header component</a:t>
            </a:r>
          </a:p>
          <a:p>
            <a:pPr marL="0" indent="0">
              <a:buNone/>
            </a:pPr>
            <a:endParaRPr lang="en-US" sz="2400" b="1" dirty="0"/>
          </a:p>
          <a:p>
            <a:pPr marL="0" indent="0">
              <a:buNone/>
            </a:pPr>
            <a:r>
              <a:rPr lang="en-US" sz="2400" b="1" dirty="0" err="1"/>
              <a:t>src</a:t>
            </a:r>
            <a:r>
              <a:rPr lang="en-US" sz="2400" b="1" dirty="0"/>
              <a:t>/</a:t>
            </a:r>
            <a:r>
              <a:rPr lang="en-US" sz="2400" b="1" dirty="0" err="1"/>
              <a:t>App.js</a:t>
            </a:r>
            <a:r>
              <a:rPr lang="en-US" sz="2400" b="1" dirty="0"/>
              <a:t>:</a:t>
            </a:r>
          </a:p>
          <a:p>
            <a:pPr marL="0" indent="0">
              <a:buNone/>
            </a:pPr>
            <a:endParaRPr lang="en-US" sz="2400" b="1" dirty="0"/>
          </a:p>
        </p:txBody>
      </p:sp>
      <p:sp>
        <p:nvSpPr>
          <p:cNvPr id="4" name="TextBox 3">
            <a:extLst>
              <a:ext uri="{FF2B5EF4-FFF2-40B4-BE49-F238E27FC236}">
                <a16:creationId xmlns:a16="http://schemas.microsoft.com/office/drawing/2014/main" id="{5B085EEC-93B8-144A-A849-FDA6296A5D85}"/>
              </a:ext>
            </a:extLst>
          </p:cNvPr>
          <p:cNvSpPr txBox="1"/>
          <p:nvPr/>
        </p:nvSpPr>
        <p:spPr>
          <a:xfrm>
            <a:off x="935928" y="3452435"/>
            <a:ext cx="7164132" cy="1169551"/>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return (</a:t>
            </a:r>
          </a:p>
          <a:p>
            <a:r>
              <a:rPr lang="en-US" sz="1400" dirty="0">
                <a:latin typeface="Consolas" panose="020B0609020204030204" pitchFamily="49" charset="0"/>
                <a:cs typeface="Consolas" panose="020B0609020204030204" pitchFamily="49" charset="0"/>
              </a:rPr>
              <a:t>  &lt;Header text=“My Blog" /&gt;</a:t>
            </a:r>
          </a:p>
          <a:p>
            <a:r>
              <a:rPr lang="en-US" sz="1400" dirty="0">
                <a:latin typeface="Consolas" panose="020B0609020204030204" pitchFamily="49" charset="0"/>
                <a:cs typeface="Consolas" panose="020B0609020204030204" pitchFamily="49" charset="0"/>
              </a:rPr>
              <a:t>  &lt;</a:t>
            </a:r>
            <a:r>
              <a:rPr lang="en-US" sz="1400" dirty="0" err="1">
                <a:latin typeface="Consolas" panose="020B0609020204030204" pitchFamily="49" charset="0"/>
                <a:cs typeface="Consolas" panose="020B0609020204030204" pitchFamily="49" charset="0"/>
              </a:rPr>
              <a:t>UserBar</a:t>
            </a:r>
            <a:r>
              <a:rPr lang="en-US" sz="1400" dirty="0">
                <a:latin typeface="Consolas" panose="020B0609020204030204" pitchFamily="49" charset="0"/>
                <a:cs typeface="Consolas" panose="020B0609020204030204" pitchFamily="49" charset="0"/>
              </a:rPr>
              <a:t> user={user} dispatch={dispatch} /&gt;</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14163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Adding Context Hook to the Post component</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2400" dirty="0"/>
              <a:t>Update the Post component to utilize the </a:t>
            </a:r>
            <a:r>
              <a:rPr lang="en-US" sz="2400" dirty="0" err="1"/>
              <a:t>secondaryColor</a:t>
            </a:r>
            <a:r>
              <a:rPr lang="en-US" sz="2400" dirty="0"/>
              <a:t> </a:t>
            </a:r>
            <a:r>
              <a:rPr lang="en-US" sz="2400" dirty="0" err="1"/>
              <a:t>themeContext</a:t>
            </a:r>
            <a:endParaRPr lang="en-US" sz="2400" dirty="0"/>
          </a:p>
          <a:p>
            <a:pPr marL="0" indent="0">
              <a:buNone/>
            </a:pPr>
            <a:endParaRPr lang="en-US" sz="2400" dirty="0"/>
          </a:p>
          <a:p>
            <a:pPr marL="0" indent="0">
              <a:buNone/>
            </a:pPr>
            <a:r>
              <a:rPr lang="en-US" sz="2400" b="1" dirty="0" err="1"/>
              <a:t>src</a:t>
            </a:r>
            <a:r>
              <a:rPr lang="en-US" sz="2400" b="1" dirty="0"/>
              <a:t>/</a:t>
            </a:r>
            <a:r>
              <a:rPr lang="en-US" sz="2400" b="1" dirty="0" err="1"/>
              <a:t>Post.js</a:t>
            </a:r>
            <a:r>
              <a:rPr lang="en-US" sz="2400" b="1" dirty="0"/>
              <a:t>:</a:t>
            </a:r>
          </a:p>
          <a:p>
            <a:pPr marL="0" indent="0">
              <a:buNone/>
            </a:pPr>
            <a:endParaRPr lang="en-US" sz="2400" b="1" dirty="0"/>
          </a:p>
        </p:txBody>
      </p:sp>
      <p:sp>
        <p:nvSpPr>
          <p:cNvPr id="4" name="TextBox 3">
            <a:extLst>
              <a:ext uri="{FF2B5EF4-FFF2-40B4-BE49-F238E27FC236}">
                <a16:creationId xmlns:a16="http://schemas.microsoft.com/office/drawing/2014/main" id="{5B085EEC-93B8-144A-A849-FDA6296A5D85}"/>
              </a:ext>
            </a:extLst>
          </p:cNvPr>
          <p:cNvSpPr txBox="1"/>
          <p:nvPr/>
        </p:nvSpPr>
        <p:spPr>
          <a:xfrm>
            <a:off x="935928" y="3452435"/>
            <a:ext cx="7164132" cy="2246769"/>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nsolas" panose="020B0609020204030204" pitchFamily="49" charset="0"/>
              </a:rPr>
              <a:t>import React, { </a:t>
            </a:r>
            <a:r>
              <a:rPr lang="en-US" sz="1400" dirty="0" err="1">
                <a:latin typeface="Consolas" panose="020B0609020204030204" pitchFamily="49" charset="0"/>
                <a:cs typeface="Consolas" panose="020B0609020204030204" pitchFamily="49" charset="0"/>
              </a:rPr>
              <a:t>useContext</a:t>
            </a:r>
            <a:r>
              <a:rPr lang="en-US" sz="1400" dirty="0">
                <a:latin typeface="Consolas" panose="020B0609020204030204" pitchFamily="49" charset="0"/>
                <a:cs typeface="Consolas" panose="020B0609020204030204" pitchFamily="49" charset="0"/>
              </a:rPr>
              <a:t> } from 'react’</a:t>
            </a:r>
          </a:p>
          <a:p>
            <a:r>
              <a:rPr lang="en-US" sz="1400" dirty="0">
                <a:latin typeface="Consolas" panose="020B0609020204030204" pitchFamily="49" charset="0"/>
                <a:cs typeface="Consolas" panose="020B0609020204030204" pitchFamily="49" charset="0"/>
              </a:rPr>
              <a:t>import { </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 } from '../contexts'</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export default function Post ({ title, content, author }) {</a:t>
            </a:r>
          </a:p>
          <a:p>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secondaryColor</a:t>
            </a:r>
            <a:r>
              <a:rPr lang="en-US" sz="1400" dirty="0">
                <a:latin typeface="Consolas" panose="020B0609020204030204" pitchFamily="49" charset="0"/>
                <a:cs typeface="Consolas" panose="020B0609020204030204" pitchFamily="49" charset="0"/>
              </a:rPr>
              <a:t> } = </a:t>
            </a:r>
            <a:r>
              <a:rPr lang="en-US" sz="1400" dirty="0" err="1">
                <a:latin typeface="Consolas" panose="020B0609020204030204" pitchFamily="49" charset="0"/>
                <a:cs typeface="Consolas" panose="020B0609020204030204" pitchFamily="49" charset="0"/>
              </a:rPr>
              <a:t>useContext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return (</a:t>
            </a:r>
          </a:p>
          <a:p>
            <a:r>
              <a:rPr lang="en-US" sz="1400" dirty="0">
                <a:latin typeface="Consolas" panose="020B0609020204030204" pitchFamily="49" charset="0"/>
                <a:cs typeface="Consolas" panose="020B0609020204030204" pitchFamily="49" charset="0"/>
              </a:rPr>
              <a:t>&lt;div&gt;</a:t>
            </a:r>
          </a:p>
          <a:p>
            <a:r>
              <a:rPr lang="en-US" sz="1400" dirty="0">
                <a:latin typeface="Consolas" panose="020B0609020204030204" pitchFamily="49" charset="0"/>
                <a:cs typeface="Consolas" panose="020B0609020204030204" pitchFamily="49" charset="0"/>
              </a:rPr>
              <a:t>&lt;h3 style={{ color: </a:t>
            </a:r>
            <a:r>
              <a:rPr lang="en-US" sz="1400" dirty="0" err="1">
                <a:latin typeface="Consolas" panose="020B0609020204030204" pitchFamily="49" charset="0"/>
                <a:cs typeface="Consolas" panose="020B0609020204030204" pitchFamily="49" charset="0"/>
              </a:rPr>
              <a:t>secondaryColor</a:t>
            </a:r>
            <a:r>
              <a:rPr lang="en-US" sz="1400" dirty="0">
                <a:latin typeface="Consolas" panose="020B0609020204030204" pitchFamily="49" charset="0"/>
                <a:cs typeface="Consolas" panose="020B0609020204030204" pitchFamily="49" charset="0"/>
              </a:rPr>
              <a:t> }}&gt;{title}&lt;/h3&gt;</a:t>
            </a:r>
          </a:p>
          <a:p>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70185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Defining the Provider</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2400" dirty="0"/>
              <a:t>Right now, our Context Hooks use the default value that is specified by the context, when no provider is defined. To be able to change the value, we need to define a provider.</a:t>
            </a:r>
          </a:p>
          <a:p>
            <a:pPr marL="0" indent="0">
              <a:buNone/>
            </a:pPr>
            <a:r>
              <a:rPr lang="en-US" sz="2400" b="1" dirty="0" err="1"/>
              <a:t>src</a:t>
            </a:r>
            <a:r>
              <a:rPr lang="en-US" sz="2400" b="1" dirty="0"/>
              <a:t>/</a:t>
            </a:r>
            <a:r>
              <a:rPr lang="en-US" sz="2400" b="1" dirty="0" err="1"/>
              <a:t>App.js</a:t>
            </a:r>
            <a:r>
              <a:rPr lang="en-US" sz="2400" b="1" dirty="0"/>
              <a:t>:</a:t>
            </a:r>
          </a:p>
          <a:p>
            <a:pPr marL="0" indent="0">
              <a:buNone/>
            </a:pPr>
            <a:endParaRPr lang="en-US" sz="2400" b="1" dirty="0"/>
          </a:p>
        </p:txBody>
      </p:sp>
      <p:sp>
        <p:nvSpPr>
          <p:cNvPr id="4" name="TextBox 3">
            <a:extLst>
              <a:ext uri="{FF2B5EF4-FFF2-40B4-BE49-F238E27FC236}">
                <a16:creationId xmlns:a16="http://schemas.microsoft.com/office/drawing/2014/main" id="{5B085EEC-93B8-144A-A849-FDA6296A5D85}"/>
              </a:ext>
            </a:extLst>
          </p:cNvPr>
          <p:cNvSpPr txBox="1"/>
          <p:nvPr/>
        </p:nvSpPr>
        <p:spPr>
          <a:xfrm>
            <a:off x="935928" y="3452435"/>
            <a:ext cx="9499662"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nsolas" panose="020B0609020204030204" pitchFamily="49" charset="0"/>
              </a:rPr>
              <a:t>import { </a:t>
            </a:r>
            <a:r>
              <a:rPr lang="en-US" sz="1400" dirty="0" err="1">
                <a:latin typeface="Consolas" panose="020B0609020204030204" pitchFamily="49" charset="0"/>
                <a:cs typeface="Consolas" panose="020B0609020204030204" pitchFamily="49" charset="0"/>
              </a:rPr>
              <a:t>ThemeContext</a:t>
            </a:r>
            <a:r>
              <a:rPr lang="en-US" sz="1400" dirty="0">
                <a:latin typeface="Consolas" panose="020B0609020204030204" pitchFamily="49" charset="0"/>
                <a:cs typeface="Consolas" panose="020B0609020204030204" pitchFamily="49" charset="0"/>
              </a:rPr>
              <a:t> } from './contexts’</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return (</a:t>
            </a:r>
          </a:p>
          <a:p>
            <a:r>
              <a:rPr lang="en-US" sz="1400" dirty="0">
                <a:latin typeface="Consolas" panose="020B0609020204030204" pitchFamily="49" charset="0"/>
                <a:cs typeface="Consolas" panose="020B0609020204030204" pitchFamily="49" charset="0"/>
              </a:rPr>
              <a:t>&lt;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 value={{ </a:t>
            </a:r>
            <a:r>
              <a:rPr lang="en-US" sz="1400" dirty="0" err="1">
                <a:latin typeface="Consolas" panose="020B0609020204030204" pitchFamily="49" charset="0"/>
                <a:cs typeface="Consolas" panose="020B0609020204030204" pitchFamily="49" charset="0"/>
              </a:rPr>
              <a:t>primaryColor</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deepskyblue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secondaryColor</a:t>
            </a:r>
            <a:r>
              <a:rPr lang="en-US" sz="1400" dirty="0">
                <a:latin typeface="Consolas" panose="020B0609020204030204" pitchFamily="49" charset="0"/>
                <a:cs typeface="Consolas" panose="020B0609020204030204" pitchFamily="49" charset="0"/>
              </a:rPr>
              <a:t>: 'coral' }}&gt;</a:t>
            </a:r>
          </a:p>
          <a:p>
            <a:r>
              <a:rPr lang="en-US" sz="1400" dirty="0">
                <a:latin typeface="Consolas" panose="020B0609020204030204" pitchFamily="49" charset="0"/>
                <a:cs typeface="Consolas" panose="020B0609020204030204" pitchFamily="49" charset="0"/>
              </a:rPr>
              <a:t>  &lt;Header text="Blog" /&gt;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&lt;</a:t>
            </a:r>
            <a:r>
              <a:rPr lang="en-US" sz="1400" dirty="0" err="1">
                <a:latin typeface="Consolas" panose="020B0609020204030204" pitchFamily="49" charset="0"/>
                <a:cs typeface="Consolas" panose="020B0609020204030204" pitchFamily="49" charset="0"/>
              </a:rPr>
              <a:t>PostList</a:t>
            </a:r>
            <a:r>
              <a:rPr lang="en-US" sz="1400" dirty="0">
                <a:latin typeface="Consolas" panose="020B0609020204030204" pitchFamily="49" charset="0"/>
                <a:cs typeface="Consolas" panose="020B0609020204030204" pitchFamily="49" charset="0"/>
              </a:rPr>
              <a:t> posts={posts} /&gt;</a:t>
            </a:r>
          </a:p>
          <a:p>
            <a:r>
              <a:rPr lang="en-US" sz="1400" dirty="0">
                <a:latin typeface="Consolas" panose="020B0609020204030204" pitchFamily="49" charset="0"/>
                <a:cs typeface="Consolas" panose="020B0609020204030204" pitchFamily="49" charset="0"/>
              </a:rPr>
              <a:t>&lt;/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47825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Dynamically changing the theme</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2400" dirty="0"/>
              <a:t>With a provider, we can dynamically change the theme. Instead of passing a static value to the provider, we are going to use a State Hook that defines the current theme. Then, we are going to implement a component that changes the theme</a:t>
            </a:r>
            <a:br>
              <a:rPr lang="en-US" sz="2400" dirty="0"/>
            </a:br>
            <a:endParaRPr lang="en-US" sz="2400" dirty="0"/>
          </a:p>
          <a:p>
            <a:pPr marL="0" indent="0">
              <a:buNone/>
            </a:pPr>
            <a:r>
              <a:rPr lang="en-US" sz="2400" b="1" dirty="0" err="1"/>
              <a:t>src</a:t>
            </a:r>
            <a:r>
              <a:rPr lang="en-US" sz="2400" b="1" dirty="0"/>
              <a:t>/</a:t>
            </a:r>
            <a:r>
              <a:rPr lang="en-US" sz="2400" b="1" dirty="0" err="1"/>
              <a:t>App.js</a:t>
            </a:r>
            <a:r>
              <a:rPr lang="en-US" sz="2400" b="1" dirty="0"/>
              <a:t>:</a:t>
            </a:r>
          </a:p>
          <a:p>
            <a:pPr marL="0" indent="0">
              <a:buNone/>
            </a:pPr>
            <a:endParaRPr lang="en-US" sz="2400" b="1" dirty="0"/>
          </a:p>
        </p:txBody>
      </p:sp>
      <p:sp>
        <p:nvSpPr>
          <p:cNvPr id="4" name="TextBox 3">
            <a:extLst>
              <a:ext uri="{FF2B5EF4-FFF2-40B4-BE49-F238E27FC236}">
                <a16:creationId xmlns:a16="http://schemas.microsoft.com/office/drawing/2014/main" id="{5B085EEC-93B8-144A-A849-FDA6296A5D85}"/>
              </a:ext>
            </a:extLst>
          </p:cNvPr>
          <p:cNvSpPr txBox="1"/>
          <p:nvPr/>
        </p:nvSpPr>
        <p:spPr>
          <a:xfrm>
            <a:off x="935928" y="3863915"/>
            <a:ext cx="9499662" cy="1815882"/>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nsolas" panose="020B0609020204030204" pitchFamily="49" charset="0"/>
                <a:cs typeface="Consolas" panose="020B0609020204030204" pitchFamily="49" charset="0"/>
              </a:rPr>
              <a:t>export default function App ()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const</a:t>
            </a:r>
            <a:r>
              <a:rPr lang="en-US" sz="1400" dirty="0">
                <a:latin typeface="Consolas" panose="020B0609020204030204" pitchFamily="49" charset="0"/>
                <a:cs typeface="Consolas" panose="020B0609020204030204" pitchFamily="49" charset="0"/>
              </a:rPr>
              <a:t> [ theme, </a:t>
            </a:r>
            <a:r>
              <a:rPr lang="en-US" sz="1400" dirty="0" err="1">
                <a:latin typeface="Consolas" panose="020B0609020204030204" pitchFamily="49" charset="0"/>
                <a:cs typeface="Consolas" panose="020B0609020204030204" pitchFamily="49" charset="0"/>
              </a:rPr>
              <a:t>setTheme</a:t>
            </a:r>
            <a:r>
              <a:rPr lang="en-US" sz="1400" dirty="0">
                <a:latin typeface="Consolas" panose="020B0609020204030204" pitchFamily="49" charset="0"/>
                <a:cs typeface="Consolas" panose="020B0609020204030204" pitchFamily="49" charset="0"/>
              </a:rPr>
              <a:t> ] = </a:t>
            </a:r>
            <a:r>
              <a:rPr lang="en-US" sz="1400" dirty="0" err="1">
                <a:latin typeface="Consolas" panose="020B0609020204030204" pitchFamily="49" charset="0"/>
                <a:cs typeface="Consolas" panose="020B0609020204030204" pitchFamily="49" charset="0"/>
              </a:rPr>
              <a:t>useState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primaryColor</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deepskyblue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secondaryColor</a:t>
            </a:r>
            <a:r>
              <a:rPr lang="en-US" sz="1400" dirty="0">
                <a:latin typeface="Consolas" panose="020B0609020204030204" pitchFamily="49" charset="0"/>
                <a:cs typeface="Consolas" panose="020B0609020204030204" pitchFamily="49" charset="0"/>
              </a:rPr>
              <a:t>: 'coral’</a:t>
            </a:r>
          </a:p>
          <a:p>
            <a:r>
              <a:rPr lang="en-US" sz="1400" dirty="0">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return (</a:t>
            </a:r>
          </a:p>
          <a:p>
            <a:r>
              <a:rPr lang="en-US" sz="1400" dirty="0">
                <a:latin typeface="Consolas" panose="020B0609020204030204" pitchFamily="49" charset="0"/>
                <a:cs typeface="Consolas" panose="020B0609020204030204" pitchFamily="49" charset="0"/>
              </a:rPr>
              <a:t>       &lt;</a:t>
            </a:r>
            <a:r>
              <a:rPr lang="en-US" sz="1400" dirty="0" err="1">
                <a:latin typeface="Consolas" panose="020B0609020204030204" pitchFamily="49" charset="0"/>
                <a:cs typeface="Consolas" panose="020B0609020204030204" pitchFamily="49" charset="0"/>
              </a:rPr>
              <a:t>ThemeContext.Provider</a:t>
            </a:r>
            <a:r>
              <a:rPr lang="en-US" sz="1400" dirty="0">
                <a:latin typeface="Consolas" panose="020B0609020204030204" pitchFamily="49" charset="0"/>
                <a:cs typeface="Consolas" panose="020B0609020204030204" pitchFamily="49" charset="0"/>
              </a:rPr>
              <a:t> value={theme}&gt;</a:t>
            </a:r>
          </a:p>
        </p:txBody>
      </p:sp>
    </p:spTree>
    <p:extLst>
      <p:ext uri="{BB962C8B-B14F-4D97-AF65-F5344CB8AC3E}">
        <p14:creationId xmlns:p14="http://schemas.microsoft.com/office/powerpoint/2010/main" val="2447719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Implementing a </a:t>
            </a:r>
            <a:r>
              <a:rPr lang="en-US" dirty="0" err="1">
                <a:solidFill>
                  <a:srgbClr val="454A55"/>
                </a:solidFill>
              </a:rPr>
              <a:t>ChangeTheme</a:t>
            </a:r>
            <a:r>
              <a:rPr lang="en-US" dirty="0">
                <a:solidFill>
                  <a:srgbClr val="454A55"/>
                </a:solidFill>
              </a:rPr>
              <a:t> component</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1600" dirty="0"/>
              <a:t>We will now build a component that can dynamically update our provider value to change the theme dynamically using the state hook we defined</a:t>
            </a:r>
            <a:br>
              <a:rPr lang="en-US" sz="1600" dirty="0"/>
            </a:br>
            <a:endParaRPr lang="en-US" sz="1600" dirty="0"/>
          </a:p>
          <a:p>
            <a:pPr marL="0" indent="0">
              <a:buNone/>
            </a:pPr>
            <a:r>
              <a:rPr lang="en-US" sz="1600" b="1" dirty="0" err="1"/>
              <a:t>src</a:t>
            </a:r>
            <a:r>
              <a:rPr lang="en-US" sz="1600" b="1" dirty="0"/>
              <a:t>/</a:t>
            </a:r>
            <a:r>
              <a:rPr lang="en-US" sz="1600" b="1" dirty="0" err="1"/>
              <a:t>ChangeTheme.js</a:t>
            </a:r>
            <a:r>
              <a:rPr lang="en-US" sz="1600" b="1" dirty="0"/>
              <a:t>:</a:t>
            </a:r>
          </a:p>
        </p:txBody>
      </p:sp>
      <p:sp>
        <p:nvSpPr>
          <p:cNvPr id="4" name="TextBox 3">
            <a:extLst>
              <a:ext uri="{FF2B5EF4-FFF2-40B4-BE49-F238E27FC236}">
                <a16:creationId xmlns:a16="http://schemas.microsoft.com/office/drawing/2014/main" id="{5B085EEC-93B8-144A-A849-FDA6296A5D85}"/>
              </a:ext>
            </a:extLst>
          </p:cNvPr>
          <p:cNvSpPr txBox="1"/>
          <p:nvPr/>
        </p:nvSpPr>
        <p:spPr>
          <a:xfrm>
            <a:off x="838200" y="3098105"/>
            <a:ext cx="10515600" cy="2862322"/>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latin typeface="Consolas" panose="020B0609020204030204" pitchFamily="49" charset="0"/>
                <a:cs typeface="Consolas" panose="020B0609020204030204" pitchFamily="49" charset="0"/>
              </a:rPr>
              <a:t>import React from 'react'</a:t>
            </a:r>
          </a:p>
          <a:p>
            <a:r>
              <a:rPr lang="en-US" sz="1200" dirty="0" err="1">
                <a:latin typeface="Consolas" panose="020B0609020204030204" pitchFamily="49" charset="0"/>
                <a:cs typeface="Consolas" panose="020B0609020204030204" pitchFamily="49" charset="0"/>
              </a:rPr>
              <a:t>const</a:t>
            </a:r>
            <a:r>
              <a:rPr lang="en-US" sz="1200" dirty="0">
                <a:latin typeface="Consolas" panose="020B0609020204030204" pitchFamily="49" charset="0"/>
                <a:cs typeface="Consolas" panose="020B0609020204030204" pitchFamily="49" charset="0"/>
              </a:rPr>
              <a:t> THEMES = [</a:t>
            </a:r>
          </a:p>
          <a:p>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primaryColor</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deepskyblue</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secondaryColor</a:t>
            </a:r>
            <a:r>
              <a:rPr lang="en-US" sz="1200" dirty="0">
                <a:latin typeface="Consolas" panose="020B0609020204030204" pitchFamily="49" charset="0"/>
                <a:cs typeface="Consolas" panose="020B0609020204030204" pitchFamily="49" charset="0"/>
              </a:rPr>
              <a:t>: 'coral' },</a:t>
            </a:r>
          </a:p>
          <a:p>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primaryColor</a:t>
            </a:r>
            <a:r>
              <a:rPr lang="en-US" sz="1200" dirty="0">
                <a:latin typeface="Consolas" panose="020B0609020204030204" pitchFamily="49" charset="0"/>
                <a:cs typeface="Consolas" panose="020B0609020204030204" pitchFamily="49" charset="0"/>
              </a:rPr>
              <a:t>: 'orchid', </a:t>
            </a:r>
            <a:r>
              <a:rPr lang="en-US" sz="1200" dirty="0" err="1">
                <a:latin typeface="Consolas" panose="020B0609020204030204" pitchFamily="49" charset="0"/>
                <a:cs typeface="Consolas" panose="020B0609020204030204" pitchFamily="49" charset="0"/>
              </a:rPr>
              <a:t>secondaryColor</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mediumseagreen</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export default function </a:t>
            </a:r>
            <a:r>
              <a:rPr lang="en-US" sz="1200" dirty="0" err="1">
                <a:latin typeface="Consolas" panose="020B0609020204030204" pitchFamily="49" charset="0"/>
                <a:cs typeface="Consolas" panose="020B0609020204030204" pitchFamily="49" charset="0"/>
              </a:rPr>
              <a:t>ChangeTheme</a:t>
            </a:r>
            <a:r>
              <a:rPr lang="en-US" sz="1200" dirty="0">
                <a:latin typeface="Consolas" panose="020B0609020204030204" pitchFamily="49" charset="0"/>
                <a:cs typeface="Consolas" panose="020B0609020204030204" pitchFamily="49" charset="0"/>
              </a:rPr>
              <a:t> ({ theme, </a:t>
            </a:r>
            <a:r>
              <a:rPr lang="en-US" sz="1200" dirty="0" err="1">
                <a:latin typeface="Consolas" panose="020B0609020204030204" pitchFamily="49" charset="0"/>
                <a:cs typeface="Consolas" panose="020B0609020204030204" pitchFamily="49" charset="0"/>
              </a:rPr>
              <a:t>setTheme</a:t>
            </a:r>
            <a:r>
              <a:rPr lang="en-US" sz="1200" dirty="0">
                <a:latin typeface="Consolas" panose="020B0609020204030204" pitchFamily="49" charset="0"/>
                <a:cs typeface="Consolas" panose="020B0609020204030204" pitchFamily="49" charset="0"/>
              </a:rPr>
              <a:t> }) {</a:t>
            </a:r>
          </a:p>
          <a:p>
            <a:r>
              <a:rPr lang="en-US" sz="1200" dirty="0">
                <a:latin typeface="Consolas" panose="020B0609020204030204" pitchFamily="49" charset="0"/>
                <a:cs typeface="Consolas" panose="020B0609020204030204" pitchFamily="49" charset="0"/>
              </a:rPr>
              <a:t>    function </a:t>
            </a:r>
            <a:r>
              <a:rPr lang="en-US" sz="1200" dirty="0" err="1">
                <a:latin typeface="Consolas" panose="020B0609020204030204" pitchFamily="49" charset="0"/>
                <a:cs typeface="Consolas" panose="020B0609020204030204" pitchFamily="49" charset="0"/>
              </a:rPr>
              <a:t>isActive</a:t>
            </a:r>
            <a:r>
              <a:rPr lang="en-US" sz="1200" dirty="0">
                <a:latin typeface="Consolas" panose="020B0609020204030204" pitchFamily="49" charset="0"/>
                <a:cs typeface="Consolas" panose="020B0609020204030204" pitchFamily="49" charset="0"/>
              </a:rPr>
              <a:t> (t) { return </a:t>
            </a:r>
            <a:r>
              <a:rPr lang="en-US" sz="1200" dirty="0" err="1">
                <a:latin typeface="Consolas" panose="020B0609020204030204" pitchFamily="49" charset="0"/>
                <a:cs typeface="Consolas" panose="020B0609020204030204" pitchFamily="49" charset="0"/>
              </a:rPr>
              <a:t>t.primaryColor</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theme.primaryColor</a:t>
            </a:r>
            <a:r>
              <a:rPr lang="en-US" sz="1200" dirty="0">
                <a:latin typeface="Consolas" panose="020B0609020204030204" pitchFamily="49" charset="0"/>
                <a:cs typeface="Consolas" panose="020B0609020204030204" pitchFamily="49" charset="0"/>
              </a:rPr>
              <a:t> &amp;&amp; </a:t>
            </a:r>
            <a:r>
              <a:rPr lang="en-US" sz="1200" dirty="0" err="1">
                <a:latin typeface="Consolas" panose="020B0609020204030204" pitchFamily="49" charset="0"/>
                <a:cs typeface="Consolas" panose="020B0609020204030204" pitchFamily="49" charset="0"/>
              </a:rPr>
              <a:t>t.secondaryColor</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theme.secondaryColor</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 &lt;div&gt;</a:t>
            </a:r>
          </a:p>
          <a:p>
            <a:r>
              <a:rPr lang="en-US" sz="1200" dirty="0">
                <a:latin typeface="Consolas" panose="020B0609020204030204" pitchFamily="49" charset="0"/>
                <a:cs typeface="Consolas" panose="020B0609020204030204" pitchFamily="49" charset="0"/>
              </a:rPr>
              <a:t>         Change theme:</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THEMES.map</a:t>
            </a:r>
            <a:r>
              <a:rPr lang="en-US" sz="1200" dirty="0">
                <a:latin typeface="Consolas" panose="020B0609020204030204" pitchFamily="49" charset="0"/>
                <a:cs typeface="Consolas" panose="020B0609020204030204" pitchFamily="49" charset="0"/>
              </a:rPr>
              <a:t>((t,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ThemeItem</a:t>
            </a:r>
            <a:r>
              <a:rPr lang="en-US" sz="1200" dirty="0">
                <a:latin typeface="Consolas" panose="020B0609020204030204" pitchFamily="49" charset="0"/>
                <a:cs typeface="Consolas" panose="020B0609020204030204" pitchFamily="49" charset="0"/>
              </a:rPr>
              <a:t> key={'theme-' +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theme={t} active={</a:t>
            </a:r>
            <a:r>
              <a:rPr lang="en-US" sz="1200" dirty="0" err="1">
                <a:latin typeface="Consolas" panose="020B0609020204030204" pitchFamily="49" charset="0"/>
                <a:cs typeface="Consolas" panose="020B0609020204030204" pitchFamily="49" charset="0"/>
              </a:rPr>
              <a:t>isActive</a:t>
            </a:r>
            <a:r>
              <a:rPr lang="en-US" sz="1200" dirty="0">
                <a:latin typeface="Consolas" panose="020B0609020204030204" pitchFamily="49" charset="0"/>
                <a:cs typeface="Consolas" panose="020B0609020204030204" pitchFamily="49" charset="0"/>
              </a:rPr>
              <a:t>(t)} </a:t>
            </a:r>
            <a:r>
              <a:rPr lang="en-US" sz="1200" dirty="0" err="1">
                <a:latin typeface="Consolas" panose="020B0609020204030204" pitchFamily="49" charset="0"/>
                <a:cs typeface="Consolas" panose="020B0609020204030204" pitchFamily="49" charset="0"/>
              </a:rPr>
              <a:t>onClick</a:t>
            </a:r>
            <a:r>
              <a:rPr lang="en-US" sz="1200" dirty="0">
                <a:latin typeface="Consolas" panose="020B0609020204030204" pitchFamily="49" charset="0"/>
                <a:cs typeface="Consolas" panose="020B0609020204030204" pitchFamily="49" charset="0"/>
              </a:rPr>
              <a:t>={() =&gt; </a:t>
            </a:r>
            <a:r>
              <a:rPr lang="en-US" sz="1200" dirty="0" err="1">
                <a:latin typeface="Consolas" panose="020B0609020204030204" pitchFamily="49" charset="0"/>
                <a:cs typeface="Consolas" panose="020B0609020204030204" pitchFamily="49" charset="0"/>
              </a:rPr>
              <a:t>setTheme</a:t>
            </a:r>
            <a:r>
              <a:rPr lang="en-US" sz="1200" dirty="0">
                <a:latin typeface="Consolas" panose="020B0609020204030204" pitchFamily="49" charset="0"/>
                <a:cs typeface="Consolas" panose="020B0609020204030204" pitchFamily="49" charset="0"/>
              </a:rPr>
              <a:t>(t)} /&gt;</a:t>
            </a:r>
          </a:p>
          <a:p>
            <a:r>
              <a:rPr lang="en-US" sz="1200" dirty="0">
                <a:latin typeface="Consolas" panose="020B0609020204030204" pitchFamily="49" charset="0"/>
                <a:cs typeface="Consolas" panose="020B0609020204030204" pitchFamily="49" charset="0"/>
              </a:rPr>
              <a:t>         )} &lt;/div&gt;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80666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Define a </a:t>
            </a:r>
            <a:r>
              <a:rPr lang="en-US" dirty="0" err="1">
                <a:solidFill>
                  <a:srgbClr val="454A55"/>
                </a:solidFill>
              </a:rPr>
              <a:t>ThemeItem</a:t>
            </a:r>
            <a:r>
              <a:rPr lang="en-US" dirty="0">
                <a:solidFill>
                  <a:srgbClr val="454A55"/>
                </a:solidFill>
              </a:rPr>
              <a:t> Component</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1600" dirty="0"/>
              <a:t>The </a:t>
            </a:r>
            <a:r>
              <a:rPr lang="en-US" sz="1600" dirty="0" err="1"/>
              <a:t>ThemeItem</a:t>
            </a:r>
            <a:r>
              <a:rPr lang="en-US" sz="1600" dirty="0"/>
              <a:t> component will render a single theme</a:t>
            </a:r>
          </a:p>
          <a:p>
            <a:pPr marL="0" indent="0">
              <a:buNone/>
            </a:pPr>
            <a:endParaRPr lang="en-US" sz="1600" dirty="0"/>
          </a:p>
          <a:p>
            <a:pPr marL="0" indent="0">
              <a:buNone/>
            </a:pPr>
            <a:r>
              <a:rPr lang="en-US" sz="1600" b="1" dirty="0" err="1"/>
              <a:t>src</a:t>
            </a:r>
            <a:r>
              <a:rPr lang="en-US" sz="1600" b="1" dirty="0"/>
              <a:t>/</a:t>
            </a:r>
            <a:r>
              <a:rPr lang="en-US" sz="1600" b="1" dirty="0" err="1"/>
              <a:t>ThemeItem.js</a:t>
            </a:r>
            <a:r>
              <a:rPr lang="en-US" sz="1600" b="1" dirty="0"/>
              <a:t>:</a:t>
            </a:r>
          </a:p>
        </p:txBody>
      </p:sp>
      <p:sp>
        <p:nvSpPr>
          <p:cNvPr id="4" name="TextBox 3">
            <a:extLst>
              <a:ext uri="{FF2B5EF4-FFF2-40B4-BE49-F238E27FC236}">
                <a16:creationId xmlns:a16="http://schemas.microsoft.com/office/drawing/2014/main" id="{5B085EEC-93B8-144A-A849-FDA6296A5D85}"/>
              </a:ext>
            </a:extLst>
          </p:cNvPr>
          <p:cNvSpPr txBox="1"/>
          <p:nvPr/>
        </p:nvSpPr>
        <p:spPr>
          <a:xfrm>
            <a:off x="838200" y="3098105"/>
            <a:ext cx="10515600"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latin typeface="Consolas" panose="020B0609020204030204" pitchFamily="49" charset="0"/>
                <a:cs typeface="Consolas" panose="020B0609020204030204" pitchFamily="49" charset="0"/>
              </a:rPr>
              <a:t>function </a:t>
            </a:r>
            <a:r>
              <a:rPr lang="en-US" sz="1200" dirty="0" err="1">
                <a:latin typeface="Consolas" panose="020B0609020204030204" pitchFamily="49" charset="0"/>
                <a:cs typeface="Consolas" panose="020B0609020204030204" pitchFamily="49" charset="0"/>
              </a:rPr>
              <a:t>ThemeItem</a:t>
            </a:r>
            <a:r>
              <a:rPr lang="en-US" sz="1200" dirty="0">
                <a:latin typeface="Consolas" panose="020B0609020204030204" pitchFamily="49" charset="0"/>
                <a:cs typeface="Consolas" panose="020B0609020204030204" pitchFamily="49" charset="0"/>
              </a:rPr>
              <a:t> ({ theme, active, </a:t>
            </a:r>
            <a:r>
              <a:rPr lang="en-US" sz="1200" dirty="0" err="1">
                <a:latin typeface="Consolas" panose="020B0609020204030204" pitchFamily="49" charset="0"/>
                <a:cs typeface="Consolas" panose="020B0609020204030204" pitchFamily="49" charset="0"/>
              </a:rPr>
              <a:t>onClick</a:t>
            </a:r>
            <a:r>
              <a:rPr lang="en-US" sz="1200" dirty="0">
                <a:latin typeface="Consolas" panose="020B0609020204030204" pitchFamily="49" charset="0"/>
                <a:cs typeface="Consolas" panose="020B0609020204030204" pitchFamily="49" charset="0"/>
              </a:rPr>
              <a:t> }) {</a:t>
            </a:r>
          </a:p>
          <a:p>
            <a:r>
              <a:rPr lang="en-US" sz="1200" dirty="0">
                <a:latin typeface="Consolas" panose="020B0609020204030204" pitchFamily="49" charset="0"/>
                <a:cs typeface="Consolas" panose="020B0609020204030204" pitchFamily="49" charset="0"/>
              </a:rPr>
              <a:t>   return (</a:t>
            </a:r>
          </a:p>
          <a:p>
            <a:r>
              <a:rPr lang="en-US" sz="1200" dirty="0">
                <a:latin typeface="Consolas" panose="020B0609020204030204" pitchFamily="49" charset="0"/>
                <a:cs typeface="Consolas" panose="020B0609020204030204" pitchFamily="49" charset="0"/>
              </a:rPr>
              <a:t>      &lt;span </a:t>
            </a:r>
            <a:r>
              <a:rPr lang="en-US" sz="1200" dirty="0" err="1">
                <a:latin typeface="Consolas" panose="020B0609020204030204" pitchFamily="49" charset="0"/>
                <a:cs typeface="Consolas" panose="020B0609020204030204" pitchFamily="49" charset="0"/>
              </a:rPr>
              <a:t>onClick</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onClick</a:t>
            </a:r>
            <a:r>
              <a:rPr lang="en-US" sz="1200" dirty="0">
                <a:latin typeface="Consolas" panose="020B0609020204030204" pitchFamily="49" charset="0"/>
                <a:cs typeface="Consolas" panose="020B0609020204030204" pitchFamily="49" charset="0"/>
              </a:rPr>
              <a:t>} style={{ cursor: 'pointer', </a:t>
            </a:r>
            <a:r>
              <a:rPr lang="en-US" sz="1200" dirty="0" err="1">
                <a:latin typeface="Consolas" panose="020B0609020204030204" pitchFamily="49" charset="0"/>
                <a:cs typeface="Consolas" panose="020B0609020204030204" pitchFamily="49" charset="0"/>
              </a:rPr>
              <a:t>paddingLeft</a:t>
            </a:r>
            <a:r>
              <a:rPr lang="en-US" sz="1200" dirty="0">
                <a:latin typeface="Consolas" panose="020B0609020204030204" pitchFamily="49" charset="0"/>
                <a:cs typeface="Consolas" panose="020B0609020204030204" pitchFamily="49" charset="0"/>
              </a:rPr>
              <a:t>: 8, </a:t>
            </a:r>
            <a:r>
              <a:rPr lang="en-US" sz="1200" dirty="0" err="1">
                <a:latin typeface="Consolas" panose="020B0609020204030204" pitchFamily="49" charset="0"/>
                <a:cs typeface="Consolas" panose="020B0609020204030204" pitchFamily="49" charset="0"/>
              </a:rPr>
              <a:t>fontWeight</a:t>
            </a:r>
            <a:r>
              <a:rPr lang="en-US" sz="1200" dirty="0">
                <a:latin typeface="Consolas" panose="020B0609020204030204" pitchFamily="49" charset="0"/>
                <a:cs typeface="Consolas" panose="020B0609020204030204" pitchFamily="49" charset="0"/>
              </a:rPr>
              <a:t>: active ? 'bold' : 'normal' }}&gt;</a:t>
            </a:r>
          </a:p>
          <a:p>
            <a:r>
              <a:rPr lang="en-US" sz="1200" dirty="0">
                <a:latin typeface="Consolas" panose="020B0609020204030204" pitchFamily="49" charset="0"/>
                <a:cs typeface="Consolas" panose="020B0609020204030204" pitchFamily="49" charset="0"/>
              </a:rPr>
              <a:t>          &lt;span style={{ color: </a:t>
            </a:r>
            <a:r>
              <a:rPr lang="en-US" sz="1200" dirty="0" err="1">
                <a:latin typeface="Consolas" panose="020B0609020204030204" pitchFamily="49" charset="0"/>
                <a:cs typeface="Consolas" panose="020B0609020204030204" pitchFamily="49" charset="0"/>
              </a:rPr>
              <a:t>theme.primaryColor</a:t>
            </a:r>
            <a:r>
              <a:rPr lang="en-US" sz="1200" dirty="0">
                <a:latin typeface="Consolas" panose="020B0609020204030204" pitchFamily="49" charset="0"/>
                <a:cs typeface="Consolas" panose="020B0609020204030204" pitchFamily="49" charset="0"/>
              </a:rPr>
              <a:t> }}&gt;Primary&lt;/span&gt; / </a:t>
            </a:r>
          </a:p>
          <a:p>
            <a:r>
              <a:rPr lang="en-US" sz="1200" dirty="0">
                <a:latin typeface="Consolas" panose="020B0609020204030204" pitchFamily="49" charset="0"/>
                <a:cs typeface="Consolas" panose="020B0609020204030204" pitchFamily="49" charset="0"/>
              </a:rPr>
              <a:t>          &lt;span style={{ color: </a:t>
            </a:r>
            <a:r>
              <a:rPr lang="en-US" sz="1200" dirty="0" err="1">
                <a:latin typeface="Consolas" panose="020B0609020204030204" pitchFamily="49" charset="0"/>
                <a:cs typeface="Consolas" panose="020B0609020204030204" pitchFamily="49" charset="0"/>
              </a:rPr>
              <a:t>theme.secondaryColor</a:t>
            </a:r>
            <a:r>
              <a:rPr lang="en-US" sz="1200" dirty="0">
                <a:latin typeface="Consolas" panose="020B0609020204030204" pitchFamily="49" charset="0"/>
                <a:cs typeface="Consolas" panose="020B0609020204030204" pitchFamily="49" charset="0"/>
              </a:rPr>
              <a:t> }}&gt;Secondary&lt;/span&gt;</a:t>
            </a:r>
          </a:p>
          <a:p>
            <a:r>
              <a:rPr lang="en-US" sz="1200" dirty="0">
                <a:latin typeface="Consolas" panose="020B0609020204030204" pitchFamily="49" charset="0"/>
                <a:cs typeface="Consolas" panose="020B0609020204030204" pitchFamily="49" charset="0"/>
              </a:rPr>
              <a:t>       &lt;/span&gt;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77097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Update the App to use </a:t>
            </a:r>
            <a:r>
              <a:rPr lang="en-US" dirty="0" err="1">
                <a:solidFill>
                  <a:srgbClr val="454A55"/>
                </a:solidFill>
              </a:rPr>
              <a:t>ChangeTheme</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1600" dirty="0"/>
              <a:t>Import </a:t>
            </a:r>
            <a:r>
              <a:rPr lang="en-US" sz="1600" dirty="0" err="1"/>
              <a:t>ChangeTheme</a:t>
            </a:r>
            <a:r>
              <a:rPr lang="en-US" sz="1600" dirty="0"/>
              <a:t> into the App component</a:t>
            </a:r>
          </a:p>
          <a:p>
            <a:pPr marL="0" indent="0">
              <a:buNone/>
            </a:pPr>
            <a:endParaRPr lang="en-US" sz="1600" b="1" dirty="0"/>
          </a:p>
          <a:p>
            <a:pPr marL="0" indent="0">
              <a:buNone/>
            </a:pPr>
            <a:r>
              <a:rPr lang="en-US" sz="1600" b="1" dirty="0" err="1"/>
              <a:t>src</a:t>
            </a:r>
            <a:r>
              <a:rPr lang="en-US" sz="1600" b="1" dirty="0"/>
              <a:t>/</a:t>
            </a:r>
            <a:r>
              <a:rPr lang="en-US" sz="1600" b="1" dirty="0" err="1"/>
              <a:t>App.js</a:t>
            </a:r>
            <a:r>
              <a:rPr lang="en-US" sz="1600" b="1" dirty="0"/>
              <a:t>:</a:t>
            </a:r>
          </a:p>
        </p:txBody>
      </p:sp>
      <p:sp>
        <p:nvSpPr>
          <p:cNvPr id="4" name="TextBox 3">
            <a:extLst>
              <a:ext uri="{FF2B5EF4-FFF2-40B4-BE49-F238E27FC236}">
                <a16:creationId xmlns:a16="http://schemas.microsoft.com/office/drawing/2014/main" id="{5B085EEC-93B8-144A-A849-FDA6296A5D85}"/>
              </a:ext>
            </a:extLst>
          </p:cNvPr>
          <p:cNvSpPr txBox="1"/>
          <p:nvPr/>
        </p:nvSpPr>
        <p:spPr>
          <a:xfrm>
            <a:off x="838200" y="3098105"/>
            <a:ext cx="10515600" cy="1015663"/>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ThemeContext.Provider</a:t>
            </a:r>
            <a:r>
              <a:rPr lang="en-US" sz="1200" dirty="0">
                <a:latin typeface="Consolas" panose="020B0609020204030204" pitchFamily="49" charset="0"/>
                <a:cs typeface="Consolas" panose="020B0609020204030204" pitchFamily="49" charset="0"/>
              </a:rPr>
              <a:t> value={theme}&gt;</a:t>
            </a:r>
          </a:p>
          <a:p>
            <a:pPr lvl="1"/>
            <a:r>
              <a:rPr lang="en-US" sz="1200" dirty="0">
                <a:latin typeface="Consolas" panose="020B0609020204030204" pitchFamily="49" charset="0"/>
                <a:cs typeface="Consolas" panose="020B0609020204030204" pitchFamily="49" charset="0"/>
              </a:rPr>
              <a:t>&lt;Header text="React Hooks Blog" /&gt;</a:t>
            </a:r>
          </a:p>
          <a:p>
            <a:pPr lvl="1"/>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ChangeTheme</a:t>
            </a:r>
            <a:r>
              <a:rPr lang="en-US" sz="1200" dirty="0">
                <a:latin typeface="Consolas" panose="020B0609020204030204" pitchFamily="49" charset="0"/>
                <a:cs typeface="Consolas" panose="020B0609020204030204" pitchFamily="49" charset="0"/>
              </a:rPr>
              <a:t> theme={theme} </a:t>
            </a:r>
            <a:r>
              <a:rPr lang="en-US" sz="1200" dirty="0" err="1">
                <a:latin typeface="Consolas" panose="020B0609020204030204" pitchFamily="49" charset="0"/>
                <a:cs typeface="Consolas" panose="020B0609020204030204" pitchFamily="49" charset="0"/>
              </a:rPr>
              <a:t>setTheme</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setTheme</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09771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Using Context for Global State</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1600" dirty="0"/>
              <a:t>We are now going to use a context to avoid having to manually pass down the state and dispatch props for our global app state.</a:t>
            </a:r>
          </a:p>
          <a:p>
            <a:pPr marL="0" indent="0">
              <a:buNone/>
            </a:pPr>
            <a:r>
              <a:rPr lang="en-US" sz="1600" b="1" dirty="0" err="1"/>
              <a:t>src</a:t>
            </a:r>
            <a:r>
              <a:rPr lang="en-US" sz="1600" b="1" dirty="0"/>
              <a:t>/</a:t>
            </a:r>
            <a:r>
              <a:rPr lang="en-US" sz="1600" b="1" dirty="0" err="1"/>
              <a:t>contexts.js</a:t>
            </a:r>
            <a:r>
              <a:rPr lang="en-US" sz="1600" b="1" dirty="0"/>
              <a:t>:</a:t>
            </a:r>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dirty="0"/>
              <a:t>We initialized the state value as an empty object, and the dispatch function as an empty function, which will be used when no provider is defined.</a:t>
            </a:r>
          </a:p>
          <a:p>
            <a:pPr marL="0" indent="0">
              <a:buNone/>
            </a:pPr>
            <a:endParaRPr lang="en-US" sz="1600" dirty="0"/>
          </a:p>
        </p:txBody>
      </p:sp>
      <p:sp>
        <p:nvSpPr>
          <p:cNvPr id="4" name="TextBox 3">
            <a:extLst>
              <a:ext uri="{FF2B5EF4-FFF2-40B4-BE49-F238E27FC236}">
                <a16:creationId xmlns:a16="http://schemas.microsoft.com/office/drawing/2014/main" id="{5B085EEC-93B8-144A-A849-FDA6296A5D85}"/>
              </a:ext>
            </a:extLst>
          </p:cNvPr>
          <p:cNvSpPr txBox="1"/>
          <p:nvPr/>
        </p:nvSpPr>
        <p:spPr>
          <a:xfrm>
            <a:off x="838200" y="2956252"/>
            <a:ext cx="105156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t>export </a:t>
            </a:r>
            <a:r>
              <a:rPr lang="en-US" sz="1200" dirty="0" err="1"/>
              <a:t>const</a:t>
            </a:r>
            <a:r>
              <a:rPr lang="en-US" sz="1200" dirty="0"/>
              <a:t> </a:t>
            </a:r>
            <a:r>
              <a:rPr lang="en-US" sz="1200" dirty="0" err="1"/>
              <a:t>StateContext</a:t>
            </a:r>
            <a:r>
              <a:rPr lang="en-US" sz="1200" dirty="0"/>
              <a:t> = </a:t>
            </a:r>
            <a:r>
              <a:rPr lang="en-US" sz="1200" dirty="0" err="1"/>
              <a:t>React.createContext</a:t>
            </a:r>
            <a:r>
              <a:rPr lang="en-US" sz="1200" dirty="0"/>
              <a:t>({</a:t>
            </a:r>
          </a:p>
          <a:p>
            <a:r>
              <a:rPr lang="en-US" sz="1200" dirty="0"/>
              <a:t>   state: {},</a:t>
            </a:r>
          </a:p>
          <a:p>
            <a:r>
              <a:rPr lang="en-US" sz="1200" dirty="0"/>
              <a:t>   dispatch: () =&gt; {}</a:t>
            </a:r>
          </a:p>
          <a:p>
            <a:r>
              <a:rPr lang="en-US" sz="1200" dirty="0"/>
              <a:t>})</a:t>
            </a:r>
          </a:p>
        </p:txBody>
      </p:sp>
    </p:spTree>
    <p:extLst>
      <p:ext uri="{BB962C8B-B14F-4D97-AF65-F5344CB8AC3E}">
        <p14:creationId xmlns:p14="http://schemas.microsoft.com/office/powerpoint/2010/main" val="2529390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Defining the Context Provider</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1600" dirty="0"/>
              <a:t>We are now going to use a context to avoid having to manually pass down the state and dispatch props for our global app state.</a:t>
            </a:r>
          </a:p>
          <a:p>
            <a:pPr marL="0" indent="0">
              <a:buNone/>
            </a:pPr>
            <a:endParaRPr lang="en-US" sz="1600" b="1" dirty="0"/>
          </a:p>
          <a:p>
            <a:pPr marL="0" indent="0">
              <a:buNone/>
            </a:pPr>
            <a:r>
              <a:rPr lang="en-US" sz="1600" b="1" dirty="0" err="1"/>
              <a:t>src</a:t>
            </a:r>
            <a:r>
              <a:rPr lang="en-US" sz="1600" b="1" dirty="0"/>
              <a:t>/</a:t>
            </a:r>
            <a:r>
              <a:rPr lang="en-US" sz="1600" b="1" dirty="0" err="1"/>
              <a:t>App.js</a:t>
            </a:r>
            <a:r>
              <a:rPr lang="en-US" sz="1600" b="1" dirty="0"/>
              <a:t>:</a:t>
            </a:r>
            <a:endParaRPr lang="en-US" sz="1600"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dirty="0"/>
          </a:p>
        </p:txBody>
      </p:sp>
      <p:sp>
        <p:nvSpPr>
          <p:cNvPr id="4" name="TextBox 3">
            <a:extLst>
              <a:ext uri="{FF2B5EF4-FFF2-40B4-BE49-F238E27FC236}">
                <a16:creationId xmlns:a16="http://schemas.microsoft.com/office/drawing/2014/main" id="{5B085EEC-93B8-144A-A849-FDA6296A5D85}"/>
              </a:ext>
            </a:extLst>
          </p:cNvPr>
          <p:cNvSpPr txBox="1"/>
          <p:nvPr/>
        </p:nvSpPr>
        <p:spPr>
          <a:xfrm>
            <a:off x="838200" y="3299152"/>
            <a:ext cx="10515600" cy="1754326"/>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latin typeface="Consolas" panose="020B0609020204030204" pitchFamily="49" charset="0"/>
                <a:cs typeface="Consolas" panose="020B0609020204030204" pitchFamily="49" charset="0"/>
              </a:rPr>
              <a:t>import { </a:t>
            </a:r>
            <a:r>
              <a:rPr lang="en-US" sz="1200" dirty="0" err="1">
                <a:latin typeface="Consolas" panose="020B0609020204030204" pitchFamily="49" charset="0"/>
                <a:cs typeface="Consolas" panose="020B0609020204030204" pitchFamily="49" charset="0"/>
              </a:rPr>
              <a:t>ThemeContext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StateContext</a:t>
            </a:r>
            <a:r>
              <a:rPr lang="en-US" sz="1200" dirty="0">
                <a:latin typeface="Consolas" panose="020B0609020204030204" pitchFamily="49" charset="0"/>
                <a:cs typeface="Consolas" panose="020B0609020204030204" pitchFamily="49" charset="0"/>
              </a:rPr>
              <a:t> } from './contexts'</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return (</a:t>
            </a:r>
          </a:p>
          <a:p>
            <a:pPr lvl="1"/>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StateContext.Provider</a:t>
            </a:r>
            <a:r>
              <a:rPr lang="en-US" sz="1200" dirty="0">
                <a:latin typeface="Consolas" panose="020B0609020204030204" pitchFamily="49" charset="0"/>
                <a:cs typeface="Consolas" panose="020B0609020204030204" pitchFamily="49" charset="0"/>
              </a:rPr>
              <a:t> value={{ state, dispatch }}&gt;</a:t>
            </a:r>
          </a:p>
          <a:p>
            <a:pPr lvl="1"/>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ThemeContext.Provider</a:t>
            </a:r>
            <a:r>
              <a:rPr lang="en-US" sz="1200" dirty="0">
                <a:latin typeface="Consolas" panose="020B0609020204030204" pitchFamily="49" charset="0"/>
                <a:cs typeface="Consolas" panose="020B0609020204030204" pitchFamily="49" charset="0"/>
              </a:rPr>
              <a:t> value={theme}&gt;</a:t>
            </a:r>
          </a:p>
          <a:p>
            <a:pPr lvl="1"/>
            <a:r>
              <a:rPr lang="en-US" sz="1200" dirty="0">
                <a:latin typeface="Consolas" panose="020B0609020204030204" pitchFamily="49" charset="0"/>
                <a:cs typeface="Consolas" panose="020B0609020204030204" pitchFamily="49" charset="0"/>
              </a:rPr>
              <a:t>    ...</a:t>
            </a:r>
          </a:p>
          <a:p>
            <a:pPr lvl="1"/>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ThemeContext.Provider</a:t>
            </a:r>
            <a:r>
              <a:rPr lang="en-US" sz="1200" dirty="0">
                <a:latin typeface="Consolas" panose="020B0609020204030204" pitchFamily="49" charset="0"/>
                <a:cs typeface="Consolas" panose="020B0609020204030204" pitchFamily="49" charset="0"/>
              </a:rPr>
              <a:t>&gt;</a:t>
            </a:r>
          </a:p>
          <a:p>
            <a:pPr lvl="1"/>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StateContext.Provider</a:t>
            </a:r>
            <a:r>
              <a:rPr lang="en-US" sz="1200" dirty="0">
                <a:latin typeface="Consolas" panose="020B0609020204030204" pitchFamily="49" charset="0"/>
                <a:cs typeface="Consolas" panose="020B0609020204030204" pitchFamily="49" charset="0"/>
              </a:rPr>
              <a:t>&gt;</a:t>
            </a:r>
          </a:p>
          <a:p>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5604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Designing State (3/3)</a:t>
            </a:r>
          </a:p>
        </p:txBody>
      </p:sp>
      <p:sp>
        <p:nvSpPr>
          <p:cNvPr id="3" name="Content Placeholder 2">
            <a:extLst>
              <a:ext uri="{FF2B5EF4-FFF2-40B4-BE49-F238E27FC236}">
                <a16:creationId xmlns:a16="http://schemas.microsoft.com/office/drawing/2014/main" id="{4F6A0CA5-DFE4-4D10-90C0-740F731A3A36}"/>
              </a:ext>
            </a:extLst>
          </p:cNvPr>
          <p:cNvSpPr>
            <a:spLocks noGrp="1"/>
          </p:cNvSpPr>
          <p:nvPr>
            <p:ph idx="1"/>
          </p:nvPr>
        </p:nvSpPr>
        <p:spPr>
          <a:xfrm>
            <a:off x="5703571" y="1825625"/>
            <a:ext cx="5650230" cy="4351338"/>
          </a:xfrm>
        </p:spPr>
        <p:txBody>
          <a:bodyPr>
            <a:normAutofit/>
          </a:bodyPr>
          <a:lstStyle/>
          <a:p>
            <a:r>
              <a:rPr lang="en-US" sz="1600" dirty="0"/>
              <a:t>This simplicity can break down when we have </a:t>
            </a:r>
            <a:r>
              <a:rPr lang="en-US" sz="1600" b="1" dirty="0"/>
              <a:t>multiple components that need to share and use the same state</a:t>
            </a:r>
            <a:r>
              <a:rPr lang="en-US" sz="1600" dirty="0"/>
              <a:t>, especially if those components are located in different parts of the application</a:t>
            </a:r>
            <a:br>
              <a:rPr lang="en-US" sz="1600" dirty="0"/>
            </a:br>
            <a:endParaRPr lang="en-US" sz="1600" dirty="0"/>
          </a:p>
          <a:p>
            <a:r>
              <a:rPr lang="en-US" sz="1600" dirty="0"/>
              <a:t> Sometimes this can be solved by </a:t>
            </a:r>
            <a:r>
              <a:rPr lang="en-US" sz="1600" dirty="0">
                <a:hlinkClick r:id="rId2"/>
              </a:rPr>
              <a:t>"lifting state up"</a:t>
            </a:r>
            <a:r>
              <a:rPr lang="en-US" sz="1600" dirty="0"/>
              <a:t> to parent components, but that doesn't always help</a:t>
            </a:r>
            <a:br>
              <a:rPr lang="en-US" sz="1600" dirty="0"/>
            </a:br>
            <a:endParaRPr lang="en-US" sz="1600" dirty="0"/>
          </a:p>
          <a:p>
            <a:r>
              <a:rPr lang="en-US" sz="1600" dirty="0"/>
              <a:t>One way to solve this is to extract the shared state from the components, and put it into a centralized location outside the component tree. With this, our component tree becomes a big "view", and any component can access the state or trigger actions, no matter where they are in the tree</a:t>
            </a:r>
          </a:p>
        </p:txBody>
      </p:sp>
      <p:sp>
        <p:nvSpPr>
          <p:cNvPr id="4" name="TextBox 3">
            <a:extLst>
              <a:ext uri="{FF2B5EF4-FFF2-40B4-BE49-F238E27FC236}">
                <a16:creationId xmlns:a16="http://schemas.microsoft.com/office/drawing/2014/main" id="{75E053F7-6883-E341-BB59-5EB85CD3DB0A}"/>
              </a:ext>
            </a:extLst>
          </p:cNvPr>
          <p:cNvSpPr txBox="1"/>
          <p:nvPr/>
        </p:nvSpPr>
        <p:spPr>
          <a:xfrm>
            <a:off x="838201" y="1825625"/>
            <a:ext cx="4636769"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t>function Counter() {</a:t>
            </a:r>
            <a:br>
              <a:rPr lang="en-US" sz="1200" dirty="0"/>
            </a:br>
            <a:r>
              <a:rPr lang="en-US" sz="1200" dirty="0"/>
              <a:t>    // State: a counter value</a:t>
            </a:r>
            <a:br>
              <a:rPr lang="en-US" sz="1200" dirty="0"/>
            </a:br>
            <a:r>
              <a:rPr lang="en-US" sz="1200" dirty="0"/>
              <a:t>    </a:t>
            </a:r>
            <a:r>
              <a:rPr lang="en-US" sz="1200" dirty="0" err="1"/>
              <a:t>const</a:t>
            </a:r>
            <a:r>
              <a:rPr lang="en-US" sz="1200" dirty="0"/>
              <a:t> [counter, </a:t>
            </a:r>
            <a:r>
              <a:rPr lang="en-US" sz="1200" dirty="0" err="1"/>
              <a:t>setCounter</a:t>
            </a:r>
            <a:r>
              <a:rPr lang="en-US" sz="1200" dirty="0"/>
              <a:t>] = </a:t>
            </a:r>
            <a:r>
              <a:rPr lang="en-US" sz="1200" dirty="0" err="1"/>
              <a:t>useState</a:t>
            </a:r>
            <a:r>
              <a:rPr lang="en-US" sz="1200" dirty="0"/>
              <a:t>(0)</a:t>
            </a:r>
            <a:br>
              <a:rPr lang="en-US" sz="1200" dirty="0"/>
            </a:br>
            <a:br>
              <a:rPr lang="en-US" sz="1200" dirty="0"/>
            </a:br>
            <a:r>
              <a:rPr lang="en-US" sz="1200" dirty="0"/>
              <a:t>    // Action: </a:t>
            </a:r>
          </a:p>
          <a:p>
            <a:r>
              <a:rPr lang="en-US" sz="1200" dirty="0"/>
              <a:t>    // code that causes an update to the state when something happens</a:t>
            </a:r>
            <a:br>
              <a:rPr lang="en-US" sz="1200" dirty="0"/>
            </a:br>
            <a:r>
              <a:rPr lang="en-US" sz="1200" dirty="0"/>
              <a:t>     </a:t>
            </a:r>
            <a:r>
              <a:rPr lang="en-US" sz="1200" dirty="0" err="1"/>
              <a:t>const</a:t>
            </a:r>
            <a:r>
              <a:rPr lang="en-US" sz="1200" dirty="0"/>
              <a:t> increment = () =&gt; {</a:t>
            </a:r>
            <a:br>
              <a:rPr lang="en-US" sz="1200" dirty="0"/>
            </a:br>
            <a:r>
              <a:rPr lang="en-US" sz="1200" dirty="0"/>
              <a:t>          </a:t>
            </a:r>
            <a:r>
              <a:rPr lang="en-US" sz="1200" dirty="0" err="1"/>
              <a:t>setCounter</a:t>
            </a:r>
            <a:r>
              <a:rPr lang="en-US" sz="1200" dirty="0"/>
              <a:t>(</a:t>
            </a:r>
            <a:r>
              <a:rPr lang="en-US" sz="1200" dirty="0" err="1"/>
              <a:t>prevCounter</a:t>
            </a:r>
            <a:r>
              <a:rPr lang="en-US" sz="1200" dirty="0"/>
              <a:t> =&gt; </a:t>
            </a:r>
            <a:r>
              <a:rPr lang="en-US" sz="1200" dirty="0" err="1"/>
              <a:t>prevCounter</a:t>
            </a:r>
            <a:r>
              <a:rPr lang="en-US" sz="1200" dirty="0"/>
              <a:t> + 1)</a:t>
            </a:r>
            <a:br>
              <a:rPr lang="en-US" sz="1200" dirty="0"/>
            </a:br>
            <a:r>
              <a:rPr lang="en-US" sz="1200" dirty="0"/>
              <a:t>     }</a:t>
            </a:r>
            <a:br>
              <a:rPr lang="en-US" sz="1200" dirty="0"/>
            </a:br>
            <a:br>
              <a:rPr lang="en-US" sz="1200" dirty="0"/>
            </a:br>
            <a:r>
              <a:rPr lang="en-US" sz="1200" dirty="0"/>
              <a:t>    // View: the UI definition</a:t>
            </a:r>
            <a:br>
              <a:rPr lang="en-US" sz="1200" dirty="0"/>
            </a:br>
            <a:r>
              <a:rPr lang="en-US" sz="1200" dirty="0"/>
              <a:t>    return (</a:t>
            </a:r>
            <a:br>
              <a:rPr lang="en-US" sz="1200" dirty="0"/>
            </a:br>
            <a:r>
              <a:rPr lang="en-US" sz="1200" dirty="0"/>
              <a:t>        &lt;div&gt;</a:t>
            </a:r>
            <a:br>
              <a:rPr lang="en-US" sz="1200" dirty="0"/>
            </a:br>
            <a:r>
              <a:rPr lang="en-US" sz="1200" dirty="0"/>
              <a:t>         Value: {counter} &lt;button </a:t>
            </a:r>
            <a:r>
              <a:rPr lang="en-US" sz="1200" dirty="0" err="1"/>
              <a:t>onClick</a:t>
            </a:r>
            <a:r>
              <a:rPr lang="en-US" sz="1200" dirty="0"/>
              <a:t>={increment}&gt;Increment&lt;/button&gt;</a:t>
            </a:r>
            <a:br>
              <a:rPr lang="en-US" sz="1200" dirty="0"/>
            </a:br>
            <a:r>
              <a:rPr lang="en-US" sz="1200" dirty="0"/>
              <a:t>        &lt;/div&gt;</a:t>
            </a:r>
            <a:br>
              <a:rPr lang="en-US" sz="1200" dirty="0"/>
            </a:br>
            <a:r>
              <a:rPr lang="en-US" sz="1200" dirty="0"/>
              <a:t>    )</a:t>
            </a:r>
            <a:br>
              <a:rPr lang="en-US" sz="1200" dirty="0"/>
            </a:br>
            <a:r>
              <a:rPr lang="en-US" sz="1200" dirty="0"/>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8742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1AC8-2657-4BAB-B6E1-143783026E1F}"/>
              </a:ext>
            </a:extLst>
          </p:cNvPr>
          <p:cNvSpPr>
            <a:spLocks noGrp="1"/>
          </p:cNvSpPr>
          <p:nvPr>
            <p:ph type="title"/>
          </p:nvPr>
        </p:nvSpPr>
        <p:spPr/>
        <p:txBody>
          <a:bodyPr>
            <a:normAutofit/>
          </a:bodyPr>
          <a:lstStyle/>
          <a:p>
            <a:r>
              <a:rPr lang="en-US" dirty="0">
                <a:solidFill>
                  <a:srgbClr val="454A55"/>
                </a:solidFill>
              </a:rPr>
              <a:t>Update App Component JSX</a:t>
            </a:r>
            <a:endParaRPr lang="en-US" dirty="0"/>
          </a:p>
        </p:txBody>
      </p:sp>
      <p:sp>
        <p:nvSpPr>
          <p:cNvPr id="3" name="Content Placeholder 2">
            <a:extLst>
              <a:ext uri="{FF2B5EF4-FFF2-40B4-BE49-F238E27FC236}">
                <a16:creationId xmlns:a16="http://schemas.microsoft.com/office/drawing/2014/main" id="{61AB5BEF-0BA5-4C91-B16C-45F115BF8806}"/>
              </a:ext>
            </a:extLst>
          </p:cNvPr>
          <p:cNvSpPr>
            <a:spLocks noGrp="1"/>
          </p:cNvSpPr>
          <p:nvPr>
            <p:ph idx="1"/>
          </p:nvPr>
        </p:nvSpPr>
        <p:spPr/>
        <p:txBody>
          <a:bodyPr>
            <a:normAutofit/>
          </a:bodyPr>
          <a:lstStyle/>
          <a:p>
            <a:pPr marL="0" indent="0">
              <a:buNone/>
            </a:pPr>
            <a:r>
              <a:rPr lang="en-US" sz="1600" dirty="0"/>
              <a:t>Now that we have a state context, we can remove all props passing state and dispatch methods; we can then consume the </a:t>
            </a:r>
            <a:r>
              <a:rPr lang="en-US" sz="1600" dirty="0" err="1"/>
              <a:t>StateContext</a:t>
            </a:r>
            <a:r>
              <a:rPr lang="en-US" sz="1600" dirty="0"/>
              <a:t> in whichever components require access to state or </a:t>
            </a:r>
            <a:r>
              <a:rPr lang="en-US" sz="1600" dirty="0" err="1"/>
              <a:t>dispatc</a:t>
            </a:r>
            <a:endParaRPr lang="en-US" sz="1600" dirty="0"/>
          </a:p>
          <a:p>
            <a:pPr marL="0" indent="0">
              <a:buNone/>
            </a:pPr>
            <a:endParaRPr lang="en-US" sz="1600" b="1" dirty="0"/>
          </a:p>
          <a:p>
            <a:pPr marL="0" indent="0">
              <a:buNone/>
            </a:pPr>
            <a:r>
              <a:rPr lang="en-US" sz="1600" b="1" dirty="0" err="1"/>
              <a:t>src</a:t>
            </a:r>
            <a:r>
              <a:rPr lang="en-US" sz="1600" b="1" dirty="0"/>
              <a:t>/</a:t>
            </a:r>
            <a:r>
              <a:rPr lang="en-US" sz="1600" b="1" dirty="0" err="1"/>
              <a:t>App.js</a:t>
            </a:r>
            <a:r>
              <a:rPr lang="en-US" sz="1600" b="1" dirty="0"/>
              <a:t>:</a:t>
            </a:r>
            <a:endParaRPr lang="en-US" sz="1600"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dirty="0"/>
          </a:p>
        </p:txBody>
      </p:sp>
      <p:sp>
        <p:nvSpPr>
          <p:cNvPr id="4" name="TextBox 3">
            <a:extLst>
              <a:ext uri="{FF2B5EF4-FFF2-40B4-BE49-F238E27FC236}">
                <a16:creationId xmlns:a16="http://schemas.microsoft.com/office/drawing/2014/main" id="{5B085EEC-93B8-144A-A849-FDA6296A5D85}"/>
              </a:ext>
            </a:extLst>
          </p:cNvPr>
          <p:cNvSpPr txBox="1"/>
          <p:nvPr/>
        </p:nvSpPr>
        <p:spPr>
          <a:xfrm>
            <a:off x="838200" y="3299152"/>
            <a:ext cx="10515600" cy="1938992"/>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200" dirty="0">
                <a:latin typeface="Consolas" panose="020B0609020204030204" pitchFamily="49" charset="0"/>
                <a:cs typeface="Consolas" panose="020B0609020204030204" pitchFamily="49" charset="0"/>
              </a:rPr>
              <a:t>&lt;Header text="Blog" /&gt;</a:t>
            </a:r>
          </a:p>
          <a:p>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ChangeTheme</a:t>
            </a:r>
            <a:r>
              <a:rPr lang="en-US" sz="1200" dirty="0">
                <a:latin typeface="Consolas" panose="020B0609020204030204" pitchFamily="49" charset="0"/>
                <a:cs typeface="Consolas" panose="020B0609020204030204" pitchFamily="49" charset="0"/>
              </a:rPr>
              <a:t> theme={theme} </a:t>
            </a:r>
            <a:r>
              <a:rPr lang="en-US" sz="1200" dirty="0" err="1">
                <a:latin typeface="Consolas" panose="020B0609020204030204" pitchFamily="49" charset="0"/>
                <a:cs typeface="Consolas" panose="020B0609020204030204" pitchFamily="49" charset="0"/>
              </a:rPr>
              <a:t>setTheme</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setTheme</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br</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UserBar</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br</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state.user</a:t>
            </a:r>
            <a:r>
              <a:rPr lang="en-US" sz="1200" dirty="0">
                <a:latin typeface="Consolas" panose="020B0609020204030204" pitchFamily="49" charset="0"/>
                <a:cs typeface="Consolas" panose="020B0609020204030204" pitchFamily="49" charset="0"/>
              </a:rPr>
              <a:t> &amp;&amp; &lt;</a:t>
            </a:r>
            <a:r>
              <a:rPr lang="en-US" sz="1200" dirty="0" err="1">
                <a:latin typeface="Consolas" panose="020B0609020204030204" pitchFamily="49" charset="0"/>
                <a:cs typeface="Consolas" panose="020B0609020204030204" pitchFamily="49" charset="0"/>
              </a:rPr>
              <a:t>CreatePost</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br</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hr</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PostList</a:t>
            </a:r>
            <a:r>
              <a:rPr lang="en-US" sz="1200" dirty="0">
                <a:latin typeface="Consolas" panose="020B0609020204030204" pitchFamily="49" charset="0"/>
                <a:cs typeface="Consolas" panose="020B0609020204030204" pitchFamily="49" charset="0"/>
              </a:rPr>
              <a:t> /&gt;</a:t>
            </a:r>
          </a:p>
          <a:p>
            <a:r>
              <a:rPr lang="en-US" sz="1200" dirty="0">
                <a:latin typeface="Consolas" panose="020B0609020204030204" pitchFamily="49" charset="0"/>
                <a:cs typeface="Consolas" panose="020B0609020204030204" pitchFamily="49" charset="0"/>
              </a:rPr>
              <a:t>&lt;/div&gt;</a:t>
            </a:r>
          </a:p>
        </p:txBody>
      </p:sp>
    </p:spTree>
    <p:extLst>
      <p:ext uri="{BB962C8B-B14F-4D97-AF65-F5344CB8AC3E}">
        <p14:creationId xmlns:p14="http://schemas.microsoft.com/office/powerpoint/2010/main" val="2929329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a:xfrm>
            <a:off x="247649" y="0"/>
            <a:ext cx="11106149" cy="1325563"/>
          </a:xfrm>
        </p:spPr>
        <p:txBody>
          <a:bodyPr>
            <a:normAutofit/>
          </a:bodyPr>
          <a:lstStyle/>
          <a:p>
            <a:r>
              <a:rPr lang="en-US" b="1" dirty="0"/>
              <a:t>React Bootstrap</a:t>
            </a:r>
            <a:endParaRPr lang="en-US" dirty="0"/>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247651" y="1200150"/>
            <a:ext cx="11106148" cy="5657850"/>
          </a:xfrm>
        </p:spPr>
        <p:txBody>
          <a:bodyPr>
            <a:normAutofit/>
          </a:bodyPr>
          <a:lstStyle/>
          <a:p>
            <a:r>
              <a:rPr lang="en-US" sz="2000" dirty="0"/>
              <a:t>React-Bootstrap replaces the Bootstrap JavaScript. Each component has been built from scratch as a true React component, without unneeded dependencies like jQuery.</a:t>
            </a:r>
          </a:p>
          <a:p>
            <a:r>
              <a:rPr lang="en-US" sz="2000" dirty="0">
                <a:latin typeface="Calibri" panose="020F0502020204030204" pitchFamily="34" charset="0"/>
                <a:cs typeface="Calibri" panose="020F0502020204030204" pitchFamily="34" charset="0"/>
              </a:rPr>
              <a:t>Installation:</a:t>
            </a:r>
          </a:p>
          <a:p>
            <a:pPr lvl="1"/>
            <a:r>
              <a:rPr lang="en-US" sz="2000" dirty="0" err="1"/>
              <a:t>npm</a:t>
            </a:r>
            <a:r>
              <a:rPr lang="en-US" sz="2000" dirty="0"/>
              <a:t> install react-bootstrap bootstrap</a:t>
            </a:r>
          </a:p>
          <a:p>
            <a:r>
              <a:rPr lang="en-US" sz="2000" dirty="0">
                <a:latin typeface="Calibri" panose="020F0502020204030204" pitchFamily="34" charset="0"/>
                <a:cs typeface="Calibri" panose="020F0502020204030204" pitchFamily="34" charset="0"/>
              </a:rPr>
              <a:t>Importing components</a:t>
            </a:r>
          </a:p>
          <a:p>
            <a:pPr lvl="1"/>
            <a:r>
              <a:rPr lang="en-US" sz="2000" dirty="0"/>
              <a:t>You should import individual components like: </a:t>
            </a:r>
            <a:r>
              <a:rPr lang="en-US" sz="2000" dirty="0">
                <a:latin typeface="Courier" pitchFamily="2" charset="0"/>
              </a:rPr>
              <a:t>react-bootstrap/Button</a:t>
            </a:r>
            <a:r>
              <a:rPr lang="en-US" sz="2000" dirty="0"/>
              <a:t> rather than the entire library. Doing so pulls in only the specific components that you use, which can significantly reduce the amount of code you end up sending to the client.</a:t>
            </a:r>
            <a:br>
              <a:rPr lang="en-US" sz="2000" dirty="0"/>
            </a:br>
            <a:br>
              <a:rPr lang="en-US" sz="2000" dirty="0"/>
            </a:br>
            <a:endParaRPr lang="en-US" sz="2000" dirty="0"/>
          </a:p>
          <a:p>
            <a:r>
              <a:rPr lang="en-US" sz="2000" dirty="0">
                <a:latin typeface="Calibri" panose="020F0502020204030204" pitchFamily="34" charset="0"/>
                <a:cs typeface="Calibri" panose="020F0502020204030204" pitchFamily="34" charset="0"/>
              </a:rPr>
              <a:t>Importing CSS</a:t>
            </a:r>
          </a:p>
        </p:txBody>
      </p:sp>
      <p:sp>
        <p:nvSpPr>
          <p:cNvPr id="7" name="TextBox 6">
            <a:extLst>
              <a:ext uri="{FF2B5EF4-FFF2-40B4-BE49-F238E27FC236}">
                <a16:creationId xmlns:a16="http://schemas.microsoft.com/office/drawing/2014/main" id="{4437CAF7-6D7F-BF44-9814-7B3E5B769BA1}"/>
              </a:ext>
            </a:extLst>
          </p:cNvPr>
          <p:cNvSpPr txBox="1"/>
          <p:nvPr/>
        </p:nvSpPr>
        <p:spPr>
          <a:xfrm>
            <a:off x="1057846" y="3874234"/>
            <a:ext cx="7628954"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pPr lvl="1"/>
            <a:r>
              <a:rPr lang="en-US" sz="1400" dirty="0">
                <a:latin typeface="Consolas" panose="020B0609020204030204" pitchFamily="49" charset="0"/>
                <a:cs typeface="Consolas" panose="020B0609020204030204" pitchFamily="49" charset="0"/>
              </a:rPr>
              <a:t>import Button from 'react-bootstrap/Button'; </a:t>
            </a:r>
          </a:p>
        </p:txBody>
      </p:sp>
      <p:sp>
        <p:nvSpPr>
          <p:cNvPr id="8" name="TextBox 7">
            <a:extLst>
              <a:ext uri="{FF2B5EF4-FFF2-40B4-BE49-F238E27FC236}">
                <a16:creationId xmlns:a16="http://schemas.microsoft.com/office/drawing/2014/main" id="{BC97DF7E-8D86-4A4D-B757-D087A4F04848}"/>
              </a:ext>
            </a:extLst>
          </p:cNvPr>
          <p:cNvSpPr txBox="1"/>
          <p:nvPr/>
        </p:nvSpPr>
        <p:spPr>
          <a:xfrm>
            <a:off x="1057846" y="4982646"/>
            <a:ext cx="826903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pPr lvl="1"/>
            <a:r>
              <a:rPr lang="en-US" sz="1400" dirty="0">
                <a:latin typeface="Consolas" panose="020B0609020204030204" pitchFamily="49" charset="0"/>
                <a:cs typeface="Consolas" panose="020B0609020204030204" pitchFamily="49" charset="0"/>
              </a:rPr>
              <a:t>{/* The following line can be included in your </a:t>
            </a:r>
            <a:r>
              <a:rPr lang="en-US" sz="1400" dirty="0" err="1">
                <a:latin typeface="Consolas" panose="020B0609020204030204" pitchFamily="49" charset="0"/>
                <a:cs typeface="Consolas" panose="020B0609020204030204" pitchFamily="49" charset="0"/>
              </a:rPr>
              <a:t>src</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index.js</a:t>
            </a:r>
            <a:r>
              <a:rPr lang="en-US" sz="1400" dirty="0">
                <a:latin typeface="Consolas" panose="020B0609020204030204" pitchFamily="49" charset="0"/>
                <a:cs typeface="Consolas" panose="020B0609020204030204" pitchFamily="49" charset="0"/>
              </a:rPr>
              <a:t> or </a:t>
            </a:r>
            <a:r>
              <a:rPr lang="en-US" sz="1400" dirty="0" err="1">
                <a:latin typeface="Consolas" panose="020B0609020204030204" pitchFamily="49" charset="0"/>
                <a:cs typeface="Consolas" panose="020B0609020204030204" pitchFamily="49" charset="0"/>
              </a:rPr>
              <a:t>App.js</a:t>
            </a:r>
            <a:r>
              <a:rPr lang="en-US" sz="1400" dirty="0">
                <a:latin typeface="Consolas" panose="020B0609020204030204" pitchFamily="49" charset="0"/>
                <a:cs typeface="Consolas" panose="020B0609020204030204" pitchFamily="49" charset="0"/>
              </a:rPr>
              <a:t> file*/}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import 'bootstrap/</a:t>
            </a:r>
            <a:r>
              <a:rPr lang="en-US" sz="1400" dirty="0" err="1">
                <a:latin typeface="Consolas" panose="020B0609020204030204" pitchFamily="49" charset="0"/>
                <a:cs typeface="Consolas" panose="020B0609020204030204" pitchFamily="49" charset="0"/>
              </a:rPr>
              <a:t>dist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css</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bootstrap.min.css</a:t>
            </a:r>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3053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Issues with using one </a:t>
            </a:r>
            <a:r>
              <a:rPr lang="en-US" dirty="0" err="1"/>
              <a:t>useState</a:t>
            </a:r>
            <a:r>
              <a:rPr lang="en-US" dirty="0"/>
              <a:t> hook</a:t>
            </a:r>
          </a:p>
        </p:txBody>
      </p:sp>
      <p:sp>
        <p:nvSpPr>
          <p:cNvPr id="3" name="Content Placeholder 2">
            <a:extLst>
              <a:ext uri="{FF2B5EF4-FFF2-40B4-BE49-F238E27FC236}">
                <a16:creationId xmlns:a16="http://schemas.microsoft.com/office/drawing/2014/main" id="{4F6A0CA5-DFE4-4D10-90C0-740F731A3A36}"/>
              </a:ext>
            </a:extLst>
          </p:cNvPr>
          <p:cNvSpPr>
            <a:spLocks noGrp="1"/>
          </p:cNvSpPr>
          <p:nvPr>
            <p:ph idx="1"/>
          </p:nvPr>
        </p:nvSpPr>
        <p:spPr>
          <a:xfrm>
            <a:off x="838200" y="1501775"/>
            <a:ext cx="10515600" cy="1774825"/>
          </a:xfrm>
        </p:spPr>
        <p:txBody>
          <a:bodyPr>
            <a:normAutofit fontScale="92500" lnSpcReduction="10000"/>
          </a:bodyPr>
          <a:lstStyle/>
          <a:p>
            <a:r>
              <a:rPr lang="en-US" sz="2400" dirty="0"/>
              <a:t>Why don’t we hold all our application state in a single, global </a:t>
            </a:r>
            <a:r>
              <a:rPr lang="en-US" sz="2400" dirty="0" err="1"/>
              <a:t>useState</a:t>
            </a:r>
            <a:r>
              <a:rPr lang="en-US" sz="2400" dirty="0"/>
              <a:t> hook?</a:t>
            </a:r>
          </a:p>
          <a:p>
            <a:r>
              <a:rPr lang="en-US" sz="2400" dirty="0"/>
              <a:t>The State Hook supports passing complex objects and arrays, however we always have to change mutate state directly when using them</a:t>
            </a:r>
          </a:p>
          <a:p>
            <a:r>
              <a:rPr lang="en-US" sz="2400" dirty="0"/>
              <a:t>This requires the use of a lot of spread syntax in order to ensure we don’t overwrite other parts of state</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1051560" y="3286125"/>
            <a:ext cx="10984230" cy="2988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Take the following state as example:</a:t>
            </a:r>
          </a:p>
          <a:p>
            <a:pPr marL="0" indent="0">
              <a:buNone/>
            </a:pPr>
            <a:endParaRPr lang="en-US" sz="18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If we want to change the filter by executing: </a:t>
            </a:r>
            <a:endParaRPr lang="en-US" sz="18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Would result in the removal of the “</a:t>
            </a:r>
            <a:r>
              <a:rPr lang="en-US" sz="1800" dirty="0" err="1"/>
              <a:t>expandedPosts</a:t>
            </a:r>
            <a:r>
              <a:rPr lang="en-US" sz="1800" dirty="0"/>
              <a:t>” field of our state.</a:t>
            </a:r>
            <a:endParaRPr lang="en-US" sz="18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CC913EC2-7779-7D4A-80B7-B694AE9D0A27}"/>
              </a:ext>
            </a:extLst>
          </p:cNvPr>
          <p:cNvSpPr txBox="1"/>
          <p:nvPr/>
        </p:nvSpPr>
        <p:spPr>
          <a:xfrm>
            <a:off x="1171323" y="3686475"/>
            <a:ext cx="829271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[config, </a:t>
            </a:r>
            <a:r>
              <a:rPr lang="en-US" sz="1400" dirty="0" err="1">
                <a:latin typeface="Courier New" panose="02070309020205020404" pitchFamily="49" charset="0"/>
                <a:cs typeface="Courier New" panose="02070309020205020404" pitchFamily="49" charset="0"/>
              </a:rPr>
              <a:t>setConfig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useState</a:t>
            </a:r>
            <a:r>
              <a:rPr lang="en-US" sz="1400" dirty="0">
                <a:latin typeface="Courier New" panose="02070309020205020404" pitchFamily="49" charset="0"/>
                <a:cs typeface="Courier New" panose="02070309020205020404" pitchFamily="49" charset="0"/>
              </a:rPr>
              <a:t>({ filter: "all", </a:t>
            </a:r>
            <a:r>
              <a:rPr lang="en-US" sz="1400" dirty="0" err="1">
                <a:latin typeface="Courier New" panose="02070309020205020404" pitchFamily="49" charset="0"/>
                <a:cs typeface="Courier New" panose="02070309020205020404" pitchFamily="49" charset="0"/>
              </a:rPr>
              <a:t>expandPosts</a:t>
            </a:r>
            <a:r>
              <a:rPr lang="en-US" sz="1400" dirty="0">
                <a:latin typeface="Courier New" panose="02070309020205020404" pitchFamily="49" charset="0"/>
                <a:cs typeface="Courier New" panose="02070309020205020404" pitchFamily="49" charset="0"/>
              </a:rPr>
              <a:t>: true });</a:t>
            </a:r>
          </a:p>
        </p:txBody>
      </p:sp>
      <p:sp>
        <p:nvSpPr>
          <p:cNvPr id="6" name="TextBox 5">
            <a:extLst>
              <a:ext uri="{FF2B5EF4-FFF2-40B4-BE49-F238E27FC236}">
                <a16:creationId xmlns:a16="http://schemas.microsoft.com/office/drawing/2014/main" id="{27DE8C6A-FEC6-8D47-AB01-22F0F9A54FB2}"/>
              </a:ext>
            </a:extLst>
          </p:cNvPr>
          <p:cNvSpPr txBox="1"/>
          <p:nvPr/>
        </p:nvSpPr>
        <p:spPr>
          <a:xfrm>
            <a:off x="1171322" y="4826883"/>
            <a:ext cx="829271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New" panose="02070309020205020404" pitchFamily="49" charset="0"/>
                <a:cs typeface="Courier New" panose="02070309020205020404" pitchFamily="49" charset="0"/>
              </a:rPr>
              <a:t>setConfig</a:t>
            </a:r>
            <a:r>
              <a:rPr lang="en-US" sz="1400" dirty="0">
                <a:latin typeface="Courier New" panose="02070309020205020404" pitchFamily="49" charset="0"/>
                <a:cs typeface="Courier New" panose="02070309020205020404" pitchFamily="49" charset="0"/>
              </a:rPr>
              <a:t>({ filter: { </a:t>
            </a:r>
            <a:r>
              <a:rPr lang="en-US" sz="1400" dirty="0" err="1">
                <a:latin typeface="Courier New" panose="02070309020205020404" pitchFamily="49" charset="0"/>
                <a:cs typeface="Courier New" panose="02070309020205020404" pitchFamily="49" charset="0"/>
              </a:rPr>
              <a:t>byAuthor</a:t>
            </a:r>
            <a:r>
              <a:rPr lang="en-US" sz="1400" dirty="0">
                <a:latin typeface="Courier New" panose="02070309020205020404" pitchFamily="49" charset="0"/>
                <a:cs typeface="Courier New" panose="02070309020205020404" pitchFamily="49" charset="0"/>
              </a:rPr>
              <a:t>: "Paul",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"2019-04-29" } });</a:t>
            </a:r>
          </a:p>
        </p:txBody>
      </p:sp>
    </p:spTree>
    <p:extLst>
      <p:ext uri="{BB962C8B-B14F-4D97-AF65-F5344CB8AC3E}">
        <p14:creationId xmlns:p14="http://schemas.microsoft.com/office/powerpoint/2010/main" val="59548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Issues with the State Hook - Example</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838200" y="1690688"/>
            <a:ext cx="11544301"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Take the following state as example:</a:t>
            </a:r>
          </a:p>
          <a:p>
            <a:pPr marL="0" indent="0">
              <a:buNone/>
            </a:pPr>
            <a:endParaRPr lang="en-US" sz="18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800" b="1" dirty="0"/>
              <a:t>If we want to change the filter by executing: </a:t>
            </a:r>
            <a:endParaRPr lang="en-US" sz="18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We would remove the “</a:t>
            </a:r>
            <a:r>
              <a:rPr lang="en-US" sz="1800" b="1" dirty="0" err="1"/>
              <a:t>expandedPosts</a:t>
            </a:r>
            <a:r>
              <a:rPr lang="en-US" sz="1800" b="1" dirty="0"/>
              <a:t>” part of our state. To fix this, we need to spread our existing state in:</a:t>
            </a:r>
          </a:p>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a:p>
            <a:pPr marL="0" indent="0">
              <a:buNone/>
            </a:pPr>
            <a:r>
              <a:rPr lang="en-US" sz="1800" b="1" dirty="0"/>
              <a:t>Now if we want to update the </a:t>
            </a:r>
            <a:r>
              <a:rPr lang="en-US" sz="1800" b="1" dirty="0" err="1"/>
              <a:t>fromDate</a:t>
            </a:r>
            <a:r>
              <a:rPr lang="en-US" sz="1800" b="1" dirty="0"/>
              <a:t> portion of our filter we would need to execute to ensure we don’t erase </a:t>
            </a:r>
            <a:r>
              <a:rPr lang="en-US" sz="1800" b="1" dirty="0" err="1"/>
              <a:t>byAuthor</a:t>
            </a:r>
            <a:r>
              <a:rPr lang="en-US" sz="1800" b="1" dirty="0"/>
              <a:t>:</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b="1" dirty="0"/>
              <a:t>However, in the event that the filter state is still a string, the result of the above call would be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C41D33BB-E164-B144-8461-A40EC52057D2}"/>
              </a:ext>
            </a:extLst>
          </p:cNvPr>
          <p:cNvSpPr txBox="1"/>
          <p:nvPr/>
        </p:nvSpPr>
        <p:spPr>
          <a:xfrm>
            <a:off x="1022733" y="2063415"/>
            <a:ext cx="829271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[config, </a:t>
            </a:r>
            <a:r>
              <a:rPr lang="en-US" sz="1400" dirty="0" err="1">
                <a:latin typeface="Courier New" panose="02070309020205020404" pitchFamily="49" charset="0"/>
                <a:cs typeface="Courier New" panose="02070309020205020404" pitchFamily="49" charset="0"/>
              </a:rPr>
              <a:t>setConfig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useState</a:t>
            </a:r>
            <a:r>
              <a:rPr lang="en-US" sz="1400" dirty="0">
                <a:latin typeface="Courier New" panose="02070309020205020404" pitchFamily="49" charset="0"/>
                <a:cs typeface="Courier New" panose="02070309020205020404" pitchFamily="49" charset="0"/>
              </a:rPr>
              <a:t>({ filter: "all", </a:t>
            </a:r>
            <a:r>
              <a:rPr lang="en-US" sz="1400" dirty="0" err="1">
                <a:latin typeface="Courier New" panose="02070309020205020404" pitchFamily="49" charset="0"/>
                <a:cs typeface="Courier New" panose="02070309020205020404" pitchFamily="49" charset="0"/>
              </a:rPr>
              <a:t>expandPosts</a:t>
            </a:r>
            <a:r>
              <a:rPr lang="en-US" sz="1400" dirty="0">
                <a:latin typeface="Courier New" panose="02070309020205020404" pitchFamily="49" charset="0"/>
                <a:cs typeface="Courier New" panose="02070309020205020404" pitchFamily="49" charset="0"/>
              </a:rPr>
              <a:t>: true });</a:t>
            </a:r>
          </a:p>
        </p:txBody>
      </p:sp>
      <p:sp>
        <p:nvSpPr>
          <p:cNvPr id="6" name="TextBox 5">
            <a:extLst>
              <a:ext uri="{FF2B5EF4-FFF2-40B4-BE49-F238E27FC236}">
                <a16:creationId xmlns:a16="http://schemas.microsoft.com/office/drawing/2014/main" id="{FDBC2AF4-6322-6F41-A261-830ABE271C6A}"/>
              </a:ext>
            </a:extLst>
          </p:cNvPr>
          <p:cNvSpPr txBox="1"/>
          <p:nvPr/>
        </p:nvSpPr>
        <p:spPr>
          <a:xfrm>
            <a:off x="1022733" y="2791922"/>
            <a:ext cx="829271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New" panose="02070309020205020404" pitchFamily="49" charset="0"/>
                <a:cs typeface="Courier New" panose="02070309020205020404" pitchFamily="49" charset="0"/>
              </a:rPr>
              <a:t>setConfig</a:t>
            </a:r>
            <a:r>
              <a:rPr lang="en-US" sz="1400" dirty="0">
                <a:latin typeface="Courier New" panose="02070309020205020404" pitchFamily="49" charset="0"/>
                <a:cs typeface="Courier New" panose="02070309020205020404" pitchFamily="49" charset="0"/>
              </a:rPr>
              <a:t>({ filter: { </a:t>
            </a:r>
            <a:r>
              <a:rPr lang="en-US" sz="1400" dirty="0" err="1">
                <a:latin typeface="Courier New" panose="02070309020205020404" pitchFamily="49" charset="0"/>
                <a:cs typeface="Courier New" panose="02070309020205020404" pitchFamily="49" charset="0"/>
              </a:rPr>
              <a:t>byAuthor</a:t>
            </a:r>
            <a:r>
              <a:rPr lang="en-US" sz="1400" dirty="0">
                <a:latin typeface="Courier New" panose="02070309020205020404" pitchFamily="49" charset="0"/>
                <a:cs typeface="Courier New" panose="02070309020205020404" pitchFamily="49" charset="0"/>
              </a:rPr>
              <a:t>: "Paul",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"2019-04-29" } });</a:t>
            </a:r>
          </a:p>
        </p:txBody>
      </p:sp>
      <p:sp>
        <p:nvSpPr>
          <p:cNvPr id="7" name="TextBox 6">
            <a:extLst>
              <a:ext uri="{FF2B5EF4-FFF2-40B4-BE49-F238E27FC236}">
                <a16:creationId xmlns:a16="http://schemas.microsoft.com/office/drawing/2014/main" id="{367335B4-ECB0-AC45-82BA-F333E176414A}"/>
              </a:ext>
            </a:extLst>
          </p:cNvPr>
          <p:cNvSpPr txBox="1"/>
          <p:nvPr/>
        </p:nvSpPr>
        <p:spPr>
          <a:xfrm>
            <a:off x="1022731" y="3532671"/>
            <a:ext cx="934046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New" panose="02070309020205020404" pitchFamily="49" charset="0"/>
                <a:cs typeface="Courier New" panose="02070309020205020404" pitchFamily="49" charset="0"/>
              </a:rPr>
              <a:t>setConfig</a:t>
            </a:r>
            <a:r>
              <a:rPr lang="en-US" sz="1400" dirty="0">
                <a:latin typeface="Courier New" panose="02070309020205020404" pitchFamily="49" charset="0"/>
                <a:cs typeface="Courier New" panose="02070309020205020404" pitchFamily="49" charset="0"/>
              </a:rPr>
              <a:t>({ ...config, filter: { </a:t>
            </a:r>
            <a:r>
              <a:rPr lang="en-US" sz="1400" dirty="0" err="1">
                <a:latin typeface="Courier New" panose="02070309020205020404" pitchFamily="49" charset="0"/>
                <a:cs typeface="Courier New" panose="02070309020205020404" pitchFamily="49" charset="0"/>
              </a:rPr>
              <a:t>byAuthor</a:t>
            </a:r>
            <a:r>
              <a:rPr lang="en-US" sz="1400" dirty="0">
                <a:latin typeface="Courier New" panose="02070309020205020404" pitchFamily="49" charset="0"/>
                <a:cs typeface="Courier New" panose="02070309020205020404" pitchFamily="49" charset="0"/>
              </a:rPr>
              <a:t>: "Paul",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"2019-04-29" } });</a:t>
            </a:r>
          </a:p>
        </p:txBody>
      </p:sp>
      <p:sp>
        <p:nvSpPr>
          <p:cNvPr id="8" name="TextBox 7">
            <a:extLst>
              <a:ext uri="{FF2B5EF4-FFF2-40B4-BE49-F238E27FC236}">
                <a16:creationId xmlns:a16="http://schemas.microsoft.com/office/drawing/2014/main" id="{C34E4032-E514-E343-BCAB-D969F30A07E2}"/>
              </a:ext>
            </a:extLst>
          </p:cNvPr>
          <p:cNvSpPr txBox="1"/>
          <p:nvPr/>
        </p:nvSpPr>
        <p:spPr>
          <a:xfrm>
            <a:off x="1022730" y="4575677"/>
            <a:ext cx="934046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err="1">
                <a:latin typeface="Courier New" panose="02070309020205020404" pitchFamily="49" charset="0"/>
                <a:cs typeface="Courier New" panose="02070309020205020404" pitchFamily="49" charset="0"/>
              </a:rPr>
              <a:t>setConfig</a:t>
            </a:r>
            <a:r>
              <a:rPr lang="en-US" sz="1400" dirty="0">
                <a:latin typeface="Courier New" panose="02070309020205020404" pitchFamily="49" charset="0"/>
                <a:cs typeface="Courier New" panose="02070309020205020404" pitchFamily="49" charset="0"/>
              </a:rPr>
              <a:t>({ ...config, filter: { ...</a:t>
            </a:r>
            <a:r>
              <a:rPr lang="en-US" sz="1400" dirty="0" err="1">
                <a:latin typeface="Courier New" panose="02070309020205020404" pitchFamily="49" charset="0"/>
                <a:cs typeface="Courier New" panose="02070309020205020404" pitchFamily="49" charset="0"/>
              </a:rPr>
              <a:t>config.filter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"2019-04-30" } });</a:t>
            </a:r>
          </a:p>
        </p:txBody>
      </p:sp>
      <p:sp>
        <p:nvSpPr>
          <p:cNvPr id="9" name="TextBox 8">
            <a:extLst>
              <a:ext uri="{FF2B5EF4-FFF2-40B4-BE49-F238E27FC236}">
                <a16:creationId xmlns:a16="http://schemas.microsoft.com/office/drawing/2014/main" id="{9E446A4C-C0AB-2647-98D2-9604B738BFAE}"/>
              </a:ext>
            </a:extLst>
          </p:cNvPr>
          <p:cNvSpPr txBox="1"/>
          <p:nvPr/>
        </p:nvSpPr>
        <p:spPr>
          <a:xfrm>
            <a:off x="1022729" y="5310906"/>
            <a:ext cx="934046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filter: { 0: 'a', 1: 'l', 2: 'l',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'2019-04-30' }, </a:t>
            </a:r>
            <a:r>
              <a:rPr lang="en-US" sz="1400" dirty="0" err="1">
                <a:latin typeface="Courier New" panose="02070309020205020404" pitchFamily="49" charset="0"/>
                <a:cs typeface="Courier New" panose="02070309020205020404" pitchFamily="49" charset="0"/>
              </a:rPr>
              <a:t>expandPosts</a:t>
            </a:r>
            <a:r>
              <a:rPr lang="en-US" sz="1400" dirty="0">
                <a:latin typeface="Courier New" panose="02070309020205020404" pitchFamily="49" charset="0"/>
                <a:cs typeface="Courier New" panose="02070309020205020404" pitchFamily="49" charset="0"/>
              </a:rPr>
              <a:t>: true }</a:t>
            </a:r>
          </a:p>
        </p:txBody>
      </p:sp>
    </p:spTree>
    <p:extLst>
      <p:ext uri="{BB962C8B-B14F-4D97-AF65-F5344CB8AC3E}">
        <p14:creationId xmlns:p14="http://schemas.microsoft.com/office/powerpoint/2010/main" val="397474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Updating state - Actions</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838199" y="1825625"/>
            <a:ext cx="10980907" cy="4351338"/>
          </a:xfrm>
        </p:spPr>
        <p:txBody>
          <a:bodyPr>
            <a:normAutofit lnSpcReduction="10000"/>
          </a:bodyPr>
          <a:lstStyle/>
          <a:p>
            <a:r>
              <a:rPr lang="en-US" b="1" dirty="0"/>
              <a:t>Actions</a:t>
            </a:r>
            <a:r>
              <a:rPr lang="en-US" dirty="0"/>
              <a:t> are plain JavaScript objects that have a </a:t>
            </a:r>
            <a:r>
              <a:rPr lang="en-US" dirty="0">
                <a:latin typeface="Courier" pitchFamily="2" charset="0"/>
              </a:rPr>
              <a:t>type</a:t>
            </a:r>
            <a:r>
              <a:rPr lang="en-US" dirty="0"/>
              <a:t> field. </a:t>
            </a:r>
          </a:p>
          <a:p>
            <a:r>
              <a:rPr lang="en-US" b="1" dirty="0"/>
              <a:t>You can think of an action as an event that describes something that happened in the application</a:t>
            </a:r>
            <a:r>
              <a:rPr lang="en-US" dirty="0"/>
              <a:t>.</a:t>
            </a:r>
          </a:p>
          <a:p>
            <a:r>
              <a:rPr lang="en-US" dirty="0"/>
              <a:t>In the same way that we designed the state structure based on the app's requirements, we should also be able to come up with a list of some of the actions that describe what's happening:</a:t>
            </a:r>
          </a:p>
          <a:p>
            <a:pPr lvl="1"/>
            <a:r>
              <a:rPr lang="en-US" dirty="0"/>
              <a:t>Add a date filter</a:t>
            </a:r>
          </a:p>
          <a:p>
            <a:pPr lvl="1"/>
            <a:r>
              <a:rPr lang="en-US" dirty="0"/>
              <a:t>Add an author filter</a:t>
            </a:r>
          </a:p>
          <a:p>
            <a:pPr lvl="1"/>
            <a:r>
              <a:rPr lang="en-US" dirty="0"/>
              <a:t>Remove all filters</a:t>
            </a:r>
          </a:p>
          <a:p>
            <a:r>
              <a:rPr lang="en-US" dirty="0"/>
              <a:t>We normally put any extra data needed to describe what's happening into the action object (or a payload field)</a:t>
            </a:r>
          </a:p>
        </p:txBody>
      </p:sp>
    </p:spTree>
    <p:extLst>
      <p:ext uri="{BB962C8B-B14F-4D97-AF65-F5344CB8AC3E}">
        <p14:creationId xmlns:p14="http://schemas.microsoft.com/office/powerpoint/2010/main" val="251757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9620-9CE3-4E17-8486-AAF5627318A9}"/>
              </a:ext>
            </a:extLst>
          </p:cNvPr>
          <p:cNvSpPr>
            <a:spLocks noGrp="1"/>
          </p:cNvSpPr>
          <p:nvPr>
            <p:ph type="title"/>
          </p:nvPr>
        </p:nvSpPr>
        <p:spPr/>
        <p:txBody>
          <a:bodyPr/>
          <a:lstStyle/>
          <a:p>
            <a:r>
              <a:rPr lang="en-US" dirty="0"/>
              <a:t>Updating state - Actions</a:t>
            </a:r>
          </a:p>
        </p:txBody>
      </p:sp>
      <p:sp>
        <p:nvSpPr>
          <p:cNvPr id="4" name="Content Placeholder 3">
            <a:extLst>
              <a:ext uri="{FF2B5EF4-FFF2-40B4-BE49-F238E27FC236}">
                <a16:creationId xmlns:a16="http://schemas.microsoft.com/office/drawing/2014/main" id="{52224F03-FE9E-4C01-921F-F2A70E879F8F}"/>
              </a:ext>
            </a:extLst>
          </p:cNvPr>
          <p:cNvSpPr txBox="1">
            <a:spLocks/>
          </p:cNvSpPr>
          <p:nvPr/>
        </p:nvSpPr>
        <p:spPr>
          <a:xfrm>
            <a:off x="0" y="1690688"/>
            <a:ext cx="121920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F96EE4F1-ED27-4A66-96E8-2343E6F06014}"/>
              </a:ext>
            </a:extLst>
          </p:cNvPr>
          <p:cNvSpPr>
            <a:spLocks noGrp="1"/>
          </p:cNvSpPr>
          <p:nvPr>
            <p:ph idx="1"/>
          </p:nvPr>
        </p:nvSpPr>
        <p:spPr>
          <a:xfrm>
            <a:off x="838199" y="1825625"/>
            <a:ext cx="10980907" cy="4351338"/>
          </a:xfrm>
        </p:spPr>
        <p:txBody>
          <a:bodyPr>
            <a:normAutofit/>
          </a:bodyPr>
          <a:lstStyle/>
          <a:p>
            <a:r>
              <a:rPr lang="en-US" sz="2400" dirty="0"/>
              <a:t>Instead of modifying state directly, we can build functions that accept an action such as </a:t>
            </a:r>
            <a:r>
              <a:rPr lang="en-US" sz="2400" dirty="0">
                <a:latin typeface="Courier New" panose="02070309020205020404" pitchFamily="49" charset="0"/>
                <a:cs typeface="Courier New" panose="02070309020205020404" pitchFamily="49" charset="0"/>
              </a:rPr>
              <a:t>CHANGE_FILTER </a:t>
            </a:r>
            <a:r>
              <a:rPr lang="en-US" sz="2400" dirty="0"/>
              <a:t>or </a:t>
            </a:r>
            <a:r>
              <a:rPr lang="en-US" sz="2400" dirty="0">
                <a:latin typeface="Courier New" panose="02070309020205020404" pitchFamily="49" charset="0"/>
                <a:cs typeface="Courier New" panose="02070309020205020404" pitchFamily="49" charset="0"/>
              </a:rPr>
              <a:t>TOGGLE_EXPAND </a:t>
            </a:r>
            <a:r>
              <a:rPr lang="en-US" sz="2400" dirty="0"/>
              <a:t>and performs the related action</a:t>
            </a:r>
          </a:p>
          <a:p>
            <a:endParaRPr lang="en-US" sz="2400" dirty="0"/>
          </a:p>
          <a:p>
            <a:r>
              <a:rPr lang="en-US" sz="2400" dirty="0"/>
              <a:t>The TOGGLE_EXPAND action is simple, it’s just an object with the action type defined</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t>The CHANGE_FILTER action could deal with the complex state changes that we had problems with earlier, as follows:</a:t>
            </a:r>
          </a:p>
          <a:p>
            <a:endParaRPr lang="en-US" sz="2400" dirty="0"/>
          </a:p>
          <a:p>
            <a:endParaRPr lang="en-US" sz="2400" dirty="0"/>
          </a:p>
        </p:txBody>
      </p:sp>
      <p:sp>
        <p:nvSpPr>
          <p:cNvPr id="6" name="TextBox 5">
            <a:extLst>
              <a:ext uri="{FF2B5EF4-FFF2-40B4-BE49-F238E27FC236}">
                <a16:creationId xmlns:a16="http://schemas.microsoft.com/office/drawing/2014/main" id="{D13D615B-D5A8-6342-885C-B319ED6DD869}"/>
              </a:ext>
            </a:extLst>
          </p:cNvPr>
          <p:cNvSpPr txBox="1"/>
          <p:nvPr/>
        </p:nvSpPr>
        <p:spPr>
          <a:xfrm>
            <a:off x="1140843" y="3665242"/>
            <a:ext cx="314921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 type: 'TOGGLE_EXPAND' }</a:t>
            </a:r>
          </a:p>
        </p:txBody>
      </p:sp>
      <p:sp>
        <p:nvSpPr>
          <p:cNvPr id="7" name="TextBox 6">
            <a:extLst>
              <a:ext uri="{FF2B5EF4-FFF2-40B4-BE49-F238E27FC236}">
                <a16:creationId xmlns:a16="http://schemas.microsoft.com/office/drawing/2014/main" id="{F1DB6487-097F-CE46-8E01-A3F0AE0CA0B0}"/>
              </a:ext>
            </a:extLst>
          </p:cNvPr>
          <p:cNvSpPr txBox="1"/>
          <p:nvPr/>
        </p:nvSpPr>
        <p:spPr>
          <a:xfrm>
            <a:off x="1140843" y="5222856"/>
            <a:ext cx="6071487" cy="954107"/>
          </a:xfrm>
          <a:prstGeom prst="rect">
            <a:avLst/>
          </a:prstGeom>
        </p:spPr>
        <p:style>
          <a:lnRef idx="0">
            <a:schemeClr val="accent1"/>
          </a:lnRef>
          <a:fillRef idx="3">
            <a:schemeClr val="accent1"/>
          </a:fillRef>
          <a:effectRef idx="3">
            <a:schemeClr val="accent1"/>
          </a:effectRef>
          <a:fontRef idx="minor">
            <a:schemeClr val="lt1"/>
          </a:fontRef>
        </p:style>
        <p:txBody>
          <a:bodyPr wrap="square" numCol="1" rtlCol="0">
            <a:spAutoFit/>
          </a:bodyPr>
          <a:lstStyle/>
          <a:p>
            <a:r>
              <a:rPr lang="en-US" sz="1400" dirty="0">
                <a:latin typeface="Courier New" panose="02070309020205020404" pitchFamily="49" charset="0"/>
                <a:cs typeface="Courier New" panose="02070309020205020404" pitchFamily="49" charset="0"/>
              </a:rPr>
              <a:t> { type: 'CHANGE_FILTER', all: true }</a:t>
            </a:r>
          </a:p>
          <a:p>
            <a:r>
              <a:rPr lang="en-US" sz="1400" dirty="0">
                <a:latin typeface="Courier New" panose="02070309020205020404" pitchFamily="49" charset="0"/>
                <a:cs typeface="Courier New" panose="02070309020205020404" pitchFamily="49" charset="0"/>
              </a:rPr>
              <a:t> { type: 'CHANGE_FILTER',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'2019-04-29’ }</a:t>
            </a:r>
          </a:p>
          <a:p>
            <a:r>
              <a:rPr lang="en-US" sz="1400" dirty="0">
                <a:latin typeface="Courier New" panose="02070309020205020404" pitchFamily="49" charset="0"/>
                <a:cs typeface="Courier New" panose="02070309020205020404" pitchFamily="49" charset="0"/>
              </a:rPr>
              <a:t> { type: 'CHANGE_FILTER', </a:t>
            </a:r>
            <a:r>
              <a:rPr lang="en-US" sz="1400" dirty="0" err="1">
                <a:latin typeface="Courier New" panose="02070309020205020404" pitchFamily="49" charset="0"/>
                <a:cs typeface="Courier New" panose="02070309020205020404" pitchFamily="49" charset="0"/>
              </a:rPr>
              <a:t>byAuthor</a:t>
            </a:r>
            <a:r>
              <a:rPr lang="en-US" sz="1400" dirty="0">
                <a:latin typeface="Courier New" panose="02070309020205020404" pitchFamily="49" charset="0"/>
                <a:cs typeface="Courier New" panose="02070309020205020404" pitchFamily="49" charset="0"/>
              </a:rPr>
              <a:t>: ‘Paul’ }</a:t>
            </a:r>
          </a:p>
          <a:p>
            <a:r>
              <a:rPr lang="en-US" sz="1400" dirty="0">
                <a:latin typeface="Courier New" panose="02070309020205020404" pitchFamily="49" charset="0"/>
                <a:cs typeface="Courier New" panose="02070309020205020404" pitchFamily="49" charset="0"/>
              </a:rPr>
              <a:t> { type: 'CHANGE_FILTER', </a:t>
            </a:r>
            <a:r>
              <a:rPr lang="en-US" sz="1400" dirty="0" err="1">
                <a:latin typeface="Courier New" panose="02070309020205020404" pitchFamily="49" charset="0"/>
                <a:cs typeface="Courier New" panose="02070309020205020404" pitchFamily="49" charset="0"/>
              </a:rPr>
              <a:t>fromDate</a:t>
            </a:r>
            <a:r>
              <a:rPr lang="en-US" sz="1400" dirty="0">
                <a:latin typeface="Courier New" panose="02070309020205020404" pitchFamily="49" charset="0"/>
                <a:cs typeface="Courier New" panose="02070309020205020404" pitchFamily="49" charset="0"/>
              </a:rPr>
              <a:t>: '2019-04-30' }</a:t>
            </a:r>
          </a:p>
        </p:txBody>
      </p:sp>
    </p:spTree>
    <p:extLst>
      <p:ext uri="{BB962C8B-B14F-4D97-AF65-F5344CB8AC3E}">
        <p14:creationId xmlns:p14="http://schemas.microsoft.com/office/powerpoint/2010/main" val="2112471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20105</TotalTime>
  <Words>5546</Words>
  <Application>Microsoft Macintosh PowerPoint</Application>
  <PresentationFormat>Widescreen</PresentationFormat>
  <Paragraphs>621</Paragraphs>
  <Slides>51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Consolas</vt:lpstr>
      <vt:lpstr>Courier</vt:lpstr>
      <vt:lpstr>Courier New</vt:lpstr>
      <vt:lpstr>Verdana</vt:lpstr>
      <vt:lpstr>Office Theme</vt:lpstr>
      <vt:lpstr>React Reducers</vt:lpstr>
      <vt:lpstr>Lecture Agenda</vt:lpstr>
      <vt:lpstr>Designing State (1/3)</vt:lpstr>
      <vt:lpstr>Designing State (2/3)</vt:lpstr>
      <vt:lpstr>Designing State (3/3)</vt:lpstr>
      <vt:lpstr>Issues with using one useState hook</vt:lpstr>
      <vt:lpstr>Issues with the State Hook - Example</vt:lpstr>
      <vt:lpstr>Updating state - Actions</vt:lpstr>
      <vt:lpstr>Updating state - Actions</vt:lpstr>
      <vt:lpstr>Updating State – Actions </vt:lpstr>
      <vt:lpstr>Reducer Functions (1/3)</vt:lpstr>
      <vt:lpstr>Reducer Functions (2/3) </vt:lpstr>
      <vt:lpstr>Reducer Functions (3/3) </vt:lpstr>
      <vt:lpstr>The Reducer Hook</vt:lpstr>
      <vt:lpstr>Identifying when to use the Reducer Hook</vt:lpstr>
      <vt:lpstr>Replacing the user state hook</vt:lpstr>
      <vt:lpstr>Defining the userReducer Function</vt:lpstr>
      <vt:lpstr>Defining the userReducer Hook</vt:lpstr>
      <vt:lpstr>Defining the userReducer Hook (continued)</vt:lpstr>
      <vt:lpstr>Replacing the post state hook</vt:lpstr>
      <vt:lpstr>Defining the postReducer function</vt:lpstr>
      <vt:lpstr>Defining the postReducer Hook</vt:lpstr>
      <vt:lpstr>Creating reducers.js</vt:lpstr>
      <vt:lpstr>React Component Lifecycle</vt:lpstr>
      <vt:lpstr>useEffect Hook</vt:lpstr>
      <vt:lpstr>useEffect Hook - triggering on prop change</vt:lpstr>
      <vt:lpstr>useEffect Hook - triggering on mount</vt:lpstr>
      <vt:lpstr>useEffect Hook - triggering on unmount</vt:lpstr>
      <vt:lpstr>Using useEffect in our blog app</vt:lpstr>
      <vt:lpstr>What is React Context?</vt:lpstr>
      <vt:lpstr>Example</vt:lpstr>
      <vt:lpstr>React Context - Defining the Context</vt:lpstr>
      <vt:lpstr>React Context - Defining the Consumer</vt:lpstr>
      <vt:lpstr>React Context - Defining the Consumer</vt:lpstr>
      <vt:lpstr>React Context - Defining a Provider</vt:lpstr>
      <vt:lpstr>React Context - Nested Providers</vt:lpstr>
      <vt:lpstr>React Context - Issues</vt:lpstr>
      <vt:lpstr>Adding Themes to the blog</vt:lpstr>
      <vt:lpstr>Defining the ‘ThemeContext’</vt:lpstr>
      <vt:lpstr>Consuming ‘ThemeContext’ using useContext</vt:lpstr>
      <vt:lpstr>Add Header to App</vt:lpstr>
      <vt:lpstr>Adding Context Hook to the Post component</vt:lpstr>
      <vt:lpstr>Defining the Provider</vt:lpstr>
      <vt:lpstr>Dynamically changing the theme</vt:lpstr>
      <vt:lpstr>Implementing a ChangeTheme component</vt:lpstr>
      <vt:lpstr>Define a ThemeItem Component</vt:lpstr>
      <vt:lpstr>Update the App to use ChangeTheme</vt:lpstr>
      <vt:lpstr>Using Context for Global State</vt:lpstr>
      <vt:lpstr>Defining the Context Provider</vt:lpstr>
      <vt:lpstr>Update App Component JSX</vt:lpstr>
      <vt:lpstr>React Bootstrap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JavaScript Review</dc:title>
  <dc:creator>p</dc:creator>
  <cp:lastModifiedBy>p</cp:lastModifiedBy>
  <cp:revision>207</cp:revision>
  <dcterms:created xsi:type="dcterms:W3CDTF">2021-09-08T01:24:08Z</dcterms:created>
  <dcterms:modified xsi:type="dcterms:W3CDTF">2022-09-27T04:39:21Z</dcterms:modified>
</cp:coreProperties>
</file>