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31"/>
  </p:notesMasterIdLst>
  <p:sldIdLst>
    <p:sldId id="256" r:id="rId2"/>
    <p:sldId id="573" r:id="rId3"/>
    <p:sldId id="563" r:id="rId4"/>
    <p:sldId id="564" r:id="rId5"/>
    <p:sldId id="565" r:id="rId6"/>
    <p:sldId id="566" r:id="rId7"/>
    <p:sldId id="567" r:id="rId8"/>
    <p:sldId id="568" r:id="rId9"/>
    <p:sldId id="569" r:id="rId10"/>
    <p:sldId id="570" r:id="rId11"/>
    <p:sldId id="571" r:id="rId12"/>
    <p:sldId id="612" r:id="rId13"/>
    <p:sldId id="574" r:id="rId14"/>
    <p:sldId id="529" r:id="rId15"/>
    <p:sldId id="530" r:id="rId16"/>
    <p:sldId id="531" r:id="rId17"/>
    <p:sldId id="532" r:id="rId18"/>
    <p:sldId id="533" r:id="rId19"/>
    <p:sldId id="534" r:id="rId20"/>
    <p:sldId id="535" r:id="rId21"/>
    <p:sldId id="575" r:id="rId22"/>
    <p:sldId id="613" r:id="rId23"/>
    <p:sldId id="614" r:id="rId24"/>
    <p:sldId id="572" r:id="rId25"/>
    <p:sldId id="615" r:id="rId26"/>
    <p:sldId id="576" r:id="rId27"/>
    <p:sldId id="577" r:id="rId28"/>
    <p:sldId id="578" r:id="rId29"/>
    <p:sldId id="5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86398"/>
  </p:normalViewPr>
  <p:slideViewPr>
    <p:cSldViewPr snapToGrid="0" snapToObjects="1">
      <p:cViewPr varScale="1">
        <p:scale>
          <a:sx n="102" d="100"/>
          <a:sy n="102" d="100"/>
        </p:scale>
        <p:origin x="200" y="808"/>
      </p:cViewPr>
      <p:guideLst/>
    </p:cSldViewPr>
  </p:slideViewPr>
  <p:outlineViewPr>
    <p:cViewPr>
      <p:scale>
        <a:sx n="33" d="100"/>
        <a:sy n="33" d="100"/>
      </p:scale>
      <p:origin x="0" y="-821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05" d="100"/>
          <a:sy n="105" d="100"/>
        </p:scale>
        <p:origin x="1112"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1AF5F-8450-8640-9DA9-8C273B7ADD35}" type="datetimeFigureOut">
              <a:rPr lang="en-US" smtClean="0"/>
              <a:t>10/10/22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5E345-F92C-0848-B4E8-3FF5A662142E}" type="slidenum">
              <a:rPr lang="en-US" smtClean="0"/>
              <a:t>‹#›</a:t>
            </a:fld>
            <a:endParaRPr lang="en-US"/>
          </a:p>
        </p:txBody>
      </p:sp>
    </p:spTree>
    <p:extLst>
      <p:ext uri="{BB962C8B-B14F-4D97-AF65-F5344CB8AC3E}">
        <p14:creationId xmlns:p14="http://schemas.microsoft.com/office/powerpoint/2010/main" val="2530611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076007-D25B-BD44-8CD0-681C1740981F}"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299237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76007-D25B-BD44-8CD0-681C1740981F}"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340932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76007-D25B-BD44-8CD0-681C1740981F}"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303280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914E5-5BB9-E64D-A890-2562A0602D9F}"/>
              </a:ext>
            </a:extLst>
          </p:cNvPr>
          <p:cNvSpPr>
            <a:spLocks noGrp="1"/>
          </p:cNvSpPr>
          <p:nvPr>
            <p:ph idx="1"/>
          </p:nvPr>
        </p:nvSpPr>
        <p:spPr>
          <a:xfrm>
            <a:off x="838200" y="1121229"/>
            <a:ext cx="10515600" cy="5055734"/>
          </a:xfrm>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AB0F-44CE-B64A-863B-34C5081341A2}"/>
              </a:ext>
            </a:extLst>
          </p:cNvPr>
          <p:cNvSpPr>
            <a:spLocks noGrp="1"/>
          </p:cNvSpPr>
          <p:nvPr>
            <p:ph type="dt" sz="half" idx="10"/>
          </p:nvPr>
        </p:nvSpPr>
        <p:spPr>
          <a:xfrm>
            <a:off x="838200" y="6356350"/>
            <a:ext cx="2743200" cy="365125"/>
          </a:xfrm>
          <a:prstGeom prst="rect">
            <a:avLst/>
          </a:prstGeom>
        </p:spPr>
        <p:txBody>
          <a:bodyPr/>
          <a:lstStyle/>
          <a:p>
            <a:fld id="{D28A07A5-D25D-9546-BE9F-9D7D42F497C0}" type="datetimeFigureOut">
              <a:rPr lang="en-US" smtClean="0"/>
              <a:t>10/10/22</a:t>
            </a:fld>
            <a:endParaRPr lang="en-US"/>
          </a:p>
        </p:txBody>
      </p:sp>
      <p:sp>
        <p:nvSpPr>
          <p:cNvPr id="5" name="Footer Placeholder 4">
            <a:extLst>
              <a:ext uri="{FF2B5EF4-FFF2-40B4-BE49-F238E27FC236}">
                <a16:creationId xmlns:a16="http://schemas.microsoft.com/office/drawing/2014/main" id="{F89E1A86-C1C7-C54E-BB33-3DCD202164C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4D79DC5-DD62-724A-A410-16853DAC6DCE}"/>
              </a:ext>
            </a:extLst>
          </p:cNvPr>
          <p:cNvSpPr>
            <a:spLocks noGrp="1"/>
          </p:cNvSpPr>
          <p:nvPr>
            <p:ph type="sldNum" sz="quarter" idx="12"/>
          </p:nvPr>
        </p:nvSpPr>
        <p:spPr>
          <a:xfrm>
            <a:off x="8610600" y="6356350"/>
            <a:ext cx="2743200" cy="365125"/>
          </a:xfrm>
          <a:prstGeom prst="rect">
            <a:avLst/>
          </a:prstGeom>
        </p:spPr>
        <p:txBody>
          <a:bodyPr/>
          <a:lstStyle/>
          <a:p>
            <a:fld id="{0CD5BF73-6199-E246-BE92-2531C3863BE7}" type="slidenum">
              <a:rPr lang="en-US" smtClean="0"/>
              <a:t>‹#›</a:t>
            </a:fld>
            <a:endParaRPr lang="en-US"/>
          </a:p>
        </p:txBody>
      </p:sp>
    </p:spTree>
    <p:extLst>
      <p:ext uri="{BB962C8B-B14F-4D97-AF65-F5344CB8AC3E}">
        <p14:creationId xmlns:p14="http://schemas.microsoft.com/office/powerpoint/2010/main" val="373225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76007-D25B-BD44-8CD0-681C1740981F}"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147345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76007-D25B-BD44-8CD0-681C1740981F}"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426879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076007-D25B-BD44-8CD0-681C1740981F}"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337461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076007-D25B-BD44-8CD0-681C1740981F}" type="datetimeFigureOut">
              <a:rPr lang="en-US" smtClean="0"/>
              <a:t>10/10/22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14907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076007-D25B-BD44-8CD0-681C1740981F}" type="datetimeFigureOut">
              <a:rPr lang="en-US" smtClean="0"/>
              <a:t>10/10/22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382879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76007-D25B-BD44-8CD0-681C1740981F}" type="datetimeFigureOut">
              <a:rPr lang="en-US" smtClean="0"/>
              <a:t>10/10/22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68532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076007-D25B-BD44-8CD0-681C1740981F}"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373437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076007-D25B-BD44-8CD0-681C1740981F}"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2810093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6007-D25B-BD44-8CD0-681C1740981F}" type="datetimeFigureOut">
              <a:rPr lang="en-US" smtClean="0"/>
              <a:t>10/10/22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D7497-EC45-0B48-9708-5DB7E2D82EEE}" type="slidenum">
              <a:rPr lang="en-US" smtClean="0"/>
              <a:pPr/>
              <a:t>‹#›</a:t>
            </a:fld>
            <a:endParaRPr lang="en-US" dirty="0"/>
          </a:p>
        </p:txBody>
      </p:sp>
    </p:spTree>
    <p:extLst>
      <p:ext uri="{BB962C8B-B14F-4D97-AF65-F5344CB8AC3E}">
        <p14:creationId xmlns:p14="http://schemas.microsoft.com/office/powerpoint/2010/main" val="364384739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9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pmjs.com/package/jsonwebtoken" TargetMode="External"/><Relationship Id="rId2" Type="http://schemas.openxmlformats.org/officeDocument/2006/relationships/hyperlink" Target="https://www.npmjs.com/package/bcryp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8830-9506-754F-B9DA-E84E5F95548E}"/>
              </a:ext>
            </a:extLst>
          </p:cNvPr>
          <p:cNvSpPr>
            <a:spLocks noGrp="1"/>
          </p:cNvSpPr>
          <p:nvPr>
            <p:ph type="ctrTitle"/>
          </p:nvPr>
        </p:nvSpPr>
        <p:spPr/>
        <p:txBody>
          <a:bodyPr>
            <a:normAutofit/>
          </a:bodyPr>
          <a:lstStyle/>
          <a:p>
            <a:r>
              <a:rPr lang="en-US" sz="4400" dirty="0"/>
              <a:t>React.js</a:t>
            </a:r>
          </a:p>
        </p:txBody>
      </p:sp>
      <p:sp>
        <p:nvSpPr>
          <p:cNvPr id="4" name="Subtitle 3">
            <a:extLst>
              <a:ext uri="{FF2B5EF4-FFF2-40B4-BE49-F238E27FC236}">
                <a16:creationId xmlns:a16="http://schemas.microsoft.com/office/drawing/2014/main" id="{5CF1BD7D-86E3-DB4B-85D8-D3C643C34D5F}"/>
              </a:ext>
            </a:extLst>
          </p:cNvPr>
          <p:cNvSpPr>
            <a:spLocks noGrp="1"/>
          </p:cNvSpPr>
          <p:nvPr>
            <p:ph type="subTitle" idx="1"/>
          </p:nvPr>
        </p:nvSpPr>
        <p:spPr/>
        <p:txBody>
          <a:bodyPr>
            <a:normAutofit/>
          </a:bodyPr>
          <a:lstStyle/>
          <a:p>
            <a:r>
              <a:rPr lang="en-US" dirty="0"/>
              <a:t>Course: CSC 436 Web Applications</a:t>
            </a:r>
            <a:br>
              <a:rPr lang="en-US" dirty="0"/>
            </a:br>
            <a:r>
              <a:rPr lang="en-US" dirty="0"/>
              <a:t>Instructor: Paul </a:t>
            </a:r>
            <a:r>
              <a:rPr lang="en-US" dirty="0" err="1"/>
              <a:t>Duszak</a:t>
            </a:r>
            <a:endParaRPr lang="en-US" dirty="0"/>
          </a:p>
          <a:p>
            <a:r>
              <a:rPr lang="en-US" dirty="0"/>
              <a:t>Quarter: Fall 2022</a:t>
            </a:r>
            <a:br>
              <a:rPr lang="en-US" dirty="0"/>
            </a:br>
            <a:endParaRPr lang="en-US" dirty="0"/>
          </a:p>
        </p:txBody>
      </p:sp>
    </p:spTree>
    <p:extLst>
      <p:ext uri="{BB962C8B-B14F-4D97-AF65-F5344CB8AC3E}">
        <p14:creationId xmlns:p14="http://schemas.microsoft.com/office/powerpoint/2010/main" val="277697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JWT Signature</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9937496" cy="5386090"/>
          </a:xfrm>
          <a:prstGeom prst="rect">
            <a:avLst/>
          </a:prstGeom>
          <a:noFill/>
        </p:spPr>
        <p:txBody>
          <a:bodyPr wrap="square" rtlCol="0">
            <a:spAutoFit/>
          </a:bodyPr>
          <a:lstStyle/>
          <a:p>
            <a:r>
              <a:rPr lang="en-US" sz="2400" dirty="0"/>
              <a:t>To create the signature part you have to take the encoded header, the encoded payload, a secret, the algorithm specified in the header, and sign that.</a:t>
            </a:r>
          </a:p>
          <a:p>
            <a:endParaRPr lang="en-US" sz="2400" dirty="0"/>
          </a:p>
          <a:p>
            <a:r>
              <a:rPr lang="en-US" sz="2400" dirty="0"/>
              <a:t>For example if you want to use the HMAC SHA256 algorithm, the signature will be created in the following way:</a:t>
            </a:r>
          </a:p>
          <a:p>
            <a:pPr lvl="1"/>
            <a:endParaRPr lang="en-US" sz="2400" dirty="0"/>
          </a:p>
          <a:p>
            <a:pPr lvl="1"/>
            <a:r>
              <a:rPr lang="en-US" dirty="0"/>
              <a:t>HMACSHA256(</a:t>
            </a:r>
          </a:p>
          <a:p>
            <a:pPr lvl="1"/>
            <a:r>
              <a:rPr lang="en-US" dirty="0"/>
              <a:t>  base64UrlEncode(header) + "." +</a:t>
            </a:r>
          </a:p>
          <a:p>
            <a:pPr lvl="1"/>
            <a:r>
              <a:rPr lang="en-US" dirty="0"/>
              <a:t>  base64UrlEncode(payload),</a:t>
            </a:r>
          </a:p>
          <a:p>
            <a:pPr lvl="1"/>
            <a:r>
              <a:rPr lang="en-US" dirty="0"/>
              <a:t>  secret)</a:t>
            </a:r>
          </a:p>
          <a:p>
            <a:pPr lvl="1"/>
            <a:endParaRPr lang="en-US" sz="2400" dirty="0"/>
          </a:p>
          <a:p>
            <a:r>
              <a:rPr lang="en-US" sz="2400" dirty="0"/>
              <a:t>The signature is used to verify the message wasn't changed along the way, and, in the case of tokens signed with a private key, it can also verify that the sender of the JWT is who it says it is.</a:t>
            </a:r>
          </a:p>
          <a:p>
            <a:endParaRPr lang="en-US" sz="2400" dirty="0"/>
          </a:p>
        </p:txBody>
      </p:sp>
    </p:spTree>
    <p:extLst>
      <p:ext uri="{BB962C8B-B14F-4D97-AF65-F5344CB8AC3E}">
        <p14:creationId xmlns:p14="http://schemas.microsoft.com/office/powerpoint/2010/main" val="171044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Sending a JWT in an API request</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9937496" cy="6740307"/>
          </a:xfrm>
          <a:prstGeom prst="rect">
            <a:avLst/>
          </a:prstGeom>
          <a:noFill/>
        </p:spPr>
        <p:txBody>
          <a:bodyPr wrap="square" rtlCol="0">
            <a:spAutoFit/>
          </a:bodyPr>
          <a:lstStyle/>
          <a:p>
            <a:pPr marL="342900" indent="-342900">
              <a:buFont typeface="Arial" panose="020B0604020202020204" pitchFamily="34" charset="0"/>
              <a:buChar char="•"/>
            </a:pPr>
            <a:r>
              <a:rPr lang="en-US" sz="2400" dirty="0"/>
              <a:t>For HTTP requests that are made following a successful sign-in, especially requests for API endpoints that are protected and have restricted access, the client-side must attach a JWT token to the request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JSON Web Token must be included in the request Authorization header as a Bearer:</a:t>
            </a:r>
          </a:p>
          <a:p>
            <a:pPr marL="342900" indent="-342900">
              <a:buFont typeface="Arial" panose="020B0604020202020204" pitchFamily="34" charset="0"/>
              <a:buChar char="•"/>
            </a:pPr>
            <a:endParaRPr lang="en-US" sz="2400" dirty="0"/>
          </a:p>
          <a:p>
            <a:r>
              <a:rPr lang="en-US" sz="2400" dirty="0"/>
              <a:t>     Authorization: Bearer &lt;JSON Web Token&gt;</a:t>
            </a:r>
          </a:p>
          <a:p>
            <a:endParaRPr lang="en-US" sz="2400" dirty="0"/>
          </a:p>
          <a:p>
            <a:pPr marL="342900" indent="-342900">
              <a:buFont typeface="Arial" panose="020B0604020202020204" pitchFamily="34" charset="0"/>
              <a:buChar char="•"/>
            </a:pPr>
            <a:r>
              <a:rPr lang="en-US" sz="2400" dirty="0"/>
              <a:t>When the server receives a request for a protected API endpoint, it checks the Authorization header of the request for a valid JWT, then verifies the signature to identify the sender and ensures the request data was not corrupted. If the token is valid, the requesting client is given access to the associated operation or resource; otherwise, an authorization error is returned.</a:t>
            </a:r>
          </a:p>
          <a:p>
            <a:endParaRPr lang="en-US" sz="2400" dirty="0"/>
          </a:p>
          <a:p>
            <a:endParaRPr lang="en-US" sz="2400" dirty="0"/>
          </a:p>
          <a:p>
            <a:endParaRPr lang="en-US" sz="2400" dirty="0"/>
          </a:p>
        </p:txBody>
      </p:sp>
    </p:spTree>
    <p:extLst>
      <p:ext uri="{BB962C8B-B14F-4D97-AF65-F5344CB8AC3E}">
        <p14:creationId xmlns:p14="http://schemas.microsoft.com/office/powerpoint/2010/main" val="1700447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err="1">
                <a:solidFill>
                  <a:srgbClr val="454A55"/>
                </a:solidFill>
              </a:rPr>
              <a:t>bCrypt</a:t>
            </a:r>
            <a:r>
              <a:rPr lang="en-US" dirty="0">
                <a:solidFill>
                  <a:srgbClr val="454A55"/>
                </a:solidFill>
              </a:rPr>
              <a:t> &amp; </a:t>
            </a:r>
            <a:r>
              <a:rPr lang="en-US" dirty="0" err="1">
                <a:solidFill>
                  <a:srgbClr val="454A55"/>
                </a:solidFill>
              </a:rPr>
              <a:t>jsonwebtoken</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9937496"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hlinkClick r:id="rId2"/>
              </a:rPr>
              <a:t>https://www.npmjs.com/package/bcrypt</a:t>
            </a:r>
            <a:r>
              <a:rPr lang="en-US" sz="2400" dirty="0"/>
              <a:t> </a:t>
            </a:r>
          </a:p>
          <a:p>
            <a:pPr marL="342900" indent="-342900">
              <a:buFont typeface="Arial" panose="020B0604020202020204" pitchFamily="34" charset="0"/>
              <a:buChar char="•"/>
            </a:pPr>
            <a:r>
              <a:rPr lang="en-US" sz="2400" dirty="0">
                <a:hlinkClick r:id="rId3"/>
              </a:rPr>
              <a:t>https://www.npmjs.com/package/jsonwebtoken</a:t>
            </a:r>
            <a:r>
              <a:rPr lang="en-US" sz="2400" dirty="0"/>
              <a:t> </a:t>
            </a:r>
          </a:p>
        </p:txBody>
      </p:sp>
    </p:spTree>
    <p:extLst>
      <p:ext uri="{BB962C8B-B14F-4D97-AF65-F5344CB8AC3E}">
        <p14:creationId xmlns:p14="http://schemas.microsoft.com/office/powerpoint/2010/main" val="2440676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8830-9506-754F-B9DA-E84E5F95548E}"/>
              </a:ext>
            </a:extLst>
          </p:cNvPr>
          <p:cNvSpPr>
            <a:spLocks noGrp="1"/>
          </p:cNvSpPr>
          <p:nvPr>
            <p:ph type="ctrTitle"/>
          </p:nvPr>
        </p:nvSpPr>
        <p:spPr/>
        <p:txBody>
          <a:bodyPr>
            <a:normAutofit/>
          </a:bodyPr>
          <a:lstStyle/>
          <a:p>
            <a:r>
              <a:rPr lang="en-US" sz="4400" dirty="0"/>
              <a:t>React Performance Optimizations</a:t>
            </a:r>
          </a:p>
        </p:txBody>
      </p:sp>
    </p:spTree>
    <p:extLst>
      <p:ext uri="{BB962C8B-B14F-4D97-AF65-F5344CB8AC3E}">
        <p14:creationId xmlns:p14="http://schemas.microsoft.com/office/powerpoint/2010/main" val="1195760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a:solidFill>
                  <a:srgbClr val="454A55"/>
                </a:solidFill>
                <a:effectLst/>
              </a:rPr>
              <a:t>Optimizing rendering using </a:t>
            </a:r>
            <a:r>
              <a:rPr lang="en-US" b="0" dirty="0" err="1">
                <a:solidFill>
                  <a:srgbClr val="454A55"/>
                </a:solidFill>
                <a:effectLst/>
              </a:rPr>
              <a:t>React.memo</a:t>
            </a:r>
            <a:endParaRPr lang="en-US" dirty="0"/>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a:xfrm>
            <a:off x="512064" y="1426127"/>
            <a:ext cx="11183112" cy="449941"/>
          </a:xfrm>
        </p:spPr>
        <p:txBody>
          <a:bodyPr>
            <a:normAutofit fontScale="55000" lnSpcReduction="20000"/>
          </a:bodyPr>
          <a:lstStyle/>
          <a:p>
            <a:pPr marL="0" indent="0">
              <a:buNone/>
            </a:pPr>
            <a:r>
              <a:rPr lang="en-US" dirty="0"/>
              <a:t>If a component’s props have not changed, re-rendering the component yields no benefit and degrades performance. </a:t>
            </a:r>
            <a:r>
              <a:rPr lang="en-US" dirty="0" err="1"/>
              <a:t>React.memo</a:t>
            </a:r>
            <a:r>
              <a:rPr lang="en-US" dirty="0"/>
              <a:t> memorizes the last rendered result and if props did not change, it will skip rendering the component.</a:t>
            </a:r>
          </a:p>
          <a:p>
            <a:pPr marL="0" indent="0">
              <a:buNone/>
            </a:pPr>
            <a:endParaRPr lang="en-US" dirty="0"/>
          </a:p>
          <a:p>
            <a:pPr marL="0" indent="0">
              <a:buNone/>
            </a:pP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876068"/>
            <a:ext cx="11758612" cy="3231654"/>
          </a:xfrm>
          <a:prstGeom prst="rect">
            <a:avLst/>
          </a:prstGeom>
          <a:noFill/>
        </p:spPr>
        <p:txBody>
          <a:bodyPr wrap="square">
            <a:spAutoFit/>
          </a:bodyPr>
          <a:lstStyle/>
          <a:p>
            <a:endParaRPr lang="en-US" dirty="0"/>
          </a:p>
          <a:p>
            <a:r>
              <a:rPr lang="en-US" dirty="0"/>
              <a:t>In order to memorize a component, we need to wrap it’s export in a </a:t>
            </a:r>
            <a:r>
              <a:rPr lang="en-US" dirty="0" err="1"/>
              <a:t>React.memo</a:t>
            </a:r>
            <a:r>
              <a:rPr lang="en-US" dirty="0"/>
              <a:t> call:</a:t>
            </a:r>
          </a:p>
          <a:p>
            <a:endParaRPr lang="en-US" dirty="0"/>
          </a:p>
          <a:p>
            <a:r>
              <a:rPr lang="en-US" sz="1400" dirty="0"/>
              <a:t>const </a:t>
            </a:r>
            <a:r>
              <a:rPr lang="en-US" sz="1400" dirty="0" err="1"/>
              <a:t>SomeComponent</a:t>
            </a:r>
            <a:r>
              <a:rPr lang="en-US" sz="1400" dirty="0"/>
              <a:t> = () =&gt; ...</a:t>
            </a:r>
          </a:p>
          <a:p>
            <a:endParaRPr lang="en-US" sz="1400" dirty="0"/>
          </a:p>
          <a:p>
            <a:r>
              <a:rPr lang="en-US" sz="1400" dirty="0"/>
              <a:t>export default </a:t>
            </a:r>
            <a:r>
              <a:rPr lang="en-US" sz="1400" dirty="0" err="1"/>
              <a:t>React.memo</a:t>
            </a:r>
            <a:r>
              <a:rPr lang="en-US" sz="1400" dirty="0"/>
              <a:t>(</a:t>
            </a:r>
            <a:r>
              <a:rPr lang="en-US" sz="1400" dirty="0" err="1"/>
              <a:t>SomeComponent</a:t>
            </a:r>
            <a:r>
              <a:rPr lang="en-US" sz="1400" dirty="0"/>
              <a:t>)</a:t>
            </a:r>
          </a:p>
          <a:p>
            <a:endParaRPr lang="en-US" dirty="0"/>
          </a:p>
          <a:p>
            <a:r>
              <a:rPr lang="en-US" sz="1600" dirty="0"/>
              <a:t>By default, </a:t>
            </a:r>
            <a:r>
              <a:rPr lang="en-US" sz="1600" dirty="0" err="1"/>
              <a:t>React.memo</a:t>
            </a:r>
            <a:r>
              <a:rPr lang="en-US" sz="1600" dirty="0"/>
              <a:t> will only shallowly compare the props object. If we want to do a special comparison, we can pass a function as a second argument to </a:t>
            </a:r>
            <a:r>
              <a:rPr lang="en-US" sz="1600" dirty="0" err="1"/>
              <a:t>React.memo</a:t>
            </a:r>
            <a:r>
              <a:rPr lang="en-US" sz="1600" dirty="0"/>
              <a:t>:</a:t>
            </a:r>
          </a:p>
          <a:p>
            <a:endParaRPr lang="en-US" sz="1600" dirty="0"/>
          </a:p>
          <a:p>
            <a:r>
              <a:rPr lang="en-US" sz="1400" dirty="0"/>
              <a:t>export default </a:t>
            </a:r>
            <a:r>
              <a:rPr lang="en-US" sz="1400" dirty="0" err="1"/>
              <a:t>React.memo</a:t>
            </a:r>
            <a:r>
              <a:rPr lang="en-US" sz="1400" dirty="0"/>
              <a:t>(</a:t>
            </a:r>
            <a:r>
              <a:rPr lang="en-US" sz="1400" dirty="0" err="1"/>
              <a:t>SomeComponent</a:t>
            </a:r>
            <a:r>
              <a:rPr lang="en-US" sz="1400" dirty="0"/>
              <a:t>, (</a:t>
            </a:r>
            <a:r>
              <a:rPr lang="en-US" sz="1400" dirty="0" err="1"/>
              <a:t>prevProps</a:t>
            </a:r>
            <a:r>
              <a:rPr lang="en-US" sz="1400" dirty="0"/>
              <a:t>, </a:t>
            </a:r>
            <a:r>
              <a:rPr lang="en-US" sz="1400" dirty="0" err="1"/>
              <a:t>nextProps</a:t>
            </a:r>
            <a:r>
              <a:rPr lang="en-US" sz="1400" dirty="0"/>
              <a:t>) =&gt; {</a:t>
            </a:r>
          </a:p>
          <a:p>
            <a:r>
              <a:rPr lang="en-US" sz="1400" dirty="0"/>
              <a:t>	// compare props and return true if the props are equal and we should not update</a:t>
            </a:r>
          </a:p>
          <a:p>
            <a:r>
              <a:rPr lang="en-US" sz="1400" dirty="0"/>
              <a:t>})</a:t>
            </a:r>
          </a:p>
        </p:txBody>
      </p:sp>
    </p:spTree>
    <p:extLst>
      <p:ext uri="{BB962C8B-B14F-4D97-AF65-F5344CB8AC3E}">
        <p14:creationId xmlns:p14="http://schemas.microsoft.com/office/powerpoint/2010/main" val="124711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a:solidFill>
                  <a:srgbClr val="454A55"/>
                </a:solidFill>
                <a:effectLst/>
              </a:rPr>
              <a:t>Optimizing rendering using </a:t>
            </a:r>
            <a:r>
              <a:rPr lang="en-US" b="0" dirty="0" err="1">
                <a:solidFill>
                  <a:srgbClr val="454A55"/>
                </a:solidFill>
                <a:effectLst/>
              </a:rPr>
              <a:t>React.memo</a:t>
            </a:r>
            <a:endParaRPr lang="en-US" dirty="0"/>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a:xfrm>
            <a:off x="512064" y="1426127"/>
            <a:ext cx="11183112" cy="449941"/>
          </a:xfrm>
        </p:spPr>
        <p:txBody>
          <a:bodyPr>
            <a:normAutofit fontScale="55000" lnSpcReduction="20000"/>
          </a:bodyPr>
          <a:lstStyle/>
          <a:p>
            <a:pPr marL="0" indent="0">
              <a:buNone/>
            </a:pPr>
            <a:r>
              <a:rPr lang="en-US" dirty="0"/>
              <a:t>If a component’s props have not changed, re-rendering the component yields no benefit and degrades performance. </a:t>
            </a:r>
            <a:r>
              <a:rPr lang="en-US" dirty="0" err="1"/>
              <a:t>React.memo</a:t>
            </a:r>
            <a:r>
              <a:rPr lang="en-US" dirty="0"/>
              <a:t> memorizes the last rendered result and if props did not change, it will skip rendering the component.</a:t>
            </a:r>
          </a:p>
          <a:p>
            <a:pPr marL="0" indent="0">
              <a:buNone/>
            </a:pPr>
            <a:endParaRPr lang="en-US" dirty="0"/>
          </a:p>
          <a:p>
            <a:pPr marL="0" indent="0">
              <a:buNone/>
            </a:pP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876068"/>
            <a:ext cx="11758612" cy="3231654"/>
          </a:xfrm>
          <a:prstGeom prst="rect">
            <a:avLst/>
          </a:prstGeom>
          <a:noFill/>
        </p:spPr>
        <p:txBody>
          <a:bodyPr wrap="square">
            <a:spAutoFit/>
          </a:bodyPr>
          <a:lstStyle/>
          <a:p>
            <a:endParaRPr lang="en-US" dirty="0"/>
          </a:p>
          <a:p>
            <a:r>
              <a:rPr lang="en-US" dirty="0"/>
              <a:t>In order to memorize a component, we need to wrap it’s export in a </a:t>
            </a:r>
            <a:r>
              <a:rPr lang="en-US" dirty="0" err="1"/>
              <a:t>React.memo</a:t>
            </a:r>
            <a:r>
              <a:rPr lang="en-US" dirty="0"/>
              <a:t> call:</a:t>
            </a:r>
          </a:p>
          <a:p>
            <a:endParaRPr lang="en-US" dirty="0"/>
          </a:p>
          <a:p>
            <a:r>
              <a:rPr lang="en-US" sz="1400" dirty="0"/>
              <a:t>const </a:t>
            </a:r>
            <a:r>
              <a:rPr lang="en-US" sz="1400" dirty="0" err="1"/>
              <a:t>SomeComponent</a:t>
            </a:r>
            <a:r>
              <a:rPr lang="en-US" sz="1400" dirty="0"/>
              <a:t> = () =&gt; ...</a:t>
            </a:r>
          </a:p>
          <a:p>
            <a:endParaRPr lang="en-US" sz="1400" dirty="0"/>
          </a:p>
          <a:p>
            <a:r>
              <a:rPr lang="en-US" sz="1400" dirty="0"/>
              <a:t>export default </a:t>
            </a:r>
            <a:r>
              <a:rPr lang="en-US" sz="1400" dirty="0" err="1"/>
              <a:t>React.memo</a:t>
            </a:r>
            <a:r>
              <a:rPr lang="en-US" sz="1400" dirty="0"/>
              <a:t>(</a:t>
            </a:r>
            <a:r>
              <a:rPr lang="en-US" sz="1400" dirty="0" err="1"/>
              <a:t>SomeComponent</a:t>
            </a:r>
            <a:r>
              <a:rPr lang="en-US" sz="1400" dirty="0"/>
              <a:t>)</a:t>
            </a:r>
          </a:p>
          <a:p>
            <a:endParaRPr lang="en-US" dirty="0"/>
          </a:p>
          <a:p>
            <a:r>
              <a:rPr lang="en-US" sz="1600" dirty="0"/>
              <a:t>By default, </a:t>
            </a:r>
            <a:r>
              <a:rPr lang="en-US" sz="1600" dirty="0" err="1"/>
              <a:t>React.memo</a:t>
            </a:r>
            <a:r>
              <a:rPr lang="en-US" sz="1600" dirty="0"/>
              <a:t> will only shallowly compare the props object. If we want to do a special comparison, we can pass a function as a second argument to </a:t>
            </a:r>
            <a:r>
              <a:rPr lang="en-US" sz="1600" dirty="0" err="1"/>
              <a:t>React.memo</a:t>
            </a:r>
            <a:r>
              <a:rPr lang="en-US" sz="1600" dirty="0"/>
              <a:t>:</a:t>
            </a:r>
          </a:p>
          <a:p>
            <a:endParaRPr lang="en-US" sz="1600" dirty="0"/>
          </a:p>
          <a:p>
            <a:r>
              <a:rPr lang="en-US" sz="1400" dirty="0"/>
              <a:t>export default </a:t>
            </a:r>
            <a:r>
              <a:rPr lang="en-US" sz="1400" dirty="0" err="1"/>
              <a:t>React.memo</a:t>
            </a:r>
            <a:r>
              <a:rPr lang="en-US" sz="1400" dirty="0"/>
              <a:t>(</a:t>
            </a:r>
            <a:r>
              <a:rPr lang="en-US" sz="1400" dirty="0" err="1"/>
              <a:t>SomeComponent</a:t>
            </a:r>
            <a:r>
              <a:rPr lang="en-US" sz="1400" dirty="0"/>
              <a:t>, (</a:t>
            </a:r>
            <a:r>
              <a:rPr lang="en-US" sz="1400" dirty="0" err="1"/>
              <a:t>prevProps</a:t>
            </a:r>
            <a:r>
              <a:rPr lang="en-US" sz="1400" dirty="0"/>
              <a:t>, </a:t>
            </a:r>
            <a:r>
              <a:rPr lang="en-US" sz="1400" dirty="0" err="1"/>
              <a:t>nextProps</a:t>
            </a:r>
            <a:r>
              <a:rPr lang="en-US" sz="1400" dirty="0"/>
              <a:t>) =&gt; {</a:t>
            </a:r>
          </a:p>
          <a:p>
            <a:r>
              <a:rPr lang="en-US" sz="1400" dirty="0"/>
              <a:t>	// compare props and return true if the props are equal and we should not update</a:t>
            </a:r>
          </a:p>
          <a:p>
            <a:r>
              <a:rPr lang="en-US" sz="1400" dirty="0"/>
              <a:t>})</a:t>
            </a:r>
          </a:p>
        </p:txBody>
      </p:sp>
    </p:spTree>
    <p:extLst>
      <p:ext uri="{BB962C8B-B14F-4D97-AF65-F5344CB8AC3E}">
        <p14:creationId xmlns:p14="http://schemas.microsoft.com/office/powerpoint/2010/main" val="2226755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a:solidFill>
                  <a:srgbClr val="454A55"/>
                </a:solidFill>
                <a:effectLst/>
              </a:rPr>
              <a:t>Examining how the Post Component renders</a:t>
            </a:r>
            <a:endParaRPr lang="en-US" dirty="0"/>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a:xfrm>
            <a:off x="512064" y="1426127"/>
            <a:ext cx="11183112" cy="449941"/>
          </a:xfrm>
        </p:spPr>
        <p:txBody>
          <a:bodyPr>
            <a:normAutofit lnSpcReduction="10000"/>
          </a:bodyPr>
          <a:lstStyle/>
          <a:p>
            <a:pPr marL="0" indent="0">
              <a:buNone/>
            </a:pPr>
            <a:r>
              <a:rPr lang="en-US" dirty="0"/>
              <a:t>Let’s examine the Post component to see if it’s unnecessarily re-rendering</a:t>
            </a:r>
          </a:p>
          <a:p>
            <a:pPr marL="0" indent="0">
              <a:buNone/>
            </a:pPr>
            <a:endParaRPr lang="en-US" dirty="0"/>
          </a:p>
          <a:p>
            <a:pPr marL="0" indent="0">
              <a:buNone/>
            </a:pP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876068"/>
            <a:ext cx="11758612" cy="2523768"/>
          </a:xfrm>
          <a:prstGeom prst="rect">
            <a:avLst/>
          </a:prstGeom>
          <a:noFill/>
        </p:spPr>
        <p:txBody>
          <a:bodyPr wrap="square">
            <a:spAutoFit/>
          </a:bodyPr>
          <a:lstStyle/>
          <a:p>
            <a:endParaRPr lang="en-US" dirty="0"/>
          </a:p>
          <a:p>
            <a:r>
              <a:rPr lang="en-US" dirty="0"/>
              <a:t>Method 1: </a:t>
            </a:r>
          </a:p>
          <a:p>
            <a:pPr marL="342900" indent="-342900">
              <a:buAutoNum type="arabicPeriod"/>
            </a:pPr>
            <a:r>
              <a:rPr lang="en-US" dirty="0"/>
              <a:t>Add console.log(“Post rendered”) statement to the function body in </a:t>
            </a:r>
            <a:r>
              <a:rPr lang="en-US" b="1" dirty="0"/>
              <a:t>Post.js</a:t>
            </a:r>
          </a:p>
          <a:p>
            <a:pPr marL="342900" indent="-342900">
              <a:buAutoNum type="arabicPeriod"/>
            </a:pPr>
            <a:r>
              <a:rPr lang="en-US" dirty="0"/>
              <a:t>Open the Dev Tools console and reload the page; I have 2 posts, and I see my console output printed twice, as expected.</a:t>
            </a:r>
            <a:br>
              <a:rPr lang="en-US" dirty="0"/>
            </a:br>
            <a:br>
              <a:rPr lang="en-US" dirty="0"/>
            </a:br>
            <a:endParaRPr lang="en-US" sz="1400" dirty="0"/>
          </a:p>
          <a:p>
            <a:pPr marL="342900" indent="-342900">
              <a:buAutoNum type="arabicPeriod"/>
            </a:pPr>
            <a:r>
              <a:rPr lang="en-US" dirty="0"/>
              <a:t>Now, perform a login, we will see that “post rendered is printed to the console twice more, despite no change in posts.</a:t>
            </a:r>
          </a:p>
          <a:p>
            <a:pPr marL="342900" indent="-342900">
              <a:buAutoNum type="arabicPeriod"/>
            </a:pPr>
            <a:r>
              <a:rPr lang="en-US" dirty="0" err="1"/>
              <a:t>Memoizing</a:t>
            </a:r>
            <a:r>
              <a:rPr lang="en-US" dirty="0"/>
              <a:t> the Post component would avoid having the posts re-render.</a:t>
            </a:r>
          </a:p>
          <a:p>
            <a:endParaRPr lang="en-US" dirty="0"/>
          </a:p>
        </p:txBody>
      </p:sp>
      <p:pic>
        <p:nvPicPr>
          <p:cNvPr id="5" name="Picture 4">
            <a:extLst>
              <a:ext uri="{FF2B5EF4-FFF2-40B4-BE49-F238E27FC236}">
                <a16:creationId xmlns:a16="http://schemas.microsoft.com/office/drawing/2014/main" id="{0EA225E7-405B-48E0-8D1F-9C0601755259}"/>
              </a:ext>
            </a:extLst>
          </p:cNvPr>
          <p:cNvPicPr>
            <a:picLocks noChangeAspect="1"/>
          </p:cNvPicPr>
          <p:nvPr/>
        </p:nvPicPr>
        <p:blipFill>
          <a:blip r:embed="rId2"/>
          <a:stretch>
            <a:fillRect/>
          </a:stretch>
        </p:blipFill>
        <p:spPr>
          <a:xfrm>
            <a:off x="838200" y="3086100"/>
            <a:ext cx="1257300" cy="342900"/>
          </a:xfrm>
          <a:prstGeom prst="rect">
            <a:avLst/>
          </a:prstGeom>
        </p:spPr>
      </p:pic>
    </p:spTree>
    <p:extLst>
      <p:ext uri="{BB962C8B-B14F-4D97-AF65-F5344CB8AC3E}">
        <p14:creationId xmlns:p14="http://schemas.microsoft.com/office/powerpoint/2010/main" val="1780523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a:solidFill>
                  <a:srgbClr val="454A55"/>
                </a:solidFill>
                <a:effectLst/>
              </a:rPr>
              <a:t>Examining how the Post Component renders</a:t>
            </a:r>
            <a:endParaRPr lang="en-US" dirty="0"/>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a:xfrm>
            <a:off x="512064" y="1426127"/>
            <a:ext cx="11183112" cy="449941"/>
          </a:xfrm>
        </p:spPr>
        <p:txBody>
          <a:bodyPr>
            <a:normAutofit lnSpcReduction="10000"/>
          </a:bodyPr>
          <a:lstStyle/>
          <a:p>
            <a:pPr marL="0" indent="0">
              <a:buNone/>
            </a:pPr>
            <a:r>
              <a:rPr lang="en-US" dirty="0"/>
              <a:t>Let’s examine the Post component to see if it’s unnecessarily re-rendering</a:t>
            </a:r>
          </a:p>
          <a:p>
            <a:pPr marL="0" indent="0">
              <a:buNone/>
            </a:pPr>
            <a:endParaRPr lang="en-US" dirty="0"/>
          </a:p>
          <a:p>
            <a:pPr marL="0" indent="0">
              <a:buNone/>
            </a:pP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876068"/>
            <a:ext cx="11246548" cy="2585323"/>
          </a:xfrm>
          <a:prstGeom prst="rect">
            <a:avLst/>
          </a:prstGeom>
          <a:noFill/>
        </p:spPr>
        <p:txBody>
          <a:bodyPr wrap="square">
            <a:spAutoFit/>
          </a:bodyPr>
          <a:lstStyle/>
          <a:p>
            <a:endParaRPr lang="en-US" dirty="0"/>
          </a:p>
          <a:p>
            <a:r>
              <a:rPr lang="en-US" dirty="0"/>
              <a:t>Method 2: </a:t>
            </a:r>
          </a:p>
          <a:p>
            <a:pPr marL="342900" indent="-342900">
              <a:buAutoNum type="arabicPeriod"/>
            </a:pPr>
            <a:r>
              <a:rPr lang="en-US" dirty="0"/>
              <a:t>Install React Dev Tools, navigate to the Profiler</a:t>
            </a:r>
          </a:p>
          <a:p>
            <a:pPr marL="342900" indent="-342900">
              <a:buAutoNum type="arabicPeriod"/>
            </a:pPr>
            <a:r>
              <a:rPr lang="en-US" dirty="0"/>
              <a:t>Click the “Reload and Start Profiling” button -&gt;</a:t>
            </a:r>
          </a:p>
          <a:p>
            <a:pPr marL="342900" indent="-342900">
              <a:buAutoNum type="arabicPeriod"/>
            </a:pPr>
            <a:r>
              <a:rPr lang="en-US" dirty="0"/>
              <a:t>Perform a login</a:t>
            </a:r>
          </a:p>
          <a:p>
            <a:pPr marL="342900" indent="-342900">
              <a:buAutoNum type="arabicPeriod"/>
            </a:pPr>
            <a:r>
              <a:rPr lang="en-US" dirty="0"/>
              <a:t>Click the record button to stop profiling -&gt;</a:t>
            </a:r>
          </a:p>
          <a:p>
            <a:pPr marL="342900" indent="-342900">
              <a:buAutoNum type="arabicPeriod"/>
            </a:pPr>
            <a:r>
              <a:rPr lang="en-US" dirty="0"/>
              <a:t>Locate one of the Post components in the resultant flame graph</a:t>
            </a:r>
          </a:p>
          <a:p>
            <a:pPr marL="342900" indent="-342900">
              <a:buAutoNum type="arabicPeriod"/>
            </a:pPr>
            <a:r>
              <a:rPr lang="en-US" dirty="0"/>
              <a:t>Examine the right hand “Rendered at” view which indicates the single post was rendered twice, once because the parent component re-rendered (our login) </a:t>
            </a:r>
          </a:p>
        </p:txBody>
      </p:sp>
      <p:pic>
        <p:nvPicPr>
          <p:cNvPr id="6" name="Picture 5">
            <a:extLst>
              <a:ext uri="{FF2B5EF4-FFF2-40B4-BE49-F238E27FC236}">
                <a16:creationId xmlns:a16="http://schemas.microsoft.com/office/drawing/2014/main" id="{EF2E4829-7F97-40A5-8388-65946A1AB7E8}"/>
              </a:ext>
            </a:extLst>
          </p:cNvPr>
          <p:cNvPicPr>
            <a:picLocks noChangeAspect="1"/>
          </p:cNvPicPr>
          <p:nvPr/>
        </p:nvPicPr>
        <p:blipFill>
          <a:blip r:embed="rId2"/>
          <a:stretch>
            <a:fillRect/>
          </a:stretch>
        </p:blipFill>
        <p:spPr>
          <a:xfrm>
            <a:off x="5209032" y="2784729"/>
            <a:ext cx="228600" cy="209550"/>
          </a:xfrm>
          <a:prstGeom prst="rect">
            <a:avLst/>
          </a:prstGeom>
        </p:spPr>
      </p:pic>
      <p:pic>
        <p:nvPicPr>
          <p:cNvPr id="8" name="Picture 7">
            <a:extLst>
              <a:ext uri="{FF2B5EF4-FFF2-40B4-BE49-F238E27FC236}">
                <a16:creationId xmlns:a16="http://schemas.microsoft.com/office/drawing/2014/main" id="{40BE9B12-BD4A-4BF2-A530-97D6C5B53CF5}"/>
              </a:ext>
            </a:extLst>
          </p:cNvPr>
          <p:cNvPicPr>
            <a:picLocks noChangeAspect="1"/>
          </p:cNvPicPr>
          <p:nvPr/>
        </p:nvPicPr>
        <p:blipFill>
          <a:blip r:embed="rId3"/>
          <a:stretch>
            <a:fillRect/>
          </a:stretch>
        </p:blipFill>
        <p:spPr>
          <a:xfrm>
            <a:off x="518160" y="4820463"/>
            <a:ext cx="10911840" cy="1099178"/>
          </a:xfrm>
          <a:prstGeom prst="rect">
            <a:avLst/>
          </a:prstGeom>
        </p:spPr>
      </p:pic>
      <p:pic>
        <p:nvPicPr>
          <p:cNvPr id="11" name="Picture 10">
            <a:extLst>
              <a:ext uri="{FF2B5EF4-FFF2-40B4-BE49-F238E27FC236}">
                <a16:creationId xmlns:a16="http://schemas.microsoft.com/office/drawing/2014/main" id="{E1BDA333-BE07-47E3-89F8-E2BE424F3EAA}"/>
              </a:ext>
            </a:extLst>
          </p:cNvPr>
          <p:cNvPicPr>
            <a:picLocks noChangeAspect="1"/>
          </p:cNvPicPr>
          <p:nvPr/>
        </p:nvPicPr>
        <p:blipFill>
          <a:blip r:embed="rId4"/>
          <a:stretch>
            <a:fillRect/>
          </a:stretch>
        </p:blipFill>
        <p:spPr>
          <a:xfrm>
            <a:off x="4755642" y="3309937"/>
            <a:ext cx="266700" cy="238125"/>
          </a:xfrm>
          <a:prstGeom prst="rect">
            <a:avLst/>
          </a:prstGeom>
        </p:spPr>
      </p:pic>
    </p:spTree>
    <p:extLst>
      <p:ext uri="{BB962C8B-B14F-4D97-AF65-F5344CB8AC3E}">
        <p14:creationId xmlns:p14="http://schemas.microsoft.com/office/powerpoint/2010/main" val="298380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err="1">
                <a:solidFill>
                  <a:srgbClr val="454A55"/>
                </a:solidFill>
                <a:effectLst/>
              </a:rPr>
              <a:t>Memoizing</a:t>
            </a:r>
            <a:r>
              <a:rPr lang="en-US" b="0" dirty="0">
                <a:solidFill>
                  <a:srgbClr val="454A55"/>
                </a:solidFill>
                <a:effectLst/>
              </a:rPr>
              <a:t> the Post Component</a:t>
            </a:r>
            <a:endParaRPr lang="en-US" dirty="0"/>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a:xfrm>
            <a:off x="512064" y="1426127"/>
            <a:ext cx="11183112" cy="449941"/>
          </a:xfrm>
        </p:spPr>
        <p:txBody>
          <a:bodyPr>
            <a:normAutofit lnSpcReduction="10000"/>
          </a:bodyPr>
          <a:lstStyle/>
          <a:p>
            <a:pPr marL="0" indent="0">
              <a:buNone/>
            </a:pPr>
            <a:r>
              <a:rPr lang="en-US" dirty="0"/>
              <a:t>Let’s memorize the Post component to avoid unnecessary re-renders</a:t>
            </a:r>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876068"/>
            <a:ext cx="11246548" cy="3693319"/>
          </a:xfrm>
          <a:prstGeom prst="rect">
            <a:avLst/>
          </a:prstGeom>
          <a:noFill/>
        </p:spPr>
        <p:txBody>
          <a:bodyPr wrap="square">
            <a:spAutoFit/>
          </a:bodyPr>
          <a:lstStyle/>
          <a:p>
            <a:endParaRPr lang="en-US" dirty="0"/>
          </a:p>
          <a:p>
            <a:r>
              <a:rPr lang="en-US" b="1" dirty="0"/>
              <a:t>Post.js:</a:t>
            </a:r>
          </a:p>
          <a:p>
            <a:endParaRPr lang="en-US" b="1" dirty="0"/>
          </a:p>
          <a:p>
            <a:pPr marL="342900" indent="-342900">
              <a:buAutoNum type="arabicPeriod"/>
            </a:pPr>
            <a:r>
              <a:rPr lang="en-US" dirty="0"/>
              <a:t>Remove “export default” from the function declaration</a:t>
            </a:r>
          </a:p>
          <a:p>
            <a:pPr marL="342900" indent="-342900">
              <a:buAutoNum type="arabicPeriod"/>
            </a:pPr>
            <a:r>
              <a:rPr lang="en-US" dirty="0"/>
              <a:t>At the bottom of the file, add a new export which calls memo: export default </a:t>
            </a:r>
            <a:r>
              <a:rPr lang="en-US" dirty="0" err="1"/>
              <a:t>React.memo</a:t>
            </a:r>
            <a:r>
              <a:rPr lang="en-US" dirty="0"/>
              <a:t>(Post)</a:t>
            </a:r>
          </a:p>
          <a:p>
            <a:r>
              <a:rPr lang="en-US" dirty="0"/>
              <a:t>3. Re-test logging in now, we should not see Post re-render after logging in</a:t>
            </a:r>
          </a:p>
          <a:p>
            <a:endParaRPr lang="en-US" dirty="0"/>
          </a:p>
          <a:p>
            <a:r>
              <a:rPr lang="en-US" dirty="0"/>
              <a:t>It is not necessary to </a:t>
            </a:r>
            <a:r>
              <a:rPr lang="en-US" dirty="0" err="1"/>
              <a:t>memoize</a:t>
            </a:r>
            <a:r>
              <a:rPr lang="en-US" dirty="0"/>
              <a:t> every single component, but being aware of how to do it is helpful in the event you encounter obvious performance bottlenecks caused by a component or multiple components frequently re-rendering</a:t>
            </a:r>
          </a:p>
          <a:p>
            <a:endParaRPr lang="en-US" dirty="0"/>
          </a:p>
          <a:p>
            <a:endParaRPr lang="en-US" dirty="0"/>
          </a:p>
          <a:p>
            <a:endParaRPr lang="en-US" b="1" dirty="0"/>
          </a:p>
          <a:p>
            <a:endParaRPr lang="en-US" dirty="0"/>
          </a:p>
        </p:txBody>
      </p:sp>
    </p:spTree>
    <p:extLst>
      <p:ext uri="{BB962C8B-B14F-4D97-AF65-F5344CB8AC3E}">
        <p14:creationId xmlns:p14="http://schemas.microsoft.com/office/powerpoint/2010/main" val="679824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a:solidFill>
                  <a:srgbClr val="454A55"/>
                </a:solidFill>
                <a:effectLst/>
              </a:rPr>
              <a:t>What is Lazy Loading?</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876068"/>
            <a:ext cx="11246548" cy="2585323"/>
          </a:xfrm>
          <a:prstGeom prst="rect">
            <a:avLst/>
          </a:prstGeom>
          <a:noFill/>
        </p:spPr>
        <p:txBody>
          <a:bodyPr wrap="square">
            <a:spAutoFit/>
          </a:bodyPr>
          <a:lstStyle/>
          <a:p>
            <a:r>
              <a:rPr lang="en-US" b="1" i="0" dirty="0">
                <a:solidFill>
                  <a:srgbClr val="273239"/>
                </a:solidFill>
                <a:effectLst/>
                <a:latin typeface="urw-din"/>
              </a:rPr>
              <a:t>Lazy loading </a:t>
            </a:r>
            <a:r>
              <a:rPr lang="en-US" b="0" i="0" dirty="0">
                <a:solidFill>
                  <a:srgbClr val="273239"/>
                </a:solidFill>
                <a:effectLst/>
                <a:latin typeface="urw-din"/>
              </a:rPr>
              <a:t>(also called on-demand loading) is an optimization technique for the online content.</a:t>
            </a:r>
          </a:p>
          <a:p>
            <a:br>
              <a:rPr lang="en-US" dirty="0"/>
            </a:br>
            <a:r>
              <a:rPr lang="en-US" b="0" i="0" dirty="0">
                <a:solidFill>
                  <a:srgbClr val="273239"/>
                </a:solidFill>
                <a:effectLst/>
                <a:latin typeface="urw-din"/>
              </a:rPr>
              <a:t>Instead of loading the entire web page and rendering it to the user in one go as in bulk loading, the concept of lazy loading assists in loading only the required section and delays the remaining, until it is needed by the user.</a:t>
            </a:r>
          </a:p>
          <a:p>
            <a:endParaRPr lang="en-US" dirty="0">
              <a:solidFill>
                <a:srgbClr val="273239"/>
              </a:solidFill>
              <a:latin typeface="urw-din"/>
            </a:endParaRPr>
          </a:p>
          <a:p>
            <a:r>
              <a:rPr lang="en-US" dirty="0"/>
              <a:t>For example, if our blog has a member area, we only need to load it after the user has logged in. Doing this will reduce the bundle size for guests who only visit our blog to read blog posts.</a:t>
            </a:r>
          </a:p>
          <a:p>
            <a:endParaRPr lang="en-US" dirty="0"/>
          </a:p>
          <a:p>
            <a:r>
              <a:rPr lang="en-US" dirty="0"/>
              <a:t>To learn about React Suspense, we are going to lazily load the Logout component in our blog app.</a:t>
            </a:r>
          </a:p>
        </p:txBody>
      </p:sp>
    </p:spTree>
    <p:extLst>
      <p:ext uri="{BB962C8B-B14F-4D97-AF65-F5344CB8AC3E}">
        <p14:creationId xmlns:p14="http://schemas.microsoft.com/office/powerpoint/2010/main" val="2063366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8830-9506-754F-B9DA-E84E5F95548E}"/>
              </a:ext>
            </a:extLst>
          </p:cNvPr>
          <p:cNvSpPr>
            <a:spLocks noGrp="1"/>
          </p:cNvSpPr>
          <p:nvPr>
            <p:ph type="ctrTitle"/>
          </p:nvPr>
        </p:nvSpPr>
        <p:spPr/>
        <p:txBody>
          <a:bodyPr>
            <a:normAutofit/>
          </a:bodyPr>
          <a:lstStyle/>
          <a:p>
            <a:r>
              <a:rPr lang="en-US" sz="4400" dirty="0"/>
              <a:t>API Authentication </a:t>
            </a:r>
          </a:p>
        </p:txBody>
      </p:sp>
    </p:spTree>
    <p:extLst>
      <p:ext uri="{BB962C8B-B14F-4D97-AF65-F5344CB8AC3E}">
        <p14:creationId xmlns:p14="http://schemas.microsoft.com/office/powerpoint/2010/main" val="2925734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a:solidFill>
                  <a:srgbClr val="454A55"/>
                </a:solidFill>
                <a:effectLst/>
              </a:rPr>
              <a:t>Lazy loading logout with React Suspense</a:t>
            </a:r>
            <a:endParaRPr lang="en-US" dirty="0"/>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a:xfrm>
            <a:off x="512064" y="1426127"/>
            <a:ext cx="11183112" cy="449941"/>
          </a:xfrm>
        </p:spPr>
        <p:txBody>
          <a:bodyPr>
            <a:normAutofit lnSpcReduction="10000"/>
          </a:bodyPr>
          <a:lstStyle/>
          <a:p>
            <a:pPr marL="0" indent="0">
              <a:buNone/>
            </a:pPr>
            <a:r>
              <a:rPr lang="en-US" dirty="0"/>
              <a:t>React Suspense provides us with </a:t>
            </a:r>
            <a:r>
              <a:rPr lang="en-US" dirty="0" err="1"/>
              <a:t>React.Lazy</a:t>
            </a:r>
            <a:r>
              <a:rPr lang="en-US" dirty="0"/>
              <a:t> to dynamically load content</a:t>
            </a:r>
          </a:p>
        </p:txBody>
      </p:sp>
      <p:sp>
        <p:nvSpPr>
          <p:cNvPr id="9" name="TextBox 8">
            <a:extLst>
              <a:ext uri="{FF2B5EF4-FFF2-40B4-BE49-F238E27FC236}">
                <a16:creationId xmlns:a16="http://schemas.microsoft.com/office/drawing/2014/main" id="{B60B8B30-0D69-407A-97F7-27231D9BC3C8}"/>
              </a:ext>
            </a:extLst>
          </p:cNvPr>
          <p:cNvSpPr txBox="1"/>
          <p:nvPr/>
        </p:nvSpPr>
        <p:spPr>
          <a:xfrm>
            <a:off x="601168" y="1876068"/>
            <a:ext cx="11246548" cy="4678204"/>
          </a:xfrm>
          <a:prstGeom prst="rect">
            <a:avLst/>
          </a:prstGeom>
          <a:noFill/>
        </p:spPr>
        <p:txBody>
          <a:bodyPr wrap="square">
            <a:spAutoFit/>
          </a:bodyPr>
          <a:lstStyle/>
          <a:p>
            <a:endParaRPr lang="en-US" dirty="0"/>
          </a:p>
          <a:p>
            <a:r>
              <a:rPr lang="en-US" dirty="0"/>
              <a:t>Given that a user may never login to our application, loading the Logout component on page load is unnecessary. We will utilize </a:t>
            </a:r>
            <a:r>
              <a:rPr lang="en-US" dirty="0" err="1"/>
              <a:t>React.Lazy</a:t>
            </a:r>
            <a:r>
              <a:rPr lang="en-US" dirty="0"/>
              <a:t> to load it dynamically.</a:t>
            </a:r>
          </a:p>
          <a:p>
            <a:endParaRPr lang="en-US" b="1" dirty="0"/>
          </a:p>
          <a:p>
            <a:r>
              <a:rPr lang="en-US" b="1" dirty="0"/>
              <a:t>App.js:</a:t>
            </a:r>
          </a:p>
          <a:p>
            <a:r>
              <a:rPr lang="en-US" dirty="0"/>
              <a:t>First, we have to specify a loading indicator, which will be shown when our lazily-loaded component is loading. In our example, we are going to wrap the </a:t>
            </a:r>
            <a:r>
              <a:rPr lang="en-US" dirty="0" err="1"/>
              <a:t>UserBar</a:t>
            </a:r>
            <a:r>
              <a:rPr lang="en-US" dirty="0"/>
              <a:t> component with React Suspense:</a:t>
            </a:r>
          </a:p>
          <a:p>
            <a:endParaRPr lang="en-US" dirty="0"/>
          </a:p>
          <a:p>
            <a:r>
              <a:rPr lang="en-US" sz="1600" dirty="0"/>
              <a:t>&lt;</a:t>
            </a:r>
            <a:r>
              <a:rPr lang="en-US" sz="1600" dirty="0" err="1"/>
              <a:t>React.Suspense</a:t>
            </a:r>
            <a:r>
              <a:rPr lang="en-US" sz="1600" dirty="0"/>
              <a:t> fallback={"Loading..."}&gt;</a:t>
            </a:r>
          </a:p>
          <a:p>
            <a:r>
              <a:rPr lang="en-US" sz="1600" dirty="0"/>
              <a:t>&lt;</a:t>
            </a:r>
            <a:r>
              <a:rPr lang="en-US" sz="1600" dirty="0" err="1"/>
              <a:t>UserBar</a:t>
            </a:r>
            <a:r>
              <a:rPr lang="en-US" sz="1600" dirty="0"/>
              <a:t> /&gt;</a:t>
            </a:r>
          </a:p>
          <a:p>
            <a:r>
              <a:rPr lang="en-US" sz="1600" dirty="0"/>
              <a:t>&lt;/</a:t>
            </a:r>
            <a:r>
              <a:rPr lang="en-US" sz="1600" dirty="0" err="1"/>
              <a:t>React.Suspense</a:t>
            </a:r>
            <a:r>
              <a:rPr lang="en-US" sz="1600" dirty="0"/>
              <a:t>&gt;</a:t>
            </a:r>
          </a:p>
          <a:p>
            <a:endParaRPr lang="en-US" dirty="0"/>
          </a:p>
          <a:p>
            <a:r>
              <a:rPr lang="en-US" b="1" dirty="0"/>
              <a:t>Userbar.js:</a:t>
            </a:r>
          </a:p>
          <a:p>
            <a:r>
              <a:rPr lang="en-US" dirty="0"/>
              <a:t>We can now remove the dynamic import of Logout in </a:t>
            </a:r>
            <a:r>
              <a:rPr lang="en-US" dirty="0" err="1"/>
              <a:t>Userbar</a:t>
            </a:r>
            <a:r>
              <a:rPr lang="en-US" dirty="0"/>
              <a:t> with a static import which only gets called when </a:t>
            </a:r>
            <a:r>
              <a:rPr lang="en-US" dirty="0" err="1"/>
              <a:t>React.lazy</a:t>
            </a:r>
            <a:r>
              <a:rPr lang="en-US" dirty="0"/>
              <a:t> triggers it, which means it will only be imported when the component is needed:</a:t>
            </a:r>
          </a:p>
          <a:p>
            <a:endParaRPr lang="en-US" dirty="0"/>
          </a:p>
          <a:p>
            <a:r>
              <a:rPr lang="fr-FR" sz="1600" dirty="0" err="1"/>
              <a:t>const</a:t>
            </a:r>
            <a:r>
              <a:rPr lang="fr-FR" sz="1600" dirty="0"/>
              <a:t> </a:t>
            </a:r>
            <a:r>
              <a:rPr lang="fr-FR" sz="1600" dirty="0" err="1"/>
              <a:t>Logout</a:t>
            </a:r>
            <a:r>
              <a:rPr lang="fr-FR" sz="1600" dirty="0"/>
              <a:t> = </a:t>
            </a:r>
            <a:r>
              <a:rPr lang="fr-FR" sz="1600" dirty="0" err="1"/>
              <a:t>React.lazy</a:t>
            </a:r>
            <a:r>
              <a:rPr lang="fr-FR" sz="1600" dirty="0"/>
              <a:t>(() =&gt; import('./</a:t>
            </a:r>
            <a:r>
              <a:rPr lang="fr-FR" sz="1600" dirty="0" err="1"/>
              <a:t>Logout</a:t>
            </a:r>
            <a:r>
              <a:rPr lang="fr-FR" sz="1600" dirty="0"/>
              <a:t>'))</a:t>
            </a:r>
          </a:p>
        </p:txBody>
      </p:sp>
    </p:spTree>
    <p:extLst>
      <p:ext uri="{BB962C8B-B14F-4D97-AF65-F5344CB8AC3E}">
        <p14:creationId xmlns:p14="http://schemas.microsoft.com/office/powerpoint/2010/main" val="43810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8830-9506-754F-B9DA-E84E5F95548E}"/>
              </a:ext>
            </a:extLst>
          </p:cNvPr>
          <p:cNvSpPr>
            <a:spLocks noGrp="1"/>
          </p:cNvSpPr>
          <p:nvPr>
            <p:ph type="ctrTitle"/>
          </p:nvPr>
        </p:nvSpPr>
        <p:spPr/>
        <p:txBody>
          <a:bodyPr>
            <a:normAutofit/>
          </a:bodyPr>
          <a:lstStyle/>
          <a:p>
            <a:r>
              <a:rPr lang="en-US" sz="4400" dirty="0"/>
              <a:t>Express Introduction</a:t>
            </a:r>
          </a:p>
        </p:txBody>
      </p:sp>
    </p:spTree>
    <p:extLst>
      <p:ext uri="{BB962C8B-B14F-4D97-AF65-F5344CB8AC3E}">
        <p14:creationId xmlns:p14="http://schemas.microsoft.com/office/powerpoint/2010/main" val="1902775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Express.js</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9937496" cy="4893647"/>
          </a:xfrm>
          <a:prstGeom prst="rect">
            <a:avLst/>
          </a:prstGeom>
          <a:noFill/>
        </p:spPr>
        <p:txBody>
          <a:bodyPr wrap="square" rtlCol="0">
            <a:spAutoFit/>
          </a:bodyPr>
          <a:lstStyle/>
          <a:p>
            <a:r>
              <a:rPr lang="en-US" sz="2400" dirty="0"/>
              <a:t>Express.js or simply Express is a Node.js web application framework that provides a strong set of features for web applications. It's free, open source, fast, un-opinionated, and is comprised of a simple web framework that's designed for building web applications and APIs</a:t>
            </a:r>
          </a:p>
          <a:p>
            <a:endParaRPr lang="en-US" sz="2400" dirty="0"/>
          </a:p>
          <a:p>
            <a:r>
              <a:rPr lang="en-US" sz="2400" dirty="0"/>
              <a:t>A few of Express’s commonly used features are:</a:t>
            </a:r>
          </a:p>
          <a:p>
            <a:endParaRPr lang="en-US" sz="2400" dirty="0"/>
          </a:p>
          <a:p>
            <a:pPr marL="342900" indent="-342900">
              <a:buFont typeface="Arial" panose="020B0604020202020204" pitchFamily="34" charset="0"/>
              <a:buChar char="•"/>
            </a:pPr>
            <a:r>
              <a:rPr lang="en-US" sz="2400" dirty="0"/>
              <a:t>Configuration</a:t>
            </a:r>
          </a:p>
          <a:p>
            <a:pPr marL="342900" indent="-342900">
              <a:buFont typeface="Arial" panose="020B0604020202020204" pitchFamily="34" charset="0"/>
              <a:buChar char="•"/>
            </a:pPr>
            <a:r>
              <a:rPr lang="en-US" sz="2400" dirty="0"/>
              <a:t>Middleware</a:t>
            </a:r>
          </a:p>
          <a:p>
            <a:pPr marL="342900" indent="-342900">
              <a:buFont typeface="Arial" panose="020B0604020202020204" pitchFamily="34" charset="0"/>
              <a:buChar char="•"/>
            </a:pPr>
            <a:r>
              <a:rPr lang="en-US" sz="2400" dirty="0"/>
              <a:t>Views and templates</a:t>
            </a:r>
          </a:p>
          <a:p>
            <a:pPr marL="342900" indent="-342900">
              <a:buFont typeface="Arial" panose="020B0604020202020204" pitchFamily="34" charset="0"/>
              <a:buChar char="•"/>
            </a:pPr>
            <a:r>
              <a:rPr lang="en-US" sz="2400" dirty="0"/>
              <a:t>Routing</a:t>
            </a:r>
          </a:p>
          <a:p>
            <a:pPr marL="342900" indent="-342900">
              <a:buFont typeface="Arial" panose="020B0604020202020204" pitchFamily="34" charset="0"/>
              <a:buChar char="•"/>
            </a:pPr>
            <a:r>
              <a:rPr lang="en-US" sz="2400" dirty="0"/>
              <a:t>Session</a:t>
            </a:r>
          </a:p>
          <a:p>
            <a:pPr marL="342900" indent="-342900">
              <a:buFont typeface="Arial" panose="020B0604020202020204" pitchFamily="34" charset="0"/>
              <a:buChar char="•"/>
            </a:pPr>
            <a:r>
              <a:rPr lang="en-US" sz="2400" dirty="0"/>
              <a:t>Security</a:t>
            </a:r>
          </a:p>
        </p:txBody>
      </p:sp>
    </p:spTree>
    <p:extLst>
      <p:ext uri="{BB962C8B-B14F-4D97-AF65-F5344CB8AC3E}">
        <p14:creationId xmlns:p14="http://schemas.microsoft.com/office/powerpoint/2010/main" val="117907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Node.js</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9937496" cy="4893647"/>
          </a:xfrm>
          <a:prstGeom prst="rect">
            <a:avLst/>
          </a:prstGeom>
          <a:noFill/>
        </p:spPr>
        <p:txBody>
          <a:bodyPr wrap="square" rtlCol="0">
            <a:spAutoFit/>
          </a:bodyPr>
          <a:lstStyle/>
          <a:p>
            <a:r>
              <a:rPr lang="en-US" sz="2400" dirty="0"/>
              <a:t>Node is an open-source program that is built on a JavaScript runtime engine (Chrome's V8) and consists of JavaScript libraries that are implemented in the form of modules. The cross-platform server environment is lightweight and efficient because it uses an event-driven, non-blocking I/O model</a:t>
            </a:r>
          </a:p>
          <a:p>
            <a:endParaRPr lang="en-US" sz="2400" dirty="0"/>
          </a:p>
          <a:p>
            <a:pPr marL="342900" indent="-342900">
              <a:buFont typeface="Arial" panose="020B0604020202020204" pitchFamily="34" charset="0"/>
              <a:buChar char="•"/>
            </a:pPr>
            <a:r>
              <a:rPr lang="en-US" sz="2400" b="1" dirty="0"/>
              <a:t>Fast code execution</a:t>
            </a:r>
            <a:r>
              <a:rPr lang="en-US" sz="2400" dirty="0"/>
              <a:t>: Chrome's V8 engine makes the Node library extremely fast at code execution as V8 compiles JavaScript into native machine code</a:t>
            </a:r>
          </a:p>
          <a:p>
            <a:pPr marL="342900" indent="-342900">
              <a:buFont typeface="Arial" panose="020B0604020202020204" pitchFamily="34" charset="0"/>
              <a:buChar char="•"/>
            </a:pPr>
            <a:r>
              <a:rPr lang="en-US" sz="2400" b="1" dirty="0"/>
              <a:t>Single-threaded operation</a:t>
            </a:r>
            <a:r>
              <a:rPr lang="en-US" sz="2400" dirty="0"/>
              <a:t>: Node can handle concurrent tasks because its architecture is built to use the single-threaded event loop model</a:t>
            </a:r>
          </a:p>
          <a:p>
            <a:pPr marL="342900" indent="-342900">
              <a:buFont typeface="Arial" panose="020B0604020202020204" pitchFamily="34" charset="0"/>
              <a:buChar char="•"/>
            </a:pPr>
            <a:r>
              <a:rPr lang="en-US" sz="2400" b="1" dirty="0"/>
              <a:t>Asynchronous and event-driven I/O</a:t>
            </a:r>
            <a:r>
              <a:rPr lang="en-US" sz="2400" dirty="0"/>
              <a:t>: Programs in Node do not run until an event occurs.</a:t>
            </a:r>
          </a:p>
          <a:p>
            <a:pPr marL="342900" indent="-342900">
              <a:buFont typeface="Arial" panose="020B0604020202020204" pitchFamily="34" charset="0"/>
              <a:buChar char="•"/>
            </a:pPr>
            <a:r>
              <a:rPr lang="en-US" sz="2400" b="1" dirty="0"/>
              <a:t>Easy scalability</a:t>
            </a:r>
            <a:r>
              <a:rPr lang="en-US" sz="2400" dirty="0"/>
              <a:t>: Node applications are relatively easy to scale horizontally as well as vertically</a:t>
            </a:r>
          </a:p>
        </p:txBody>
      </p:sp>
    </p:spTree>
    <p:extLst>
      <p:ext uri="{BB962C8B-B14F-4D97-AF65-F5344CB8AC3E}">
        <p14:creationId xmlns:p14="http://schemas.microsoft.com/office/powerpoint/2010/main" val="1251593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Express Generator</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9937496"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We will create a backend server for our Blog application using Express</a:t>
            </a:r>
          </a:p>
          <a:p>
            <a:pPr marL="342900" indent="-342900">
              <a:buFont typeface="Arial" panose="020B0604020202020204" pitchFamily="34" charset="0"/>
              <a:buChar char="•"/>
            </a:pPr>
            <a:r>
              <a:rPr lang="en-US" sz="2400" dirty="0"/>
              <a:t>Our Express server will replace our mock json-server API</a:t>
            </a:r>
          </a:p>
          <a:p>
            <a:pPr marL="342900" indent="-342900">
              <a:buFont typeface="Arial" panose="020B0604020202020204" pitchFamily="34" charset="0"/>
              <a:buChar char="•"/>
            </a:pPr>
            <a:r>
              <a:rPr lang="en-US" sz="2400" dirty="0"/>
              <a:t>We will use express-generator to generate a boilerplate Express application we can then modify</a:t>
            </a:r>
          </a:p>
          <a:p>
            <a:pPr marL="342900" indent="-342900">
              <a:buFont typeface="Arial" panose="020B0604020202020204" pitchFamily="34" charset="0"/>
              <a:buChar char="•"/>
            </a:pPr>
            <a:endParaRPr lang="en-US" sz="2400" dirty="0"/>
          </a:p>
          <a:p>
            <a:r>
              <a:rPr lang="en-US" sz="2400" dirty="0" err="1"/>
              <a:t>npm</a:t>
            </a:r>
            <a:r>
              <a:rPr lang="en-US" sz="2400" dirty="0"/>
              <a:t> install -g express-generator</a:t>
            </a:r>
          </a:p>
          <a:p>
            <a:r>
              <a:rPr lang="en-US" sz="2400" dirty="0"/>
              <a:t>express --no-view blog-server</a:t>
            </a:r>
          </a:p>
          <a:p>
            <a:r>
              <a:rPr lang="en-US" sz="2400" dirty="0"/>
              <a:t>cd blog-server</a:t>
            </a:r>
          </a:p>
          <a:p>
            <a:r>
              <a:rPr lang="en-US" sz="2400" dirty="0" err="1"/>
              <a:t>npm</a:t>
            </a:r>
            <a:r>
              <a:rPr lang="en-US" sz="2400" dirty="0"/>
              <a:t> install</a:t>
            </a:r>
          </a:p>
        </p:txBody>
      </p:sp>
    </p:spTree>
    <p:extLst>
      <p:ext uri="{BB962C8B-B14F-4D97-AF65-F5344CB8AC3E}">
        <p14:creationId xmlns:p14="http://schemas.microsoft.com/office/powerpoint/2010/main" val="2841090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Getting started with Express</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4871720" cy="2554545"/>
          </a:xfrm>
          <a:prstGeom prst="rect">
            <a:avLst/>
          </a:prstGeom>
          <a:noFill/>
        </p:spPr>
        <p:txBody>
          <a:bodyPr wrap="square" rtlCol="0">
            <a:spAutoFit/>
          </a:bodyPr>
          <a:lstStyle/>
          <a:p>
            <a:r>
              <a:rPr lang="en-US" sz="2000" dirty="0"/>
              <a:t>Creating an Express application requires the following steps:</a:t>
            </a:r>
          </a:p>
          <a:p>
            <a:endParaRPr lang="en-US" sz="2000" dirty="0"/>
          </a:p>
          <a:p>
            <a:pPr marL="457200" indent="-457200">
              <a:buFont typeface="+mj-lt"/>
              <a:buAutoNum type="arabicPeriod"/>
            </a:pPr>
            <a:r>
              <a:rPr lang="en-US" sz="2000" dirty="0"/>
              <a:t>Importing the Express module</a:t>
            </a:r>
          </a:p>
          <a:p>
            <a:pPr marL="457200" indent="-457200">
              <a:buFont typeface="+mj-lt"/>
              <a:buAutoNum type="arabicPeriod"/>
            </a:pPr>
            <a:r>
              <a:rPr lang="en-US" sz="2000" dirty="0"/>
              <a:t>Creating the Express application</a:t>
            </a:r>
          </a:p>
          <a:p>
            <a:pPr marL="457200" indent="-457200">
              <a:buFont typeface="+mj-lt"/>
              <a:buAutoNum type="arabicPeriod"/>
            </a:pPr>
            <a:r>
              <a:rPr lang="en-US" sz="2000" dirty="0"/>
              <a:t>Defining route(s)</a:t>
            </a:r>
          </a:p>
          <a:p>
            <a:pPr marL="457200" indent="-457200">
              <a:buFont typeface="+mj-lt"/>
              <a:buAutoNum type="arabicPeriod"/>
            </a:pPr>
            <a:r>
              <a:rPr lang="en-US" sz="2000" dirty="0"/>
              <a:t>Configuring the Express application to listen</a:t>
            </a:r>
          </a:p>
        </p:txBody>
      </p:sp>
      <p:sp>
        <p:nvSpPr>
          <p:cNvPr id="5" name="TextBox 4">
            <a:extLst>
              <a:ext uri="{FF2B5EF4-FFF2-40B4-BE49-F238E27FC236}">
                <a16:creationId xmlns:a16="http://schemas.microsoft.com/office/drawing/2014/main" id="{C71E6E1A-A8AF-47C1-A235-37C4A55BD23A}"/>
              </a:ext>
            </a:extLst>
          </p:cNvPr>
          <p:cNvSpPr txBox="1"/>
          <p:nvPr/>
        </p:nvSpPr>
        <p:spPr>
          <a:xfrm>
            <a:off x="6096000" y="1335024"/>
            <a:ext cx="4871720" cy="4247317"/>
          </a:xfrm>
          <a:prstGeom prst="rect">
            <a:avLst/>
          </a:prstGeom>
          <a:noFill/>
        </p:spPr>
        <p:txBody>
          <a:bodyPr wrap="square" rtlCol="0">
            <a:spAutoFit/>
          </a:bodyPr>
          <a:lstStyle/>
          <a:p>
            <a:r>
              <a:rPr lang="en-US" dirty="0"/>
              <a:t>// load express module</a:t>
            </a:r>
          </a:p>
          <a:p>
            <a:r>
              <a:rPr lang="en-US" dirty="0"/>
              <a:t>var express = require('express');</a:t>
            </a:r>
          </a:p>
          <a:p>
            <a:endParaRPr lang="en-US" dirty="0"/>
          </a:p>
          <a:p>
            <a:r>
              <a:rPr lang="en-US" dirty="0"/>
              <a:t>//Create express app</a:t>
            </a:r>
          </a:p>
          <a:p>
            <a:r>
              <a:rPr lang="en-US" dirty="0"/>
              <a:t>var app = express();</a:t>
            </a:r>
          </a:p>
          <a:p>
            <a:endParaRPr lang="en-US" dirty="0"/>
          </a:p>
          <a:p>
            <a:r>
              <a:rPr lang="en-US" dirty="0"/>
              <a:t>// route definition</a:t>
            </a:r>
          </a:p>
          <a:p>
            <a:r>
              <a:rPr lang="en-US" dirty="0" err="1"/>
              <a:t>app.get</a:t>
            </a:r>
            <a:r>
              <a:rPr lang="en-US" dirty="0"/>
              <a:t>('/', function (req, res) {</a:t>
            </a:r>
          </a:p>
          <a:p>
            <a:r>
              <a:rPr lang="en-US" dirty="0"/>
              <a:t>    </a:t>
            </a:r>
            <a:r>
              <a:rPr lang="en-US" dirty="0" err="1"/>
              <a:t>res.send</a:t>
            </a:r>
            <a:r>
              <a:rPr lang="en-US" dirty="0"/>
              <a:t>('Hello World');</a:t>
            </a:r>
          </a:p>
          <a:p>
            <a:r>
              <a:rPr lang="en-US" dirty="0"/>
              <a:t>});</a:t>
            </a:r>
          </a:p>
          <a:p>
            <a:endParaRPr lang="en-US" dirty="0"/>
          </a:p>
          <a:p>
            <a:r>
              <a:rPr lang="en-US" dirty="0"/>
              <a:t>// Start server</a:t>
            </a:r>
          </a:p>
          <a:p>
            <a:r>
              <a:rPr lang="en-US" dirty="0" err="1"/>
              <a:t>app.listen</a:t>
            </a:r>
            <a:r>
              <a:rPr lang="en-US" dirty="0"/>
              <a:t>(4000, function () {</a:t>
            </a:r>
          </a:p>
          <a:p>
            <a:r>
              <a:rPr lang="en-US" dirty="0"/>
              <a:t>    console.log('App listening at Port 4000..');</a:t>
            </a:r>
          </a:p>
          <a:p>
            <a:r>
              <a:rPr lang="en-US" dirty="0"/>
              <a:t>});</a:t>
            </a:r>
          </a:p>
        </p:txBody>
      </p:sp>
    </p:spTree>
    <p:extLst>
      <p:ext uri="{BB962C8B-B14F-4D97-AF65-F5344CB8AC3E}">
        <p14:creationId xmlns:p14="http://schemas.microsoft.com/office/powerpoint/2010/main" val="2386259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Basic Routing</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10391648" cy="4031873"/>
          </a:xfrm>
          <a:prstGeom prst="rect">
            <a:avLst/>
          </a:prstGeom>
          <a:noFill/>
        </p:spPr>
        <p:txBody>
          <a:bodyPr wrap="square" rtlCol="0">
            <a:spAutoFit/>
          </a:bodyPr>
          <a:lstStyle/>
          <a:p>
            <a:r>
              <a:rPr lang="en-US" sz="1600" dirty="0"/>
              <a:t>Routing refers to determining how an application responds to a client request to a particular endpoint, which is a URI (or path) and a specific HTTP request method (GET, POST, and so on).</a:t>
            </a:r>
          </a:p>
          <a:p>
            <a:endParaRPr lang="en-US" sz="1600" dirty="0"/>
          </a:p>
          <a:p>
            <a:r>
              <a:rPr lang="en-US" sz="1600" dirty="0"/>
              <a:t>Each route can have one or more handler functions, which are executed when the route is matched.</a:t>
            </a:r>
          </a:p>
          <a:p>
            <a:endParaRPr lang="en-US" sz="1600" dirty="0"/>
          </a:p>
          <a:p>
            <a:r>
              <a:rPr lang="en-US" sz="1600" dirty="0"/>
              <a:t>Route definition takes the following structure:</a:t>
            </a:r>
          </a:p>
          <a:p>
            <a:endParaRPr lang="en-US" sz="1600" dirty="0"/>
          </a:p>
          <a:p>
            <a:r>
              <a:rPr lang="en-US" sz="1600" dirty="0" err="1"/>
              <a:t>app.METHOD</a:t>
            </a:r>
            <a:r>
              <a:rPr lang="en-US" sz="1600" dirty="0"/>
              <a:t>(PATH, HANDLER)</a:t>
            </a:r>
          </a:p>
          <a:p>
            <a:endParaRPr lang="en-US" sz="1600" dirty="0"/>
          </a:p>
          <a:p>
            <a:r>
              <a:rPr lang="en-US" sz="1600" dirty="0"/>
              <a:t>Where:</a:t>
            </a:r>
          </a:p>
          <a:p>
            <a:endParaRPr lang="en-US" sz="1600" dirty="0"/>
          </a:p>
          <a:p>
            <a:r>
              <a:rPr lang="en-US" sz="1600" i="1" dirty="0"/>
              <a:t>app</a:t>
            </a:r>
            <a:r>
              <a:rPr lang="en-US" sz="1600" dirty="0"/>
              <a:t> is an instance of express.</a:t>
            </a:r>
          </a:p>
          <a:p>
            <a:r>
              <a:rPr lang="en-US" sz="1600" i="1" dirty="0"/>
              <a:t>METHOD</a:t>
            </a:r>
            <a:r>
              <a:rPr lang="en-US" sz="1600" dirty="0"/>
              <a:t> is an HTTP request method, in lowercase.</a:t>
            </a:r>
          </a:p>
          <a:p>
            <a:r>
              <a:rPr lang="en-US" sz="1600" i="1" dirty="0"/>
              <a:t>PATH</a:t>
            </a:r>
            <a:r>
              <a:rPr lang="en-US" sz="1600" dirty="0"/>
              <a:t> is a path on the server.</a:t>
            </a:r>
          </a:p>
          <a:p>
            <a:r>
              <a:rPr lang="en-US" sz="1600" i="1" dirty="0"/>
              <a:t>HANDLER</a:t>
            </a:r>
            <a:r>
              <a:rPr lang="en-US" sz="1600" dirty="0"/>
              <a:t> is the function executed when the route is matched.</a:t>
            </a:r>
          </a:p>
          <a:p>
            <a:endParaRPr lang="en-US" sz="1600" dirty="0"/>
          </a:p>
        </p:txBody>
      </p:sp>
    </p:spTree>
    <p:extLst>
      <p:ext uri="{BB962C8B-B14F-4D97-AF65-F5344CB8AC3E}">
        <p14:creationId xmlns:p14="http://schemas.microsoft.com/office/powerpoint/2010/main" val="462069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Simple Routes</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10391648" cy="338554"/>
          </a:xfrm>
          <a:prstGeom prst="rect">
            <a:avLst/>
          </a:prstGeom>
          <a:noFill/>
        </p:spPr>
        <p:txBody>
          <a:bodyPr wrap="square" rtlCol="0">
            <a:spAutoFit/>
          </a:bodyPr>
          <a:lstStyle/>
          <a:p>
            <a:r>
              <a:rPr lang="en-US" sz="1600" dirty="0"/>
              <a:t>Below are examples of various simple route configurations and an explanation of their function</a:t>
            </a:r>
          </a:p>
        </p:txBody>
      </p:sp>
      <p:pic>
        <p:nvPicPr>
          <p:cNvPr id="5" name="Picture 4" descr="Graphical user interface, text, application, email&#10;&#10;Description automatically generated">
            <a:extLst>
              <a:ext uri="{FF2B5EF4-FFF2-40B4-BE49-F238E27FC236}">
                <a16:creationId xmlns:a16="http://schemas.microsoft.com/office/drawing/2014/main" id="{2098A2B6-1999-4511-8837-0FCE85F4B654}"/>
              </a:ext>
            </a:extLst>
          </p:cNvPr>
          <p:cNvPicPr>
            <a:picLocks noChangeAspect="1"/>
          </p:cNvPicPr>
          <p:nvPr/>
        </p:nvPicPr>
        <p:blipFill>
          <a:blip r:embed="rId2"/>
          <a:stretch>
            <a:fillRect/>
          </a:stretch>
        </p:blipFill>
        <p:spPr>
          <a:xfrm>
            <a:off x="962152" y="2029522"/>
            <a:ext cx="7859690" cy="4545683"/>
          </a:xfrm>
          <a:prstGeom prst="rect">
            <a:avLst/>
          </a:prstGeom>
        </p:spPr>
      </p:pic>
    </p:spTree>
    <p:extLst>
      <p:ext uri="{BB962C8B-B14F-4D97-AF65-F5344CB8AC3E}">
        <p14:creationId xmlns:p14="http://schemas.microsoft.com/office/powerpoint/2010/main" val="240394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Route Parameters</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10391648" cy="5262979"/>
          </a:xfrm>
          <a:prstGeom prst="rect">
            <a:avLst/>
          </a:prstGeom>
          <a:noFill/>
        </p:spPr>
        <p:txBody>
          <a:bodyPr wrap="square" rtlCol="0">
            <a:spAutoFit/>
          </a:bodyPr>
          <a:lstStyle/>
          <a:p>
            <a:r>
              <a:rPr lang="en-US" sz="1600" dirty="0"/>
              <a:t>Route parameters are named URL segments that are used to capture the values specified at their position in the URL. The captured values are populated in the </a:t>
            </a:r>
            <a:r>
              <a:rPr lang="en-US" sz="1600" dirty="0" err="1"/>
              <a:t>req.params</a:t>
            </a:r>
            <a:r>
              <a:rPr lang="en-US" sz="1600" dirty="0"/>
              <a:t> object, with the name of the route parameter specified in the path as their respective keys.</a:t>
            </a:r>
          </a:p>
          <a:p>
            <a:endParaRPr lang="en-US" sz="1600" dirty="0"/>
          </a:p>
          <a:p>
            <a:r>
              <a:rPr lang="en-US" sz="1600" dirty="0"/>
              <a:t>Route path: /users/:</a:t>
            </a:r>
            <a:r>
              <a:rPr lang="en-US" sz="1600" dirty="0" err="1"/>
              <a:t>userId</a:t>
            </a:r>
            <a:r>
              <a:rPr lang="en-US" sz="1600" dirty="0"/>
              <a:t>/books/:</a:t>
            </a:r>
            <a:r>
              <a:rPr lang="en-US" sz="1600" dirty="0" err="1"/>
              <a:t>bookId</a:t>
            </a:r>
            <a:endParaRPr lang="en-US" sz="1600" dirty="0"/>
          </a:p>
          <a:p>
            <a:r>
              <a:rPr lang="en-US" sz="1600" dirty="0"/>
              <a:t>Request URL: http://localhost:3000/users/34/books/8989</a:t>
            </a:r>
          </a:p>
          <a:p>
            <a:r>
              <a:rPr lang="en-US" sz="1600" dirty="0" err="1"/>
              <a:t>req.params</a:t>
            </a:r>
            <a:r>
              <a:rPr lang="en-US" sz="1600" dirty="0"/>
              <a:t>: { "</a:t>
            </a:r>
            <a:r>
              <a:rPr lang="en-US" sz="1600" dirty="0" err="1"/>
              <a:t>userId</a:t>
            </a:r>
            <a:r>
              <a:rPr lang="en-US" sz="1600" dirty="0"/>
              <a:t>": "34", "</a:t>
            </a:r>
            <a:r>
              <a:rPr lang="en-US" sz="1600" dirty="0" err="1"/>
              <a:t>bookId</a:t>
            </a:r>
            <a:r>
              <a:rPr lang="en-US" sz="1600" dirty="0"/>
              <a:t>": "8989" }</a:t>
            </a:r>
          </a:p>
          <a:p>
            <a:endParaRPr lang="en-US" sz="1600" dirty="0"/>
          </a:p>
          <a:p>
            <a:r>
              <a:rPr lang="en-US" sz="1600" dirty="0" err="1"/>
              <a:t>app.get</a:t>
            </a:r>
            <a:r>
              <a:rPr lang="en-US" sz="1600" dirty="0"/>
              <a:t>('/users/:</a:t>
            </a:r>
            <a:r>
              <a:rPr lang="en-US" sz="1600" dirty="0" err="1"/>
              <a:t>userId</a:t>
            </a:r>
            <a:r>
              <a:rPr lang="en-US" sz="1600" dirty="0"/>
              <a:t>/books/:</a:t>
            </a:r>
            <a:r>
              <a:rPr lang="en-US" sz="1600" dirty="0" err="1"/>
              <a:t>bookId</a:t>
            </a:r>
            <a:r>
              <a:rPr lang="en-US" sz="1600" dirty="0"/>
              <a:t>', function (req, res) {</a:t>
            </a:r>
          </a:p>
          <a:p>
            <a:r>
              <a:rPr lang="en-US" sz="1600" dirty="0"/>
              <a:t>  </a:t>
            </a:r>
            <a:r>
              <a:rPr lang="en-US" sz="1600" dirty="0" err="1"/>
              <a:t>res.send</a:t>
            </a:r>
            <a:r>
              <a:rPr lang="en-US" sz="1600" dirty="0"/>
              <a:t>(</a:t>
            </a:r>
            <a:r>
              <a:rPr lang="en-US" sz="1600" dirty="0" err="1"/>
              <a:t>req.params</a:t>
            </a:r>
            <a:r>
              <a:rPr lang="en-US" sz="1600" dirty="0"/>
              <a:t>)</a:t>
            </a:r>
          </a:p>
          <a:p>
            <a:r>
              <a:rPr lang="en-US" sz="1600" dirty="0"/>
              <a:t>})</a:t>
            </a:r>
          </a:p>
          <a:p>
            <a:endParaRPr lang="en-US" sz="1600" dirty="0"/>
          </a:p>
          <a:p>
            <a:r>
              <a:rPr lang="en-US" sz="1600" dirty="0"/>
              <a:t>Hyphen (-) and the dot (.) are interpreted literally, they can be used along with route parameters for useful purposes:</a:t>
            </a:r>
          </a:p>
          <a:p>
            <a:endParaRPr lang="en-US" sz="1600" dirty="0"/>
          </a:p>
          <a:p>
            <a:r>
              <a:rPr lang="en-US" sz="1600" dirty="0"/>
              <a:t>Route path: /flights/:from-:to</a:t>
            </a:r>
          </a:p>
          <a:p>
            <a:r>
              <a:rPr lang="en-US" sz="1600" dirty="0"/>
              <a:t>Request URL: http://localhost:3000/flights/LAX-SFO</a:t>
            </a:r>
          </a:p>
          <a:p>
            <a:r>
              <a:rPr lang="en-US" sz="1600" dirty="0" err="1"/>
              <a:t>req.params</a:t>
            </a:r>
            <a:r>
              <a:rPr lang="en-US" sz="1600" dirty="0"/>
              <a:t>: { "from": "LAX", "to": "SFO" }</a:t>
            </a:r>
          </a:p>
          <a:p>
            <a:endParaRPr lang="en-US" sz="1600" dirty="0"/>
          </a:p>
          <a:p>
            <a:r>
              <a:rPr lang="en-US" sz="1600" dirty="0"/>
              <a:t>Route path: /plantae/:</a:t>
            </a:r>
            <a:r>
              <a:rPr lang="en-US" sz="1600" dirty="0" err="1"/>
              <a:t>genus.:species</a:t>
            </a:r>
            <a:endParaRPr lang="en-US" sz="1600" dirty="0"/>
          </a:p>
          <a:p>
            <a:r>
              <a:rPr lang="en-US" sz="1600" dirty="0"/>
              <a:t>Request URL: http://localhost:3000/plantae/Prunus.persica</a:t>
            </a:r>
          </a:p>
          <a:p>
            <a:r>
              <a:rPr lang="en-US" sz="1600" dirty="0" err="1"/>
              <a:t>req.params</a:t>
            </a:r>
            <a:r>
              <a:rPr lang="en-US" sz="1600" dirty="0"/>
              <a:t>: { "genus": "Prunus", "species": "persica" }</a:t>
            </a:r>
          </a:p>
        </p:txBody>
      </p:sp>
    </p:spTree>
    <p:extLst>
      <p:ext uri="{BB962C8B-B14F-4D97-AF65-F5344CB8AC3E}">
        <p14:creationId xmlns:p14="http://schemas.microsoft.com/office/powerpoint/2010/main" val="2002566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Route Parameters</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10391648" cy="5262979"/>
          </a:xfrm>
          <a:prstGeom prst="rect">
            <a:avLst/>
          </a:prstGeom>
          <a:noFill/>
        </p:spPr>
        <p:txBody>
          <a:bodyPr wrap="square" rtlCol="0">
            <a:spAutoFit/>
          </a:bodyPr>
          <a:lstStyle/>
          <a:p>
            <a:r>
              <a:rPr lang="en-US" sz="1600" dirty="0"/>
              <a:t>Route parameters are named URL segments that are used to capture the values specified at their position in the URL. The captured values are populated in the </a:t>
            </a:r>
            <a:r>
              <a:rPr lang="en-US" sz="1600" dirty="0" err="1"/>
              <a:t>req.params</a:t>
            </a:r>
            <a:r>
              <a:rPr lang="en-US" sz="1600" dirty="0"/>
              <a:t> object, with the name of the route parameter specified in the path as their respective keys.</a:t>
            </a:r>
          </a:p>
          <a:p>
            <a:endParaRPr lang="en-US" sz="1600" dirty="0"/>
          </a:p>
          <a:p>
            <a:r>
              <a:rPr lang="en-US" sz="1600" dirty="0"/>
              <a:t>Route path: /users/:</a:t>
            </a:r>
            <a:r>
              <a:rPr lang="en-US" sz="1600" dirty="0" err="1"/>
              <a:t>userId</a:t>
            </a:r>
            <a:r>
              <a:rPr lang="en-US" sz="1600" dirty="0"/>
              <a:t>/books/:</a:t>
            </a:r>
            <a:r>
              <a:rPr lang="en-US" sz="1600" dirty="0" err="1"/>
              <a:t>bookId</a:t>
            </a:r>
            <a:endParaRPr lang="en-US" sz="1600" dirty="0"/>
          </a:p>
          <a:p>
            <a:r>
              <a:rPr lang="en-US" sz="1600" dirty="0"/>
              <a:t>Request URL: http://localhost:3000/users/34/books/8989</a:t>
            </a:r>
          </a:p>
          <a:p>
            <a:r>
              <a:rPr lang="en-US" sz="1600" dirty="0" err="1"/>
              <a:t>req.params</a:t>
            </a:r>
            <a:r>
              <a:rPr lang="en-US" sz="1600" dirty="0"/>
              <a:t>: { "</a:t>
            </a:r>
            <a:r>
              <a:rPr lang="en-US" sz="1600" dirty="0" err="1"/>
              <a:t>userId</a:t>
            </a:r>
            <a:r>
              <a:rPr lang="en-US" sz="1600" dirty="0"/>
              <a:t>": "34", "</a:t>
            </a:r>
            <a:r>
              <a:rPr lang="en-US" sz="1600" dirty="0" err="1"/>
              <a:t>bookId</a:t>
            </a:r>
            <a:r>
              <a:rPr lang="en-US" sz="1600" dirty="0"/>
              <a:t>": "8989" }</a:t>
            </a:r>
          </a:p>
          <a:p>
            <a:endParaRPr lang="en-US" sz="1600" dirty="0"/>
          </a:p>
          <a:p>
            <a:r>
              <a:rPr lang="en-US" sz="1600" dirty="0" err="1"/>
              <a:t>app.get</a:t>
            </a:r>
            <a:r>
              <a:rPr lang="en-US" sz="1600" dirty="0"/>
              <a:t>('/users/:</a:t>
            </a:r>
            <a:r>
              <a:rPr lang="en-US" sz="1600" dirty="0" err="1"/>
              <a:t>userId</a:t>
            </a:r>
            <a:r>
              <a:rPr lang="en-US" sz="1600" dirty="0"/>
              <a:t>/books/:</a:t>
            </a:r>
            <a:r>
              <a:rPr lang="en-US" sz="1600" dirty="0" err="1"/>
              <a:t>bookId</a:t>
            </a:r>
            <a:r>
              <a:rPr lang="en-US" sz="1600" dirty="0"/>
              <a:t>', function (req, res) {</a:t>
            </a:r>
          </a:p>
          <a:p>
            <a:r>
              <a:rPr lang="en-US" sz="1600" dirty="0"/>
              <a:t>  </a:t>
            </a:r>
            <a:r>
              <a:rPr lang="en-US" sz="1600" dirty="0" err="1"/>
              <a:t>res.send</a:t>
            </a:r>
            <a:r>
              <a:rPr lang="en-US" sz="1600" dirty="0"/>
              <a:t>(</a:t>
            </a:r>
            <a:r>
              <a:rPr lang="en-US" sz="1600" dirty="0" err="1"/>
              <a:t>req.params</a:t>
            </a:r>
            <a:r>
              <a:rPr lang="en-US" sz="1600" dirty="0"/>
              <a:t>)</a:t>
            </a:r>
          </a:p>
          <a:p>
            <a:r>
              <a:rPr lang="en-US" sz="1600" dirty="0"/>
              <a:t>})</a:t>
            </a:r>
          </a:p>
          <a:p>
            <a:endParaRPr lang="en-US" sz="1600" dirty="0"/>
          </a:p>
          <a:p>
            <a:r>
              <a:rPr lang="en-US" sz="1600" dirty="0"/>
              <a:t>Hyphen (-) and the dot (.) are interpreted literally, they can be used along with route parameters for useful purposes:</a:t>
            </a:r>
          </a:p>
          <a:p>
            <a:endParaRPr lang="en-US" sz="1600" dirty="0"/>
          </a:p>
          <a:p>
            <a:r>
              <a:rPr lang="en-US" sz="1600" dirty="0"/>
              <a:t>Route path: /flights/:from-:to</a:t>
            </a:r>
          </a:p>
          <a:p>
            <a:r>
              <a:rPr lang="en-US" sz="1600" dirty="0"/>
              <a:t>Request URL: http://localhost:3000/flights/LAX-SFO</a:t>
            </a:r>
          </a:p>
          <a:p>
            <a:r>
              <a:rPr lang="en-US" sz="1600" dirty="0" err="1"/>
              <a:t>req.params</a:t>
            </a:r>
            <a:r>
              <a:rPr lang="en-US" sz="1600" dirty="0"/>
              <a:t>: { "from": "LAX", "to": "SFO" }</a:t>
            </a:r>
          </a:p>
          <a:p>
            <a:endParaRPr lang="en-US" sz="1600" dirty="0"/>
          </a:p>
          <a:p>
            <a:r>
              <a:rPr lang="en-US" sz="1600" dirty="0"/>
              <a:t>Route path: /plantae/:</a:t>
            </a:r>
            <a:r>
              <a:rPr lang="en-US" sz="1600" dirty="0" err="1"/>
              <a:t>genus.:species</a:t>
            </a:r>
            <a:endParaRPr lang="en-US" sz="1600" dirty="0"/>
          </a:p>
          <a:p>
            <a:r>
              <a:rPr lang="en-US" sz="1600" dirty="0"/>
              <a:t>Request URL: http://localhost:3000/plantae/Prunus.persica</a:t>
            </a:r>
          </a:p>
          <a:p>
            <a:r>
              <a:rPr lang="en-US" sz="1600" dirty="0" err="1"/>
              <a:t>req.params</a:t>
            </a:r>
            <a:r>
              <a:rPr lang="en-US" sz="1600" dirty="0"/>
              <a:t>: { "genus": "Prunus", "species": "persica" }</a:t>
            </a:r>
          </a:p>
        </p:txBody>
      </p:sp>
    </p:spTree>
    <p:extLst>
      <p:ext uri="{BB962C8B-B14F-4D97-AF65-F5344CB8AC3E}">
        <p14:creationId xmlns:p14="http://schemas.microsoft.com/office/powerpoint/2010/main" val="261172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Blog API Endpoints</a:t>
            </a:r>
            <a:endParaRPr lang="en-US" dirty="0"/>
          </a:p>
        </p:txBody>
      </p:sp>
      <p:graphicFrame>
        <p:nvGraphicFramePr>
          <p:cNvPr id="3" name="Table 3">
            <a:extLst>
              <a:ext uri="{FF2B5EF4-FFF2-40B4-BE49-F238E27FC236}">
                <a16:creationId xmlns:a16="http://schemas.microsoft.com/office/drawing/2014/main" id="{5584BC64-60CC-488B-905F-D025AFBF7F0B}"/>
              </a:ext>
            </a:extLst>
          </p:cNvPr>
          <p:cNvGraphicFramePr>
            <a:graphicFrameLocks noGrp="1"/>
          </p:cNvGraphicFramePr>
          <p:nvPr>
            <p:extLst>
              <p:ext uri="{D42A27DB-BD31-4B8C-83A1-F6EECF244321}">
                <p14:modId xmlns:p14="http://schemas.microsoft.com/office/powerpoint/2010/main" val="3356248988"/>
              </p:ext>
            </p:extLst>
          </p:nvPr>
        </p:nvGraphicFramePr>
        <p:xfrm>
          <a:off x="962152" y="1947672"/>
          <a:ext cx="8027099" cy="4450080"/>
        </p:xfrm>
        <a:graphic>
          <a:graphicData uri="http://schemas.openxmlformats.org/drawingml/2006/table">
            <a:tbl>
              <a:tblPr firstRow="1" bandRow="1">
                <a:tableStyleId>{5C22544A-7EE6-4342-B048-85BDC9FD1C3A}</a:tableStyleId>
              </a:tblPr>
              <a:tblGrid>
                <a:gridCol w="1931099">
                  <a:extLst>
                    <a:ext uri="{9D8B030D-6E8A-4147-A177-3AD203B41FA5}">
                      <a16:colId xmlns:a16="http://schemas.microsoft.com/office/drawing/2014/main" val="3162893871"/>
                    </a:ext>
                  </a:extLst>
                </a:gridCol>
                <a:gridCol w="2032000">
                  <a:extLst>
                    <a:ext uri="{9D8B030D-6E8A-4147-A177-3AD203B41FA5}">
                      <a16:colId xmlns:a16="http://schemas.microsoft.com/office/drawing/2014/main" val="2620662712"/>
                    </a:ext>
                  </a:extLst>
                </a:gridCol>
                <a:gridCol w="2032000">
                  <a:extLst>
                    <a:ext uri="{9D8B030D-6E8A-4147-A177-3AD203B41FA5}">
                      <a16:colId xmlns:a16="http://schemas.microsoft.com/office/drawing/2014/main" val="1346633650"/>
                    </a:ext>
                  </a:extLst>
                </a:gridCol>
                <a:gridCol w="2032000">
                  <a:extLst>
                    <a:ext uri="{9D8B030D-6E8A-4147-A177-3AD203B41FA5}">
                      <a16:colId xmlns:a16="http://schemas.microsoft.com/office/drawing/2014/main" val="4088160232"/>
                    </a:ext>
                  </a:extLst>
                </a:gridCol>
              </a:tblGrid>
              <a:tr h="370840">
                <a:tc>
                  <a:txBody>
                    <a:bodyPr/>
                    <a:lstStyle/>
                    <a:p>
                      <a:r>
                        <a:rPr lang="en-US" dirty="0"/>
                        <a:t>Operation</a:t>
                      </a:r>
                    </a:p>
                  </a:txBody>
                  <a:tcPr/>
                </a:tc>
                <a:tc>
                  <a:txBody>
                    <a:bodyPr/>
                    <a:lstStyle/>
                    <a:p>
                      <a:r>
                        <a:rPr lang="en-US" dirty="0"/>
                        <a:t>API Endpoint</a:t>
                      </a:r>
                    </a:p>
                  </a:txBody>
                  <a:tcPr/>
                </a:tc>
                <a:tc>
                  <a:txBody>
                    <a:bodyPr/>
                    <a:lstStyle/>
                    <a:p>
                      <a:r>
                        <a:rPr lang="en-US" dirty="0"/>
                        <a:t>HTTP Method</a:t>
                      </a:r>
                    </a:p>
                  </a:txBody>
                  <a:tcPr/>
                </a:tc>
                <a:tc>
                  <a:txBody>
                    <a:bodyPr/>
                    <a:lstStyle/>
                    <a:p>
                      <a:r>
                        <a:rPr lang="en-US" dirty="0"/>
                        <a:t>Protected?</a:t>
                      </a:r>
                    </a:p>
                  </a:txBody>
                  <a:tcPr/>
                </a:tc>
                <a:extLst>
                  <a:ext uri="{0D108BD9-81ED-4DB2-BD59-A6C34878D82A}">
                    <a16:rowId xmlns:a16="http://schemas.microsoft.com/office/drawing/2014/main" val="1897796168"/>
                  </a:ext>
                </a:extLst>
              </a:tr>
              <a:tr h="370840">
                <a:tc>
                  <a:txBody>
                    <a:bodyPr/>
                    <a:lstStyle/>
                    <a:p>
                      <a:r>
                        <a:rPr lang="en-US" dirty="0"/>
                        <a:t>Create a user</a:t>
                      </a:r>
                    </a:p>
                  </a:txBody>
                  <a:tcPr/>
                </a:tc>
                <a:tc>
                  <a:txBody>
                    <a:bodyPr/>
                    <a:lstStyle/>
                    <a:p>
                      <a:r>
                        <a:rPr lang="en-US" dirty="0"/>
                        <a:t>/</a:t>
                      </a:r>
                      <a:r>
                        <a:rPr lang="en-US" dirty="0" err="1"/>
                        <a:t>api</a:t>
                      </a:r>
                      <a:r>
                        <a:rPr lang="en-US" dirty="0"/>
                        <a:t>/users</a:t>
                      </a:r>
                    </a:p>
                  </a:txBody>
                  <a:tcPr/>
                </a:tc>
                <a:tc>
                  <a:txBody>
                    <a:bodyPr/>
                    <a:lstStyle/>
                    <a:p>
                      <a:r>
                        <a:rPr lang="en-US" dirty="0"/>
                        <a:t>POST</a:t>
                      </a:r>
                    </a:p>
                  </a:txBody>
                  <a:tcPr/>
                </a:tc>
                <a:tc>
                  <a:txBody>
                    <a:bodyPr/>
                    <a:lstStyle/>
                    <a:p>
                      <a:r>
                        <a:rPr lang="en-US" dirty="0"/>
                        <a:t>No</a:t>
                      </a:r>
                    </a:p>
                  </a:txBody>
                  <a:tcPr/>
                </a:tc>
                <a:extLst>
                  <a:ext uri="{0D108BD9-81ED-4DB2-BD59-A6C34878D82A}">
                    <a16:rowId xmlns:a16="http://schemas.microsoft.com/office/drawing/2014/main" val="2473383900"/>
                  </a:ext>
                </a:extLst>
              </a:tr>
              <a:tr h="370840">
                <a:tc>
                  <a:txBody>
                    <a:bodyPr/>
                    <a:lstStyle/>
                    <a:p>
                      <a:r>
                        <a:rPr lang="en-US" dirty="0"/>
                        <a:t>Get all users</a:t>
                      </a:r>
                    </a:p>
                  </a:txBody>
                  <a:tcPr/>
                </a:tc>
                <a:tc>
                  <a:txBody>
                    <a:bodyPr/>
                    <a:lstStyle/>
                    <a:p>
                      <a:r>
                        <a:rPr lang="en-US" dirty="0"/>
                        <a:t>/</a:t>
                      </a:r>
                      <a:r>
                        <a:rPr lang="en-US" dirty="0" err="1"/>
                        <a:t>api</a:t>
                      </a:r>
                      <a:r>
                        <a:rPr lang="en-US" dirty="0"/>
                        <a:t>/users</a:t>
                      </a:r>
                    </a:p>
                  </a:txBody>
                  <a:tcPr/>
                </a:tc>
                <a:tc>
                  <a:txBody>
                    <a:bodyPr/>
                    <a:lstStyle/>
                    <a:p>
                      <a:r>
                        <a:rPr lang="en-US" dirty="0"/>
                        <a:t>GET</a:t>
                      </a:r>
                    </a:p>
                  </a:txBody>
                  <a:tcPr/>
                </a:tc>
                <a:tc>
                  <a:txBody>
                    <a:bodyPr/>
                    <a:lstStyle/>
                    <a:p>
                      <a:r>
                        <a:rPr lang="en-US" dirty="0"/>
                        <a:t>No</a:t>
                      </a:r>
                    </a:p>
                  </a:txBody>
                  <a:tcPr/>
                </a:tc>
                <a:extLst>
                  <a:ext uri="{0D108BD9-81ED-4DB2-BD59-A6C34878D82A}">
                    <a16:rowId xmlns:a16="http://schemas.microsoft.com/office/drawing/2014/main" val="1497606507"/>
                  </a:ext>
                </a:extLst>
              </a:tr>
              <a:tr h="370840">
                <a:tc>
                  <a:txBody>
                    <a:bodyPr/>
                    <a:lstStyle/>
                    <a:p>
                      <a:r>
                        <a:rPr lang="en-US" dirty="0"/>
                        <a:t>Get a specific user</a:t>
                      </a:r>
                    </a:p>
                  </a:txBody>
                  <a:tcPr/>
                </a:tc>
                <a:tc>
                  <a:txBody>
                    <a:bodyPr/>
                    <a:lstStyle/>
                    <a:p>
                      <a:r>
                        <a:rPr lang="en-US" dirty="0"/>
                        <a:t>/</a:t>
                      </a:r>
                      <a:r>
                        <a:rPr lang="en-US" dirty="0" err="1"/>
                        <a:t>api</a:t>
                      </a:r>
                      <a:r>
                        <a:rPr lang="en-US" dirty="0"/>
                        <a:t>/users/:</a:t>
                      </a:r>
                      <a:r>
                        <a:rPr lang="en-US" dirty="0" err="1"/>
                        <a:t>userId</a:t>
                      </a:r>
                      <a:endParaRPr lang="en-US" dirty="0"/>
                    </a:p>
                  </a:txBody>
                  <a:tcPr/>
                </a:tc>
                <a:tc>
                  <a:txBody>
                    <a:bodyPr/>
                    <a:lstStyle/>
                    <a:p>
                      <a:r>
                        <a:rPr lang="en-US" dirty="0"/>
                        <a:t>GET</a:t>
                      </a:r>
                    </a:p>
                  </a:txBody>
                  <a:tcPr/>
                </a:tc>
                <a:tc>
                  <a:txBody>
                    <a:bodyPr/>
                    <a:lstStyle/>
                    <a:p>
                      <a:r>
                        <a:rPr lang="en-US" dirty="0"/>
                        <a:t>No</a:t>
                      </a:r>
                    </a:p>
                  </a:txBody>
                  <a:tcPr/>
                </a:tc>
                <a:extLst>
                  <a:ext uri="{0D108BD9-81ED-4DB2-BD59-A6C34878D82A}">
                    <a16:rowId xmlns:a16="http://schemas.microsoft.com/office/drawing/2014/main" val="2247280338"/>
                  </a:ext>
                </a:extLst>
              </a:tr>
              <a:tr h="370840">
                <a:tc>
                  <a:txBody>
                    <a:bodyPr/>
                    <a:lstStyle/>
                    <a:p>
                      <a:r>
                        <a:rPr lang="en-US" dirty="0"/>
                        <a:t>Update a user</a:t>
                      </a:r>
                    </a:p>
                  </a:txBody>
                  <a:tcPr/>
                </a:tc>
                <a:tc>
                  <a:txBody>
                    <a:bodyPr/>
                    <a:lstStyle/>
                    <a:p>
                      <a:r>
                        <a:rPr lang="en-US" dirty="0"/>
                        <a:t>/</a:t>
                      </a:r>
                      <a:r>
                        <a:rPr lang="en-US" dirty="0" err="1"/>
                        <a:t>api</a:t>
                      </a:r>
                      <a:r>
                        <a:rPr lang="en-US" dirty="0"/>
                        <a:t>/users/:</a:t>
                      </a:r>
                      <a:r>
                        <a:rPr lang="en-US" dirty="0" err="1"/>
                        <a:t>userId</a:t>
                      </a:r>
                      <a:endParaRPr lang="en-US" dirty="0"/>
                    </a:p>
                  </a:txBody>
                  <a:tcPr/>
                </a:tc>
                <a:tc>
                  <a:txBody>
                    <a:bodyPr/>
                    <a:lstStyle/>
                    <a:p>
                      <a:r>
                        <a:rPr lang="en-US" dirty="0"/>
                        <a:t>PUT/PATCH</a:t>
                      </a:r>
                    </a:p>
                  </a:txBody>
                  <a:tcPr/>
                </a:tc>
                <a:tc>
                  <a:txBody>
                    <a:bodyPr/>
                    <a:lstStyle/>
                    <a:p>
                      <a:r>
                        <a:rPr lang="en-US" dirty="0"/>
                        <a:t>Yes</a:t>
                      </a:r>
                    </a:p>
                  </a:txBody>
                  <a:tcPr/>
                </a:tc>
                <a:extLst>
                  <a:ext uri="{0D108BD9-81ED-4DB2-BD59-A6C34878D82A}">
                    <a16:rowId xmlns:a16="http://schemas.microsoft.com/office/drawing/2014/main" val="2960047005"/>
                  </a:ext>
                </a:extLst>
              </a:tr>
              <a:tr h="370840">
                <a:tc>
                  <a:txBody>
                    <a:bodyPr/>
                    <a:lstStyle/>
                    <a:p>
                      <a:r>
                        <a:rPr lang="en-US" dirty="0"/>
                        <a:t>Delete a user</a:t>
                      </a:r>
                    </a:p>
                  </a:txBody>
                  <a:tcPr/>
                </a:tc>
                <a:tc>
                  <a:txBody>
                    <a:bodyPr/>
                    <a:lstStyle/>
                    <a:p>
                      <a:r>
                        <a:rPr lang="en-US" dirty="0"/>
                        <a:t>/</a:t>
                      </a:r>
                      <a:r>
                        <a:rPr lang="en-US" dirty="0" err="1"/>
                        <a:t>api</a:t>
                      </a:r>
                      <a:r>
                        <a:rPr lang="en-US" dirty="0"/>
                        <a:t>/users/:</a:t>
                      </a:r>
                      <a:r>
                        <a:rPr lang="en-US" dirty="0" err="1"/>
                        <a:t>userId</a:t>
                      </a:r>
                      <a:endParaRPr lang="en-US" dirty="0"/>
                    </a:p>
                  </a:txBody>
                  <a:tcPr/>
                </a:tc>
                <a:tc>
                  <a:txBody>
                    <a:bodyPr/>
                    <a:lstStyle/>
                    <a:p>
                      <a:r>
                        <a:rPr lang="en-US" dirty="0"/>
                        <a:t>DELETE</a:t>
                      </a:r>
                    </a:p>
                  </a:txBody>
                  <a:tcPr/>
                </a:tc>
                <a:tc>
                  <a:txBody>
                    <a:bodyPr/>
                    <a:lstStyle/>
                    <a:p>
                      <a:r>
                        <a:rPr lang="en-US" dirty="0"/>
                        <a:t>Yes</a:t>
                      </a:r>
                    </a:p>
                  </a:txBody>
                  <a:tcPr/>
                </a:tc>
                <a:extLst>
                  <a:ext uri="{0D108BD9-81ED-4DB2-BD59-A6C34878D82A}">
                    <a16:rowId xmlns:a16="http://schemas.microsoft.com/office/drawing/2014/main" val="2050229863"/>
                  </a:ext>
                </a:extLst>
              </a:tr>
              <a:tr h="370840">
                <a:tc>
                  <a:txBody>
                    <a:bodyPr/>
                    <a:lstStyle/>
                    <a:p>
                      <a:r>
                        <a:rPr lang="en-US" dirty="0"/>
                        <a:t>Create a post</a:t>
                      </a:r>
                    </a:p>
                  </a:txBody>
                  <a:tcPr/>
                </a:tc>
                <a:tc>
                  <a:txBody>
                    <a:bodyPr/>
                    <a:lstStyle/>
                    <a:p>
                      <a:r>
                        <a:rPr lang="en-US" dirty="0"/>
                        <a:t>/</a:t>
                      </a:r>
                      <a:r>
                        <a:rPr lang="en-US" dirty="0" err="1"/>
                        <a:t>api</a:t>
                      </a:r>
                      <a:r>
                        <a:rPr lang="en-US" dirty="0"/>
                        <a:t>/posts</a:t>
                      </a:r>
                    </a:p>
                  </a:txBody>
                  <a:tcPr/>
                </a:tc>
                <a:tc>
                  <a:txBody>
                    <a:bodyPr/>
                    <a:lstStyle/>
                    <a:p>
                      <a:r>
                        <a:rPr lang="en-US" dirty="0"/>
                        <a:t>POST</a:t>
                      </a:r>
                    </a:p>
                  </a:txBody>
                  <a:tcPr/>
                </a:tc>
                <a:tc>
                  <a:txBody>
                    <a:bodyPr/>
                    <a:lstStyle/>
                    <a:p>
                      <a:r>
                        <a:rPr lang="en-US" dirty="0"/>
                        <a:t>Yes</a:t>
                      </a:r>
                    </a:p>
                  </a:txBody>
                  <a:tcPr/>
                </a:tc>
                <a:extLst>
                  <a:ext uri="{0D108BD9-81ED-4DB2-BD59-A6C34878D82A}">
                    <a16:rowId xmlns:a16="http://schemas.microsoft.com/office/drawing/2014/main" val="1591881532"/>
                  </a:ext>
                </a:extLst>
              </a:tr>
              <a:tr h="370840">
                <a:tc>
                  <a:txBody>
                    <a:bodyPr/>
                    <a:lstStyle/>
                    <a:p>
                      <a:r>
                        <a:rPr lang="en-US" dirty="0"/>
                        <a:t>Get all posts</a:t>
                      </a:r>
                    </a:p>
                  </a:txBody>
                  <a:tcPr/>
                </a:tc>
                <a:tc>
                  <a:txBody>
                    <a:bodyPr/>
                    <a:lstStyle/>
                    <a:p>
                      <a:r>
                        <a:rPr lang="en-US" dirty="0"/>
                        <a:t>/</a:t>
                      </a:r>
                      <a:r>
                        <a:rPr lang="en-US" dirty="0" err="1"/>
                        <a:t>api</a:t>
                      </a:r>
                      <a:r>
                        <a:rPr lang="en-US" dirty="0"/>
                        <a:t>/posts</a:t>
                      </a:r>
                    </a:p>
                  </a:txBody>
                  <a:tcPr/>
                </a:tc>
                <a:tc>
                  <a:txBody>
                    <a:bodyPr/>
                    <a:lstStyle/>
                    <a:p>
                      <a:r>
                        <a:rPr lang="en-US" dirty="0"/>
                        <a:t>GET</a:t>
                      </a:r>
                    </a:p>
                  </a:txBody>
                  <a:tcPr/>
                </a:tc>
                <a:tc>
                  <a:txBody>
                    <a:bodyPr/>
                    <a:lstStyle/>
                    <a:p>
                      <a:r>
                        <a:rPr lang="en-US" dirty="0"/>
                        <a:t>No</a:t>
                      </a:r>
                    </a:p>
                  </a:txBody>
                  <a:tcPr/>
                </a:tc>
                <a:extLst>
                  <a:ext uri="{0D108BD9-81ED-4DB2-BD59-A6C34878D82A}">
                    <a16:rowId xmlns:a16="http://schemas.microsoft.com/office/drawing/2014/main" val="1141801475"/>
                  </a:ext>
                </a:extLst>
              </a:tr>
              <a:tr h="370840">
                <a:tc>
                  <a:txBody>
                    <a:bodyPr/>
                    <a:lstStyle/>
                    <a:p>
                      <a:r>
                        <a:rPr lang="en-US" dirty="0"/>
                        <a:t>Get a specific post</a:t>
                      </a:r>
                    </a:p>
                  </a:txBody>
                  <a:tcPr/>
                </a:tc>
                <a:tc>
                  <a:txBody>
                    <a:bodyPr/>
                    <a:lstStyle/>
                    <a:p>
                      <a:r>
                        <a:rPr lang="en-US" dirty="0"/>
                        <a:t>/</a:t>
                      </a:r>
                      <a:r>
                        <a:rPr lang="en-US" dirty="0" err="1"/>
                        <a:t>api</a:t>
                      </a:r>
                      <a:r>
                        <a:rPr lang="en-US" dirty="0"/>
                        <a:t>/posts/:</a:t>
                      </a:r>
                      <a:r>
                        <a:rPr lang="en-US" dirty="0" err="1"/>
                        <a:t>postId</a:t>
                      </a:r>
                      <a:endParaRPr lang="en-US" dirty="0"/>
                    </a:p>
                  </a:txBody>
                  <a:tcPr/>
                </a:tc>
                <a:tc>
                  <a:txBody>
                    <a:bodyPr/>
                    <a:lstStyle/>
                    <a:p>
                      <a:r>
                        <a:rPr lang="en-US" dirty="0"/>
                        <a:t>GET</a:t>
                      </a:r>
                    </a:p>
                  </a:txBody>
                  <a:tcPr/>
                </a:tc>
                <a:tc>
                  <a:txBody>
                    <a:bodyPr/>
                    <a:lstStyle/>
                    <a:p>
                      <a:r>
                        <a:rPr lang="en-US" dirty="0"/>
                        <a:t>No</a:t>
                      </a:r>
                    </a:p>
                  </a:txBody>
                  <a:tcPr/>
                </a:tc>
                <a:extLst>
                  <a:ext uri="{0D108BD9-81ED-4DB2-BD59-A6C34878D82A}">
                    <a16:rowId xmlns:a16="http://schemas.microsoft.com/office/drawing/2014/main" val="3543575003"/>
                  </a:ext>
                </a:extLst>
              </a:tr>
              <a:tr h="370840">
                <a:tc>
                  <a:txBody>
                    <a:bodyPr/>
                    <a:lstStyle/>
                    <a:p>
                      <a:r>
                        <a:rPr lang="en-US" dirty="0"/>
                        <a:t>Update a post</a:t>
                      </a:r>
                    </a:p>
                  </a:txBody>
                  <a:tcPr/>
                </a:tc>
                <a:tc>
                  <a:txBody>
                    <a:bodyPr/>
                    <a:lstStyle/>
                    <a:p>
                      <a:r>
                        <a:rPr lang="en-US" dirty="0"/>
                        <a:t>/</a:t>
                      </a:r>
                      <a:r>
                        <a:rPr lang="en-US" dirty="0" err="1"/>
                        <a:t>api</a:t>
                      </a:r>
                      <a:r>
                        <a:rPr lang="en-US" dirty="0"/>
                        <a:t>/posts/:</a:t>
                      </a:r>
                      <a:r>
                        <a:rPr lang="en-US" dirty="0" err="1"/>
                        <a:t>postId</a:t>
                      </a:r>
                      <a:endParaRPr lang="en-US" dirty="0"/>
                    </a:p>
                  </a:txBody>
                  <a:tcPr/>
                </a:tc>
                <a:tc>
                  <a:txBody>
                    <a:bodyPr/>
                    <a:lstStyle/>
                    <a:p>
                      <a:r>
                        <a:rPr lang="en-US" dirty="0"/>
                        <a:t>PUT/PATCH</a:t>
                      </a:r>
                    </a:p>
                  </a:txBody>
                  <a:tcPr/>
                </a:tc>
                <a:tc>
                  <a:txBody>
                    <a:bodyPr/>
                    <a:lstStyle/>
                    <a:p>
                      <a:r>
                        <a:rPr lang="en-US" dirty="0"/>
                        <a:t>Yes</a:t>
                      </a:r>
                    </a:p>
                  </a:txBody>
                  <a:tcPr/>
                </a:tc>
                <a:extLst>
                  <a:ext uri="{0D108BD9-81ED-4DB2-BD59-A6C34878D82A}">
                    <a16:rowId xmlns:a16="http://schemas.microsoft.com/office/drawing/2014/main" val="1651925753"/>
                  </a:ext>
                </a:extLst>
              </a:tr>
              <a:tr h="370840">
                <a:tc>
                  <a:txBody>
                    <a:bodyPr/>
                    <a:lstStyle/>
                    <a:p>
                      <a:r>
                        <a:rPr lang="en-US" dirty="0"/>
                        <a:t>Delete a post</a:t>
                      </a:r>
                    </a:p>
                  </a:txBody>
                  <a:tcPr/>
                </a:tc>
                <a:tc>
                  <a:txBody>
                    <a:bodyPr/>
                    <a:lstStyle/>
                    <a:p>
                      <a:r>
                        <a:rPr lang="en-US" dirty="0"/>
                        <a:t>/</a:t>
                      </a:r>
                      <a:r>
                        <a:rPr lang="en-US" dirty="0" err="1"/>
                        <a:t>api</a:t>
                      </a:r>
                      <a:r>
                        <a:rPr lang="en-US" dirty="0"/>
                        <a:t>/posts/:</a:t>
                      </a:r>
                      <a:r>
                        <a:rPr lang="en-US" dirty="0" err="1"/>
                        <a:t>postId</a:t>
                      </a:r>
                      <a:endParaRPr lang="en-US" dirty="0"/>
                    </a:p>
                  </a:txBody>
                  <a:tcPr/>
                </a:tc>
                <a:tc>
                  <a:txBody>
                    <a:bodyPr/>
                    <a:lstStyle/>
                    <a:p>
                      <a:r>
                        <a:rPr lang="en-US" dirty="0"/>
                        <a:t>DELETE</a:t>
                      </a:r>
                    </a:p>
                  </a:txBody>
                  <a:tcPr/>
                </a:tc>
                <a:tc>
                  <a:txBody>
                    <a:bodyPr/>
                    <a:lstStyle/>
                    <a:p>
                      <a:r>
                        <a:rPr lang="en-US" dirty="0"/>
                        <a:t>Yes</a:t>
                      </a:r>
                    </a:p>
                  </a:txBody>
                  <a:tcPr/>
                </a:tc>
                <a:extLst>
                  <a:ext uri="{0D108BD9-81ED-4DB2-BD59-A6C34878D82A}">
                    <a16:rowId xmlns:a16="http://schemas.microsoft.com/office/drawing/2014/main" val="553930739"/>
                  </a:ext>
                </a:extLst>
              </a:tr>
              <a:tr h="370840">
                <a:tc>
                  <a:txBody>
                    <a:bodyPr/>
                    <a:lstStyle/>
                    <a:p>
                      <a:r>
                        <a:rPr lang="en-US" dirty="0"/>
                        <a:t>User </a:t>
                      </a:r>
                      <a:r>
                        <a:rPr lang="en-US" dirty="0" err="1"/>
                        <a:t>signin</a:t>
                      </a:r>
                      <a:endParaRPr lang="en-US" dirty="0"/>
                    </a:p>
                  </a:txBody>
                  <a:tcPr/>
                </a:tc>
                <a:tc>
                  <a:txBody>
                    <a:bodyPr/>
                    <a:lstStyle/>
                    <a:p>
                      <a:r>
                        <a:rPr lang="en-US" dirty="0"/>
                        <a:t>/</a:t>
                      </a:r>
                      <a:r>
                        <a:rPr lang="en-US" dirty="0" err="1"/>
                        <a:t>api</a:t>
                      </a:r>
                      <a:r>
                        <a:rPr lang="en-US" dirty="0"/>
                        <a:t>/auth/</a:t>
                      </a:r>
                      <a:r>
                        <a:rPr lang="en-US" dirty="0" err="1"/>
                        <a:t>signin</a:t>
                      </a:r>
                      <a:endParaRPr lang="en-US" dirty="0"/>
                    </a:p>
                  </a:txBody>
                  <a:tcPr/>
                </a:tc>
                <a:tc>
                  <a:txBody>
                    <a:bodyPr/>
                    <a:lstStyle/>
                    <a:p>
                      <a:r>
                        <a:rPr lang="en-US" dirty="0"/>
                        <a:t>POST</a:t>
                      </a:r>
                    </a:p>
                  </a:txBody>
                  <a:tcPr/>
                </a:tc>
                <a:tc>
                  <a:txBody>
                    <a:bodyPr/>
                    <a:lstStyle/>
                    <a:p>
                      <a:r>
                        <a:rPr lang="en-US" dirty="0"/>
                        <a:t>No</a:t>
                      </a:r>
                    </a:p>
                  </a:txBody>
                  <a:tcPr/>
                </a:tc>
                <a:extLst>
                  <a:ext uri="{0D108BD9-81ED-4DB2-BD59-A6C34878D82A}">
                    <a16:rowId xmlns:a16="http://schemas.microsoft.com/office/drawing/2014/main" val="2862081169"/>
                  </a:ext>
                </a:extLst>
              </a:tr>
            </a:tbl>
          </a:graphicData>
        </a:graphic>
      </p:graphicFrame>
      <p:sp>
        <p:nvSpPr>
          <p:cNvPr id="4" name="TextBox 3">
            <a:extLst>
              <a:ext uri="{FF2B5EF4-FFF2-40B4-BE49-F238E27FC236}">
                <a16:creationId xmlns:a16="http://schemas.microsoft.com/office/drawing/2014/main" id="{539CDD25-D859-4F87-8949-D96B5A798900}"/>
              </a:ext>
            </a:extLst>
          </p:cNvPr>
          <p:cNvSpPr txBox="1"/>
          <p:nvPr/>
        </p:nvSpPr>
        <p:spPr>
          <a:xfrm>
            <a:off x="962152" y="1234440"/>
            <a:ext cx="10267696" cy="646331"/>
          </a:xfrm>
          <a:prstGeom prst="rect">
            <a:avLst/>
          </a:prstGeom>
          <a:noFill/>
        </p:spPr>
        <p:txBody>
          <a:bodyPr wrap="square" rtlCol="0">
            <a:spAutoFit/>
          </a:bodyPr>
          <a:lstStyle/>
          <a:p>
            <a:r>
              <a:rPr lang="en-US" dirty="0"/>
              <a:t>Some of the below routes require authorization in order to perform the requested operation; next, we’ll look at standard authorization mechanisms utilized by REST APIs</a:t>
            </a:r>
          </a:p>
        </p:txBody>
      </p:sp>
    </p:spTree>
    <p:extLst>
      <p:ext uri="{BB962C8B-B14F-4D97-AF65-F5344CB8AC3E}">
        <p14:creationId xmlns:p14="http://schemas.microsoft.com/office/powerpoint/2010/main" val="422334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HTTP and Authentication</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581912"/>
            <a:ext cx="1026769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HTTP is stateless, as such we need some mechanism to authorize each request we make to the backend</a:t>
            </a:r>
          </a:p>
          <a:p>
            <a:endParaRPr lang="en-US" sz="2400" dirty="0"/>
          </a:p>
          <a:p>
            <a:pPr marL="285750" indent="-285750">
              <a:buFont typeface="Arial" panose="020B0604020202020204" pitchFamily="34" charset="0"/>
              <a:buChar char="•"/>
            </a:pPr>
            <a:r>
              <a:rPr lang="en-US" sz="2400" dirty="0"/>
              <a:t>Session-based and token-based authentication are two methods which can be utilized to authorize calls to a backend server</a:t>
            </a:r>
          </a:p>
          <a:p>
            <a:endParaRPr lang="en-US" sz="2400" dirty="0"/>
          </a:p>
          <a:p>
            <a:pPr marL="285750" indent="-285750">
              <a:buFont typeface="Arial" panose="020B0604020202020204" pitchFamily="34" charset="0"/>
              <a:buChar char="•"/>
            </a:pPr>
            <a:r>
              <a:rPr lang="en-US" sz="2400" dirty="0"/>
              <a:t>Most REST APIs you encounter will utilize token-based authentication</a:t>
            </a:r>
          </a:p>
        </p:txBody>
      </p:sp>
    </p:spTree>
    <p:extLst>
      <p:ext uri="{BB962C8B-B14F-4D97-AF65-F5344CB8AC3E}">
        <p14:creationId xmlns:p14="http://schemas.microsoft.com/office/powerpoint/2010/main" val="302353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Session based authentication</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4810382"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Server will create a session for the user upon login</a:t>
            </a:r>
          </a:p>
          <a:p>
            <a:pPr marL="342900" indent="-342900">
              <a:buFont typeface="Arial" panose="020B0604020202020204" pitchFamily="34" charset="0"/>
              <a:buChar char="•"/>
            </a:pPr>
            <a:r>
              <a:rPr lang="en-US" sz="2400" dirty="0"/>
              <a:t>A session ID is stored in a cookie on the user’s browser</a:t>
            </a:r>
          </a:p>
          <a:p>
            <a:pPr marL="342900" indent="-342900">
              <a:buFont typeface="Arial" panose="020B0604020202020204" pitchFamily="34" charset="0"/>
              <a:buChar char="•"/>
            </a:pPr>
            <a:r>
              <a:rPr lang="en-US" sz="2400" dirty="0"/>
              <a:t>While the user stays logged in, the cookie is sent with every subsequent request</a:t>
            </a:r>
          </a:p>
          <a:p>
            <a:pPr marL="342900" indent="-342900">
              <a:buFont typeface="Arial" panose="020B0604020202020204" pitchFamily="34" charset="0"/>
              <a:buChar char="•"/>
            </a:pPr>
            <a:r>
              <a:rPr lang="en-US" sz="2400" dirty="0"/>
              <a:t>The server can compare the session id stored on the cookie against the session information stored in server memory to verify user’s identity and retrieve their information</a:t>
            </a:r>
          </a:p>
        </p:txBody>
      </p:sp>
      <p:pic>
        <p:nvPicPr>
          <p:cNvPr id="1026" name="Picture 2">
            <a:extLst>
              <a:ext uri="{FF2B5EF4-FFF2-40B4-BE49-F238E27FC236}">
                <a16:creationId xmlns:a16="http://schemas.microsoft.com/office/drawing/2014/main" id="{C6A4A1F0-F784-4CBC-82E4-796FA419E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6485" y="1922540"/>
            <a:ext cx="5692389" cy="3195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16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JSON Web Token (JWT)</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9937496"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JSON Web Token (JWT) is an open standard (RFC 7519) that defines a compact and self-contained way for securely transmitting information between parties as a JSON object</a:t>
            </a:r>
          </a:p>
          <a:p>
            <a:endParaRPr lang="en-US" sz="2400" dirty="0"/>
          </a:p>
          <a:p>
            <a:pPr marL="342900" indent="-342900">
              <a:buFont typeface="Arial" panose="020B0604020202020204" pitchFamily="34" charset="0"/>
              <a:buChar char="•"/>
            </a:pPr>
            <a:r>
              <a:rPr lang="en-US" sz="2400" dirty="0"/>
              <a:t>Signed tokens can verify the integrity of the claims contained within it, but do not hide the claims themselves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64408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JWT Structure</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9937496" cy="3416320"/>
          </a:xfrm>
          <a:prstGeom prst="rect">
            <a:avLst/>
          </a:prstGeom>
          <a:noFill/>
        </p:spPr>
        <p:txBody>
          <a:bodyPr wrap="square" rtlCol="0">
            <a:spAutoFit/>
          </a:bodyPr>
          <a:lstStyle/>
          <a:p>
            <a:r>
              <a:rPr lang="en-US" sz="2400" dirty="0"/>
              <a:t>In its compact form, JSON Web Tokens consist of three parts separated by dots (.), which are:</a:t>
            </a:r>
          </a:p>
          <a:p>
            <a:pPr marL="342900"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Header</a:t>
            </a:r>
          </a:p>
          <a:p>
            <a:pPr marL="800100" lvl="1" indent="-342900">
              <a:buFont typeface="Arial" panose="020B0604020202020204" pitchFamily="34" charset="0"/>
              <a:buChar char="•"/>
            </a:pPr>
            <a:r>
              <a:rPr lang="en-US" sz="2400" dirty="0"/>
              <a:t>Payload</a:t>
            </a:r>
          </a:p>
          <a:p>
            <a:pPr marL="800100" lvl="1" indent="-342900">
              <a:buFont typeface="Arial" panose="020B0604020202020204" pitchFamily="34" charset="0"/>
              <a:buChar char="•"/>
            </a:pPr>
            <a:r>
              <a:rPr lang="en-US" sz="2400" dirty="0"/>
              <a:t>Signature</a:t>
            </a:r>
          </a:p>
          <a:p>
            <a:pPr marL="800100" lvl="1" indent="-342900">
              <a:buFont typeface="Arial" panose="020B0604020202020204" pitchFamily="34" charset="0"/>
              <a:buChar char="•"/>
            </a:pPr>
            <a:endParaRPr lang="en-US" sz="2400" dirty="0"/>
          </a:p>
          <a:p>
            <a:r>
              <a:rPr lang="en-US" sz="2400" dirty="0"/>
              <a:t>Therefore, a JWT typically looks like the following: </a:t>
            </a:r>
            <a:r>
              <a:rPr lang="en-US" sz="2400" dirty="0" err="1"/>
              <a:t>xxxxx.yyyyy.zzzzz</a:t>
            </a: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3243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JWT Header</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9937496" cy="4154984"/>
          </a:xfrm>
          <a:prstGeom prst="rect">
            <a:avLst/>
          </a:prstGeom>
          <a:noFill/>
        </p:spPr>
        <p:txBody>
          <a:bodyPr wrap="square" rtlCol="0">
            <a:spAutoFit/>
          </a:bodyPr>
          <a:lstStyle/>
          <a:p>
            <a:r>
              <a:rPr lang="en-US" sz="2400" dirty="0"/>
              <a:t>The header typically consists of two parts: the type of the token, which is JWT, and the signing algorithm being used, such as HMAC SHA256 or RSA.</a:t>
            </a:r>
          </a:p>
          <a:p>
            <a:endParaRPr lang="en-US" sz="2400" dirty="0"/>
          </a:p>
          <a:p>
            <a:pPr lvl="1"/>
            <a:r>
              <a:rPr lang="en-US" sz="2400" dirty="0"/>
              <a:t>{</a:t>
            </a:r>
          </a:p>
          <a:p>
            <a:pPr lvl="1"/>
            <a:r>
              <a:rPr lang="en-US" sz="2400" dirty="0"/>
              <a:t>  "</a:t>
            </a:r>
            <a:r>
              <a:rPr lang="en-US" sz="2400" dirty="0" err="1"/>
              <a:t>alg</a:t>
            </a:r>
            <a:r>
              <a:rPr lang="en-US" sz="2400" dirty="0"/>
              <a:t>": "HS256",</a:t>
            </a:r>
          </a:p>
          <a:p>
            <a:pPr lvl="1"/>
            <a:r>
              <a:rPr lang="en-US" sz="2400" dirty="0"/>
              <a:t>  "</a:t>
            </a:r>
            <a:r>
              <a:rPr lang="en-US" sz="2400" dirty="0" err="1"/>
              <a:t>typ</a:t>
            </a:r>
            <a:r>
              <a:rPr lang="en-US" sz="2400" dirty="0"/>
              <a:t>": "JWT"</a:t>
            </a:r>
          </a:p>
          <a:p>
            <a:pPr lvl="1"/>
            <a:r>
              <a:rPr lang="en-US" sz="2400" dirty="0"/>
              <a:t>}</a:t>
            </a:r>
          </a:p>
          <a:p>
            <a:pPr lvl="1"/>
            <a:endParaRPr lang="en-US" sz="2400" dirty="0"/>
          </a:p>
          <a:p>
            <a:r>
              <a:rPr lang="en-US" sz="2400" dirty="0"/>
              <a:t>Then, this JSON is Base64Url encoded to form the first part of the JWT.</a:t>
            </a:r>
          </a:p>
          <a:p>
            <a:endParaRPr lang="en-US" sz="2400" dirty="0"/>
          </a:p>
          <a:p>
            <a:endParaRPr lang="en-US" sz="2400" dirty="0"/>
          </a:p>
        </p:txBody>
      </p:sp>
    </p:spTree>
    <p:extLst>
      <p:ext uri="{BB962C8B-B14F-4D97-AF65-F5344CB8AC3E}">
        <p14:creationId xmlns:p14="http://schemas.microsoft.com/office/powerpoint/2010/main" val="145637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JWT Payload</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9937496" cy="6340197"/>
          </a:xfrm>
          <a:prstGeom prst="rect">
            <a:avLst/>
          </a:prstGeom>
          <a:noFill/>
        </p:spPr>
        <p:txBody>
          <a:bodyPr wrap="square" rtlCol="0">
            <a:spAutoFit/>
          </a:bodyPr>
          <a:lstStyle/>
          <a:p>
            <a:r>
              <a:rPr lang="en-US" sz="2400" dirty="0"/>
              <a:t>The second part of the token is the payload, which contains the claims. Claims are statements about an entity (typically, the user) and additional data. There are three types of claims: registered, public, and private claims.</a:t>
            </a:r>
          </a:p>
          <a:p>
            <a:endParaRPr lang="en-US" sz="2400" dirty="0"/>
          </a:p>
          <a:p>
            <a:pPr marL="342900" indent="-342900">
              <a:buFont typeface="Arial" panose="020B0604020202020204" pitchFamily="34" charset="0"/>
              <a:buChar char="•"/>
            </a:pPr>
            <a:r>
              <a:rPr lang="en-US" b="1" dirty="0"/>
              <a:t>Registered claims</a:t>
            </a:r>
            <a:r>
              <a:rPr lang="en-US" dirty="0"/>
              <a:t>: These are a set of predefined claims which are not mandatory but recommended, to provide a set of useful, interoperable claims. Some of them are: </a:t>
            </a:r>
            <a:r>
              <a:rPr lang="en-US" dirty="0" err="1"/>
              <a:t>iss</a:t>
            </a:r>
            <a:r>
              <a:rPr lang="en-US" dirty="0"/>
              <a:t> (issuer), exp (expiration time), sub (subject), </a:t>
            </a:r>
            <a:r>
              <a:rPr lang="en-US" dirty="0" err="1"/>
              <a:t>aud</a:t>
            </a:r>
            <a:r>
              <a:rPr lang="en-US" dirty="0"/>
              <a:t> (audience), and others.</a:t>
            </a:r>
          </a:p>
          <a:p>
            <a:pPr marL="342900" indent="-342900">
              <a:buFont typeface="Arial" panose="020B0604020202020204" pitchFamily="34" charset="0"/>
              <a:buChar char="•"/>
            </a:pPr>
            <a:r>
              <a:rPr lang="en-US" b="1" dirty="0"/>
              <a:t>Private claims</a:t>
            </a:r>
            <a:r>
              <a:rPr lang="en-US" dirty="0"/>
              <a:t>: These are the custom claims created to share information between parties that agree on using them and are neither registered or public claims.</a:t>
            </a:r>
          </a:p>
          <a:p>
            <a:pPr marL="342900" indent="-342900">
              <a:buFont typeface="Arial" panose="020B0604020202020204" pitchFamily="34" charset="0"/>
              <a:buChar char="•"/>
            </a:pPr>
            <a:endParaRPr lang="en-US" sz="2400" dirty="0"/>
          </a:p>
          <a:p>
            <a:pPr lvl="1"/>
            <a:r>
              <a:rPr lang="en-US" dirty="0"/>
              <a:t>{</a:t>
            </a:r>
          </a:p>
          <a:p>
            <a:pPr lvl="1"/>
            <a:r>
              <a:rPr lang="en-US" dirty="0"/>
              <a:t>  "sub": "1234567890",</a:t>
            </a:r>
          </a:p>
          <a:p>
            <a:pPr lvl="1"/>
            <a:r>
              <a:rPr lang="en-US" dirty="0"/>
              <a:t>  "name": "John Doe",</a:t>
            </a:r>
          </a:p>
          <a:p>
            <a:pPr lvl="1"/>
            <a:r>
              <a:rPr lang="en-US" dirty="0"/>
              <a:t>  "admin": true</a:t>
            </a:r>
          </a:p>
          <a:p>
            <a:pPr lvl="1"/>
            <a:r>
              <a:rPr lang="en-US" dirty="0"/>
              <a:t>}</a:t>
            </a:r>
          </a:p>
          <a:p>
            <a:endParaRPr lang="en-US" sz="2400" dirty="0"/>
          </a:p>
          <a:p>
            <a:r>
              <a:rPr lang="en-US" sz="2400" dirty="0"/>
              <a:t>Then, this JSON is Base64Url encoded to form the first part of the JWT.</a:t>
            </a:r>
          </a:p>
          <a:p>
            <a:endParaRPr lang="en-US" sz="2400" dirty="0"/>
          </a:p>
          <a:p>
            <a:endParaRPr lang="en-US" sz="2400" dirty="0"/>
          </a:p>
        </p:txBody>
      </p:sp>
    </p:spTree>
    <p:extLst>
      <p:ext uri="{BB962C8B-B14F-4D97-AF65-F5344CB8AC3E}">
        <p14:creationId xmlns:p14="http://schemas.microsoft.com/office/powerpoint/2010/main" val="35576654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47815</TotalTime>
  <Words>2725</Words>
  <Application>Microsoft Macintosh PowerPoint</Application>
  <PresentationFormat>Widescreen</PresentationFormat>
  <Paragraphs>311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urw-din</vt:lpstr>
      <vt:lpstr>Office Theme</vt:lpstr>
      <vt:lpstr>React.js</vt:lpstr>
      <vt:lpstr>API Authentication </vt:lpstr>
      <vt:lpstr>Blog API Endpoints</vt:lpstr>
      <vt:lpstr>HTTP and Authentication</vt:lpstr>
      <vt:lpstr>Session based authentication</vt:lpstr>
      <vt:lpstr>JSON Web Token (JWT)</vt:lpstr>
      <vt:lpstr>JWT Structure</vt:lpstr>
      <vt:lpstr>JWT Header</vt:lpstr>
      <vt:lpstr>JWT Payload</vt:lpstr>
      <vt:lpstr>JWT Signature</vt:lpstr>
      <vt:lpstr>Sending a JWT in an API request</vt:lpstr>
      <vt:lpstr>bCrypt &amp; jsonwebtoken</vt:lpstr>
      <vt:lpstr>React Performance Optimizations</vt:lpstr>
      <vt:lpstr>Optimizing rendering using React.memo</vt:lpstr>
      <vt:lpstr>Optimizing rendering using React.memo</vt:lpstr>
      <vt:lpstr>Examining how the Post Component renders</vt:lpstr>
      <vt:lpstr>Examining how the Post Component renders</vt:lpstr>
      <vt:lpstr>Memoizing the Post Component</vt:lpstr>
      <vt:lpstr>What is Lazy Loading?</vt:lpstr>
      <vt:lpstr>Lazy loading logout with React Suspense</vt:lpstr>
      <vt:lpstr>Express Introduction</vt:lpstr>
      <vt:lpstr>Express.js</vt:lpstr>
      <vt:lpstr>Node.js</vt:lpstr>
      <vt:lpstr>Express Generator</vt:lpstr>
      <vt:lpstr>Getting started with Express</vt:lpstr>
      <vt:lpstr>Basic Routing</vt:lpstr>
      <vt:lpstr>Simple Routes</vt:lpstr>
      <vt:lpstr>Route Parameters</vt:lpstr>
      <vt:lpstr>Route Parameters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JavaScript Review</dc:title>
  <dc:creator>p</dc:creator>
  <cp:lastModifiedBy>p</cp:lastModifiedBy>
  <cp:revision>457</cp:revision>
  <dcterms:created xsi:type="dcterms:W3CDTF">2021-09-08T01:24:08Z</dcterms:created>
  <dcterms:modified xsi:type="dcterms:W3CDTF">2022-10-11T02:10:09Z</dcterms:modified>
</cp:coreProperties>
</file>