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1"/>
  </p:sldMasterIdLst>
  <p:notesMasterIdLst>
    <p:notesMasterId r:id="rId34"/>
  </p:notesMasterIdLst>
  <p:sldIdLst>
    <p:sldId id="256" r:id="rId2"/>
    <p:sldId id="573" r:id="rId3"/>
    <p:sldId id="580" r:id="rId4"/>
    <p:sldId id="581" r:id="rId5"/>
    <p:sldId id="582" r:id="rId6"/>
    <p:sldId id="583" r:id="rId7"/>
    <p:sldId id="584" r:id="rId8"/>
    <p:sldId id="585" r:id="rId9"/>
    <p:sldId id="586" r:id="rId10"/>
    <p:sldId id="587" r:id="rId11"/>
    <p:sldId id="588" r:id="rId12"/>
    <p:sldId id="589" r:id="rId13"/>
    <p:sldId id="590" r:id="rId14"/>
    <p:sldId id="591" r:id="rId15"/>
    <p:sldId id="592" r:id="rId16"/>
    <p:sldId id="593" r:id="rId17"/>
    <p:sldId id="594" r:id="rId18"/>
    <p:sldId id="596" r:id="rId19"/>
    <p:sldId id="597" r:id="rId20"/>
    <p:sldId id="598" r:id="rId21"/>
    <p:sldId id="599" r:id="rId22"/>
    <p:sldId id="600" r:id="rId23"/>
    <p:sldId id="601" r:id="rId24"/>
    <p:sldId id="602" r:id="rId25"/>
    <p:sldId id="603" r:id="rId26"/>
    <p:sldId id="604" r:id="rId27"/>
    <p:sldId id="605" r:id="rId28"/>
    <p:sldId id="606" r:id="rId29"/>
    <p:sldId id="607" r:id="rId30"/>
    <p:sldId id="608" r:id="rId31"/>
    <p:sldId id="609" r:id="rId32"/>
    <p:sldId id="610"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1" autoAdjust="0"/>
    <p:restoredTop sz="86398"/>
  </p:normalViewPr>
  <p:slideViewPr>
    <p:cSldViewPr snapToGrid="0" snapToObjects="1">
      <p:cViewPr varScale="1">
        <p:scale>
          <a:sx n="131" d="100"/>
          <a:sy n="131" d="100"/>
        </p:scale>
        <p:origin x="288" y="184"/>
      </p:cViewPr>
      <p:guideLst/>
    </p:cSldViewPr>
  </p:slideViewPr>
  <p:outlineViewPr>
    <p:cViewPr>
      <p:scale>
        <a:sx n="33" d="100"/>
        <a:sy n="33" d="100"/>
      </p:scale>
      <p:origin x="0" y="-8216"/>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105" d="100"/>
          <a:sy n="105" d="100"/>
        </p:scale>
        <p:origin x="1112"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61AF5F-8450-8640-9DA9-8C273B7ADD35}" type="datetimeFigureOut">
              <a:rPr lang="en-US" smtClean="0"/>
              <a:t>10/17/22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F5E345-F92C-0848-B4E8-3FF5A662142E}" type="slidenum">
              <a:rPr lang="en-US" smtClean="0"/>
              <a:t>‹#›</a:t>
            </a:fld>
            <a:endParaRPr lang="en-US"/>
          </a:p>
        </p:txBody>
      </p:sp>
    </p:spTree>
    <p:extLst>
      <p:ext uri="{BB962C8B-B14F-4D97-AF65-F5344CB8AC3E}">
        <p14:creationId xmlns:p14="http://schemas.microsoft.com/office/powerpoint/2010/main" val="25306119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076007-D25B-BD44-8CD0-681C1740981F}" type="datetimeFigureOut">
              <a:rPr lang="en-US" smtClean="0"/>
              <a:t>10/17/22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BAA87-DC57-214F-98CB-560F98C9A917}" type="slidenum">
              <a:rPr lang="en-US" smtClean="0"/>
              <a:t>‹#›</a:t>
            </a:fld>
            <a:endParaRPr lang="en-US"/>
          </a:p>
        </p:txBody>
      </p:sp>
    </p:spTree>
    <p:extLst>
      <p:ext uri="{BB962C8B-B14F-4D97-AF65-F5344CB8AC3E}">
        <p14:creationId xmlns:p14="http://schemas.microsoft.com/office/powerpoint/2010/main" val="2992379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076007-D25B-BD44-8CD0-681C1740981F}" type="datetimeFigureOut">
              <a:rPr lang="en-US" smtClean="0"/>
              <a:t>10/17/22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BAA87-DC57-214F-98CB-560F98C9A917}" type="slidenum">
              <a:rPr lang="en-US" smtClean="0"/>
              <a:t>‹#›</a:t>
            </a:fld>
            <a:endParaRPr lang="en-US"/>
          </a:p>
        </p:txBody>
      </p:sp>
    </p:spTree>
    <p:extLst>
      <p:ext uri="{BB962C8B-B14F-4D97-AF65-F5344CB8AC3E}">
        <p14:creationId xmlns:p14="http://schemas.microsoft.com/office/powerpoint/2010/main" val="3409327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076007-D25B-BD44-8CD0-681C1740981F}" type="datetimeFigureOut">
              <a:rPr lang="en-US" smtClean="0"/>
              <a:t>10/17/22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BAA87-DC57-214F-98CB-560F98C9A917}" type="slidenum">
              <a:rPr lang="en-US" smtClean="0"/>
              <a:t>‹#›</a:t>
            </a:fld>
            <a:endParaRPr lang="en-US"/>
          </a:p>
        </p:txBody>
      </p:sp>
    </p:spTree>
    <p:extLst>
      <p:ext uri="{BB962C8B-B14F-4D97-AF65-F5344CB8AC3E}">
        <p14:creationId xmlns:p14="http://schemas.microsoft.com/office/powerpoint/2010/main" val="3032803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B914E5-5BB9-E64D-A890-2562A0602D9F}"/>
              </a:ext>
            </a:extLst>
          </p:cNvPr>
          <p:cNvSpPr>
            <a:spLocks noGrp="1"/>
          </p:cNvSpPr>
          <p:nvPr>
            <p:ph idx="1"/>
          </p:nvPr>
        </p:nvSpPr>
        <p:spPr>
          <a:xfrm>
            <a:off x="838200" y="1121229"/>
            <a:ext cx="10515600" cy="5055734"/>
          </a:xfrm>
        </p:spPr>
        <p:txBody>
          <a:bodyPr>
            <a:normAutofit/>
          </a:bodyPr>
          <a:lstStyle>
            <a:lvl1pPr>
              <a:defRPr sz="2400"/>
            </a:lvl1pPr>
            <a:lvl2pPr>
              <a:defRPr sz="2000"/>
            </a:lvl2pPr>
            <a:lvl3pPr>
              <a:defRPr sz="18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4EAB0F-44CE-B64A-863B-34C5081341A2}"/>
              </a:ext>
            </a:extLst>
          </p:cNvPr>
          <p:cNvSpPr>
            <a:spLocks noGrp="1"/>
          </p:cNvSpPr>
          <p:nvPr>
            <p:ph type="dt" sz="half" idx="10"/>
          </p:nvPr>
        </p:nvSpPr>
        <p:spPr>
          <a:xfrm>
            <a:off x="838200" y="6356350"/>
            <a:ext cx="2743200" cy="365125"/>
          </a:xfrm>
          <a:prstGeom prst="rect">
            <a:avLst/>
          </a:prstGeom>
        </p:spPr>
        <p:txBody>
          <a:bodyPr/>
          <a:lstStyle/>
          <a:p>
            <a:fld id="{D28A07A5-D25D-9546-BE9F-9D7D42F497C0}" type="datetimeFigureOut">
              <a:rPr lang="en-US" smtClean="0"/>
              <a:t>10/17/22</a:t>
            </a:fld>
            <a:endParaRPr lang="en-US"/>
          </a:p>
        </p:txBody>
      </p:sp>
      <p:sp>
        <p:nvSpPr>
          <p:cNvPr id="5" name="Footer Placeholder 4">
            <a:extLst>
              <a:ext uri="{FF2B5EF4-FFF2-40B4-BE49-F238E27FC236}">
                <a16:creationId xmlns:a16="http://schemas.microsoft.com/office/drawing/2014/main" id="{F89E1A86-C1C7-C54E-BB33-3DCD202164C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4D79DC5-DD62-724A-A410-16853DAC6DCE}"/>
              </a:ext>
            </a:extLst>
          </p:cNvPr>
          <p:cNvSpPr>
            <a:spLocks noGrp="1"/>
          </p:cNvSpPr>
          <p:nvPr>
            <p:ph type="sldNum" sz="quarter" idx="12"/>
          </p:nvPr>
        </p:nvSpPr>
        <p:spPr>
          <a:xfrm>
            <a:off x="8610600" y="6356350"/>
            <a:ext cx="2743200" cy="365125"/>
          </a:xfrm>
          <a:prstGeom prst="rect">
            <a:avLst/>
          </a:prstGeom>
        </p:spPr>
        <p:txBody>
          <a:bodyPr/>
          <a:lstStyle/>
          <a:p>
            <a:fld id="{0CD5BF73-6199-E246-BE92-2531C3863BE7}" type="slidenum">
              <a:rPr lang="en-US" smtClean="0"/>
              <a:t>‹#›</a:t>
            </a:fld>
            <a:endParaRPr lang="en-US"/>
          </a:p>
        </p:txBody>
      </p:sp>
    </p:spTree>
    <p:extLst>
      <p:ext uri="{BB962C8B-B14F-4D97-AF65-F5344CB8AC3E}">
        <p14:creationId xmlns:p14="http://schemas.microsoft.com/office/powerpoint/2010/main" val="3732250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076007-D25B-BD44-8CD0-681C1740981F}" type="datetimeFigureOut">
              <a:rPr lang="en-US" smtClean="0"/>
              <a:t>10/17/22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BAA87-DC57-214F-98CB-560F98C9A917}" type="slidenum">
              <a:rPr lang="en-US" smtClean="0"/>
              <a:t>‹#›</a:t>
            </a:fld>
            <a:endParaRPr lang="en-US"/>
          </a:p>
        </p:txBody>
      </p:sp>
    </p:spTree>
    <p:extLst>
      <p:ext uri="{BB962C8B-B14F-4D97-AF65-F5344CB8AC3E}">
        <p14:creationId xmlns:p14="http://schemas.microsoft.com/office/powerpoint/2010/main" val="1473453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076007-D25B-BD44-8CD0-681C1740981F}" type="datetimeFigureOut">
              <a:rPr lang="en-US" smtClean="0"/>
              <a:t>10/17/22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BAA87-DC57-214F-98CB-560F98C9A917}" type="slidenum">
              <a:rPr lang="en-US" smtClean="0"/>
              <a:t>‹#›</a:t>
            </a:fld>
            <a:endParaRPr lang="en-US"/>
          </a:p>
        </p:txBody>
      </p:sp>
    </p:spTree>
    <p:extLst>
      <p:ext uri="{BB962C8B-B14F-4D97-AF65-F5344CB8AC3E}">
        <p14:creationId xmlns:p14="http://schemas.microsoft.com/office/powerpoint/2010/main" val="4268794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076007-D25B-BD44-8CD0-681C1740981F}" type="datetimeFigureOut">
              <a:rPr lang="en-US" smtClean="0"/>
              <a:t>10/17/22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9BAA87-DC57-214F-98CB-560F98C9A917}" type="slidenum">
              <a:rPr lang="en-US" smtClean="0"/>
              <a:t>‹#›</a:t>
            </a:fld>
            <a:endParaRPr lang="en-US"/>
          </a:p>
        </p:txBody>
      </p:sp>
    </p:spTree>
    <p:extLst>
      <p:ext uri="{BB962C8B-B14F-4D97-AF65-F5344CB8AC3E}">
        <p14:creationId xmlns:p14="http://schemas.microsoft.com/office/powerpoint/2010/main" val="3374617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076007-D25B-BD44-8CD0-681C1740981F}" type="datetimeFigureOut">
              <a:rPr lang="en-US" smtClean="0"/>
              <a:t>10/17/22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9BAA87-DC57-214F-98CB-560F98C9A917}" type="slidenum">
              <a:rPr lang="en-US" smtClean="0"/>
              <a:t>‹#›</a:t>
            </a:fld>
            <a:endParaRPr lang="en-US"/>
          </a:p>
        </p:txBody>
      </p:sp>
    </p:spTree>
    <p:extLst>
      <p:ext uri="{BB962C8B-B14F-4D97-AF65-F5344CB8AC3E}">
        <p14:creationId xmlns:p14="http://schemas.microsoft.com/office/powerpoint/2010/main" val="1490708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076007-D25B-BD44-8CD0-681C1740981F}" type="datetimeFigureOut">
              <a:rPr lang="en-US" smtClean="0"/>
              <a:t>10/17/22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9BAA87-DC57-214F-98CB-560F98C9A917}" type="slidenum">
              <a:rPr lang="en-US" smtClean="0"/>
              <a:t>‹#›</a:t>
            </a:fld>
            <a:endParaRPr lang="en-US"/>
          </a:p>
        </p:txBody>
      </p:sp>
    </p:spTree>
    <p:extLst>
      <p:ext uri="{BB962C8B-B14F-4D97-AF65-F5344CB8AC3E}">
        <p14:creationId xmlns:p14="http://schemas.microsoft.com/office/powerpoint/2010/main" val="3828793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076007-D25B-BD44-8CD0-681C1740981F}" type="datetimeFigureOut">
              <a:rPr lang="en-US" smtClean="0"/>
              <a:t>10/17/22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9BAA87-DC57-214F-98CB-560F98C9A917}" type="slidenum">
              <a:rPr lang="en-US" smtClean="0"/>
              <a:t>‹#›</a:t>
            </a:fld>
            <a:endParaRPr lang="en-US"/>
          </a:p>
        </p:txBody>
      </p:sp>
    </p:spTree>
    <p:extLst>
      <p:ext uri="{BB962C8B-B14F-4D97-AF65-F5344CB8AC3E}">
        <p14:creationId xmlns:p14="http://schemas.microsoft.com/office/powerpoint/2010/main" val="685328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076007-D25B-BD44-8CD0-681C1740981F}" type="datetimeFigureOut">
              <a:rPr lang="en-US" smtClean="0"/>
              <a:t>10/17/22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9BAA87-DC57-214F-98CB-560F98C9A917}" type="slidenum">
              <a:rPr lang="en-US" smtClean="0"/>
              <a:t>‹#›</a:t>
            </a:fld>
            <a:endParaRPr lang="en-US"/>
          </a:p>
        </p:txBody>
      </p:sp>
    </p:spTree>
    <p:extLst>
      <p:ext uri="{BB962C8B-B14F-4D97-AF65-F5344CB8AC3E}">
        <p14:creationId xmlns:p14="http://schemas.microsoft.com/office/powerpoint/2010/main" val="3734372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076007-D25B-BD44-8CD0-681C1740981F}" type="datetimeFigureOut">
              <a:rPr lang="en-US" smtClean="0"/>
              <a:t>10/17/22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9BAA87-DC57-214F-98CB-560F98C9A917}" type="slidenum">
              <a:rPr lang="en-US" smtClean="0"/>
              <a:t>‹#›</a:t>
            </a:fld>
            <a:endParaRPr lang="en-US"/>
          </a:p>
        </p:txBody>
      </p:sp>
    </p:spTree>
    <p:extLst>
      <p:ext uri="{BB962C8B-B14F-4D97-AF65-F5344CB8AC3E}">
        <p14:creationId xmlns:p14="http://schemas.microsoft.com/office/powerpoint/2010/main" val="2810093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076007-D25B-BD44-8CD0-681C1740981F}" type="datetimeFigureOut">
              <a:rPr lang="en-US" smtClean="0"/>
              <a:t>10/17/22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DD7497-EC45-0B48-9708-5DB7E2D82EEE}" type="slidenum">
              <a:rPr lang="en-US" smtClean="0"/>
              <a:pPr/>
              <a:t>‹#›</a:t>
            </a:fld>
            <a:endParaRPr lang="en-US" dirty="0"/>
          </a:p>
        </p:txBody>
      </p:sp>
    </p:spTree>
    <p:extLst>
      <p:ext uri="{BB962C8B-B14F-4D97-AF65-F5344CB8AC3E}">
        <p14:creationId xmlns:p14="http://schemas.microsoft.com/office/powerpoint/2010/main" val="3643847394"/>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9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mongodb.com/basics/mongodb-atlas-tutoria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mongoosejs.com/docs/guide.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mongoosejs.com/docs/validation.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mongoosejs.com/docs/queries.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18830-9506-754F-B9DA-E84E5F95548E}"/>
              </a:ext>
            </a:extLst>
          </p:cNvPr>
          <p:cNvSpPr>
            <a:spLocks noGrp="1"/>
          </p:cNvSpPr>
          <p:nvPr>
            <p:ph type="ctrTitle"/>
          </p:nvPr>
        </p:nvSpPr>
        <p:spPr/>
        <p:txBody>
          <a:bodyPr>
            <a:normAutofit/>
          </a:bodyPr>
          <a:lstStyle/>
          <a:p>
            <a:r>
              <a:rPr lang="en-US" sz="4400" dirty="0"/>
              <a:t>React.js</a:t>
            </a:r>
          </a:p>
        </p:txBody>
      </p:sp>
      <p:sp>
        <p:nvSpPr>
          <p:cNvPr id="4" name="Subtitle 3">
            <a:extLst>
              <a:ext uri="{FF2B5EF4-FFF2-40B4-BE49-F238E27FC236}">
                <a16:creationId xmlns:a16="http://schemas.microsoft.com/office/drawing/2014/main" id="{5CF1BD7D-86E3-DB4B-85D8-D3C643C34D5F}"/>
              </a:ext>
            </a:extLst>
          </p:cNvPr>
          <p:cNvSpPr>
            <a:spLocks noGrp="1"/>
          </p:cNvSpPr>
          <p:nvPr>
            <p:ph type="subTitle" idx="1"/>
          </p:nvPr>
        </p:nvSpPr>
        <p:spPr/>
        <p:txBody>
          <a:bodyPr>
            <a:normAutofit/>
          </a:bodyPr>
          <a:lstStyle/>
          <a:p>
            <a:r>
              <a:rPr lang="en-US" dirty="0"/>
              <a:t>Course: CSC 436 Web Applications</a:t>
            </a:r>
            <a:br>
              <a:rPr lang="en-US" dirty="0"/>
            </a:br>
            <a:r>
              <a:rPr lang="en-US" dirty="0"/>
              <a:t>Instructor: Paul </a:t>
            </a:r>
            <a:r>
              <a:rPr lang="en-US" dirty="0" err="1"/>
              <a:t>Duszak</a:t>
            </a:r>
            <a:endParaRPr lang="en-US" dirty="0"/>
          </a:p>
          <a:p>
            <a:r>
              <a:rPr lang="en-US" dirty="0"/>
              <a:t>Quarter: Fall 2022</a:t>
            </a:r>
            <a:br>
              <a:rPr lang="en-US" dirty="0"/>
            </a:br>
            <a:endParaRPr lang="en-US" dirty="0"/>
          </a:p>
        </p:txBody>
      </p:sp>
    </p:spTree>
    <p:extLst>
      <p:ext uri="{BB962C8B-B14F-4D97-AF65-F5344CB8AC3E}">
        <p14:creationId xmlns:p14="http://schemas.microsoft.com/office/powerpoint/2010/main" val="2776972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a:xfrm>
            <a:off x="838200" y="365125"/>
            <a:ext cx="10515600" cy="969899"/>
          </a:xfrm>
        </p:spPr>
        <p:txBody>
          <a:bodyPr>
            <a:normAutofit/>
          </a:bodyPr>
          <a:lstStyle/>
          <a:p>
            <a:r>
              <a:rPr lang="en-US" dirty="0">
                <a:solidFill>
                  <a:srgbClr val="454A55"/>
                </a:solidFill>
              </a:rPr>
              <a:t>Middleware Example - Logging</a:t>
            </a:r>
            <a:endParaRPr lang="en-US" dirty="0"/>
          </a:p>
        </p:txBody>
      </p:sp>
      <p:sp>
        <p:nvSpPr>
          <p:cNvPr id="7" name="TextBox 6">
            <a:extLst>
              <a:ext uri="{FF2B5EF4-FFF2-40B4-BE49-F238E27FC236}">
                <a16:creationId xmlns:a16="http://schemas.microsoft.com/office/drawing/2014/main" id="{99D2547C-ADEF-48B9-955C-E7ED51E4C340}"/>
              </a:ext>
            </a:extLst>
          </p:cNvPr>
          <p:cNvSpPr txBox="1"/>
          <p:nvPr/>
        </p:nvSpPr>
        <p:spPr>
          <a:xfrm>
            <a:off x="960120" y="1261873"/>
            <a:ext cx="10259568" cy="2585323"/>
          </a:xfrm>
          <a:prstGeom prst="rect">
            <a:avLst/>
          </a:prstGeom>
          <a:noFill/>
        </p:spPr>
        <p:txBody>
          <a:bodyPr wrap="square">
            <a:spAutoFit/>
          </a:bodyPr>
          <a:lstStyle/>
          <a:p>
            <a:r>
              <a:rPr lang="en-US" dirty="0"/>
              <a:t>Here is a simple example of a middleware function called “</a:t>
            </a:r>
            <a:r>
              <a:rPr lang="en-US" dirty="0" err="1"/>
              <a:t>myLogger</a:t>
            </a:r>
            <a:r>
              <a:rPr lang="en-US" dirty="0"/>
              <a:t>”. This function just prints “LOGGED” when a request to the app passes through it. The middleware function is assigned to a variable named </a:t>
            </a:r>
            <a:r>
              <a:rPr lang="en-US" dirty="0" err="1"/>
              <a:t>myLogger</a:t>
            </a:r>
            <a:r>
              <a:rPr lang="en-US" dirty="0"/>
              <a:t>.</a:t>
            </a:r>
          </a:p>
          <a:p>
            <a:endParaRPr lang="en-US" dirty="0"/>
          </a:p>
          <a:p>
            <a:r>
              <a:rPr lang="en-US" dirty="0"/>
              <a:t>To load the middleware function, call </a:t>
            </a:r>
            <a:r>
              <a:rPr lang="en-US" dirty="0" err="1"/>
              <a:t>app.use</a:t>
            </a:r>
            <a:r>
              <a:rPr lang="en-US" dirty="0"/>
              <a:t>(), specifying the middleware function. For example, the following code loads the </a:t>
            </a:r>
            <a:r>
              <a:rPr lang="en-US" dirty="0" err="1"/>
              <a:t>myLogger</a:t>
            </a:r>
            <a:r>
              <a:rPr lang="en-US" dirty="0"/>
              <a:t> middleware function before the route to the root path (/).</a:t>
            </a:r>
          </a:p>
          <a:p>
            <a:endParaRPr lang="en-US" dirty="0"/>
          </a:p>
          <a:p>
            <a:endParaRPr lang="en-US" dirty="0"/>
          </a:p>
          <a:p>
            <a:endParaRPr lang="en-US" dirty="0"/>
          </a:p>
        </p:txBody>
      </p:sp>
      <p:pic>
        <p:nvPicPr>
          <p:cNvPr id="9" name="Picture 8" descr="Graphical user interface, text, application, chat or text message&#10;&#10;Description automatically generated">
            <a:extLst>
              <a:ext uri="{FF2B5EF4-FFF2-40B4-BE49-F238E27FC236}">
                <a16:creationId xmlns:a16="http://schemas.microsoft.com/office/drawing/2014/main" id="{43C0F47D-4725-4555-8318-6BF10D7BED55}"/>
              </a:ext>
            </a:extLst>
          </p:cNvPr>
          <p:cNvPicPr>
            <a:picLocks noChangeAspect="1"/>
          </p:cNvPicPr>
          <p:nvPr/>
        </p:nvPicPr>
        <p:blipFill>
          <a:blip r:embed="rId2"/>
          <a:stretch>
            <a:fillRect/>
          </a:stretch>
        </p:blipFill>
        <p:spPr>
          <a:xfrm>
            <a:off x="1273227" y="3250147"/>
            <a:ext cx="4048374" cy="3242727"/>
          </a:xfrm>
          <a:prstGeom prst="rect">
            <a:avLst/>
          </a:prstGeom>
        </p:spPr>
      </p:pic>
      <p:sp>
        <p:nvSpPr>
          <p:cNvPr id="6" name="TextBox 5">
            <a:extLst>
              <a:ext uri="{FF2B5EF4-FFF2-40B4-BE49-F238E27FC236}">
                <a16:creationId xmlns:a16="http://schemas.microsoft.com/office/drawing/2014/main" id="{F22BEA07-1349-4772-ACDE-CD1545190F50}"/>
              </a:ext>
            </a:extLst>
          </p:cNvPr>
          <p:cNvSpPr txBox="1"/>
          <p:nvPr/>
        </p:nvSpPr>
        <p:spPr>
          <a:xfrm>
            <a:off x="5634708" y="3270203"/>
            <a:ext cx="6094476" cy="3416320"/>
          </a:xfrm>
          <a:prstGeom prst="rect">
            <a:avLst/>
          </a:prstGeom>
          <a:noFill/>
        </p:spPr>
        <p:txBody>
          <a:bodyPr wrap="square">
            <a:spAutoFit/>
          </a:bodyPr>
          <a:lstStyle/>
          <a:p>
            <a:r>
              <a:rPr lang="en-US" dirty="0"/>
              <a:t>The order of middleware loading is important: middleware functions that are loaded first are also executed first.</a:t>
            </a:r>
          </a:p>
          <a:p>
            <a:endParaRPr lang="en-US" dirty="0"/>
          </a:p>
          <a:p>
            <a:r>
              <a:rPr lang="en-US" dirty="0"/>
              <a:t>If </a:t>
            </a:r>
            <a:r>
              <a:rPr lang="en-US" dirty="0" err="1"/>
              <a:t>myLogger</a:t>
            </a:r>
            <a:r>
              <a:rPr lang="en-US" dirty="0"/>
              <a:t> is loaded after the route to the root path, the request never reaches it and the app doesn’t print “LOGGED”, because the route handler of the root path terminates the request-response cycle.</a:t>
            </a:r>
          </a:p>
          <a:p>
            <a:endParaRPr lang="en-US" dirty="0"/>
          </a:p>
          <a:p>
            <a:r>
              <a:rPr lang="en-US" dirty="0"/>
              <a:t>The middleware function </a:t>
            </a:r>
            <a:r>
              <a:rPr lang="en-US" dirty="0" err="1"/>
              <a:t>myLogger</a:t>
            </a:r>
            <a:r>
              <a:rPr lang="en-US" dirty="0"/>
              <a:t> simply prints a message, then passes on the request to the next middleware function in the stack by calling the next() function.</a:t>
            </a:r>
          </a:p>
          <a:p>
            <a:endParaRPr lang="en-US" dirty="0"/>
          </a:p>
        </p:txBody>
      </p:sp>
    </p:spTree>
    <p:extLst>
      <p:ext uri="{BB962C8B-B14F-4D97-AF65-F5344CB8AC3E}">
        <p14:creationId xmlns:p14="http://schemas.microsoft.com/office/powerpoint/2010/main" val="3503003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a:xfrm>
            <a:off x="838200" y="365125"/>
            <a:ext cx="10515600" cy="969899"/>
          </a:xfrm>
        </p:spPr>
        <p:txBody>
          <a:bodyPr>
            <a:normAutofit/>
          </a:bodyPr>
          <a:lstStyle/>
          <a:p>
            <a:r>
              <a:rPr lang="en-US" dirty="0">
                <a:solidFill>
                  <a:srgbClr val="454A55"/>
                </a:solidFill>
              </a:rPr>
              <a:t>Middleware Example - </a:t>
            </a:r>
            <a:r>
              <a:rPr lang="en-US" dirty="0" err="1">
                <a:solidFill>
                  <a:srgbClr val="454A55"/>
                </a:solidFill>
              </a:rPr>
              <a:t>requestTime</a:t>
            </a:r>
            <a:endParaRPr lang="en-US" dirty="0"/>
          </a:p>
        </p:txBody>
      </p:sp>
      <p:sp>
        <p:nvSpPr>
          <p:cNvPr id="7" name="TextBox 6">
            <a:extLst>
              <a:ext uri="{FF2B5EF4-FFF2-40B4-BE49-F238E27FC236}">
                <a16:creationId xmlns:a16="http://schemas.microsoft.com/office/drawing/2014/main" id="{99D2547C-ADEF-48B9-955C-E7ED51E4C340}"/>
              </a:ext>
            </a:extLst>
          </p:cNvPr>
          <p:cNvSpPr txBox="1"/>
          <p:nvPr/>
        </p:nvSpPr>
        <p:spPr>
          <a:xfrm>
            <a:off x="960120" y="1261873"/>
            <a:ext cx="10259568" cy="2031325"/>
          </a:xfrm>
          <a:prstGeom prst="rect">
            <a:avLst/>
          </a:prstGeom>
          <a:noFill/>
        </p:spPr>
        <p:txBody>
          <a:bodyPr wrap="square">
            <a:spAutoFit/>
          </a:bodyPr>
          <a:lstStyle/>
          <a:p>
            <a:r>
              <a:rPr lang="en-US" dirty="0"/>
              <a:t>Below is an example of middleware which adds a </a:t>
            </a:r>
            <a:r>
              <a:rPr lang="en-US" dirty="0" err="1"/>
              <a:t>requestTime</a:t>
            </a:r>
            <a:r>
              <a:rPr lang="en-US" dirty="0"/>
              <a:t> property to each request.</a:t>
            </a:r>
          </a:p>
          <a:p>
            <a:endParaRPr lang="en-US" dirty="0"/>
          </a:p>
          <a:p>
            <a:r>
              <a:rPr lang="en-US" dirty="0"/>
              <a:t>To load the middleware function, call </a:t>
            </a:r>
            <a:r>
              <a:rPr lang="en-US" dirty="0" err="1"/>
              <a:t>app.use</a:t>
            </a:r>
            <a:r>
              <a:rPr lang="en-US" dirty="0"/>
              <a:t>(), specifying the middleware function. For example, the following code loads the </a:t>
            </a:r>
            <a:r>
              <a:rPr lang="en-US" dirty="0" err="1"/>
              <a:t>myLogger</a:t>
            </a:r>
            <a:r>
              <a:rPr lang="en-US" dirty="0"/>
              <a:t> middleware function before the route to the root path (/).</a:t>
            </a:r>
          </a:p>
          <a:p>
            <a:endParaRPr lang="en-US" dirty="0"/>
          </a:p>
          <a:p>
            <a:endParaRPr lang="en-US" dirty="0"/>
          </a:p>
          <a:p>
            <a:endParaRPr lang="en-US" dirty="0"/>
          </a:p>
        </p:txBody>
      </p:sp>
      <p:sp>
        <p:nvSpPr>
          <p:cNvPr id="6" name="TextBox 5">
            <a:extLst>
              <a:ext uri="{FF2B5EF4-FFF2-40B4-BE49-F238E27FC236}">
                <a16:creationId xmlns:a16="http://schemas.microsoft.com/office/drawing/2014/main" id="{F22BEA07-1349-4772-ACDE-CD1545190F50}"/>
              </a:ext>
            </a:extLst>
          </p:cNvPr>
          <p:cNvSpPr txBox="1"/>
          <p:nvPr/>
        </p:nvSpPr>
        <p:spPr>
          <a:xfrm>
            <a:off x="5634708" y="3270203"/>
            <a:ext cx="6094476" cy="3416320"/>
          </a:xfrm>
          <a:prstGeom prst="rect">
            <a:avLst/>
          </a:prstGeom>
          <a:noFill/>
        </p:spPr>
        <p:txBody>
          <a:bodyPr wrap="square">
            <a:spAutoFit/>
          </a:bodyPr>
          <a:lstStyle/>
          <a:p>
            <a:r>
              <a:rPr lang="en-US" dirty="0"/>
              <a:t>The order of middleware loading is important: middleware functions that are loaded first are also executed first.</a:t>
            </a:r>
          </a:p>
          <a:p>
            <a:endParaRPr lang="en-US" dirty="0"/>
          </a:p>
          <a:p>
            <a:r>
              <a:rPr lang="en-US" dirty="0"/>
              <a:t>If </a:t>
            </a:r>
            <a:r>
              <a:rPr lang="en-US" dirty="0" err="1"/>
              <a:t>myLogger</a:t>
            </a:r>
            <a:r>
              <a:rPr lang="en-US" dirty="0"/>
              <a:t> is loaded after the route to the root path, the request never reaches it and the app doesn’t print “LOGGED”, because the route handler of the root path terminates the request-response cycle.</a:t>
            </a:r>
          </a:p>
          <a:p>
            <a:endParaRPr lang="en-US" dirty="0"/>
          </a:p>
          <a:p>
            <a:r>
              <a:rPr lang="en-US" dirty="0"/>
              <a:t>The middleware function </a:t>
            </a:r>
            <a:r>
              <a:rPr lang="en-US" dirty="0" err="1"/>
              <a:t>myLogger</a:t>
            </a:r>
            <a:r>
              <a:rPr lang="en-US" dirty="0"/>
              <a:t> simply prints a message, then passes on the request to the next middleware function in the stack by calling the next() function.</a:t>
            </a:r>
          </a:p>
          <a:p>
            <a:endParaRPr lang="en-US" dirty="0"/>
          </a:p>
        </p:txBody>
      </p:sp>
      <p:pic>
        <p:nvPicPr>
          <p:cNvPr id="4" name="Picture 3" descr="Graphical user interface, text, application, chat or text message&#10;&#10;Description automatically generated">
            <a:extLst>
              <a:ext uri="{FF2B5EF4-FFF2-40B4-BE49-F238E27FC236}">
                <a16:creationId xmlns:a16="http://schemas.microsoft.com/office/drawing/2014/main" id="{FA76F73B-AEFC-4CC1-A6B7-69342B29736F}"/>
              </a:ext>
            </a:extLst>
          </p:cNvPr>
          <p:cNvPicPr>
            <a:picLocks noChangeAspect="1"/>
          </p:cNvPicPr>
          <p:nvPr/>
        </p:nvPicPr>
        <p:blipFill>
          <a:blip r:embed="rId2"/>
          <a:stretch>
            <a:fillRect/>
          </a:stretch>
        </p:blipFill>
        <p:spPr>
          <a:xfrm>
            <a:off x="972312" y="2734056"/>
            <a:ext cx="6260602" cy="3662800"/>
          </a:xfrm>
          <a:prstGeom prst="rect">
            <a:avLst/>
          </a:prstGeom>
        </p:spPr>
      </p:pic>
    </p:spTree>
    <p:extLst>
      <p:ext uri="{BB962C8B-B14F-4D97-AF65-F5344CB8AC3E}">
        <p14:creationId xmlns:p14="http://schemas.microsoft.com/office/powerpoint/2010/main" val="2416763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a:xfrm>
            <a:off x="838200" y="365125"/>
            <a:ext cx="10515600" cy="969899"/>
          </a:xfrm>
        </p:spPr>
        <p:txBody>
          <a:bodyPr>
            <a:normAutofit/>
          </a:bodyPr>
          <a:lstStyle/>
          <a:p>
            <a:r>
              <a:rPr lang="en-US" dirty="0">
                <a:solidFill>
                  <a:srgbClr val="454A55"/>
                </a:solidFill>
              </a:rPr>
              <a:t>Types of Middleware</a:t>
            </a:r>
            <a:endParaRPr lang="en-US" dirty="0"/>
          </a:p>
        </p:txBody>
      </p:sp>
      <p:sp>
        <p:nvSpPr>
          <p:cNvPr id="7" name="TextBox 6">
            <a:extLst>
              <a:ext uri="{FF2B5EF4-FFF2-40B4-BE49-F238E27FC236}">
                <a16:creationId xmlns:a16="http://schemas.microsoft.com/office/drawing/2014/main" id="{99D2547C-ADEF-48B9-955C-E7ED51E4C340}"/>
              </a:ext>
            </a:extLst>
          </p:cNvPr>
          <p:cNvSpPr txBox="1"/>
          <p:nvPr/>
        </p:nvSpPr>
        <p:spPr>
          <a:xfrm>
            <a:off x="960120" y="1261873"/>
            <a:ext cx="10259568" cy="3416320"/>
          </a:xfrm>
          <a:prstGeom prst="rect">
            <a:avLst/>
          </a:prstGeom>
          <a:noFill/>
        </p:spPr>
        <p:txBody>
          <a:bodyPr wrap="square">
            <a:spAutoFit/>
          </a:bodyPr>
          <a:lstStyle/>
          <a:p>
            <a:r>
              <a:rPr lang="en-US" sz="1800" dirty="0"/>
              <a:t>An Express application can use the following types of middleware:</a:t>
            </a:r>
          </a:p>
          <a:p>
            <a:endParaRPr lang="en-US" sz="1800" dirty="0"/>
          </a:p>
          <a:p>
            <a:pPr marL="285750" indent="-285750">
              <a:buFont typeface="Arial" panose="020B0604020202020204" pitchFamily="34" charset="0"/>
              <a:buChar char="•"/>
            </a:pPr>
            <a:r>
              <a:rPr lang="en-US" sz="1800" dirty="0"/>
              <a:t>Application-level middleware</a:t>
            </a:r>
          </a:p>
          <a:p>
            <a:pPr marL="285750" indent="-285750">
              <a:buFont typeface="Arial" panose="020B0604020202020204" pitchFamily="34" charset="0"/>
              <a:buChar char="•"/>
            </a:pPr>
            <a:r>
              <a:rPr lang="en-US" sz="1800" dirty="0"/>
              <a:t>Router-level middleware</a:t>
            </a:r>
          </a:p>
          <a:p>
            <a:pPr marL="285750" indent="-285750">
              <a:buFont typeface="Arial" panose="020B0604020202020204" pitchFamily="34" charset="0"/>
              <a:buChar char="•"/>
            </a:pPr>
            <a:r>
              <a:rPr lang="en-US" sz="1800" dirty="0"/>
              <a:t>Error-handling middleware</a:t>
            </a:r>
          </a:p>
          <a:p>
            <a:pPr marL="285750" indent="-285750">
              <a:buFont typeface="Arial" panose="020B0604020202020204" pitchFamily="34" charset="0"/>
              <a:buChar char="•"/>
            </a:pPr>
            <a:r>
              <a:rPr lang="en-US" sz="1800" dirty="0"/>
              <a:t>Built-in middleware</a:t>
            </a:r>
          </a:p>
          <a:p>
            <a:pPr marL="285750" indent="-285750">
              <a:buFont typeface="Arial" panose="020B0604020202020204" pitchFamily="34" charset="0"/>
              <a:buChar char="•"/>
            </a:pPr>
            <a:r>
              <a:rPr lang="en-US" sz="1800" dirty="0"/>
              <a:t>Third-party middleware</a:t>
            </a:r>
          </a:p>
          <a:p>
            <a:pPr marL="285750" indent="-285750">
              <a:buFont typeface="Arial" panose="020B0604020202020204" pitchFamily="34" charset="0"/>
              <a:buChar char="•"/>
            </a:pPr>
            <a:endParaRPr lang="en-US" sz="1800" dirty="0"/>
          </a:p>
          <a:p>
            <a:r>
              <a:rPr lang="en-US" sz="1800" dirty="0"/>
              <a:t>You can load application-level and router-level middleware with an optional mount path. You can also load a series of middleware functions together, which creates a sub-stack of the middleware system at a mount point.</a:t>
            </a:r>
          </a:p>
          <a:p>
            <a:endParaRPr lang="en-US" sz="1800" dirty="0"/>
          </a:p>
        </p:txBody>
      </p:sp>
    </p:spTree>
    <p:extLst>
      <p:ext uri="{BB962C8B-B14F-4D97-AF65-F5344CB8AC3E}">
        <p14:creationId xmlns:p14="http://schemas.microsoft.com/office/powerpoint/2010/main" val="3639291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a:xfrm>
            <a:off x="838200" y="365125"/>
            <a:ext cx="10515600" cy="969899"/>
          </a:xfrm>
        </p:spPr>
        <p:txBody>
          <a:bodyPr>
            <a:normAutofit/>
          </a:bodyPr>
          <a:lstStyle/>
          <a:p>
            <a:r>
              <a:rPr lang="en-US" dirty="0">
                <a:solidFill>
                  <a:srgbClr val="454A55"/>
                </a:solidFill>
              </a:rPr>
              <a:t>Application-level Middleware</a:t>
            </a:r>
            <a:endParaRPr lang="en-US" dirty="0"/>
          </a:p>
        </p:txBody>
      </p:sp>
      <p:sp>
        <p:nvSpPr>
          <p:cNvPr id="7" name="TextBox 6">
            <a:extLst>
              <a:ext uri="{FF2B5EF4-FFF2-40B4-BE49-F238E27FC236}">
                <a16:creationId xmlns:a16="http://schemas.microsoft.com/office/drawing/2014/main" id="{99D2547C-ADEF-48B9-955C-E7ED51E4C340}"/>
              </a:ext>
            </a:extLst>
          </p:cNvPr>
          <p:cNvSpPr txBox="1"/>
          <p:nvPr/>
        </p:nvSpPr>
        <p:spPr>
          <a:xfrm>
            <a:off x="960120" y="1261873"/>
            <a:ext cx="10259568" cy="923330"/>
          </a:xfrm>
          <a:prstGeom prst="rect">
            <a:avLst/>
          </a:prstGeom>
          <a:noFill/>
        </p:spPr>
        <p:txBody>
          <a:bodyPr wrap="square">
            <a:spAutoFit/>
          </a:bodyPr>
          <a:lstStyle/>
          <a:p>
            <a:r>
              <a:rPr lang="en-US" sz="1800" dirty="0"/>
              <a:t>Bind application-level middleware to an instance of the app object by using the </a:t>
            </a:r>
            <a:r>
              <a:rPr lang="en-US" sz="1800" dirty="0" err="1"/>
              <a:t>app.use</a:t>
            </a:r>
            <a:r>
              <a:rPr lang="en-US" sz="1800" dirty="0"/>
              <a:t>() and </a:t>
            </a:r>
            <a:r>
              <a:rPr lang="en-US" sz="1800" dirty="0" err="1"/>
              <a:t>app.METHOD</a:t>
            </a:r>
            <a:r>
              <a:rPr lang="en-US" sz="1800" dirty="0"/>
              <a:t>() functions, where METHOD is the HTTP method of the request that the middleware function handles (such as GET, PUT, or POST) in lowercase.</a:t>
            </a:r>
          </a:p>
        </p:txBody>
      </p:sp>
      <p:pic>
        <p:nvPicPr>
          <p:cNvPr id="4" name="Picture 3" descr="Graphical user interface, text, application, email&#10;&#10;Description automatically generated">
            <a:extLst>
              <a:ext uri="{FF2B5EF4-FFF2-40B4-BE49-F238E27FC236}">
                <a16:creationId xmlns:a16="http://schemas.microsoft.com/office/drawing/2014/main" id="{5ED79D93-AE61-425E-A55A-39CAB4A75235}"/>
              </a:ext>
            </a:extLst>
          </p:cNvPr>
          <p:cNvPicPr>
            <a:picLocks noChangeAspect="1"/>
          </p:cNvPicPr>
          <p:nvPr/>
        </p:nvPicPr>
        <p:blipFill>
          <a:blip r:embed="rId2"/>
          <a:stretch>
            <a:fillRect/>
          </a:stretch>
        </p:blipFill>
        <p:spPr>
          <a:xfrm>
            <a:off x="131471" y="2231772"/>
            <a:ext cx="6615017" cy="3900399"/>
          </a:xfrm>
          <a:prstGeom prst="rect">
            <a:avLst/>
          </a:prstGeom>
        </p:spPr>
      </p:pic>
      <p:pic>
        <p:nvPicPr>
          <p:cNvPr id="6" name="Picture 5" descr="Graphical user interface, text, application, email&#10;&#10;Description automatically generated">
            <a:extLst>
              <a:ext uri="{FF2B5EF4-FFF2-40B4-BE49-F238E27FC236}">
                <a16:creationId xmlns:a16="http://schemas.microsoft.com/office/drawing/2014/main" id="{5354AA4D-2B01-4C81-8F9F-AFD4A64ACD81}"/>
              </a:ext>
            </a:extLst>
          </p:cNvPr>
          <p:cNvPicPr>
            <a:picLocks noChangeAspect="1"/>
          </p:cNvPicPr>
          <p:nvPr/>
        </p:nvPicPr>
        <p:blipFill rotWithShape="1">
          <a:blip r:embed="rId3"/>
          <a:srcRect r="20292"/>
          <a:stretch/>
        </p:blipFill>
        <p:spPr>
          <a:xfrm>
            <a:off x="6858000" y="2918949"/>
            <a:ext cx="5202529" cy="2677178"/>
          </a:xfrm>
          <a:prstGeom prst="rect">
            <a:avLst/>
          </a:prstGeom>
        </p:spPr>
      </p:pic>
    </p:spTree>
    <p:extLst>
      <p:ext uri="{BB962C8B-B14F-4D97-AF65-F5344CB8AC3E}">
        <p14:creationId xmlns:p14="http://schemas.microsoft.com/office/powerpoint/2010/main" val="23493682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a:xfrm>
            <a:off x="838200" y="365125"/>
            <a:ext cx="10515600" cy="969899"/>
          </a:xfrm>
        </p:spPr>
        <p:txBody>
          <a:bodyPr>
            <a:normAutofit/>
          </a:bodyPr>
          <a:lstStyle/>
          <a:p>
            <a:r>
              <a:rPr lang="en-US" dirty="0">
                <a:solidFill>
                  <a:srgbClr val="454A55"/>
                </a:solidFill>
              </a:rPr>
              <a:t>Router-level Middleware</a:t>
            </a:r>
            <a:endParaRPr lang="en-US" dirty="0"/>
          </a:p>
        </p:txBody>
      </p:sp>
      <p:sp>
        <p:nvSpPr>
          <p:cNvPr id="7" name="TextBox 6">
            <a:extLst>
              <a:ext uri="{FF2B5EF4-FFF2-40B4-BE49-F238E27FC236}">
                <a16:creationId xmlns:a16="http://schemas.microsoft.com/office/drawing/2014/main" id="{99D2547C-ADEF-48B9-955C-E7ED51E4C340}"/>
              </a:ext>
            </a:extLst>
          </p:cNvPr>
          <p:cNvSpPr txBox="1"/>
          <p:nvPr/>
        </p:nvSpPr>
        <p:spPr>
          <a:xfrm>
            <a:off x="960120" y="1261873"/>
            <a:ext cx="10259568" cy="923330"/>
          </a:xfrm>
          <a:prstGeom prst="rect">
            <a:avLst/>
          </a:prstGeom>
          <a:noFill/>
        </p:spPr>
        <p:txBody>
          <a:bodyPr wrap="square">
            <a:spAutoFit/>
          </a:bodyPr>
          <a:lstStyle/>
          <a:p>
            <a:r>
              <a:rPr lang="en-US" sz="1800" dirty="0"/>
              <a:t>Router-level middleware works in the same way as application-level middleware, except it is bound to an instance of </a:t>
            </a:r>
            <a:r>
              <a:rPr lang="en-US" sz="1800" dirty="0" err="1"/>
              <a:t>express.Router</a:t>
            </a:r>
            <a:r>
              <a:rPr lang="en-US" sz="1800" dirty="0"/>
              <a:t>(). The following example code replicates the middleware system that was shown for application-level middleware</a:t>
            </a:r>
          </a:p>
        </p:txBody>
      </p:sp>
      <p:pic>
        <p:nvPicPr>
          <p:cNvPr id="5" name="Picture 4" descr="Graphical user interface, text, application, email&#10;&#10;Description automatically generated">
            <a:extLst>
              <a:ext uri="{FF2B5EF4-FFF2-40B4-BE49-F238E27FC236}">
                <a16:creationId xmlns:a16="http://schemas.microsoft.com/office/drawing/2014/main" id="{ED143037-2E12-4A58-9F5B-EA0999007427}"/>
              </a:ext>
            </a:extLst>
          </p:cNvPr>
          <p:cNvPicPr>
            <a:picLocks noChangeAspect="1"/>
          </p:cNvPicPr>
          <p:nvPr/>
        </p:nvPicPr>
        <p:blipFill>
          <a:blip r:embed="rId2"/>
          <a:stretch>
            <a:fillRect/>
          </a:stretch>
        </p:blipFill>
        <p:spPr>
          <a:xfrm>
            <a:off x="129206" y="2308271"/>
            <a:ext cx="6360804" cy="2761928"/>
          </a:xfrm>
          <a:prstGeom prst="rect">
            <a:avLst/>
          </a:prstGeom>
        </p:spPr>
      </p:pic>
      <p:pic>
        <p:nvPicPr>
          <p:cNvPr id="9" name="Picture 8" descr="Graphical user interface, text, application, email&#10;&#10;Description automatically generated">
            <a:extLst>
              <a:ext uri="{FF2B5EF4-FFF2-40B4-BE49-F238E27FC236}">
                <a16:creationId xmlns:a16="http://schemas.microsoft.com/office/drawing/2014/main" id="{1CC7B500-CDD6-467B-829F-3F30588BC6C7}"/>
              </a:ext>
            </a:extLst>
          </p:cNvPr>
          <p:cNvPicPr>
            <a:picLocks noChangeAspect="1"/>
          </p:cNvPicPr>
          <p:nvPr/>
        </p:nvPicPr>
        <p:blipFill>
          <a:blip r:embed="rId3"/>
          <a:stretch>
            <a:fillRect/>
          </a:stretch>
        </p:blipFill>
        <p:spPr>
          <a:xfrm>
            <a:off x="6678084" y="2149972"/>
            <a:ext cx="5415387" cy="3446155"/>
          </a:xfrm>
          <a:prstGeom prst="rect">
            <a:avLst/>
          </a:prstGeom>
        </p:spPr>
      </p:pic>
    </p:spTree>
    <p:extLst>
      <p:ext uri="{BB962C8B-B14F-4D97-AF65-F5344CB8AC3E}">
        <p14:creationId xmlns:p14="http://schemas.microsoft.com/office/powerpoint/2010/main" val="3967888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a:xfrm>
            <a:off x="838200" y="365125"/>
            <a:ext cx="10515600" cy="969899"/>
          </a:xfrm>
        </p:spPr>
        <p:txBody>
          <a:bodyPr>
            <a:normAutofit/>
          </a:bodyPr>
          <a:lstStyle/>
          <a:p>
            <a:r>
              <a:rPr lang="en-US" dirty="0">
                <a:solidFill>
                  <a:srgbClr val="454A55"/>
                </a:solidFill>
              </a:rPr>
              <a:t>Error-handling Middleware</a:t>
            </a:r>
            <a:endParaRPr lang="en-US" dirty="0"/>
          </a:p>
        </p:txBody>
      </p:sp>
      <p:sp>
        <p:nvSpPr>
          <p:cNvPr id="7" name="TextBox 6">
            <a:extLst>
              <a:ext uri="{FF2B5EF4-FFF2-40B4-BE49-F238E27FC236}">
                <a16:creationId xmlns:a16="http://schemas.microsoft.com/office/drawing/2014/main" id="{99D2547C-ADEF-48B9-955C-E7ED51E4C340}"/>
              </a:ext>
            </a:extLst>
          </p:cNvPr>
          <p:cNvSpPr txBox="1"/>
          <p:nvPr/>
        </p:nvSpPr>
        <p:spPr>
          <a:xfrm>
            <a:off x="960120" y="1261873"/>
            <a:ext cx="10259568" cy="923330"/>
          </a:xfrm>
          <a:prstGeom prst="rect">
            <a:avLst/>
          </a:prstGeom>
          <a:noFill/>
        </p:spPr>
        <p:txBody>
          <a:bodyPr wrap="square">
            <a:spAutoFit/>
          </a:bodyPr>
          <a:lstStyle/>
          <a:p>
            <a:r>
              <a:rPr lang="en-US" sz="1800" dirty="0"/>
              <a:t>Define error-handling middleware functions in the same way as other middleware functions, except with four arguments instead of three, specifically with the signature (err, req, res, next)):</a:t>
            </a:r>
          </a:p>
          <a:p>
            <a:endParaRPr lang="en-US" sz="1800" dirty="0"/>
          </a:p>
        </p:txBody>
      </p:sp>
      <p:pic>
        <p:nvPicPr>
          <p:cNvPr id="4" name="Picture 3" descr="Text&#10;&#10;Description automatically generated with medium confidence">
            <a:extLst>
              <a:ext uri="{FF2B5EF4-FFF2-40B4-BE49-F238E27FC236}">
                <a16:creationId xmlns:a16="http://schemas.microsoft.com/office/drawing/2014/main" id="{A5556430-DBCA-4734-8A5E-EEE57B0AD413}"/>
              </a:ext>
            </a:extLst>
          </p:cNvPr>
          <p:cNvPicPr>
            <a:picLocks noChangeAspect="1"/>
          </p:cNvPicPr>
          <p:nvPr/>
        </p:nvPicPr>
        <p:blipFill>
          <a:blip r:embed="rId2"/>
          <a:stretch>
            <a:fillRect/>
          </a:stretch>
        </p:blipFill>
        <p:spPr>
          <a:xfrm>
            <a:off x="960120" y="2711671"/>
            <a:ext cx="5054860" cy="1270065"/>
          </a:xfrm>
          <a:prstGeom prst="rect">
            <a:avLst/>
          </a:prstGeom>
        </p:spPr>
      </p:pic>
    </p:spTree>
    <p:extLst>
      <p:ext uri="{BB962C8B-B14F-4D97-AF65-F5344CB8AC3E}">
        <p14:creationId xmlns:p14="http://schemas.microsoft.com/office/powerpoint/2010/main" val="40474365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a:xfrm>
            <a:off x="838200" y="365125"/>
            <a:ext cx="10515600" cy="969899"/>
          </a:xfrm>
        </p:spPr>
        <p:txBody>
          <a:bodyPr>
            <a:normAutofit/>
          </a:bodyPr>
          <a:lstStyle/>
          <a:p>
            <a:r>
              <a:rPr lang="en-US" dirty="0">
                <a:solidFill>
                  <a:srgbClr val="454A55"/>
                </a:solidFill>
              </a:rPr>
              <a:t>MongoDB - Document Database</a:t>
            </a:r>
            <a:endParaRPr lang="en-US" dirty="0"/>
          </a:p>
        </p:txBody>
      </p:sp>
      <p:sp>
        <p:nvSpPr>
          <p:cNvPr id="7" name="TextBox 6">
            <a:extLst>
              <a:ext uri="{FF2B5EF4-FFF2-40B4-BE49-F238E27FC236}">
                <a16:creationId xmlns:a16="http://schemas.microsoft.com/office/drawing/2014/main" id="{99D2547C-ADEF-48B9-955C-E7ED51E4C340}"/>
              </a:ext>
            </a:extLst>
          </p:cNvPr>
          <p:cNvSpPr txBox="1"/>
          <p:nvPr/>
        </p:nvSpPr>
        <p:spPr>
          <a:xfrm>
            <a:off x="960120" y="1261873"/>
            <a:ext cx="10259568" cy="3416320"/>
          </a:xfrm>
          <a:prstGeom prst="rect">
            <a:avLst/>
          </a:prstGeom>
          <a:noFill/>
        </p:spPr>
        <p:txBody>
          <a:bodyPr wrap="square">
            <a:spAutoFit/>
          </a:bodyPr>
          <a:lstStyle/>
          <a:p>
            <a:r>
              <a:rPr lang="en-US" sz="1800" dirty="0"/>
              <a:t>A record in MongoDB is a document, which is a data structure composed of field and value pairs. MongoDB documents are similar to JSON objects. The values of fields may include other documents, arrays, and arrays of documents.</a:t>
            </a:r>
          </a:p>
          <a:p>
            <a:endParaRPr lang="en-US" dirty="0"/>
          </a:p>
          <a:p>
            <a:r>
              <a:rPr lang="en-US" sz="1800" dirty="0"/>
              <a:t>The advantages of using documents are:</a:t>
            </a:r>
          </a:p>
          <a:p>
            <a:endParaRPr lang="en-US" sz="1800" dirty="0"/>
          </a:p>
          <a:p>
            <a:pPr marL="285750" indent="-285750">
              <a:buFont typeface="Arial" panose="020B0604020202020204" pitchFamily="34" charset="0"/>
              <a:buChar char="•"/>
            </a:pPr>
            <a:r>
              <a:rPr lang="en-US" sz="1800" dirty="0"/>
              <a:t>Documents (i.e. objects) correspond to native data types in many programming languages.</a:t>
            </a:r>
          </a:p>
          <a:p>
            <a:pPr marL="285750" indent="-285750">
              <a:buFont typeface="Arial" panose="020B0604020202020204" pitchFamily="34" charset="0"/>
              <a:buChar char="•"/>
            </a:pPr>
            <a:r>
              <a:rPr lang="en-US" sz="1800" dirty="0"/>
              <a:t>Embedded documents and arrays reduce need for expensive joins.</a:t>
            </a:r>
          </a:p>
          <a:p>
            <a:pPr marL="285750" indent="-285750">
              <a:buFont typeface="Arial" panose="020B0604020202020204" pitchFamily="34" charset="0"/>
              <a:buChar char="•"/>
            </a:pPr>
            <a:r>
              <a:rPr lang="en-US" sz="1800" dirty="0"/>
              <a:t>Dynamic schema supports fluent polymorphism.</a:t>
            </a:r>
          </a:p>
          <a:p>
            <a:endParaRPr lang="en-US" sz="1800" dirty="0"/>
          </a:p>
          <a:p>
            <a:endParaRPr lang="en-US" sz="1800" dirty="0"/>
          </a:p>
          <a:p>
            <a:endParaRPr lang="en-US" sz="1800" dirty="0"/>
          </a:p>
        </p:txBody>
      </p:sp>
      <p:pic>
        <p:nvPicPr>
          <p:cNvPr id="10" name="Picture 9" descr="A screenshot of a computer&#10;&#10;Description automatically generated with medium confidence">
            <a:extLst>
              <a:ext uri="{FF2B5EF4-FFF2-40B4-BE49-F238E27FC236}">
                <a16:creationId xmlns:a16="http://schemas.microsoft.com/office/drawing/2014/main" id="{2A5F6F5A-1B2D-49DA-8512-282A082B9D22}"/>
              </a:ext>
            </a:extLst>
          </p:cNvPr>
          <p:cNvPicPr>
            <a:picLocks noChangeAspect="1"/>
          </p:cNvPicPr>
          <p:nvPr/>
        </p:nvPicPr>
        <p:blipFill>
          <a:blip r:embed="rId2"/>
          <a:stretch>
            <a:fillRect/>
          </a:stretch>
        </p:blipFill>
        <p:spPr>
          <a:xfrm>
            <a:off x="1543551" y="4054792"/>
            <a:ext cx="6068474" cy="1865679"/>
          </a:xfrm>
          <a:prstGeom prst="rect">
            <a:avLst/>
          </a:prstGeom>
        </p:spPr>
      </p:pic>
    </p:spTree>
    <p:extLst>
      <p:ext uri="{BB962C8B-B14F-4D97-AF65-F5344CB8AC3E}">
        <p14:creationId xmlns:p14="http://schemas.microsoft.com/office/powerpoint/2010/main" val="2339797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a:xfrm>
            <a:off x="838200" y="365125"/>
            <a:ext cx="10515600" cy="969899"/>
          </a:xfrm>
        </p:spPr>
        <p:txBody>
          <a:bodyPr>
            <a:normAutofit/>
          </a:bodyPr>
          <a:lstStyle/>
          <a:p>
            <a:r>
              <a:rPr lang="en-US" dirty="0">
                <a:solidFill>
                  <a:srgbClr val="454A55"/>
                </a:solidFill>
              </a:rPr>
              <a:t>MongoDB - Fundamentals</a:t>
            </a:r>
            <a:endParaRPr lang="en-US" dirty="0"/>
          </a:p>
        </p:txBody>
      </p:sp>
      <p:sp>
        <p:nvSpPr>
          <p:cNvPr id="7" name="TextBox 6">
            <a:extLst>
              <a:ext uri="{FF2B5EF4-FFF2-40B4-BE49-F238E27FC236}">
                <a16:creationId xmlns:a16="http://schemas.microsoft.com/office/drawing/2014/main" id="{99D2547C-ADEF-48B9-955C-E7ED51E4C340}"/>
              </a:ext>
            </a:extLst>
          </p:cNvPr>
          <p:cNvSpPr txBox="1"/>
          <p:nvPr/>
        </p:nvSpPr>
        <p:spPr>
          <a:xfrm>
            <a:off x="960120" y="1261873"/>
            <a:ext cx="10259568" cy="4278094"/>
          </a:xfrm>
          <a:prstGeom prst="rect">
            <a:avLst/>
          </a:prstGeom>
          <a:noFill/>
        </p:spPr>
        <p:txBody>
          <a:bodyPr wrap="square">
            <a:spAutoFit/>
          </a:bodyPr>
          <a:lstStyle/>
          <a:p>
            <a:r>
              <a:rPr lang="en-US" sz="1600" u="sng" dirty="0"/>
              <a:t>Overview</a:t>
            </a:r>
            <a:r>
              <a:rPr lang="en-US" sz="1600" dirty="0"/>
              <a:t>¶</a:t>
            </a:r>
          </a:p>
          <a:p>
            <a:r>
              <a:rPr lang="en-US" sz="1600" dirty="0"/>
              <a:t>MongoDB stores data records as documents (specifically BSON documents) which are gathered together in collections. A database stores one or more collections of documents.</a:t>
            </a:r>
          </a:p>
          <a:p>
            <a:endParaRPr lang="en-US" sz="1600" dirty="0"/>
          </a:p>
          <a:p>
            <a:r>
              <a:rPr lang="en-US" sz="1600" u="sng" dirty="0"/>
              <a:t>Databases</a:t>
            </a:r>
            <a:endParaRPr lang="en-US" sz="1600" dirty="0"/>
          </a:p>
          <a:p>
            <a:r>
              <a:rPr lang="en-US" sz="1600" dirty="0"/>
              <a:t>In MongoDB, databases hold one or more collections of documents.</a:t>
            </a:r>
          </a:p>
          <a:p>
            <a:endParaRPr lang="en-US" sz="1600" dirty="0"/>
          </a:p>
          <a:p>
            <a:r>
              <a:rPr lang="en-US" sz="1600" u="sng" dirty="0"/>
              <a:t>Collections</a:t>
            </a:r>
            <a:r>
              <a:rPr lang="en-US" sz="1600" dirty="0"/>
              <a:t>¶</a:t>
            </a:r>
          </a:p>
          <a:p>
            <a:r>
              <a:rPr lang="en-US" sz="1600" dirty="0"/>
              <a:t>MongoDB stores documents in collections. Collections are analogous to tables in relational databases.</a:t>
            </a:r>
          </a:p>
          <a:p>
            <a:endParaRPr lang="en-US" sz="1600" dirty="0"/>
          </a:p>
          <a:p>
            <a:r>
              <a:rPr lang="en-US" sz="1600" dirty="0"/>
              <a:t>By default, a collection does not require its documents to have the same schema; i.e. the documents in a single collection do not need to have the same set of fields and the data type for a field can differ across documents within a collection.</a:t>
            </a:r>
          </a:p>
          <a:p>
            <a:endParaRPr lang="en-US" sz="1600" dirty="0"/>
          </a:p>
          <a:p>
            <a:r>
              <a:rPr lang="en-US" sz="1600" dirty="0"/>
              <a:t>Starting in MongoDB 3.2, however, you can enforce document validation rules for a collection during update and insert operations.</a:t>
            </a:r>
          </a:p>
          <a:p>
            <a:endParaRPr lang="en-US" sz="1600" dirty="0"/>
          </a:p>
          <a:p>
            <a:endParaRPr lang="en-US" sz="1600" dirty="0"/>
          </a:p>
        </p:txBody>
      </p:sp>
      <p:pic>
        <p:nvPicPr>
          <p:cNvPr id="4" name="Picture 3" descr="Text&#10;&#10;Description automatically generated">
            <a:extLst>
              <a:ext uri="{FF2B5EF4-FFF2-40B4-BE49-F238E27FC236}">
                <a16:creationId xmlns:a16="http://schemas.microsoft.com/office/drawing/2014/main" id="{F4852292-33C3-4774-8D56-0D2DE5173744}"/>
              </a:ext>
            </a:extLst>
          </p:cNvPr>
          <p:cNvPicPr>
            <a:picLocks noChangeAspect="1"/>
          </p:cNvPicPr>
          <p:nvPr/>
        </p:nvPicPr>
        <p:blipFill>
          <a:blip r:embed="rId2"/>
          <a:stretch>
            <a:fillRect/>
          </a:stretch>
        </p:blipFill>
        <p:spPr>
          <a:xfrm>
            <a:off x="2833331" y="4822898"/>
            <a:ext cx="3466886" cy="1746675"/>
          </a:xfrm>
          <a:prstGeom prst="rect">
            <a:avLst/>
          </a:prstGeom>
        </p:spPr>
      </p:pic>
    </p:spTree>
    <p:extLst>
      <p:ext uri="{BB962C8B-B14F-4D97-AF65-F5344CB8AC3E}">
        <p14:creationId xmlns:p14="http://schemas.microsoft.com/office/powerpoint/2010/main" val="17535635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a:xfrm>
            <a:off x="838200" y="365125"/>
            <a:ext cx="10515600" cy="969899"/>
          </a:xfrm>
        </p:spPr>
        <p:txBody>
          <a:bodyPr>
            <a:normAutofit/>
          </a:bodyPr>
          <a:lstStyle/>
          <a:p>
            <a:r>
              <a:rPr lang="en-US" dirty="0">
                <a:solidFill>
                  <a:srgbClr val="454A55"/>
                </a:solidFill>
              </a:rPr>
              <a:t>MongoDB - Atlas</a:t>
            </a:r>
            <a:endParaRPr lang="en-US" dirty="0"/>
          </a:p>
        </p:txBody>
      </p:sp>
      <p:sp>
        <p:nvSpPr>
          <p:cNvPr id="7" name="TextBox 6">
            <a:extLst>
              <a:ext uri="{FF2B5EF4-FFF2-40B4-BE49-F238E27FC236}">
                <a16:creationId xmlns:a16="http://schemas.microsoft.com/office/drawing/2014/main" id="{99D2547C-ADEF-48B9-955C-E7ED51E4C340}"/>
              </a:ext>
            </a:extLst>
          </p:cNvPr>
          <p:cNvSpPr txBox="1"/>
          <p:nvPr/>
        </p:nvSpPr>
        <p:spPr>
          <a:xfrm>
            <a:off x="960120" y="1261873"/>
            <a:ext cx="10259568" cy="2062103"/>
          </a:xfrm>
          <a:prstGeom prst="rect">
            <a:avLst/>
          </a:prstGeom>
          <a:noFill/>
        </p:spPr>
        <p:txBody>
          <a:bodyPr wrap="square">
            <a:spAutoFit/>
          </a:bodyPr>
          <a:lstStyle/>
          <a:p>
            <a:r>
              <a:rPr lang="en-US" sz="1600" dirty="0"/>
              <a:t>MongoDB Atlas is a fully-managed cloud database that handles all the complexity of deploying, managing, and healing your deployments on the cloud service provider of your choice (AWS , Azure, and GCP). MongoDB Atlas is the best way to deploy, run, and scale MongoDB in the cloud. With Atlas, you’ll have a MongoDB database running with just a few clicks, and in just a few minutes.</a:t>
            </a:r>
          </a:p>
          <a:p>
            <a:endParaRPr lang="en-US" sz="1600" dirty="0"/>
          </a:p>
          <a:p>
            <a:r>
              <a:rPr lang="en-US" sz="1600" dirty="0">
                <a:hlinkClick r:id="rId2"/>
              </a:rPr>
              <a:t>https://www.mongodb.com/basics/mongodb-atlas-tutorial</a:t>
            </a:r>
            <a:r>
              <a:rPr lang="en-US" sz="1600" dirty="0"/>
              <a:t> </a:t>
            </a:r>
          </a:p>
          <a:p>
            <a:endParaRPr lang="en-US" sz="1600" dirty="0"/>
          </a:p>
          <a:p>
            <a:endParaRPr lang="en-US" sz="1600" dirty="0"/>
          </a:p>
        </p:txBody>
      </p:sp>
    </p:spTree>
    <p:extLst>
      <p:ext uri="{BB962C8B-B14F-4D97-AF65-F5344CB8AC3E}">
        <p14:creationId xmlns:p14="http://schemas.microsoft.com/office/powerpoint/2010/main" val="15478380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a:xfrm>
            <a:off x="838200" y="365125"/>
            <a:ext cx="10515600" cy="969899"/>
          </a:xfrm>
        </p:spPr>
        <p:txBody>
          <a:bodyPr>
            <a:normAutofit/>
          </a:bodyPr>
          <a:lstStyle/>
          <a:p>
            <a:r>
              <a:rPr lang="en-US" dirty="0">
                <a:solidFill>
                  <a:srgbClr val="454A55"/>
                </a:solidFill>
              </a:rPr>
              <a:t>Mongoose</a:t>
            </a:r>
            <a:endParaRPr lang="en-US" dirty="0"/>
          </a:p>
        </p:txBody>
      </p:sp>
      <p:sp>
        <p:nvSpPr>
          <p:cNvPr id="7" name="TextBox 6">
            <a:extLst>
              <a:ext uri="{FF2B5EF4-FFF2-40B4-BE49-F238E27FC236}">
                <a16:creationId xmlns:a16="http://schemas.microsoft.com/office/drawing/2014/main" id="{99D2547C-ADEF-48B9-955C-E7ED51E4C340}"/>
              </a:ext>
            </a:extLst>
          </p:cNvPr>
          <p:cNvSpPr txBox="1"/>
          <p:nvPr/>
        </p:nvSpPr>
        <p:spPr>
          <a:xfrm>
            <a:off x="960120" y="1261873"/>
            <a:ext cx="10259568" cy="4524315"/>
          </a:xfrm>
          <a:prstGeom prst="rect">
            <a:avLst/>
          </a:prstGeom>
          <a:noFill/>
        </p:spPr>
        <p:txBody>
          <a:bodyPr wrap="square">
            <a:spAutoFit/>
          </a:bodyPr>
          <a:lstStyle/>
          <a:p>
            <a:r>
              <a:rPr lang="en-US" sz="1600" b="0" i="0" dirty="0">
                <a:effectLst/>
                <a:latin typeface="arial" panose="020B0604020202020204" pitchFamily="34" charset="0"/>
              </a:rPr>
              <a:t> We will use Mongoose ODM to access our library data. Mongoose acts as a front end to MongoDB, an open source NoSQL database that uses a document-oriented data model. A “collection” of “documents” in a MongoDB database is analogous to a “table” of “rows” in a relational database.</a:t>
            </a:r>
          </a:p>
          <a:p>
            <a:endParaRPr lang="en-US" sz="1600" dirty="0"/>
          </a:p>
          <a:p>
            <a:pPr marL="285750" indent="-285750">
              <a:buFont typeface="Arial" panose="020B0604020202020204" pitchFamily="34" charset="0"/>
              <a:buChar char="•"/>
            </a:pPr>
            <a:r>
              <a:rPr lang="en-US" sz="1600" b="0" i="0" dirty="0">
                <a:solidFill>
                  <a:srgbClr val="1B1B1B"/>
                </a:solidFill>
                <a:effectLst/>
                <a:latin typeface="arial" panose="020B0604020202020204" pitchFamily="34" charset="0"/>
              </a:rPr>
              <a:t>The very best </a:t>
            </a:r>
            <a:r>
              <a:rPr lang="en-US" sz="1600" b="0" i="1" dirty="0">
                <a:solidFill>
                  <a:srgbClr val="1B1B1B"/>
                </a:solidFill>
                <a:effectLst/>
                <a:latin typeface="arial" panose="020B0604020202020204" pitchFamily="34" charset="0"/>
              </a:rPr>
              <a:t>performance</a:t>
            </a:r>
            <a:r>
              <a:rPr lang="en-US" sz="1600" b="0" i="0" dirty="0">
                <a:solidFill>
                  <a:srgbClr val="1B1B1B"/>
                </a:solidFill>
                <a:effectLst/>
                <a:latin typeface="arial" panose="020B0604020202020204" pitchFamily="34" charset="0"/>
              </a:rPr>
              <a:t> can be gained by using SQL, or whatever query language is supported by the database.</a:t>
            </a:r>
          </a:p>
          <a:p>
            <a:pPr marL="285750" indent="-285750">
              <a:buFont typeface="Arial" panose="020B0604020202020204" pitchFamily="34" charset="0"/>
              <a:buChar char="•"/>
            </a:pPr>
            <a:r>
              <a:rPr lang="en-US" sz="1600" b="0" i="0" dirty="0">
                <a:solidFill>
                  <a:srgbClr val="1B1B1B"/>
                </a:solidFill>
                <a:effectLst/>
                <a:latin typeface="arial" panose="020B0604020202020204" pitchFamily="34" charset="0"/>
              </a:rPr>
              <a:t>ODM's are often slower because they use translation code to map between objects and the database format, which may not use the most efficient database queries</a:t>
            </a:r>
            <a:endParaRPr lang="en-US" sz="1600" dirty="0">
              <a:solidFill>
                <a:srgbClr val="1B1B1B"/>
              </a:solidFill>
              <a:latin typeface="arial" panose="020B0604020202020204" pitchFamily="34" charset="0"/>
            </a:endParaRPr>
          </a:p>
          <a:p>
            <a:pPr marL="285750" indent="-285750">
              <a:buFont typeface="Arial" panose="020B0604020202020204" pitchFamily="34" charset="0"/>
              <a:buChar char="•"/>
            </a:pPr>
            <a:r>
              <a:rPr lang="en-US" sz="1600" b="0" i="0" dirty="0">
                <a:solidFill>
                  <a:srgbClr val="1B1B1B"/>
                </a:solidFill>
                <a:effectLst/>
                <a:latin typeface="arial" panose="020B0604020202020204" pitchFamily="34" charset="0"/>
              </a:rPr>
              <a:t>The benefit of using an ODM/ORM is that programmers can continue to think in terms of JavaScript objects rather than database semantics — this is particularly true if you need to work with different databases (on either the same or different websites). They also provide an obvious place to perform data validation.</a:t>
            </a:r>
            <a:endParaRPr lang="en-US" sz="1600" dirty="0">
              <a:solidFill>
                <a:srgbClr val="1B1B1B"/>
              </a:solidFill>
              <a:latin typeface="arial" panose="020B0604020202020204" pitchFamily="34" charset="0"/>
            </a:endParaRPr>
          </a:p>
          <a:p>
            <a:pPr marL="285750" indent="-285750">
              <a:buFont typeface="Arial" panose="020B0604020202020204" pitchFamily="34" charset="0"/>
              <a:buChar char="•"/>
            </a:pPr>
            <a:r>
              <a:rPr lang="en-US" sz="1600" b="0" i="0" dirty="0">
                <a:solidFill>
                  <a:srgbClr val="1B1B1B"/>
                </a:solidFill>
                <a:effectLst/>
                <a:latin typeface="arial" panose="020B0604020202020204" pitchFamily="34" charset="0"/>
              </a:rPr>
              <a:t>Using ODM/ORMs often results in lower costs for development and maintenance! Unless you're very familiar with the native query language or performance is paramount, you should strongly consider using an ODM.</a:t>
            </a:r>
          </a:p>
          <a:p>
            <a:pPr algn="l"/>
            <a:br>
              <a:rPr lang="en-US" sz="1600" dirty="0"/>
            </a:br>
            <a:r>
              <a:rPr lang="en-US" sz="1600" b="0" i="0" dirty="0">
                <a:solidFill>
                  <a:srgbClr val="1B1B1B"/>
                </a:solidFill>
                <a:effectLst/>
                <a:latin typeface="arial" panose="020B0604020202020204" pitchFamily="34" charset="0"/>
              </a:rPr>
              <a:t>You don't need to know MongoDB in order to use Mongoose, although parts of the </a:t>
            </a:r>
            <a:r>
              <a:rPr lang="en-US" sz="1600" b="0" i="0" u="sng" dirty="0">
                <a:solidFill>
                  <a:srgbClr val="1B1B1B"/>
                </a:solidFill>
                <a:effectLst/>
                <a:latin typeface="arial" panose="020B0604020202020204" pitchFamily="34" charset="0"/>
                <a:hlinkClick r:id="rId2"/>
              </a:rPr>
              <a:t>Mongoose documentation</a:t>
            </a:r>
            <a:r>
              <a:rPr lang="en-US" sz="1600" b="0" i="0" dirty="0">
                <a:solidFill>
                  <a:srgbClr val="1B1B1B"/>
                </a:solidFill>
                <a:effectLst/>
                <a:latin typeface="arial" panose="020B0604020202020204" pitchFamily="34" charset="0"/>
              </a:rPr>
              <a:t> </a:t>
            </a:r>
            <a:r>
              <a:rPr lang="en-US" sz="1600" b="0" i="1" dirty="0">
                <a:solidFill>
                  <a:srgbClr val="1B1B1B"/>
                </a:solidFill>
                <a:effectLst/>
                <a:latin typeface="arial" panose="020B0604020202020204" pitchFamily="34" charset="0"/>
              </a:rPr>
              <a:t>are</a:t>
            </a:r>
            <a:r>
              <a:rPr lang="en-US" sz="1600" b="0" i="0" dirty="0">
                <a:solidFill>
                  <a:srgbClr val="1B1B1B"/>
                </a:solidFill>
                <a:effectLst/>
                <a:latin typeface="arial" panose="020B0604020202020204" pitchFamily="34" charset="0"/>
              </a:rPr>
              <a:t> easier to use and understand if you are already familiar with MongoDB.</a:t>
            </a:r>
          </a:p>
          <a:p>
            <a:endParaRPr lang="en-US" sz="1600" dirty="0"/>
          </a:p>
          <a:p>
            <a:endParaRPr lang="en-US" sz="1600" dirty="0"/>
          </a:p>
        </p:txBody>
      </p:sp>
    </p:spTree>
    <p:extLst>
      <p:ext uri="{BB962C8B-B14F-4D97-AF65-F5344CB8AC3E}">
        <p14:creationId xmlns:p14="http://schemas.microsoft.com/office/powerpoint/2010/main" val="1484469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18830-9506-754F-B9DA-E84E5F95548E}"/>
              </a:ext>
            </a:extLst>
          </p:cNvPr>
          <p:cNvSpPr>
            <a:spLocks noGrp="1"/>
          </p:cNvSpPr>
          <p:nvPr>
            <p:ph type="ctrTitle"/>
          </p:nvPr>
        </p:nvSpPr>
        <p:spPr/>
        <p:txBody>
          <a:bodyPr>
            <a:normAutofit/>
          </a:bodyPr>
          <a:lstStyle/>
          <a:p>
            <a:r>
              <a:rPr lang="en-US" sz="4400" dirty="0"/>
              <a:t>Express Continued</a:t>
            </a:r>
          </a:p>
        </p:txBody>
      </p:sp>
    </p:spTree>
    <p:extLst>
      <p:ext uri="{BB962C8B-B14F-4D97-AF65-F5344CB8AC3E}">
        <p14:creationId xmlns:p14="http://schemas.microsoft.com/office/powerpoint/2010/main" val="29257344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a:xfrm>
            <a:off x="838200" y="365125"/>
            <a:ext cx="10515600" cy="969899"/>
          </a:xfrm>
        </p:spPr>
        <p:txBody>
          <a:bodyPr>
            <a:normAutofit/>
          </a:bodyPr>
          <a:lstStyle/>
          <a:p>
            <a:r>
              <a:rPr lang="en-US" dirty="0">
                <a:solidFill>
                  <a:srgbClr val="454A55"/>
                </a:solidFill>
              </a:rPr>
              <a:t>Mongoose - Schemas and Models</a:t>
            </a:r>
            <a:endParaRPr lang="en-US" dirty="0"/>
          </a:p>
        </p:txBody>
      </p:sp>
      <p:sp>
        <p:nvSpPr>
          <p:cNvPr id="7" name="TextBox 6">
            <a:extLst>
              <a:ext uri="{FF2B5EF4-FFF2-40B4-BE49-F238E27FC236}">
                <a16:creationId xmlns:a16="http://schemas.microsoft.com/office/drawing/2014/main" id="{99D2547C-ADEF-48B9-955C-E7ED51E4C340}"/>
              </a:ext>
            </a:extLst>
          </p:cNvPr>
          <p:cNvSpPr txBox="1"/>
          <p:nvPr/>
        </p:nvSpPr>
        <p:spPr>
          <a:xfrm>
            <a:off x="960120" y="1261873"/>
            <a:ext cx="10259568" cy="4031873"/>
          </a:xfrm>
          <a:prstGeom prst="rect">
            <a:avLst/>
          </a:prstGeom>
          <a:noFill/>
        </p:spPr>
        <p:txBody>
          <a:bodyPr wrap="square">
            <a:spAutoFit/>
          </a:bodyPr>
          <a:lstStyle/>
          <a:p>
            <a:pPr marL="285750" indent="-285750">
              <a:buFont typeface="Arial" panose="020B0604020202020204" pitchFamily="34" charset="0"/>
              <a:buChar char="•"/>
            </a:pPr>
            <a:r>
              <a:rPr lang="en-US" sz="1600" dirty="0"/>
              <a:t>Models are defined using the Schema interface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 Schema allows you to define the fields stored in each document along with their validation requirements and default values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You can define static and instance helper methods to make it easier to work with your data types, and also virtual properties that you can use like any other field, but which aren't actually stored in the database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Schemas are then "compiled" into models using the </a:t>
            </a:r>
            <a:r>
              <a:rPr lang="en-US" sz="1600" dirty="0" err="1"/>
              <a:t>mongoose.model</a:t>
            </a:r>
            <a:r>
              <a:rPr lang="en-US" sz="1600" dirty="0"/>
              <a:t>() method.</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Once you have a model you can use it to find, create, update, and delete objects of the given type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Each model maps to a collection of documents in the MongoDB database. The documents will contain the fields/schema types defined in the model Schema</a:t>
            </a:r>
          </a:p>
          <a:p>
            <a:endParaRPr lang="en-US" sz="1600" dirty="0"/>
          </a:p>
          <a:p>
            <a:endParaRPr lang="en-US" sz="1600" dirty="0"/>
          </a:p>
        </p:txBody>
      </p:sp>
    </p:spTree>
    <p:extLst>
      <p:ext uri="{BB962C8B-B14F-4D97-AF65-F5344CB8AC3E}">
        <p14:creationId xmlns:p14="http://schemas.microsoft.com/office/powerpoint/2010/main" val="2938827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a:xfrm>
            <a:off x="838200" y="365125"/>
            <a:ext cx="10515600" cy="969899"/>
          </a:xfrm>
        </p:spPr>
        <p:txBody>
          <a:bodyPr>
            <a:normAutofit/>
          </a:bodyPr>
          <a:lstStyle/>
          <a:p>
            <a:r>
              <a:rPr lang="en-US" dirty="0">
                <a:solidFill>
                  <a:srgbClr val="454A55"/>
                </a:solidFill>
              </a:rPr>
              <a:t>Mongoose - Schema Types</a:t>
            </a:r>
            <a:endParaRPr lang="en-US" dirty="0"/>
          </a:p>
        </p:txBody>
      </p:sp>
      <p:sp>
        <p:nvSpPr>
          <p:cNvPr id="7" name="TextBox 6">
            <a:extLst>
              <a:ext uri="{FF2B5EF4-FFF2-40B4-BE49-F238E27FC236}">
                <a16:creationId xmlns:a16="http://schemas.microsoft.com/office/drawing/2014/main" id="{99D2547C-ADEF-48B9-955C-E7ED51E4C340}"/>
              </a:ext>
            </a:extLst>
          </p:cNvPr>
          <p:cNvSpPr txBox="1"/>
          <p:nvPr/>
        </p:nvSpPr>
        <p:spPr>
          <a:xfrm>
            <a:off x="960120" y="1261873"/>
            <a:ext cx="10259568" cy="5509200"/>
          </a:xfrm>
          <a:prstGeom prst="rect">
            <a:avLst/>
          </a:prstGeom>
          <a:noFill/>
        </p:spPr>
        <p:txBody>
          <a:bodyPr wrap="square">
            <a:spAutoFit/>
          </a:bodyPr>
          <a:lstStyle/>
          <a:p>
            <a:r>
              <a:rPr lang="en-US" sz="1600" b="0" i="0" dirty="0">
                <a:solidFill>
                  <a:srgbClr val="1B1B1B"/>
                </a:solidFill>
                <a:effectLst/>
                <a:latin typeface="arial" panose="020B0604020202020204" pitchFamily="34" charset="0"/>
              </a:rPr>
              <a:t>A schema can have an arbitrary number of fields — each one represents a field in the documents stored in </a:t>
            </a:r>
            <a:r>
              <a:rPr lang="en-US" sz="1600" b="0" i="1" dirty="0">
                <a:solidFill>
                  <a:srgbClr val="1B1B1B"/>
                </a:solidFill>
                <a:effectLst/>
                <a:latin typeface="arial" panose="020B0604020202020204" pitchFamily="34" charset="0"/>
              </a:rPr>
              <a:t>MongoDB</a:t>
            </a:r>
          </a:p>
          <a:p>
            <a:endParaRPr lang="en-US" sz="1600" i="1" dirty="0">
              <a:solidFill>
                <a:srgbClr val="1B1B1B"/>
              </a:solidFill>
              <a:latin typeface="arial" panose="020B0604020202020204" pitchFamily="34" charset="0"/>
            </a:endParaRPr>
          </a:p>
          <a:p>
            <a:endParaRPr lang="en-US" sz="1600" i="1" dirty="0">
              <a:solidFill>
                <a:srgbClr val="1B1B1B"/>
              </a:solidFill>
              <a:latin typeface="arial" panose="020B0604020202020204" pitchFamily="34" charset="0"/>
            </a:endParaRPr>
          </a:p>
          <a:p>
            <a:endParaRPr lang="en-US" sz="1600" i="1" dirty="0">
              <a:solidFill>
                <a:srgbClr val="1B1B1B"/>
              </a:solidFill>
              <a:latin typeface="arial" panose="020B0604020202020204" pitchFamily="34" charset="0"/>
            </a:endParaRPr>
          </a:p>
          <a:p>
            <a:endParaRPr lang="en-US" sz="1600" i="1" dirty="0">
              <a:solidFill>
                <a:srgbClr val="1B1B1B"/>
              </a:solidFill>
              <a:latin typeface="arial" panose="020B0604020202020204" pitchFamily="34" charset="0"/>
            </a:endParaRPr>
          </a:p>
          <a:p>
            <a:endParaRPr lang="en-US" sz="1600" i="1" dirty="0">
              <a:solidFill>
                <a:srgbClr val="1B1B1B"/>
              </a:solidFill>
              <a:latin typeface="arial" panose="020B0604020202020204" pitchFamily="34" charset="0"/>
            </a:endParaRPr>
          </a:p>
          <a:p>
            <a:endParaRPr lang="en-US" sz="1600" i="1" dirty="0">
              <a:solidFill>
                <a:srgbClr val="1B1B1B"/>
              </a:solidFill>
              <a:latin typeface="arial" panose="020B0604020202020204" pitchFamily="34" charset="0"/>
            </a:endParaRPr>
          </a:p>
          <a:p>
            <a:endParaRPr lang="en-US" sz="1600" i="1" dirty="0">
              <a:solidFill>
                <a:srgbClr val="1B1B1B"/>
              </a:solidFill>
              <a:latin typeface="arial" panose="020B0604020202020204" pitchFamily="34" charset="0"/>
            </a:endParaRPr>
          </a:p>
          <a:p>
            <a:endParaRPr lang="en-US" sz="1600" i="1" dirty="0">
              <a:solidFill>
                <a:srgbClr val="1B1B1B"/>
              </a:solidFill>
              <a:latin typeface="arial" panose="020B0604020202020204" pitchFamily="34" charset="0"/>
            </a:endParaRPr>
          </a:p>
          <a:p>
            <a:endParaRPr lang="en-US" sz="1600" i="1" dirty="0">
              <a:solidFill>
                <a:srgbClr val="1B1B1B"/>
              </a:solidFill>
              <a:latin typeface="arial" panose="020B0604020202020204" pitchFamily="34" charset="0"/>
            </a:endParaRPr>
          </a:p>
          <a:p>
            <a:endParaRPr lang="en-US" sz="1600" i="1" dirty="0">
              <a:solidFill>
                <a:srgbClr val="1B1B1B"/>
              </a:solidFill>
              <a:latin typeface="arial" panose="020B0604020202020204" pitchFamily="34" charset="0"/>
            </a:endParaRPr>
          </a:p>
          <a:p>
            <a:endParaRPr lang="en-US" sz="1600" i="1" dirty="0">
              <a:solidFill>
                <a:srgbClr val="1B1B1B"/>
              </a:solidFill>
              <a:latin typeface="arial" panose="020B0604020202020204" pitchFamily="34" charset="0"/>
            </a:endParaRPr>
          </a:p>
          <a:p>
            <a:endParaRPr lang="en-US" sz="1600" i="1" dirty="0">
              <a:solidFill>
                <a:srgbClr val="1B1B1B"/>
              </a:solidFill>
              <a:latin typeface="arial" panose="020B0604020202020204" pitchFamily="34" charset="0"/>
            </a:endParaRPr>
          </a:p>
          <a:p>
            <a:endParaRPr lang="en-US" sz="1600" i="1" dirty="0">
              <a:solidFill>
                <a:srgbClr val="1B1B1B"/>
              </a:solidFill>
              <a:latin typeface="arial" panose="020B0604020202020204" pitchFamily="34" charset="0"/>
            </a:endParaRPr>
          </a:p>
          <a:p>
            <a:r>
              <a:rPr lang="en-US" sz="1600" b="1" dirty="0" err="1"/>
              <a:t>ObjectId</a:t>
            </a:r>
            <a:r>
              <a:rPr lang="en-US" sz="1600" dirty="0"/>
              <a:t>: Represents specific instances of a model in the database. For example, a book might use this to represent its author object. This will actually contain the unique ID (_id) for the specified object. We can use the populate() method to pull in the associated information when needed.</a:t>
            </a:r>
          </a:p>
          <a:p>
            <a:r>
              <a:rPr lang="en-US" sz="1600" b="1" dirty="0"/>
              <a:t>Mixed</a:t>
            </a:r>
            <a:r>
              <a:rPr lang="en-US" sz="1600" dirty="0"/>
              <a:t>: An arbitrary schema type.</a:t>
            </a:r>
          </a:p>
          <a:p>
            <a:r>
              <a:rPr lang="en-US" sz="1600" b="1" dirty="0"/>
              <a:t>[]</a:t>
            </a:r>
            <a:r>
              <a:rPr lang="en-US" sz="1600" dirty="0"/>
              <a:t>: An array of items. You can perform JavaScript array operations on these models (push, pop, unshift, etc.). The examples above show an array of objects without a specified type and an array of String objects, but you can have an array of any type of object.</a:t>
            </a:r>
          </a:p>
        </p:txBody>
      </p:sp>
      <p:pic>
        <p:nvPicPr>
          <p:cNvPr id="4" name="Picture 3">
            <a:extLst>
              <a:ext uri="{FF2B5EF4-FFF2-40B4-BE49-F238E27FC236}">
                <a16:creationId xmlns:a16="http://schemas.microsoft.com/office/drawing/2014/main" id="{66B91F52-6CC1-4B23-991B-D750C355C485}"/>
              </a:ext>
            </a:extLst>
          </p:cNvPr>
          <p:cNvPicPr>
            <a:picLocks noChangeAspect="1"/>
          </p:cNvPicPr>
          <p:nvPr/>
        </p:nvPicPr>
        <p:blipFill>
          <a:blip r:embed="rId2"/>
          <a:stretch>
            <a:fillRect/>
          </a:stretch>
        </p:blipFill>
        <p:spPr>
          <a:xfrm>
            <a:off x="1464276" y="2028825"/>
            <a:ext cx="7067550" cy="2800350"/>
          </a:xfrm>
          <a:prstGeom prst="rect">
            <a:avLst/>
          </a:prstGeom>
        </p:spPr>
      </p:pic>
    </p:spTree>
    <p:extLst>
      <p:ext uri="{BB962C8B-B14F-4D97-AF65-F5344CB8AC3E}">
        <p14:creationId xmlns:p14="http://schemas.microsoft.com/office/powerpoint/2010/main" val="28557691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a:xfrm>
            <a:off x="838200" y="365125"/>
            <a:ext cx="10515600" cy="969899"/>
          </a:xfrm>
        </p:spPr>
        <p:txBody>
          <a:bodyPr>
            <a:normAutofit/>
          </a:bodyPr>
          <a:lstStyle/>
          <a:p>
            <a:r>
              <a:rPr lang="en-US" dirty="0">
                <a:solidFill>
                  <a:srgbClr val="454A55"/>
                </a:solidFill>
              </a:rPr>
              <a:t>Mongoose - Declaring Schema Fields</a:t>
            </a:r>
            <a:endParaRPr lang="en-US" dirty="0"/>
          </a:p>
        </p:txBody>
      </p:sp>
      <p:sp>
        <p:nvSpPr>
          <p:cNvPr id="7" name="TextBox 6">
            <a:extLst>
              <a:ext uri="{FF2B5EF4-FFF2-40B4-BE49-F238E27FC236}">
                <a16:creationId xmlns:a16="http://schemas.microsoft.com/office/drawing/2014/main" id="{99D2547C-ADEF-48B9-955C-E7ED51E4C340}"/>
              </a:ext>
            </a:extLst>
          </p:cNvPr>
          <p:cNvSpPr txBox="1"/>
          <p:nvPr/>
        </p:nvSpPr>
        <p:spPr>
          <a:xfrm>
            <a:off x="960120" y="1261873"/>
            <a:ext cx="10726358" cy="2800767"/>
          </a:xfrm>
          <a:prstGeom prst="rect">
            <a:avLst/>
          </a:prstGeom>
          <a:noFill/>
        </p:spPr>
        <p:txBody>
          <a:bodyPr wrap="square">
            <a:spAutoFit/>
          </a:bodyPr>
          <a:lstStyle/>
          <a:p>
            <a:r>
              <a:rPr lang="en-US" sz="1600" b="0" i="0" dirty="0">
                <a:solidFill>
                  <a:srgbClr val="1B1B1B"/>
                </a:solidFill>
                <a:effectLst/>
                <a:latin typeface="arial" panose="020B0604020202020204" pitchFamily="34" charset="0"/>
              </a:rPr>
              <a:t>There are two methods for defining schema fields</a:t>
            </a:r>
            <a:endParaRPr lang="en-US" sz="1600" b="0" i="1" dirty="0">
              <a:solidFill>
                <a:srgbClr val="1B1B1B"/>
              </a:solidFill>
              <a:effectLst/>
              <a:latin typeface="arial" panose="020B0604020202020204" pitchFamily="34" charset="0"/>
            </a:endParaRPr>
          </a:p>
          <a:p>
            <a:endParaRPr lang="en-US" sz="1600" i="1" dirty="0">
              <a:solidFill>
                <a:srgbClr val="1B1B1B"/>
              </a:solidFill>
              <a:latin typeface="arial" panose="020B0604020202020204" pitchFamily="34" charset="0"/>
            </a:endParaRPr>
          </a:p>
          <a:p>
            <a:endParaRPr lang="en-US" sz="1600" dirty="0">
              <a:solidFill>
                <a:srgbClr val="1B1B1B"/>
              </a:solidFill>
              <a:latin typeface="arial" panose="020B0604020202020204" pitchFamily="34" charset="0"/>
            </a:endParaRPr>
          </a:p>
          <a:p>
            <a:r>
              <a:rPr lang="en-US" sz="1600" dirty="0">
                <a:solidFill>
                  <a:srgbClr val="1B1B1B"/>
                </a:solidFill>
                <a:latin typeface="arial" panose="020B0604020202020204" pitchFamily="34" charset="0"/>
              </a:rPr>
              <a:t>1. Field name and type as a key-value pair (i.e. as done with fields name, binary and living).</a:t>
            </a:r>
          </a:p>
          <a:p>
            <a:endParaRPr lang="en-US" sz="1600" dirty="0">
              <a:solidFill>
                <a:srgbClr val="1B1B1B"/>
              </a:solidFill>
              <a:latin typeface="arial" panose="020B0604020202020204" pitchFamily="34" charset="0"/>
            </a:endParaRPr>
          </a:p>
          <a:p>
            <a:r>
              <a:rPr lang="en-US" sz="1600" dirty="0">
                <a:solidFill>
                  <a:srgbClr val="1B1B1B"/>
                </a:solidFill>
                <a:latin typeface="arial" panose="020B0604020202020204" pitchFamily="34" charset="0"/>
              </a:rPr>
              <a:t>2. Field name followed by an object defining the type, and any other options for the field. Options include things like:</a:t>
            </a:r>
          </a:p>
          <a:p>
            <a:pPr marL="285750" indent="-285750">
              <a:buFont typeface="Arial" panose="020B0604020202020204" pitchFamily="34" charset="0"/>
              <a:buChar char="•"/>
            </a:pPr>
            <a:r>
              <a:rPr lang="en-US" sz="1600" dirty="0">
                <a:solidFill>
                  <a:srgbClr val="1B1B1B"/>
                </a:solidFill>
                <a:latin typeface="arial" panose="020B0604020202020204" pitchFamily="34" charset="0"/>
              </a:rPr>
              <a:t>default values.</a:t>
            </a:r>
          </a:p>
          <a:p>
            <a:pPr marL="285750" indent="-285750">
              <a:buFont typeface="Arial" panose="020B0604020202020204" pitchFamily="34" charset="0"/>
              <a:buChar char="•"/>
            </a:pPr>
            <a:r>
              <a:rPr lang="en-US" sz="1600" dirty="0">
                <a:solidFill>
                  <a:srgbClr val="1B1B1B"/>
                </a:solidFill>
                <a:latin typeface="arial" panose="020B0604020202020204" pitchFamily="34" charset="0"/>
              </a:rPr>
              <a:t>built-in validators (e.g. max/min values) and custom validation functions.</a:t>
            </a:r>
          </a:p>
          <a:p>
            <a:pPr marL="285750" indent="-285750">
              <a:buFont typeface="Arial" panose="020B0604020202020204" pitchFamily="34" charset="0"/>
              <a:buChar char="•"/>
            </a:pPr>
            <a:r>
              <a:rPr lang="en-US" sz="1600" dirty="0">
                <a:solidFill>
                  <a:srgbClr val="1B1B1B"/>
                </a:solidFill>
                <a:latin typeface="arial" panose="020B0604020202020204" pitchFamily="34" charset="0"/>
              </a:rPr>
              <a:t>Whether the field is required</a:t>
            </a:r>
          </a:p>
          <a:p>
            <a:pPr marL="285750" indent="-285750">
              <a:buFont typeface="Arial" panose="020B0604020202020204" pitchFamily="34" charset="0"/>
              <a:buChar char="•"/>
            </a:pPr>
            <a:r>
              <a:rPr lang="en-US" sz="1600" dirty="0">
                <a:solidFill>
                  <a:srgbClr val="1B1B1B"/>
                </a:solidFill>
                <a:latin typeface="arial" panose="020B0604020202020204" pitchFamily="34" charset="0"/>
              </a:rPr>
              <a:t>Whether String fields should automatically be set to lowercase, uppercase, or trimmed (e.g. { type: String, lowercase: true, trim: true })</a:t>
            </a:r>
          </a:p>
        </p:txBody>
      </p:sp>
    </p:spTree>
    <p:extLst>
      <p:ext uri="{BB962C8B-B14F-4D97-AF65-F5344CB8AC3E}">
        <p14:creationId xmlns:p14="http://schemas.microsoft.com/office/powerpoint/2010/main" val="189951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a:xfrm>
            <a:off x="838200" y="365125"/>
            <a:ext cx="10515600" cy="969899"/>
          </a:xfrm>
        </p:spPr>
        <p:txBody>
          <a:bodyPr>
            <a:normAutofit/>
          </a:bodyPr>
          <a:lstStyle/>
          <a:p>
            <a:r>
              <a:rPr lang="en-US" dirty="0">
                <a:solidFill>
                  <a:srgbClr val="454A55"/>
                </a:solidFill>
              </a:rPr>
              <a:t>Mongoose - Schema Validators</a:t>
            </a:r>
            <a:endParaRPr lang="en-US" dirty="0"/>
          </a:p>
        </p:txBody>
      </p:sp>
      <p:sp>
        <p:nvSpPr>
          <p:cNvPr id="7" name="TextBox 6">
            <a:extLst>
              <a:ext uri="{FF2B5EF4-FFF2-40B4-BE49-F238E27FC236}">
                <a16:creationId xmlns:a16="http://schemas.microsoft.com/office/drawing/2014/main" id="{99D2547C-ADEF-48B9-955C-E7ED51E4C340}"/>
              </a:ext>
            </a:extLst>
          </p:cNvPr>
          <p:cNvSpPr txBox="1"/>
          <p:nvPr/>
        </p:nvSpPr>
        <p:spPr>
          <a:xfrm>
            <a:off x="960120" y="1261873"/>
            <a:ext cx="10726358" cy="4031873"/>
          </a:xfrm>
          <a:prstGeom prst="rect">
            <a:avLst/>
          </a:prstGeom>
          <a:noFill/>
        </p:spPr>
        <p:txBody>
          <a:bodyPr wrap="square">
            <a:spAutoFit/>
          </a:bodyPr>
          <a:lstStyle/>
          <a:p>
            <a:pPr algn="l"/>
            <a:r>
              <a:rPr lang="en-US" sz="1600" b="0" i="0" dirty="0">
                <a:solidFill>
                  <a:srgbClr val="1B1B1B"/>
                </a:solidFill>
                <a:effectLst/>
                <a:latin typeface="arial" panose="020B0604020202020204" pitchFamily="34" charset="0"/>
              </a:rPr>
              <a:t>Mongoose provides built-in and custom validators, and synchronous and asynchronous validators. It allows you to specify both the acceptable range of values and the error message for validation failure in all cases.</a:t>
            </a:r>
          </a:p>
          <a:p>
            <a:endParaRPr lang="en-US" sz="1600" i="1" dirty="0">
              <a:solidFill>
                <a:srgbClr val="1B1B1B"/>
              </a:solidFill>
              <a:latin typeface="arial" panose="020B0604020202020204" pitchFamily="34" charset="0"/>
            </a:endParaRPr>
          </a:p>
          <a:p>
            <a:r>
              <a:rPr lang="en-US" sz="1600" dirty="0">
                <a:solidFill>
                  <a:srgbClr val="1B1B1B"/>
                </a:solidFill>
                <a:latin typeface="arial" panose="020B0604020202020204" pitchFamily="34" charset="0"/>
              </a:rPr>
              <a:t>The built-in validators include:</a:t>
            </a:r>
          </a:p>
          <a:p>
            <a:endParaRPr lang="en-US" sz="1600" dirty="0">
              <a:solidFill>
                <a:srgbClr val="1B1B1B"/>
              </a:solidFill>
              <a:latin typeface="arial" panose="020B0604020202020204" pitchFamily="34" charset="0"/>
            </a:endParaRPr>
          </a:p>
          <a:p>
            <a:pPr marL="285750" indent="-285750">
              <a:buFont typeface="Arial" panose="020B0604020202020204" pitchFamily="34" charset="0"/>
              <a:buChar char="•"/>
            </a:pPr>
            <a:r>
              <a:rPr lang="en-US" sz="1600" dirty="0">
                <a:solidFill>
                  <a:srgbClr val="1B1B1B"/>
                </a:solidFill>
                <a:latin typeface="arial" panose="020B0604020202020204" pitchFamily="34" charset="0"/>
              </a:rPr>
              <a:t>All </a:t>
            </a:r>
            <a:r>
              <a:rPr lang="en-US" sz="1600" dirty="0" err="1">
                <a:solidFill>
                  <a:srgbClr val="1B1B1B"/>
                </a:solidFill>
                <a:latin typeface="arial" panose="020B0604020202020204" pitchFamily="34" charset="0"/>
              </a:rPr>
              <a:t>SchemaTypes</a:t>
            </a:r>
            <a:r>
              <a:rPr lang="en-US" sz="1600" dirty="0">
                <a:solidFill>
                  <a:srgbClr val="1B1B1B"/>
                </a:solidFill>
                <a:latin typeface="arial" panose="020B0604020202020204" pitchFamily="34" charset="0"/>
              </a:rPr>
              <a:t> have the built-in </a:t>
            </a:r>
            <a:r>
              <a:rPr lang="en-US" sz="1600" b="1" dirty="0">
                <a:solidFill>
                  <a:srgbClr val="1B1B1B"/>
                </a:solidFill>
                <a:latin typeface="arial" panose="020B0604020202020204" pitchFamily="34" charset="0"/>
              </a:rPr>
              <a:t>required</a:t>
            </a:r>
            <a:r>
              <a:rPr lang="en-US" sz="1600" dirty="0">
                <a:solidFill>
                  <a:srgbClr val="1B1B1B"/>
                </a:solidFill>
                <a:latin typeface="arial" panose="020B0604020202020204" pitchFamily="34" charset="0"/>
              </a:rPr>
              <a:t> validator. This is used to specify whether the field must be supplied in order to save a document</a:t>
            </a:r>
          </a:p>
          <a:p>
            <a:pPr marL="285750" indent="-285750">
              <a:buFont typeface="Arial" panose="020B0604020202020204" pitchFamily="34" charset="0"/>
              <a:buChar char="•"/>
            </a:pPr>
            <a:r>
              <a:rPr lang="en-US" sz="1600" dirty="0">
                <a:solidFill>
                  <a:srgbClr val="1B1B1B"/>
                </a:solidFill>
                <a:latin typeface="arial" panose="020B0604020202020204" pitchFamily="34" charset="0"/>
              </a:rPr>
              <a:t>Numbers have </a:t>
            </a:r>
            <a:r>
              <a:rPr lang="en-US" sz="1600" b="1" dirty="0">
                <a:solidFill>
                  <a:srgbClr val="1B1B1B"/>
                </a:solidFill>
                <a:latin typeface="arial" panose="020B0604020202020204" pitchFamily="34" charset="0"/>
              </a:rPr>
              <a:t>min</a:t>
            </a:r>
            <a:r>
              <a:rPr lang="en-US" sz="1600" dirty="0">
                <a:solidFill>
                  <a:srgbClr val="1B1B1B"/>
                </a:solidFill>
                <a:latin typeface="arial" panose="020B0604020202020204" pitchFamily="34" charset="0"/>
              </a:rPr>
              <a:t> and </a:t>
            </a:r>
            <a:r>
              <a:rPr lang="en-US" sz="1600" b="1" dirty="0">
                <a:solidFill>
                  <a:srgbClr val="1B1B1B"/>
                </a:solidFill>
                <a:latin typeface="arial" panose="020B0604020202020204" pitchFamily="34" charset="0"/>
              </a:rPr>
              <a:t>max</a:t>
            </a:r>
            <a:r>
              <a:rPr lang="en-US" sz="1600" dirty="0">
                <a:solidFill>
                  <a:srgbClr val="1B1B1B"/>
                </a:solidFill>
                <a:latin typeface="arial" panose="020B0604020202020204" pitchFamily="34" charset="0"/>
              </a:rPr>
              <a:t> validators</a:t>
            </a:r>
          </a:p>
          <a:p>
            <a:pPr marL="285750" indent="-285750">
              <a:buFont typeface="Arial" panose="020B0604020202020204" pitchFamily="34" charset="0"/>
              <a:buChar char="•"/>
            </a:pPr>
            <a:r>
              <a:rPr lang="en-US" sz="1600" dirty="0">
                <a:solidFill>
                  <a:srgbClr val="1B1B1B"/>
                </a:solidFill>
                <a:latin typeface="arial" panose="020B0604020202020204" pitchFamily="34" charset="0"/>
              </a:rPr>
              <a:t>Strings have:</a:t>
            </a:r>
          </a:p>
          <a:p>
            <a:pPr marL="742950" lvl="1" indent="-285750">
              <a:buFont typeface="Arial" panose="020B0604020202020204" pitchFamily="34" charset="0"/>
              <a:buChar char="•"/>
            </a:pPr>
            <a:r>
              <a:rPr lang="en-US" sz="1600" b="1" dirty="0" err="1">
                <a:solidFill>
                  <a:srgbClr val="1B1B1B"/>
                </a:solidFill>
                <a:latin typeface="arial" panose="020B0604020202020204" pitchFamily="34" charset="0"/>
              </a:rPr>
              <a:t>enum</a:t>
            </a:r>
            <a:r>
              <a:rPr lang="en-US" sz="1600" dirty="0">
                <a:solidFill>
                  <a:srgbClr val="1B1B1B"/>
                </a:solidFill>
                <a:latin typeface="arial" panose="020B0604020202020204" pitchFamily="34" charset="0"/>
              </a:rPr>
              <a:t>: specifies the set of allowed values for the field</a:t>
            </a:r>
          </a:p>
          <a:p>
            <a:pPr marL="742950" lvl="1" indent="-285750">
              <a:buFont typeface="Arial" panose="020B0604020202020204" pitchFamily="34" charset="0"/>
              <a:buChar char="•"/>
            </a:pPr>
            <a:r>
              <a:rPr lang="en-US" sz="1600" b="1" dirty="0">
                <a:solidFill>
                  <a:srgbClr val="1B1B1B"/>
                </a:solidFill>
                <a:latin typeface="arial" panose="020B0604020202020204" pitchFamily="34" charset="0"/>
              </a:rPr>
              <a:t>match</a:t>
            </a:r>
            <a:r>
              <a:rPr lang="en-US" sz="1600" dirty="0">
                <a:solidFill>
                  <a:srgbClr val="1B1B1B"/>
                </a:solidFill>
                <a:latin typeface="arial" panose="020B0604020202020204" pitchFamily="34" charset="0"/>
              </a:rPr>
              <a:t>: specifies a regular expression that the string must match</a:t>
            </a:r>
          </a:p>
          <a:p>
            <a:pPr marL="742950" lvl="1" indent="-285750">
              <a:buFont typeface="Arial" panose="020B0604020202020204" pitchFamily="34" charset="0"/>
              <a:buChar char="•"/>
            </a:pPr>
            <a:r>
              <a:rPr lang="en-US" sz="1600" b="1" dirty="0" err="1">
                <a:solidFill>
                  <a:srgbClr val="1B1B1B"/>
                </a:solidFill>
                <a:latin typeface="arial" panose="020B0604020202020204" pitchFamily="34" charset="0"/>
              </a:rPr>
              <a:t>maxLength</a:t>
            </a:r>
            <a:r>
              <a:rPr lang="en-US" sz="1600" dirty="0">
                <a:solidFill>
                  <a:srgbClr val="1B1B1B"/>
                </a:solidFill>
                <a:latin typeface="arial" panose="020B0604020202020204" pitchFamily="34" charset="0"/>
              </a:rPr>
              <a:t> and </a:t>
            </a:r>
            <a:r>
              <a:rPr lang="en-US" sz="1600" b="1" dirty="0" err="1">
                <a:solidFill>
                  <a:srgbClr val="1B1B1B"/>
                </a:solidFill>
                <a:latin typeface="arial" panose="020B0604020202020204" pitchFamily="34" charset="0"/>
              </a:rPr>
              <a:t>minLength</a:t>
            </a:r>
            <a:r>
              <a:rPr lang="en-US" sz="1600" dirty="0">
                <a:solidFill>
                  <a:srgbClr val="1B1B1B"/>
                </a:solidFill>
                <a:latin typeface="arial" panose="020B0604020202020204" pitchFamily="34" charset="0"/>
              </a:rPr>
              <a:t> for the string</a:t>
            </a:r>
          </a:p>
          <a:p>
            <a:pPr marL="742950" lvl="1" indent="-285750">
              <a:buFont typeface="Arial" panose="020B0604020202020204" pitchFamily="34" charset="0"/>
              <a:buChar char="•"/>
            </a:pPr>
            <a:endParaRPr lang="en-US" sz="1600" dirty="0">
              <a:solidFill>
                <a:srgbClr val="1B1B1B"/>
              </a:solidFill>
              <a:latin typeface="arial" panose="020B0604020202020204" pitchFamily="34" charset="0"/>
            </a:endParaRPr>
          </a:p>
          <a:p>
            <a:pPr algn="l"/>
            <a:r>
              <a:rPr lang="en-US" sz="1600" b="0" i="0" dirty="0">
                <a:solidFill>
                  <a:srgbClr val="1B1B1B"/>
                </a:solidFill>
                <a:effectLst/>
                <a:latin typeface="arial" panose="020B0604020202020204" pitchFamily="34" charset="0"/>
              </a:rPr>
              <a:t>For complete information on field validation see </a:t>
            </a:r>
            <a:r>
              <a:rPr lang="en-US" sz="1600" b="0" i="0" u="sng" dirty="0">
                <a:solidFill>
                  <a:srgbClr val="005282"/>
                </a:solidFill>
                <a:effectLst/>
                <a:latin typeface="arial" panose="020B0604020202020204" pitchFamily="34" charset="0"/>
                <a:hlinkClick r:id="rId2"/>
              </a:rPr>
              <a:t>Validation</a:t>
            </a:r>
            <a:r>
              <a:rPr lang="en-US" sz="1600" b="0" i="0" dirty="0">
                <a:solidFill>
                  <a:srgbClr val="1B1B1B"/>
                </a:solidFill>
                <a:effectLst/>
                <a:latin typeface="arial" panose="020B0604020202020204" pitchFamily="34" charset="0"/>
              </a:rPr>
              <a:t> (Mongoose docs).</a:t>
            </a:r>
          </a:p>
          <a:p>
            <a:endParaRPr lang="en-US" sz="1600" dirty="0">
              <a:solidFill>
                <a:srgbClr val="1B1B1B"/>
              </a:solidFill>
              <a:latin typeface="arial" panose="020B0604020202020204" pitchFamily="34" charset="0"/>
            </a:endParaRPr>
          </a:p>
          <a:p>
            <a:endParaRPr lang="en-US" sz="1600" i="1" dirty="0">
              <a:solidFill>
                <a:srgbClr val="1B1B1B"/>
              </a:solidFill>
              <a:latin typeface="arial" panose="020B0604020202020204" pitchFamily="34" charset="0"/>
            </a:endParaRPr>
          </a:p>
        </p:txBody>
      </p:sp>
    </p:spTree>
    <p:extLst>
      <p:ext uri="{BB962C8B-B14F-4D97-AF65-F5344CB8AC3E}">
        <p14:creationId xmlns:p14="http://schemas.microsoft.com/office/powerpoint/2010/main" val="31164092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a:xfrm>
            <a:off x="838200" y="365125"/>
            <a:ext cx="10515600" cy="969899"/>
          </a:xfrm>
        </p:spPr>
        <p:txBody>
          <a:bodyPr>
            <a:normAutofit/>
          </a:bodyPr>
          <a:lstStyle/>
          <a:p>
            <a:r>
              <a:rPr lang="en-US" dirty="0">
                <a:solidFill>
                  <a:srgbClr val="454A55"/>
                </a:solidFill>
              </a:rPr>
              <a:t>Mongoose - Models</a:t>
            </a:r>
            <a:endParaRPr lang="en-US" dirty="0"/>
          </a:p>
        </p:txBody>
      </p:sp>
      <p:sp>
        <p:nvSpPr>
          <p:cNvPr id="7" name="TextBox 6">
            <a:extLst>
              <a:ext uri="{FF2B5EF4-FFF2-40B4-BE49-F238E27FC236}">
                <a16:creationId xmlns:a16="http://schemas.microsoft.com/office/drawing/2014/main" id="{99D2547C-ADEF-48B9-955C-E7ED51E4C340}"/>
              </a:ext>
            </a:extLst>
          </p:cNvPr>
          <p:cNvSpPr txBox="1"/>
          <p:nvPr/>
        </p:nvSpPr>
        <p:spPr>
          <a:xfrm>
            <a:off x="960120" y="1261873"/>
            <a:ext cx="10726358" cy="5016758"/>
          </a:xfrm>
          <a:prstGeom prst="rect">
            <a:avLst/>
          </a:prstGeom>
          <a:noFill/>
        </p:spPr>
        <p:txBody>
          <a:bodyPr wrap="square">
            <a:spAutoFit/>
          </a:bodyPr>
          <a:lstStyle/>
          <a:p>
            <a:pPr algn="l"/>
            <a:r>
              <a:rPr lang="en-US" sz="1600" b="0" i="0" dirty="0">
                <a:solidFill>
                  <a:srgbClr val="1B1B1B"/>
                </a:solidFill>
                <a:effectLst/>
                <a:latin typeface="arial" panose="020B0604020202020204" pitchFamily="34" charset="0"/>
              </a:rPr>
              <a:t>Once you've created a schema you can use it to create models. The model represents a collection of documents in the database that you can search, while the model's instances represent individual documents that you can save and retrieve.</a:t>
            </a:r>
          </a:p>
          <a:p>
            <a:endParaRPr lang="en-US" sz="1600" dirty="0">
              <a:solidFill>
                <a:srgbClr val="1B1B1B"/>
              </a:solidFill>
              <a:latin typeface="arial" panose="020B0604020202020204" pitchFamily="34" charset="0"/>
            </a:endParaRPr>
          </a:p>
          <a:p>
            <a:pPr marL="285750" indent="-285750">
              <a:buFont typeface="Arial" panose="020B0604020202020204" pitchFamily="34" charset="0"/>
              <a:buChar char="•"/>
            </a:pPr>
            <a:r>
              <a:rPr lang="en-US" sz="1600" dirty="0">
                <a:solidFill>
                  <a:srgbClr val="1B1B1B"/>
                </a:solidFill>
                <a:latin typeface="arial" panose="020B0604020202020204" pitchFamily="34" charset="0"/>
              </a:rPr>
              <a:t>To create a record you can define an instance of the model and then call save(). The examples below assume </a:t>
            </a:r>
            <a:r>
              <a:rPr lang="en-US" sz="1600" dirty="0" err="1">
                <a:solidFill>
                  <a:srgbClr val="1B1B1B"/>
                </a:solidFill>
                <a:latin typeface="arial" panose="020B0604020202020204" pitchFamily="34" charset="0"/>
              </a:rPr>
              <a:t>SomeModel</a:t>
            </a:r>
            <a:r>
              <a:rPr lang="en-US" sz="1600" dirty="0">
                <a:solidFill>
                  <a:srgbClr val="1B1B1B"/>
                </a:solidFill>
                <a:latin typeface="arial" panose="020B0604020202020204" pitchFamily="34" charset="0"/>
              </a:rPr>
              <a:t> is a model (with a single field "name") that we have created from our schema.</a:t>
            </a:r>
          </a:p>
          <a:p>
            <a:pPr marL="285750" indent="-285750">
              <a:buFont typeface="Arial" panose="020B0604020202020204" pitchFamily="34" charset="0"/>
              <a:buChar char="•"/>
            </a:pPr>
            <a:r>
              <a:rPr lang="en-US" sz="1600" b="0" i="0" dirty="0">
                <a:solidFill>
                  <a:srgbClr val="1B1B1B"/>
                </a:solidFill>
                <a:effectLst/>
                <a:latin typeface="arial" panose="020B0604020202020204" pitchFamily="34" charset="0"/>
              </a:rPr>
              <a:t>Creation of records (along with updates, deletes, and queries) are asynchronous operations — you supply a callback that is called when the operation completes. </a:t>
            </a:r>
          </a:p>
          <a:p>
            <a:pPr marL="285750" indent="-285750">
              <a:buFont typeface="Arial" panose="020B0604020202020204" pitchFamily="34" charset="0"/>
              <a:buChar char="•"/>
            </a:pPr>
            <a:r>
              <a:rPr lang="en-US" sz="1600" b="0" i="0" dirty="0">
                <a:solidFill>
                  <a:srgbClr val="1B1B1B"/>
                </a:solidFill>
                <a:effectLst/>
                <a:latin typeface="arial" panose="020B0604020202020204" pitchFamily="34" charset="0"/>
              </a:rPr>
              <a:t>The API uses the error-first argument convention, so the first argument for the callback will always be an error value (or null). If the API returns some result, this will be provided as the second argument.</a:t>
            </a:r>
            <a:endParaRPr lang="en-US" sz="1600" dirty="0">
              <a:solidFill>
                <a:srgbClr val="1B1B1B"/>
              </a:solidFill>
              <a:latin typeface="arial" panose="020B0604020202020204" pitchFamily="34" charset="0"/>
            </a:endParaRPr>
          </a:p>
          <a:p>
            <a:pPr marL="285750" indent="-285750">
              <a:buFont typeface="Arial" panose="020B0604020202020204" pitchFamily="34" charset="0"/>
              <a:buChar char="•"/>
            </a:pPr>
            <a:endParaRPr lang="en-US" sz="1600" dirty="0">
              <a:solidFill>
                <a:srgbClr val="1B1B1B"/>
              </a:solidFill>
              <a:latin typeface="arial" panose="020B0604020202020204" pitchFamily="34" charset="0"/>
            </a:endParaRPr>
          </a:p>
          <a:p>
            <a:pPr marL="285750" indent="-285750">
              <a:buFont typeface="Arial" panose="020B0604020202020204" pitchFamily="34" charset="0"/>
              <a:buChar char="•"/>
            </a:pPr>
            <a:endParaRPr lang="en-US" sz="1600" dirty="0">
              <a:solidFill>
                <a:srgbClr val="1B1B1B"/>
              </a:solidFill>
              <a:latin typeface="arial" panose="020B0604020202020204" pitchFamily="34" charset="0"/>
            </a:endParaRPr>
          </a:p>
          <a:p>
            <a:pPr marL="285750" indent="-285750">
              <a:buFont typeface="Arial" panose="020B0604020202020204" pitchFamily="34" charset="0"/>
              <a:buChar char="•"/>
            </a:pPr>
            <a:endParaRPr lang="en-US" sz="1600" dirty="0">
              <a:solidFill>
                <a:srgbClr val="1B1B1B"/>
              </a:solidFill>
              <a:latin typeface="arial" panose="020B0604020202020204" pitchFamily="34" charset="0"/>
            </a:endParaRPr>
          </a:p>
          <a:p>
            <a:pPr marL="285750" indent="-285750">
              <a:buFont typeface="Arial" panose="020B0604020202020204" pitchFamily="34" charset="0"/>
              <a:buChar char="•"/>
            </a:pPr>
            <a:endParaRPr lang="en-US" sz="1600" dirty="0">
              <a:solidFill>
                <a:srgbClr val="1B1B1B"/>
              </a:solidFill>
              <a:latin typeface="arial" panose="020B0604020202020204" pitchFamily="34" charset="0"/>
            </a:endParaRPr>
          </a:p>
          <a:p>
            <a:pPr marL="285750" indent="-285750">
              <a:buFont typeface="Arial" panose="020B0604020202020204" pitchFamily="34" charset="0"/>
              <a:buChar char="•"/>
            </a:pPr>
            <a:endParaRPr lang="en-US" sz="1600" dirty="0">
              <a:solidFill>
                <a:srgbClr val="1B1B1B"/>
              </a:solidFill>
              <a:latin typeface="arial" panose="020B0604020202020204" pitchFamily="34" charset="0"/>
            </a:endParaRPr>
          </a:p>
          <a:p>
            <a:pPr marL="285750" indent="-285750">
              <a:buFont typeface="Arial" panose="020B0604020202020204" pitchFamily="34" charset="0"/>
              <a:buChar char="•"/>
            </a:pPr>
            <a:endParaRPr lang="en-US" sz="1600" dirty="0">
              <a:solidFill>
                <a:srgbClr val="1B1B1B"/>
              </a:solidFill>
              <a:latin typeface="arial" panose="020B0604020202020204" pitchFamily="34" charset="0"/>
            </a:endParaRPr>
          </a:p>
          <a:p>
            <a:pPr marL="285750" indent="-285750">
              <a:buFont typeface="Arial" panose="020B0604020202020204" pitchFamily="34" charset="0"/>
              <a:buChar char="•"/>
            </a:pPr>
            <a:endParaRPr lang="en-US" sz="1600" dirty="0">
              <a:solidFill>
                <a:srgbClr val="1B1B1B"/>
              </a:solidFill>
              <a:latin typeface="arial" panose="020B0604020202020204" pitchFamily="34" charset="0"/>
            </a:endParaRPr>
          </a:p>
          <a:p>
            <a:pPr marL="285750" indent="-285750">
              <a:buFont typeface="Arial" panose="020B0604020202020204" pitchFamily="34" charset="0"/>
              <a:buChar char="•"/>
            </a:pPr>
            <a:endParaRPr lang="en-US" sz="1600" dirty="0">
              <a:solidFill>
                <a:srgbClr val="1B1B1B"/>
              </a:solidFill>
              <a:latin typeface="arial" panose="020B0604020202020204" pitchFamily="34" charset="0"/>
            </a:endParaRPr>
          </a:p>
          <a:p>
            <a:pPr marL="285750" indent="-285750">
              <a:buFont typeface="Arial" panose="020B0604020202020204" pitchFamily="34" charset="0"/>
              <a:buChar char="•"/>
            </a:pPr>
            <a:endParaRPr lang="en-US" sz="1600" dirty="0">
              <a:solidFill>
                <a:srgbClr val="1B1B1B"/>
              </a:solidFill>
              <a:latin typeface="arial" panose="020B0604020202020204" pitchFamily="34" charset="0"/>
            </a:endParaRPr>
          </a:p>
          <a:p>
            <a:pPr lvl="1"/>
            <a:endParaRPr lang="en-US" sz="1600" dirty="0">
              <a:solidFill>
                <a:srgbClr val="1B1B1B"/>
              </a:solidFill>
              <a:latin typeface="arial" panose="020B0604020202020204" pitchFamily="34" charset="0"/>
            </a:endParaRPr>
          </a:p>
        </p:txBody>
      </p:sp>
      <p:pic>
        <p:nvPicPr>
          <p:cNvPr id="5" name="Picture 4">
            <a:extLst>
              <a:ext uri="{FF2B5EF4-FFF2-40B4-BE49-F238E27FC236}">
                <a16:creationId xmlns:a16="http://schemas.microsoft.com/office/drawing/2014/main" id="{134D2220-0A68-4041-8D87-269B7A41D8C9}"/>
              </a:ext>
            </a:extLst>
          </p:cNvPr>
          <p:cNvPicPr>
            <a:picLocks noChangeAspect="1"/>
          </p:cNvPicPr>
          <p:nvPr/>
        </p:nvPicPr>
        <p:blipFill>
          <a:blip r:embed="rId2"/>
          <a:stretch>
            <a:fillRect/>
          </a:stretch>
        </p:blipFill>
        <p:spPr>
          <a:xfrm>
            <a:off x="1395017" y="3893362"/>
            <a:ext cx="5143500" cy="1800225"/>
          </a:xfrm>
          <a:prstGeom prst="rect">
            <a:avLst/>
          </a:prstGeom>
        </p:spPr>
      </p:pic>
      <p:pic>
        <p:nvPicPr>
          <p:cNvPr id="8" name="Picture 7">
            <a:extLst>
              <a:ext uri="{FF2B5EF4-FFF2-40B4-BE49-F238E27FC236}">
                <a16:creationId xmlns:a16="http://schemas.microsoft.com/office/drawing/2014/main" id="{C665DF5F-9FDA-42AB-8778-76F2EF2ED368}"/>
              </a:ext>
            </a:extLst>
          </p:cNvPr>
          <p:cNvPicPr>
            <a:picLocks noChangeAspect="1"/>
          </p:cNvPicPr>
          <p:nvPr/>
        </p:nvPicPr>
        <p:blipFill>
          <a:blip r:embed="rId3"/>
          <a:stretch>
            <a:fillRect/>
          </a:stretch>
        </p:blipFill>
        <p:spPr>
          <a:xfrm>
            <a:off x="1395017" y="5801296"/>
            <a:ext cx="6657975" cy="962025"/>
          </a:xfrm>
          <a:prstGeom prst="rect">
            <a:avLst/>
          </a:prstGeom>
        </p:spPr>
      </p:pic>
    </p:spTree>
    <p:extLst>
      <p:ext uri="{BB962C8B-B14F-4D97-AF65-F5344CB8AC3E}">
        <p14:creationId xmlns:p14="http://schemas.microsoft.com/office/powerpoint/2010/main" val="37666020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a:xfrm>
            <a:off x="838200" y="365125"/>
            <a:ext cx="10515600" cy="969899"/>
          </a:xfrm>
        </p:spPr>
        <p:txBody>
          <a:bodyPr>
            <a:normAutofit/>
          </a:bodyPr>
          <a:lstStyle/>
          <a:p>
            <a:r>
              <a:rPr lang="en-US" dirty="0">
                <a:solidFill>
                  <a:srgbClr val="454A55"/>
                </a:solidFill>
              </a:rPr>
              <a:t>Mongoose - Searching for Records</a:t>
            </a:r>
            <a:endParaRPr lang="en-US" dirty="0"/>
          </a:p>
        </p:txBody>
      </p:sp>
      <p:sp>
        <p:nvSpPr>
          <p:cNvPr id="7" name="TextBox 6">
            <a:extLst>
              <a:ext uri="{FF2B5EF4-FFF2-40B4-BE49-F238E27FC236}">
                <a16:creationId xmlns:a16="http://schemas.microsoft.com/office/drawing/2014/main" id="{99D2547C-ADEF-48B9-955C-E7ED51E4C340}"/>
              </a:ext>
            </a:extLst>
          </p:cNvPr>
          <p:cNvSpPr txBox="1"/>
          <p:nvPr/>
        </p:nvSpPr>
        <p:spPr>
          <a:xfrm>
            <a:off x="960120" y="1261873"/>
            <a:ext cx="10726358" cy="5509200"/>
          </a:xfrm>
          <a:prstGeom prst="rect">
            <a:avLst/>
          </a:prstGeom>
          <a:noFill/>
        </p:spPr>
        <p:txBody>
          <a:bodyPr wrap="square">
            <a:spAutoFit/>
          </a:bodyPr>
          <a:lstStyle/>
          <a:p>
            <a:pPr algn="l"/>
            <a:r>
              <a:rPr lang="en-US" sz="1600" b="0" i="0" dirty="0">
                <a:solidFill>
                  <a:srgbClr val="1B1B1B"/>
                </a:solidFill>
                <a:effectLst/>
                <a:latin typeface="arial" panose="020B0604020202020204" pitchFamily="34" charset="0"/>
              </a:rPr>
              <a:t>You can search for records using query methods, specifying the query conditions as a JSON document. </a:t>
            </a:r>
          </a:p>
          <a:p>
            <a:pPr algn="l"/>
            <a:endParaRPr lang="en-US" sz="1600" dirty="0">
              <a:solidFill>
                <a:srgbClr val="1B1B1B"/>
              </a:solidFill>
              <a:latin typeface="arial" panose="020B0604020202020204" pitchFamily="34" charset="0"/>
            </a:endParaRPr>
          </a:p>
          <a:p>
            <a:pPr algn="l"/>
            <a:r>
              <a:rPr lang="en-US" sz="1600" b="0" i="0" dirty="0">
                <a:solidFill>
                  <a:srgbClr val="1B1B1B"/>
                </a:solidFill>
                <a:effectLst/>
                <a:latin typeface="arial" panose="020B0604020202020204" pitchFamily="34" charset="0"/>
              </a:rPr>
              <a:t>The code fragment below shows how you might find all athletes in a database that play tennis, returning just the fields for athlete </a:t>
            </a:r>
            <a:r>
              <a:rPr lang="en-US" sz="1600" b="0" i="1" dirty="0">
                <a:solidFill>
                  <a:srgbClr val="1B1B1B"/>
                </a:solidFill>
                <a:effectLst/>
                <a:latin typeface="arial" panose="020B0604020202020204" pitchFamily="34" charset="0"/>
              </a:rPr>
              <a:t>name</a:t>
            </a:r>
            <a:r>
              <a:rPr lang="en-US" sz="1600" b="0" i="0" dirty="0">
                <a:solidFill>
                  <a:srgbClr val="1B1B1B"/>
                </a:solidFill>
                <a:effectLst/>
                <a:latin typeface="arial" panose="020B0604020202020204" pitchFamily="34" charset="0"/>
              </a:rPr>
              <a:t> and </a:t>
            </a:r>
            <a:r>
              <a:rPr lang="en-US" sz="1600" b="0" i="1" dirty="0">
                <a:solidFill>
                  <a:srgbClr val="1B1B1B"/>
                </a:solidFill>
                <a:effectLst/>
                <a:latin typeface="arial" panose="020B0604020202020204" pitchFamily="34" charset="0"/>
              </a:rPr>
              <a:t>age</a:t>
            </a:r>
            <a:r>
              <a:rPr lang="en-US" sz="1600" b="0" i="0" dirty="0">
                <a:solidFill>
                  <a:srgbClr val="1B1B1B"/>
                </a:solidFill>
                <a:effectLst/>
                <a:latin typeface="arial" panose="020B0604020202020204" pitchFamily="34" charset="0"/>
              </a:rPr>
              <a:t>. Here we just specify one matching field (sport) but you can add more criteria, specify regular expression criteria, or remove the conditions altogether to return all athletes</a:t>
            </a:r>
          </a:p>
          <a:p>
            <a:pPr algn="l"/>
            <a:endParaRPr lang="en-US" sz="1600" dirty="0">
              <a:solidFill>
                <a:srgbClr val="1B1B1B"/>
              </a:solidFill>
              <a:latin typeface="arial" panose="020B0604020202020204" pitchFamily="34" charset="0"/>
            </a:endParaRPr>
          </a:p>
          <a:p>
            <a:pPr algn="l"/>
            <a:endParaRPr lang="en-US" sz="1600" dirty="0">
              <a:solidFill>
                <a:srgbClr val="1B1B1B"/>
              </a:solidFill>
              <a:latin typeface="arial" panose="020B0604020202020204" pitchFamily="34" charset="0"/>
            </a:endParaRPr>
          </a:p>
          <a:p>
            <a:pPr algn="l"/>
            <a:endParaRPr lang="en-US" sz="1600" dirty="0">
              <a:solidFill>
                <a:srgbClr val="1B1B1B"/>
              </a:solidFill>
              <a:latin typeface="arial" panose="020B0604020202020204" pitchFamily="34" charset="0"/>
            </a:endParaRPr>
          </a:p>
          <a:p>
            <a:pPr algn="l"/>
            <a:endParaRPr lang="en-US" sz="1600" dirty="0">
              <a:solidFill>
                <a:srgbClr val="1B1B1B"/>
              </a:solidFill>
              <a:latin typeface="arial" panose="020B0604020202020204" pitchFamily="34" charset="0"/>
            </a:endParaRPr>
          </a:p>
          <a:p>
            <a:pPr algn="l"/>
            <a:endParaRPr lang="en-US" sz="1600" dirty="0">
              <a:solidFill>
                <a:srgbClr val="1B1B1B"/>
              </a:solidFill>
              <a:latin typeface="arial" panose="020B0604020202020204" pitchFamily="34" charset="0"/>
            </a:endParaRPr>
          </a:p>
          <a:p>
            <a:pPr algn="l"/>
            <a:endParaRPr lang="en-US" sz="1600" dirty="0">
              <a:solidFill>
                <a:srgbClr val="1B1B1B"/>
              </a:solidFill>
              <a:latin typeface="arial" panose="020B0604020202020204" pitchFamily="34" charset="0"/>
            </a:endParaRPr>
          </a:p>
          <a:p>
            <a:pPr algn="l"/>
            <a:endParaRPr lang="en-US" sz="1600" dirty="0">
              <a:solidFill>
                <a:srgbClr val="1B1B1B"/>
              </a:solidFill>
              <a:latin typeface="arial" panose="020B0604020202020204" pitchFamily="34" charset="0"/>
            </a:endParaRPr>
          </a:p>
          <a:p>
            <a:pPr algn="l"/>
            <a:endParaRPr lang="en-US" sz="1600" dirty="0">
              <a:solidFill>
                <a:srgbClr val="1B1B1B"/>
              </a:solidFill>
              <a:latin typeface="arial" panose="020B0604020202020204" pitchFamily="34" charset="0"/>
            </a:endParaRPr>
          </a:p>
          <a:p>
            <a:pPr algn="l"/>
            <a:endParaRPr lang="en-US" sz="1600" dirty="0">
              <a:solidFill>
                <a:srgbClr val="1B1B1B"/>
              </a:solidFill>
              <a:latin typeface="arial" panose="020B0604020202020204" pitchFamily="34" charset="0"/>
            </a:endParaRPr>
          </a:p>
          <a:p>
            <a:pPr algn="l"/>
            <a:r>
              <a:rPr lang="en-US" sz="1600" dirty="0">
                <a:solidFill>
                  <a:srgbClr val="1B1B1B"/>
                </a:solidFill>
                <a:latin typeface="arial" panose="020B0604020202020204" pitchFamily="34" charset="0"/>
              </a:rPr>
              <a:t>All callbacks in Mongoose use the pattern callback(error, result). If an error occurs executing the query, the error parameter will contain an error document and result will be null. If the query is successful, the error parameter will be null, and the result will be populated with the results of the query.</a:t>
            </a:r>
          </a:p>
          <a:p>
            <a:pPr algn="l"/>
            <a:endParaRPr lang="en-US" sz="1600" dirty="0">
              <a:solidFill>
                <a:srgbClr val="1B1B1B"/>
              </a:solidFill>
              <a:latin typeface="arial" panose="020B0604020202020204" pitchFamily="34" charset="0"/>
            </a:endParaRPr>
          </a:p>
          <a:p>
            <a:pPr algn="l"/>
            <a:r>
              <a:rPr lang="en-US" sz="1600" dirty="0">
                <a:solidFill>
                  <a:srgbClr val="1B1B1B"/>
                </a:solidFill>
                <a:latin typeface="arial" panose="020B0604020202020204" pitchFamily="34" charset="0"/>
              </a:rPr>
              <a:t>N</a:t>
            </a:r>
            <a:r>
              <a:rPr lang="en-US" sz="1600" b="0" i="0" dirty="0">
                <a:solidFill>
                  <a:srgbClr val="1B1B1B"/>
                </a:solidFill>
                <a:effectLst/>
                <a:latin typeface="arial" panose="020B0604020202020204" pitchFamily="34" charset="0"/>
              </a:rPr>
              <a:t>ot finding any results is </a:t>
            </a:r>
            <a:r>
              <a:rPr lang="en-US" sz="1600" b="1" i="0" dirty="0">
                <a:solidFill>
                  <a:srgbClr val="1B1B1B"/>
                </a:solidFill>
                <a:effectLst/>
                <a:latin typeface="arial" panose="020B0604020202020204" pitchFamily="34" charset="0"/>
              </a:rPr>
              <a:t>not an error</a:t>
            </a:r>
            <a:r>
              <a:rPr lang="en-US" sz="1600" b="0" i="0" dirty="0">
                <a:solidFill>
                  <a:srgbClr val="1B1B1B"/>
                </a:solidFill>
                <a:effectLst/>
                <a:latin typeface="arial" panose="020B0604020202020204" pitchFamily="34" charset="0"/>
              </a:rPr>
              <a:t> for a search</a:t>
            </a:r>
            <a:endParaRPr lang="en-US" sz="1600" dirty="0">
              <a:solidFill>
                <a:srgbClr val="1B1B1B"/>
              </a:solidFill>
              <a:latin typeface="arial" panose="020B0604020202020204" pitchFamily="34" charset="0"/>
            </a:endParaRPr>
          </a:p>
          <a:p>
            <a:pPr algn="l"/>
            <a:endParaRPr lang="en-US" sz="1600" dirty="0">
              <a:solidFill>
                <a:srgbClr val="1B1B1B"/>
              </a:solidFill>
              <a:latin typeface="arial" panose="020B0604020202020204" pitchFamily="34" charset="0"/>
            </a:endParaRPr>
          </a:p>
          <a:p>
            <a:pPr algn="l"/>
            <a:endParaRPr lang="en-US" sz="1600" dirty="0">
              <a:solidFill>
                <a:srgbClr val="1B1B1B"/>
              </a:solidFill>
              <a:latin typeface="arial" panose="020B0604020202020204" pitchFamily="34" charset="0"/>
            </a:endParaRPr>
          </a:p>
          <a:p>
            <a:endParaRPr lang="en-US" sz="1600" dirty="0">
              <a:solidFill>
                <a:srgbClr val="1B1B1B"/>
              </a:solidFill>
              <a:latin typeface="arial" panose="020B0604020202020204" pitchFamily="34" charset="0"/>
            </a:endParaRPr>
          </a:p>
        </p:txBody>
      </p:sp>
      <p:pic>
        <p:nvPicPr>
          <p:cNvPr id="4" name="Picture 3">
            <a:extLst>
              <a:ext uri="{FF2B5EF4-FFF2-40B4-BE49-F238E27FC236}">
                <a16:creationId xmlns:a16="http://schemas.microsoft.com/office/drawing/2014/main" id="{E0E3A000-E1DD-4C21-80C6-C8C765C21BDB}"/>
              </a:ext>
            </a:extLst>
          </p:cNvPr>
          <p:cNvPicPr>
            <a:picLocks noChangeAspect="1"/>
          </p:cNvPicPr>
          <p:nvPr/>
        </p:nvPicPr>
        <p:blipFill>
          <a:blip r:embed="rId2"/>
          <a:stretch>
            <a:fillRect/>
          </a:stretch>
        </p:blipFill>
        <p:spPr>
          <a:xfrm>
            <a:off x="1299465" y="2864586"/>
            <a:ext cx="6448425" cy="1552575"/>
          </a:xfrm>
          <a:prstGeom prst="rect">
            <a:avLst/>
          </a:prstGeom>
        </p:spPr>
      </p:pic>
    </p:spTree>
    <p:extLst>
      <p:ext uri="{BB962C8B-B14F-4D97-AF65-F5344CB8AC3E}">
        <p14:creationId xmlns:p14="http://schemas.microsoft.com/office/powerpoint/2010/main" val="28053961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a:xfrm>
            <a:off x="838200" y="365125"/>
            <a:ext cx="10515600" cy="969899"/>
          </a:xfrm>
        </p:spPr>
        <p:txBody>
          <a:bodyPr>
            <a:normAutofit/>
          </a:bodyPr>
          <a:lstStyle/>
          <a:p>
            <a:r>
              <a:rPr lang="en-US" dirty="0">
                <a:solidFill>
                  <a:srgbClr val="454A55"/>
                </a:solidFill>
              </a:rPr>
              <a:t>Mongoose - Utilizing where()</a:t>
            </a:r>
            <a:endParaRPr lang="en-US" dirty="0"/>
          </a:p>
        </p:txBody>
      </p:sp>
      <p:sp>
        <p:nvSpPr>
          <p:cNvPr id="7" name="TextBox 6">
            <a:extLst>
              <a:ext uri="{FF2B5EF4-FFF2-40B4-BE49-F238E27FC236}">
                <a16:creationId xmlns:a16="http://schemas.microsoft.com/office/drawing/2014/main" id="{99D2547C-ADEF-48B9-955C-E7ED51E4C340}"/>
              </a:ext>
            </a:extLst>
          </p:cNvPr>
          <p:cNvSpPr txBox="1"/>
          <p:nvPr/>
        </p:nvSpPr>
        <p:spPr>
          <a:xfrm>
            <a:off x="960120" y="1261873"/>
            <a:ext cx="10726358" cy="3539430"/>
          </a:xfrm>
          <a:prstGeom prst="rect">
            <a:avLst/>
          </a:prstGeom>
          <a:noFill/>
        </p:spPr>
        <p:txBody>
          <a:bodyPr wrap="square">
            <a:spAutoFit/>
          </a:bodyPr>
          <a:lstStyle/>
          <a:p>
            <a:pPr algn="l"/>
            <a:r>
              <a:rPr lang="en-US" sz="1600" b="0" i="0" dirty="0">
                <a:solidFill>
                  <a:srgbClr val="1B1B1B"/>
                </a:solidFill>
                <a:effectLst/>
                <a:latin typeface="arial" panose="020B0604020202020204" pitchFamily="34" charset="0"/>
              </a:rPr>
              <a:t>We can also perform a query with conditions using a where() function, and we can chain all the parts of our query together using the dot operator (.) rather than adding them separately. The code fragment below is the same as our previous query, with an additional condition for the age.</a:t>
            </a:r>
          </a:p>
          <a:p>
            <a:pPr algn="l"/>
            <a:endParaRPr lang="en-US" sz="1600" b="0" i="0" dirty="0">
              <a:solidFill>
                <a:srgbClr val="1B1B1B"/>
              </a:solidFill>
              <a:effectLst/>
              <a:latin typeface="arial" panose="020B0604020202020204" pitchFamily="34" charset="0"/>
            </a:endParaRPr>
          </a:p>
          <a:p>
            <a:pPr algn="l"/>
            <a:endParaRPr lang="en-US" sz="1600" dirty="0">
              <a:solidFill>
                <a:srgbClr val="1B1B1B"/>
              </a:solidFill>
              <a:latin typeface="arial" panose="020B0604020202020204" pitchFamily="34" charset="0"/>
            </a:endParaRPr>
          </a:p>
          <a:p>
            <a:pPr algn="l"/>
            <a:endParaRPr lang="en-US" sz="1600" dirty="0">
              <a:solidFill>
                <a:srgbClr val="1B1B1B"/>
              </a:solidFill>
              <a:latin typeface="arial" panose="020B0604020202020204" pitchFamily="34" charset="0"/>
            </a:endParaRPr>
          </a:p>
          <a:p>
            <a:pPr algn="l"/>
            <a:endParaRPr lang="en-US" sz="1600" dirty="0">
              <a:solidFill>
                <a:srgbClr val="1B1B1B"/>
              </a:solidFill>
              <a:latin typeface="arial" panose="020B0604020202020204" pitchFamily="34" charset="0"/>
            </a:endParaRPr>
          </a:p>
          <a:p>
            <a:pPr algn="l"/>
            <a:endParaRPr lang="en-US" sz="1600" dirty="0">
              <a:solidFill>
                <a:srgbClr val="1B1B1B"/>
              </a:solidFill>
              <a:latin typeface="arial" panose="020B0604020202020204" pitchFamily="34" charset="0"/>
            </a:endParaRPr>
          </a:p>
          <a:p>
            <a:pPr algn="l"/>
            <a:endParaRPr lang="en-US" sz="1600" dirty="0">
              <a:solidFill>
                <a:srgbClr val="1B1B1B"/>
              </a:solidFill>
              <a:latin typeface="arial" panose="020B0604020202020204" pitchFamily="34" charset="0"/>
            </a:endParaRPr>
          </a:p>
          <a:p>
            <a:pPr algn="l"/>
            <a:endParaRPr lang="en-US" sz="1600" dirty="0">
              <a:solidFill>
                <a:srgbClr val="1B1B1B"/>
              </a:solidFill>
              <a:latin typeface="arial" panose="020B0604020202020204" pitchFamily="34" charset="0"/>
            </a:endParaRPr>
          </a:p>
          <a:p>
            <a:pPr algn="l"/>
            <a:endParaRPr lang="en-US" sz="1600" dirty="0">
              <a:solidFill>
                <a:srgbClr val="1B1B1B"/>
              </a:solidFill>
              <a:latin typeface="arial" panose="020B0604020202020204" pitchFamily="34" charset="0"/>
            </a:endParaRPr>
          </a:p>
          <a:p>
            <a:pPr algn="l"/>
            <a:endParaRPr lang="en-US" sz="1600" dirty="0">
              <a:solidFill>
                <a:srgbClr val="1B1B1B"/>
              </a:solidFill>
              <a:latin typeface="arial" panose="020B0604020202020204" pitchFamily="34" charset="0"/>
            </a:endParaRPr>
          </a:p>
          <a:p>
            <a:pPr algn="l"/>
            <a:endParaRPr lang="en-US" sz="1600" dirty="0">
              <a:solidFill>
                <a:srgbClr val="1B1B1B"/>
              </a:solidFill>
              <a:latin typeface="arial" panose="020B0604020202020204" pitchFamily="34" charset="0"/>
            </a:endParaRPr>
          </a:p>
          <a:p>
            <a:endParaRPr lang="en-US" sz="1600" dirty="0">
              <a:solidFill>
                <a:srgbClr val="1B1B1B"/>
              </a:solidFill>
              <a:latin typeface="arial" panose="020B0604020202020204" pitchFamily="34" charset="0"/>
            </a:endParaRPr>
          </a:p>
        </p:txBody>
      </p:sp>
      <p:pic>
        <p:nvPicPr>
          <p:cNvPr id="6" name="Picture 5">
            <a:extLst>
              <a:ext uri="{FF2B5EF4-FFF2-40B4-BE49-F238E27FC236}">
                <a16:creationId xmlns:a16="http://schemas.microsoft.com/office/drawing/2014/main" id="{5E1760FB-ACB3-4641-9ED0-8C86B25A77A3}"/>
              </a:ext>
            </a:extLst>
          </p:cNvPr>
          <p:cNvPicPr>
            <a:picLocks noChangeAspect="1"/>
          </p:cNvPicPr>
          <p:nvPr/>
        </p:nvPicPr>
        <p:blipFill>
          <a:blip r:embed="rId2"/>
          <a:stretch>
            <a:fillRect/>
          </a:stretch>
        </p:blipFill>
        <p:spPr>
          <a:xfrm>
            <a:off x="1330833" y="2310193"/>
            <a:ext cx="6457950" cy="1762125"/>
          </a:xfrm>
          <a:prstGeom prst="rect">
            <a:avLst/>
          </a:prstGeom>
        </p:spPr>
      </p:pic>
    </p:spTree>
    <p:extLst>
      <p:ext uri="{BB962C8B-B14F-4D97-AF65-F5344CB8AC3E}">
        <p14:creationId xmlns:p14="http://schemas.microsoft.com/office/powerpoint/2010/main" val="36695626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a:xfrm>
            <a:off x="838200" y="365125"/>
            <a:ext cx="10515600" cy="969899"/>
          </a:xfrm>
        </p:spPr>
        <p:txBody>
          <a:bodyPr>
            <a:normAutofit/>
          </a:bodyPr>
          <a:lstStyle/>
          <a:p>
            <a:r>
              <a:rPr lang="en-US" dirty="0">
                <a:solidFill>
                  <a:srgbClr val="454A55"/>
                </a:solidFill>
              </a:rPr>
              <a:t>Mongoose - Additional query methods</a:t>
            </a:r>
            <a:endParaRPr lang="en-US" dirty="0"/>
          </a:p>
        </p:txBody>
      </p:sp>
      <p:sp>
        <p:nvSpPr>
          <p:cNvPr id="7" name="TextBox 6">
            <a:extLst>
              <a:ext uri="{FF2B5EF4-FFF2-40B4-BE49-F238E27FC236}">
                <a16:creationId xmlns:a16="http://schemas.microsoft.com/office/drawing/2014/main" id="{99D2547C-ADEF-48B9-955C-E7ED51E4C340}"/>
              </a:ext>
            </a:extLst>
          </p:cNvPr>
          <p:cNvSpPr txBox="1"/>
          <p:nvPr/>
        </p:nvSpPr>
        <p:spPr>
          <a:xfrm>
            <a:off x="960120" y="1261873"/>
            <a:ext cx="10726358" cy="6001643"/>
          </a:xfrm>
          <a:prstGeom prst="rect">
            <a:avLst/>
          </a:prstGeom>
          <a:noFill/>
        </p:spPr>
        <p:txBody>
          <a:bodyPr wrap="square">
            <a:spAutoFit/>
          </a:bodyPr>
          <a:lstStyle/>
          <a:p>
            <a:pPr algn="l"/>
            <a:r>
              <a:rPr lang="en-US" sz="1600" b="0" i="0" dirty="0">
                <a:solidFill>
                  <a:srgbClr val="1B1B1B"/>
                </a:solidFill>
                <a:effectLst/>
                <a:latin typeface="arial" panose="020B0604020202020204" pitchFamily="34" charset="0"/>
              </a:rPr>
              <a:t>The </a:t>
            </a:r>
            <a:r>
              <a:rPr lang="en-US" sz="1600" b="1" i="0" dirty="0">
                <a:solidFill>
                  <a:srgbClr val="1B1B1B"/>
                </a:solidFill>
                <a:effectLst/>
                <a:latin typeface="arial" panose="020B0604020202020204" pitchFamily="34" charset="0"/>
              </a:rPr>
              <a:t>find</a:t>
            </a:r>
            <a:r>
              <a:rPr lang="en-US" sz="1600" b="0" i="0" dirty="0">
                <a:solidFill>
                  <a:srgbClr val="1B1B1B"/>
                </a:solidFill>
                <a:effectLst/>
                <a:latin typeface="arial" panose="020B0604020202020204" pitchFamily="34" charset="0"/>
              </a:rPr>
              <a:t>() method gets all matching records, but often you just want to get one match. The following methods query for a single record:</a:t>
            </a:r>
          </a:p>
          <a:p>
            <a:pPr algn="l"/>
            <a:endParaRPr lang="en-US" sz="1600" b="0" i="0" dirty="0">
              <a:solidFill>
                <a:srgbClr val="1B1B1B"/>
              </a:solidFill>
              <a:effectLst/>
              <a:latin typeface="arial" panose="020B0604020202020204" pitchFamily="34" charset="0"/>
            </a:endParaRPr>
          </a:p>
          <a:p>
            <a:pPr marL="285750" indent="-285750" algn="l">
              <a:buFont typeface="Arial" panose="020B0604020202020204" pitchFamily="34" charset="0"/>
              <a:buChar char="•"/>
            </a:pPr>
            <a:r>
              <a:rPr lang="en-US" sz="1600" b="1" i="0" dirty="0" err="1">
                <a:solidFill>
                  <a:srgbClr val="1B1B1B"/>
                </a:solidFill>
                <a:effectLst/>
                <a:latin typeface="arial" panose="020B0604020202020204" pitchFamily="34" charset="0"/>
              </a:rPr>
              <a:t>findById</a:t>
            </a:r>
            <a:r>
              <a:rPr lang="en-US" sz="1600" i="0" dirty="0">
                <a:solidFill>
                  <a:srgbClr val="1B1B1B"/>
                </a:solidFill>
                <a:effectLst/>
                <a:latin typeface="arial" panose="020B0604020202020204" pitchFamily="34" charset="0"/>
              </a:rPr>
              <a:t>(): Finds the document with the specified id (every document has a unique id).</a:t>
            </a:r>
          </a:p>
          <a:p>
            <a:pPr algn="l"/>
            <a:endParaRPr lang="en-US" sz="1600" i="0" dirty="0">
              <a:solidFill>
                <a:srgbClr val="1B1B1B"/>
              </a:solidFill>
              <a:effectLst/>
              <a:latin typeface="arial" panose="020B0604020202020204" pitchFamily="34" charset="0"/>
            </a:endParaRPr>
          </a:p>
          <a:p>
            <a:pPr marL="285750" indent="-285750" algn="l">
              <a:buFont typeface="Arial" panose="020B0604020202020204" pitchFamily="34" charset="0"/>
              <a:buChar char="•"/>
            </a:pPr>
            <a:r>
              <a:rPr lang="en-US" sz="1600" b="1" i="0" dirty="0" err="1">
                <a:solidFill>
                  <a:srgbClr val="1B1B1B"/>
                </a:solidFill>
                <a:effectLst/>
                <a:latin typeface="arial" panose="020B0604020202020204" pitchFamily="34" charset="0"/>
              </a:rPr>
              <a:t>findOne</a:t>
            </a:r>
            <a:r>
              <a:rPr lang="en-US" sz="1600" i="0" dirty="0">
                <a:solidFill>
                  <a:srgbClr val="1B1B1B"/>
                </a:solidFill>
                <a:effectLst/>
                <a:latin typeface="arial" panose="020B0604020202020204" pitchFamily="34" charset="0"/>
              </a:rPr>
              <a:t>(): Finds a single document that matches the specified criteria.</a:t>
            </a:r>
          </a:p>
          <a:p>
            <a:pPr algn="l"/>
            <a:endParaRPr lang="en-US" sz="1600" i="0" dirty="0">
              <a:solidFill>
                <a:srgbClr val="1B1B1B"/>
              </a:solidFill>
              <a:effectLst/>
              <a:latin typeface="arial" panose="020B0604020202020204" pitchFamily="34" charset="0"/>
            </a:endParaRPr>
          </a:p>
          <a:p>
            <a:pPr marL="285750" indent="-285750" algn="l">
              <a:buFont typeface="Arial" panose="020B0604020202020204" pitchFamily="34" charset="0"/>
              <a:buChar char="•"/>
            </a:pPr>
            <a:r>
              <a:rPr lang="en-US" sz="1600" b="1" i="0" dirty="0" err="1">
                <a:solidFill>
                  <a:srgbClr val="1B1B1B"/>
                </a:solidFill>
                <a:effectLst/>
                <a:latin typeface="arial" panose="020B0604020202020204" pitchFamily="34" charset="0"/>
              </a:rPr>
              <a:t>findByIdAndRemove</a:t>
            </a:r>
            <a:r>
              <a:rPr lang="en-US" sz="1600" i="0" dirty="0">
                <a:solidFill>
                  <a:srgbClr val="1B1B1B"/>
                </a:solidFill>
                <a:effectLst/>
                <a:latin typeface="arial" panose="020B0604020202020204" pitchFamily="34" charset="0"/>
              </a:rPr>
              <a:t>(), </a:t>
            </a:r>
            <a:r>
              <a:rPr lang="en-US" sz="1600" b="1" i="0" dirty="0" err="1">
                <a:solidFill>
                  <a:srgbClr val="1B1B1B"/>
                </a:solidFill>
                <a:effectLst/>
                <a:latin typeface="arial" panose="020B0604020202020204" pitchFamily="34" charset="0"/>
              </a:rPr>
              <a:t>findByIdAndUpdate</a:t>
            </a:r>
            <a:r>
              <a:rPr lang="en-US" sz="1600" i="0" dirty="0">
                <a:solidFill>
                  <a:srgbClr val="1B1B1B"/>
                </a:solidFill>
                <a:effectLst/>
                <a:latin typeface="arial" panose="020B0604020202020204" pitchFamily="34" charset="0"/>
              </a:rPr>
              <a:t>(), </a:t>
            </a:r>
            <a:r>
              <a:rPr lang="en-US" sz="1600" b="1" i="0" dirty="0" err="1">
                <a:solidFill>
                  <a:srgbClr val="1B1B1B"/>
                </a:solidFill>
                <a:effectLst/>
                <a:latin typeface="arial" panose="020B0604020202020204" pitchFamily="34" charset="0"/>
              </a:rPr>
              <a:t>findOneAndRemove</a:t>
            </a:r>
            <a:r>
              <a:rPr lang="en-US" sz="1600" i="0" dirty="0">
                <a:solidFill>
                  <a:srgbClr val="1B1B1B"/>
                </a:solidFill>
                <a:effectLst/>
                <a:latin typeface="arial" panose="020B0604020202020204" pitchFamily="34" charset="0"/>
              </a:rPr>
              <a:t>(), </a:t>
            </a:r>
            <a:r>
              <a:rPr lang="en-US" sz="1600" b="1" i="0" dirty="0" err="1">
                <a:solidFill>
                  <a:srgbClr val="1B1B1B"/>
                </a:solidFill>
                <a:effectLst/>
                <a:latin typeface="arial" panose="020B0604020202020204" pitchFamily="34" charset="0"/>
              </a:rPr>
              <a:t>findOneAndUpdate</a:t>
            </a:r>
            <a:r>
              <a:rPr lang="en-US" sz="1600" i="0" dirty="0">
                <a:solidFill>
                  <a:srgbClr val="1B1B1B"/>
                </a:solidFill>
                <a:effectLst/>
                <a:latin typeface="arial" panose="020B0604020202020204" pitchFamily="34" charset="0"/>
              </a:rPr>
              <a:t>(): Finds a single document by id or criteria and either updates or removes it. These are useful convenience functions for updating and removing records.</a:t>
            </a:r>
          </a:p>
          <a:p>
            <a:pPr marL="285750" indent="-285750" algn="l">
              <a:buFont typeface="Arial" panose="020B0604020202020204" pitchFamily="34" charset="0"/>
              <a:buChar char="•"/>
            </a:pPr>
            <a:endParaRPr lang="en-US" sz="1600" dirty="0">
              <a:solidFill>
                <a:srgbClr val="1B1B1B"/>
              </a:solidFill>
              <a:latin typeface="arial" panose="020B0604020202020204" pitchFamily="34" charset="0"/>
            </a:endParaRPr>
          </a:p>
          <a:p>
            <a:pPr marL="285750" indent="-285750" algn="l">
              <a:buFont typeface="Arial" panose="020B0604020202020204" pitchFamily="34" charset="0"/>
              <a:buChar char="•"/>
            </a:pPr>
            <a:r>
              <a:rPr lang="en-US" sz="1600" b="1" i="0" dirty="0">
                <a:solidFill>
                  <a:srgbClr val="1B1B1B"/>
                </a:solidFill>
                <a:effectLst/>
                <a:latin typeface="arial" panose="020B0604020202020204" pitchFamily="34" charset="0"/>
              </a:rPr>
              <a:t>count</a:t>
            </a:r>
            <a:r>
              <a:rPr lang="en-US" sz="1600" i="0" dirty="0">
                <a:solidFill>
                  <a:srgbClr val="1B1B1B"/>
                </a:solidFill>
                <a:effectLst/>
                <a:latin typeface="arial" panose="020B0604020202020204" pitchFamily="34" charset="0"/>
              </a:rPr>
              <a:t>() method that you can use to get the number of items that match conditions. This is useful if you want to perform a count without actually fetching the records.</a:t>
            </a:r>
          </a:p>
          <a:p>
            <a:pPr algn="l"/>
            <a:endParaRPr lang="en-US" sz="1600" b="0" i="0" dirty="0">
              <a:solidFill>
                <a:srgbClr val="1B1B1B"/>
              </a:solidFill>
              <a:effectLst/>
              <a:latin typeface="arial" panose="020B0604020202020204" pitchFamily="34" charset="0"/>
            </a:endParaRPr>
          </a:p>
          <a:p>
            <a:pPr algn="l"/>
            <a:endParaRPr lang="en-US" sz="1600" dirty="0">
              <a:solidFill>
                <a:srgbClr val="1B1B1B"/>
              </a:solidFill>
              <a:latin typeface="arial" panose="020B0604020202020204" pitchFamily="34" charset="0"/>
            </a:endParaRPr>
          </a:p>
          <a:p>
            <a:pPr algn="l"/>
            <a:r>
              <a:rPr lang="en-US" sz="1600" b="0" i="0" dirty="0">
                <a:solidFill>
                  <a:srgbClr val="1B1B1B"/>
                </a:solidFill>
                <a:effectLst/>
                <a:latin typeface="arial" panose="020B0604020202020204" pitchFamily="34" charset="0"/>
              </a:rPr>
              <a:t>For more information see: </a:t>
            </a:r>
            <a:r>
              <a:rPr lang="en-US" sz="1600" b="0" i="0" u="sng" dirty="0">
                <a:solidFill>
                  <a:srgbClr val="005282"/>
                </a:solidFill>
                <a:effectLst/>
                <a:latin typeface="arial" panose="020B0604020202020204" pitchFamily="34" charset="0"/>
                <a:hlinkClick r:id="rId2"/>
              </a:rPr>
              <a:t>Queries</a:t>
            </a:r>
            <a:r>
              <a:rPr lang="en-US" sz="1600" b="0" i="0" dirty="0">
                <a:solidFill>
                  <a:srgbClr val="1B1B1B"/>
                </a:solidFill>
                <a:effectLst/>
                <a:latin typeface="arial" panose="020B0604020202020204" pitchFamily="34" charset="0"/>
              </a:rPr>
              <a:t> (Mongoose docs).</a:t>
            </a:r>
            <a:endParaRPr lang="en-US" sz="1600" dirty="0">
              <a:solidFill>
                <a:srgbClr val="1B1B1B"/>
              </a:solidFill>
              <a:latin typeface="arial" panose="020B0604020202020204" pitchFamily="34" charset="0"/>
            </a:endParaRPr>
          </a:p>
          <a:p>
            <a:pPr algn="l"/>
            <a:endParaRPr lang="en-US" sz="1600" dirty="0">
              <a:solidFill>
                <a:srgbClr val="1B1B1B"/>
              </a:solidFill>
              <a:latin typeface="arial" panose="020B0604020202020204" pitchFamily="34" charset="0"/>
            </a:endParaRPr>
          </a:p>
          <a:p>
            <a:pPr algn="l"/>
            <a:endParaRPr lang="en-US" sz="1600" dirty="0">
              <a:solidFill>
                <a:srgbClr val="1B1B1B"/>
              </a:solidFill>
              <a:latin typeface="arial" panose="020B0604020202020204" pitchFamily="34" charset="0"/>
            </a:endParaRPr>
          </a:p>
          <a:p>
            <a:pPr algn="l"/>
            <a:endParaRPr lang="en-US" sz="1600" dirty="0">
              <a:solidFill>
                <a:srgbClr val="1B1B1B"/>
              </a:solidFill>
              <a:latin typeface="arial" panose="020B0604020202020204" pitchFamily="34" charset="0"/>
            </a:endParaRPr>
          </a:p>
          <a:p>
            <a:pPr algn="l"/>
            <a:endParaRPr lang="en-US" sz="1600" dirty="0">
              <a:solidFill>
                <a:srgbClr val="1B1B1B"/>
              </a:solidFill>
              <a:latin typeface="arial" panose="020B0604020202020204" pitchFamily="34" charset="0"/>
            </a:endParaRPr>
          </a:p>
          <a:p>
            <a:pPr algn="l"/>
            <a:endParaRPr lang="en-US" sz="1600" dirty="0">
              <a:solidFill>
                <a:srgbClr val="1B1B1B"/>
              </a:solidFill>
              <a:latin typeface="arial" panose="020B0604020202020204" pitchFamily="34" charset="0"/>
            </a:endParaRPr>
          </a:p>
          <a:p>
            <a:pPr algn="l"/>
            <a:endParaRPr lang="en-US" sz="1600" dirty="0">
              <a:solidFill>
                <a:srgbClr val="1B1B1B"/>
              </a:solidFill>
              <a:latin typeface="arial" panose="020B0604020202020204" pitchFamily="34" charset="0"/>
            </a:endParaRPr>
          </a:p>
          <a:p>
            <a:pPr algn="l"/>
            <a:endParaRPr lang="en-US" sz="1600" dirty="0">
              <a:solidFill>
                <a:srgbClr val="1B1B1B"/>
              </a:solidFill>
              <a:latin typeface="arial" panose="020B0604020202020204" pitchFamily="34" charset="0"/>
            </a:endParaRPr>
          </a:p>
          <a:p>
            <a:endParaRPr lang="en-US" sz="1600" dirty="0">
              <a:solidFill>
                <a:srgbClr val="1B1B1B"/>
              </a:solidFill>
              <a:latin typeface="arial" panose="020B0604020202020204" pitchFamily="34" charset="0"/>
            </a:endParaRPr>
          </a:p>
        </p:txBody>
      </p:sp>
    </p:spTree>
    <p:extLst>
      <p:ext uri="{BB962C8B-B14F-4D97-AF65-F5344CB8AC3E}">
        <p14:creationId xmlns:p14="http://schemas.microsoft.com/office/powerpoint/2010/main" val="26111432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a:xfrm>
            <a:off x="838200" y="365125"/>
            <a:ext cx="10515600" cy="969899"/>
          </a:xfrm>
        </p:spPr>
        <p:txBody>
          <a:bodyPr>
            <a:normAutofit fontScale="90000"/>
          </a:bodyPr>
          <a:lstStyle/>
          <a:p>
            <a:r>
              <a:rPr lang="en-US" dirty="0">
                <a:solidFill>
                  <a:srgbClr val="454A55"/>
                </a:solidFill>
              </a:rPr>
              <a:t>Mongoose - related documents (population) (1)</a:t>
            </a:r>
            <a:endParaRPr lang="en-US" dirty="0"/>
          </a:p>
        </p:txBody>
      </p:sp>
      <p:sp>
        <p:nvSpPr>
          <p:cNvPr id="7" name="TextBox 6">
            <a:extLst>
              <a:ext uri="{FF2B5EF4-FFF2-40B4-BE49-F238E27FC236}">
                <a16:creationId xmlns:a16="http://schemas.microsoft.com/office/drawing/2014/main" id="{99D2547C-ADEF-48B9-955C-E7ED51E4C340}"/>
              </a:ext>
            </a:extLst>
          </p:cNvPr>
          <p:cNvSpPr txBox="1"/>
          <p:nvPr/>
        </p:nvSpPr>
        <p:spPr>
          <a:xfrm>
            <a:off x="960120" y="1261873"/>
            <a:ext cx="10726358" cy="4278094"/>
          </a:xfrm>
          <a:prstGeom prst="rect">
            <a:avLst/>
          </a:prstGeom>
          <a:noFill/>
        </p:spPr>
        <p:txBody>
          <a:bodyPr wrap="square">
            <a:spAutoFit/>
          </a:bodyPr>
          <a:lstStyle/>
          <a:p>
            <a:pPr algn="l"/>
            <a:r>
              <a:rPr lang="en-US" sz="1600" dirty="0">
                <a:solidFill>
                  <a:srgbClr val="1B1B1B"/>
                </a:solidFill>
                <a:latin typeface="arial" panose="020B0604020202020204" pitchFamily="34" charset="0"/>
              </a:rPr>
              <a:t>You can create references from one document/model instance to another using the </a:t>
            </a:r>
            <a:r>
              <a:rPr lang="en-US" sz="1600" dirty="0" err="1">
                <a:solidFill>
                  <a:srgbClr val="1B1B1B"/>
                </a:solidFill>
                <a:latin typeface="arial" panose="020B0604020202020204" pitchFamily="34" charset="0"/>
              </a:rPr>
              <a:t>ObjectId</a:t>
            </a:r>
            <a:r>
              <a:rPr lang="en-US" sz="1600" dirty="0">
                <a:solidFill>
                  <a:srgbClr val="1B1B1B"/>
                </a:solidFill>
                <a:latin typeface="arial" panose="020B0604020202020204" pitchFamily="34" charset="0"/>
              </a:rPr>
              <a:t> schema field, or from one document to many using an array of </a:t>
            </a:r>
            <a:r>
              <a:rPr lang="en-US" sz="1600" dirty="0" err="1">
                <a:solidFill>
                  <a:srgbClr val="1B1B1B"/>
                </a:solidFill>
                <a:latin typeface="arial" panose="020B0604020202020204" pitchFamily="34" charset="0"/>
              </a:rPr>
              <a:t>ObjectIds</a:t>
            </a:r>
            <a:r>
              <a:rPr lang="en-US" sz="1600" dirty="0">
                <a:solidFill>
                  <a:srgbClr val="1B1B1B"/>
                </a:solidFill>
                <a:latin typeface="arial" panose="020B0604020202020204" pitchFamily="34" charset="0"/>
              </a:rPr>
              <a:t>. The field stores the id of the related model. If you need the actual content of the associated document, you can use the populate() method in a query to replace the id with the actual data.</a:t>
            </a:r>
          </a:p>
          <a:p>
            <a:pPr algn="l"/>
            <a:endParaRPr lang="en-US" sz="1600" dirty="0">
              <a:solidFill>
                <a:srgbClr val="1B1B1B"/>
              </a:solidFill>
              <a:latin typeface="arial" panose="020B0604020202020204" pitchFamily="34" charset="0"/>
            </a:endParaRPr>
          </a:p>
          <a:p>
            <a:pPr algn="l"/>
            <a:r>
              <a:rPr lang="en-US" sz="1600" dirty="0">
                <a:solidFill>
                  <a:srgbClr val="1B1B1B"/>
                </a:solidFill>
                <a:latin typeface="arial" panose="020B0604020202020204" pitchFamily="34" charset="0"/>
              </a:rPr>
              <a:t>The following schema defines authors and stories. Each author can have multiple stories, which we represent as an array of </a:t>
            </a:r>
            <a:r>
              <a:rPr lang="en-US" sz="1600" dirty="0" err="1">
                <a:solidFill>
                  <a:srgbClr val="1B1B1B"/>
                </a:solidFill>
                <a:latin typeface="arial" panose="020B0604020202020204" pitchFamily="34" charset="0"/>
              </a:rPr>
              <a:t>ObjectId</a:t>
            </a:r>
            <a:r>
              <a:rPr lang="en-US" sz="1600" dirty="0">
                <a:solidFill>
                  <a:srgbClr val="1B1B1B"/>
                </a:solidFill>
                <a:latin typeface="arial" panose="020B0604020202020204" pitchFamily="34" charset="0"/>
              </a:rPr>
              <a:t>. Each story can have a single author. The ref property tells the schema which model can be assigned to this field.</a:t>
            </a:r>
          </a:p>
          <a:p>
            <a:pPr algn="l"/>
            <a:endParaRPr lang="en-US" sz="1600" dirty="0">
              <a:solidFill>
                <a:srgbClr val="1B1B1B"/>
              </a:solidFill>
              <a:latin typeface="arial" panose="020B0604020202020204" pitchFamily="34" charset="0"/>
            </a:endParaRPr>
          </a:p>
          <a:p>
            <a:pPr algn="l"/>
            <a:endParaRPr lang="en-US" sz="1600" dirty="0">
              <a:solidFill>
                <a:srgbClr val="1B1B1B"/>
              </a:solidFill>
              <a:latin typeface="arial" panose="020B0604020202020204" pitchFamily="34" charset="0"/>
            </a:endParaRPr>
          </a:p>
          <a:p>
            <a:pPr algn="l"/>
            <a:endParaRPr lang="en-US" sz="1600" dirty="0">
              <a:solidFill>
                <a:srgbClr val="1B1B1B"/>
              </a:solidFill>
              <a:latin typeface="arial" panose="020B0604020202020204" pitchFamily="34" charset="0"/>
            </a:endParaRPr>
          </a:p>
          <a:p>
            <a:pPr algn="l"/>
            <a:endParaRPr lang="en-US" sz="1600" dirty="0">
              <a:solidFill>
                <a:srgbClr val="1B1B1B"/>
              </a:solidFill>
              <a:latin typeface="arial" panose="020B0604020202020204" pitchFamily="34" charset="0"/>
            </a:endParaRPr>
          </a:p>
          <a:p>
            <a:pPr algn="l"/>
            <a:endParaRPr lang="en-US" sz="1600" dirty="0">
              <a:solidFill>
                <a:srgbClr val="1B1B1B"/>
              </a:solidFill>
              <a:latin typeface="arial" panose="020B0604020202020204" pitchFamily="34" charset="0"/>
            </a:endParaRPr>
          </a:p>
          <a:p>
            <a:pPr algn="l"/>
            <a:endParaRPr lang="en-US" sz="1600" dirty="0">
              <a:solidFill>
                <a:srgbClr val="1B1B1B"/>
              </a:solidFill>
              <a:latin typeface="arial" panose="020B0604020202020204" pitchFamily="34" charset="0"/>
            </a:endParaRPr>
          </a:p>
          <a:p>
            <a:pPr algn="l"/>
            <a:endParaRPr lang="en-US" sz="1600" dirty="0">
              <a:solidFill>
                <a:srgbClr val="1B1B1B"/>
              </a:solidFill>
              <a:latin typeface="arial" panose="020B0604020202020204" pitchFamily="34" charset="0"/>
            </a:endParaRPr>
          </a:p>
          <a:p>
            <a:pPr algn="l"/>
            <a:endParaRPr lang="en-US" sz="1600" dirty="0">
              <a:solidFill>
                <a:srgbClr val="1B1B1B"/>
              </a:solidFill>
              <a:latin typeface="arial" panose="020B0604020202020204" pitchFamily="34" charset="0"/>
            </a:endParaRPr>
          </a:p>
          <a:p>
            <a:endParaRPr lang="en-US" sz="1600" dirty="0">
              <a:solidFill>
                <a:srgbClr val="1B1B1B"/>
              </a:solidFill>
              <a:latin typeface="arial" panose="020B0604020202020204" pitchFamily="34" charset="0"/>
            </a:endParaRPr>
          </a:p>
        </p:txBody>
      </p:sp>
      <p:pic>
        <p:nvPicPr>
          <p:cNvPr id="8" name="Picture 7">
            <a:extLst>
              <a:ext uri="{FF2B5EF4-FFF2-40B4-BE49-F238E27FC236}">
                <a16:creationId xmlns:a16="http://schemas.microsoft.com/office/drawing/2014/main" id="{0AE40321-6C0D-4F9F-9B27-CACF1892C1BE}"/>
              </a:ext>
            </a:extLst>
          </p:cNvPr>
          <p:cNvPicPr>
            <a:picLocks noChangeAspect="1"/>
          </p:cNvPicPr>
          <p:nvPr/>
        </p:nvPicPr>
        <p:blipFill>
          <a:blip r:embed="rId2"/>
          <a:stretch>
            <a:fillRect/>
          </a:stretch>
        </p:blipFill>
        <p:spPr>
          <a:xfrm>
            <a:off x="1366266" y="3400920"/>
            <a:ext cx="5143500" cy="3267075"/>
          </a:xfrm>
          <a:prstGeom prst="rect">
            <a:avLst/>
          </a:prstGeom>
        </p:spPr>
      </p:pic>
    </p:spTree>
    <p:extLst>
      <p:ext uri="{BB962C8B-B14F-4D97-AF65-F5344CB8AC3E}">
        <p14:creationId xmlns:p14="http://schemas.microsoft.com/office/powerpoint/2010/main" val="8876282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a:xfrm>
            <a:off x="838200" y="365125"/>
            <a:ext cx="10515600" cy="969899"/>
          </a:xfrm>
        </p:spPr>
        <p:txBody>
          <a:bodyPr>
            <a:normAutofit fontScale="90000"/>
          </a:bodyPr>
          <a:lstStyle/>
          <a:p>
            <a:r>
              <a:rPr lang="en-US" dirty="0">
                <a:solidFill>
                  <a:srgbClr val="454A55"/>
                </a:solidFill>
              </a:rPr>
              <a:t>Mongoose - related documents (population) (2)</a:t>
            </a:r>
            <a:endParaRPr lang="en-US" dirty="0"/>
          </a:p>
        </p:txBody>
      </p:sp>
      <p:sp>
        <p:nvSpPr>
          <p:cNvPr id="7" name="TextBox 6">
            <a:extLst>
              <a:ext uri="{FF2B5EF4-FFF2-40B4-BE49-F238E27FC236}">
                <a16:creationId xmlns:a16="http://schemas.microsoft.com/office/drawing/2014/main" id="{99D2547C-ADEF-48B9-955C-E7ED51E4C340}"/>
              </a:ext>
            </a:extLst>
          </p:cNvPr>
          <p:cNvSpPr txBox="1"/>
          <p:nvPr/>
        </p:nvSpPr>
        <p:spPr>
          <a:xfrm>
            <a:off x="960120" y="1261873"/>
            <a:ext cx="10726358" cy="3046988"/>
          </a:xfrm>
          <a:prstGeom prst="rect">
            <a:avLst/>
          </a:prstGeom>
          <a:noFill/>
        </p:spPr>
        <p:txBody>
          <a:bodyPr wrap="square">
            <a:spAutoFit/>
          </a:bodyPr>
          <a:lstStyle/>
          <a:p>
            <a:pPr algn="l"/>
            <a:r>
              <a:rPr lang="en-US" sz="1600" dirty="0">
                <a:solidFill>
                  <a:srgbClr val="1B1B1B"/>
                </a:solidFill>
                <a:latin typeface="arial" panose="020B0604020202020204" pitchFamily="34" charset="0"/>
              </a:rPr>
              <a:t>We can save our references to the related document by assigning the _id value. Below we create an author, then a story, and assign the author id to our story's author field.</a:t>
            </a:r>
          </a:p>
          <a:p>
            <a:pPr algn="l"/>
            <a:endParaRPr lang="en-US" sz="1600" dirty="0">
              <a:solidFill>
                <a:srgbClr val="1B1B1B"/>
              </a:solidFill>
              <a:latin typeface="arial" panose="020B0604020202020204" pitchFamily="34" charset="0"/>
            </a:endParaRPr>
          </a:p>
          <a:p>
            <a:pPr algn="l"/>
            <a:endParaRPr lang="en-US" sz="1600" dirty="0">
              <a:solidFill>
                <a:srgbClr val="1B1B1B"/>
              </a:solidFill>
              <a:latin typeface="arial" panose="020B0604020202020204" pitchFamily="34" charset="0"/>
            </a:endParaRPr>
          </a:p>
          <a:p>
            <a:pPr algn="l"/>
            <a:endParaRPr lang="en-US" sz="1600" dirty="0">
              <a:solidFill>
                <a:srgbClr val="1B1B1B"/>
              </a:solidFill>
              <a:latin typeface="arial" panose="020B0604020202020204" pitchFamily="34" charset="0"/>
            </a:endParaRPr>
          </a:p>
          <a:p>
            <a:pPr algn="l"/>
            <a:endParaRPr lang="en-US" sz="1600" dirty="0">
              <a:solidFill>
                <a:srgbClr val="1B1B1B"/>
              </a:solidFill>
              <a:latin typeface="arial" panose="020B0604020202020204" pitchFamily="34" charset="0"/>
            </a:endParaRPr>
          </a:p>
          <a:p>
            <a:pPr algn="l"/>
            <a:endParaRPr lang="en-US" sz="1600" dirty="0">
              <a:solidFill>
                <a:srgbClr val="1B1B1B"/>
              </a:solidFill>
              <a:latin typeface="arial" panose="020B0604020202020204" pitchFamily="34" charset="0"/>
            </a:endParaRPr>
          </a:p>
          <a:p>
            <a:pPr algn="l"/>
            <a:endParaRPr lang="en-US" sz="1600" dirty="0">
              <a:solidFill>
                <a:srgbClr val="1B1B1B"/>
              </a:solidFill>
              <a:latin typeface="arial" panose="020B0604020202020204" pitchFamily="34" charset="0"/>
            </a:endParaRPr>
          </a:p>
          <a:p>
            <a:pPr algn="l"/>
            <a:endParaRPr lang="en-US" sz="1600" dirty="0">
              <a:solidFill>
                <a:srgbClr val="1B1B1B"/>
              </a:solidFill>
              <a:latin typeface="arial" panose="020B0604020202020204" pitchFamily="34" charset="0"/>
            </a:endParaRPr>
          </a:p>
          <a:p>
            <a:pPr algn="l"/>
            <a:endParaRPr lang="en-US" sz="1600" dirty="0">
              <a:solidFill>
                <a:srgbClr val="1B1B1B"/>
              </a:solidFill>
              <a:latin typeface="arial" panose="020B0604020202020204" pitchFamily="34" charset="0"/>
            </a:endParaRPr>
          </a:p>
          <a:p>
            <a:pPr algn="l"/>
            <a:endParaRPr lang="en-US" sz="1600" dirty="0">
              <a:solidFill>
                <a:srgbClr val="1B1B1B"/>
              </a:solidFill>
              <a:latin typeface="arial" panose="020B0604020202020204" pitchFamily="34" charset="0"/>
            </a:endParaRPr>
          </a:p>
          <a:p>
            <a:endParaRPr lang="en-US" sz="1600" dirty="0">
              <a:solidFill>
                <a:srgbClr val="1B1B1B"/>
              </a:solidFill>
              <a:latin typeface="arial" panose="020B0604020202020204" pitchFamily="34" charset="0"/>
            </a:endParaRPr>
          </a:p>
        </p:txBody>
      </p:sp>
      <p:pic>
        <p:nvPicPr>
          <p:cNvPr id="5" name="Picture 4">
            <a:extLst>
              <a:ext uri="{FF2B5EF4-FFF2-40B4-BE49-F238E27FC236}">
                <a16:creationId xmlns:a16="http://schemas.microsoft.com/office/drawing/2014/main" id="{2F7FD35C-0232-4C65-8B8D-C239E6F27B7F}"/>
              </a:ext>
            </a:extLst>
          </p:cNvPr>
          <p:cNvPicPr>
            <a:picLocks noChangeAspect="1"/>
          </p:cNvPicPr>
          <p:nvPr/>
        </p:nvPicPr>
        <p:blipFill>
          <a:blip r:embed="rId2"/>
          <a:stretch>
            <a:fillRect/>
          </a:stretch>
        </p:blipFill>
        <p:spPr>
          <a:xfrm>
            <a:off x="1086421" y="2105025"/>
            <a:ext cx="8391525" cy="3562350"/>
          </a:xfrm>
          <a:prstGeom prst="rect">
            <a:avLst/>
          </a:prstGeom>
        </p:spPr>
      </p:pic>
    </p:spTree>
    <p:extLst>
      <p:ext uri="{BB962C8B-B14F-4D97-AF65-F5344CB8AC3E}">
        <p14:creationId xmlns:p14="http://schemas.microsoft.com/office/powerpoint/2010/main" val="898374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a:xfrm>
            <a:off x="838200" y="365125"/>
            <a:ext cx="10515600" cy="969899"/>
          </a:xfrm>
        </p:spPr>
        <p:txBody>
          <a:bodyPr>
            <a:normAutofit/>
          </a:bodyPr>
          <a:lstStyle/>
          <a:p>
            <a:r>
              <a:rPr lang="en-US" dirty="0">
                <a:solidFill>
                  <a:srgbClr val="454A55"/>
                </a:solidFill>
              </a:rPr>
              <a:t>Route Handlers</a:t>
            </a:r>
            <a:endParaRPr lang="en-US" dirty="0"/>
          </a:p>
        </p:txBody>
      </p:sp>
      <p:sp>
        <p:nvSpPr>
          <p:cNvPr id="4" name="TextBox 3">
            <a:extLst>
              <a:ext uri="{FF2B5EF4-FFF2-40B4-BE49-F238E27FC236}">
                <a16:creationId xmlns:a16="http://schemas.microsoft.com/office/drawing/2014/main" id="{539CDD25-D859-4F87-8949-D96B5A798900}"/>
              </a:ext>
            </a:extLst>
          </p:cNvPr>
          <p:cNvSpPr txBox="1"/>
          <p:nvPr/>
        </p:nvSpPr>
        <p:spPr>
          <a:xfrm>
            <a:off x="962152" y="1335023"/>
            <a:ext cx="10391648" cy="1815882"/>
          </a:xfrm>
          <a:prstGeom prst="rect">
            <a:avLst/>
          </a:prstGeom>
          <a:noFill/>
        </p:spPr>
        <p:txBody>
          <a:bodyPr wrap="square" rtlCol="0">
            <a:spAutoFit/>
          </a:bodyPr>
          <a:lstStyle/>
          <a:p>
            <a:r>
              <a:rPr lang="en-US" sz="1600" dirty="0"/>
              <a:t>You can provide multiple callback functions that behave like middleware to handle a request. The only exception is that these callbacks might invoke next('route') to bypass the remaining route callbacks. You can use this mechanism to impose pre-conditions on a route, then pass control to subsequent routes if there’s no reason to proceed with the current route.</a:t>
            </a:r>
          </a:p>
          <a:p>
            <a:endParaRPr lang="en-US" sz="1600" dirty="0"/>
          </a:p>
          <a:p>
            <a:r>
              <a:rPr lang="en-US" sz="1600" dirty="0"/>
              <a:t>Route handlers can be in the form of a function, an array of functions, or combinations of both, as shown in the following examples.</a:t>
            </a:r>
          </a:p>
          <a:p>
            <a:endParaRPr lang="en-US" sz="1600" dirty="0"/>
          </a:p>
        </p:txBody>
      </p:sp>
      <p:pic>
        <p:nvPicPr>
          <p:cNvPr id="5" name="Picture 4" descr="Graphical user interface, text, application, email&#10;&#10;Description automatically generated">
            <a:extLst>
              <a:ext uri="{FF2B5EF4-FFF2-40B4-BE49-F238E27FC236}">
                <a16:creationId xmlns:a16="http://schemas.microsoft.com/office/drawing/2014/main" id="{3BEDB0CF-8302-4209-8CE7-3218EBBA227E}"/>
              </a:ext>
            </a:extLst>
          </p:cNvPr>
          <p:cNvPicPr>
            <a:picLocks noChangeAspect="1"/>
          </p:cNvPicPr>
          <p:nvPr/>
        </p:nvPicPr>
        <p:blipFill>
          <a:blip r:embed="rId2"/>
          <a:stretch>
            <a:fillRect/>
          </a:stretch>
        </p:blipFill>
        <p:spPr>
          <a:xfrm>
            <a:off x="1045353" y="3150905"/>
            <a:ext cx="5789006" cy="2574691"/>
          </a:xfrm>
          <a:prstGeom prst="rect">
            <a:avLst/>
          </a:prstGeom>
        </p:spPr>
      </p:pic>
      <p:pic>
        <p:nvPicPr>
          <p:cNvPr id="7" name="Picture 6" descr="Graphical user interface, text, application, chat or text message&#10;&#10;Description automatically generated">
            <a:extLst>
              <a:ext uri="{FF2B5EF4-FFF2-40B4-BE49-F238E27FC236}">
                <a16:creationId xmlns:a16="http://schemas.microsoft.com/office/drawing/2014/main" id="{2643F4E3-4315-4305-B826-7F0833A7B371}"/>
              </a:ext>
            </a:extLst>
          </p:cNvPr>
          <p:cNvPicPr>
            <a:picLocks noChangeAspect="1"/>
          </p:cNvPicPr>
          <p:nvPr/>
        </p:nvPicPr>
        <p:blipFill>
          <a:blip r:embed="rId3"/>
          <a:stretch>
            <a:fillRect/>
          </a:stretch>
        </p:blipFill>
        <p:spPr>
          <a:xfrm>
            <a:off x="7155043" y="3150905"/>
            <a:ext cx="3878072" cy="3393313"/>
          </a:xfrm>
          <a:prstGeom prst="rect">
            <a:avLst/>
          </a:prstGeom>
        </p:spPr>
      </p:pic>
    </p:spTree>
    <p:extLst>
      <p:ext uri="{BB962C8B-B14F-4D97-AF65-F5344CB8AC3E}">
        <p14:creationId xmlns:p14="http://schemas.microsoft.com/office/powerpoint/2010/main" val="7165848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a:xfrm>
            <a:off x="838200" y="365125"/>
            <a:ext cx="10515600" cy="969899"/>
          </a:xfrm>
        </p:spPr>
        <p:txBody>
          <a:bodyPr>
            <a:normAutofit fontScale="90000"/>
          </a:bodyPr>
          <a:lstStyle/>
          <a:p>
            <a:r>
              <a:rPr lang="en-US" dirty="0">
                <a:solidFill>
                  <a:srgbClr val="454A55"/>
                </a:solidFill>
              </a:rPr>
              <a:t>Mongoose - related documents (population) (3)</a:t>
            </a:r>
            <a:endParaRPr lang="en-US" dirty="0"/>
          </a:p>
        </p:txBody>
      </p:sp>
      <p:sp>
        <p:nvSpPr>
          <p:cNvPr id="7" name="TextBox 6">
            <a:extLst>
              <a:ext uri="{FF2B5EF4-FFF2-40B4-BE49-F238E27FC236}">
                <a16:creationId xmlns:a16="http://schemas.microsoft.com/office/drawing/2014/main" id="{99D2547C-ADEF-48B9-955C-E7ED51E4C340}"/>
              </a:ext>
            </a:extLst>
          </p:cNvPr>
          <p:cNvSpPr txBox="1"/>
          <p:nvPr/>
        </p:nvSpPr>
        <p:spPr>
          <a:xfrm>
            <a:off x="960120" y="1261873"/>
            <a:ext cx="10726358" cy="3293209"/>
          </a:xfrm>
          <a:prstGeom prst="rect">
            <a:avLst/>
          </a:prstGeom>
          <a:noFill/>
        </p:spPr>
        <p:txBody>
          <a:bodyPr wrap="square">
            <a:spAutoFit/>
          </a:bodyPr>
          <a:lstStyle/>
          <a:p>
            <a:pPr algn="l"/>
            <a:r>
              <a:rPr lang="en-US" sz="1600" dirty="0">
                <a:solidFill>
                  <a:srgbClr val="1B1B1B"/>
                </a:solidFill>
                <a:latin typeface="arial" panose="020B0604020202020204" pitchFamily="34" charset="0"/>
              </a:rPr>
              <a:t>Our story document now has an author referenced by the author document's ID. In order to get the author information in the story results we use populate(), as shown below.</a:t>
            </a:r>
          </a:p>
          <a:p>
            <a:pPr algn="l"/>
            <a:endParaRPr lang="en-US" sz="1600" dirty="0">
              <a:solidFill>
                <a:srgbClr val="1B1B1B"/>
              </a:solidFill>
              <a:latin typeface="arial" panose="020B0604020202020204" pitchFamily="34" charset="0"/>
            </a:endParaRPr>
          </a:p>
          <a:p>
            <a:pPr algn="l"/>
            <a:endParaRPr lang="en-US" sz="1600" dirty="0">
              <a:solidFill>
                <a:srgbClr val="1B1B1B"/>
              </a:solidFill>
              <a:latin typeface="arial" panose="020B0604020202020204" pitchFamily="34" charset="0"/>
            </a:endParaRPr>
          </a:p>
          <a:p>
            <a:pPr algn="l"/>
            <a:endParaRPr lang="en-US" sz="1600" dirty="0">
              <a:solidFill>
                <a:srgbClr val="1B1B1B"/>
              </a:solidFill>
              <a:latin typeface="arial" panose="020B0604020202020204" pitchFamily="34" charset="0"/>
            </a:endParaRPr>
          </a:p>
          <a:p>
            <a:pPr algn="l"/>
            <a:endParaRPr lang="en-US" sz="1600" dirty="0">
              <a:solidFill>
                <a:srgbClr val="1B1B1B"/>
              </a:solidFill>
              <a:latin typeface="arial" panose="020B0604020202020204" pitchFamily="34" charset="0"/>
            </a:endParaRPr>
          </a:p>
          <a:p>
            <a:pPr algn="l"/>
            <a:endParaRPr lang="en-US" sz="1600" dirty="0">
              <a:solidFill>
                <a:srgbClr val="1B1B1B"/>
              </a:solidFill>
              <a:latin typeface="arial" panose="020B0604020202020204" pitchFamily="34" charset="0"/>
            </a:endParaRPr>
          </a:p>
          <a:p>
            <a:pPr algn="l"/>
            <a:endParaRPr lang="en-US" sz="1600" dirty="0">
              <a:solidFill>
                <a:srgbClr val="1B1B1B"/>
              </a:solidFill>
              <a:latin typeface="arial" panose="020B0604020202020204" pitchFamily="34" charset="0"/>
            </a:endParaRPr>
          </a:p>
          <a:p>
            <a:pPr algn="l"/>
            <a:endParaRPr lang="en-US" sz="1600" dirty="0">
              <a:solidFill>
                <a:srgbClr val="1B1B1B"/>
              </a:solidFill>
              <a:latin typeface="arial" panose="020B0604020202020204" pitchFamily="34" charset="0"/>
            </a:endParaRPr>
          </a:p>
          <a:p>
            <a:pPr algn="l"/>
            <a:endParaRPr lang="en-US" sz="1600" dirty="0">
              <a:solidFill>
                <a:srgbClr val="1B1B1B"/>
              </a:solidFill>
              <a:latin typeface="arial" panose="020B0604020202020204" pitchFamily="34" charset="0"/>
            </a:endParaRPr>
          </a:p>
          <a:p>
            <a:pPr algn="l"/>
            <a:endParaRPr lang="en-US" sz="1600" dirty="0">
              <a:solidFill>
                <a:srgbClr val="1B1B1B"/>
              </a:solidFill>
              <a:latin typeface="arial" panose="020B0604020202020204" pitchFamily="34" charset="0"/>
            </a:endParaRPr>
          </a:p>
          <a:p>
            <a:pPr algn="l"/>
            <a:endParaRPr lang="en-US" sz="1600" dirty="0">
              <a:solidFill>
                <a:srgbClr val="1B1B1B"/>
              </a:solidFill>
              <a:latin typeface="arial" panose="020B0604020202020204" pitchFamily="34" charset="0"/>
            </a:endParaRPr>
          </a:p>
          <a:p>
            <a:endParaRPr lang="en-US" sz="1600" dirty="0">
              <a:solidFill>
                <a:srgbClr val="1B1B1B"/>
              </a:solidFill>
              <a:latin typeface="arial" panose="020B0604020202020204" pitchFamily="34" charset="0"/>
            </a:endParaRPr>
          </a:p>
        </p:txBody>
      </p:sp>
      <p:pic>
        <p:nvPicPr>
          <p:cNvPr id="6" name="Picture 5">
            <a:extLst>
              <a:ext uri="{FF2B5EF4-FFF2-40B4-BE49-F238E27FC236}">
                <a16:creationId xmlns:a16="http://schemas.microsoft.com/office/drawing/2014/main" id="{A4AE4E03-5095-4523-BAF6-0AEE8599FD11}"/>
              </a:ext>
            </a:extLst>
          </p:cNvPr>
          <p:cNvPicPr>
            <a:picLocks noChangeAspect="1"/>
          </p:cNvPicPr>
          <p:nvPr/>
        </p:nvPicPr>
        <p:blipFill>
          <a:blip r:embed="rId2"/>
          <a:stretch>
            <a:fillRect/>
          </a:stretch>
        </p:blipFill>
        <p:spPr>
          <a:xfrm>
            <a:off x="1077277" y="2139696"/>
            <a:ext cx="7477125" cy="1828800"/>
          </a:xfrm>
          <a:prstGeom prst="rect">
            <a:avLst/>
          </a:prstGeom>
        </p:spPr>
      </p:pic>
    </p:spTree>
    <p:extLst>
      <p:ext uri="{BB962C8B-B14F-4D97-AF65-F5344CB8AC3E}">
        <p14:creationId xmlns:p14="http://schemas.microsoft.com/office/powerpoint/2010/main" val="24900717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a:xfrm>
            <a:off x="838200" y="365125"/>
            <a:ext cx="10515600" cy="969899"/>
          </a:xfrm>
        </p:spPr>
        <p:txBody>
          <a:bodyPr>
            <a:normAutofit fontScale="90000"/>
          </a:bodyPr>
          <a:lstStyle/>
          <a:p>
            <a:r>
              <a:rPr lang="en-US" dirty="0">
                <a:solidFill>
                  <a:srgbClr val="454A55"/>
                </a:solidFill>
              </a:rPr>
              <a:t>Mongoose - related documents (population) (4)</a:t>
            </a:r>
            <a:endParaRPr lang="en-US" dirty="0"/>
          </a:p>
        </p:txBody>
      </p:sp>
      <p:sp>
        <p:nvSpPr>
          <p:cNvPr id="7" name="TextBox 6">
            <a:extLst>
              <a:ext uri="{FF2B5EF4-FFF2-40B4-BE49-F238E27FC236}">
                <a16:creationId xmlns:a16="http://schemas.microsoft.com/office/drawing/2014/main" id="{99D2547C-ADEF-48B9-955C-E7ED51E4C340}"/>
              </a:ext>
            </a:extLst>
          </p:cNvPr>
          <p:cNvSpPr txBox="1"/>
          <p:nvPr/>
        </p:nvSpPr>
        <p:spPr>
          <a:xfrm>
            <a:off x="960120" y="1261873"/>
            <a:ext cx="10726358" cy="4278094"/>
          </a:xfrm>
          <a:prstGeom prst="rect">
            <a:avLst/>
          </a:prstGeom>
          <a:noFill/>
        </p:spPr>
        <p:txBody>
          <a:bodyPr wrap="square">
            <a:spAutoFit/>
          </a:bodyPr>
          <a:lstStyle/>
          <a:p>
            <a:pPr algn="l"/>
            <a:r>
              <a:rPr lang="en-US" sz="1600" dirty="0">
                <a:solidFill>
                  <a:srgbClr val="1B1B1B"/>
                </a:solidFill>
                <a:latin typeface="arial" panose="020B0604020202020204" pitchFamily="34" charset="0"/>
              </a:rPr>
              <a:t>We added an author to our story, but we didn't do anything to add our story to our author's stories array. How then can we get all stories by a particular author? One way would be to add our story to the stories array, but this would result in us having two places where the information relating authors and stories needs to be maintained.</a:t>
            </a:r>
          </a:p>
          <a:p>
            <a:pPr algn="l"/>
            <a:endParaRPr lang="en-US" sz="1600" dirty="0">
              <a:solidFill>
                <a:srgbClr val="1B1B1B"/>
              </a:solidFill>
              <a:latin typeface="arial" panose="020B0604020202020204" pitchFamily="34" charset="0"/>
            </a:endParaRPr>
          </a:p>
          <a:p>
            <a:pPr algn="l"/>
            <a:r>
              <a:rPr lang="en-US" sz="1600" dirty="0">
                <a:solidFill>
                  <a:srgbClr val="1B1B1B"/>
                </a:solidFill>
                <a:latin typeface="arial" panose="020B0604020202020204" pitchFamily="34" charset="0"/>
              </a:rPr>
              <a:t>A better way is to get the _id of our author, then use find() to search for this in the author field across all stories.</a:t>
            </a:r>
          </a:p>
          <a:p>
            <a:pPr algn="l"/>
            <a:endParaRPr lang="en-US" sz="1600" dirty="0">
              <a:solidFill>
                <a:srgbClr val="1B1B1B"/>
              </a:solidFill>
              <a:latin typeface="arial" panose="020B0604020202020204" pitchFamily="34" charset="0"/>
            </a:endParaRPr>
          </a:p>
          <a:p>
            <a:pPr algn="l"/>
            <a:endParaRPr lang="en-US" sz="1600" dirty="0">
              <a:solidFill>
                <a:srgbClr val="1B1B1B"/>
              </a:solidFill>
              <a:latin typeface="arial" panose="020B0604020202020204" pitchFamily="34" charset="0"/>
            </a:endParaRPr>
          </a:p>
          <a:p>
            <a:pPr algn="l"/>
            <a:endParaRPr lang="en-US" sz="1600" dirty="0">
              <a:solidFill>
                <a:srgbClr val="1B1B1B"/>
              </a:solidFill>
              <a:latin typeface="arial" panose="020B0604020202020204" pitchFamily="34" charset="0"/>
            </a:endParaRPr>
          </a:p>
          <a:p>
            <a:pPr algn="l"/>
            <a:endParaRPr lang="en-US" sz="1600" dirty="0">
              <a:solidFill>
                <a:srgbClr val="1B1B1B"/>
              </a:solidFill>
              <a:latin typeface="arial" panose="020B0604020202020204" pitchFamily="34" charset="0"/>
            </a:endParaRPr>
          </a:p>
          <a:p>
            <a:pPr algn="l"/>
            <a:endParaRPr lang="en-US" sz="1600" dirty="0">
              <a:solidFill>
                <a:srgbClr val="1B1B1B"/>
              </a:solidFill>
              <a:latin typeface="arial" panose="020B0604020202020204" pitchFamily="34" charset="0"/>
            </a:endParaRPr>
          </a:p>
          <a:p>
            <a:pPr algn="l"/>
            <a:endParaRPr lang="en-US" sz="1600" dirty="0">
              <a:solidFill>
                <a:srgbClr val="1B1B1B"/>
              </a:solidFill>
              <a:latin typeface="arial" panose="020B0604020202020204" pitchFamily="34" charset="0"/>
            </a:endParaRPr>
          </a:p>
          <a:p>
            <a:pPr algn="l"/>
            <a:endParaRPr lang="en-US" sz="1600" dirty="0">
              <a:solidFill>
                <a:srgbClr val="1B1B1B"/>
              </a:solidFill>
              <a:latin typeface="arial" panose="020B0604020202020204" pitchFamily="34" charset="0"/>
            </a:endParaRPr>
          </a:p>
          <a:p>
            <a:pPr algn="l"/>
            <a:endParaRPr lang="en-US" sz="1600" dirty="0">
              <a:solidFill>
                <a:srgbClr val="1B1B1B"/>
              </a:solidFill>
              <a:latin typeface="arial" panose="020B0604020202020204" pitchFamily="34" charset="0"/>
            </a:endParaRPr>
          </a:p>
          <a:p>
            <a:pPr algn="l"/>
            <a:endParaRPr lang="en-US" sz="1600" dirty="0">
              <a:solidFill>
                <a:srgbClr val="1B1B1B"/>
              </a:solidFill>
              <a:latin typeface="arial" panose="020B0604020202020204" pitchFamily="34" charset="0"/>
            </a:endParaRPr>
          </a:p>
          <a:p>
            <a:pPr algn="l"/>
            <a:endParaRPr lang="en-US" sz="1600" dirty="0">
              <a:solidFill>
                <a:srgbClr val="1B1B1B"/>
              </a:solidFill>
              <a:latin typeface="arial" panose="020B0604020202020204" pitchFamily="34" charset="0"/>
            </a:endParaRPr>
          </a:p>
          <a:p>
            <a:pPr algn="l"/>
            <a:endParaRPr lang="en-US" sz="1600" dirty="0">
              <a:solidFill>
                <a:srgbClr val="1B1B1B"/>
              </a:solidFill>
              <a:latin typeface="arial" panose="020B0604020202020204" pitchFamily="34" charset="0"/>
            </a:endParaRPr>
          </a:p>
          <a:p>
            <a:endParaRPr lang="en-US" sz="1600" dirty="0">
              <a:solidFill>
                <a:srgbClr val="1B1B1B"/>
              </a:solidFill>
              <a:latin typeface="arial" panose="020B0604020202020204" pitchFamily="34" charset="0"/>
            </a:endParaRPr>
          </a:p>
        </p:txBody>
      </p:sp>
      <p:pic>
        <p:nvPicPr>
          <p:cNvPr id="5" name="Picture 4">
            <a:extLst>
              <a:ext uri="{FF2B5EF4-FFF2-40B4-BE49-F238E27FC236}">
                <a16:creationId xmlns:a16="http://schemas.microsoft.com/office/drawing/2014/main" id="{1ADA71D6-5F88-41FE-92B4-FD6D2E564CB6}"/>
              </a:ext>
            </a:extLst>
          </p:cNvPr>
          <p:cNvPicPr>
            <a:picLocks noChangeAspect="1"/>
          </p:cNvPicPr>
          <p:nvPr/>
        </p:nvPicPr>
        <p:blipFill>
          <a:blip r:embed="rId2"/>
          <a:stretch>
            <a:fillRect/>
          </a:stretch>
        </p:blipFill>
        <p:spPr>
          <a:xfrm>
            <a:off x="1224343" y="2870454"/>
            <a:ext cx="5610225" cy="1409700"/>
          </a:xfrm>
          <a:prstGeom prst="rect">
            <a:avLst/>
          </a:prstGeom>
        </p:spPr>
      </p:pic>
    </p:spTree>
    <p:extLst>
      <p:ext uri="{BB962C8B-B14F-4D97-AF65-F5344CB8AC3E}">
        <p14:creationId xmlns:p14="http://schemas.microsoft.com/office/powerpoint/2010/main" val="29081192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a:xfrm>
            <a:off x="838200" y="365125"/>
            <a:ext cx="10515600" cy="969899"/>
          </a:xfrm>
        </p:spPr>
        <p:txBody>
          <a:bodyPr>
            <a:normAutofit/>
          </a:bodyPr>
          <a:lstStyle/>
          <a:p>
            <a:r>
              <a:rPr lang="en-US" dirty="0">
                <a:solidFill>
                  <a:srgbClr val="454A55"/>
                </a:solidFill>
              </a:rPr>
              <a:t>Mongoose - organizing schemas/models</a:t>
            </a:r>
            <a:endParaRPr lang="en-US" dirty="0"/>
          </a:p>
        </p:txBody>
      </p:sp>
      <p:sp>
        <p:nvSpPr>
          <p:cNvPr id="7" name="TextBox 6">
            <a:extLst>
              <a:ext uri="{FF2B5EF4-FFF2-40B4-BE49-F238E27FC236}">
                <a16:creationId xmlns:a16="http://schemas.microsoft.com/office/drawing/2014/main" id="{99D2547C-ADEF-48B9-955C-E7ED51E4C340}"/>
              </a:ext>
            </a:extLst>
          </p:cNvPr>
          <p:cNvSpPr txBox="1"/>
          <p:nvPr/>
        </p:nvSpPr>
        <p:spPr>
          <a:xfrm>
            <a:off x="960120" y="1261873"/>
            <a:ext cx="10726358" cy="4524315"/>
          </a:xfrm>
          <a:prstGeom prst="rect">
            <a:avLst/>
          </a:prstGeom>
          <a:noFill/>
        </p:spPr>
        <p:txBody>
          <a:bodyPr wrap="square">
            <a:spAutoFit/>
          </a:bodyPr>
          <a:lstStyle/>
          <a:p>
            <a:pPr algn="l"/>
            <a:r>
              <a:rPr lang="it-IT" sz="1600" b="1" u="sng" dirty="0">
                <a:solidFill>
                  <a:srgbClr val="1B1B1B"/>
                </a:solidFill>
                <a:latin typeface="arial" panose="020B0604020202020204" pitchFamily="34" charset="0"/>
              </a:rPr>
              <a:t>One schema/model per file</a:t>
            </a:r>
          </a:p>
          <a:p>
            <a:pPr algn="l"/>
            <a:endParaRPr lang="it-IT" sz="1600" b="1" u="sng" dirty="0">
              <a:solidFill>
                <a:srgbClr val="1B1B1B"/>
              </a:solidFill>
              <a:latin typeface="arial" panose="020B0604020202020204" pitchFamily="34" charset="0"/>
            </a:endParaRPr>
          </a:p>
          <a:p>
            <a:pPr algn="l"/>
            <a:r>
              <a:rPr lang="en-US" sz="1600" b="0" i="0" dirty="0">
                <a:solidFill>
                  <a:srgbClr val="1B1B1B"/>
                </a:solidFill>
                <a:effectLst/>
                <a:latin typeface="arial" panose="020B0604020202020204" pitchFamily="34" charset="0"/>
              </a:rPr>
              <a:t>While you can create schemas and models using any file structure you like, it is recommended to define each model schema in its own module (file), then exporting the method to create the model. This is shown below:</a:t>
            </a:r>
          </a:p>
          <a:p>
            <a:pPr algn="l"/>
            <a:endParaRPr lang="en-US" sz="1600" dirty="0">
              <a:solidFill>
                <a:srgbClr val="1B1B1B"/>
              </a:solidFill>
              <a:latin typeface="arial" panose="020B0604020202020204" pitchFamily="34" charset="0"/>
            </a:endParaRPr>
          </a:p>
          <a:p>
            <a:pPr algn="l"/>
            <a:endParaRPr lang="en-US" sz="1600" b="0" i="0" dirty="0">
              <a:solidFill>
                <a:srgbClr val="1B1B1B"/>
              </a:solidFill>
              <a:effectLst/>
              <a:latin typeface="arial" panose="020B0604020202020204" pitchFamily="34" charset="0"/>
            </a:endParaRPr>
          </a:p>
          <a:p>
            <a:pPr algn="l"/>
            <a:endParaRPr lang="en-US" sz="1600" dirty="0">
              <a:solidFill>
                <a:srgbClr val="1B1B1B"/>
              </a:solidFill>
              <a:latin typeface="arial" panose="020B0604020202020204" pitchFamily="34" charset="0"/>
            </a:endParaRPr>
          </a:p>
          <a:p>
            <a:pPr algn="l"/>
            <a:endParaRPr lang="en-US" sz="1600" b="0" i="0" dirty="0">
              <a:solidFill>
                <a:srgbClr val="1B1B1B"/>
              </a:solidFill>
              <a:effectLst/>
              <a:latin typeface="arial" panose="020B0604020202020204" pitchFamily="34" charset="0"/>
            </a:endParaRPr>
          </a:p>
          <a:p>
            <a:pPr algn="l"/>
            <a:endParaRPr lang="en-US" sz="1600" dirty="0">
              <a:solidFill>
                <a:srgbClr val="1B1B1B"/>
              </a:solidFill>
              <a:latin typeface="arial" panose="020B0604020202020204" pitchFamily="34" charset="0"/>
            </a:endParaRPr>
          </a:p>
          <a:p>
            <a:pPr algn="l"/>
            <a:endParaRPr lang="en-US" sz="1600" b="0" i="0" dirty="0">
              <a:solidFill>
                <a:srgbClr val="1B1B1B"/>
              </a:solidFill>
              <a:effectLst/>
              <a:latin typeface="arial" panose="020B0604020202020204" pitchFamily="34" charset="0"/>
            </a:endParaRPr>
          </a:p>
          <a:p>
            <a:pPr algn="l"/>
            <a:endParaRPr lang="en-US" sz="1600" dirty="0">
              <a:solidFill>
                <a:srgbClr val="1B1B1B"/>
              </a:solidFill>
              <a:latin typeface="arial" panose="020B0604020202020204" pitchFamily="34" charset="0"/>
            </a:endParaRPr>
          </a:p>
          <a:p>
            <a:pPr algn="l"/>
            <a:endParaRPr lang="en-US" sz="1600" b="0" i="0" dirty="0">
              <a:solidFill>
                <a:srgbClr val="1B1B1B"/>
              </a:solidFill>
              <a:effectLst/>
              <a:latin typeface="arial" panose="020B0604020202020204" pitchFamily="34" charset="0"/>
            </a:endParaRPr>
          </a:p>
          <a:p>
            <a:pPr algn="l"/>
            <a:endParaRPr lang="en-US" sz="1600" dirty="0">
              <a:solidFill>
                <a:srgbClr val="1B1B1B"/>
              </a:solidFill>
              <a:latin typeface="arial" panose="020B0604020202020204" pitchFamily="34" charset="0"/>
            </a:endParaRPr>
          </a:p>
          <a:p>
            <a:pPr algn="l"/>
            <a:endParaRPr lang="en-US" sz="1600" b="0" i="0" dirty="0">
              <a:solidFill>
                <a:srgbClr val="1B1B1B"/>
              </a:solidFill>
              <a:effectLst/>
              <a:latin typeface="arial" panose="020B0604020202020204" pitchFamily="34" charset="0"/>
            </a:endParaRPr>
          </a:p>
          <a:p>
            <a:pPr algn="l"/>
            <a:endParaRPr lang="en-US" sz="1600" dirty="0">
              <a:solidFill>
                <a:srgbClr val="1B1B1B"/>
              </a:solidFill>
              <a:latin typeface="arial" panose="020B0604020202020204" pitchFamily="34" charset="0"/>
            </a:endParaRPr>
          </a:p>
          <a:p>
            <a:pPr algn="l"/>
            <a:endParaRPr lang="en-US" sz="1600" b="0" i="0" dirty="0">
              <a:solidFill>
                <a:srgbClr val="1B1B1B"/>
              </a:solidFill>
              <a:effectLst/>
              <a:latin typeface="arial" panose="020B0604020202020204" pitchFamily="34" charset="0"/>
            </a:endParaRPr>
          </a:p>
          <a:p>
            <a:pPr algn="l"/>
            <a:r>
              <a:rPr lang="en-US" sz="1600" b="0" i="0" dirty="0">
                <a:solidFill>
                  <a:srgbClr val="1B1B1B"/>
                </a:solidFill>
                <a:effectLst/>
                <a:latin typeface="arial" panose="020B0604020202020204" pitchFamily="34" charset="0"/>
              </a:rPr>
              <a:t>You can then require and use the model immediately in other files. Below we show how you might use it to get all instances of the model.</a:t>
            </a:r>
          </a:p>
        </p:txBody>
      </p:sp>
      <p:pic>
        <p:nvPicPr>
          <p:cNvPr id="4" name="Picture 3">
            <a:extLst>
              <a:ext uri="{FF2B5EF4-FFF2-40B4-BE49-F238E27FC236}">
                <a16:creationId xmlns:a16="http://schemas.microsoft.com/office/drawing/2014/main" id="{D7292D57-FCA0-4126-98AE-1CBD4D1EBA8A}"/>
              </a:ext>
            </a:extLst>
          </p:cNvPr>
          <p:cNvPicPr>
            <a:picLocks noChangeAspect="1"/>
          </p:cNvPicPr>
          <p:nvPr/>
        </p:nvPicPr>
        <p:blipFill>
          <a:blip r:embed="rId2"/>
          <a:stretch>
            <a:fillRect/>
          </a:stretch>
        </p:blipFill>
        <p:spPr>
          <a:xfrm>
            <a:off x="1405700" y="2453449"/>
            <a:ext cx="4520462" cy="2612327"/>
          </a:xfrm>
          <a:prstGeom prst="rect">
            <a:avLst/>
          </a:prstGeom>
        </p:spPr>
      </p:pic>
      <p:pic>
        <p:nvPicPr>
          <p:cNvPr id="8" name="Picture 7">
            <a:extLst>
              <a:ext uri="{FF2B5EF4-FFF2-40B4-BE49-F238E27FC236}">
                <a16:creationId xmlns:a16="http://schemas.microsoft.com/office/drawing/2014/main" id="{E1A0B1F1-44A3-41D1-80BB-43020462906D}"/>
              </a:ext>
            </a:extLst>
          </p:cNvPr>
          <p:cNvPicPr>
            <a:picLocks noChangeAspect="1"/>
          </p:cNvPicPr>
          <p:nvPr/>
        </p:nvPicPr>
        <p:blipFill>
          <a:blip r:embed="rId3"/>
          <a:stretch>
            <a:fillRect/>
          </a:stretch>
        </p:blipFill>
        <p:spPr>
          <a:xfrm>
            <a:off x="1405701" y="5743575"/>
            <a:ext cx="5086540" cy="1010399"/>
          </a:xfrm>
          <a:prstGeom prst="rect">
            <a:avLst/>
          </a:prstGeom>
        </p:spPr>
      </p:pic>
    </p:spTree>
    <p:extLst>
      <p:ext uri="{BB962C8B-B14F-4D97-AF65-F5344CB8AC3E}">
        <p14:creationId xmlns:p14="http://schemas.microsoft.com/office/powerpoint/2010/main" val="2418126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a:xfrm>
            <a:off x="838200" y="365125"/>
            <a:ext cx="10515600" cy="969899"/>
          </a:xfrm>
        </p:spPr>
        <p:txBody>
          <a:bodyPr>
            <a:normAutofit/>
          </a:bodyPr>
          <a:lstStyle/>
          <a:p>
            <a:r>
              <a:rPr lang="en-US" dirty="0">
                <a:solidFill>
                  <a:srgbClr val="454A55"/>
                </a:solidFill>
              </a:rPr>
              <a:t>Route Response Methods</a:t>
            </a:r>
            <a:endParaRPr lang="en-US" dirty="0"/>
          </a:p>
        </p:txBody>
      </p:sp>
      <p:sp>
        <p:nvSpPr>
          <p:cNvPr id="4" name="TextBox 3">
            <a:extLst>
              <a:ext uri="{FF2B5EF4-FFF2-40B4-BE49-F238E27FC236}">
                <a16:creationId xmlns:a16="http://schemas.microsoft.com/office/drawing/2014/main" id="{539CDD25-D859-4F87-8949-D96B5A798900}"/>
              </a:ext>
            </a:extLst>
          </p:cNvPr>
          <p:cNvSpPr txBox="1"/>
          <p:nvPr/>
        </p:nvSpPr>
        <p:spPr>
          <a:xfrm>
            <a:off x="962152" y="1335023"/>
            <a:ext cx="10391648" cy="830997"/>
          </a:xfrm>
          <a:prstGeom prst="rect">
            <a:avLst/>
          </a:prstGeom>
          <a:noFill/>
        </p:spPr>
        <p:txBody>
          <a:bodyPr wrap="square" rtlCol="0">
            <a:spAutoFit/>
          </a:bodyPr>
          <a:lstStyle/>
          <a:p>
            <a:r>
              <a:rPr lang="en-US" sz="1600" dirty="0"/>
              <a:t>The methods on the response object (res) in the following table can send a response to the client and terminate the request-response cycle. If none of these methods are called from a route handler, the client request will be left hanging.</a:t>
            </a:r>
          </a:p>
          <a:p>
            <a:endParaRPr lang="en-US" sz="1600" dirty="0"/>
          </a:p>
        </p:txBody>
      </p:sp>
      <p:pic>
        <p:nvPicPr>
          <p:cNvPr id="10" name="Picture 9" descr="Table&#10;&#10;Description automatically generated">
            <a:extLst>
              <a:ext uri="{FF2B5EF4-FFF2-40B4-BE49-F238E27FC236}">
                <a16:creationId xmlns:a16="http://schemas.microsoft.com/office/drawing/2014/main" id="{91311D05-9B06-414A-AA84-56697981A55C}"/>
              </a:ext>
            </a:extLst>
          </p:cNvPr>
          <p:cNvPicPr>
            <a:picLocks noChangeAspect="1"/>
          </p:cNvPicPr>
          <p:nvPr/>
        </p:nvPicPr>
        <p:blipFill>
          <a:blip r:embed="rId2"/>
          <a:stretch>
            <a:fillRect/>
          </a:stretch>
        </p:blipFill>
        <p:spPr>
          <a:xfrm>
            <a:off x="537937" y="2166020"/>
            <a:ext cx="11240078" cy="4280120"/>
          </a:xfrm>
          <a:prstGeom prst="rect">
            <a:avLst/>
          </a:prstGeom>
        </p:spPr>
      </p:pic>
    </p:spTree>
    <p:extLst>
      <p:ext uri="{BB962C8B-B14F-4D97-AF65-F5344CB8AC3E}">
        <p14:creationId xmlns:p14="http://schemas.microsoft.com/office/powerpoint/2010/main" val="1355630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a:xfrm>
            <a:off x="838200" y="365125"/>
            <a:ext cx="10515600" cy="969899"/>
          </a:xfrm>
        </p:spPr>
        <p:txBody>
          <a:bodyPr>
            <a:normAutofit/>
          </a:bodyPr>
          <a:lstStyle/>
          <a:p>
            <a:r>
              <a:rPr lang="en-US" dirty="0" err="1">
                <a:solidFill>
                  <a:srgbClr val="454A55"/>
                </a:solidFill>
              </a:rPr>
              <a:t>app.route</a:t>
            </a:r>
            <a:r>
              <a:rPr lang="en-US" dirty="0">
                <a:solidFill>
                  <a:srgbClr val="454A55"/>
                </a:solidFill>
              </a:rPr>
              <a:t>()</a:t>
            </a:r>
            <a:endParaRPr lang="en-US" dirty="0"/>
          </a:p>
        </p:txBody>
      </p:sp>
      <p:sp>
        <p:nvSpPr>
          <p:cNvPr id="4" name="TextBox 3">
            <a:extLst>
              <a:ext uri="{FF2B5EF4-FFF2-40B4-BE49-F238E27FC236}">
                <a16:creationId xmlns:a16="http://schemas.microsoft.com/office/drawing/2014/main" id="{539CDD25-D859-4F87-8949-D96B5A798900}"/>
              </a:ext>
            </a:extLst>
          </p:cNvPr>
          <p:cNvSpPr txBox="1"/>
          <p:nvPr/>
        </p:nvSpPr>
        <p:spPr>
          <a:xfrm>
            <a:off x="962152" y="1335023"/>
            <a:ext cx="10391648" cy="1077218"/>
          </a:xfrm>
          <a:prstGeom prst="rect">
            <a:avLst/>
          </a:prstGeom>
          <a:noFill/>
        </p:spPr>
        <p:txBody>
          <a:bodyPr wrap="square" rtlCol="0">
            <a:spAutoFit/>
          </a:bodyPr>
          <a:lstStyle/>
          <a:p>
            <a:r>
              <a:rPr lang="en-US" sz="1600" dirty="0"/>
              <a:t>You can create chainable route handlers for a route path by using </a:t>
            </a:r>
            <a:r>
              <a:rPr lang="en-US" sz="1600" dirty="0" err="1"/>
              <a:t>app.route</a:t>
            </a:r>
            <a:r>
              <a:rPr lang="en-US" sz="1600" dirty="0"/>
              <a:t>(). Because the path is specified at a single location, creating modular routes is helpful, as is reducing redundancy and typos</a:t>
            </a:r>
          </a:p>
          <a:p>
            <a:endParaRPr lang="en-US" sz="1600" dirty="0"/>
          </a:p>
          <a:p>
            <a:endParaRPr lang="en-US" sz="1600" dirty="0"/>
          </a:p>
        </p:txBody>
      </p:sp>
      <p:pic>
        <p:nvPicPr>
          <p:cNvPr id="5" name="Picture 4" descr="Graphical user interface, text, application&#10;&#10;Description automatically generated">
            <a:extLst>
              <a:ext uri="{FF2B5EF4-FFF2-40B4-BE49-F238E27FC236}">
                <a16:creationId xmlns:a16="http://schemas.microsoft.com/office/drawing/2014/main" id="{8E8391E6-E8BB-469A-A595-3CED28CD8FD7}"/>
              </a:ext>
            </a:extLst>
          </p:cNvPr>
          <p:cNvPicPr>
            <a:picLocks noChangeAspect="1"/>
          </p:cNvPicPr>
          <p:nvPr/>
        </p:nvPicPr>
        <p:blipFill>
          <a:blip r:embed="rId2"/>
          <a:stretch>
            <a:fillRect/>
          </a:stretch>
        </p:blipFill>
        <p:spPr>
          <a:xfrm>
            <a:off x="962152" y="2412241"/>
            <a:ext cx="7696596" cy="3492679"/>
          </a:xfrm>
          <a:prstGeom prst="rect">
            <a:avLst/>
          </a:prstGeom>
        </p:spPr>
      </p:pic>
    </p:spTree>
    <p:extLst>
      <p:ext uri="{BB962C8B-B14F-4D97-AF65-F5344CB8AC3E}">
        <p14:creationId xmlns:p14="http://schemas.microsoft.com/office/powerpoint/2010/main" val="581896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a:xfrm>
            <a:off x="838200" y="365125"/>
            <a:ext cx="10515600" cy="969899"/>
          </a:xfrm>
        </p:spPr>
        <p:txBody>
          <a:bodyPr>
            <a:normAutofit/>
          </a:bodyPr>
          <a:lstStyle/>
          <a:p>
            <a:r>
              <a:rPr lang="en-US" dirty="0" err="1">
                <a:solidFill>
                  <a:srgbClr val="454A55"/>
                </a:solidFill>
              </a:rPr>
              <a:t>express.Router</a:t>
            </a:r>
            <a:endParaRPr lang="en-US" dirty="0"/>
          </a:p>
        </p:txBody>
      </p:sp>
      <p:sp>
        <p:nvSpPr>
          <p:cNvPr id="4" name="TextBox 3">
            <a:extLst>
              <a:ext uri="{FF2B5EF4-FFF2-40B4-BE49-F238E27FC236}">
                <a16:creationId xmlns:a16="http://schemas.microsoft.com/office/drawing/2014/main" id="{539CDD25-D859-4F87-8949-D96B5A798900}"/>
              </a:ext>
            </a:extLst>
          </p:cNvPr>
          <p:cNvSpPr txBox="1"/>
          <p:nvPr/>
        </p:nvSpPr>
        <p:spPr>
          <a:xfrm>
            <a:off x="962152" y="1335023"/>
            <a:ext cx="10391648" cy="1815882"/>
          </a:xfrm>
          <a:prstGeom prst="rect">
            <a:avLst/>
          </a:prstGeom>
          <a:noFill/>
        </p:spPr>
        <p:txBody>
          <a:bodyPr wrap="square" rtlCol="0">
            <a:spAutoFit/>
          </a:bodyPr>
          <a:lstStyle/>
          <a:p>
            <a:r>
              <a:rPr lang="en-US" sz="1600" dirty="0"/>
              <a:t>Use the </a:t>
            </a:r>
            <a:r>
              <a:rPr lang="en-US" sz="1600" dirty="0" err="1"/>
              <a:t>express.Router</a:t>
            </a:r>
            <a:r>
              <a:rPr lang="en-US" sz="1600" dirty="0"/>
              <a:t> class to create modular, mountable route handlers. A Router instance is a complete middleware and routing system; for this reason, it is often referred to as a “mini-app”.</a:t>
            </a:r>
          </a:p>
          <a:p>
            <a:endParaRPr lang="en-US" sz="1600" dirty="0"/>
          </a:p>
          <a:p>
            <a:r>
              <a:rPr lang="en-US" sz="1600" dirty="0"/>
              <a:t>The following example creates a router as a module, loads a middleware function in it, defines some routes, and mounts the router module on a path in the main app.</a:t>
            </a:r>
          </a:p>
          <a:p>
            <a:endParaRPr lang="en-US" sz="1600" dirty="0"/>
          </a:p>
          <a:p>
            <a:r>
              <a:rPr lang="en-US" sz="1600" dirty="0"/>
              <a:t>birds.js:</a:t>
            </a:r>
          </a:p>
        </p:txBody>
      </p:sp>
      <p:pic>
        <p:nvPicPr>
          <p:cNvPr id="6" name="Picture 5" descr="Graphical user interface, text, application&#10;&#10;Description automatically generated">
            <a:extLst>
              <a:ext uri="{FF2B5EF4-FFF2-40B4-BE49-F238E27FC236}">
                <a16:creationId xmlns:a16="http://schemas.microsoft.com/office/drawing/2014/main" id="{CDCD3E84-B6DA-42EF-81EF-3D3216BAA4E4}"/>
              </a:ext>
            </a:extLst>
          </p:cNvPr>
          <p:cNvPicPr>
            <a:picLocks noChangeAspect="1"/>
          </p:cNvPicPr>
          <p:nvPr/>
        </p:nvPicPr>
        <p:blipFill>
          <a:blip r:embed="rId2"/>
          <a:stretch>
            <a:fillRect/>
          </a:stretch>
        </p:blipFill>
        <p:spPr>
          <a:xfrm>
            <a:off x="1080587" y="3150905"/>
            <a:ext cx="5077389" cy="3559793"/>
          </a:xfrm>
          <a:prstGeom prst="rect">
            <a:avLst/>
          </a:prstGeom>
        </p:spPr>
      </p:pic>
      <p:sp>
        <p:nvSpPr>
          <p:cNvPr id="7" name="TextBox 6">
            <a:extLst>
              <a:ext uri="{FF2B5EF4-FFF2-40B4-BE49-F238E27FC236}">
                <a16:creationId xmlns:a16="http://schemas.microsoft.com/office/drawing/2014/main" id="{0E073ACA-8907-48B2-937B-6FBE24C2CE5A}"/>
              </a:ext>
            </a:extLst>
          </p:cNvPr>
          <p:cNvSpPr txBox="1"/>
          <p:nvPr/>
        </p:nvSpPr>
        <p:spPr>
          <a:xfrm>
            <a:off x="6276411" y="2781574"/>
            <a:ext cx="959005" cy="338554"/>
          </a:xfrm>
          <a:prstGeom prst="rect">
            <a:avLst/>
          </a:prstGeom>
          <a:noFill/>
        </p:spPr>
        <p:txBody>
          <a:bodyPr wrap="square" rtlCol="0">
            <a:spAutoFit/>
          </a:bodyPr>
          <a:lstStyle/>
          <a:p>
            <a:r>
              <a:rPr lang="en-US" sz="1600" dirty="0"/>
              <a:t>app.js</a:t>
            </a:r>
          </a:p>
        </p:txBody>
      </p:sp>
      <p:pic>
        <p:nvPicPr>
          <p:cNvPr id="9" name="Picture 8" descr="Graphical user interface, application, chat or text message&#10;&#10;Description automatically generated">
            <a:extLst>
              <a:ext uri="{FF2B5EF4-FFF2-40B4-BE49-F238E27FC236}">
                <a16:creationId xmlns:a16="http://schemas.microsoft.com/office/drawing/2014/main" id="{2B395E5D-5239-49A2-A8F5-DA45A72A90FA}"/>
              </a:ext>
            </a:extLst>
          </p:cNvPr>
          <p:cNvPicPr>
            <a:picLocks noChangeAspect="1"/>
          </p:cNvPicPr>
          <p:nvPr/>
        </p:nvPicPr>
        <p:blipFill>
          <a:blip r:embed="rId3"/>
          <a:stretch>
            <a:fillRect/>
          </a:stretch>
        </p:blipFill>
        <p:spPr>
          <a:xfrm>
            <a:off x="6387846" y="3150906"/>
            <a:ext cx="4038544" cy="1249780"/>
          </a:xfrm>
          <a:prstGeom prst="rect">
            <a:avLst/>
          </a:prstGeom>
        </p:spPr>
      </p:pic>
    </p:spTree>
    <p:extLst>
      <p:ext uri="{BB962C8B-B14F-4D97-AF65-F5344CB8AC3E}">
        <p14:creationId xmlns:p14="http://schemas.microsoft.com/office/powerpoint/2010/main" val="2686618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a:xfrm>
            <a:off x="838200" y="365125"/>
            <a:ext cx="10515600" cy="969899"/>
          </a:xfrm>
        </p:spPr>
        <p:txBody>
          <a:bodyPr>
            <a:normAutofit/>
          </a:bodyPr>
          <a:lstStyle/>
          <a:p>
            <a:r>
              <a:rPr lang="en-US" dirty="0">
                <a:solidFill>
                  <a:srgbClr val="454A55"/>
                </a:solidFill>
              </a:rPr>
              <a:t>Middleware</a:t>
            </a:r>
            <a:endParaRPr lang="en-US" dirty="0"/>
          </a:p>
        </p:txBody>
      </p:sp>
      <p:sp>
        <p:nvSpPr>
          <p:cNvPr id="4" name="TextBox 3">
            <a:extLst>
              <a:ext uri="{FF2B5EF4-FFF2-40B4-BE49-F238E27FC236}">
                <a16:creationId xmlns:a16="http://schemas.microsoft.com/office/drawing/2014/main" id="{539CDD25-D859-4F87-8949-D96B5A798900}"/>
              </a:ext>
            </a:extLst>
          </p:cNvPr>
          <p:cNvSpPr txBox="1"/>
          <p:nvPr/>
        </p:nvSpPr>
        <p:spPr>
          <a:xfrm>
            <a:off x="962152" y="1335024"/>
            <a:ext cx="10391648" cy="2800767"/>
          </a:xfrm>
          <a:prstGeom prst="rect">
            <a:avLst/>
          </a:prstGeom>
          <a:noFill/>
        </p:spPr>
        <p:txBody>
          <a:bodyPr wrap="square" rtlCol="0">
            <a:spAutoFit/>
          </a:bodyPr>
          <a:lstStyle/>
          <a:p>
            <a:r>
              <a:rPr lang="en-US" sz="1600" dirty="0"/>
              <a:t>Functions that have access to the request object (req), the response object (res), and the next function in the application’s request-response cycle. The next function is a function in the Express router which, when invoked, executes the middleware succeeding the current middleware. Middleware functions can perform the following tasks:</a:t>
            </a:r>
          </a:p>
          <a:p>
            <a:endParaRPr lang="en-US" sz="1600" dirty="0"/>
          </a:p>
          <a:p>
            <a:pPr marL="285750" indent="-285750">
              <a:buFont typeface="Arial" panose="020B0604020202020204" pitchFamily="34" charset="0"/>
              <a:buChar char="•"/>
            </a:pPr>
            <a:r>
              <a:rPr lang="en-US" sz="1600" dirty="0"/>
              <a:t>Execute any code.</a:t>
            </a:r>
          </a:p>
          <a:p>
            <a:pPr marL="285750" indent="-285750">
              <a:buFont typeface="Arial" panose="020B0604020202020204" pitchFamily="34" charset="0"/>
              <a:buChar char="•"/>
            </a:pPr>
            <a:r>
              <a:rPr lang="en-US" sz="1600" dirty="0"/>
              <a:t>Make changes to the request and the response objects.</a:t>
            </a:r>
          </a:p>
          <a:p>
            <a:pPr marL="285750" indent="-285750">
              <a:buFont typeface="Arial" panose="020B0604020202020204" pitchFamily="34" charset="0"/>
              <a:buChar char="•"/>
            </a:pPr>
            <a:r>
              <a:rPr lang="en-US" sz="1600" dirty="0"/>
              <a:t>End the request-response cycle.</a:t>
            </a:r>
          </a:p>
          <a:p>
            <a:pPr marL="285750" indent="-285750">
              <a:buFont typeface="Arial" panose="020B0604020202020204" pitchFamily="34" charset="0"/>
              <a:buChar char="•"/>
            </a:pPr>
            <a:r>
              <a:rPr lang="en-US" sz="1600" dirty="0"/>
              <a:t>Call the next middleware in the stack.</a:t>
            </a:r>
          </a:p>
          <a:p>
            <a:pPr marL="285750" indent="-285750">
              <a:buFont typeface="Arial" panose="020B0604020202020204" pitchFamily="34" charset="0"/>
              <a:buChar char="•"/>
            </a:pPr>
            <a:endParaRPr lang="en-US" sz="1600" dirty="0"/>
          </a:p>
          <a:p>
            <a:r>
              <a:rPr lang="en-US" sz="1600" dirty="0"/>
              <a:t>If the current middleware function does not end the request-response cycle, it must call next() to pass control to the next middleware function. Otherwise, the request will be left hanging. </a:t>
            </a:r>
          </a:p>
        </p:txBody>
      </p:sp>
    </p:spTree>
    <p:extLst>
      <p:ext uri="{BB962C8B-B14F-4D97-AF65-F5344CB8AC3E}">
        <p14:creationId xmlns:p14="http://schemas.microsoft.com/office/powerpoint/2010/main" val="858431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a:xfrm>
            <a:off x="838200" y="365125"/>
            <a:ext cx="10515600" cy="969899"/>
          </a:xfrm>
        </p:spPr>
        <p:txBody>
          <a:bodyPr>
            <a:normAutofit/>
          </a:bodyPr>
          <a:lstStyle/>
          <a:p>
            <a:r>
              <a:rPr lang="en-US" dirty="0">
                <a:solidFill>
                  <a:srgbClr val="454A55"/>
                </a:solidFill>
              </a:rPr>
              <a:t>Elements of a Middleware Function</a:t>
            </a:r>
            <a:endParaRPr lang="en-US" dirty="0"/>
          </a:p>
        </p:txBody>
      </p:sp>
      <p:pic>
        <p:nvPicPr>
          <p:cNvPr id="5" name="Picture 4" descr="Graphical user interface, application&#10;&#10;Description automatically generated with medium confidence">
            <a:extLst>
              <a:ext uri="{FF2B5EF4-FFF2-40B4-BE49-F238E27FC236}">
                <a16:creationId xmlns:a16="http://schemas.microsoft.com/office/drawing/2014/main" id="{053E15C8-3CA1-4981-A6BC-1715FC7F7B9C}"/>
              </a:ext>
            </a:extLst>
          </p:cNvPr>
          <p:cNvPicPr>
            <a:picLocks noChangeAspect="1"/>
          </p:cNvPicPr>
          <p:nvPr/>
        </p:nvPicPr>
        <p:blipFill>
          <a:blip r:embed="rId2"/>
          <a:stretch>
            <a:fillRect/>
          </a:stretch>
        </p:blipFill>
        <p:spPr>
          <a:xfrm>
            <a:off x="577539" y="1721533"/>
            <a:ext cx="10776261" cy="3414933"/>
          </a:xfrm>
          <a:prstGeom prst="rect">
            <a:avLst/>
          </a:prstGeom>
        </p:spPr>
      </p:pic>
    </p:spTree>
    <p:extLst>
      <p:ext uri="{BB962C8B-B14F-4D97-AF65-F5344CB8AC3E}">
        <p14:creationId xmlns:p14="http://schemas.microsoft.com/office/powerpoint/2010/main" val="3396249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a:xfrm>
            <a:off x="838200" y="365125"/>
            <a:ext cx="10515600" cy="969899"/>
          </a:xfrm>
        </p:spPr>
        <p:txBody>
          <a:bodyPr>
            <a:normAutofit/>
          </a:bodyPr>
          <a:lstStyle/>
          <a:p>
            <a:r>
              <a:rPr lang="en-US" dirty="0">
                <a:solidFill>
                  <a:srgbClr val="454A55"/>
                </a:solidFill>
              </a:rPr>
              <a:t>Middleware Example - Logging</a:t>
            </a:r>
            <a:endParaRPr lang="en-US" dirty="0"/>
          </a:p>
        </p:txBody>
      </p:sp>
      <p:sp>
        <p:nvSpPr>
          <p:cNvPr id="7" name="TextBox 6">
            <a:extLst>
              <a:ext uri="{FF2B5EF4-FFF2-40B4-BE49-F238E27FC236}">
                <a16:creationId xmlns:a16="http://schemas.microsoft.com/office/drawing/2014/main" id="{99D2547C-ADEF-48B9-955C-E7ED51E4C340}"/>
              </a:ext>
            </a:extLst>
          </p:cNvPr>
          <p:cNvSpPr txBox="1"/>
          <p:nvPr/>
        </p:nvSpPr>
        <p:spPr>
          <a:xfrm>
            <a:off x="960120" y="1426465"/>
            <a:ext cx="10259568" cy="1200329"/>
          </a:xfrm>
          <a:prstGeom prst="rect">
            <a:avLst/>
          </a:prstGeom>
          <a:noFill/>
        </p:spPr>
        <p:txBody>
          <a:bodyPr wrap="square">
            <a:spAutoFit/>
          </a:bodyPr>
          <a:lstStyle/>
          <a:p>
            <a:r>
              <a:rPr lang="en-US" dirty="0"/>
              <a:t>Here is a simple example of a middleware function called “</a:t>
            </a:r>
            <a:r>
              <a:rPr lang="en-US" dirty="0" err="1"/>
              <a:t>myLogger</a:t>
            </a:r>
            <a:r>
              <a:rPr lang="en-US" dirty="0"/>
              <a:t>”. This function just prints “LOGGED” when a request to the app passes through it. The middleware function is assigned to a variable named </a:t>
            </a:r>
            <a:r>
              <a:rPr lang="en-US" dirty="0" err="1"/>
              <a:t>myLogger</a:t>
            </a:r>
            <a:r>
              <a:rPr lang="en-US" dirty="0"/>
              <a:t>.</a:t>
            </a:r>
          </a:p>
          <a:p>
            <a:endParaRPr lang="en-US" dirty="0"/>
          </a:p>
        </p:txBody>
      </p:sp>
      <p:pic>
        <p:nvPicPr>
          <p:cNvPr id="9" name="Picture 8" descr="Graphical user interface, text, application, chat or text message&#10;&#10;Description automatically generated">
            <a:extLst>
              <a:ext uri="{FF2B5EF4-FFF2-40B4-BE49-F238E27FC236}">
                <a16:creationId xmlns:a16="http://schemas.microsoft.com/office/drawing/2014/main" id="{43C0F47D-4725-4555-8318-6BF10D7BED55}"/>
              </a:ext>
            </a:extLst>
          </p:cNvPr>
          <p:cNvPicPr>
            <a:picLocks noChangeAspect="1"/>
          </p:cNvPicPr>
          <p:nvPr/>
        </p:nvPicPr>
        <p:blipFill>
          <a:blip r:embed="rId2"/>
          <a:stretch>
            <a:fillRect/>
          </a:stretch>
        </p:blipFill>
        <p:spPr>
          <a:xfrm>
            <a:off x="1273227" y="2472908"/>
            <a:ext cx="4816677" cy="3858134"/>
          </a:xfrm>
          <a:prstGeom prst="rect">
            <a:avLst/>
          </a:prstGeom>
        </p:spPr>
      </p:pic>
    </p:spTree>
    <p:extLst>
      <p:ext uri="{BB962C8B-B14F-4D97-AF65-F5344CB8AC3E}">
        <p14:creationId xmlns:p14="http://schemas.microsoft.com/office/powerpoint/2010/main" val="180644701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47818</TotalTime>
  <Words>2970</Words>
  <Application>Microsoft Macintosh PowerPoint</Application>
  <PresentationFormat>Widescreen</PresentationFormat>
  <Paragraphs>279</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Arial</vt:lpstr>
      <vt:lpstr>Calibri</vt:lpstr>
      <vt:lpstr>Calibri Light</vt:lpstr>
      <vt:lpstr>Office Theme</vt:lpstr>
      <vt:lpstr>React.js</vt:lpstr>
      <vt:lpstr>Express Continued</vt:lpstr>
      <vt:lpstr>Route Handlers</vt:lpstr>
      <vt:lpstr>Route Response Methods</vt:lpstr>
      <vt:lpstr>app.route()</vt:lpstr>
      <vt:lpstr>express.Router</vt:lpstr>
      <vt:lpstr>Middleware</vt:lpstr>
      <vt:lpstr>Elements of a Middleware Function</vt:lpstr>
      <vt:lpstr>Middleware Example - Logging</vt:lpstr>
      <vt:lpstr>Middleware Example - Logging</vt:lpstr>
      <vt:lpstr>Middleware Example - requestTime</vt:lpstr>
      <vt:lpstr>Types of Middleware</vt:lpstr>
      <vt:lpstr>Application-level Middleware</vt:lpstr>
      <vt:lpstr>Router-level Middleware</vt:lpstr>
      <vt:lpstr>Error-handling Middleware</vt:lpstr>
      <vt:lpstr>MongoDB - Document Database</vt:lpstr>
      <vt:lpstr>MongoDB - Fundamentals</vt:lpstr>
      <vt:lpstr>MongoDB - Atlas</vt:lpstr>
      <vt:lpstr>Mongoose</vt:lpstr>
      <vt:lpstr>Mongoose - Schemas and Models</vt:lpstr>
      <vt:lpstr>Mongoose - Schema Types</vt:lpstr>
      <vt:lpstr>Mongoose - Declaring Schema Fields</vt:lpstr>
      <vt:lpstr>Mongoose - Schema Validators</vt:lpstr>
      <vt:lpstr>Mongoose - Models</vt:lpstr>
      <vt:lpstr>Mongoose - Searching for Records</vt:lpstr>
      <vt:lpstr>Mongoose - Utilizing where()</vt:lpstr>
      <vt:lpstr>Mongoose - Additional query methods</vt:lpstr>
      <vt:lpstr>Mongoose - related documents (population) (1)</vt:lpstr>
      <vt:lpstr>Mongoose - related documents (population) (2)</vt:lpstr>
      <vt:lpstr>Mongoose - related documents (population) (3)</vt:lpstr>
      <vt:lpstr>Mongoose - related documents (population) (4)</vt:lpstr>
      <vt:lpstr>Mongoose - organizing schemas/models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CSS, JavaScript Review</dc:title>
  <dc:creator>p</dc:creator>
  <cp:lastModifiedBy>p</cp:lastModifiedBy>
  <cp:revision>458</cp:revision>
  <dcterms:created xsi:type="dcterms:W3CDTF">2021-09-08T01:24:08Z</dcterms:created>
  <dcterms:modified xsi:type="dcterms:W3CDTF">2022-10-17T21:48:49Z</dcterms:modified>
</cp:coreProperties>
</file>