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6"/>
  </p:notesMasterIdLst>
  <p:sldIdLst>
    <p:sldId id="256" r:id="rId2"/>
    <p:sldId id="573" r:id="rId3"/>
    <p:sldId id="614" r:id="rId4"/>
    <p:sldId id="615" r:id="rId5"/>
    <p:sldId id="616" r:id="rId6"/>
    <p:sldId id="617" r:id="rId7"/>
    <p:sldId id="618" r:id="rId8"/>
    <p:sldId id="619" r:id="rId9"/>
    <p:sldId id="621" r:id="rId10"/>
    <p:sldId id="622" r:id="rId11"/>
    <p:sldId id="623" r:id="rId12"/>
    <p:sldId id="624" r:id="rId13"/>
    <p:sldId id="625" r:id="rId14"/>
    <p:sldId id="626" r:id="rId15"/>
    <p:sldId id="627" r:id="rId16"/>
    <p:sldId id="630" r:id="rId17"/>
    <p:sldId id="631" r:id="rId18"/>
    <p:sldId id="643" r:id="rId19"/>
    <p:sldId id="632" r:id="rId20"/>
    <p:sldId id="629" r:id="rId21"/>
    <p:sldId id="633" r:id="rId22"/>
    <p:sldId id="640" r:id="rId23"/>
    <p:sldId id="641" r:id="rId24"/>
    <p:sldId id="64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86398"/>
  </p:normalViewPr>
  <p:slideViewPr>
    <p:cSldViewPr snapToGrid="0" snapToObjects="1">
      <p:cViewPr varScale="1">
        <p:scale>
          <a:sx n="131" d="100"/>
          <a:sy n="131" d="100"/>
        </p:scale>
        <p:origin x="288" y="184"/>
      </p:cViewPr>
      <p:guideLst/>
    </p:cSldViewPr>
  </p:slideViewPr>
  <p:outlineViewPr>
    <p:cViewPr>
      <p:scale>
        <a:sx n="33" d="100"/>
        <a:sy n="33" d="100"/>
      </p:scale>
      <p:origin x="0" y="-8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11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1AF5F-8450-8640-9DA9-8C273B7ADD35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5E345-F92C-0848-B4E8-3FF5A662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7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2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03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14E5-5BB9-E64D-A890-2562A060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229"/>
            <a:ext cx="10515600" cy="505573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AB0F-44CE-B64A-863B-34C50813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8A07A5-D25D-9546-BE9F-9D7D42F497C0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1A86-C1C7-C54E-BB33-3DCD2021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9DC5-DD62-724A-A410-16853DAC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D5BF73-6199-E246-BE92-2531C3863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9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1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2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7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9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6007-D25B-BD44-8CD0-681C1740981F}" type="datetimeFigureOut">
              <a:rPr lang="en-US" smtClean="0"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7497-EC45-0B48-9708-5DB7E2D82E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4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8830-9506-754F-B9DA-E84E5F955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React.js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CF1BD7D-86E3-DB4B-85D8-D3C643C34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Course: CSC 436 Web Applications</a:t>
            </a:r>
            <a:br>
              <a:rPr lang="en-US" dirty="0"/>
            </a:br>
            <a:r>
              <a:rPr lang="en-US" dirty="0"/>
              <a:t>Instructor: Paul </a:t>
            </a:r>
            <a:r>
              <a:rPr lang="en-US" dirty="0" err="1"/>
              <a:t>Duszak</a:t>
            </a:r>
            <a:endParaRPr lang="en-US" dirty="0"/>
          </a:p>
          <a:p>
            <a:r>
              <a:rPr lang="en-US" dirty="0"/>
              <a:t>Quarter: Fall 2022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7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Async/Await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456781" y="1260673"/>
            <a:ext cx="10259568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90909"/>
                </a:solidFill>
                <a:effectLst/>
                <a:latin typeface="-apple-system"/>
              </a:rPr>
              <a:t>Using a Async/Await: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algn="l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const </a:t>
            </a:r>
            <a:r>
              <a:rPr lang="en-US" sz="1400" b="0" i="0" dirty="0" err="1">
                <a:solidFill>
                  <a:srgbClr val="090909"/>
                </a:solidFill>
                <a:effectLst/>
                <a:latin typeface="-apple-system"/>
              </a:rPr>
              <a:t>makeNetworkRequest</a:t>
            </a:r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 = function() {</a:t>
            </a:r>
          </a:p>
          <a:p>
            <a:pPr algn="l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  return new Promise(function(resolve, reject) {</a:t>
            </a:r>
          </a:p>
          <a:p>
            <a:pPr algn="l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    // code to execute a network request to retrieve a webpage - long running</a:t>
            </a:r>
          </a:p>
          <a:p>
            <a:pPr algn="l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    resolve(</a:t>
            </a:r>
            <a:r>
              <a:rPr lang="en-US" sz="1400" b="0" i="0" dirty="0" err="1">
                <a:solidFill>
                  <a:srgbClr val="090909"/>
                </a:solidFill>
                <a:effectLst/>
                <a:latin typeface="-apple-system"/>
              </a:rPr>
              <a:t>outputOfNetworkRequest</a:t>
            </a:r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)</a:t>
            </a:r>
          </a:p>
          <a:p>
            <a:pPr algn="l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  });</a:t>
            </a:r>
          </a:p>
          <a:p>
            <a:pPr algn="l"/>
            <a:r>
              <a:rPr lang="en-US" sz="1400" dirty="0">
                <a:solidFill>
                  <a:srgbClr val="090909"/>
                </a:solidFill>
                <a:latin typeface="-apple-system"/>
              </a:rPr>
              <a:t>..... reject({message: “Some error message})</a:t>
            </a:r>
            <a:endParaRPr lang="en-US" sz="1400" b="0" i="0" dirty="0">
              <a:solidFill>
                <a:srgbClr val="090909"/>
              </a:solidFill>
              <a:effectLst/>
              <a:latin typeface="-apple-system"/>
            </a:endParaRPr>
          </a:p>
          <a:p>
            <a:pPr algn="l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}</a:t>
            </a:r>
          </a:p>
          <a:p>
            <a:pPr algn="l"/>
            <a:endParaRPr lang="en-US" sz="1400" b="0" i="0" dirty="0">
              <a:solidFill>
                <a:srgbClr val="090909"/>
              </a:solidFill>
              <a:effectLst/>
              <a:latin typeface="-apple-system"/>
            </a:endParaRPr>
          </a:p>
          <a:p>
            <a:pPr algn="l"/>
            <a:endParaRPr lang="en-US" sz="1400" b="0" i="0" dirty="0">
              <a:solidFill>
                <a:srgbClr val="090909"/>
              </a:solidFill>
              <a:effectLst/>
              <a:latin typeface="-apple-system"/>
            </a:endParaRPr>
          </a:p>
          <a:p>
            <a:pPr algn="l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async function </a:t>
            </a:r>
            <a:r>
              <a:rPr lang="en-US" sz="1400" b="0" i="0" dirty="0" err="1">
                <a:solidFill>
                  <a:srgbClr val="090909"/>
                </a:solidFill>
                <a:effectLst/>
                <a:latin typeface="-apple-system"/>
              </a:rPr>
              <a:t>demoPromise</a:t>
            </a:r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() {</a:t>
            </a:r>
          </a:p>
          <a:p>
            <a:pPr algn="l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  try {</a:t>
            </a:r>
          </a:p>
          <a:p>
            <a:pPr algn="l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    let </a:t>
            </a:r>
            <a:r>
              <a:rPr lang="en-US" sz="1400" b="0" i="0" dirty="0" err="1">
                <a:solidFill>
                  <a:srgbClr val="090909"/>
                </a:solidFill>
                <a:effectLst/>
                <a:latin typeface="-apple-system"/>
              </a:rPr>
              <a:t>networkRequestOutput</a:t>
            </a:r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  = await </a:t>
            </a:r>
            <a:r>
              <a:rPr lang="en-US" sz="1400" b="0" i="0" dirty="0" err="1">
                <a:solidFill>
                  <a:srgbClr val="090909"/>
                </a:solidFill>
                <a:effectLst/>
                <a:latin typeface="-apple-system"/>
              </a:rPr>
              <a:t>makeNetworkRequest</a:t>
            </a:r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();</a:t>
            </a:r>
          </a:p>
          <a:p>
            <a:pPr algn="l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    console.log(message);</a:t>
            </a:r>
          </a:p>
          <a:p>
            <a:pPr algn="l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  }</a:t>
            </a:r>
          </a:p>
          <a:p>
            <a:pPr algn="l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  catch(error){ </a:t>
            </a:r>
          </a:p>
          <a:p>
            <a:pPr algn="l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      console.log("Error:" + </a:t>
            </a:r>
            <a:r>
              <a:rPr lang="en-US" sz="1400" b="0" i="0" dirty="0" err="1">
                <a:solidFill>
                  <a:srgbClr val="090909"/>
                </a:solidFill>
                <a:effectLst/>
                <a:latin typeface="-apple-system"/>
              </a:rPr>
              <a:t>error.message</a:t>
            </a:r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);</a:t>
            </a:r>
          </a:p>
          <a:p>
            <a:pPr algn="l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  }</a:t>
            </a:r>
          </a:p>
          <a:p>
            <a:pPr algn="l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}</a:t>
            </a:r>
          </a:p>
          <a:p>
            <a:pPr algn="l"/>
            <a:endParaRPr lang="en-US" sz="1400" b="0" i="0" dirty="0">
              <a:solidFill>
                <a:srgbClr val="090909"/>
              </a:solidFill>
              <a:effectLst/>
              <a:latin typeface="-apple-system"/>
            </a:endParaRPr>
          </a:p>
          <a:p>
            <a:pPr algn="l"/>
            <a:r>
              <a:rPr lang="en-US" sz="1400" b="0" i="0" dirty="0" err="1">
                <a:solidFill>
                  <a:srgbClr val="090909"/>
                </a:solidFill>
                <a:effectLst/>
                <a:latin typeface="-apple-system"/>
              </a:rPr>
              <a:t>demoPromise</a:t>
            </a:r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();</a:t>
            </a:r>
          </a:p>
          <a:p>
            <a:pPr algn="l"/>
            <a:endParaRPr lang="en-US" b="0" i="0" dirty="0">
              <a:solidFill>
                <a:srgbClr val="09090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096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Callbacks, Promises, Async/Await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259568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90909"/>
                </a:solidFill>
                <a:effectLst/>
                <a:latin typeface="-apple-system"/>
              </a:rPr>
              <a:t>Which should we 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Generally, Promises offer more features over callbacks; as async/await is syntactic sugar for promises, these features are also applicable to it:</a:t>
            </a:r>
          </a:p>
          <a:p>
            <a:pPr algn="l"/>
            <a:endParaRPr lang="en-US" b="0" i="0" dirty="0">
              <a:solidFill>
                <a:srgbClr val="090909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0909"/>
                </a:solidFill>
                <a:latin typeface="-apple-system"/>
              </a:rPr>
              <a:t>Single Error Propagation using catch block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0909"/>
                </a:solidFill>
                <a:latin typeface="-apple-system"/>
              </a:rPr>
              <a:t>Overcome callback hell using Promise Chaining or async/await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0909"/>
                </a:solidFill>
                <a:latin typeface="-apple-system"/>
              </a:rPr>
              <a:t>Implement parallel processing using </a:t>
            </a:r>
            <a:r>
              <a:rPr lang="en-US" dirty="0" err="1">
                <a:solidFill>
                  <a:srgbClr val="090909"/>
                </a:solidFill>
                <a:latin typeface="-apple-system"/>
              </a:rPr>
              <a:t>Promise.all</a:t>
            </a:r>
            <a:r>
              <a:rPr lang="en-US" dirty="0">
                <a:solidFill>
                  <a:srgbClr val="090909"/>
                </a:solidFill>
                <a:latin typeface="-apple-system"/>
              </a:rPr>
              <a:t>()</a:t>
            </a:r>
          </a:p>
          <a:p>
            <a:pPr algn="l"/>
            <a:endParaRPr lang="en-US" b="0" i="0" dirty="0">
              <a:solidFill>
                <a:srgbClr val="090909"/>
              </a:solidFill>
              <a:effectLst/>
              <a:latin typeface="-apple-system"/>
            </a:endParaRPr>
          </a:p>
          <a:p>
            <a:pPr algn="l"/>
            <a:endParaRPr lang="en-US" sz="1400" b="0" i="0" dirty="0">
              <a:solidFill>
                <a:srgbClr val="090909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09090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6617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8830-9506-754F-B9DA-E84E5F955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Mongoose Continued</a:t>
            </a:r>
          </a:p>
        </p:txBody>
      </p:sp>
    </p:spTree>
    <p:extLst>
      <p:ext uri="{BB962C8B-B14F-4D97-AF65-F5344CB8AC3E}">
        <p14:creationId xmlns:p14="http://schemas.microsoft.com/office/powerpoint/2010/main" val="178367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454A55"/>
                </a:solidFill>
              </a:rPr>
              <a:t>Mongoose - initializing a connection to the DB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u="sng" dirty="0">
                <a:solidFill>
                  <a:srgbClr val="1B1B1B"/>
                </a:solidFill>
                <a:latin typeface="arial" panose="020B0604020202020204" pitchFamily="34" charset="0"/>
              </a:rPr>
              <a:t>/setupMongo.js</a:t>
            </a:r>
          </a:p>
          <a:p>
            <a:pPr algn="l"/>
            <a:endParaRPr lang="en-US" sz="1600" b="1" u="sng" dirty="0">
              <a:latin typeface="arial" panose="020B0604020202020204" pitchFamily="34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const mongoose = require("mongoose");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uri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“connection-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uri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-here";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function connect()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const options = {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useNewUrlParser:true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mongoose.connect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uri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options).then(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() =&gt; { console.log("Database connection established!"); },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err =&gt; { console.log("Error connecting Database instance due to: ", err); }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)</a:t>
            </a:r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effectLst/>
                <a:latin typeface="Consolas" panose="020B0609020204030204" pitchFamily="49" charset="0"/>
              </a:rPr>
              <a:t>module.exports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connect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app.js:</a:t>
            </a:r>
          </a:p>
          <a:p>
            <a:endParaRPr lang="en-US" sz="1400" b="1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require('./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setupMongo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')();</a:t>
            </a:r>
          </a:p>
          <a:p>
            <a:endParaRPr lang="en-US" sz="1400" b="1" dirty="0">
              <a:effectLst/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1B1B1B"/>
                </a:solidFill>
                <a:latin typeface="arial" panose="020B0604020202020204" pitchFamily="34" charset="0"/>
              </a:rPr>
              <a:t>We define our DB connection method in a seperate file and invoke it from within app.js. Mongoose will maintain this connection and utilize it when performing queries later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b="1" dirty="0">
              <a:effectLst/>
              <a:latin typeface="Consolas" panose="020B0609020204030204" pitchFamily="49" charset="0"/>
            </a:endParaRPr>
          </a:p>
          <a:p>
            <a:pPr algn="l"/>
            <a:endParaRPr lang="en-US" sz="1400" dirty="0">
              <a:solidFill>
                <a:srgbClr val="1B1B1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7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Mongoose - creating user schema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u="sng" dirty="0">
                <a:solidFill>
                  <a:srgbClr val="1B1B1B"/>
                </a:solidFill>
                <a:latin typeface="arial" panose="020B0604020202020204" pitchFamily="34" charset="0"/>
              </a:rPr>
              <a:t>models/User.js</a:t>
            </a:r>
          </a:p>
          <a:p>
            <a:pPr algn="l"/>
            <a:endParaRPr lang="en-US" sz="1600" b="1" u="sng" dirty="0">
              <a:latin typeface="arial" panose="020B0604020202020204" pitchFamily="34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const mongoose = require('mongoose');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const Schema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mongoose.Schema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UserSchema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new Schema(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username: {type: String, required: true, unique: true},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password: {type: String, required: true,},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posts: [{type: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Schema.Types.ObjectId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ref: 'Post'}]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//Export model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module.exports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mongoose.model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('User',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UserSchema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400" b="1" dirty="0">
              <a:effectLst/>
              <a:latin typeface="Consolas" panose="020B0609020204030204" pitchFamily="49" charset="0"/>
            </a:endParaRPr>
          </a:p>
          <a:p>
            <a:pPr algn="l"/>
            <a:endParaRPr lang="en-US" sz="1400" dirty="0">
              <a:solidFill>
                <a:srgbClr val="1B1B1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3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Mongoose - creating post schema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u="sng" dirty="0">
                <a:solidFill>
                  <a:srgbClr val="1B1B1B"/>
                </a:solidFill>
                <a:latin typeface="arial" panose="020B0604020202020204" pitchFamily="34" charset="0"/>
              </a:rPr>
              <a:t>models/Post.js</a:t>
            </a:r>
          </a:p>
          <a:p>
            <a:pPr algn="l"/>
            <a:endParaRPr lang="en-US" sz="1600" b="1" u="sng" dirty="0">
              <a:latin typeface="arial" panose="020B0604020202020204" pitchFamily="34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const mongoose = require('mongoose');</a:t>
            </a: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const Schema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mongoose.Schema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PostSchema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new Schema(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title: {type: String, required: true},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content: {type: String, required: true,},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author: {type: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Schema.Types.ObjectId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ref: 'User'}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//Export model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module.exports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mongoose.model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('Post',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PostSchema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400" b="1" dirty="0">
              <a:effectLst/>
              <a:latin typeface="Consolas" panose="020B0609020204030204" pitchFamily="49" charset="0"/>
            </a:endParaRPr>
          </a:p>
          <a:p>
            <a:pPr algn="l"/>
            <a:endParaRPr lang="en-US" sz="1400" dirty="0">
              <a:solidFill>
                <a:srgbClr val="1B1B1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8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Auth Route Middleware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B1B1B"/>
                </a:solidFill>
                <a:latin typeface="arial" panose="020B0604020202020204" pitchFamily="34" charset="0"/>
              </a:rPr>
              <a:t>The /auth/register endpoint requires the bCrypt hash of the password the user submitted in order to be able to persist the password to the database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B1B1B"/>
                </a:solidFill>
                <a:latin typeface="arial" panose="020B0604020202020204" pitchFamily="34" charset="0"/>
              </a:rPr>
              <a:t>One method of making the hashed password available is to add a piece of middleware to the auth route which will hash the inbound password and add it to the request</a:t>
            </a:r>
          </a:p>
          <a:p>
            <a:pPr algn="l"/>
            <a:endParaRPr lang="it-IT" sz="1600" b="1" u="sng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pPr algn="l"/>
            <a:r>
              <a:rPr lang="it-IT" sz="1600" b="1" u="sng" dirty="0">
                <a:solidFill>
                  <a:srgbClr val="1B1B1B"/>
                </a:solidFill>
                <a:latin typeface="arial" panose="020B0604020202020204" pitchFamily="34" charset="0"/>
              </a:rPr>
              <a:t>routes/auth.js</a:t>
            </a:r>
          </a:p>
          <a:p>
            <a:pPr algn="l"/>
            <a:endParaRPr lang="en-US" sz="1600" b="1" u="sng" dirty="0">
              <a:latin typeface="arial" panose="020B0604020202020204" pitchFamily="34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express = require("express");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router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express.Router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require("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jwt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require("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jsonwebtoken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User = require("../models/User"); 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privateKey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"secret";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saltRounds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  <a:endParaRPr lang="en-US" sz="1600" b="1" u="sng" dirty="0">
              <a:latin typeface="arial" panose="020B0604020202020204" pitchFamily="34" charset="0"/>
            </a:endParaRPr>
          </a:p>
          <a:p>
            <a:pPr algn="l"/>
            <a:endParaRPr lang="en-US" sz="1600" b="1" u="sng" dirty="0">
              <a:latin typeface="arial" panose="020B0604020202020204" pitchFamily="34" charset="0"/>
            </a:endParaRP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router.use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(function(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res, next)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bcrypt.genSalt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saltRounds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function(err, salt)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bcrypt.hash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req.body.password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salt, function(err, hash)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req.hashedPassword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hash;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next();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});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})</a:t>
            </a:r>
            <a:endParaRPr lang="en-US" sz="1400" b="1" dirty="0">
              <a:effectLst/>
              <a:latin typeface="Consolas" panose="020B0609020204030204" pitchFamily="49" charset="0"/>
            </a:endParaRPr>
          </a:p>
          <a:p>
            <a:pPr algn="l"/>
            <a:endParaRPr lang="en-US" sz="1400" dirty="0">
              <a:solidFill>
                <a:srgbClr val="1B1B1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9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Mongoose - persisting a new user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400" b="1" u="sng" dirty="0">
                <a:solidFill>
                  <a:srgbClr val="1B1B1B"/>
                </a:solidFill>
                <a:latin typeface="arial" panose="020B0604020202020204" pitchFamily="34" charset="0"/>
              </a:rPr>
              <a:t>routes/auth.js - login </a:t>
            </a:r>
            <a:r>
              <a:rPr lang="it-IT" sz="1400" b="1" u="sng" dirty="0" err="1">
                <a:solidFill>
                  <a:srgbClr val="1B1B1B"/>
                </a:solidFill>
                <a:latin typeface="arial" panose="020B0604020202020204" pitchFamily="34" charset="0"/>
              </a:rPr>
              <a:t>route</a:t>
            </a:r>
            <a:endParaRPr lang="it-IT" sz="1400" b="1" u="sng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pPr algn="l"/>
            <a:endParaRPr lang="it-IT" sz="1400" b="1" u="sng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router.post</a:t>
            </a:r>
            <a:r>
              <a:rPr lang="en-US" sz="1100" dirty="0">
                <a:latin typeface="Consolas" panose="020B0609020204030204" pitchFamily="49" charset="0"/>
              </a:rPr>
              <a:t>("/login", </a:t>
            </a:r>
            <a:r>
              <a:rPr lang="en-US" sz="1100" dirty="0" err="1">
                <a:latin typeface="Consolas" panose="020B0609020204030204" pitchFamily="49" charset="0"/>
              </a:rPr>
              <a:t>async</a:t>
            </a:r>
            <a:r>
              <a:rPr lang="en-US" sz="1100" dirty="0">
                <a:latin typeface="Consolas" panose="020B0609020204030204" pitchFamily="49" charset="0"/>
              </a:rPr>
              <a:t> function (</a:t>
            </a:r>
            <a:r>
              <a:rPr lang="en-US" sz="1100" dirty="0" err="1">
                <a:latin typeface="Consolas" panose="020B0609020204030204" pitchFamily="49" charset="0"/>
              </a:rPr>
              <a:t>req</a:t>
            </a:r>
            <a:r>
              <a:rPr lang="en-US" sz="1100" dirty="0">
                <a:latin typeface="Consolas" panose="020B0609020204030204" pitchFamily="49" charset="0"/>
              </a:rPr>
              <a:t>, res, next)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if (</a:t>
            </a:r>
            <a:r>
              <a:rPr lang="en-US" sz="1100" dirty="0" err="1">
                <a:latin typeface="Consolas" panose="020B0609020204030204" pitchFamily="49" charset="0"/>
              </a:rPr>
              <a:t>req.body.username</a:t>
            </a:r>
            <a:r>
              <a:rPr lang="en-US" sz="1100" dirty="0">
                <a:latin typeface="Consolas" panose="020B0609020204030204" pitchFamily="49" charset="0"/>
              </a:rPr>
              <a:t> &amp;&amp; </a:t>
            </a:r>
            <a:r>
              <a:rPr lang="en-US" sz="1100" dirty="0" err="1">
                <a:latin typeface="Consolas" panose="020B0609020204030204" pitchFamily="49" charset="0"/>
              </a:rPr>
              <a:t>req.body.password</a:t>
            </a:r>
            <a:r>
              <a:rPr lang="en-US" sz="11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user = </a:t>
            </a:r>
            <a:r>
              <a:rPr lang="en-US" sz="1100" b="1" dirty="0">
                <a:latin typeface="Consolas" panose="020B0609020204030204" pitchFamily="49" charset="0"/>
              </a:rPr>
              <a:t>await </a:t>
            </a:r>
            <a:r>
              <a:rPr lang="en-US" sz="1100" b="1" dirty="0" err="1">
                <a:latin typeface="Consolas" panose="020B0609020204030204" pitchFamily="49" charset="0"/>
              </a:rPr>
              <a:t>User.findOne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.where("username")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.equals(</a:t>
            </a:r>
            <a:r>
              <a:rPr lang="en-US" sz="1100" b="1" dirty="0" err="1">
                <a:latin typeface="Consolas" panose="020B0609020204030204" pitchFamily="49" charset="0"/>
              </a:rPr>
              <a:t>req.body.username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.exec();</a:t>
            </a:r>
          </a:p>
          <a:p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    if (user)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return </a:t>
            </a:r>
            <a:r>
              <a:rPr lang="en-US" sz="1100" dirty="0" err="1">
                <a:latin typeface="Consolas" panose="020B0609020204030204" pitchFamily="49" charset="0"/>
              </a:rPr>
              <a:t>bcrypt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.compare(</a:t>
            </a:r>
            <a:r>
              <a:rPr lang="en-US" sz="1100" dirty="0" err="1">
                <a:latin typeface="Consolas" panose="020B0609020204030204" pitchFamily="49" charset="0"/>
              </a:rPr>
              <a:t>req.body.password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user.password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.then((result) =&gt;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if (result === true)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token = </a:t>
            </a:r>
            <a:r>
              <a:rPr lang="en-US" sz="1100" dirty="0" err="1">
                <a:latin typeface="Consolas" panose="020B0609020204030204" pitchFamily="49" charset="0"/>
              </a:rPr>
              <a:t>jwt.sign</a:t>
            </a:r>
            <a:r>
              <a:rPr lang="en-US" sz="1100" dirty="0">
                <a:latin typeface="Consolas" panose="020B0609020204030204" pitchFamily="49" charset="0"/>
              </a:rPr>
              <a:t>({ id: </a:t>
            </a:r>
            <a:r>
              <a:rPr lang="en-US" sz="1100" dirty="0" err="1">
                <a:latin typeface="Consolas" panose="020B0609020204030204" pitchFamily="49" charset="0"/>
              </a:rPr>
              <a:t>user._id</a:t>
            </a:r>
            <a:r>
              <a:rPr lang="en-US" sz="1100" dirty="0">
                <a:latin typeface="Consolas" panose="020B0609020204030204" pitchFamily="49" charset="0"/>
              </a:rPr>
              <a:t> }, </a:t>
            </a:r>
            <a:r>
              <a:rPr lang="en-US" sz="1100" dirty="0" err="1">
                <a:latin typeface="Consolas" panose="020B0609020204030204" pitchFamily="49" charset="0"/>
              </a:rPr>
              <a:t>privateKey</a:t>
            </a:r>
            <a:r>
              <a:rPr lang="en-US" sz="1100" dirty="0">
                <a:latin typeface="Consolas" panose="020B0609020204030204" pitchFamily="49" charset="0"/>
              </a:rPr>
              <a:t>,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  algorithm: "RS256",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return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(200).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</a:t>
            </a:r>
            <a:r>
              <a:rPr lang="en-US" sz="1100" dirty="0" err="1">
                <a:latin typeface="Consolas" panose="020B0609020204030204" pitchFamily="49" charset="0"/>
              </a:rPr>
              <a:t>access_token</a:t>
            </a:r>
            <a:r>
              <a:rPr lang="en-US" sz="1100" dirty="0">
                <a:latin typeface="Consolas" panose="020B0609020204030204" pitchFamily="49" charset="0"/>
              </a:rPr>
              <a:t>: token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return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(401).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error: "Invalid credentials."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.catch((error) =&gt;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return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(500).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error: </a:t>
            </a:r>
            <a:r>
              <a:rPr lang="en-US" sz="1100" dirty="0" err="1">
                <a:latin typeface="Consolas" panose="020B0609020204030204" pitchFamily="49" charset="0"/>
              </a:rPr>
              <a:t>error.message</a:t>
            </a:r>
            <a:r>
              <a:rPr lang="en-US" sz="1100" dirty="0">
                <a:latin typeface="Consolas" panose="020B0609020204030204" pitchFamily="49" charset="0"/>
              </a:rPr>
              <a:t>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(401).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error: "Invalid credentials."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} else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(400).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error: "Username or Password Missing"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});</a:t>
            </a:r>
          </a:p>
          <a:p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  <a:p>
            <a:pPr algn="l"/>
            <a:endParaRPr lang="en-US" sz="14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53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Mongoose - persisting a new user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400" b="1" u="sng" dirty="0">
                <a:solidFill>
                  <a:srgbClr val="1B1B1B"/>
                </a:solidFill>
                <a:latin typeface="arial" panose="020B0604020202020204" pitchFamily="34" charset="0"/>
              </a:rPr>
              <a:t>routes/auth.js - </a:t>
            </a:r>
            <a:r>
              <a:rPr lang="it-IT" sz="1400" b="1" u="sng" dirty="0" err="1">
                <a:solidFill>
                  <a:srgbClr val="1B1B1B"/>
                </a:solidFill>
                <a:latin typeface="arial" panose="020B0604020202020204" pitchFamily="34" charset="0"/>
              </a:rPr>
              <a:t>register</a:t>
            </a:r>
            <a:r>
              <a:rPr lang="it-IT" sz="1400" b="1" u="sng" dirty="0">
                <a:solidFill>
                  <a:srgbClr val="1B1B1B"/>
                </a:solidFill>
                <a:latin typeface="arial" panose="020B0604020202020204" pitchFamily="34" charset="0"/>
              </a:rPr>
              <a:t> </a:t>
            </a:r>
            <a:r>
              <a:rPr lang="it-IT" sz="1400" b="1" u="sng" dirty="0" err="1">
                <a:solidFill>
                  <a:srgbClr val="1B1B1B"/>
                </a:solidFill>
                <a:latin typeface="arial" panose="020B0604020202020204" pitchFamily="34" charset="0"/>
              </a:rPr>
              <a:t>route</a:t>
            </a:r>
            <a:endParaRPr lang="it-IT" sz="1400" b="1" u="sng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pPr algn="l"/>
            <a:endParaRPr lang="it-IT" sz="1400" b="1" u="sng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router.post</a:t>
            </a:r>
            <a:r>
              <a:rPr lang="en-US" sz="1100" dirty="0">
                <a:latin typeface="Consolas" panose="020B0609020204030204" pitchFamily="49" charset="0"/>
              </a:rPr>
              <a:t>("/register", </a:t>
            </a:r>
            <a:r>
              <a:rPr lang="en-US" sz="1100" dirty="0" err="1">
                <a:latin typeface="Consolas" panose="020B0609020204030204" pitchFamily="49" charset="0"/>
              </a:rPr>
              <a:t>async</a:t>
            </a:r>
            <a:r>
              <a:rPr lang="en-US" sz="1100" dirty="0">
                <a:latin typeface="Consolas" panose="020B0609020204030204" pitchFamily="49" charset="0"/>
              </a:rPr>
              <a:t> function (</a:t>
            </a:r>
            <a:r>
              <a:rPr lang="en-US" sz="1100" dirty="0" err="1">
                <a:latin typeface="Consolas" panose="020B0609020204030204" pitchFamily="49" charset="0"/>
              </a:rPr>
              <a:t>req</a:t>
            </a:r>
            <a:r>
              <a:rPr lang="en-US" sz="1100" dirty="0">
                <a:latin typeface="Consolas" panose="020B0609020204030204" pitchFamily="49" charset="0"/>
              </a:rPr>
              <a:t>, res, next)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if (</a:t>
            </a:r>
            <a:r>
              <a:rPr lang="en-US" sz="1100" dirty="0" err="1">
                <a:latin typeface="Consolas" panose="020B0609020204030204" pitchFamily="49" charset="0"/>
              </a:rPr>
              <a:t>req.body.username</a:t>
            </a:r>
            <a:r>
              <a:rPr lang="en-US" sz="1100" dirty="0">
                <a:latin typeface="Consolas" panose="020B0609020204030204" pitchFamily="49" charset="0"/>
              </a:rPr>
              <a:t> &amp;&amp; </a:t>
            </a:r>
            <a:r>
              <a:rPr lang="en-US" sz="1100" dirty="0" err="1">
                <a:latin typeface="Consolas" panose="020B0609020204030204" pitchFamily="49" charset="0"/>
              </a:rPr>
              <a:t>req.body.password</a:t>
            </a:r>
            <a:r>
              <a:rPr lang="en-US" sz="1100" dirty="0">
                <a:latin typeface="Consolas" panose="020B0609020204030204" pitchFamily="49" charset="0"/>
              </a:rPr>
              <a:t> &amp;&amp; </a:t>
            </a:r>
            <a:r>
              <a:rPr lang="en-US" sz="1100" dirty="0" err="1">
                <a:latin typeface="Consolas" panose="020B0609020204030204" pitchFamily="49" charset="0"/>
              </a:rPr>
              <a:t>req.body.passwordConfirmation</a:t>
            </a:r>
            <a:r>
              <a:rPr lang="en-US" sz="11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 (</a:t>
            </a:r>
            <a:r>
              <a:rPr lang="en-US" sz="1100" dirty="0" err="1">
                <a:latin typeface="Consolas" panose="020B0609020204030204" pitchFamily="49" charset="0"/>
              </a:rPr>
              <a:t>req.body.password</a:t>
            </a:r>
            <a:r>
              <a:rPr lang="en-US" sz="1100" dirty="0">
                <a:latin typeface="Consolas" panose="020B0609020204030204" pitchFamily="49" charset="0"/>
              </a:rPr>
              <a:t> === </a:t>
            </a:r>
            <a:r>
              <a:rPr lang="en-US" sz="1100" dirty="0" err="1">
                <a:latin typeface="Consolas" panose="020B0609020204030204" pitchFamily="49" charset="0"/>
              </a:rPr>
              <a:t>req.body.passwordConfirmation</a:t>
            </a:r>
            <a:r>
              <a:rPr lang="en-US" sz="11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user = new User({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username: </a:t>
            </a:r>
            <a:r>
              <a:rPr lang="en-US" sz="1100" b="1" dirty="0" err="1">
                <a:latin typeface="Consolas" panose="020B0609020204030204" pitchFamily="49" charset="0"/>
              </a:rPr>
              <a:t>req.body.username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password: </a:t>
            </a:r>
            <a:r>
              <a:rPr lang="en-US" sz="1100" b="1" dirty="0" err="1">
                <a:latin typeface="Consolas" panose="020B0609020204030204" pitchFamily="49" charset="0"/>
              </a:rPr>
              <a:t>req.hashedPassword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});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return await user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.save()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.then((</a:t>
            </a:r>
            <a:r>
              <a:rPr lang="en-US" sz="1100" b="1" dirty="0" err="1">
                <a:latin typeface="Consolas" panose="020B0609020204030204" pitchFamily="49" charset="0"/>
              </a:rPr>
              <a:t>savedUser</a:t>
            </a:r>
            <a:r>
              <a:rPr lang="en-US" sz="1100" b="1" dirty="0">
                <a:latin typeface="Consolas" panose="020B0609020204030204" pitchFamily="49" charset="0"/>
              </a:rPr>
              <a:t>) =&gt;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 return </a:t>
            </a:r>
            <a:r>
              <a:rPr lang="en-US" sz="1100" b="1" dirty="0" err="1">
                <a:latin typeface="Consolas" panose="020B0609020204030204" pitchFamily="49" charset="0"/>
              </a:rPr>
              <a:t>res.status</a:t>
            </a:r>
            <a:r>
              <a:rPr lang="en-US" sz="1100" b="1" dirty="0">
                <a:latin typeface="Consolas" panose="020B0609020204030204" pitchFamily="49" charset="0"/>
              </a:rPr>
              <a:t>(201).</a:t>
            </a:r>
            <a:r>
              <a:rPr lang="en-US" sz="1100" b="1" dirty="0" err="1">
                <a:latin typeface="Consolas" panose="020B0609020204030204" pitchFamily="49" charset="0"/>
              </a:rPr>
              <a:t>json</a:t>
            </a:r>
            <a:r>
              <a:rPr lang="en-US" sz="1100" b="1" dirty="0">
                <a:latin typeface="Consolas" panose="020B0609020204030204" pitchFamily="49" charset="0"/>
              </a:rPr>
              <a:t>({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    id: </a:t>
            </a:r>
            <a:r>
              <a:rPr lang="en-US" sz="1100" b="1" dirty="0" err="1">
                <a:latin typeface="Consolas" panose="020B0609020204030204" pitchFamily="49" charset="0"/>
              </a:rPr>
              <a:t>savedUser</a:t>
            </a:r>
            <a:r>
              <a:rPr lang="en-US" sz="1100" b="1" dirty="0">
                <a:latin typeface="Consolas" panose="020B0609020204030204" pitchFamily="49" charset="0"/>
              </a:rPr>
              <a:t>._id,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    username: </a:t>
            </a:r>
            <a:r>
              <a:rPr lang="en-US" sz="1100" b="1" dirty="0" err="1">
                <a:latin typeface="Consolas" panose="020B0609020204030204" pitchFamily="49" charset="0"/>
              </a:rPr>
              <a:t>savedUser.username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 });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.catch((error) =&gt;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return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(500).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error: </a:t>
            </a:r>
            <a:r>
              <a:rPr lang="en-US" sz="1100" dirty="0" err="1">
                <a:latin typeface="Consolas" panose="020B0609020204030204" pitchFamily="49" charset="0"/>
              </a:rPr>
              <a:t>error.message</a:t>
            </a:r>
            <a:r>
              <a:rPr lang="en-US" sz="1100" dirty="0">
                <a:latin typeface="Consolas" panose="020B0609020204030204" pitchFamily="49" charset="0"/>
              </a:rPr>
              <a:t>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(400).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error: "Passwords not matching"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} else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(400).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error: "Username or Password Missing"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});</a:t>
            </a:r>
          </a:p>
          <a:p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  <a:p>
            <a:pPr algn="l"/>
            <a:endParaRPr lang="en-US" sz="14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8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Post Route Middleware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B1B1B"/>
                </a:solidFill>
                <a:latin typeface="arial" panose="020B0604020202020204" pitchFamily="34" charset="0"/>
              </a:rPr>
              <a:t>The GET and POST /post endpoints require the plaintext userId from the access_token passed in the authorization header in order to associate newly created posts with the logged in user and to retrieve the logged in users created posts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B1B1B"/>
                </a:solidFill>
                <a:latin typeface="arial" panose="020B0604020202020204" pitchFamily="34" charset="0"/>
              </a:rPr>
              <a:t>One method of making the plaintext userId available in both request handlers is to add a piece of middleware to the post route which will verify the token is valid, parse it, and append the payload object to the request</a:t>
            </a:r>
          </a:p>
          <a:p>
            <a:pPr algn="l"/>
            <a:endParaRPr lang="it-IT" sz="1600" b="1" u="sng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pPr algn="l"/>
            <a:r>
              <a:rPr lang="it-IT" sz="1600" b="1" u="sng" dirty="0">
                <a:solidFill>
                  <a:srgbClr val="1B1B1B"/>
                </a:solidFill>
                <a:latin typeface="arial" panose="020B0604020202020204" pitchFamily="34" charset="0"/>
              </a:rPr>
              <a:t>routes/post.js</a:t>
            </a:r>
          </a:p>
          <a:p>
            <a:pPr algn="l"/>
            <a:endParaRPr lang="en-US" sz="1600" b="1" u="sng" dirty="0">
              <a:latin typeface="arial" panose="020B0604020202020204" pitchFamily="34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express = require("express");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router = </a:t>
            </a:r>
            <a:r>
              <a:rPr lang="en-US" sz="1400" dirty="0" err="1">
                <a:latin typeface="Consolas" panose="020B0609020204030204" pitchFamily="49" charset="0"/>
              </a:rPr>
              <a:t>express.Router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jwt</a:t>
            </a:r>
            <a:r>
              <a:rPr lang="en-US" sz="1400" dirty="0">
                <a:latin typeface="Consolas" panose="020B0609020204030204" pitchFamily="49" charset="0"/>
              </a:rPr>
              <a:t> = require("</a:t>
            </a:r>
            <a:r>
              <a:rPr lang="en-US" sz="1400" dirty="0" err="1">
                <a:latin typeface="Consolas" panose="020B0609020204030204" pitchFamily="49" charset="0"/>
              </a:rPr>
              <a:t>jsonwebtoken</a:t>
            </a:r>
            <a:r>
              <a:rPr lang="en-US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Post = require("../models/Post");</a:t>
            </a:r>
          </a:p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privateKey</a:t>
            </a:r>
            <a:r>
              <a:rPr lang="en-US" sz="1400" dirty="0">
                <a:latin typeface="Consolas" panose="020B0609020204030204" pitchFamily="49" charset="0"/>
              </a:rPr>
              <a:t> = "secret";</a:t>
            </a:r>
          </a:p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router.use</a:t>
            </a:r>
            <a:r>
              <a:rPr lang="en-US" sz="1400" dirty="0">
                <a:latin typeface="Consolas" panose="020B0609020204030204" pitchFamily="49" charset="0"/>
              </a:rPr>
              <a:t>(function (</a:t>
            </a:r>
            <a:r>
              <a:rPr lang="en-US" sz="1400" dirty="0" err="1">
                <a:latin typeface="Consolas" panose="020B0609020204030204" pitchFamily="49" charset="0"/>
              </a:rPr>
              <a:t>req</a:t>
            </a:r>
            <a:r>
              <a:rPr lang="en-US" sz="1400" dirty="0">
                <a:latin typeface="Consolas" panose="020B0609020204030204" pitchFamily="49" charset="0"/>
              </a:rPr>
              <a:t>, res, next)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if (</a:t>
            </a:r>
            <a:r>
              <a:rPr lang="en-US" sz="1400" dirty="0" err="1">
                <a:latin typeface="Consolas" panose="020B0609020204030204" pitchFamily="49" charset="0"/>
              </a:rPr>
              <a:t>req.header</a:t>
            </a:r>
            <a:r>
              <a:rPr lang="en-US" sz="1400" dirty="0">
                <a:latin typeface="Consolas" panose="020B0609020204030204" pitchFamily="49" charset="0"/>
              </a:rPr>
              <a:t>("Authorization"))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try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	</a:t>
            </a:r>
            <a:r>
              <a:rPr lang="en-US" sz="1400" dirty="0" err="1">
                <a:latin typeface="Consolas" panose="020B0609020204030204" pitchFamily="49" charset="0"/>
              </a:rPr>
              <a:t>req.payload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jwt.verify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req.header</a:t>
            </a:r>
            <a:r>
              <a:rPr lang="en-US" sz="1400" dirty="0">
                <a:latin typeface="Consolas" panose="020B0609020204030204" pitchFamily="49" charset="0"/>
              </a:rPr>
              <a:t>("Authorization"), </a:t>
            </a:r>
            <a:r>
              <a:rPr lang="en-US" sz="1400" dirty="0" err="1">
                <a:latin typeface="Consolas" panose="020B0609020204030204" pitchFamily="49" charset="0"/>
              </a:rPr>
              <a:t>privateKey</a:t>
            </a:r>
            <a:r>
              <a:rPr lang="en-US" sz="1400" dirty="0">
                <a:latin typeface="Consolas" panose="020B0609020204030204" pitchFamily="49" charset="0"/>
              </a:rPr>
              <a:t>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		algorithms: ["RS256"],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	});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} catch (error)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	return </a:t>
            </a:r>
            <a:r>
              <a:rPr lang="en-US" sz="1400" dirty="0" err="1">
                <a:latin typeface="Consolas" panose="020B0609020204030204" pitchFamily="49" charset="0"/>
              </a:rPr>
              <a:t>res.status</a:t>
            </a:r>
            <a:r>
              <a:rPr lang="en-US" sz="1400" dirty="0">
                <a:latin typeface="Consolas" panose="020B0609020204030204" pitchFamily="49" charset="0"/>
              </a:rPr>
              <a:t>(401).</a:t>
            </a:r>
            <a:r>
              <a:rPr lang="en-US" sz="1400" dirty="0" err="1">
                <a:latin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</a:rPr>
              <a:t>({ error: </a:t>
            </a:r>
            <a:r>
              <a:rPr lang="en-US" sz="1400" dirty="0" err="1">
                <a:latin typeface="Consolas" panose="020B0609020204030204" pitchFamily="49" charset="0"/>
              </a:rPr>
              <a:t>error.message</a:t>
            </a:r>
            <a:r>
              <a:rPr lang="en-US" sz="1400" dirty="0">
                <a:latin typeface="Consolas" panose="020B0609020204030204" pitchFamily="49" charset="0"/>
              </a:rPr>
              <a:t> });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} else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return </a:t>
            </a:r>
            <a:r>
              <a:rPr lang="en-US" sz="1400" dirty="0" err="1">
                <a:latin typeface="Consolas" panose="020B0609020204030204" pitchFamily="49" charset="0"/>
              </a:rPr>
              <a:t>res.status</a:t>
            </a:r>
            <a:r>
              <a:rPr lang="en-US" sz="1400" dirty="0">
                <a:latin typeface="Consolas" panose="020B0609020204030204" pitchFamily="49" charset="0"/>
              </a:rPr>
              <a:t>(401).</a:t>
            </a:r>
            <a:r>
              <a:rPr lang="en-US" sz="1400" dirty="0" err="1">
                <a:latin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</a:rPr>
              <a:t>({ error: "Unauthorized" });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next();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});</a:t>
            </a:r>
          </a:p>
          <a:p>
            <a:pPr algn="l"/>
            <a:endParaRPr lang="en-US" sz="1400" dirty="0">
              <a:solidFill>
                <a:srgbClr val="1B1B1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7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8830-9506-754F-B9DA-E84E5F955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Async</a:t>
            </a:r>
            <a:r>
              <a:rPr lang="en-US" sz="4400" dirty="0"/>
              <a:t> </a:t>
            </a:r>
            <a:r>
              <a:rPr lang="en-US" sz="4400" dirty="0" err="1"/>
              <a:t>Javascript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25734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Mongoose - authoring a new post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u="sng" dirty="0">
                <a:solidFill>
                  <a:srgbClr val="1B1B1B"/>
                </a:solidFill>
                <a:latin typeface="arial" panose="020B0604020202020204" pitchFamily="34" charset="0"/>
              </a:rPr>
              <a:t>routes/post.js - / POST</a:t>
            </a:r>
          </a:p>
          <a:p>
            <a:endParaRPr lang="en-US" sz="1600" b="1" u="sng" dirty="0">
              <a:latin typeface="arial" panose="020B0604020202020204" pitchFamily="34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router.post</a:t>
            </a:r>
            <a:r>
              <a:rPr lang="en-US" sz="1400" dirty="0">
                <a:latin typeface="Consolas" panose="020B0609020204030204" pitchFamily="49" charset="0"/>
              </a:rPr>
              <a:t>("/", </a:t>
            </a:r>
            <a:r>
              <a:rPr lang="en-US" sz="1400" dirty="0" err="1">
                <a:latin typeface="Consolas" panose="020B0609020204030204" pitchFamily="49" charset="0"/>
              </a:rPr>
              <a:t>async</a:t>
            </a:r>
            <a:r>
              <a:rPr lang="en-US" sz="1400" dirty="0">
                <a:latin typeface="Consolas" panose="020B0609020204030204" pitchFamily="49" charset="0"/>
              </a:rPr>
              <a:t> function (</a:t>
            </a:r>
            <a:r>
              <a:rPr lang="en-US" sz="1400" dirty="0" err="1">
                <a:latin typeface="Consolas" panose="020B0609020204030204" pitchFamily="49" charset="0"/>
              </a:rPr>
              <a:t>req</a:t>
            </a:r>
            <a:r>
              <a:rPr lang="en-US" sz="1400" dirty="0">
                <a:latin typeface="Consolas" panose="020B0609020204030204" pitchFamily="49" charset="0"/>
              </a:rPr>
              <a:t>, res)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post = new Post({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title: </a:t>
            </a:r>
            <a:r>
              <a:rPr lang="en-US" sz="1400" dirty="0" err="1">
                <a:latin typeface="Consolas" panose="020B0609020204030204" pitchFamily="49" charset="0"/>
              </a:rPr>
              <a:t>req.body.title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content: </a:t>
            </a:r>
            <a:r>
              <a:rPr lang="en-US" sz="1400" dirty="0" err="1">
                <a:latin typeface="Consolas" panose="020B0609020204030204" pitchFamily="49" charset="0"/>
              </a:rPr>
              <a:t>req.body.content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	author: </a:t>
            </a:r>
            <a:r>
              <a:rPr lang="en-US" sz="1400" dirty="0" err="1">
                <a:latin typeface="Consolas" panose="020B0609020204030204" pitchFamily="49" charset="0"/>
              </a:rPr>
              <a:t>req.payload.id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});</a:t>
            </a:r>
          </a:p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	await post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.save()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.then((</a:t>
            </a:r>
            <a:r>
              <a:rPr lang="en-US" sz="1400" dirty="0" err="1">
                <a:latin typeface="Consolas" panose="020B0609020204030204" pitchFamily="49" charset="0"/>
              </a:rPr>
              <a:t>savedPost</a:t>
            </a:r>
            <a:r>
              <a:rPr lang="en-US" sz="1400" dirty="0">
                <a:latin typeface="Consolas" panose="020B0609020204030204" pitchFamily="49" charset="0"/>
              </a:rPr>
              <a:t>) =&gt;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	return </a:t>
            </a:r>
            <a:r>
              <a:rPr lang="en-US" sz="1400" dirty="0" err="1">
                <a:latin typeface="Consolas" panose="020B0609020204030204" pitchFamily="49" charset="0"/>
              </a:rPr>
              <a:t>res.status</a:t>
            </a:r>
            <a:r>
              <a:rPr lang="en-US" sz="1400" dirty="0">
                <a:latin typeface="Consolas" panose="020B0609020204030204" pitchFamily="49" charset="0"/>
              </a:rPr>
              <a:t>(201).</a:t>
            </a:r>
            <a:r>
              <a:rPr lang="en-US" sz="1400" dirty="0" err="1">
                <a:latin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</a:rPr>
              <a:t>({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		id: </a:t>
            </a:r>
            <a:r>
              <a:rPr lang="en-US" sz="1400" dirty="0" err="1">
                <a:latin typeface="Consolas" panose="020B0609020204030204" pitchFamily="49" charset="0"/>
              </a:rPr>
              <a:t>savedPost</a:t>
            </a:r>
            <a:r>
              <a:rPr lang="en-US" sz="1400" dirty="0">
                <a:latin typeface="Consolas" panose="020B0609020204030204" pitchFamily="49" charset="0"/>
              </a:rPr>
              <a:t>._id,</a:t>
            </a:r>
          </a:p>
          <a:p>
            <a:pPr lvl="3"/>
            <a:r>
              <a:rPr lang="en-US" sz="1400" dirty="0">
                <a:latin typeface="Consolas" panose="020B0609020204030204" pitchFamily="49" charset="0"/>
              </a:rPr>
              <a:t>	title: </a:t>
            </a:r>
            <a:r>
              <a:rPr lang="en-US" sz="1400" dirty="0" err="1">
                <a:latin typeface="Consolas" panose="020B0609020204030204" pitchFamily="49" charset="0"/>
              </a:rPr>
              <a:t>savedPost.title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sz="1400" dirty="0">
                <a:latin typeface="Consolas" panose="020B0609020204030204" pitchFamily="49" charset="0"/>
              </a:rPr>
              <a:t>	content: </a:t>
            </a:r>
            <a:r>
              <a:rPr lang="en-US" sz="1400" dirty="0" err="1">
                <a:latin typeface="Consolas" panose="020B0609020204030204" pitchFamily="49" charset="0"/>
              </a:rPr>
              <a:t>savedPost.content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sz="1400" dirty="0">
                <a:latin typeface="Consolas" panose="020B0609020204030204" pitchFamily="49" charset="0"/>
              </a:rPr>
              <a:t>	author: </a:t>
            </a:r>
            <a:r>
              <a:rPr lang="en-US" sz="1400" dirty="0" err="1">
                <a:latin typeface="Consolas" panose="020B0609020204030204" pitchFamily="49" charset="0"/>
              </a:rPr>
              <a:t>savedPost.author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	});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})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.catch((error) =&gt; {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	return </a:t>
            </a:r>
            <a:r>
              <a:rPr lang="en-US" sz="1400" dirty="0" err="1">
                <a:latin typeface="Consolas" panose="020B0609020204030204" pitchFamily="49" charset="0"/>
              </a:rPr>
              <a:t>res.status</a:t>
            </a:r>
            <a:r>
              <a:rPr lang="en-US" sz="1400" dirty="0">
                <a:latin typeface="Consolas" panose="020B0609020204030204" pitchFamily="49" charset="0"/>
              </a:rPr>
              <a:t>(500).</a:t>
            </a:r>
            <a:r>
              <a:rPr lang="en-US" sz="1400" dirty="0" err="1">
                <a:latin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</a:rPr>
              <a:t>({ error: </a:t>
            </a:r>
            <a:r>
              <a:rPr lang="en-US" sz="1400" dirty="0" err="1">
                <a:latin typeface="Consolas" panose="020B0609020204030204" pitchFamily="49" charset="0"/>
              </a:rPr>
              <a:t>error.message</a:t>
            </a:r>
            <a:r>
              <a:rPr lang="en-US" sz="1400" dirty="0">
                <a:latin typeface="Consolas" panose="020B0609020204030204" pitchFamily="49" charset="0"/>
              </a:rPr>
              <a:t> });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});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6550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Mongoose - retrieving a user’s posts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u="sng" dirty="0">
                <a:solidFill>
                  <a:srgbClr val="1B1B1B"/>
                </a:solidFill>
                <a:latin typeface="arial" panose="020B0604020202020204" pitchFamily="34" charset="0"/>
              </a:rPr>
              <a:t>routes/post.js - / GET</a:t>
            </a:r>
          </a:p>
          <a:p>
            <a:pPr algn="l"/>
            <a:endParaRPr lang="en-US" sz="1600" b="1" u="sng" dirty="0">
              <a:latin typeface="arial" panose="020B0604020202020204" pitchFamily="34" charset="0"/>
            </a:endParaRPr>
          </a:p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router.get</a:t>
            </a:r>
            <a:r>
              <a:rPr lang="en-US" sz="1400" dirty="0">
                <a:latin typeface="Consolas" panose="020B0609020204030204" pitchFamily="49" charset="0"/>
              </a:rPr>
              <a:t>("/", </a:t>
            </a:r>
            <a:r>
              <a:rPr lang="en-US" sz="1400" dirty="0" err="1">
                <a:latin typeface="Consolas" panose="020B0609020204030204" pitchFamily="49" charset="0"/>
              </a:rPr>
              <a:t>async</a:t>
            </a:r>
            <a:r>
              <a:rPr lang="en-US" sz="1400" dirty="0">
                <a:latin typeface="Consolas" panose="020B0609020204030204" pitchFamily="49" charset="0"/>
              </a:rPr>
              <a:t> function (</a:t>
            </a:r>
            <a:r>
              <a:rPr lang="en-US" sz="1400" dirty="0" err="1">
                <a:latin typeface="Consolas" panose="020B0609020204030204" pitchFamily="49" charset="0"/>
              </a:rPr>
              <a:t>req</a:t>
            </a:r>
            <a:r>
              <a:rPr lang="en-US" sz="1400" dirty="0">
                <a:latin typeface="Consolas" panose="020B0609020204030204" pitchFamily="49" charset="0"/>
              </a:rPr>
              <a:t>, res, next) {</a:t>
            </a:r>
          </a:p>
          <a:p>
            <a:pPr lvl="1"/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posts = await </a:t>
            </a:r>
            <a:r>
              <a:rPr lang="en-US" sz="1400" dirty="0" err="1">
                <a:latin typeface="Consolas" panose="020B0609020204030204" pitchFamily="49" charset="0"/>
              </a:rPr>
              <a:t>Post.find</a:t>
            </a:r>
            <a:r>
              <a:rPr lang="en-US" sz="1400" dirty="0">
                <a:latin typeface="Consolas" panose="020B0609020204030204" pitchFamily="49" charset="0"/>
              </a:rPr>
              <a:t>().where("author").equals(</a:t>
            </a:r>
            <a:r>
              <a:rPr lang="en-US" sz="1400" dirty="0" err="1">
                <a:latin typeface="Consolas" panose="020B0609020204030204" pitchFamily="49" charset="0"/>
              </a:rPr>
              <a:t>req.payload.id</a:t>
            </a:r>
            <a:r>
              <a:rPr lang="en-US" sz="1400" dirty="0">
                <a:latin typeface="Consolas" panose="020B0609020204030204" pitchFamily="49" charset="0"/>
              </a:rPr>
              <a:t>).exec();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</a:rPr>
              <a:t>res.status</a:t>
            </a:r>
            <a:r>
              <a:rPr lang="en-US" sz="1400" dirty="0">
                <a:latin typeface="Consolas" panose="020B0609020204030204" pitchFamily="49" charset="0"/>
              </a:rPr>
              <a:t>(200).</a:t>
            </a:r>
            <a:r>
              <a:rPr lang="en-US" sz="1400" dirty="0" err="1">
                <a:latin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</a:rPr>
              <a:t>({ posts: posts });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});</a:t>
            </a:r>
          </a:p>
          <a:p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47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Protecting Secrets - Using </a:t>
            </a:r>
            <a:r>
              <a:rPr lang="en-US" dirty="0" err="1">
                <a:solidFill>
                  <a:srgbClr val="454A55"/>
                </a:solidFill>
              </a:rPr>
              <a:t>dotenv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838200" y="1335024"/>
            <a:ext cx="107263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Secrets such as API keys, database connection URIs, and private keys should </a:t>
            </a:r>
            <a:r>
              <a:rPr lang="en-US" sz="1400" b="1" dirty="0">
                <a:latin typeface="Consolas" panose="020B0609020204030204" pitchFamily="49" charset="0"/>
              </a:rPr>
              <a:t>never </a:t>
            </a:r>
            <a:r>
              <a:rPr lang="en-US" sz="1400" dirty="0">
                <a:latin typeface="Consolas" panose="020B0609020204030204" pitchFamily="49" charset="0"/>
              </a:rPr>
              <a:t>be committed to source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One way to prevent committing these secrets is to never hardcode their values in your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An alternative to hardcoding secrets in your code is setting them as environment variables and then loading those environment variables in your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We will load our </a:t>
            </a:r>
            <a:r>
              <a:rPr lang="en-US" sz="1400" dirty="0">
                <a:latin typeface="Consolas" panose="020B0609020204030204" pitchFamily="49" charset="0"/>
              </a:rPr>
              <a:t>secrets as environment variables using </a:t>
            </a:r>
            <a:r>
              <a:rPr lang="en-US" sz="1400" dirty="0" err="1">
                <a:latin typeface="Consolas" panose="020B0609020204030204" pitchFamily="49" charset="0"/>
              </a:rPr>
              <a:t>dotenv</a:t>
            </a:r>
            <a:r>
              <a:rPr lang="en-US" sz="1400" dirty="0">
                <a:latin typeface="Consolas" panose="020B0609020204030204" pitchFamily="49" charset="0"/>
              </a:rPr>
              <a:t>. </a:t>
            </a:r>
            <a:r>
              <a:rPr lang="en-US" sz="1400" dirty="0" err="1">
                <a:latin typeface="Consolas" panose="020B0609020204030204" pitchFamily="49" charset="0"/>
              </a:rPr>
              <a:t>Dotenv</a:t>
            </a:r>
            <a:r>
              <a:rPr lang="en-US" sz="1400" dirty="0">
                <a:latin typeface="Consolas" panose="020B0609020204030204" pitchFamily="49" charset="0"/>
              </a:rPr>
              <a:t> will create environment variables when our server starts. These values are stored in an .env file which is not committed to source control</a:t>
            </a: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is a zero-dependency module that loads environment variables from a .env file into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process.env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. Storing configuration in the environment separate from code is based on The Twelve-Factor App methodology.</a:t>
            </a: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Installing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npm</a:t>
            </a:r>
            <a:r>
              <a:rPr lang="en-US" sz="1400" dirty="0">
                <a:latin typeface="Consolas" panose="020B0609020204030204" pitchFamily="49" charset="0"/>
              </a:rPr>
              <a:t> install </a:t>
            </a:r>
            <a:r>
              <a:rPr lang="en-US" sz="1400" dirty="0" err="1">
                <a:latin typeface="Consolas" panose="020B0609020204030204" pitchFamily="49" charset="0"/>
              </a:rPr>
              <a:t>dotenv</a:t>
            </a:r>
            <a:r>
              <a:rPr lang="en-US" sz="1400" dirty="0">
                <a:latin typeface="Consolas" panose="020B0609020204030204" pitchFamily="49" charset="0"/>
              </a:rPr>
              <a:t> --save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1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Creating our .env 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356616" y="1261873"/>
            <a:ext cx="119786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Our .env file is a very simple file defining keys/values of our secrets in the format below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The key name we specify will later be accessible in our code via the global process variable (</a:t>
            </a:r>
            <a:r>
              <a:rPr lang="en-US" sz="1400" dirty="0" err="1">
                <a:latin typeface="Consolas" panose="020B0609020204030204" pitchFamily="49" charset="0"/>
              </a:rPr>
              <a:t>process.env.KEY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Create a .env file in the Express server’s root directory</a:t>
            </a:r>
          </a:p>
          <a:p>
            <a:pPr marL="342900" indent="-342900">
              <a:buAutoNum type="arabicPeriod"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Create a .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gitignore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containing the below contents which specifies .env files should not be committed:</a:t>
            </a:r>
          </a:p>
          <a:p>
            <a:pPr lvl="1"/>
            <a:endParaRPr lang="fr-FR" sz="14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fr-FR" sz="1400" b="0" dirty="0" err="1">
                <a:effectLst/>
                <a:latin typeface="Consolas" panose="020B0609020204030204" pitchFamily="49" charset="0"/>
              </a:rPr>
              <a:t>node_modules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fr-FR" sz="1400" b="0" dirty="0">
                <a:effectLst/>
                <a:latin typeface="Consolas" panose="020B0609020204030204" pitchFamily="49" charset="0"/>
              </a:rPr>
              <a:t># </a:t>
            </a:r>
            <a:r>
              <a:rPr lang="fr-FR" sz="1400" b="0" dirty="0" err="1">
                <a:effectLst/>
                <a:latin typeface="Consolas" panose="020B0609020204030204" pitchFamily="49" charset="0"/>
              </a:rPr>
              <a:t>dotenv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effectLst/>
                <a:latin typeface="Consolas" panose="020B0609020204030204" pitchFamily="49" charset="0"/>
              </a:rPr>
              <a:t>environment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 variables file</a:t>
            </a:r>
          </a:p>
          <a:p>
            <a:pPr lvl="1"/>
            <a:r>
              <a:rPr lang="fr-FR" sz="1400" b="0" dirty="0"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effectLst/>
                <a:latin typeface="Consolas" panose="020B0609020204030204" pitchFamily="49" charset="0"/>
              </a:rPr>
              <a:t>env</a:t>
            </a:r>
            <a:endParaRPr lang="fr-FR" sz="14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fr-FR" sz="1400" b="0" dirty="0"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effectLst/>
                <a:latin typeface="Consolas" panose="020B0609020204030204" pitchFamily="49" charset="0"/>
              </a:rPr>
              <a:t>env.test</a:t>
            </a:r>
            <a:endParaRPr lang="fr-FR" sz="14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fr-FR" sz="1400" b="0" dirty="0"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effectLst/>
                <a:latin typeface="Consolas" panose="020B0609020204030204" pitchFamily="49" charset="0"/>
              </a:rPr>
              <a:t>env.production</a:t>
            </a:r>
            <a:endParaRPr lang="fr-FR" sz="1400" b="0" dirty="0">
              <a:effectLst/>
              <a:latin typeface="Consolas" panose="020B0609020204030204" pitchFamily="49" charset="0"/>
            </a:endParaRPr>
          </a:p>
          <a:p>
            <a:pPr lvl="1"/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3. Add the following to the .env file created in step 1: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DB_URI="</a:t>
            </a:r>
            <a:r>
              <a:rPr lang="en-US" sz="1400" dirty="0" err="1">
                <a:latin typeface="Consolas" panose="020B0609020204030204" pitchFamily="49" charset="0"/>
              </a:rPr>
              <a:t>mongodb+srv</a:t>
            </a:r>
            <a:r>
              <a:rPr lang="en-US" sz="1400" dirty="0">
                <a:latin typeface="Consolas" panose="020B0609020204030204" pitchFamily="49" charset="0"/>
              </a:rPr>
              <a:t>://admin:HaTrlOuUrnrmZ1rQ@cluster0.qeg4a.mongodb.net/</a:t>
            </a:r>
            <a:r>
              <a:rPr lang="en-US" sz="1400" dirty="0" err="1">
                <a:latin typeface="Consolas" panose="020B0609020204030204" pitchFamily="49" charset="0"/>
              </a:rPr>
              <a:t>blogAppInClass?retryWrites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true&amp;w</a:t>
            </a:r>
            <a:r>
              <a:rPr lang="en-US" sz="1400" dirty="0">
                <a:latin typeface="Consolas" panose="020B0609020204030204" pitchFamily="49" charset="0"/>
              </a:rPr>
              <a:t>=majority"</a:t>
            </a:r>
          </a:p>
          <a:p>
            <a:pPr lvl="1"/>
            <a:r>
              <a:rPr lang="en-US" sz="1400" b="0" dirty="0">
                <a:effectLst/>
                <a:latin typeface="Consolas" panose="020B0609020204030204" pitchFamily="49" charset="0"/>
              </a:rPr>
              <a:t>JWT_PRIVATE_KEY="-----BEGIN RSA PRIVATE KEY-----\nMIICXgIBAAKBgQCCHv5sfIOEYf+4TNLfoUIre5GcpJGxb2t1c/TWOvFjE2x1VMwJ\nbGzurdeeUss+PcItjuTNixOGNx7YO+HLZkLoW6WXlv9LWtHnbZvpzTZCTrfDxA4B\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/w3NEFp3tiu+CV8QRphvU1kYTbUo4+3Ko9eVNtt/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BfLxsSpqQUaraunxQIDAQAB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\nAoGBAIBZnDNcusnpdLnRpawLP97uW5p8xm2UbxYDFD4BFDvbW/98bmrZNbZVajt0\nhaBWgOQ5cD3DcrXQRy+aGcZtj45ytqn2XgXpEiklq24cPflNB+1/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BDxqylNT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CJf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\nwpi0vAKRqZRumF66mpeXy++3aaoLrIEcwyXRLU7HOCHf2wC9AkEA+1srhI5TXtCP\n3TuN/vTksESYS4mJzKwi4sfbjEqq4ZyKwIsgHWhiJIVqxVl7OgSBgOkb/Fxcgu58\ngn8rZyRw+wJBAISGbDnye3mPQkh6iylnheGTkrjv8nglB10TeKlE2fmhoR4cdfz4\nJokN3XIWYZAj9TZ6teo4TUg8XNoEwJD4bj8CQQCcw+3OTJ3+ooE3b69N9hqzPPTn\nF67T8gAIBLIPO3p8H5ACKkMrVDDxqiw/TWGne6vxZHHJ4SjpmCgbk4jUWUwFAkAk\nUEk7n6wh5RV+ksWrNMjExRFBR86jCVJ5OKqph0pLUvS5MYdLKBw3FeuGJYfaXWAF\n654JbiAPGStAOmkh0FE1AkEA8xkuzjVyHhsMG8kni0+h4iVyGc5GKZfvHQ23wzoN\nI6lRcdmQQMSrPMfNne1bxtOSFdbZhNosi5uoHZcGKYeBWQ==\n-----END RSA PRIVATE KEY-----"</a:t>
            </a:r>
          </a:p>
          <a:p>
            <a:endParaRPr lang="fr-F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69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Using our .env 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356616" y="1261873"/>
            <a:ext cx="1197864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In </a:t>
            </a:r>
            <a:r>
              <a:rPr lang="fr-FR" sz="1400" dirty="0" err="1">
                <a:latin typeface="Consolas" panose="020B0609020204030204" pitchFamily="49" charset="0"/>
              </a:rPr>
              <a:t>order</a:t>
            </a:r>
            <a:r>
              <a:rPr lang="fr-FR" sz="1400" dirty="0">
                <a:latin typeface="Consolas" panose="020B0609020204030204" pitchFamily="49" charset="0"/>
              </a:rPr>
              <a:t> to use the </a:t>
            </a:r>
            <a:r>
              <a:rPr lang="fr-FR" sz="1400" dirty="0" err="1">
                <a:latin typeface="Consolas" panose="020B0609020204030204" pitchFamily="49" charset="0"/>
              </a:rPr>
              <a:t>private</a:t>
            </a:r>
            <a:r>
              <a:rPr lang="fr-FR" sz="1400" dirty="0">
                <a:latin typeface="Consolas" panose="020B0609020204030204" pitchFamily="49" charset="0"/>
              </a:rPr>
              <a:t> keys </a:t>
            </a:r>
            <a:r>
              <a:rPr lang="fr-FR" sz="1400" dirty="0" err="1">
                <a:latin typeface="Consolas" panose="020B0609020204030204" pitchFamily="49" charset="0"/>
              </a:rPr>
              <a:t>we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configured</a:t>
            </a:r>
            <a:r>
              <a:rPr lang="fr-FR" sz="1400" dirty="0">
                <a:latin typeface="Consolas" panose="020B0609020204030204" pitchFamily="49" charset="0"/>
              </a:rPr>
              <a:t> on the last slide, </a:t>
            </a:r>
            <a:r>
              <a:rPr lang="fr-FR" sz="1400" dirty="0" err="1">
                <a:latin typeface="Consolas" panose="020B0609020204030204" pitchFamily="49" charset="0"/>
              </a:rPr>
              <a:t>we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need</a:t>
            </a:r>
            <a:r>
              <a:rPr lang="fr-FR" sz="1400" dirty="0">
                <a:latin typeface="Consolas" panose="020B0609020204030204" pitchFamily="49" charset="0"/>
              </a:rPr>
              <a:t> to </a:t>
            </a:r>
            <a:r>
              <a:rPr lang="fr-FR" sz="1400" dirty="0" err="1">
                <a:latin typeface="Consolas" panose="020B0609020204030204" pitchFamily="49" charset="0"/>
              </a:rPr>
              <a:t>load</a:t>
            </a:r>
            <a:r>
              <a:rPr lang="fr-FR" sz="1400" dirty="0">
                <a:latin typeface="Consolas" panose="020B0609020204030204" pitchFamily="49" charset="0"/>
              </a:rPr>
              <a:t> the .</a:t>
            </a:r>
            <a:r>
              <a:rPr lang="fr-FR" sz="1400" dirty="0" err="1">
                <a:latin typeface="Consolas" panose="020B0609020204030204" pitchFamily="49" charset="0"/>
              </a:rPr>
              <a:t>env</a:t>
            </a:r>
            <a:r>
              <a:rPr lang="fr-FR" sz="1400" dirty="0">
                <a:latin typeface="Consolas" panose="020B0609020204030204" pitchFamily="49" charset="0"/>
              </a:rPr>
              <a:t> file by </a:t>
            </a:r>
            <a:r>
              <a:rPr lang="fr-FR" sz="1400" dirty="0" err="1">
                <a:latin typeface="Consolas" panose="020B0609020204030204" pitchFamily="49" charset="0"/>
              </a:rPr>
              <a:t>adding</a:t>
            </a:r>
            <a:r>
              <a:rPr lang="fr-FR" sz="1400" dirty="0">
                <a:latin typeface="Consolas" panose="020B0609020204030204" pitchFamily="49" charset="0"/>
              </a:rPr>
              <a:t> the </a:t>
            </a:r>
            <a:r>
              <a:rPr lang="fr-FR" sz="1400" dirty="0" err="1">
                <a:latin typeface="Consolas" panose="020B0609020204030204" pitchFamily="49" charset="0"/>
              </a:rPr>
              <a:t>following</a:t>
            </a:r>
            <a:r>
              <a:rPr lang="fr-FR" sz="1400" dirty="0">
                <a:latin typeface="Consolas" panose="020B0609020204030204" pitchFamily="49" charset="0"/>
              </a:rPr>
              <a:t> line of code as </a:t>
            </a:r>
            <a:r>
              <a:rPr lang="fr-FR" sz="1400" dirty="0" err="1">
                <a:latin typeface="Consolas" panose="020B0609020204030204" pitchFamily="49" charset="0"/>
              </a:rPr>
              <a:t>early</a:t>
            </a:r>
            <a:r>
              <a:rPr lang="fr-FR" sz="1400" dirty="0">
                <a:latin typeface="Consolas" panose="020B0609020204030204" pitchFamily="49" charset="0"/>
              </a:rPr>
              <a:t> as possible in </a:t>
            </a:r>
            <a:r>
              <a:rPr lang="fr-FR" sz="1400" dirty="0" err="1">
                <a:latin typeface="Consolas" panose="020B0609020204030204" pitchFamily="49" charset="0"/>
              </a:rPr>
              <a:t>our</a:t>
            </a:r>
            <a:r>
              <a:rPr lang="fr-FR" sz="1400" dirty="0">
                <a:latin typeface="Consolas" panose="020B0609020204030204" pitchFamily="49" charset="0"/>
              </a:rPr>
              <a:t> app.js file: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b="1" dirty="0" err="1">
                <a:latin typeface="Consolas" panose="020B0609020204030204" pitchFamily="49" charset="0"/>
              </a:rPr>
              <a:t>require</a:t>
            </a:r>
            <a:r>
              <a:rPr lang="fr-FR" sz="1400" b="1" dirty="0">
                <a:latin typeface="Consolas" panose="020B0609020204030204" pitchFamily="49" charset="0"/>
              </a:rPr>
              <a:t>('</a:t>
            </a:r>
            <a:r>
              <a:rPr lang="fr-FR" sz="1400" b="1" dirty="0" err="1">
                <a:latin typeface="Consolas" panose="020B0609020204030204" pitchFamily="49" charset="0"/>
              </a:rPr>
              <a:t>dotenv</a:t>
            </a:r>
            <a:r>
              <a:rPr lang="fr-FR" sz="1400" b="1" dirty="0">
                <a:latin typeface="Consolas" panose="020B0609020204030204" pitchFamily="49" charset="0"/>
              </a:rPr>
              <a:t>').config()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The </a:t>
            </a:r>
            <a:r>
              <a:rPr lang="fr-FR" sz="1400" dirty="0" err="1">
                <a:latin typeface="Consolas" panose="020B0609020204030204" pitchFamily="49" charset="0"/>
              </a:rPr>
              <a:t>above</a:t>
            </a:r>
            <a:r>
              <a:rPr lang="fr-FR" sz="1400" dirty="0">
                <a:latin typeface="Consolas" panose="020B0609020204030204" pitchFamily="49" charset="0"/>
              </a:rPr>
              <a:t> line </a:t>
            </a:r>
            <a:r>
              <a:rPr lang="fr-FR" sz="1400" dirty="0" err="1">
                <a:latin typeface="Consolas" panose="020B0609020204030204" pitchFamily="49" charset="0"/>
              </a:rPr>
              <a:t>will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make</a:t>
            </a:r>
            <a:r>
              <a:rPr lang="fr-FR" sz="1400" dirty="0">
                <a:latin typeface="Consolas" panose="020B0609020204030204" pitchFamily="49" charset="0"/>
              </a:rPr>
              <a:t> the key/values </a:t>
            </a:r>
            <a:r>
              <a:rPr lang="fr-FR" sz="1400" dirty="0" err="1">
                <a:latin typeface="Consolas" panose="020B0609020204030204" pitchFamily="49" charset="0"/>
              </a:rPr>
              <a:t>we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definied</a:t>
            </a:r>
            <a:r>
              <a:rPr lang="fr-FR" sz="1400" dirty="0">
                <a:latin typeface="Consolas" panose="020B0609020204030204" pitchFamily="49" charset="0"/>
              </a:rPr>
              <a:t> in </a:t>
            </a:r>
            <a:r>
              <a:rPr lang="fr-FR" sz="1400" dirty="0" err="1">
                <a:latin typeface="Consolas" panose="020B0609020204030204" pitchFamily="49" charset="0"/>
              </a:rPr>
              <a:t>our</a:t>
            </a:r>
            <a:r>
              <a:rPr lang="fr-FR" sz="1400" dirty="0">
                <a:latin typeface="Consolas" panose="020B0609020204030204" pitchFamily="49" charset="0"/>
              </a:rPr>
              <a:t> .</a:t>
            </a:r>
            <a:r>
              <a:rPr lang="fr-FR" sz="1400" dirty="0" err="1">
                <a:latin typeface="Consolas" panose="020B0609020204030204" pitchFamily="49" charset="0"/>
              </a:rPr>
              <a:t>env</a:t>
            </a:r>
            <a:r>
              <a:rPr lang="fr-FR" sz="1400" dirty="0">
                <a:latin typeface="Consolas" panose="020B0609020204030204" pitchFamily="49" charset="0"/>
              </a:rPr>
              <a:t> file </a:t>
            </a:r>
            <a:r>
              <a:rPr lang="fr-FR" sz="1400" dirty="0" err="1">
                <a:latin typeface="Consolas" panose="020B0609020204030204" pitchFamily="49" charset="0"/>
              </a:rPr>
              <a:t>available</a:t>
            </a:r>
            <a:r>
              <a:rPr lang="fr-FR" sz="1400" dirty="0">
                <a:latin typeface="Consolas" panose="020B0609020204030204" pitchFamily="49" charset="0"/>
              </a:rPr>
              <a:t> in </a:t>
            </a:r>
            <a:r>
              <a:rPr lang="fr-FR" sz="1400" dirty="0" err="1">
                <a:latin typeface="Consolas" panose="020B0609020204030204" pitchFamily="49" charset="0"/>
              </a:rPr>
              <a:t>our</a:t>
            </a:r>
            <a:r>
              <a:rPr lang="fr-FR" sz="1400" dirty="0">
                <a:latin typeface="Consolas" panose="020B0609020204030204" pitchFamily="49" charset="0"/>
              </a:rPr>
              <a:t> process global var.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 err="1">
                <a:latin typeface="Consolas" panose="020B0609020204030204" pitchFamily="49" charset="0"/>
              </a:rPr>
              <a:t>We</a:t>
            </a:r>
            <a:r>
              <a:rPr lang="fr-FR" sz="1400" dirty="0">
                <a:latin typeface="Consolas" panose="020B0609020204030204" pitchFamily="49" charset="0"/>
              </a:rPr>
              <a:t> can </a:t>
            </a:r>
            <a:r>
              <a:rPr lang="fr-FR" sz="1400" dirty="0" err="1">
                <a:latin typeface="Consolas" panose="020B0609020204030204" pitchFamily="49" charset="0"/>
              </a:rPr>
              <a:t>now</a:t>
            </a:r>
            <a:r>
              <a:rPr lang="fr-FR" sz="1400" dirty="0">
                <a:latin typeface="Consolas" panose="020B0609020204030204" pitchFamily="49" charset="0"/>
              </a:rPr>
              <a:t> replace code </a:t>
            </a:r>
            <a:r>
              <a:rPr lang="fr-FR" sz="1400" dirty="0" err="1">
                <a:latin typeface="Consolas" panose="020B0609020204030204" pitchFamily="49" charset="0"/>
              </a:rPr>
              <a:t>which</a:t>
            </a:r>
            <a:r>
              <a:rPr lang="fr-FR" sz="1400" dirty="0">
                <a:latin typeface="Consolas" panose="020B0609020204030204" pitchFamily="49" charset="0"/>
              </a:rPr>
              <a:t> uses </a:t>
            </a:r>
            <a:r>
              <a:rPr lang="fr-FR" sz="1400" dirty="0" err="1">
                <a:latin typeface="Consolas" panose="020B0609020204030204" pitchFamily="49" charset="0"/>
              </a:rPr>
              <a:t>these</a:t>
            </a:r>
            <a:r>
              <a:rPr lang="fr-FR" sz="1400" dirty="0">
                <a:latin typeface="Consolas" panose="020B0609020204030204" pitchFamily="49" charset="0"/>
              </a:rPr>
              <a:t> values in </a:t>
            </a:r>
            <a:r>
              <a:rPr lang="fr-FR" sz="1400" dirty="0" err="1">
                <a:latin typeface="Consolas" panose="020B0609020204030204" pitchFamily="49" charset="0"/>
              </a:rPr>
              <a:t>our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project</a:t>
            </a:r>
            <a:r>
              <a:rPr lang="fr-FR" sz="1400" dirty="0">
                <a:latin typeface="Consolas" panose="020B0609020204030204" pitchFamily="49" charset="0"/>
              </a:rPr>
              <a:t>: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b="1" dirty="0" err="1">
                <a:latin typeface="Consolas" panose="020B0609020204030204" pitchFamily="49" charset="0"/>
              </a:rPr>
              <a:t>models</a:t>
            </a:r>
            <a:r>
              <a:rPr lang="fr-FR" sz="1400" b="1" dirty="0">
                <a:latin typeface="Consolas" panose="020B0609020204030204" pitchFamily="49" charset="0"/>
              </a:rPr>
              <a:t>/setupMongo.js:</a:t>
            </a:r>
          </a:p>
          <a:p>
            <a:r>
              <a:rPr lang="fr-FR" sz="1400" dirty="0" err="1">
                <a:latin typeface="Consolas" panose="020B0609020204030204" pitchFamily="49" charset="0"/>
              </a:rPr>
              <a:t>const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uri</a:t>
            </a:r>
            <a:r>
              <a:rPr lang="fr-FR" sz="1400" dirty="0">
                <a:latin typeface="Consolas" panose="020B0609020204030204" pitchFamily="49" charset="0"/>
              </a:rPr>
              <a:t> = "</a:t>
            </a:r>
            <a:r>
              <a:rPr lang="fr-FR" sz="1400" dirty="0" err="1">
                <a:latin typeface="Consolas" panose="020B0609020204030204" pitchFamily="49" charset="0"/>
              </a:rPr>
              <a:t>mongodb+srv</a:t>
            </a:r>
            <a:r>
              <a:rPr lang="fr-FR" sz="1400" dirty="0">
                <a:latin typeface="Consolas" panose="020B0609020204030204" pitchFamily="49" charset="0"/>
              </a:rPr>
              <a:t>://admin:HaTrlOuUrnrmZ1rQ@cluster0.qeg4a.mongodb.net/</a:t>
            </a:r>
            <a:r>
              <a:rPr lang="fr-FR" sz="1400" dirty="0" err="1">
                <a:latin typeface="Consolas" panose="020B0609020204030204" pitchFamily="49" charset="0"/>
              </a:rPr>
              <a:t>blogAppInClass?retryWrites</a:t>
            </a:r>
            <a:r>
              <a:rPr lang="fr-FR" sz="1400" dirty="0">
                <a:latin typeface="Consolas" panose="020B0609020204030204" pitchFamily="49" charset="0"/>
              </a:rPr>
              <a:t>=</a:t>
            </a:r>
            <a:r>
              <a:rPr lang="fr-FR" sz="1400" dirty="0" err="1">
                <a:latin typeface="Consolas" panose="020B0609020204030204" pitchFamily="49" charset="0"/>
              </a:rPr>
              <a:t>true&amp;w</a:t>
            </a:r>
            <a:r>
              <a:rPr lang="fr-FR" sz="1400" dirty="0">
                <a:latin typeface="Consolas" panose="020B0609020204030204" pitchFamily="49" charset="0"/>
              </a:rPr>
              <a:t>=</a:t>
            </a:r>
            <a:r>
              <a:rPr lang="fr-FR" sz="1400" dirty="0" err="1">
                <a:latin typeface="Consolas" panose="020B0609020204030204" pitchFamily="49" charset="0"/>
              </a:rPr>
              <a:t>majority</a:t>
            </a:r>
            <a:r>
              <a:rPr lang="fr-FR" sz="1400" dirty="0">
                <a:latin typeface="Consolas" panose="020B0609020204030204" pitchFamily="49" charset="0"/>
              </a:rPr>
              <a:t>";</a:t>
            </a:r>
          </a:p>
          <a:p>
            <a:endParaRPr lang="fr-FR" sz="1400" b="1" dirty="0">
              <a:latin typeface="Consolas" panose="020B0609020204030204" pitchFamily="49" charset="0"/>
            </a:endParaRPr>
          </a:p>
          <a:p>
            <a:r>
              <a:rPr lang="fr-FR" sz="1400" dirty="0" err="1">
                <a:latin typeface="Consolas" panose="020B0609020204030204" pitchFamily="49" charset="0"/>
              </a:rPr>
              <a:t>becomes</a:t>
            </a:r>
            <a:r>
              <a:rPr lang="fr-FR" sz="1400" dirty="0">
                <a:latin typeface="Consolas" panose="020B0609020204030204" pitchFamily="49" charset="0"/>
              </a:rPr>
              <a:t>: </a:t>
            </a:r>
            <a:r>
              <a:rPr lang="fr-FR" sz="1400" dirty="0" err="1">
                <a:latin typeface="Consolas" panose="020B0609020204030204" pitchFamily="49" charset="0"/>
              </a:rPr>
              <a:t>const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uri</a:t>
            </a:r>
            <a:r>
              <a:rPr lang="fr-FR" sz="1400" dirty="0">
                <a:latin typeface="Consolas" panose="020B0609020204030204" pitchFamily="49" charset="0"/>
              </a:rPr>
              <a:t> = </a:t>
            </a:r>
            <a:r>
              <a:rPr lang="fr-FR" sz="1400" dirty="0" err="1">
                <a:latin typeface="Consolas" panose="020B0609020204030204" pitchFamily="49" charset="0"/>
              </a:rPr>
              <a:t>process.env.DB_URI</a:t>
            </a:r>
            <a:r>
              <a:rPr lang="fr-FR" sz="1400" dirty="0">
                <a:latin typeface="Consolas" panose="020B0609020204030204" pitchFamily="49" charset="0"/>
              </a:rPr>
              <a:t>;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b="1" dirty="0">
                <a:latin typeface="Consolas" panose="020B0609020204030204" pitchFamily="49" charset="0"/>
              </a:rPr>
              <a:t>routes/auth.js: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const </a:t>
            </a:r>
            <a:r>
              <a:rPr lang="en-US" sz="1400" dirty="0" err="1">
                <a:latin typeface="Consolas" panose="020B0609020204030204" pitchFamily="49" charset="0"/>
              </a:rPr>
              <a:t>privateKey</a:t>
            </a:r>
            <a:r>
              <a:rPr lang="en-US" sz="1400" dirty="0">
                <a:latin typeface="Consolas" panose="020B0609020204030204" pitchFamily="49" charset="0"/>
              </a:rPr>
              <a:t> = `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-----BEGIN RSA PRIVATE KEY-----....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becomes: const </a:t>
            </a:r>
            <a:r>
              <a:rPr lang="en-US" sz="1400" dirty="0" err="1">
                <a:latin typeface="Consolas" panose="020B0609020204030204" pitchFamily="49" charset="0"/>
              </a:rPr>
              <a:t>privateKey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process.env.JWT_PRIVATE_KEY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fr-FR" sz="1400" dirty="0">
              <a:latin typeface="Consolas" panose="020B0609020204030204" pitchFamily="49" charset="0"/>
            </a:endParaRPr>
          </a:p>
          <a:p>
            <a:endParaRPr lang="fr-FR" sz="1400" b="1" dirty="0">
              <a:latin typeface="Consolas" panose="020B0609020204030204" pitchFamily="49" charset="0"/>
            </a:endParaRPr>
          </a:p>
          <a:p>
            <a:r>
              <a:rPr lang="fr-FR" sz="1400" b="1" dirty="0">
                <a:latin typeface="Consolas" panose="020B0609020204030204" pitchFamily="49" charset="0"/>
              </a:rPr>
              <a:t>routes/post.js: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const </a:t>
            </a:r>
            <a:r>
              <a:rPr lang="en-US" sz="1400" dirty="0" err="1">
                <a:latin typeface="Consolas" panose="020B0609020204030204" pitchFamily="49" charset="0"/>
              </a:rPr>
              <a:t>privateKey</a:t>
            </a:r>
            <a:r>
              <a:rPr lang="en-US" sz="1400" dirty="0">
                <a:latin typeface="Consolas" panose="020B0609020204030204" pitchFamily="49" charset="0"/>
              </a:rPr>
              <a:t> = `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-----BEGIN RSA PRIVATE KEY-----....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becomes: const </a:t>
            </a:r>
            <a:r>
              <a:rPr lang="en-US" sz="1400" dirty="0" err="1">
                <a:latin typeface="Consolas" panose="020B0609020204030204" pitchFamily="49" charset="0"/>
              </a:rPr>
              <a:t>privateKey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process.env.JWT_PRIVATE_KEY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fr-FR" sz="1400" dirty="0">
              <a:latin typeface="Consolas" panose="020B0609020204030204" pitchFamily="49" charset="0"/>
            </a:endParaRPr>
          </a:p>
          <a:p>
            <a:endParaRPr lang="fr-FR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8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Callbacks, Promises, and Async/Await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25956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Synchronous Code</a:t>
            </a:r>
            <a:endParaRPr lang="en-US" b="1" dirty="0"/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Every statement of the code gets executed one by one. So, basically a statement has to wait for the earlier statement to get executed.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pPr lvl="1"/>
            <a:r>
              <a:rPr lang="en-US" sz="1400" dirty="0"/>
              <a:t>function f1() {</a:t>
            </a:r>
          </a:p>
          <a:p>
            <a:pPr lvl="1"/>
            <a:r>
              <a:rPr lang="en-US" sz="1400" dirty="0"/>
              <a:t>  // some code</a:t>
            </a:r>
          </a:p>
          <a:p>
            <a:pPr lvl="1"/>
            <a:r>
              <a:rPr lang="en-US" sz="1400" dirty="0"/>
              <a:t>}</a:t>
            </a:r>
          </a:p>
          <a:p>
            <a:pPr lvl="1"/>
            <a:r>
              <a:rPr lang="en-US" sz="1400" dirty="0"/>
              <a:t>function f2() {</a:t>
            </a:r>
          </a:p>
          <a:p>
            <a:pPr lvl="1"/>
            <a:r>
              <a:rPr lang="en-US" sz="1400" dirty="0"/>
              <a:t>  // some code</a:t>
            </a:r>
          </a:p>
          <a:p>
            <a:pPr lvl="1"/>
            <a:r>
              <a:rPr lang="en-US" sz="1400" dirty="0"/>
              <a:t>}</a:t>
            </a:r>
          </a:p>
          <a:p>
            <a:pPr lvl="1"/>
            <a:r>
              <a:rPr lang="en-US" sz="1400" dirty="0"/>
              <a:t>function f3() {</a:t>
            </a:r>
          </a:p>
          <a:p>
            <a:pPr lvl="1"/>
            <a:r>
              <a:rPr lang="en-US" sz="1400" dirty="0"/>
              <a:t>  // some code</a:t>
            </a:r>
          </a:p>
          <a:p>
            <a:pPr lvl="1"/>
            <a:r>
              <a:rPr lang="en-US" sz="1400" dirty="0"/>
              <a:t>}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// Invoke the functions one by one</a:t>
            </a:r>
          </a:p>
          <a:p>
            <a:pPr lvl="1"/>
            <a:r>
              <a:rPr lang="en-US" sz="1400" dirty="0"/>
              <a:t>f1();</a:t>
            </a:r>
          </a:p>
          <a:p>
            <a:pPr lvl="1"/>
            <a:r>
              <a:rPr lang="en-US" sz="1400" dirty="0"/>
              <a:t>f2();</a:t>
            </a:r>
          </a:p>
          <a:p>
            <a:pPr lvl="1"/>
            <a:r>
              <a:rPr lang="en-US" sz="1400" dirty="0"/>
              <a:t>f3();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JavaScript maintains a call stack to keep track of the function execution order. Functions are added to the stack in the order they are invoked and removed once they complete execution.</a:t>
            </a:r>
          </a:p>
        </p:txBody>
      </p:sp>
    </p:spTree>
    <p:extLst>
      <p:ext uri="{BB962C8B-B14F-4D97-AF65-F5344CB8AC3E}">
        <p14:creationId xmlns:p14="http://schemas.microsoft.com/office/powerpoint/2010/main" val="30784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Callbacks, Promises, and Async/Await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2595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Asynchronous</a:t>
            </a:r>
            <a:r>
              <a:rPr lang="en-US" sz="1800" b="1" dirty="0"/>
              <a:t> Code</a:t>
            </a:r>
            <a:endParaRPr lang="en-US" b="1" dirty="0"/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cases where a function must perform a long running computation or operation, making code asynchronous prevents the JavaScript engine from halting and waiting on execution to complete.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JavaScript provides 3 methods of achieving asynchronous execution: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Callbacks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Promises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Async/Await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The next slide will show examples of each of the above methods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92540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Callbacks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259568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In JavaScript, functions are objects, so we can pass objects to functions as parameters</a:t>
            </a:r>
          </a:p>
          <a:p>
            <a:pPr algn="l"/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lvl="1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function </a:t>
            </a:r>
            <a:r>
              <a:rPr lang="en-US" sz="1400" b="0" i="0" dirty="0" err="1">
                <a:solidFill>
                  <a:srgbClr val="090909"/>
                </a:solidFill>
                <a:effectLst/>
                <a:latin typeface="-apple-system"/>
              </a:rPr>
              <a:t>printString</a:t>
            </a:r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(){</a:t>
            </a:r>
          </a:p>
          <a:p>
            <a:pPr lvl="1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   console.log(“One"); </a:t>
            </a:r>
          </a:p>
          <a:p>
            <a:pPr lvl="1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   </a:t>
            </a:r>
            <a:r>
              <a:rPr lang="en-US" sz="1400" b="0" i="0" dirty="0" err="1">
                <a:solidFill>
                  <a:srgbClr val="090909"/>
                </a:solidFill>
                <a:effectLst/>
                <a:latin typeface="-apple-system"/>
              </a:rPr>
              <a:t>setTimeout</a:t>
            </a:r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(function()  { console.log(“Two"); }, 500); </a:t>
            </a:r>
          </a:p>
          <a:p>
            <a:pPr lvl="1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   console.log(“Three")</a:t>
            </a:r>
          </a:p>
          <a:p>
            <a:pPr lvl="1"/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}</a:t>
            </a:r>
          </a:p>
          <a:p>
            <a:pPr algn="l"/>
            <a:endParaRPr lang="en-US" b="0" i="0" dirty="0">
              <a:solidFill>
                <a:srgbClr val="090909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	</a:t>
            </a:r>
            <a:r>
              <a:rPr lang="en-US" sz="1400" b="0" i="0" dirty="0" err="1">
                <a:solidFill>
                  <a:srgbClr val="090909"/>
                </a:solidFill>
                <a:effectLst/>
                <a:latin typeface="-apple-system"/>
              </a:rPr>
              <a:t>printString</a:t>
            </a:r>
            <a:r>
              <a:rPr lang="en-US" sz="1400" b="0" i="0" dirty="0">
                <a:solidFill>
                  <a:srgbClr val="090909"/>
                </a:solidFill>
                <a:effectLst/>
                <a:latin typeface="-apple-system"/>
              </a:rPr>
              <a:t>();</a:t>
            </a:r>
          </a:p>
          <a:p>
            <a:pPr algn="l"/>
            <a:endParaRPr lang="en-US" sz="1400" dirty="0">
              <a:solidFill>
                <a:srgbClr val="090909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0909"/>
                </a:solidFill>
                <a:latin typeface="-apple-system"/>
              </a:rPr>
              <a:t>If the above code were synchronous, the output would be One, Two, Three.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90909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090909"/>
                </a:solidFill>
                <a:effectLst/>
                <a:latin typeface="-apple-system"/>
              </a:rPr>
              <a:t>setTimeout</a:t>
            </a:r>
            <a:r>
              <a:rPr lang="en-US" b="0" dirty="0">
                <a:solidFill>
                  <a:srgbClr val="090909"/>
                </a:solidFill>
                <a:effectLst/>
                <a:latin typeface="-apple-system"/>
              </a:rPr>
              <a:t> is a method that accepts two params; a function to execute and the amount of time to wait before executing 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90909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90909"/>
                </a:solidFill>
                <a:effectLst/>
                <a:latin typeface="-apple-system"/>
              </a:rPr>
              <a:t>As the </a:t>
            </a:r>
            <a:r>
              <a:rPr lang="en-US" b="0" dirty="0" err="1">
                <a:solidFill>
                  <a:srgbClr val="090909"/>
                </a:solidFill>
                <a:effectLst/>
                <a:latin typeface="-apple-system"/>
              </a:rPr>
              <a:t>setTimeout</a:t>
            </a:r>
            <a:r>
              <a:rPr lang="en-US" b="0" dirty="0">
                <a:solidFill>
                  <a:srgbClr val="090909"/>
                </a:solidFill>
                <a:effectLst/>
                <a:latin typeface="-apple-system"/>
              </a:rPr>
              <a:t> method will execute async</a:t>
            </a:r>
            <a:r>
              <a:rPr lang="en-US" dirty="0">
                <a:solidFill>
                  <a:srgbClr val="090909"/>
                </a:solidFill>
                <a:latin typeface="-apple-system"/>
              </a:rPr>
              <a:t>hronously, the output will be One, Three, Two.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0909"/>
                </a:solidFill>
                <a:latin typeface="-apple-system"/>
              </a:rPr>
              <a:t>Execution will continue immediately; after the time passed as a param to </a:t>
            </a:r>
            <a:r>
              <a:rPr lang="en-US" dirty="0" err="1">
                <a:solidFill>
                  <a:srgbClr val="090909"/>
                </a:solidFill>
                <a:latin typeface="-apple-system"/>
              </a:rPr>
              <a:t>setTimeout</a:t>
            </a:r>
            <a:r>
              <a:rPr lang="en-US" dirty="0">
                <a:solidFill>
                  <a:srgbClr val="090909"/>
                </a:solidFill>
                <a:latin typeface="-apple-system"/>
              </a:rPr>
              <a:t> elapses, the first param will be invoked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90909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09090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643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Promises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25956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JavaScript introduced Promises in ES6 to alleviate </a:t>
            </a:r>
            <a:r>
              <a:rPr lang="en-US" dirty="0">
                <a:solidFill>
                  <a:srgbClr val="090909"/>
                </a:solidFill>
                <a:latin typeface="-apple-system"/>
              </a:rPr>
              <a:t>“callback hell” complexity issues that arose when nesting multiple methods accepting callbacks: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90909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A promise is used to handle the asynchronous result of an operation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With Promises, we can defer the execution of a code block until an async request is completed. This way, other operations can keep running without interruption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A Promise is an object. There are 3 states of the Promise object:</a:t>
            </a:r>
          </a:p>
          <a:p>
            <a:pPr lvl="1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Pending: Initial State, before the Promise succeeds or fails</a:t>
            </a:r>
          </a:p>
          <a:p>
            <a:pPr lvl="1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Resolved: Completed Promise</a:t>
            </a:r>
          </a:p>
          <a:p>
            <a:pPr lvl="1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Rejected: Failed Promise, throw an error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90909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533CE-7539-46AD-9BC3-FA312353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33" y="1920194"/>
            <a:ext cx="4223195" cy="22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5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Promises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2595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90909"/>
                </a:solidFill>
                <a:effectLst/>
                <a:latin typeface="-apple-system"/>
              </a:rPr>
              <a:t>Defining a promise: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const </a:t>
            </a:r>
            <a:r>
              <a:rPr lang="en-US" b="0" i="0" dirty="0" err="1">
                <a:solidFill>
                  <a:srgbClr val="090909"/>
                </a:solidFill>
                <a:effectLst/>
                <a:latin typeface="-apple-system"/>
              </a:rPr>
              <a:t>myFirstPromise</a:t>
            </a: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 = new Promise((resolve, reject) =&gt; { </a:t>
            </a: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    const condition = true;   </a:t>
            </a: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    if(condition) {</a:t>
            </a: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         </a:t>
            </a:r>
            <a:r>
              <a:rPr lang="en-US" b="0" i="0" dirty="0" err="1">
                <a:solidFill>
                  <a:srgbClr val="090909"/>
                </a:solidFill>
                <a:effectLst/>
                <a:latin typeface="-apple-system"/>
              </a:rPr>
              <a:t>setTimeout</a:t>
            </a: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(function(){</a:t>
            </a: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             resolve("Promise is resolved!"); </a:t>
            </a: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        }, 500);</a:t>
            </a: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    } else {    </a:t>
            </a: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        reject('Promise is rejected!');  </a:t>
            </a: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    }</a:t>
            </a: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});</a:t>
            </a:r>
          </a:p>
          <a:p>
            <a:pPr algn="l"/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0909"/>
                </a:solidFill>
                <a:latin typeface="-apple-system"/>
              </a:rPr>
              <a:t>We invoke the Promise constructor in order to define a new promise.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The </a:t>
            </a:r>
            <a:r>
              <a:rPr lang="en-US" dirty="0">
                <a:solidFill>
                  <a:srgbClr val="090909"/>
                </a:solidFill>
                <a:latin typeface="-apple-system"/>
              </a:rPr>
              <a:t>Promise constructor accepts a method with two parameters: resolve and reject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Once code execution is complete, the anonymous method will invoke resolve, passing output as a param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0909"/>
                </a:solidFill>
                <a:latin typeface="-apple-system"/>
              </a:rPr>
              <a:t>If there is an error during execution, reject is invoked instead, passing an error message</a:t>
            </a:r>
            <a:endParaRPr lang="en-US" b="0" i="0" dirty="0">
              <a:solidFill>
                <a:srgbClr val="09090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4975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Promises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2595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90909"/>
                </a:solidFill>
                <a:effectLst/>
                <a:latin typeface="-apple-system"/>
              </a:rPr>
              <a:t>Using a promise: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algn="l"/>
            <a:r>
              <a:rPr lang="en-US" dirty="0">
                <a:solidFill>
                  <a:srgbClr val="090909"/>
                </a:solidFill>
                <a:latin typeface="-apple-system"/>
              </a:rPr>
              <a:t>To utilize a promise; we chain .then() and .catch() methods to the Promise object, both then() and catch() accept a method as a parameter; this method accepts a parameter which it will receive from resolve() or reject(), respectively</a:t>
            </a:r>
          </a:p>
          <a:p>
            <a:pPr algn="l"/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algn="l"/>
            <a:r>
              <a:rPr lang="en-US" b="0" i="0" dirty="0" err="1">
                <a:solidFill>
                  <a:srgbClr val="090909"/>
                </a:solidFill>
                <a:effectLst/>
                <a:latin typeface="-apple-system"/>
              </a:rPr>
              <a:t>myFirstPromise</a:t>
            </a:r>
            <a:endParaRPr lang="en-US" b="0" i="0" dirty="0">
              <a:solidFill>
                <a:srgbClr val="090909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.then((</a:t>
            </a:r>
            <a:r>
              <a:rPr lang="en-US" b="0" i="0" dirty="0" err="1">
                <a:solidFill>
                  <a:srgbClr val="090909"/>
                </a:solidFill>
                <a:effectLst/>
                <a:latin typeface="-apple-system"/>
              </a:rPr>
              <a:t>successMsg</a:t>
            </a: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) =&gt; {</a:t>
            </a: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    console.log(</a:t>
            </a:r>
            <a:r>
              <a:rPr lang="en-US" b="0" i="0" dirty="0" err="1">
                <a:solidFill>
                  <a:srgbClr val="090909"/>
                </a:solidFill>
                <a:effectLst/>
                <a:latin typeface="-apple-system"/>
              </a:rPr>
              <a:t>successMsg</a:t>
            </a: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);</a:t>
            </a: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})</a:t>
            </a: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.catch((</a:t>
            </a:r>
            <a:r>
              <a:rPr lang="en-US" b="0" i="0" dirty="0" err="1">
                <a:solidFill>
                  <a:srgbClr val="090909"/>
                </a:solidFill>
                <a:effectLst/>
                <a:latin typeface="-apple-system"/>
              </a:rPr>
              <a:t>errorMsg</a:t>
            </a: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) =&gt; { </a:t>
            </a: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    console.log(</a:t>
            </a:r>
            <a:r>
              <a:rPr lang="en-US" b="0" i="0" dirty="0" err="1">
                <a:solidFill>
                  <a:srgbClr val="090909"/>
                </a:solidFill>
                <a:effectLst/>
                <a:latin typeface="-apple-system"/>
              </a:rPr>
              <a:t>errorMsg</a:t>
            </a: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);</a:t>
            </a: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});</a:t>
            </a:r>
          </a:p>
          <a:p>
            <a:pPr algn="l"/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This is typically how you will utilize promises; most promises you’ll utilize will be defined by a library</a:t>
            </a:r>
          </a:p>
        </p:txBody>
      </p:sp>
    </p:spTree>
    <p:extLst>
      <p:ext uri="{BB962C8B-B14F-4D97-AF65-F5344CB8AC3E}">
        <p14:creationId xmlns:p14="http://schemas.microsoft.com/office/powerpoint/2010/main" val="108701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Async/Await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25956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90909"/>
                </a:solidFill>
                <a:effectLst/>
                <a:latin typeface="-apple-system"/>
              </a:rPr>
              <a:t>Using a Async/Await: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algn="l"/>
            <a:r>
              <a:rPr lang="en-US" dirty="0">
                <a:solidFill>
                  <a:srgbClr val="090909"/>
                </a:solidFill>
                <a:latin typeface="-apple-system"/>
              </a:rPr>
              <a:t>Async/Await is syntactic sugar for Promises; it allows you to resolve a promise without having to chain .then() or .catch() methods.</a:t>
            </a:r>
          </a:p>
          <a:p>
            <a:pPr lvl="1"/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async function </a:t>
            </a:r>
            <a:r>
              <a:rPr lang="en-US" b="0" i="0" dirty="0" err="1">
                <a:solidFill>
                  <a:srgbClr val="090909"/>
                </a:solidFill>
                <a:effectLst/>
                <a:latin typeface="-apple-system"/>
              </a:rPr>
              <a:t>printMyAsync</a:t>
            </a: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(){</a:t>
            </a:r>
          </a:p>
          <a:p>
            <a:pPr lvl="1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  await </a:t>
            </a:r>
            <a:r>
              <a:rPr lang="en-US" b="0" i="0" dirty="0" err="1">
                <a:solidFill>
                  <a:srgbClr val="090909"/>
                </a:solidFill>
                <a:effectLst/>
                <a:latin typeface="-apple-system"/>
              </a:rPr>
              <a:t>printString</a:t>
            </a: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("one")</a:t>
            </a:r>
          </a:p>
          <a:p>
            <a:pPr lvl="1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  await </a:t>
            </a:r>
            <a:r>
              <a:rPr lang="en-US" b="0" i="0" dirty="0" err="1">
                <a:solidFill>
                  <a:srgbClr val="090909"/>
                </a:solidFill>
                <a:effectLst/>
                <a:latin typeface="-apple-system"/>
              </a:rPr>
              <a:t>printString</a:t>
            </a: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("two")</a:t>
            </a:r>
          </a:p>
          <a:p>
            <a:pPr lvl="1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  await </a:t>
            </a:r>
            <a:r>
              <a:rPr lang="en-US" b="0" i="0" dirty="0" err="1">
                <a:solidFill>
                  <a:srgbClr val="090909"/>
                </a:solidFill>
                <a:effectLst/>
                <a:latin typeface="-apple-system"/>
              </a:rPr>
              <a:t>printString</a:t>
            </a: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("three")</a:t>
            </a:r>
          </a:p>
          <a:p>
            <a:pPr lvl="1"/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}</a:t>
            </a:r>
          </a:p>
          <a:p>
            <a:pPr algn="l"/>
            <a:endParaRPr lang="en-US" dirty="0">
              <a:solidFill>
                <a:srgbClr val="090909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Above is the syntax for using async/await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Note the “async” keyword prefixing the </a:t>
            </a:r>
            <a:r>
              <a:rPr lang="en-US" b="0" i="0" dirty="0" err="1">
                <a:solidFill>
                  <a:srgbClr val="090909"/>
                </a:solidFill>
                <a:effectLst/>
                <a:latin typeface="-apple-system"/>
              </a:rPr>
              <a:t>printMyAsync</a:t>
            </a: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 function definition - this indicates to JavaScript we are using async/await syntax, and this is necessary also if you want to use Await. Await can only be used within an async 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The await keyword is used in an async function to ensure that all promises returned in the async function are synchronized, </a:t>
            </a:r>
            <a:r>
              <a:rPr lang="en-US" b="0" i="0" dirty="0" err="1">
                <a:solidFill>
                  <a:srgbClr val="090909"/>
                </a:solidFill>
                <a:effectLst/>
                <a:latin typeface="-apple-system"/>
              </a:rPr>
              <a:t>ie</a:t>
            </a: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. they wait for each other. Await eliminates the use of callbacks in .then() and .catch().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9"/>
                </a:solidFill>
                <a:effectLst/>
                <a:latin typeface="-apple-system"/>
              </a:rPr>
              <a:t>In using async and await, async is prepended when returning a promise, await is prepended when calling a promise. try and catch are also used to get the rejection value of an async function.</a:t>
            </a:r>
          </a:p>
        </p:txBody>
      </p:sp>
    </p:spTree>
    <p:extLst>
      <p:ext uri="{BB962C8B-B14F-4D97-AF65-F5344CB8AC3E}">
        <p14:creationId xmlns:p14="http://schemas.microsoft.com/office/powerpoint/2010/main" val="358689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47964</TotalTime>
  <Words>3038</Words>
  <Application>Microsoft Macintosh PowerPoint</Application>
  <PresentationFormat>Widescreen</PresentationFormat>
  <Paragraphs>388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Arial</vt:lpstr>
      <vt:lpstr>Calibri</vt:lpstr>
      <vt:lpstr>Calibri Light</vt:lpstr>
      <vt:lpstr>Consolas</vt:lpstr>
      <vt:lpstr>urw-din</vt:lpstr>
      <vt:lpstr>Office Theme</vt:lpstr>
      <vt:lpstr>React.js</vt:lpstr>
      <vt:lpstr>Async Javascript</vt:lpstr>
      <vt:lpstr>Callbacks, Promises, and Async/Await</vt:lpstr>
      <vt:lpstr>Callbacks, Promises, and Async/Await</vt:lpstr>
      <vt:lpstr>Callbacks</vt:lpstr>
      <vt:lpstr>Promises</vt:lpstr>
      <vt:lpstr>Promises</vt:lpstr>
      <vt:lpstr>Promises</vt:lpstr>
      <vt:lpstr>Async/Await</vt:lpstr>
      <vt:lpstr>Async/Await</vt:lpstr>
      <vt:lpstr>Callbacks, Promises, Async/Await</vt:lpstr>
      <vt:lpstr>Mongoose Continued</vt:lpstr>
      <vt:lpstr>Mongoose - initializing a connection to the DB</vt:lpstr>
      <vt:lpstr>Mongoose - creating user schema</vt:lpstr>
      <vt:lpstr>Mongoose - creating post schema</vt:lpstr>
      <vt:lpstr>Auth Route Middleware</vt:lpstr>
      <vt:lpstr>Mongoose - persisting a new user</vt:lpstr>
      <vt:lpstr>Mongoose - persisting a new user</vt:lpstr>
      <vt:lpstr>Post Route Middleware</vt:lpstr>
      <vt:lpstr>Mongoose - authoring a new post</vt:lpstr>
      <vt:lpstr>Mongoose - retrieving a user’s posts</vt:lpstr>
      <vt:lpstr>Protecting Secrets - Using dotenv</vt:lpstr>
      <vt:lpstr>Creating our .env file</vt:lpstr>
      <vt:lpstr>Using our .env file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 Review</dc:title>
  <dc:creator>p</dc:creator>
  <cp:lastModifiedBy>p</cp:lastModifiedBy>
  <cp:revision>472</cp:revision>
  <dcterms:created xsi:type="dcterms:W3CDTF">2021-09-08T01:24:08Z</dcterms:created>
  <dcterms:modified xsi:type="dcterms:W3CDTF">2022-10-25T02:05:39Z</dcterms:modified>
</cp:coreProperties>
</file>