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4"/>
  </p:notesMasterIdLst>
  <p:sldIdLst>
    <p:sldId id="256" r:id="rId2"/>
    <p:sldId id="630" r:id="rId3"/>
    <p:sldId id="645" r:id="rId4"/>
    <p:sldId id="631" r:id="rId5"/>
    <p:sldId id="643" r:id="rId6"/>
    <p:sldId id="632" r:id="rId7"/>
    <p:sldId id="629" r:id="rId8"/>
    <p:sldId id="633" r:id="rId9"/>
    <p:sldId id="644" r:id="rId10"/>
    <p:sldId id="640" r:id="rId11"/>
    <p:sldId id="641" r:id="rId12"/>
    <p:sldId id="64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86398"/>
  </p:normalViewPr>
  <p:slideViewPr>
    <p:cSldViewPr snapToGrid="0" snapToObjects="1">
      <p:cViewPr varScale="1">
        <p:scale>
          <a:sx n="161" d="100"/>
          <a:sy n="161" d="100"/>
        </p:scale>
        <p:origin x="150" y="198"/>
      </p:cViewPr>
      <p:guideLst/>
    </p:cSldViewPr>
  </p:slideViewPr>
  <p:outlineViewPr>
    <p:cViewPr>
      <p:scale>
        <a:sx n="33" d="100"/>
        <a:sy n="33" d="100"/>
      </p:scale>
      <p:origin x="0" y="-8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11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1AF5F-8450-8640-9DA9-8C273B7ADD3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5E345-F92C-0848-B4E8-3FF5A662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2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0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14E5-5BB9-E64D-A890-2562A060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229"/>
            <a:ext cx="10515600" cy="505573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AB0F-44CE-B64A-863B-34C50813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8A07A5-D25D-9546-BE9F-9D7D42F497C0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1A86-C1C7-C54E-BB33-3DCD2021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9DC5-DD62-724A-A410-16853DAC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D5BF73-6199-E246-BE92-2531C3863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6007-D25B-BD44-8CD0-681C1740981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AA87-DC57-214F-98CB-560F98C9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6007-D25B-BD44-8CD0-681C1740981F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7497-EC45-0B48-9708-5DB7E2D82E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8830-9506-754F-B9DA-E84E5F955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React.js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F1BD7D-86E3-DB4B-85D8-D3C643C34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Course: CSC 436 Web Applications</a:t>
            </a:r>
            <a:br>
              <a:rPr lang="en-US" dirty="0"/>
            </a:br>
            <a:r>
              <a:rPr lang="en-US" dirty="0"/>
              <a:t>Instructor: Paul </a:t>
            </a:r>
            <a:r>
              <a:rPr lang="en-US" dirty="0" err="1"/>
              <a:t>Duszak</a:t>
            </a:r>
            <a:endParaRPr lang="en-US" dirty="0"/>
          </a:p>
          <a:p>
            <a:r>
              <a:rPr lang="en-US" dirty="0"/>
              <a:t>Quarter: Fall 2022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7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Protecting Secrets - Using </a:t>
            </a:r>
            <a:r>
              <a:rPr lang="en-US" dirty="0" err="1">
                <a:solidFill>
                  <a:srgbClr val="454A55"/>
                </a:solidFill>
              </a:rPr>
              <a:t>dotenv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838200" y="1335024"/>
            <a:ext cx="107263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Secrets such as API keys, database connection URIs, and private keys should </a:t>
            </a:r>
            <a:r>
              <a:rPr lang="en-US" sz="1400" b="1" dirty="0">
                <a:latin typeface="Consolas" panose="020B0609020204030204" pitchFamily="49" charset="0"/>
              </a:rPr>
              <a:t>never </a:t>
            </a:r>
            <a:r>
              <a:rPr lang="en-US" sz="1400" dirty="0">
                <a:latin typeface="Consolas" panose="020B0609020204030204" pitchFamily="49" charset="0"/>
              </a:rPr>
              <a:t>be committed to source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One way to prevent committing these secrets is to never hardcode their values in your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 panose="020B0609020204030204" pitchFamily="49" charset="0"/>
              </a:rPr>
              <a:t>An alternative to hardcoding secrets in your code is setting them as environment variables and then loading those environment variables in your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We will load our </a:t>
            </a:r>
            <a:r>
              <a:rPr lang="en-US" sz="1400" dirty="0">
                <a:latin typeface="Consolas" panose="020B0609020204030204" pitchFamily="49" charset="0"/>
              </a:rPr>
              <a:t>secrets as environment variables using </a:t>
            </a:r>
            <a:r>
              <a:rPr lang="en-US" sz="1400" dirty="0" err="1">
                <a:latin typeface="Consolas" panose="020B0609020204030204" pitchFamily="49" charset="0"/>
              </a:rPr>
              <a:t>dotenv</a:t>
            </a:r>
            <a:r>
              <a:rPr lang="en-US" sz="1400" dirty="0">
                <a:latin typeface="Consolas" panose="020B0609020204030204" pitchFamily="49" charset="0"/>
              </a:rPr>
              <a:t>. </a:t>
            </a:r>
            <a:r>
              <a:rPr lang="en-US" sz="1400" dirty="0" err="1">
                <a:latin typeface="Consolas" panose="020B0609020204030204" pitchFamily="49" charset="0"/>
              </a:rPr>
              <a:t>Dotenv</a:t>
            </a:r>
            <a:r>
              <a:rPr lang="en-US" sz="1400" dirty="0">
                <a:latin typeface="Consolas" panose="020B0609020204030204" pitchFamily="49" charset="0"/>
              </a:rPr>
              <a:t> will create environment variables when our server starts. These values are stored in an .env file which is not committed to source control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is a zero-dependency module that loads environment variables from a .env file into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process.env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. Storing configuration in the environment separate from code is based on The Twelve-Factor App methodology.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Installing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npm</a:t>
            </a:r>
            <a:r>
              <a:rPr lang="en-US" sz="1400" dirty="0">
                <a:latin typeface="Consolas" panose="020B0609020204030204" pitchFamily="49" charset="0"/>
              </a:rPr>
              <a:t> install </a:t>
            </a:r>
            <a:r>
              <a:rPr lang="en-US" sz="1400" dirty="0" err="1">
                <a:latin typeface="Consolas" panose="020B0609020204030204" pitchFamily="49" charset="0"/>
              </a:rPr>
              <a:t>dotenv</a:t>
            </a:r>
            <a:r>
              <a:rPr lang="en-US" sz="1400" dirty="0">
                <a:latin typeface="Consolas" panose="020B0609020204030204" pitchFamily="49" charset="0"/>
              </a:rPr>
              <a:t> --save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1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Creating our .env 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356616" y="1261873"/>
            <a:ext cx="119786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Our .env file is a very simple file defining keys/values of our secrets in the format below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The key name we specify will later be accessible in our code via the global process variable (</a:t>
            </a:r>
            <a:r>
              <a:rPr lang="en-US" sz="1400" dirty="0" err="1">
                <a:latin typeface="Consolas" panose="020B0609020204030204" pitchFamily="49" charset="0"/>
              </a:rPr>
              <a:t>process.env.KEY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Consolas" panose="020B0609020204030204" pitchFamily="49" charset="0"/>
              </a:rPr>
              <a:t>Create a .env file in the Express server’s root directory</a:t>
            </a:r>
          </a:p>
          <a:p>
            <a:pPr marL="342900" indent="-342900">
              <a:buAutoNum type="arabicPeriod"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Create a .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gitignore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containing the below contents which specifies .env files should not be committed:</a:t>
            </a:r>
          </a:p>
          <a:p>
            <a:pPr lvl="1"/>
            <a:endParaRPr lang="fr-FR" sz="14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1400" b="0" dirty="0" err="1">
                <a:effectLst/>
                <a:latin typeface="Consolas" panose="020B0609020204030204" pitchFamily="49" charset="0"/>
              </a:rPr>
              <a:t>node_modules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fr-FR" sz="1400" b="0" dirty="0">
                <a:effectLst/>
                <a:latin typeface="Consolas" panose="020B0609020204030204" pitchFamily="49" charset="0"/>
              </a:rPr>
              <a:t># </a:t>
            </a:r>
            <a:r>
              <a:rPr lang="fr-FR" sz="1400" b="0" dirty="0" err="1">
                <a:effectLst/>
                <a:latin typeface="Consolas" panose="020B0609020204030204" pitchFamily="49" charset="0"/>
              </a:rPr>
              <a:t>dotenv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effectLst/>
                <a:latin typeface="Consolas" panose="020B0609020204030204" pitchFamily="49" charset="0"/>
              </a:rPr>
              <a:t>environment</a:t>
            </a:r>
            <a:r>
              <a:rPr lang="fr-FR" sz="1400" b="0" dirty="0">
                <a:effectLst/>
                <a:latin typeface="Consolas" panose="020B0609020204030204" pitchFamily="49" charset="0"/>
              </a:rPr>
              <a:t> variables file</a:t>
            </a:r>
          </a:p>
          <a:p>
            <a:pPr lvl="1"/>
            <a:r>
              <a:rPr lang="fr-FR" sz="1400" b="0" dirty="0"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effectLst/>
                <a:latin typeface="Consolas" panose="020B0609020204030204" pitchFamily="49" charset="0"/>
              </a:rPr>
              <a:t>env</a:t>
            </a:r>
            <a:endParaRPr lang="fr-FR" sz="14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1400" b="0" dirty="0"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effectLst/>
                <a:latin typeface="Consolas" panose="020B0609020204030204" pitchFamily="49" charset="0"/>
              </a:rPr>
              <a:t>env.test</a:t>
            </a:r>
            <a:endParaRPr lang="fr-FR" sz="1400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1400" b="0" dirty="0">
                <a:effectLst/>
                <a:latin typeface="Consolas" panose="020B0609020204030204" pitchFamily="49" charset="0"/>
              </a:rPr>
              <a:t>.</a:t>
            </a:r>
            <a:r>
              <a:rPr lang="fr-FR" sz="1400" b="0" dirty="0" err="1">
                <a:effectLst/>
                <a:latin typeface="Consolas" panose="020B0609020204030204" pitchFamily="49" charset="0"/>
              </a:rPr>
              <a:t>env.production</a:t>
            </a:r>
            <a:endParaRPr lang="fr-FR" sz="1400" b="0" dirty="0">
              <a:effectLst/>
              <a:latin typeface="Consolas" panose="020B0609020204030204" pitchFamily="49" charset="0"/>
            </a:endParaRPr>
          </a:p>
          <a:p>
            <a:pPr lvl="1"/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3. Add the following to the .env file created in step 1: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DB_URI="</a:t>
            </a:r>
            <a:r>
              <a:rPr lang="en-US" sz="1400" dirty="0" err="1">
                <a:latin typeface="Consolas" panose="020B0609020204030204" pitchFamily="49" charset="0"/>
              </a:rPr>
              <a:t>mongodb+srv</a:t>
            </a:r>
            <a:r>
              <a:rPr lang="en-US" sz="1400" dirty="0">
                <a:latin typeface="Consolas" panose="020B0609020204030204" pitchFamily="49" charset="0"/>
              </a:rPr>
              <a:t>://admin:HaTrlOuUrnrmZ1rQ@cluster0.qeg4a.mongodb.net/</a:t>
            </a:r>
            <a:r>
              <a:rPr lang="en-US" sz="1400" dirty="0" err="1">
                <a:latin typeface="Consolas" panose="020B0609020204030204" pitchFamily="49" charset="0"/>
              </a:rPr>
              <a:t>blogAppInClass?retryWrites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true&amp;w</a:t>
            </a:r>
            <a:r>
              <a:rPr lang="en-US" sz="1400" dirty="0">
                <a:latin typeface="Consolas" panose="020B0609020204030204" pitchFamily="49" charset="0"/>
              </a:rPr>
              <a:t>=majority"</a:t>
            </a:r>
          </a:p>
          <a:p>
            <a:pPr lvl="1"/>
            <a:r>
              <a:rPr lang="en-US" sz="1400" b="0" dirty="0">
                <a:effectLst/>
                <a:latin typeface="Consolas" panose="020B0609020204030204" pitchFamily="49" charset="0"/>
              </a:rPr>
              <a:t>JWT_PRIVATE_KEY="-----BEGIN RSA PRIVATE KEY-----\nMIICXgIBAAKBgQCCHv5sfIOEYf+4TNLfoUIre5GcpJGxb2t1c/TWOvFjE2x1VMwJ\nbGzurdeeUss+PcItjuTNixOGNx7YO+HLZkLoW6WXlv9LWtHnbZvpzTZCTrfDxA4B\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/w3NEFp3tiu+CV8QRphvU1kYTbUo4+3Ko9eVNtt/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BfLxsSpqQUaraunxQIDAQAB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\nAoGBAIBZnDNcusnpdLnRpawLP97uW5p8xm2UbxYDFD4BFDvbW/98bmrZNbZVajt0\nhaBWgOQ5cD3DcrXQRy+aGcZtj45ytqn2XgXpEiklq24cPflNB+1/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BDxqylNT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CJf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\nwpi0vAKRqZRumF66mpeXy++3aaoLrIEcwyXRLU7HOCHf2wC9AkEA+1srhI5TXtCP\n3TuN/vTksESYS4mJzKwi4sfbjEqq4ZyKwIsgHWhiJIVqxVl7OgSBgOkb/Fxcgu58\ngn8rZyRw+wJBAISGbDnye3mPQkh6iylnheGTkrjv8nglB10TeKlE2fmhoR4cdfz4\nJokN3XIWYZAj9TZ6teo4TUg8XNoEwJD4bj8CQQCcw+3OTJ3+ooE3b69N9hqzPPTn\nF67T8gAIBLIPO3p8H5ACKkMrVDDxqiw/TWGne6vxZHHJ4SjpmCgbk4jUWUwFAkAk\nUEk7n6wh5RV+ksWrNMjExRFBR86jCVJ5OKqph0pLUvS5MYdLKBw3FeuGJYfaXWAF\n654JbiAPGStAOmkh0FE1AkEA8xkuzjVyHhsMG8kni0+h4iVyGc5GKZfvHQ23wzoN\nI6lRcdmQQMSrPMfNne1bxtOSFdbZhNosi5uoHZcGKYeBWQ==\n-----END RSA PRIVATE KEY-----"</a:t>
            </a:r>
          </a:p>
          <a:p>
            <a:endParaRPr lang="fr-F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6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Using our .env 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356616" y="1261873"/>
            <a:ext cx="119786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</a:rPr>
              <a:t>In </a:t>
            </a:r>
            <a:r>
              <a:rPr lang="fr-FR" sz="1400" dirty="0" err="1">
                <a:latin typeface="Consolas" panose="020B0609020204030204" pitchFamily="49" charset="0"/>
              </a:rPr>
              <a:t>order</a:t>
            </a:r>
            <a:r>
              <a:rPr lang="fr-FR" sz="1400" dirty="0">
                <a:latin typeface="Consolas" panose="020B0609020204030204" pitchFamily="49" charset="0"/>
              </a:rPr>
              <a:t> to use the </a:t>
            </a:r>
            <a:r>
              <a:rPr lang="fr-FR" sz="1400" dirty="0" err="1">
                <a:latin typeface="Consolas" panose="020B0609020204030204" pitchFamily="49" charset="0"/>
              </a:rPr>
              <a:t>private</a:t>
            </a:r>
            <a:r>
              <a:rPr lang="fr-FR" sz="1400" dirty="0">
                <a:latin typeface="Consolas" panose="020B0609020204030204" pitchFamily="49" charset="0"/>
              </a:rPr>
              <a:t> keys </a:t>
            </a:r>
            <a:r>
              <a:rPr lang="fr-FR" sz="1400" dirty="0" err="1">
                <a:latin typeface="Consolas" panose="020B0609020204030204" pitchFamily="49" charset="0"/>
              </a:rPr>
              <a:t>we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configured</a:t>
            </a:r>
            <a:r>
              <a:rPr lang="fr-FR" sz="1400" dirty="0">
                <a:latin typeface="Consolas" panose="020B0609020204030204" pitchFamily="49" charset="0"/>
              </a:rPr>
              <a:t> on the last slide, </a:t>
            </a:r>
            <a:r>
              <a:rPr lang="fr-FR" sz="1400" dirty="0" err="1">
                <a:latin typeface="Consolas" panose="020B0609020204030204" pitchFamily="49" charset="0"/>
              </a:rPr>
              <a:t>we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need</a:t>
            </a:r>
            <a:r>
              <a:rPr lang="fr-FR" sz="1400" dirty="0">
                <a:latin typeface="Consolas" panose="020B0609020204030204" pitchFamily="49" charset="0"/>
              </a:rPr>
              <a:t> to </a:t>
            </a:r>
            <a:r>
              <a:rPr lang="fr-FR" sz="1400" dirty="0" err="1">
                <a:latin typeface="Consolas" panose="020B0609020204030204" pitchFamily="49" charset="0"/>
              </a:rPr>
              <a:t>load</a:t>
            </a:r>
            <a:r>
              <a:rPr lang="fr-FR" sz="1400" dirty="0">
                <a:latin typeface="Consolas" panose="020B0609020204030204" pitchFamily="49" charset="0"/>
              </a:rPr>
              <a:t> the .</a:t>
            </a:r>
            <a:r>
              <a:rPr lang="fr-FR" sz="1400" dirty="0" err="1">
                <a:latin typeface="Consolas" panose="020B0609020204030204" pitchFamily="49" charset="0"/>
              </a:rPr>
              <a:t>env</a:t>
            </a:r>
            <a:r>
              <a:rPr lang="fr-FR" sz="1400" dirty="0">
                <a:latin typeface="Consolas" panose="020B0609020204030204" pitchFamily="49" charset="0"/>
              </a:rPr>
              <a:t> file by </a:t>
            </a:r>
            <a:r>
              <a:rPr lang="fr-FR" sz="1400" dirty="0" err="1">
                <a:latin typeface="Consolas" panose="020B0609020204030204" pitchFamily="49" charset="0"/>
              </a:rPr>
              <a:t>adding</a:t>
            </a:r>
            <a:r>
              <a:rPr lang="fr-FR" sz="1400" dirty="0">
                <a:latin typeface="Consolas" panose="020B0609020204030204" pitchFamily="49" charset="0"/>
              </a:rPr>
              <a:t> the </a:t>
            </a:r>
            <a:r>
              <a:rPr lang="fr-FR" sz="1400" dirty="0" err="1">
                <a:latin typeface="Consolas" panose="020B0609020204030204" pitchFamily="49" charset="0"/>
              </a:rPr>
              <a:t>following</a:t>
            </a:r>
            <a:r>
              <a:rPr lang="fr-FR" sz="1400" dirty="0">
                <a:latin typeface="Consolas" panose="020B0609020204030204" pitchFamily="49" charset="0"/>
              </a:rPr>
              <a:t> line of code as </a:t>
            </a:r>
            <a:r>
              <a:rPr lang="fr-FR" sz="1400" dirty="0" err="1">
                <a:latin typeface="Consolas" panose="020B0609020204030204" pitchFamily="49" charset="0"/>
              </a:rPr>
              <a:t>early</a:t>
            </a:r>
            <a:r>
              <a:rPr lang="fr-FR" sz="1400" dirty="0">
                <a:latin typeface="Consolas" panose="020B0609020204030204" pitchFamily="49" charset="0"/>
              </a:rPr>
              <a:t> as possible in </a:t>
            </a:r>
            <a:r>
              <a:rPr lang="fr-FR" sz="1400" dirty="0" err="1">
                <a:latin typeface="Consolas" panose="020B0609020204030204" pitchFamily="49" charset="0"/>
              </a:rPr>
              <a:t>our</a:t>
            </a:r>
            <a:r>
              <a:rPr lang="fr-FR" sz="1400" dirty="0">
                <a:latin typeface="Consolas" panose="020B0609020204030204" pitchFamily="49" charset="0"/>
              </a:rPr>
              <a:t> app.js file: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b="1" dirty="0" err="1">
                <a:latin typeface="Consolas" panose="020B0609020204030204" pitchFamily="49" charset="0"/>
              </a:rPr>
              <a:t>require</a:t>
            </a:r>
            <a:r>
              <a:rPr lang="fr-FR" sz="1400" b="1" dirty="0">
                <a:latin typeface="Consolas" panose="020B0609020204030204" pitchFamily="49" charset="0"/>
              </a:rPr>
              <a:t>('</a:t>
            </a:r>
            <a:r>
              <a:rPr lang="fr-FR" sz="1400" b="1" dirty="0" err="1">
                <a:latin typeface="Consolas" panose="020B0609020204030204" pitchFamily="49" charset="0"/>
              </a:rPr>
              <a:t>dotenv</a:t>
            </a:r>
            <a:r>
              <a:rPr lang="fr-FR" sz="1400" b="1" dirty="0">
                <a:latin typeface="Consolas" panose="020B0609020204030204" pitchFamily="49" charset="0"/>
              </a:rPr>
              <a:t>').config()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The </a:t>
            </a:r>
            <a:r>
              <a:rPr lang="fr-FR" sz="1400" dirty="0" err="1">
                <a:latin typeface="Consolas" panose="020B0609020204030204" pitchFamily="49" charset="0"/>
              </a:rPr>
              <a:t>above</a:t>
            </a:r>
            <a:r>
              <a:rPr lang="fr-FR" sz="1400" dirty="0">
                <a:latin typeface="Consolas" panose="020B0609020204030204" pitchFamily="49" charset="0"/>
              </a:rPr>
              <a:t> line </a:t>
            </a:r>
            <a:r>
              <a:rPr lang="fr-FR" sz="1400" dirty="0" err="1">
                <a:latin typeface="Consolas" panose="020B0609020204030204" pitchFamily="49" charset="0"/>
              </a:rPr>
              <a:t>will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make</a:t>
            </a:r>
            <a:r>
              <a:rPr lang="fr-FR" sz="1400" dirty="0">
                <a:latin typeface="Consolas" panose="020B0609020204030204" pitchFamily="49" charset="0"/>
              </a:rPr>
              <a:t> the key/values </a:t>
            </a:r>
            <a:r>
              <a:rPr lang="fr-FR" sz="1400" dirty="0" err="1">
                <a:latin typeface="Consolas" panose="020B0609020204030204" pitchFamily="49" charset="0"/>
              </a:rPr>
              <a:t>we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definied</a:t>
            </a:r>
            <a:r>
              <a:rPr lang="fr-FR" sz="1400" dirty="0">
                <a:latin typeface="Consolas" panose="020B0609020204030204" pitchFamily="49" charset="0"/>
              </a:rPr>
              <a:t> in </a:t>
            </a:r>
            <a:r>
              <a:rPr lang="fr-FR" sz="1400" dirty="0" err="1">
                <a:latin typeface="Consolas" panose="020B0609020204030204" pitchFamily="49" charset="0"/>
              </a:rPr>
              <a:t>our</a:t>
            </a:r>
            <a:r>
              <a:rPr lang="fr-FR" sz="1400" dirty="0">
                <a:latin typeface="Consolas" panose="020B0609020204030204" pitchFamily="49" charset="0"/>
              </a:rPr>
              <a:t> .</a:t>
            </a:r>
            <a:r>
              <a:rPr lang="fr-FR" sz="1400" dirty="0" err="1">
                <a:latin typeface="Consolas" panose="020B0609020204030204" pitchFamily="49" charset="0"/>
              </a:rPr>
              <a:t>env</a:t>
            </a:r>
            <a:r>
              <a:rPr lang="fr-FR" sz="1400" dirty="0">
                <a:latin typeface="Consolas" panose="020B0609020204030204" pitchFamily="49" charset="0"/>
              </a:rPr>
              <a:t> file </a:t>
            </a:r>
            <a:r>
              <a:rPr lang="fr-FR" sz="1400" dirty="0" err="1">
                <a:latin typeface="Consolas" panose="020B0609020204030204" pitchFamily="49" charset="0"/>
              </a:rPr>
              <a:t>available</a:t>
            </a:r>
            <a:r>
              <a:rPr lang="fr-FR" sz="1400" dirty="0">
                <a:latin typeface="Consolas" panose="020B0609020204030204" pitchFamily="49" charset="0"/>
              </a:rPr>
              <a:t> in </a:t>
            </a:r>
            <a:r>
              <a:rPr lang="fr-FR" sz="1400" dirty="0" err="1">
                <a:latin typeface="Consolas" panose="020B0609020204030204" pitchFamily="49" charset="0"/>
              </a:rPr>
              <a:t>our</a:t>
            </a:r>
            <a:r>
              <a:rPr lang="fr-FR" sz="1400" dirty="0">
                <a:latin typeface="Consolas" panose="020B0609020204030204" pitchFamily="49" charset="0"/>
              </a:rPr>
              <a:t> process global var.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 err="1">
                <a:latin typeface="Consolas" panose="020B0609020204030204" pitchFamily="49" charset="0"/>
              </a:rPr>
              <a:t>We</a:t>
            </a:r>
            <a:r>
              <a:rPr lang="fr-FR" sz="1400" dirty="0">
                <a:latin typeface="Consolas" panose="020B0609020204030204" pitchFamily="49" charset="0"/>
              </a:rPr>
              <a:t> can </a:t>
            </a:r>
            <a:r>
              <a:rPr lang="fr-FR" sz="1400" dirty="0" err="1">
                <a:latin typeface="Consolas" panose="020B0609020204030204" pitchFamily="49" charset="0"/>
              </a:rPr>
              <a:t>now</a:t>
            </a:r>
            <a:r>
              <a:rPr lang="fr-FR" sz="1400" dirty="0">
                <a:latin typeface="Consolas" panose="020B0609020204030204" pitchFamily="49" charset="0"/>
              </a:rPr>
              <a:t> replace code </a:t>
            </a:r>
            <a:r>
              <a:rPr lang="fr-FR" sz="1400" dirty="0" err="1">
                <a:latin typeface="Consolas" panose="020B0609020204030204" pitchFamily="49" charset="0"/>
              </a:rPr>
              <a:t>which</a:t>
            </a:r>
            <a:r>
              <a:rPr lang="fr-FR" sz="1400" dirty="0">
                <a:latin typeface="Consolas" panose="020B0609020204030204" pitchFamily="49" charset="0"/>
              </a:rPr>
              <a:t> uses </a:t>
            </a:r>
            <a:r>
              <a:rPr lang="fr-FR" sz="1400" dirty="0" err="1">
                <a:latin typeface="Consolas" panose="020B0609020204030204" pitchFamily="49" charset="0"/>
              </a:rPr>
              <a:t>these</a:t>
            </a:r>
            <a:r>
              <a:rPr lang="fr-FR" sz="1400" dirty="0">
                <a:latin typeface="Consolas" panose="020B0609020204030204" pitchFamily="49" charset="0"/>
              </a:rPr>
              <a:t> values in </a:t>
            </a:r>
            <a:r>
              <a:rPr lang="fr-FR" sz="1400" dirty="0" err="1">
                <a:latin typeface="Consolas" panose="020B0609020204030204" pitchFamily="49" charset="0"/>
              </a:rPr>
              <a:t>our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project</a:t>
            </a:r>
            <a:r>
              <a:rPr lang="fr-FR" sz="1400" dirty="0">
                <a:latin typeface="Consolas" panose="020B0609020204030204" pitchFamily="49" charset="0"/>
              </a:rPr>
              <a:t>: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b="1" dirty="0" err="1">
                <a:latin typeface="Consolas" panose="020B0609020204030204" pitchFamily="49" charset="0"/>
              </a:rPr>
              <a:t>models</a:t>
            </a:r>
            <a:r>
              <a:rPr lang="fr-FR" sz="1400" b="1" dirty="0">
                <a:latin typeface="Consolas" panose="020B0609020204030204" pitchFamily="49" charset="0"/>
              </a:rPr>
              <a:t>/setupMongo.js:</a:t>
            </a:r>
          </a:p>
          <a:p>
            <a:r>
              <a:rPr lang="fr-FR" sz="1400" dirty="0" err="1"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uri</a:t>
            </a:r>
            <a:r>
              <a:rPr lang="fr-FR" sz="1400" dirty="0">
                <a:latin typeface="Consolas" panose="020B0609020204030204" pitchFamily="49" charset="0"/>
              </a:rPr>
              <a:t> = "</a:t>
            </a:r>
            <a:r>
              <a:rPr lang="fr-FR" sz="1400" dirty="0" err="1">
                <a:latin typeface="Consolas" panose="020B0609020204030204" pitchFamily="49" charset="0"/>
              </a:rPr>
              <a:t>mongodb+srv</a:t>
            </a:r>
            <a:r>
              <a:rPr lang="fr-FR" sz="1400" dirty="0">
                <a:latin typeface="Consolas" panose="020B0609020204030204" pitchFamily="49" charset="0"/>
              </a:rPr>
              <a:t>://admin:HaTrlOuUrnrmZ1rQ@cluster0.qeg4a.mongodb.net/</a:t>
            </a:r>
            <a:r>
              <a:rPr lang="fr-FR" sz="1400" dirty="0" err="1">
                <a:latin typeface="Consolas" panose="020B0609020204030204" pitchFamily="49" charset="0"/>
              </a:rPr>
              <a:t>blogAppInClass?retryWrites</a:t>
            </a:r>
            <a:r>
              <a:rPr lang="fr-FR" sz="1400" dirty="0">
                <a:latin typeface="Consolas" panose="020B0609020204030204" pitchFamily="49" charset="0"/>
              </a:rPr>
              <a:t>=</a:t>
            </a:r>
            <a:r>
              <a:rPr lang="fr-FR" sz="1400" dirty="0" err="1">
                <a:latin typeface="Consolas" panose="020B0609020204030204" pitchFamily="49" charset="0"/>
              </a:rPr>
              <a:t>true&amp;w</a:t>
            </a:r>
            <a:r>
              <a:rPr lang="fr-FR" sz="1400" dirty="0">
                <a:latin typeface="Consolas" panose="020B0609020204030204" pitchFamily="49" charset="0"/>
              </a:rPr>
              <a:t>=</a:t>
            </a:r>
            <a:r>
              <a:rPr lang="fr-FR" sz="1400" dirty="0" err="1">
                <a:latin typeface="Consolas" panose="020B0609020204030204" pitchFamily="49" charset="0"/>
              </a:rPr>
              <a:t>majority</a:t>
            </a:r>
            <a:r>
              <a:rPr lang="fr-FR" sz="1400" dirty="0">
                <a:latin typeface="Consolas" panose="020B0609020204030204" pitchFamily="49" charset="0"/>
              </a:rPr>
              <a:t>";</a:t>
            </a:r>
          </a:p>
          <a:p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400" dirty="0" err="1">
                <a:latin typeface="Consolas" panose="020B0609020204030204" pitchFamily="49" charset="0"/>
              </a:rPr>
              <a:t>becomes</a:t>
            </a:r>
            <a:r>
              <a:rPr lang="fr-FR" sz="1400" dirty="0">
                <a:latin typeface="Consolas" panose="020B0609020204030204" pitchFamily="49" charset="0"/>
              </a:rPr>
              <a:t>: </a:t>
            </a:r>
            <a:r>
              <a:rPr lang="fr-FR" sz="1400" dirty="0" err="1">
                <a:latin typeface="Consolas" panose="020B0609020204030204" pitchFamily="49" charset="0"/>
              </a:rPr>
              <a:t>const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 err="1">
                <a:latin typeface="Consolas" panose="020B0609020204030204" pitchFamily="49" charset="0"/>
              </a:rPr>
              <a:t>uri</a:t>
            </a:r>
            <a:r>
              <a:rPr lang="fr-FR" sz="1400" dirty="0">
                <a:latin typeface="Consolas" panose="020B0609020204030204" pitchFamily="49" charset="0"/>
              </a:rPr>
              <a:t> = </a:t>
            </a:r>
            <a:r>
              <a:rPr lang="fr-FR" sz="1400" dirty="0" err="1">
                <a:latin typeface="Consolas" panose="020B0609020204030204" pitchFamily="49" charset="0"/>
              </a:rPr>
              <a:t>process.env.DB_URI</a:t>
            </a:r>
            <a:r>
              <a:rPr lang="fr-FR" sz="1400" dirty="0">
                <a:latin typeface="Consolas" panose="020B0609020204030204" pitchFamily="49" charset="0"/>
              </a:rPr>
              <a:t>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b="1" dirty="0">
                <a:latin typeface="Consolas" panose="020B0609020204030204" pitchFamily="49" charset="0"/>
              </a:rPr>
              <a:t>routes/auth.js: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const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 = 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-----BEGIN RSA PRIVATE KEY-----....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becomes: const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process.env.JWT_PRIVATE_KEY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fr-FR" sz="1400" dirty="0">
              <a:latin typeface="Consolas" panose="020B0609020204030204" pitchFamily="49" charset="0"/>
            </a:endParaRPr>
          </a:p>
          <a:p>
            <a:endParaRPr lang="fr-FR" sz="1400" b="1" dirty="0">
              <a:latin typeface="Consolas" panose="020B0609020204030204" pitchFamily="49" charset="0"/>
            </a:endParaRPr>
          </a:p>
          <a:p>
            <a:r>
              <a:rPr lang="fr-FR" sz="1400" b="1" dirty="0">
                <a:latin typeface="Consolas" panose="020B0609020204030204" pitchFamily="49" charset="0"/>
              </a:rPr>
              <a:t>routes/post.js: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const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 = `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-----BEGIN RSA PRIVATE KEY-----....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becomes: const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process.env.JWT_PRIVATE_KEY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fr-FR" sz="1400" dirty="0">
              <a:latin typeface="Consolas" panose="020B0609020204030204" pitchFamily="49" charset="0"/>
            </a:endParaRPr>
          </a:p>
          <a:p>
            <a:endParaRPr lang="fr-F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Agenda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B1B"/>
                </a:solidFill>
                <a:latin typeface="arial" panose="020B0604020202020204" pitchFamily="34" charset="0"/>
              </a:rPr>
              <a:t>Lab 5 assigned next week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B1B"/>
                </a:solidFill>
                <a:latin typeface="arial" panose="020B0604020202020204" pitchFamily="34" charset="0"/>
              </a:rPr>
              <a:t>Review Lab 4 email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B1B"/>
                </a:solidFill>
                <a:latin typeface="arial" panose="020B0604020202020204" pitchFamily="34" charset="0"/>
              </a:rPr>
              <a:t>Implement /post and /auth routes in Express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B1B"/>
                </a:solidFill>
                <a:latin typeface="arial" panose="020B0604020202020204" pitchFamily="34" charset="0"/>
              </a:rPr>
              <a:t>Update React application to work with Express backend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B1B1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9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Auth Route Middleware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B1B1B"/>
                </a:solidFill>
                <a:latin typeface="arial" panose="020B0604020202020204" pitchFamily="34" charset="0"/>
              </a:rPr>
              <a:t>The /auth/register endpoint requires the bCrypt hash of the password the user submitted in order to be able to persist the password to the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B1B1B"/>
                </a:solidFill>
                <a:latin typeface="arial" panose="020B0604020202020204" pitchFamily="34" charset="0"/>
              </a:rPr>
              <a:t>One method of making the hashed password available is to add a piece of middleware to the auth route which will hash the inbound password and add it to the request</a:t>
            </a:r>
          </a:p>
          <a:p>
            <a:pPr algn="l"/>
            <a:endParaRPr lang="it-IT" sz="16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routes/auth.js</a:t>
            </a: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express = require("express");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router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express.Router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require("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require("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jsonwebtoken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User = require("../models/User"); 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"secret";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saltRounds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  <a:endParaRPr lang="en-US" sz="1600" b="1" u="sng" dirty="0">
              <a:latin typeface="arial" panose="020B0604020202020204" pitchFamily="34" charset="0"/>
            </a:endParaRP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router.use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(function(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res, next)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bcrypt.genSalt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saltRounds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function(err, salt)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bcrypt.hash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req.body.password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salt, function(err, hash) {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req.hashedPassword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hash;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    next();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  });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})</a:t>
            </a:r>
            <a:endParaRPr lang="en-US" sz="1400" b="1" dirty="0">
              <a:effectLst/>
              <a:latin typeface="Consolas" panose="020B0609020204030204" pitchFamily="49" charset="0"/>
            </a:endParaRPr>
          </a:p>
          <a:p>
            <a:pPr algn="l"/>
            <a:endParaRPr lang="en-US" sz="1400" dirty="0">
              <a:solidFill>
                <a:srgbClr val="1B1B1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persisting a new user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4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routes/auth.js - login </a:t>
            </a:r>
            <a:r>
              <a:rPr lang="it-IT" sz="1400" b="1" u="sng" dirty="0" err="1">
                <a:solidFill>
                  <a:srgbClr val="1B1B1B"/>
                </a:solidFill>
                <a:latin typeface="arial" panose="020B0604020202020204" pitchFamily="34" charset="0"/>
              </a:rPr>
              <a:t>route</a:t>
            </a:r>
            <a:endParaRPr lang="it-IT" sz="14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algn="l"/>
            <a:endParaRPr lang="it-IT" sz="14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router.post</a:t>
            </a:r>
            <a:r>
              <a:rPr lang="en-US" sz="1100" dirty="0">
                <a:latin typeface="Consolas" panose="020B0609020204030204" pitchFamily="49" charset="0"/>
              </a:rPr>
              <a:t>("/login", </a:t>
            </a:r>
            <a:r>
              <a:rPr lang="en-US" sz="1100" dirty="0" err="1">
                <a:latin typeface="Consolas" panose="020B0609020204030204" pitchFamily="49" charset="0"/>
              </a:rPr>
              <a:t>async</a:t>
            </a:r>
            <a:r>
              <a:rPr lang="en-US" sz="1100" dirty="0">
                <a:latin typeface="Consolas" panose="020B0609020204030204" pitchFamily="49" charset="0"/>
              </a:rPr>
              <a:t> function (</a:t>
            </a:r>
            <a:r>
              <a:rPr lang="en-US" sz="1100" dirty="0" err="1">
                <a:latin typeface="Consolas" panose="020B0609020204030204" pitchFamily="49" charset="0"/>
              </a:rPr>
              <a:t>req</a:t>
            </a:r>
            <a:r>
              <a:rPr lang="en-US" sz="1100" dirty="0">
                <a:latin typeface="Consolas" panose="020B0609020204030204" pitchFamily="49" charset="0"/>
              </a:rPr>
              <a:t>, res, next)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if (</a:t>
            </a:r>
            <a:r>
              <a:rPr lang="en-US" sz="1100" dirty="0" err="1">
                <a:latin typeface="Consolas" panose="020B0609020204030204" pitchFamily="49" charset="0"/>
              </a:rPr>
              <a:t>req.body.username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req.body.password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user = </a:t>
            </a:r>
            <a:r>
              <a:rPr lang="en-US" sz="1100" b="1" dirty="0">
                <a:latin typeface="Consolas" panose="020B0609020204030204" pitchFamily="49" charset="0"/>
              </a:rPr>
              <a:t>await </a:t>
            </a:r>
            <a:r>
              <a:rPr lang="en-US" sz="1100" b="1" dirty="0" err="1">
                <a:latin typeface="Consolas" panose="020B0609020204030204" pitchFamily="49" charset="0"/>
              </a:rPr>
              <a:t>User.findOne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.where("username")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.equals(</a:t>
            </a:r>
            <a:r>
              <a:rPr lang="en-US" sz="1100" b="1" dirty="0" err="1">
                <a:latin typeface="Consolas" panose="020B0609020204030204" pitchFamily="49" charset="0"/>
              </a:rPr>
              <a:t>req.body.username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.exec();</a:t>
            </a:r>
          </a:p>
          <a:p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    if (user)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return </a:t>
            </a:r>
            <a:r>
              <a:rPr lang="en-US" sz="1100" dirty="0" err="1">
                <a:latin typeface="Consolas" panose="020B0609020204030204" pitchFamily="49" charset="0"/>
              </a:rPr>
              <a:t>bcrypt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.compare(</a:t>
            </a:r>
            <a:r>
              <a:rPr lang="en-US" sz="1100" dirty="0" err="1">
                <a:latin typeface="Consolas" panose="020B0609020204030204" pitchFamily="49" charset="0"/>
              </a:rPr>
              <a:t>req.body.password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user.password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.then((result) =&gt;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 (result === true)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token = </a:t>
            </a:r>
            <a:r>
              <a:rPr lang="en-US" sz="1100" dirty="0" err="1">
                <a:latin typeface="Consolas" panose="020B0609020204030204" pitchFamily="49" charset="0"/>
              </a:rPr>
              <a:t>jwt.sign</a:t>
            </a:r>
            <a:r>
              <a:rPr lang="en-US" sz="1100" dirty="0">
                <a:latin typeface="Consolas" panose="020B0609020204030204" pitchFamily="49" charset="0"/>
              </a:rPr>
              <a:t>({ id: </a:t>
            </a:r>
            <a:r>
              <a:rPr lang="en-US" sz="1100" dirty="0" err="1">
                <a:latin typeface="Consolas" panose="020B0609020204030204" pitchFamily="49" charset="0"/>
              </a:rPr>
              <a:t>user._id</a:t>
            </a:r>
            <a:r>
              <a:rPr lang="en-US" sz="1100" dirty="0">
                <a:latin typeface="Consolas" panose="020B0609020204030204" pitchFamily="49" charset="0"/>
              </a:rPr>
              <a:t> }, </a:t>
            </a:r>
            <a:r>
              <a:rPr lang="en-US" sz="1100" dirty="0" err="1">
                <a:latin typeface="Consolas" panose="020B0609020204030204" pitchFamily="49" charset="0"/>
              </a:rPr>
              <a:t>privateKey</a:t>
            </a:r>
            <a:r>
              <a:rPr lang="en-US" sz="1100" dirty="0">
                <a:latin typeface="Consolas" panose="020B0609020204030204" pitchFamily="49" charset="0"/>
              </a:rPr>
              <a:t>,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  algorithm: "RS256",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return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(200).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</a:t>
            </a:r>
            <a:r>
              <a:rPr lang="en-US" sz="1100" dirty="0" err="1">
                <a:latin typeface="Consolas" panose="020B0609020204030204" pitchFamily="49" charset="0"/>
              </a:rPr>
              <a:t>access_token</a:t>
            </a:r>
            <a:r>
              <a:rPr lang="en-US" sz="1100" dirty="0">
                <a:latin typeface="Consolas" panose="020B0609020204030204" pitchFamily="49" charset="0"/>
              </a:rPr>
              <a:t>: token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return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(401).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"Invalid credentials."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.catch((error) =&gt;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return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(500).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</a:t>
            </a:r>
            <a:r>
              <a:rPr lang="en-US" sz="1100" dirty="0" err="1">
                <a:latin typeface="Consolas" panose="020B0609020204030204" pitchFamily="49" charset="0"/>
              </a:rPr>
              <a:t>error.message</a:t>
            </a:r>
            <a:r>
              <a:rPr lang="en-US" sz="1100" dirty="0">
                <a:latin typeface="Consolas" panose="020B0609020204030204" pitchFamily="49" charset="0"/>
              </a:rPr>
              <a:t>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return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(401).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"Invalid credentials."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} else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(400).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"Username or Password Missing"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  <a:p>
            <a:pPr algn="l"/>
            <a:endParaRPr lang="en-US" sz="1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persisting a new user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4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routes/auth.js - </a:t>
            </a:r>
            <a:r>
              <a:rPr lang="it-IT" sz="1400" b="1" u="sng" dirty="0" err="1">
                <a:solidFill>
                  <a:srgbClr val="1B1B1B"/>
                </a:solidFill>
                <a:latin typeface="arial" panose="020B0604020202020204" pitchFamily="34" charset="0"/>
              </a:rPr>
              <a:t>register</a:t>
            </a:r>
            <a:r>
              <a:rPr lang="it-IT" sz="1400" b="1" u="sng" dirty="0">
                <a:solidFill>
                  <a:srgbClr val="1B1B1B"/>
                </a:solidFill>
                <a:latin typeface="arial" panose="020B0604020202020204" pitchFamily="34" charset="0"/>
              </a:rPr>
              <a:t> </a:t>
            </a:r>
            <a:r>
              <a:rPr lang="it-IT" sz="1400" b="1" u="sng" dirty="0" err="1">
                <a:solidFill>
                  <a:srgbClr val="1B1B1B"/>
                </a:solidFill>
                <a:latin typeface="arial" panose="020B0604020202020204" pitchFamily="34" charset="0"/>
              </a:rPr>
              <a:t>route</a:t>
            </a:r>
            <a:endParaRPr lang="it-IT" sz="14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algn="l"/>
            <a:endParaRPr lang="it-IT" sz="14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router.post</a:t>
            </a:r>
            <a:r>
              <a:rPr lang="en-US" sz="1100" dirty="0">
                <a:latin typeface="Consolas" panose="020B0609020204030204" pitchFamily="49" charset="0"/>
              </a:rPr>
              <a:t>("/register", </a:t>
            </a:r>
            <a:r>
              <a:rPr lang="en-US" sz="1100" dirty="0" err="1">
                <a:latin typeface="Consolas" panose="020B0609020204030204" pitchFamily="49" charset="0"/>
              </a:rPr>
              <a:t>async</a:t>
            </a:r>
            <a:r>
              <a:rPr lang="en-US" sz="1100" dirty="0">
                <a:latin typeface="Consolas" panose="020B0609020204030204" pitchFamily="49" charset="0"/>
              </a:rPr>
              <a:t> function (</a:t>
            </a:r>
            <a:r>
              <a:rPr lang="en-US" sz="1100" dirty="0" err="1">
                <a:latin typeface="Consolas" panose="020B0609020204030204" pitchFamily="49" charset="0"/>
              </a:rPr>
              <a:t>req</a:t>
            </a:r>
            <a:r>
              <a:rPr lang="en-US" sz="1100" dirty="0">
                <a:latin typeface="Consolas" panose="020B0609020204030204" pitchFamily="49" charset="0"/>
              </a:rPr>
              <a:t>, res, next)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if (</a:t>
            </a:r>
            <a:r>
              <a:rPr lang="en-US" sz="1100" dirty="0" err="1">
                <a:latin typeface="Consolas" panose="020B0609020204030204" pitchFamily="49" charset="0"/>
              </a:rPr>
              <a:t>req.body.username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req.body.password</a:t>
            </a:r>
            <a:r>
              <a:rPr lang="en-US" sz="1100" dirty="0">
                <a:latin typeface="Consolas" panose="020B0609020204030204" pitchFamily="49" charset="0"/>
              </a:rPr>
              <a:t> &amp;&amp; </a:t>
            </a:r>
            <a:r>
              <a:rPr lang="en-US" sz="1100" dirty="0" err="1">
                <a:latin typeface="Consolas" panose="020B0609020204030204" pitchFamily="49" charset="0"/>
              </a:rPr>
              <a:t>req.body.passwordConfirmation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 (</a:t>
            </a:r>
            <a:r>
              <a:rPr lang="en-US" sz="1100" dirty="0" err="1">
                <a:latin typeface="Consolas" panose="020B0609020204030204" pitchFamily="49" charset="0"/>
              </a:rPr>
              <a:t>req.body.password</a:t>
            </a:r>
            <a:r>
              <a:rPr lang="en-US" sz="1100" dirty="0">
                <a:latin typeface="Consolas" panose="020B0609020204030204" pitchFamily="49" charset="0"/>
              </a:rPr>
              <a:t> === </a:t>
            </a:r>
            <a:r>
              <a:rPr lang="en-US" sz="1100" dirty="0" err="1">
                <a:latin typeface="Consolas" panose="020B0609020204030204" pitchFamily="49" charset="0"/>
              </a:rPr>
              <a:t>req.body.passwordConfirmation</a:t>
            </a:r>
            <a:r>
              <a:rPr lang="en-US" sz="11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user = new User({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username: </a:t>
            </a:r>
            <a:r>
              <a:rPr lang="en-US" sz="1100" b="1" dirty="0" err="1">
                <a:latin typeface="Consolas" panose="020B0609020204030204" pitchFamily="49" charset="0"/>
              </a:rPr>
              <a:t>req.body.username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password: </a:t>
            </a:r>
            <a:r>
              <a:rPr lang="en-US" sz="1100" b="1" dirty="0" err="1">
                <a:latin typeface="Consolas" panose="020B0609020204030204" pitchFamily="49" charset="0"/>
              </a:rPr>
              <a:t>req.hashedPassword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});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return user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.save()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.then((</a:t>
            </a:r>
            <a:r>
              <a:rPr lang="en-US" sz="1100" b="1" dirty="0" err="1">
                <a:latin typeface="Consolas" panose="020B0609020204030204" pitchFamily="49" charset="0"/>
              </a:rPr>
              <a:t>savedUser</a:t>
            </a:r>
            <a:r>
              <a:rPr lang="en-US" sz="1100" b="1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return </a:t>
            </a:r>
            <a:r>
              <a:rPr lang="en-US" sz="1100" b="1" dirty="0" err="1">
                <a:latin typeface="Consolas" panose="020B0609020204030204" pitchFamily="49" charset="0"/>
              </a:rPr>
              <a:t>res.status</a:t>
            </a:r>
            <a:r>
              <a:rPr lang="en-US" sz="1100" b="1" dirty="0">
                <a:latin typeface="Consolas" panose="020B0609020204030204" pitchFamily="49" charset="0"/>
              </a:rPr>
              <a:t>(201).</a:t>
            </a:r>
            <a:r>
              <a:rPr lang="en-US" sz="1100" b="1" dirty="0" err="1">
                <a:latin typeface="Consolas" panose="020B0609020204030204" pitchFamily="49" charset="0"/>
              </a:rPr>
              <a:t>json</a:t>
            </a:r>
            <a:r>
              <a:rPr lang="en-US" sz="1100" b="1" dirty="0">
                <a:latin typeface="Consolas" panose="020B0609020204030204" pitchFamily="49" charset="0"/>
              </a:rPr>
              <a:t>({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  id: </a:t>
            </a:r>
            <a:r>
              <a:rPr lang="en-US" sz="1100" b="1" dirty="0" err="1">
                <a:latin typeface="Consolas" panose="020B0609020204030204" pitchFamily="49" charset="0"/>
              </a:rPr>
              <a:t>savedUser</a:t>
            </a:r>
            <a:r>
              <a:rPr lang="en-US" sz="1100" b="1" dirty="0">
                <a:latin typeface="Consolas" panose="020B0609020204030204" pitchFamily="49" charset="0"/>
              </a:rPr>
              <a:t>._id,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  username: </a:t>
            </a:r>
            <a:r>
              <a:rPr lang="en-US" sz="1100" b="1" dirty="0" err="1">
                <a:latin typeface="Consolas" panose="020B0609020204030204" pitchFamily="49" charset="0"/>
              </a:rPr>
              <a:t>savedUser.username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});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.catch((error) =&gt;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return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(500).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</a:t>
            </a:r>
            <a:r>
              <a:rPr lang="en-US" sz="1100" dirty="0" err="1">
                <a:latin typeface="Consolas" panose="020B0609020204030204" pitchFamily="49" charset="0"/>
              </a:rPr>
              <a:t>error.message</a:t>
            </a:r>
            <a:r>
              <a:rPr lang="en-US" sz="1100" dirty="0">
                <a:latin typeface="Consolas" panose="020B0609020204030204" pitchFamily="49" charset="0"/>
              </a:rPr>
              <a:t>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(400).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"Passwords not matching"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} else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res.status</a:t>
            </a:r>
            <a:r>
              <a:rPr lang="en-US" sz="1100" dirty="0">
                <a:latin typeface="Consolas" panose="020B0609020204030204" pitchFamily="49" charset="0"/>
              </a:rPr>
              <a:t>(400).</a:t>
            </a:r>
            <a:r>
              <a:rPr lang="en-US" sz="1100" dirty="0" err="1">
                <a:latin typeface="Consolas" panose="020B0609020204030204" pitchFamily="49" charset="0"/>
              </a:rPr>
              <a:t>json</a:t>
            </a:r>
            <a:r>
              <a:rPr lang="en-US" sz="1100" dirty="0">
                <a:latin typeface="Consolas" panose="020B0609020204030204" pitchFamily="49" charset="0"/>
              </a:rPr>
              <a:t>({ error: "Username or Password Missing" });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  <a:p>
            <a:pPr algn="l"/>
            <a:endParaRPr lang="en-US" sz="1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8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Post Route Middleware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B1B1B"/>
                </a:solidFill>
                <a:latin typeface="arial" panose="020B0604020202020204" pitchFamily="34" charset="0"/>
              </a:rPr>
              <a:t>The GET and POST /post endpoints require the plaintext userId from the access_token passed in the authorization header in order to associate newly created posts with the logged in user and to retrieve the logged in users created posts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1B1B1B"/>
                </a:solidFill>
                <a:latin typeface="arial" panose="020B0604020202020204" pitchFamily="34" charset="0"/>
              </a:rPr>
              <a:t>One method of making the plaintext userId available in both request handlers is to add a piece of middleware to the post route which will verify the token is valid, parse it, and append the payload object to the request</a:t>
            </a:r>
          </a:p>
          <a:p>
            <a:pPr algn="l"/>
            <a:endParaRPr lang="it-IT" sz="1600" b="1" u="sng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routes/post.js</a:t>
            </a: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express = require("express");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router = </a:t>
            </a:r>
            <a:r>
              <a:rPr lang="en-US" sz="1400" dirty="0" err="1">
                <a:latin typeface="Consolas" panose="020B0609020204030204" pitchFamily="49" charset="0"/>
              </a:rPr>
              <a:t>express.Router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jwt</a:t>
            </a:r>
            <a:r>
              <a:rPr lang="en-US" sz="1400" dirty="0">
                <a:latin typeface="Consolas" panose="020B0609020204030204" pitchFamily="49" charset="0"/>
              </a:rPr>
              <a:t> = require("</a:t>
            </a:r>
            <a:r>
              <a:rPr lang="en-US" sz="1400" dirty="0" err="1">
                <a:latin typeface="Consolas" panose="020B0609020204030204" pitchFamily="49" charset="0"/>
              </a:rPr>
              <a:t>jsonwebtoken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Post = require("../models/Post");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 = "secret";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router.use</a:t>
            </a:r>
            <a:r>
              <a:rPr lang="en-US" sz="1400" dirty="0">
                <a:latin typeface="Consolas" panose="020B0609020204030204" pitchFamily="49" charset="0"/>
              </a:rPr>
              <a:t>(function (</a:t>
            </a:r>
            <a:r>
              <a:rPr lang="en-US" sz="1400" dirty="0" err="1">
                <a:latin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</a:rPr>
              <a:t>, res, next)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if (</a:t>
            </a:r>
            <a:r>
              <a:rPr lang="en-US" sz="1400" dirty="0" err="1">
                <a:latin typeface="Consolas" panose="020B0609020204030204" pitchFamily="49" charset="0"/>
              </a:rPr>
              <a:t>req.header</a:t>
            </a:r>
            <a:r>
              <a:rPr lang="en-US" sz="1400" dirty="0">
                <a:latin typeface="Consolas" panose="020B0609020204030204" pitchFamily="49" charset="0"/>
              </a:rPr>
              <a:t>("Authorization"))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try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</a:t>
            </a:r>
            <a:r>
              <a:rPr lang="en-US" sz="1400" dirty="0" err="1">
                <a:latin typeface="Consolas" panose="020B0609020204030204" pitchFamily="49" charset="0"/>
              </a:rPr>
              <a:t>req.payload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jwt.verify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req.header</a:t>
            </a:r>
            <a:r>
              <a:rPr lang="en-US" sz="1400" dirty="0">
                <a:latin typeface="Consolas" panose="020B0609020204030204" pitchFamily="49" charset="0"/>
              </a:rPr>
              <a:t>("Authorization"), </a:t>
            </a:r>
            <a:r>
              <a:rPr lang="en-US" sz="1400" dirty="0" err="1">
                <a:latin typeface="Consolas" panose="020B0609020204030204" pitchFamily="49" charset="0"/>
              </a:rPr>
              <a:t>privateKey</a:t>
            </a:r>
            <a:r>
              <a:rPr lang="en-US" sz="1400" dirty="0">
                <a:latin typeface="Consolas" panose="020B0609020204030204" pitchFamily="49" charset="0"/>
              </a:rPr>
              <a:t>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	algorithms: ["RS256"],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} catch (error)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return </a:t>
            </a:r>
            <a:r>
              <a:rPr lang="en-US" sz="1400" dirty="0" err="1">
                <a:latin typeface="Consolas" panose="020B0609020204030204" pitchFamily="49" charset="0"/>
              </a:rPr>
              <a:t>res.status</a:t>
            </a:r>
            <a:r>
              <a:rPr lang="en-US" sz="1400" dirty="0">
                <a:latin typeface="Consolas" panose="020B0609020204030204" pitchFamily="49" charset="0"/>
              </a:rPr>
              <a:t>(401).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({ error: </a:t>
            </a:r>
            <a:r>
              <a:rPr lang="en-US" sz="1400" dirty="0" err="1">
                <a:latin typeface="Consolas" panose="020B0609020204030204" pitchFamily="49" charset="0"/>
              </a:rPr>
              <a:t>error.message</a:t>
            </a:r>
            <a:r>
              <a:rPr lang="en-US" sz="1400" dirty="0">
                <a:latin typeface="Consolas" panose="020B0609020204030204" pitchFamily="49" charset="0"/>
              </a:rPr>
              <a:t> 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} else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return </a:t>
            </a:r>
            <a:r>
              <a:rPr lang="en-US" sz="1400" dirty="0" err="1">
                <a:latin typeface="Consolas" panose="020B0609020204030204" pitchFamily="49" charset="0"/>
              </a:rPr>
              <a:t>res.status</a:t>
            </a:r>
            <a:r>
              <a:rPr lang="en-US" sz="1400" dirty="0">
                <a:latin typeface="Consolas" panose="020B0609020204030204" pitchFamily="49" charset="0"/>
              </a:rPr>
              <a:t>(401).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({ error: "Unauthorized" 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next();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pPr algn="l"/>
            <a:endParaRPr lang="en-US" sz="1400" dirty="0">
              <a:solidFill>
                <a:srgbClr val="1B1B1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7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authoring a new post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routes/post.js - / POST</a:t>
            </a:r>
          </a:p>
          <a:p>
            <a:endParaRPr lang="en-US" sz="1600" b="1" u="sng" dirty="0">
              <a:latin typeface="arial" panose="020B0604020202020204" pitchFamily="34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router.post</a:t>
            </a:r>
            <a:r>
              <a:rPr lang="en-US" sz="1400" dirty="0">
                <a:latin typeface="Consolas" panose="020B0609020204030204" pitchFamily="49" charset="0"/>
              </a:rPr>
              <a:t>("/", </a:t>
            </a:r>
            <a:r>
              <a:rPr lang="en-US" sz="1400" dirty="0" err="1">
                <a:latin typeface="Consolas" panose="020B0609020204030204" pitchFamily="49" charset="0"/>
              </a:rPr>
              <a:t>async</a:t>
            </a:r>
            <a:r>
              <a:rPr lang="en-US" sz="1400" dirty="0">
                <a:latin typeface="Consolas" panose="020B0609020204030204" pitchFamily="49" charset="0"/>
              </a:rPr>
              <a:t> function (</a:t>
            </a:r>
            <a:r>
              <a:rPr lang="en-US" sz="1400" dirty="0" err="1">
                <a:latin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</a:rPr>
              <a:t>, res)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post = new Post({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title: </a:t>
            </a:r>
            <a:r>
              <a:rPr lang="en-US" sz="1400" dirty="0" err="1">
                <a:latin typeface="Consolas" panose="020B0609020204030204" pitchFamily="49" charset="0"/>
              </a:rPr>
              <a:t>req.body.title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content: </a:t>
            </a:r>
            <a:r>
              <a:rPr lang="en-US" sz="1400" dirty="0" err="1">
                <a:latin typeface="Consolas" panose="020B0609020204030204" pitchFamily="49" charset="0"/>
              </a:rPr>
              <a:t>req.body.content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	author: </a:t>
            </a:r>
            <a:r>
              <a:rPr lang="en-US" sz="1400" dirty="0" err="1">
                <a:latin typeface="Consolas" panose="020B0609020204030204" pitchFamily="49" charset="0"/>
              </a:rPr>
              <a:t>req.payload.id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	return post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.save()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.then((</a:t>
            </a:r>
            <a:r>
              <a:rPr lang="en-US" sz="1400" dirty="0" err="1">
                <a:latin typeface="Consolas" panose="020B0609020204030204" pitchFamily="49" charset="0"/>
              </a:rPr>
              <a:t>savedPost</a:t>
            </a:r>
            <a:r>
              <a:rPr lang="en-US" sz="1400" dirty="0">
                <a:latin typeface="Consolas" panose="020B0609020204030204" pitchFamily="49" charset="0"/>
              </a:rPr>
              <a:t>) =&gt;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return </a:t>
            </a:r>
            <a:r>
              <a:rPr lang="en-US" sz="1400" dirty="0" err="1">
                <a:latin typeface="Consolas" panose="020B0609020204030204" pitchFamily="49" charset="0"/>
              </a:rPr>
              <a:t>res.status</a:t>
            </a:r>
            <a:r>
              <a:rPr lang="en-US" sz="1400" dirty="0">
                <a:latin typeface="Consolas" panose="020B0609020204030204" pitchFamily="49" charset="0"/>
              </a:rPr>
              <a:t>(201).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({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	id: </a:t>
            </a:r>
            <a:r>
              <a:rPr lang="en-US" sz="1400" dirty="0" err="1">
                <a:latin typeface="Consolas" panose="020B0609020204030204" pitchFamily="49" charset="0"/>
              </a:rPr>
              <a:t>savedPost</a:t>
            </a:r>
            <a:r>
              <a:rPr lang="en-US" sz="1400" dirty="0">
                <a:latin typeface="Consolas" panose="020B0609020204030204" pitchFamily="49" charset="0"/>
              </a:rPr>
              <a:t>._id,</a:t>
            </a:r>
          </a:p>
          <a:p>
            <a:pPr lvl="3"/>
            <a:r>
              <a:rPr lang="en-US" sz="1400" dirty="0">
                <a:latin typeface="Consolas" panose="020B0609020204030204" pitchFamily="49" charset="0"/>
              </a:rPr>
              <a:t>	title: </a:t>
            </a:r>
            <a:r>
              <a:rPr lang="en-US" sz="1400" dirty="0" err="1">
                <a:latin typeface="Consolas" panose="020B0609020204030204" pitchFamily="49" charset="0"/>
              </a:rPr>
              <a:t>savedPost.title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1400" dirty="0">
                <a:latin typeface="Consolas" panose="020B0609020204030204" pitchFamily="49" charset="0"/>
              </a:rPr>
              <a:t>	content: </a:t>
            </a:r>
            <a:r>
              <a:rPr lang="en-US" sz="1400" dirty="0" err="1">
                <a:latin typeface="Consolas" panose="020B0609020204030204" pitchFamily="49" charset="0"/>
              </a:rPr>
              <a:t>savedPost.content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1400" dirty="0">
                <a:latin typeface="Consolas" panose="020B0609020204030204" pitchFamily="49" charset="0"/>
              </a:rPr>
              <a:t>	author: </a:t>
            </a:r>
            <a:r>
              <a:rPr lang="en-US" sz="1400" dirty="0" err="1">
                <a:latin typeface="Consolas" panose="020B0609020204030204" pitchFamily="49" charset="0"/>
              </a:rPr>
              <a:t>savedPost.author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	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})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.catch((error) =&gt; {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latin typeface="Consolas" panose="020B0609020204030204" pitchFamily="49" charset="0"/>
              </a:rPr>
              <a:t>res.status</a:t>
            </a:r>
            <a:r>
              <a:rPr lang="en-US" sz="1400" dirty="0">
                <a:latin typeface="Consolas" panose="020B0609020204030204" pitchFamily="49" charset="0"/>
              </a:rPr>
              <a:t>(500).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({ error: </a:t>
            </a:r>
            <a:r>
              <a:rPr lang="en-US" sz="1400" dirty="0" err="1">
                <a:latin typeface="Consolas" panose="020B0609020204030204" pitchFamily="49" charset="0"/>
              </a:rPr>
              <a:t>error.message</a:t>
            </a:r>
            <a:r>
              <a:rPr lang="en-US" sz="1400" dirty="0">
                <a:latin typeface="Consolas" panose="020B0609020204030204" pitchFamily="49" charset="0"/>
              </a:rPr>
              <a:t> });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6550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Mongoose - retrieving a user’s posts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App.js</a:t>
            </a: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app.use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express.json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app.use</a:t>
            </a:r>
            <a:r>
              <a:rPr lang="en-US" sz="1400" dirty="0">
                <a:latin typeface="Consolas" panose="020B0609020204030204" pitchFamily="49" charset="0"/>
              </a:rPr>
              <a:t>("/auth", require("./routes/auth"));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app.use</a:t>
            </a:r>
            <a:r>
              <a:rPr lang="en-US" sz="1400" dirty="0">
                <a:latin typeface="Consolas" panose="020B0609020204030204" pitchFamily="49" charset="0"/>
              </a:rPr>
              <a:t>("/post", require("./routes/Post"));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app.use</a:t>
            </a:r>
            <a:r>
              <a:rPr lang="en-US" sz="1400" dirty="0">
                <a:latin typeface="Consolas" panose="020B0609020204030204" pitchFamily="49" charset="0"/>
              </a:rPr>
              <a:t>(function (err, req, res, next)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console.error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err.stack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7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1AC8-2657-4BAB-B6E1-1437830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54A55"/>
                </a:solidFill>
              </a:rPr>
              <a:t>Update app to add routes as middleware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2547C-ADEF-48B9-955C-E7ED51E4C340}"/>
              </a:ext>
            </a:extLst>
          </p:cNvPr>
          <p:cNvSpPr txBox="1"/>
          <p:nvPr/>
        </p:nvSpPr>
        <p:spPr>
          <a:xfrm>
            <a:off x="960120" y="1261873"/>
            <a:ext cx="1072635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1" u="sng" dirty="0">
                <a:solidFill>
                  <a:srgbClr val="1B1B1B"/>
                </a:solidFill>
                <a:latin typeface="arial" panose="020B0604020202020204" pitchFamily="34" charset="0"/>
              </a:rPr>
              <a:t>routes/post.js - / GET</a:t>
            </a:r>
          </a:p>
          <a:p>
            <a:pPr algn="l"/>
            <a:endParaRPr lang="en-US" sz="1600" b="1" u="sng" dirty="0">
              <a:latin typeface="arial" panose="020B0604020202020204" pitchFamily="34" charset="0"/>
            </a:endParaRPr>
          </a:p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router.get</a:t>
            </a:r>
            <a:r>
              <a:rPr lang="en-US" sz="1400" dirty="0">
                <a:latin typeface="Consolas" panose="020B0609020204030204" pitchFamily="49" charset="0"/>
              </a:rPr>
              <a:t>("/", </a:t>
            </a:r>
            <a:r>
              <a:rPr lang="en-US" sz="1400" dirty="0" err="1">
                <a:latin typeface="Consolas" panose="020B0609020204030204" pitchFamily="49" charset="0"/>
              </a:rPr>
              <a:t>async</a:t>
            </a:r>
            <a:r>
              <a:rPr lang="en-US" sz="1400" dirty="0">
                <a:latin typeface="Consolas" panose="020B0609020204030204" pitchFamily="49" charset="0"/>
              </a:rPr>
              <a:t> function (</a:t>
            </a:r>
            <a:r>
              <a:rPr lang="en-US" sz="1400" dirty="0" err="1">
                <a:latin typeface="Consolas" panose="020B0609020204030204" pitchFamily="49" charset="0"/>
              </a:rPr>
              <a:t>req</a:t>
            </a:r>
            <a:r>
              <a:rPr lang="en-US" sz="1400" dirty="0">
                <a:latin typeface="Consolas" panose="020B0609020204030204" pitchFamily="49" charset="0"/>
              </a:rPr>
              <a:t>, res, next) {</a:t>
            </a:r>
          </a:p>
          <a:p>
            <a:pPr lvl="1"/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posts = await </a:t>
            </a:r>
            <a:r>
              <a:rPr lang="en-US" sz="1400" dirty="0" err="1">
                <a:latin typeface="Consolas" panose="020B0609020204030204" pitchFamily="49" charset="0"/>
              </a:rPr>
              <a:t>Post.find</a:t>
            </a:r>
            <a:r>
              <a:rPr lang="en-US" sz="1400" dirty="0">
                <a:latin typeface="Consolas" panose="020B0609020204030204" pitchFamily="49" charset="0"/>
              </a:rPr>
              <a:t>().where("author").equals(</a:t>
            </a:r>
            <a:r>
              <a:rPr lang="en-US" sz="1400" dirty="0" err="1">
                <a:latin typeface="Consolas" panose="020B0609020204030204" pitchFamily="49" charset="0"/>
              </a:rPr>
              <a:t>req.payload.id</a:t>
            </a:r>
            <a:r>
              <a:rPr lang="en-US" sz="1400" dirty="0">
                <a:latin typeface="Consolas" panose="020B0609020204030204" pitchFamily="49" charset="0"/>
              </a:rPr>
              <a:t>).exec();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</a:rPr>
              <a:t>res.status</a:t>
            </a:r>
            <a:r>
              <a:rPr lang="en-US" sz="1400" dirty="0">
                <a:latin typeface="Consolas" panose="020B0609020204030204" pitchFamily="49" charset="0"/>
              </a:rPr>
              <a:t>(200).</a:t>
            </a:r>
            <a:r>
              <a:rPr lang="en-US" sz="1400" dirty="0" err="1">
                <a:latin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</a:rPr>
              <a:t>({ posts: posts });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});</a:t>
            </a:r>
          </a:p>
          <a:p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3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48178</TotalTime>
  <Words>1786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Consolas</vt:lpstr>
      <vt:lpstr>Office Theme</vt:lpstr>
      <vt:lpstr>React.js</vt:lpstr>
      <vt:lpstr>Agenda</vt:lpstr>
      <vt:lpstr>Auth Route Middleware</vt:lpstr>
      <vt:lpstr>Mongoose - persisting a new user</vt:lpstr>
      <vt:lpstr>Mongoose - persisting a new user</vt:lpstr>
      <vt:lpstr>Post Route Middleware</vt:lpstr>
      <vt:lpstr>Mongoose - authoring a new post</vt:lpstr>
      <vt:lpstr>Mongoose - retrieving a user’s posts</vt:lpstr>
      <vt:lpstr>Update app to add routes as middleware</vt:lpstr>
      <vt:lpstr>Protecting Secrets - Using dotenv</vt:lpstr>
      <vt:lpstr>Creating our .env file</vt:lpstr>
      <vt:lpstr>Using our .env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 Review</dc:title>
  <dc:creator>p</dc:creator>
  <cp:lastModifiedBy>Duszak, Paul</cp:lastModifiedBy>
  <cp:revision>478</cp:revision>
  <dcterms:created xsi:type="dcterms:W3CDTF">2021-09-08T01:24:08Z</dcterms:created>
  <dcterms:modified xsi:type="dcterms:W3CDTF">2022-11-02T22:39:18Z</dcterms:modified>
</cp:coreProperties>
</file>