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639" r:id="rId2"/>
    <p:sldId id="640" r:id="rId3"/>
    <p:sldId id="634" r:id="rId4"/>
    <p:sldId id="636" r:id="rId5"/>
    <p:sldId id="641" r:id="rId6"/>
    <p:sldId id="637" r:id="rId7"/>
    <p:sldId id="638" r:id="rId8"/>
    <p:sldId id="536" r:id="rId9"/>
    <p:sldId id="537" r:id="rId10"/>
    <p:sldId id="538" r:id="rId11"/>
    <p:sldId id="539" r:id="rId12"/>
    <p:sldId id="540" r:id="rId13"/>
    <p:sldId id="541" r:id="rId14"/>
    <p:sldId id="542" r:id="rId15"/>
    <p:sldId id="543" r:id="rId16"/>
    <p:sldId id="544" r:id="rId17"/>
    <p:sldId id="545" r:id="rId18"/>
    <p:sldId id="550" r:id="rId19"/>
    <p:sldId id="551" r:id="rId20"/>
    <p:sldId id="552" r:id="rId21"/>
    <p:sldId id="553" r:id="rId22"/>
    <p:sldId id="555" r:id="rId23"/>
    <p:sldId id="556" r:id="rId24"/>
    <p:sldId id="557" r:id="rId25"/>
    <p:sldId id="558" r:id="rId26"/>
    <p:sldId id="559" r:id="rId27"/>
    <p:sldId id="560" r:id="rId28"/>
    <p:sldId id="561" r:id="rId29"/>
    <p:sldId id="56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25" d="100"/>
          <a:sy n="125" d="100"/>
        </p:scale>
        <p:origin x="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4320-B474-3245-867B-877E510C5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6FC366-31A8-E24A-AB16-0041121FD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7B2064-9644-1949-8ADB-ED378ECC9C2D}"/>
              </a:ext>
            </a:extLst>
          </p:cNvPr>
          <p:cNvSpPr>
            <a:spLocks noGrp="1"/>
          </p:cNvSpPr>
          <p:nvPr>
            <p:ph type="dt" sz="half" idx="10"/>
          </p:nvPr>
        </p:nvSpPr>
        <p:spPr/>
        <p:txBody>
          <a:bodyPr/>
          <a:lstStyle/>
          <a:p>
            <a:fld id="{9CCE66C3-70F1-A640-BF3A-0E142DFDAD62}" type="datetimeFigureOut">
              <a:rPr lang="en-US" smtClean="0"/>
              <a:t>11/7/22</a:t>
            </a:fld>
            <a:endParaRPr lang="en-US"/>
          </a:p>
        </p:txBody>
      </p:sp>
      <p:sp>
        <p:nvSpPr>
          <p:cNvPr id="5" name="Footer Placeholder 4">
            <a:extLst>
              <a:ext uri="{FF2B5EF4-FFF2-40B4-BE49-F238E27FC236}">
                <a16:creationId xmlns:a16="http://schemas.microsoft.com/office/drawing/2014/main" id="{A2AD263D-1422-194B-8DAB-B4EE40B87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4062E7-9568-B24C-9752-91FE4AB2EF06}"/>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283019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7FD0-AA79-2D42-979F-0C3166202C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7EB174-315F-B04E-AC7A-0F999DCF49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2855C-6E0C-7A44-A8FF-9A2FCA4B2F2D}"/>
              </a:ext>
            </a:extLst>
          </p:cNvPr>
          <p:cNvSpPr>
            <a:spLocks noGrp="1"/>
          </p:cNvSpPr>
          <p:nvPr>
            <p:ph type="dt" sz="half" idx="10"/>
          </p:nvPr>
        </p:nvSpPr>
        <p:spPr/>
        <p:txBody>
          <a:bodyPr/>
          <a:lstStyle/>
          <a:p>
            <a:fld id="{9CCE66C3-70F1-A640-BF3A-0E142DFDAD62}" type="datetimeFigureOut">
              <a:rPr lang="en-US" smtClean="0"/>
              <a:t>11/7/22</a:t>
            </a:fld>
            <a:endParaRPr lang="en-US"/>
          </a:p>
        </p:txBody>
      </p:sp>
      <p:sp>
        <p:nvSpPr>
          <p:cNvPr id="5" name="Footer Placeholder 4">
            <a:extLst>
              <a:ext uri="{FF2B5EF4-FFF2-40B4-BE49-F238E27FC236}">
                <a16:creationId xmlns:a16="http://schemas.microsoft.com/office/drawing/2014/main" id="{52E24F15-4728-2645-B844-B48FD1FE5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668E8-71C1-BD47-941E-FBCEAE224971}"/>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269005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72B3B7-2E85-F44C-8E6A-D3DAE6A1B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0F6302-730E-C141-9FD7-2E2910D09E4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B8383-E18C-3C46-870C-8D060C145166}"/>
              </a:ext>
            </a:extLst>
          </p:cNvPr>
          <p:cNvSpPr>
            <a:spLocks noGrp="1"/>
          </p:cNvSpPr>
          <p:nvPr>
            <p:ph type="dt" sz="half" idx="10"/>
          </p:nvPr>
        </p:nvSpPr>
        <p:spPr/>
        <p:txBody>
          <a:bodyPr/>
          <a:lstStyle/>
          <a:p>
            <a:fld id="{9CCE66C3-70F1-A640-BF3A-0E142DFDAD62}" type="datetimeFigureOut">
              <a:rPr lang="en-US" smtClean="0"/>
              <a:t>11/7/22</a:t>
            </a:fld>
            <a:endParaRPr lang="en-US"/>
          </a:p>
        </p:txBody>
      </p:sp>
      <p:sp>
        <p:nvSpPr>
          <p:cNvPr id="5" name="Footer Placeholder 4">
            <a:extLst>
              <a:ext uri="{FF2B5EF4-FFF2-40B4-BE49-F238E27FC236}">
                <a16:creationId xmlns:a16="http://schemas.microsoft.com/office/drawing/2014/main" id="{8E925F96-4F4D-3949-9A36-104695C13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9384B-3DA1-5842-B7F7-13501CEEF7F4}"/>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57868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D9B9-5967-8E47-BE16-B7B06F4C7D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E68B7-74D8-0F4C-A7E5-B00108DF749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D9A1E-7B32-C94D-A5B9-BB700915E21F}"/>
              </a:ext>
            </a:extLst>
          </p:cNvPr>
          <p:cNvSpPr>
            <a:spLocks noGrp="1"/>
          </p:cNvSpPr>
          <p:nvPr>
            <p:ph type="dt" sz="half" idx="10"/>
          </p:nvPr>
        </p:nvSpPr>
        <p:spPr/>
        <p:txBody>
          <a:bodyPr/>
          <a:lstStyle/>
          <a:p>
            <a:fld id="{9CCE66C3-70F1-A640-BF3A-0E142DFDAD62}" type="datetimeFigureOut">
              <a:rPr lang="en-US" smtClean="0"/>
              <a:t>11/7/22</a:t>
            </a:fld>
            <a:endParaRPr lang="en-US"/>
          </a:p>
        </p:txBody>
      </p:sp>
      <p:sp>
        <p:nvSpPr>
          <p:cNvPr id="5" name="Footer Placeholder 4">
            <a:extLst>
              <a:ext uri="{FF2B5EF4-FFF2-40B4-BE49-F238E27FC236}">
                <a16:creationId xmlns:a16="http://schemas.microsoft.com/office/drawing/2014/main" id="{C1AD327A-2603-204D-9F39-2C935A29A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8BA97-2468-0C47-87BF-A3CE6E25D98E}"/>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198089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5061-D1A3-8644-A131-F743EC26BA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BDEA71-CC11-AB4B-8887-106915DA7C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CBA3AC-EC58-D14B-B1A6-A4F7D40719CF}"/>
              </a:ext>
            </a:extLst>
          </p:cNvPr>
          <p:cNvSpPr>
            <a:spLocks noGrp="1"/>
          </p:cNvSpPr>
          <p:nvPr>
            <p:ph type="dt" sz="half" idx="10"/>
          </p:nvPr>
        </p:nvSpPr>
        <p:spPr/>
        <p:txBody>
          <a:bodyPr/>
          <a:lstStyle/>
          <a:p>
            <a:fld id="{9CCE66C3-70F1-A640-BF3A-0E142DFDAD62}" type="datetimeFigureOut">
              <a:rPr lang="en-US" smtClean="0"/>
              <a:t>11/7/22</a:t>
            </a:fld>
            <a:endParaRPr lang="en-US"/>
          </a:p>
        </p:txBody>
      </p:sp>
      <p:sp>
        <p:nvSpPr>
          <p:cNvPr id="5" name="Footer Placeholder 4">
            <a:extLst>
              <a:ext uri="{FF2B5EF4-FFF2-40B4-BE49-F238E27FC236}">
                <a16:creationId xmlns:a16="http://schemas.microsoft.com/office/drawing/2014/main" id="{08C9DE78-03EB-2D43-BAE8-B429AF701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BB0-8C1B-1944-8D56-B43707AA2FE2}"/>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331243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31441-874A-CE44-9BC2-3CA1F9363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9E66B4-AF42-054B-96DD-B94940E6CB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2A8F6A-C50F-AB45-B563-8001AFAB3D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C85794-5864-CC46-B35D-F16F73A0F0BF}"/>
              </a:ext>
            </a:extLst>
          </p:cNvPr>
          <p:cNvSpPr>
            <a:spLocks noGrp="1"/>
          </p:cNvSpPr>
          <p:nvPr>
            <p:ph type="dt" sz="half" idx="10"/>
          </p:nvPr>
        </p:nvSpPr>
        <p:spPr/>
        <p:txBody>
          <a:bodyPr/>
          <a:lstStyle/>
          <a:p>
            <a:fld id="{9CCE66C3-70F1-A640-BF3A-0E142DFDAD62}" type="datetimeFigureOut">
              <a:rPr lang="en-US" smtClean="0"/>
              <a:t>11/7/22</a:t>
            </a:fld>
            <a:endParaRPr lang="en-US"/>
          </a:p>
        </p:txBody>
      </p:sp>
      <p:sp>
        <p:nvSpPr>
          <p:cNvPr id="6" name="Footer Placeholder 5">
            <a:extLst>
              <a:ext uri="{FF2B5EF4-FFF2-40B4-BE49-F238E27FC236}">
                <a16:creationId xmlns:a16="http://schemas.microsoft.com/office/drawing/2014/main" id="{BE915C10-0E24-D849-A82D-BD21AB32A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EE059-B6F6-814B-B13F-7FD354983557}"/>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24265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5CB3-3D5E-8C47-9928-BC1499CF05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36F8AF-EED4-8444-987B-BA76248E73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26ACD11-C072-B249-AD70-350672D46E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A40822-B897-644F-B0AD-3A82BB7D65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9BCAB7-CDFB-1740-9F59-847847DD5B9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365A75-B433-554F-94C9-A7F293830D8A}"/>
              </a:ext>
            </a:extLst>
          </p:cNvPr>
          <p:cNvSpPr>
            <a:spLocks noGrp="1"/>
          </p:cNvSpPr>
          <p:nvPr>
            <p:ph type="dt" sz="half" idx="10"/>
          </p:nvPr>
        </p:nvSpPr>
        <p:spPr/>
        <p:txBody>
          <a:bodyPr/>
          <a:lstStyle/>
          <a:p>
            <a:fld id="{9CCE66C3-70F1-A640-BF3A-0E142DFDAD62}" type="datetimeFigureOut">
              <a:rPr lang="en-US" smtClean="0"/>
              <a:t>11/7/22</a:t>
            </a:fld>
            <a:endParaRPr lang="en-US"/>
          </a:p>
        </p:txBody>
      </p:sp>
      <p:sp>
        <p:nvSpPr>
          <p:cNvPr id="8" name="Footer Placeholder 7">
            <a:extLst>
              <a:ext uri="{FF2B5EF4-FFF2-40B4-BE49-F238E27FC236}">
                <a16:creationId xmlns:a16="http://schemas.microsoft.com/office/drawing/2014/main" id="{468819D9-8C4C-0841-9211-E50F829C7B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A9AEB6-E1E1-B746-B514-EBF53BAA5B10}"/>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243980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4883-FA64-1745-910E-2558324E10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6F4B9F-C3B3-8B40-98E2-C4E746CE874F}"/>
              </a:ext>
            </a:extLst>
          </p:cNvPr>
          <p:cNvSpPr>
            <a:spLocks noGrp="1"/>
          </p:cNvSpPr>
          <p:nvPr>
            <p:ph type="dt" sz="half" idx="10"/>
          </p:nvPr>
        </p:nvSpPr>
        <p:spPr/>
        <p:txBody>
          <a:bodyPr/>
          <a:lstStyle/>
          <a:p>
            <a:fld id="{9CCE66C3-70F1-A640-BF3A-0E142DFDAD62}" type="datetimeFigureOut">
              <a:rPr lang="en-US" smtClean="0"/>
              <a:t>11/7/22</a:t>
            </a:fld>
            <a:endParaRPr lang="en-US"/>
          </a:p>
        </p:txBody>
      </p:sp>
      <p:sp>
        <p:nvSpPr>
          <p:cNvPr id="4" name="Footer Placeholder 3">
            <a:extLst>
              <a:ext uri="{FF2B5EF4-FFF2-40B4-BE49-F238E27FC236}">
                <a16:creationId xmlns:a16="http://schemas.microsoft.com/office/drawing/2014/main" id="{66822B5D-01DD-9F4B-8BA3-3306C88A47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785FF0-1E67-5E41-A150-01C0AA6F33FC}"/>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202072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40849-799A-374A-8CA4-AB1BA9C05961}"/>
              </a:ext>
            </a:extLst>
          </p:cNvPr>
          <p:cNvSpPr>
            <a:spLocks noGrp="1"/>
          </p:cNvSpPr>
          <p:nvPr>
            <p:ph type="dt" sz="half" idx="10"/>
          </p:nvPr>
        </p:nvSpPr>
        <p:spPr/>
        <p:txBody>
          <a:bodyPr/>
          <a:lstStyle/>
          <a:p>
            <a:fld id="{9CCE66C3-70F1-A640-BF3A-0E142DFDAD62}" type="datetimeFigureOut">
              <a:rPr lang="en-US" smtClean="0"/>
              <a:t>11/7/22</a:t>
            </a:fld>
            <a:endParaRPr lang="en-US"/>
          </a:p>
        </p:txBody>
      </p:sp>
      <p:sp>
        <p:nvSpPr>
          <p:cNvPr id="3" name="Footer Placeholder 2">
            <a:extLst>
              <a:ext uri="{FF2B5EF4-FFF2-40B4-BE49-F238E27FC236}">
                <a16:creationId xmlns:a16="http://schemas.microsoft.com/office/drawing/2014/main" id="{5128C308-F97C-044D-B58D-827AE74E00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AD7EFD-21DF-7C4E-BAF9-86F7F4B0CA69}"/>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362133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486C-BD74-F946-A739-16FFF13441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947B1C-6464-4A4A-B3A6-5B4D68020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2A2872-3F04-A04C-8632-F64FBF79D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0EEE25-58E8-3F4D-ABEF-50CCC13BC4F9}"/>
              </a:ext>
            </a:extLst>
          </p:cNvPr>
          <p:cNvSpPr>
            <a:spLocks noGrp="1"/>
          </p:cNvSpPr>
          <p:nvPr>
            <p:ph type="dt" sz="half" idx="10"/>
          </p:nvPr>
        </p:nvSpPr>
        <p:spPr/>
        <p:txBody>
          <a:bodyPr/>
          <a:lstStyle/>
          <a:p>
            <a:fld id="{9CCE66C3-70F1-A640-BF3A-0E142DFDAD62}" type="datetimeFigureOut">
              <a:rPr lang="en-US" smtClean="0"/>
              <a:t>11/7/22</a:t>
            </a:fld>
            <a:endParaRPr lang="en-US"/>
          </a:p>
        </p:txBody>
      </p:sp>
      <p:sp>
        <p:nvSpPr>
          <p:cNvPr id="6" name="Footer Placeholder 5">
            <a:extLst>
              <a:ext uri="{FF2B5EF4-FFF2-40B4-BE49-F238E27FC236}">
                <a16:creationId xmlns:a16="http://schemas.microsoft.com/office/drawing/2014/main" id="{41ECA634-1518-0B4C-B2C3-5A4ED4E98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EA816-961B-8442-8D27-853758776BD1}"/>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19566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FCD4-2ECB-AE45-9541-1084F3C58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108EB1-6FDF-8346-9E90-051CCBB23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684126-9760-E949-AA63-86EEDAEF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F1AEA6-585F-3B44-AA40-C2C54BA87D23}"/>
              </a:ext>
            </a:extLst>
          </p:cNvPr>
          <p:cNvSpPr>
            <a:spLocks noGrp="1"/>
          </p:cNvSpPr>
          <p:nvPr>
            <p:ph type="dt" sz="half" idx="10"/>
          </p:nvPr>
        </p:nvSpPr>
        <p:spPr/>
        <p:txBody>
          <a:bodyPr/>
          <a:lstStyle/>
          <a:p>
            <a:fld id="{9CCE66C3-70F1-A640-BF3A-0E142DFDAD62}" type="datetimeFigureOut">
              <a:rPr lang="en-US" smtClean="0"/>
              <a:t>11/7/22</a:t>
            </a:fld>
            <a:endParaRPr lang="en-US"/>
          </a:p>
        </p:txBody>
      </p:sp>
      <p:sp>
        <p:nvSpPr>
          <p:cNvPr id="6" name="Footer Placeholder 5">
            <a:extLst>
              <a:ext uri="{FF2B5EF4-FFF2-40B4-BE49-F238E27FC236}">
                <a16:creationId xmlns:a16="http://schemas.microsoft.com/office/drawing/2014/main" id="{9DBED081-90FD-064B-9061-E20D26B82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6F6252-69B9-7345-BA55-E906E3229314}"/>
              </a:ext>
            </a:extLst>
          </p:cNvPr>
          <p:cNvSpPr>
            <a:spLocks noGrp="1"/>
          </p:cNvSpPr>
          <p:nvPr>
            <p:ph type="sldNum" sz="quarter" idx="12"/>
          </p:nvPr>
        </p:nvSpPr>
        <p:spPr/>
        <p:txBody>
          <a:bodyPr/>
          <a:lstStyle/>
          <a:p>
            <a:fld id="{4D83CEDE-7E28-294D-B933-3CAE9FC6441C}" type="slidenum">
              <a:rPr lang="en-US" smtClean="0"/>
              <a:t>‹#›</a:t>
            </a:fld>
            <a:endParaRPr lang="en-US"/>
          </a:p>
        </p:txBody>
      </p:sp>
    </p:spTree>
    <p:extLst>
      <p:ext uri="{BB962C8B-B14F-4D97-AF65-F5344CB8AC3E}">
        <p14:creationId xmlns:p14="http://schemas.microsoft.com/office/powerpoint/2010/main" val="46181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CD9423-C617-1648-9430-931BDB587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920B98-D00E-9747-B36D-A76B787B8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A2F5E-075E-F040-A640-3CD150AC3F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E66C3-70F1-A640-BF3A-0E142DFDAD62}" type="datetimeFigureOut">
              <a:rPr lang="en-US" smtClean="0"/>
              <a:t>11/7/22</a:t>
            </a:fld>
            <a:endParaRPr lang="en-US"/>
          </a:p>
        </p:txBody>
      </p:sp>
      <p:sp>
        <p:nvSpPr>
          <p:cNvPr id="5" name="Footer Placeholder 4">
            <a:extLst>
              <a:ext uri="{FF2B5EF4-FFF2-40B4-BE49-F238E27FC236}">
                <a16:creationId xmlns:a16="http://schemas.microsoft.com/office/drawing/2014/main" id="{A60B7798-90B2-1E44-B738-CC7A2B101C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01F9FC-08AD-8C4D-827A-F00FD3A3CC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3CEDE-7E28-294D-B933-3CAE9FC6441C}" type="slidenum">
              <a:rPr lang="en-US" smtClean="0"/>
              <a:t>‹#›</a:t>
            </a:fld>
            <a:endParaRPr lang="en-US"/>
          </a:p>
        </p:txBody>
      </p:sp>
    </p:spTree>
    <p:extLst>
      <p:ext uri="{BB962C8B-B14F-4D97-AF65-F5344CB8AC3E}">
        <p14:creationId xmlns:p14="http://schemas.microsoft.com/office/powerpoint/2010/main" val="2682589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bootstrap@5.1.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Agenda</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1569660"/>
          </a:xfrm>
          <a:prstGeom prst="rect">
            <a:avLst/>
          </a:prstGeom>
          <a:noFill/>
        </p:spPr>
        <p:txBody>
          <a:bodyPr wrap="square">
            <a:spAutoFit/>
          </a:bodyPr>
          <a:lstStyle/>
          <a:p>
            <a:pPr marL="285750" indent="-285750" algn="l">
              <a:buFont typeface="Arial" panose="020B0604020202020204" pitchFamily="34" charset="0"/>
              <a:buChar char="•"/>
            </a:pPr>
            <a:r>
              <a:rPr lang="en-US" sz="1600" dirty="0">
                <a:solidFill>
                  <a:srgbClr val="1B1B1B"/>
                </a:solidFill>
                <a:latin typeface="arial" panose="020B0604020202020204" pitchFamily="34" charset="0"/>
              </a:rPr>
              <a:t>Labs 3 &amp; 4 grades up this week</a:t>
            </a:r>
          </a:p>
          <a:p>
            <a:pPr marL="285750" indent="-285750" algn="l">
              <a:buFont typeface="Arial" panose="020B0604020202020204" pitchFamily="34" charset="0"/>
              <a:buChar char="•"/>
            </a:pPr>
            <a:r>
              <a:rPr lang="en-US" sz="1600" dirty="0">
                <a:solidFill>
                  <a:srgbClr val="1B1B1B"/>
                </a:solidFill>
                <a:latin typeface="arial" panose="020B0604020202020204" pitchFamily="34" charset="0"/>
              </a:rPr>
              <a:t>Lab 5</a:t>
            </a:r>
          </a:p>
          <a:p>
            <a:pPr marL="285750" indent="-285750" algn="l">
              <a:buFont typeface="Arial" panose="020B0604020202020204" pitchFamily="34" charset="0"/>
              <a:buChar char="•"/>
            </a:pPr>
            <a:r>
              <a:rPr lang="en-US" sz="1600" dirty="0">
                <a:solidFill>
                  <a:srgbClr val="1B1B1B"/>
                </a:solidFill>
                <a:latin typeface="arial" panose="020B0604020202020204" pitchFamily="34" charset="0"/>
              </a:rPr>
              <a:t>Week 8 Overview</a:t>
            </a:r>
          </a:p>
          <a:p>
            <a:pPr marL="285750" indent="-285750" algn="l">
              <a:buFont typeface="Arial" panose="020B0604020202020204" pitchFamily="34" charset="0"/>
              <a:buChar char="•"/>
            </a:pPr>
            <a:r>
              <a:rPr lang="en-US" sz="1600" dirty="0">
                <a:solidFill>
                  <a:srgbClr val="1B1B1B"/>
                </a:solidFill>
                <a:latin typeface="arial" panose="020B0604020202020204" pitchFamily="34" charset="0"/>
              </a:rPr>
              <a:t>Updating React app to utilize Node backend</a:t>
            </a:r>
          </a:p>
          <a:p>
            <a:pPr marL="285750" indent="-285750" algn="l">
              <a:buFont typeface="Arial" panose="020B0604020202020204" pitchFamily="34" charset="0"/>
              <a:buChar char="•"/>
            </a:pPr>
            <a:r>
              <a:rPr lang="en-US" sz="1600" dirty="0">
                <a:solidFill>
                  <a:srgbClr val="1B1B1B"/>
                </a:solidFill>
                <a:latin typeface="arial" panose="020B0604020202020204" pitchFamily="34" charset="0"/>
              </a:rPr>
              <a:t>React Routing</a:t>
            </a:r>
          </a:p>
          <a:p>
            <a:pPr marL="285750" indent="-285750" algn="l">
              <a:buFont typeface="Arial" panose="020B0604020202020204" pitchFamily="34" charset="0"/>
              <a:buChar char="•"/>
            </a:pPr>
            <a:r>
              <a:rPr lang="en-US" sz="1600" dirty="0">
                <a:solidFill>
                  <a:srgbClr val="1B1B1B"/>
                </a:solidFill>
                <a:latin typeface="arial" panose="020B0604020202020204" pitchFamily="34" charset="0"/>
              </a:rPr>
              <a:t>React Bootstrap</a:t>
            </a:r>
            <a:endParaRPr lang="en-US" sz="1600" dirty="0">
              <a:latin typeface="arial" panose="020B0604020202020204" pitchFamily="34" charset="0"/>
            </a:endParaRPr>
          </a:p>
        </p:txBody>
      </p:sp>
    </p:spTree>
    <p:extLst>
      <p:ext uri="{BB962C8B-B14F-4D97-AF65-F5344CB8AC3E}">
        <p14:creationId xmlns:p14="http://schemas.microsoft.com/office/powerpoint/2010/main" val="2340109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Adding context </a:t>
            </a:r>
            <a:r>
              <a:rPr lang="en-US" dirty="0">
                <a:solidFill>
                  <a:srgbClr val="454A55"/>
                </a:solidFill>
              </a:rPr>
              <a:t>to the</a:t>
            </a:r>
            <a:r>
              <a:rPr lang="en-US" b="0" dirty="0">
                <a:solidFill>
                  <a:srgbClr val="454A55"/>
                </a:solidFill>
                <a:effectLst/>
              </a:rPr>
              <a:t> </a:t>
            </a:r>
            <a:r>
              <a:rPr lang="en-US" b="0" dirty="0" err="1">
                <a:solidFill>
                  <a:srgbClr val="454A55"/>
                </a:solidFill>
                <a:effectLst/>
              </a:rPr>
              <a:t>HeaderBar</a:t>
            </a:r>
            <a:r>
              <a:rPr lang="en-US" b="0" dirty="0">
                <a:solidFill>
                  <a:srgbClr val="454A55"/>
                </a:solidFill>
                <a:effectLst/>
              </a:rPr>
              <a:t> component</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482876"/>
            <a:ext cx="11246548" cy="3293209"/>
          </a:xfrm>
          <a:prstGeom prst="rect">
            <a:avLst/>
          </a:prstGeom>
          <a:noFill/>
        </p:spPr>
        <p:txBody>
          <a:bodyPr wrap="square">
            <a:spAutoFit/>
          </a:bodyPr>
          <a:lstStyle/>
          <a:p>
            <a:r>
              <a:rPr lang="en-US" sz="1600" dirty="0"/>
              <a:t>We need to consume the </a:t>
            </a:r>
            <a:r>
              <a:rPr lang="en-US" sz="1600" dirty="0" err="1"/>
              <a:t>ThemeContext</a:t>
            </a:r>
            <a:r>
              <a:rPr lang="en-US" sz="1600" dirty="0"/>
              <a:t> and </a:t>
            </a:r>
            <a:r>
              <a:rPr lang="en-US" sz="1600" dirty="0" err="1"/>
              <a:t>StateContext</a:t>
            </a:r>
            <a:r>
              <a:rPr lang="en-US" sz="1600" dirty="0"/>
              <a:t> hooks in order to retrieve theme and user state</a:t>
            </a:r>
          </a:p>
          <a:p>
            <a:endParaRPr lang="en-US" sz="1600" dirty="0"/>
          </a:p>
          <a:p>
            <a:r>
              <a:rPr lang="en-US" sz="1600" b="1" dirty="0" err="1"/>
              <a:t>src</a:t>
            </a:r>
            <a:r>
              <a:rPr lang="en-US" sz="1600" b="1" dirty="0"/>
              <a:t>/pages/</a:t>
            </a:r>
            <a:r>
              <a:rPr lang="en-US" sz="1600" b="1" dirty="0" err="1"/>
              <a:t>Layout.js</a:t>
            </a:r>
            <a:r>
              <a:rPr lang="en-US" sz="1600" b="1" dirty="0"/>
              <a:t>.</a:t>
            </a:r>
          </a:p>
          <a:p>
            <a:endParaRPr lang="en-US" sz="1600" b="1" dirty="0"/>
          </a:p>
          <a:p>
            <a:r>
              <a:rPr lang="en-US" sz="1600" dirty="0" err="1">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 state } = </a:t>
            </a:r>
            <a:r>
              <a:rPr lang="en-US" sz="1600" dirty="0" err="1">
                <a:latin typeface="Consolas" panose="020B0609020204030204" pitchFamily="49" charset="0"/>
                <a:cs typeface="Consolas" panose="020B0609020204030204" pitchFamily="49" charset="0"/>
              </a:rPr>
              <a:t>useContext</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StateContext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const { user } = state</a:t>
            </a:r>
          </a:p>
          <a:p>
            <a:endParaRPr lang="en-US" sz="1600" dirty="0"/>
          </a:p>
          <a:p>
            <a:r>
              <a:rPr lang="en-US" sz="1600" b="1" dirty="0" err="1"/>
              <a:t>src</a:t>
            </a:r>
            <a:r>
              <a:rPr lang="en-US" sz="1600" b="1" dirty="0"/>
              <a:t>/App.js:</a:t>
            </a:r>
          </a:p>
          <a:p>
            <a:endParaRPr lang="en-US" sz="1600" b="1" dirty="0"/>
          </a:p>
          <a:p>
            <a:r>
              <a:rPr lang="en-US" sz="1600" dirty="0">
                <a:latin typeface="Consolas" panose="020B0609020204030204" pitchFamily="49" charset="0"/>
                <a:cs typeface="Consolas" panose="020B0609020204030204" pitchFamily="49" charset="0"/>
              </a:rPr>
              <a:t>import Layout from './pages/Layout’</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&lt;Layout /&gt;</a:t>
            </a:r>
          </a:p>
          <a:p>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hr</a:t>
            </a:r>
            <a:r>
              <a:rPr lang="en-US" sz="1600" dirty="0">
                <a:latin typeface="Consolas" panose="020B0609020204030204" pitchFamily="49" charset="0"/>
                <a:cs typeface="Consolas" panose="020B0609020204030204" pitchFamily="49" charset="0"/>
              </a:rPr>
              <a:t> /&gt;</a:t>
            </a:r>
          </a:p>
        </p:txBody>
      </p:sp>
    </p:spTree>
    <p:extLst>
      <p:ext uri="{BB962C8B-B14F-4D97-AF65-F5344CB8AC3E}">
        <p14:creationId xmlns:p14="http://schemas.microsoft.com/office/powerpoint/2010/main" val="592786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Creating a </a:t>
            </a:r>
            <a:r>
              <a:rPr lang="en-US" b="0" dirty="0" err="1">
                <a:solidFill>
                  <a:srgbClr val="454A55"/>
                </a:solidFill>
                <a:effectLst/>
              </a:rPr>
              <a:t>HomePage</a:t>
            </a:r>
            <a:r>
              <a:rPr lang="en-US" b="0" dirty="0">
                <a:solidFill>
                  <a:srgbClr val="454A55"/>
                </a:solidFill>
                <a:effectLst/>
              </a:rPr>
              <a:t> component</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6032421"/>
          </a:xfrm>
          <a:prstGeom prst="rect">
            <a:avLst/>
          </a:prstGeom>
          <a:noFill/>
        </p:spPr>
        <p:txBody>
          <a:bodyPr wrap="square">
            <a:spAutoFit/>
          </a:bodyPr>
          <a:lstStyle/>
          <a:p>
            <a:r>
              <a:rPr lang="en-US" sz="1600" dirty="0"/>
              <a:t>Now we need to move the </a:t>
            </a:r>
            <a:r>
              <a:rPr lang="en-US" sz="1600" dirty="0" err="1"/>
              <a:t>PostList</a:t>
            </a:r>
            <a:r>
              <a:rPr lang="en-US" sz="1600" dirty="0"/>
              <a:t> related logic and JSX to a </a:t>
            </a:r>
            <a:r>
              <a:rPr lang="en-US" sz="1600" dirty="0" err="1"/>
              <a:t>HomePage</a:t>
            </a:r>
            <a:r>
              <a:rPr lang="en-US" sz="1600" dirty="0"/>
              <a:t> component. </a:t>
            </a:r>
          </a:p>
          <a:p>
            <a:endParaRPr lang="en-US" sz="1600" dirty="0"/>
          </a:p>
          <a:p>
            <a:r>
              <a:rPr lang="en-US" sz="1600" b="1" dirty="0" err="1"/>
              <a:t>src</a:t>
            </a:r>
            <a:r>
              <a:rPr lang="en-US" sz="1600" b="1" dirty="0"/>
              <a:t>/pages/HomePage.js.</a:t>
            </a:r>
          </a:p>
          <a:p>
            <a:endParaRPr lang="en-US" sz="1300" dirty="0">
              <a:latin typeface="Consolas" panose="020B0609020204030204" pitchFamily="49" charset="0"/>
              <a:cs typeface="Consolas" panose="020B0609020204030204" pitchFamily="49" charset="0"/>
            </a:endParaRPr>
          </a:p>
          <a:p>
            <a:r>
              <a:rPr lang="en-US" sz="1300" dirty="0">
                <a:latin typeface="Consolas" panose="020B0609020204030204" pitchFamily="49" charset="0"/>
                <a:cs typeface="Consolas" panose="020B0609020204030204" pitchFamily="49" charset="0"/>
              </a:rPr>
              <a:t>export default function </a:t>
            </a:r>
            <a:r>
              <a:rPr lang="en-US" sz="1300" dirty="0" err="1">
                <a:latin typeface="Consolas" panose="020B0609020204030204" pitchFamily="49" charset="0"/>
                <a:cs typeface="Consolas" panose="020B0609020204030204" pitchFamily="49" charset="0"/>
              </a:rPr>
              <a:t>HomePage</a:t>
            </a:r>
            <a:r>
              <a:rPr lang="en-US" sz="1300" dirty="0">
                <a:latin typeface="Consolas" panose="020B0609020204030204" pitchFamily="49" charset="0"/>
                <a:cs typeface="Consolas" panose="020B0609020204030204" pitchFamily="49" charset="0"/>
              </a:rPr>
              <a:t>() {</a:t>
            </a:r>
          </a:p>
          <a:p>
            <a:r>
              <a:rPr lang="en-US" sz="1300" dirty="0" err="1">
                <a:latin typeface="Consolas" panose="020B0609020204030204" pitchFamily="49" charset="0"/>
                <a:cs typeface="Consolas" panose="020B0609020204030204" pitchFamily="49" charset="0"/>
              </a:rPr>
              <a:t>const</a:t>
            </a:r>
            <a:r>
              <a:rPr lang="en-US" sz="1300" dirty="0">
                <a:latin typeface="Consolas" panose="020B0609020204030204" pitchFamily="49" charset="0"/>
                <a:cs typeface="Consolas" panose="020B0609020204030204" pitchFamily="49" charset="0"/>
              </a:rPr>
              <a:t> { state, dispatch } = </a:t>
            </a:r>
            <a:r>
              <a:rPr lang="en-US" sz="1300" dirty="0" err="1">
                <a:latin typeface="Consolas" panose="020B0609020204030204" pitchFamily="49" charset="0"/>
                <a:cs typeface="Consolas" panose="020B0609020204030204" pitchFamily="49" charset="0"/>
              </a:rPr>
              <a:t>useContext</a:t>
            </a:r>
            <a:r>
              <a:rPr lang="en-US" sz="1300" dirty="0">
                <a:latin typeface="Consolas" panose="020B0609020204030204" pitchFamily="49" charset="0"/>
                <a:cs typeface="Consolas" panose="020B0609020204030204" pitchFamily="49" charset="0"/>
              </a:rPr>
              <a:t>(</a:t>
            </a:r>
            <a:r>
              <a:rPr lang="en-US" sz="1300" dirty="0" err="1">
                <a:latin typeface="Consolas" panose="020B0609020204030204" pitchFamily="49" charset="0"/>
                <a:cs typeface="Consolas" panose="020B0609020204030204" pitchFamily="49" charset="0"/>
              </a:rPr>
              <a:t>StateContext</a:t>
            </a:r>
            <a:r>
              <a:rPr lang="en-US" sz="1300" dirty="0">
                <a:latin typeface="Consolas" panose="020B0609020204030204" pitchFamily="49" charset="0"/>
                <a:cs typeface="Consolas" panose="020B0609020204030204" pitchFamily="49" charset="0"/>
              </a:rPr>
              <a:t>);</a:t>
            </a:r>
          </a:p>
          <a:p>
            <a:br>
              <a:rPr lang="en-US" sz="1300" dirty="0">
                <a:latin typeface="Consolas" panose="020B0609020204030204" pitchFamily="49" charset="0"/>
                <a:cs typeface="Consolas" panose="020B0609020204030204" pitchFamily="49" charset="0"/>
              </a:rPr>
            </a:br>
            <a:r>
              <a:rPr lang="en-US" sz="1300" dirty="0" err="1">
                <a:latin typeface="Consolas" panose="020B0609020204030204" pitchFamily="49" charset="0"/>
                <a:cs typeface="Consolas" panose="020B0609020204030204" pitchFamily="49" charset="0"/>
              </a:rPr>
              <a:t>const</a:t>
            </a:r>
            <a:r>
              <a:rPr lang="en-US" sz="1300" dirty="0">
                <a:latin typeface="Consolas" panose="020B0609020204030204" pitchFamily="49" charset="0"/>
                <a:cs typeface="Consolas" panose="020B0609020204030204" pitchFamily="49" charset="0"/>
              </a:rPr>
              <a:t> [posts, </a:t>
            </a:r>
            <a:r>
              <a:rPr lang="en-US" sz="1300" dirty="0" err="1">
                <a:latin typeface="Consolas" panose="020B0609020204030204" pitchFamily="49" charset="0"/>
                <a:cs typeface="Consolas" panose="020B0609020204030204" pitchFamily="49" charset="0"/>
              </a:rPr>
              <a:t>getPosts</a:t>
            </a:r>
            <a:r>
              <a:rPr lang="en-US" sz="1300" dirty="0">
                <a:latin typeface="Consolas" panose="020B0609020204030204" pitchFamily="49" charset="0"/>
                <a:cs typeface="Consolas" panose="020B0609020204030204" pitchFamily="49" charset="0"/>
              </a:rPr>
              <a:t>] = </a:t>
            </a:r>
            <a:r>
              <a:rPr lang="en-US" sz="1300" dirty="0" err="1">
                <a:latin typeface="Consolas" panose="020B0609020204030204" pitchFamily="49" charset="0"/>
                <a:cs typeface="Consolas" panose="020B0609020204030204" pitchFamily="49" charset="0"/>
              </a:rPr>
              <a:t>useResource</a:t>
            </a:r>
            <a:r>
              <a:rPr lang="en-US" sz="1300" dirty="0">
                <a:latin typeface="Consolas" panose="020B0609020204030204" pitchFamily="49" charset="0"/>
                <a:cs typeface="Consolas" panose="020B0609020204030204" pitchFamily="49" charset="0"/>
              </a:rPr>
              <a:t>(() =&gt; ({</a:t>
            </a:r>
          </a:p>
          <a:p>
            <a:pPr lvl="1"/>
            <a:r>
              <a:rPr lang="en-US" sz="1300" dirty="0" err="1">
                <a:latin typeface="Consolas" panose="020B0609020204030204" pitchFamily="49" charset="0"/>
                <a:cs typeface="Consolas" panose="020B0609020204030204" pitchFamily="49" charset="0"/>
              </a:rPr>
              <a:t>url</a:t>
            </a:r>
            <a:r>
              <a:rPr lang="en-US" sz="1300" dirty="0">
                <a:latin typeface="Consolas" panose="020B0609020204030204" pitchFamily="49" charset="0"/>
                <a:cs typeface="Consolas" panose="020B0609020204030204" pitchFamily="49" charset="0"/>
              </a:rPr>
              <a:t>: "/post",</a:t>
            </a:r>
          </a:p>
          <a:p>
            <a:pPr lvl="1"/>
            <a:r>
              <a:rPr lang="en-US" sz="1300" dirty="0">
                <a:latin typeface="Consolas" panose="020B0609020204030204" pitchFamily="49" charset="0"/>
                <a:cs typeface="Consolas" panose="020B0609020204030204" pitchFamily="49" charset="0"/>
              </a:rPr>
              <a:t>method: "get",</a:t>
            </a:r>
          </a:p>
          <a:p>
            <a:pPr lvl="1"/>
            <a:r>
              <a:rPr lang="en-US" sz="1300" dirty="0">
                <a:latin typeface="Consolas" panose="020B0609020204030204" pitchFamily="49" charset="0"/>
                <a:cs typeface="Consolas" panose="020B0609020204030204" pitchFamily="49" charset="0"/>
              </a:rPr>
              <a:t>headers: { Authorization: `${state?.user?.</a:t>
            </a:r>
            <a:r>
              <a:rPr lang="en-US" sz="1300" dirty="0" err="1">
                <a:latin typeface="Consolas" panose="020B0609020204030204" pitchFamily="49" charset="0"/>
                <a:cs typeface="Consolas" panose="020B0609020204030204" pitchFamily="49" charset="0"/>
              </a:rPr>
              <a:t>access_token</a:t>
            </a:r>
            <a:r>
              <a:rPr lang="en-US" sz="1300" dirty="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a:t>
            </a:r>
          </a:p>
          <a:p>
            <a:br>
              <a:rPr lang="en-US" sz="1300" dirty="0">
                <a:latin typeface="Consolas" panose="020B0609020204030204" pitchFamily="49" charset="0"/>
                <a:cs typeface="Consolas" panose="020B0609020204030204" pitchFamily="49" charset="0"/>
              </a:rPr>
            </a:br>
            <a:r>
              <a:rPr lang="en-US" sz="1300" dirty="0" err="1">
                <a:latin typeface="Consolas" panose="020B0609020204030204" pitchFamily="49" charset="0"/>
                <a:cs typeface="Consolas" panose="020B0609020204030204" pitchFamily="49" charset="0"/>
              </a:rPr>
              <a:t>useEffect</a:t>
            </a:r>
            <a:r>
              <a:rPr lang="en-US" sz="1300" dirty="0">
                <a:latin typeface="Consolas" panose="020B0609020204030204" pitchFamily="49" charset="0"/>
                <a:cs typeface="Consolas" panose="020B0609020204030204" pitchFamily="49" charset="0"/>
              </a:rPr>
              <a:t>(() =&gt; {</a:t>
            </a:r>
          </a:p>
          <a:p>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getPosts</a:t>
            </a:r>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 [state?.user?.</a:t>
            </a:r>
            <a:r>
              <a:rPr lang="en-US" sz="1300" dirty="0" err="1">
                <a:latin typeface="Consolas" panose="020B0609020204030204" pitchFamily="49" charset="0"/>
                <a:cs typeface="Consolas" panose="020B0609020204030204" pitchFamily="49" charset="0"/>
              </a:rPr>
              <a:t>access_token</a:t>
            </a:r>
            <a:r>
              <a:rPr lang="en-US" sz="1300" dirty="0">
                <a:latin typeface="Consolas" panose="020B0609020204030204" pitchFamily="49" charset="0"/>
                <a:cs typeface="Consolas" panose="020B0609020204030204" pitchFamily="49" charset="0"/>
              </a:rPr>
              <a:t>]);</a:t>
            </a:r>
          </a:p>
          <a:p>
            <a:br>
              <a:rPr lang="en-US" sz="1300" dirty="0">
                <a:latin typeface="Consolas" panose="020B0609020204030204" pitchFamily="49" charset="0"/>
                <a:cs typeface="Consolas" panose="020B0609020204030204" pitchFamily="49" charset="0"/>
              </a:rPr>
            </a:br>
            <a:r>
              <a:rPr lang="en-US" sz="1300" dirty="0" err="1">
                <a:latin typeface="Consolas" panose="020B0609020204030204" pitchFamily="49" charset="0"/>
                <a:cs typeface="Consolas" panose="020B0609020204030204" pitchFamily="49" charset="0"/>
              </a:rPr>
              <a:t>useEffect</a:t>
            </a:r>
            <a:r>
              <a:rPr lang="en-US" sz="1300" dirty="0">
                <a:latin typeface="Consolas" panose="020B0609020204030204" pitchFamily="49" charset="0"/>
                <a:cs typeface="Consolas" panose="020B0609020204030204" pitchFamily="49" charset="0"/>
              </a:rPr>
              <a:t>(() =&gt; {</a:t>
            </a:r>
          </a:p>
          <a:p>
            <a:pPr lvl="1"/>
            <a:r>
              <a:rPr lang="en-US" sz="1300" dirty="0">
                <a:latin typeface="Consolas" panose="020B0609020204030204" pitchFamily="49" charset="0"/>
                <a:cs typeface="Consolas" panose="020B0609020204030204" pitchFamily="49" charset="0"/>
              </a:rPr>
              <a:t>if (posts &amp;&amp; </a:t>
            </a:r>
            <a:r>
              <a:rPr lang="en-US" sz="1300" dirty="0" err="1">
                <a:latin typeface="Consolas" panose="020B0609020204030204" pitchFamily="49" charset="0"/>
                <a:cs typeface="Consolas" panose="020B0609020204030204" pitchFamily="49" charset="0"/>
              </a:rPr>
              <a:t>posts.isLoading</a:t>
            </a:r>
            <a:r>
              <a:rPr lang="en-US" sz="1300" dirty="0">
                <a:latin typeface="Consolas" panose="020B0609020204030204" pitchFamily="49" charset="0"/>
                <a:cs typeface="Consolas" panose="020B0609020204030204" pitchFamily="49" charset="0"/>
              </a:rPr>
              <a:t> === false &amp;&amp; </a:t>
            </a:r>
            <a:r>
              <a:rPr lang="en-US" sz="1300" dirty="0" err="1">
                <a:latin typeface="Consolas" panose="020B0609020204030204" pitchFamily="49" charset="0"/>
                <a:cs typeface="Consolas" panose="020B0609020204030204" pitchFamily="49" charset="0"/>
              </a:rPr>
              <a:t>posts.data</a:t>
            </a:r>
            <a:r>
              <a:rPr lang="en-US" sz="1300" dirty="0">
                <a:latin typeface="Consolas" panose="020B0609020204030204" pitchFamily="49" charset="0"/>
                <a:cs typeface="Consolas" panose="020B0609020204030204" pitchFamily="49" charset="0"/>
              </a:rPr>
              <a:t>) {</a:t>
            </a:r>
          </a:p>
          <a:p>
            <a:pPr lvl="1"/>
            <a:r>
              <a:rPr lang="en-US" sz="1300" dirty="0">
                <a:latin typeface="Consolas" panose="020B0609020204030204" pitchFamily="49" charset="0"/>
                <a:cs typeface="Consolas" panose="020B0609020204030204" pitchFamily="49" charset="0"/>
              </a:rPr>
              <a:t>	dispatch({ type: "FETCH_POSTS", posts: </a:t>
            </a:r>
            <a:r>
              <a:rPr lang="en-US" sz="1300" dirty="0" err="1">
                <a:latin typeface="Consolas" panose="020B0609020204030204" pitchFamily="49" charset="0"/>
                <a:cs typeface="Consolas" panose="020B0609020204030204" pitchFamily="49" charset="0"/>
              </a:rPr>
              <a:t>posts.data.posts.reverse</a:t>
            </a:r>
            <a:r>
              <a:rPr lang="en-US" sz="1300" dirty="0">
                <a:latin typeface="Consolas" panose="020B0609020204030204" pitchFamily="49" charset="0"/>
                <a:cs typeface="Consolas" panose="020B0609020204030204" pitchFamily="49" charset="0"/>
              </a:rPr>
              <a:t>() });</a:t>
            </a:r>
          </a:p>
          <a:p>
            <a:pPr lvl="1"/>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 [posts]);</a:t>
            </a:r>
          </a:p>
          <a:p>
            <a:br>
              <a:rPr lang="en-US" sz="1300" dirty="0">
                <a:latin typeface="Consolas" panose="020B0609020204030204" pitchFamily="49" charset="0"/>
                <a:cs typeface="Consolas" panose="020B0609020204030204" pitchFamily="49" charset="0"/>
              </a:rPr>
            </a:br>
            <a:r>
              <a:rPr lang="en-US" sz="1300" dirty="0">
                <a:latin typeface="Consolas" panose="020B0609020204030204" pitchFamily="49" charset="0"/>
                <a:cs typeface="Consolas" panose="020B0609020204030204" pitchFamily="49" charset="0"/>
              </a:rPr>
              <a:t>return (</a:t>
            </a:r>
          </a:p>
          <a:p>
            <a:pPr lvl="1"/>
            <a:r>
              <a:rPr lang="en-US" sz="1300" dirty="0">
                <a:latin typeface="Consolas" panose="020B0609020204030204" pitchFamily="49" charset="0"/>
                <a:cs typeface="Consolas" panose="020B0609020204030204" pitchFamily="49" charset="0"/>
              </a:rPr>
              <a:t>&lt;&gt;</a:t>
            </a:r>
          </a:p>
          <a:p>
            <a:pPr lvl="1"/>
            <a:r>
              <a:rPr lang="en-US" sz="1300" dirty="0">
                <a:latin typeface="Consolas" panose="020B0609020204030204" pitchFamily="49" charset="0"/>
                <a:cs typeface="Consolas" panose="020B0609020204030204" pitchFamily="49" charset="0"/>
              </a:rPr>
              <a:t>	{posts?.</a:t>
            </a:r>
            <a:r>
              <a:rPr lang="en-US" sz="1300" dirty="0" err="1">
                <a:latin typeface="Consolas" panose="020B0609020204030204" pitchFamily="49" charset="0"/>
                <a:cs typeface="Consolas" panose="020B0609020204030204" pitchFamily="49" charset="0"/>
              </a:rPr>
              <a:t>isLoading</a:t>
            </a:r>
            <a:r>
              <a:rPr lang="en-US" sz="1300" dirty="0">
                <a:latin typeface="Consolas" panose="020B0609020204030204" pitchFamily="49" charset="0"/>
                <a:cs typeface="Consolas" panose="020B0609020204030204" pitchFamily="49" charset="0"/>
              </a:rPr>
              <a:t> &amp;&amp; "Posts loading..."} &lt;</a:t>
            </a:r>
            <a:r>
              <a:rPr lang="en-US" sz="1300" dirty="0" err="1">
                <a:latin typeface="Consolas" panose="020B0609020204030204" pitchFamily="49" charset="0"/>
                <a:cs typeface="Consolas" panose="020B0609020204030204" pitchFamily="49" charset="0"/>
              </a:rPr>
              <a:t>PostList</a:t>
            </a:r>
            <a:r>
              <a:rPr lang="en-US" sz="1300" dirty="0">
                <a:latin typeface="Consolas" panose="020B0609020204030204" pitchFamily="49" charset="0"/>
                <a:cs typeface="Consolas" panose="020B0609020204030204" pitchFamily="49" charset="0"/>
              </a:rPr>
              <a:t> /&gt;</a:t>
            </a:r>
          </a:p>
          <a:p>
            <a:pPr lvl="1"/>
            <a:r>
              <a:rPr lang="en-US" sz="1300" dirty="0">
                <a:latin typeface="Consolas" panose="020B0609020204030204" pitchFamily="49" charset="0"/>
                <a:cs typeface="Consolas" panose="020B0609020204030204" pitchFamily="49" charset="0"/>
              </a:rPr>
              <a:t>&lt;/&gt;</a:t>
            </a:r>
          </a:p>
          <a:p>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20BE9E27-1C57-49A3-84D8-C081C453A15D}"/>
              </a:ext>
            </a:extLst>
          </p:cNvPr>
          <p:cNvSpPr txBox="1"/>
          <p:nvPr/>
        </p:nvSpPr>
        <p:spPr>
          <a:xfrm>
            <a:off x="6583680" y="2130552"/>
            <a:ext cx="5833872" cy="1769715"/>
          </a:xfrm>
          <a:prstGeom prst="rect">
            <a:avLst/>
          </a:prstGeom>
          <a:noFill/>
        </p:spPr>
        <p:txBody>
          <a:bodyPr wrap="square" rtlCol="0">
            <a:spAutoFit/>
          </a:bodyPr>
          <a:lstStyle/>
          <a:p>
            <a:r>
              <a:rPr lang="en-US" dirty="0"/>
              <a:t>Add the necessary imports:</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import React, { </a:t>
            </a:r>
            <a:r>
              <a:rPr lang="en-US" sz="1100" dirty="0" err="1">
                <a:latin typeface="Consolas" panose="020B0609020204030204" pitchFamily="49" charset="0"/>
                <a:cs typeface="Consolas" panose="020B0609020204030204" pitchFamily="49" charset="0"/>
              </a:rPr>
              <a:t>useEffect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useContext</a:t>
            </a:r>
            <a:r>
              <a:rPr lang="en-US" sz="1100" dirty="0">
                <a:latin typeface="Consolas" panose="020B0609020204030204" pitchFamily="49" charset="0"/>
                <a:cs typeface="Consolas" panose="020B0609020204030204" pitchFamily="49" charset="0"/>
              </a:rPr>
              <a:t> } from 'react'</a:t>
            </a:r>
          </a:p>
          <a:p>
            <a:r>
              <a:rPr lang="en-US" sz="1100" dirty="0">
                <a:latin typeface="Consolas" panose="020B0609020204030204" pitchFamily="49" charset="0"/>
                <a:cs typeface="Consolas" panose="020B0609020204030204" pitchFamily="49" charset="0"/>
              </a:rPr>
              <a:t>import { </a:t>
            </a:r>
            <a:r>
              <a:rPr lang="en-US" sz="1100" dirty="0" err="1">
                <a:latin typeface="Consolas" panose="020B0609020204030204" pitchFamily="49" charset="0"/>
                <a:cs typeface="Consolas" panose="020B0609020204030204" pitchFamily="49" charset="0"/>
              </a:rPr>
              <a:t>StateContext</a:t>
            </a:r>
            <a:r>
              <a:rPr lang="en-US" sz="1100" dirty="0">
                <a:latin typeface="Consolas" panose="020B0609020204030204" pitchFamily="49" charset="0"/>
                <a:cs typeface="Consolas" panose="020B0609020204030204" pitchFamily="49" charset="0"/>
              </a:rPr>
              <a:t> } from '../contexts'</a:t>
            </a:r>
            <a:endParaRPr lang="en-US" sz="1100" b="1"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import { </a:t>
            </a:r>
            <a:r>
              <a:rPr lang="en-US" sz="1100" dirty="0" err="1">
                <a:latin typeface="Consolas" panose="020B0609020204030204" pitchFamily="49" charset="0"/>
                <a:cs typeface="Consolas" panose="020B0609020204030204" pitchFamily="49" charset="0"/>
              </a:rPr>
              <a:t>useResource</a:t>
            </a:r>
            <a:r>
              <a:rPr lang="en-US" sz="1100" dirty="0">
                <a:latin typeface="Consolas" panose="020B0609020204030204" pitchFamily="49" charset="0"/>
                <a:cs typeface="Consolas" panose="020B0609020204030204" pitchFamily="49" charset="0"/>
              </a:rPr>
              <a:t> } from 'react-request-hook'</a:t>
            </a:r>
          </a:p>
          <a:p>
            <a:r>
              <a:rPr lang="en-US" sz="1100" dirty="0">
                <a:latin typeface="Consolas" panose="020B0609020204030204" pitchFamily="49" charset="0"/>
                <a:cs typeface="Consolas" panose="020B0609020204030204" pitchFamily="49" charset="0"/>
              </a:rPr>
              <a:t>import </a:t>
            </a:r>
            <a:r>
              <a:rPr lang="en-US" sz="1100" dirty="0" err="1">
                <a:latin typeface="Consolas" panose="020B0609020204030204" pitchFamily="49" charset="0"/>
                <a:cs typeface="Consolas" panose="020B0609020204030204" pitchFamily="49" charset="0"/>
              </a:rPr>
              <a:t>PostList</a:t>
            </a:r>
            <a:r>
              <a:rPr lang="en-US" sz="1100" dirty="0">
                <a:latin typeface="Consolas" panose="020B0609020204030204" pitchFamily="49" charset="0"/>
                <a:cs typeface="Consolas" panose="020B0609020204030204" pitchFamily="49" charset="0"/>
              </a:rPr>
              <a:t> from '../post/</a:t>
            </a:r>
            <a:r>
              <a:rPr lang="en-US" sz="1100" dirty="0" err="1">
                <a:latin typeface="Consolas" panose="020B0609020204030204" pitchFamily="49" charset="0"/>
                <a:cs typeface="Consolas" panose="020B0609020204030204" pitchFamily="49" charset="0"/>
              </a:rPr>
              <a:t>PostList</a:t>
            </a:r>
            <a:r>
              <a:rPr lang="en-US" sz="1100" dirty="0">
                <a:latin typeface="Consolas" panose="020B0609020204030204" pitchFamily="49" charset="0"/>
                <a:cs typeface="Consolas" panose="020B0609020204030204" pitchFamily="49" charset="0"/>
              </a:rPr>
              <a:t>’</a:t>
            </a:r>
          </a:p>
          <a:p>
            <a:endParaRPr lang="en-US" dirty="0"/>
          </a:p>
          <a:p>
            <a:r>
              <a:rPr lang="en-US" dirty="0"/>
              <a:t>&amp; replace the </a:t>
            </a:r>
            <a:r>
              <a:rPr lang="en-US" dirty="0" err="1"/>
              <a:t>PostList</a:t>
            </a:r>
            <a:r>
              <a:rPr lang="en-US" dirty="0"/>
              <a:t> in App.js with </a:t>
            </a:r>
            <a:r>
              <a:rPr lang="en-US" dirty="0" err="1"/>
              <a:t>HomePage</a:t>
            </a:r>
            <a:endParaRPr lang="en-US" sz="1800" dirty="0"/>
          </a:p>
        </p:txBody>
      </p:sp>
    </p:spTree>
    <p:extLst>
      <p:ext uri="{BB962C8B-B14F-4D97-AF65-F5344CB8AC3E}">
        <p14:creationId xmlns:p14="http://schemas.microsoft.com/office/powerpoint/2010/main" val="1426054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Creating a </a:t>
            </a:r>
            <a:r>
              <a:rPr lang="en-US" b="0" dirty="0" err="1">
                <a:solidFill>
                  <a:srgbClr val="454A55"/>
                </a:solidFill>
                <a:effectLst/>
              </a:rPr>
              <a:t>PostPage</a:t>
            </a:r>
            <a:r>
              <a:rPr lang="en-US" b="0" dirty="0">
                <a:solidFill>
                  <a:srgbClr val="454A55"/>
                </a:solidFill>
                <a:effectLst/>
              </a:rPr>
              <a:t> component</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4878259"/>
          </a:xfrm>
          <a:prstGeom prst="rect">
            <a:avLst/>
          </a:prstGeom>
          <a:noFill/>
        </p:spPr>
        <p:txBody>
          <a:bodyPr wrap="square">
            <a:spAutoFit/>
          </a:bodyPr>
          <a:lstStyle/>
          <a:p>
            <a:r>
              <a:rPr lang="en-US" sz="1600" dirty="0"/>
              <a:t>The </a:t>
            </a:r>
            <a:r>
              <a:rPr lang="en-US" sz="1600" dirty="0" err="1"/>
              <a:t>PostPage</a:t>
            </a:r>
            <a:r>
              <a:rPr lang="en-US" sz="1600" dirty="0"/>
              <a:t> component will be used for a new page where only a single post will be displayed</a:t>
            </a:r>
          </a:p>
          <a:p>
            <a:endParaRPr lang="en-US" sz="1600" dirty="0"/>
          </a:p>
          <a:p>
            <a:r>
              <a:rPr lang="en-US" sz="1600" b="1" dirty="0" err="1"/>
              <a:t>src</a:t>
            </a:r>
            <a:r>
              <a:rPr lang="en-US" sz="1600" b="1" dirty="0"/>
              <a:t>/pages/PostPage.js.</a:t>
            </a:r>
          </a:p>
          <a:p>
            <a:endParaRPr lang="en-US" sz="1600" dirty="0"/>
          </a:p>
          <a:p>
            <a:r>
              <a:rPr lang="en-US" sz="1300" dirty="0">
                <a:latin typeface="Consolas" panose="020B0609020204030204" pitchFamily="49" charset="0"/>
                <a:cs typeface="Consolas" panose="020B0609020204030204" pitchFamily="49" charset="0"/>
              </a:rPr>
              <a:t>export default function </a:t>
            </a:r>
            <a:r>
              <a:rPr lang="en-US" sz="1300" dirty="0" err="1">
                <a:latin typeface="Consolas" panose="020B0609020204030204" pitchFamily="49" charset="0"/>
                <a:cs typeface="Consolas" panose="020B0609020204030204" pitchFamily="49" charset="0"/>
              </a:rPr>
              <a:t>PostPage</a:t>
            </a:r>
            <a:r>
              <a:rPr lang="en-US" sz="1300" dirty="0">
                <a:latin typeface="Consolas" panose="020B0609020204030204" pitchFamily="49" charset="0"/>
                <a:cs typeface="Consolas" panose="020B0609020204030204" pitchFamily="49" charset="0"/>
              </a:rPr>
              <a:t> () {</a:t>
            </a:r>
          </a:p>
          <a:p>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const</a:t>
            </a:r>
            <a:r>
              <a:rPr lang="en-US" sz="1300" dirty="0">
                <a:latin typeface="Consolas" panose="020B0609020204030204" pitchFamily="49" charset="0"/>
                <a:cs typeface="Consolas" panose="020B0609020204030204" pitchFamily="49" charset="0"/>
              </a:rPr>
              <a:t> { id } = </a:t>
            </a:r>
            <a:r>
              <a:rPr lang="en-US" sz="1300" dirty="0" err="1">
                <a:latin typeface="Consolas" panose="020B0609020204030204" pitchFamily="49" charset="0"/>
                <a:cs typeface="Consolas" panose="020B0609020204030204" pitchFamily="49" charset="0"/>
              </a:rPr>
              <a:t>useParams</a:t>
            </a:r>
            <a:r>
              <a:rPr lang="en-US" sz="1300" dirty="0">
                <a:latin typeface="Consolas" panose="020B0609020204030204" pitchFamily="49" charset="0"/>
                <a:cs typeface="Consolas" panose="020B0609020204030204" pitchFamily="49" charset="0"/>
              </a:rPr>
              <a:t>();</a:t>
            </a:r>
          </a:p>
          <a:p>
            <a:endParaRPr lang="en-US" sz="1300" dirty="0">
              <a:latin typeface="Consolas" panose="020B0609020204030204" pitchFamily="49" charset="0"/>
              <a:cs typeface="Consolas" panose="020B0609020204030204" pitchFamily="49" charset="0"/>
            </a:endParaRPr>
          </a:p>
          <a:p>
            <a:r>
              <a:rPr lang="en-US" sz="1300" dirty="0">
                <a:latin typeface="Consolas" panose="020B0609020204030204" pitchFamily="49" charset="0"/>
                <a:cs typeface="Consolas" panose="020B0609020204030204" pitchFamily="49" charset="0"/>
              </a:rPr>
              <a:t>    const [ post, </a:t>
            </a:r>
            <a:r>
              <a:rPr lang="en-US" sz="1300" dirty="0" err="1">
                <a:latin typeface="Consolas" panose="020B0609020204030204" pitchFamily="49" charset="0"/>
                <a:cs typeface="Consolas" panose="020B0609020204030204" pitchFamily="49" charset="0"/>
              </a:rPr>
              <a:t>getPost</a:t>
            </a:r>
            <a:r>
              <a:rPr lang="en-US" sz="1300" dirty="0">
                <a:latin typeface="Consolas" panose="020B0609020204030204" pitchFamily="49" charset="0"/>
                <a:cs typeface="Consolas" panose="020B0609020204030204" pitchFamily="49" charset="0"/>
              </a:rPr>
              <a:t> ] = </a:t>
            </a:r>
            <a:r>
              <a:rPr lang="en-US" sz="1300" dirty="0" err="1">
                <a:latin typeface="Consolas" panose="020B0609020204030204" pitchFamily="49" charset="0"/>
                <a:cs typeface="Consolas" panose="020B0609020204030204" pitchFamily="49" charset="0"/>
              </a:rPr>
              <a:t>useResource</a:t>
            </a:r>
            <a:r>
              <a:rPr lang="en-US" sz="1300" dirty="0">
                <a:latin typeface="Consolas" panose="020B0609020204030204" pitchFamily="49" charset="0"/>
                <a:cs typeface="Consolas" panose="020B0609020204030204" pitchFamily="49" charset="0"/>
              </a:rPr>
              <a:t>(() =&gt; ({</a:t>
            </a:r>
          </a:p>
          <a:p>
            <a:r>
              <a:rPr lang="en-US" sz="1300" dirty="0">
                <a:latin typeface="Consolas" panose="020B0609020204030204" pitchFamily="49" charset="0"/>
                <a:cs typeface="Consolas" panose="020B0609020204030204" pitchFamily="49" charset="0"/>
              </a:rPr>
              <a:t>        url: `/posts/${id}`,</a:t>
            </a:r>
          </a:p>
          <a:p>
            <a:r>
              <a:rPr lang="en-US" sz="1300" dirty="0">
                <a:latin typeface="Consolas" panose="020B0609020204030204" pitchFamily="49" charset="0"/>
                <a:cs typeface="Consolas" panose="020B0609020204030204" pitchFamily="49" charset="0"/>
              </a:rPr>
              <a:t>        method: 'get'</a:t>
            </a:r>
          </a:p>
          <a:p>
            <a:r>
              <a:rPr lang="en-US" sz="1300" dirty="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useEffect</a:t>
            </a:r>
            <a:r>
              <a:rPr lang="en-US" sz="1300" dirty="0">
                <a:latin typeface="Consolas" panose="020B0609020204030204" pitchFamily="49" charset="0"/>
                <a:cs typeface="Consolas" panose="020B0609020204030204" pitchFamily="49" charset="0"/>
              </a:rPr>
              <a:t>(</a:t>
            </a:r>
            <a:r>
              <a:rPr lang="en-US" sz="1300" dirty="0" err="1">
                <a:latin typeface="Consolas" panose="020B0609020204030204" pitchFamily="49" charset="0"/>
                <a:cs typeface="Consolas" panose="020B0609020204030204" pitchFamily="49" charset="0"/>
              </a:rPr>
              <a:t>getPost</a:t>
            </a:r>
            <a:r>
              <a:rPr lang="en-US" sz="1300" dirty="0">
                <a:latin typeface="Consolas" panose="020B0609020204030204" pitchFamily="49" charset="0"/>
                <a:cs typeface="Consolas" panose="020B0609020204030204" pitchFamily="49" charset="0"/>
              </a:rPr>
              <a:t>, [id])</a:t>
            </a:r>
          </a:p>
          <a:p>
            <a:endParaRPr lang="en-US" sz="1300" dirty="0">
              <a:latin typeface="Consolas" panose="020B0609020204030204" pitchFamily="49" charset="0"/>
              <a:cs typeface="Consolas" panose="020B0609020204030204" pitchFamily="49" charset="0"/>
            </a:endParaRPr>
          </a:p>
          <a:p>
            <a:r>
              <a:rPr lang="en-US" sz="1300" dirty="0">
                <a:latin typeface="Consolas" panose="020B0609020204030204" pitchFamily="49" charset="0"/>
                <a:cs typeface="Consolas" panose="020B0609020204030204" pitchFamily="49" charset="0"/>
              </a:rPr>
              <a:t>    return (</a:t>
            </a:r>
          </a:p>
          <a:p>
            <a:r>
              <a:rPr lang="en-US" sz="1300" dirty="0">
                <a:latin typeface="Consolas" panose="020B0609020204030204" pitchFamily="49" charset="0"/>
                <a:cs typeface="Consolas" panose="020B0609020204030204" pitchFamily="49" charset="0"/>
              </a:rPr>
              <a:t>        &lt;div&gt;</a:t>
            </a:r>
          </a:p>
          <a:p>
            <a:r>
              <a:rPr lang="en-US" sz="1300" dirty="0">
                <a:latin typeface="Consolas" panose="020B0609020204030204" pitchFamily="49" charset="0"/>
                <a:cs typeface="Consolas" panose="020B0609020204030204" pitchFamily="49" charset="0"/>
              </a:rPr>
              <a:t>            {(post &amp;&amp; </a:t>
            </a:r>
            <a:r>
              <a:rPr lang="en-US" sz="1300" dirty="0" err="1">
                <a:latin typeface="Consolas" panose="020B0609020204030204" pitchFamily="49" charset="0"/>
                <a:cs typeface="Consolas" panose="020B0609020204030204" pitchFamily="49" charset="0"/>
              </a:rPr>
              <a:t>post.data</a:t>
            </a:r>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                ? &lt;Post {...</a:t>
            </a:r>
            <a:r>
              <a:rPr lang="en-US" sz="1300" dirty="0" err="1">
                <a:latin typeface="Consolas" panose="020B0609020204030204" pitchFamily="49" charset="0"/>
                <a:cs typeface="Consolas" panose="020B0609020204030204" pitchFamily="49" charset="0"/>
              </a:rPr>
              <a:t>post.data</a:t>
            </a:r>
            <a:r>
              <a:rPr lang="en-US" sz="1300" dirty="0">
                <a:latin typeface="Consolas" panose="020B0609020204030204" pitchFamily="49" charset="0"/>
                <a:cs typeface="Consolas" panose="020B0609020204030204" pitchFamily="49" charset="0"/>
              </a:rPr>
              <a:t>} /&gt;</a:t>
            </a:r>
          </a:p>
          <a:p>
            <a:r>
              <a:rPr lang="en-US" sz="1300" dirty="0">
                <a:latin typeface="Consolas" panose="020B0609020204030204" pitchFamily="49" charset="0"/>
                <a:cs typeface="Consolas" panose="020B0609020204030204" pitchFamily="49" charset="0"/>
              </a:rPr>
              <a:t>                : 'Loading...'</a:t>
            </a:r>
          </a:p>
          <a:p>
            <a:r>
              <a:rPr lang="en-US" sz="1300" dirty="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            &lt;</a:t>
            </a:r>
            <a:r>
              <a:rPr lang="en-US" sz="1300" dirty="0" err="1">
                <a:latin typeface="Consolas" panose="020B0609020204030204" pitchFamily="49" charset="0"/>
                <a:cs typeface="Consolas" panose="020B0609020204030204" pitchFamily="49" charset="0"/>
              </a:rPr>
              <a:t>hr</a:t>
            </a:r>
            <a:r>
              <a:rPr lang="en-US" sz="1300" dirty="0">
                <a:latin typeface="Consolas" panose="020B0609020204030204" pitchFamily="49" charset="0"/>
                <a:cs typeface="Consolas" panose="020B0609020204030204" pitchFamily="49" charset="0"/>
              </a:rPr>
              <a:t> /&gt;</a:t>
            </a:r>
          </a:p>
          <a:p>
            <a:r>
              <a:rPr lang="en-US" sz="1300" dirty="0">
                <a:latin typeface="Consolas" panose="020B0609020204030204" pitchFamily="49" charset="0"/>
                <a:cs typeface="Consolas" panose="020B0609020204030204" pitchFamily="49" charset="0"/>
              </a:rPr>
              <a:t>        &lt;/div&gt;</a:t>
            </a:r>
          </a:p>
          <a:p>
            <a:r>
              <a:rPr lang="en-US" sz="1300" dirty="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20BE9E27-1C57-49A3-84D8-C081C453A15D}"/>
              </a:ext>
            </a:extLst>
          </p:cNvPr>
          <p:cNvSpPr txBox="1"/>
          <p:nvPr/>
        </p:nvSpPr>
        <p:spPr>
          <a:xfrm>
            <a:off x="6583680" y="2130552"/>
            <a:ext cx="5833872" cy="1846659"/>
          </a:xfrm>
          <a:prstGeom prst="rect">
            <a:avLst/>
          </a:prstGeom>
          <a:noFill/>
        </p:spPr>
        <p:txBody>
          <a:bodyPr wrap="square" rtlCol="0">
            <a:spAutoFit/>
          </a:bodyPr>
          <a:lstStyle/>
          <a:p>
            <a:r>
              <a:rPr lang="en-US" dirty="0"/>
              <a:t>Add the necessary imports:</a:t>
            </a:r>
          </a:p>
          <a:p>
            <a:endParaRPr lang="en-US" dirty="0"/>
          </a:p>
          <a:p>
            <a:r>
              <a:rPr lang="en-US" sz="1300" dirty="0">
                <a:latin typeface="Consolas" panose="020B0609020204030204" pitchFamily="49" charset="0"/>
                <a:cs typeface="Consolas" panose="020B0609020204030204" pitchFamily="49" charset="0"/>
              </a:rPr>
              <a:t>import React, { </a:t>
            </a:r>
            <a:r>
              <a:rPr lang="en-US" sz="1300" dirty="0" err="1">
                <a:latin typeface="Consolas" panose="020B0609020204030204" pitchFamily="49" charset="0"/>
                <a:cs typeface="Consolas" panose="020B0609020204030204" pitchFamily="49" charset="0"/>
              </a:rPr>
              <a:t>useEffect</a:t>
            </a:r>
            <a:r>
              <a:rPr lang="en-US" sz="1300" dirty="0">
                <a:latin typeface="Consolas" panose="020B0609020204030204" pitchFamily="49" charset="0"/>
                <a:cs typeface="Consolas" panose="020B0609020204030204" pitchFamily="49" charset="0"/>
              </a:rPr>
              <a:t> } from 'react'</a:t>
            </a:r>
          </a:p>
          <a:p>
            <a:r>
              <a:rPr lang="en-US" sz="1300" dirty="0">
                <a:latin typeface="Consolas" panose="020B0609020204030204" pitchFamily="49" charset="0"/>
                <a:cs typeface="Consolas" panose="020B0609020204030204" pitchFamily="49" charset="0"/>
              </a:rPr>
              <a:t>import { </a:t>
            </a:r>
            <a:r>
              <a:rPr lang="en-US" sz="1300" dirty="0" err="1">
                <a:latin typeface="Consolas" panose="020B0609020204030204" pitchFamily="49" charset="0"/>
                <a:cs typeface="Consolas" panose="020B0609020204030204" pitchFamily="49" charset="0"/>
              </a:rPr>
              <a:t>useResource</a:t>
            </a:r>
            <a:r>
              <a:rPr lang="en-US" sz="1300" dirty="0">
                <a:latin typeface="Consolas" panose="020B0609020204030204" pitchFamily="49" charset="0"/>
                <a:cs typeface="Consolas" panose="020B0609020204030204" pitchFamily="49" charset="0"/>
              </a:rPr>
              <a:t> } from 'react-request-hook’</a:t>
            </a:r>
          </a:p>
          <a:p>
            <a:r>
              <a:rPr lang="en-US" sz="1300" dirty="0">
                <a:latin typeface="Consolas" panose="020B0609020204030204" pitchFamily="49" charset="0"/>
                <a:cs typeface="Consolas" panose="020B0609020204030204" pitchFamily="49" charset="0"/>
              </a:rPr>
              <a:t>import { </a:t>
            </a:r>
            <a:r>
              <a:rPr lang="en-US" sz="1300" dirty="0" err="1">
                <a:latin typeface="Consolas" panose="020B0609020204030204" pitchFamily="49" charset="0"/>
                <a:cs typeface="Consolas" panose="020B0609020204030204" pitchFamily="49" charset="0"/>
              </a:rPr>
              <a:t>useParams</a:t>
            </a:r>
            <a:r>
              <a:rPr lang="en-US" sz="1300" dirty="0">
                <a:latin typeface="Consolas" panose="020B0609020204030204" pitchFamily="49" charset="0"/>
                <a:cs typeface="Consolas" panose="020B0609020204030204" pitchFamily="49" charset="0"/>
              </a:rPr>
              <a:t> } from "react-router-</a:t>
            </a:r>
            <a:r>
              <a:rPr lang="en-US" sz="1300" dirty="0" err="1">
                <a:latin typeface="Consolas" panose="020B0609020204030204" pitchFamily="49" charset="0"/>
                <a:cs typeface="Consolas" panose="020B0609020204030204" pitchFamily="49" charset="0"/>
              </a:rPr>
              <a:t>dom</a:t>
            </a:r>
            <a:r>
              <a:rPr lang="en-US" sz="1300" dirty="0">
                <a:latin typeface="Consolas" panose="020B0609020204030204" pitchFamily="49" charset="0"/>
                <a:cs typeface="Consolas" panose="020B0609020204030204" pitchFamily="49" charset="0"/>
              </a:rPr>
              <a:t>";</a:t>
            </a:r>
          </a:p>
          <a:p>
            <a:endParaRPr lang="en-US" sz="1300" dirty="0">
              <a:latin typeface="Consolas" panose="020B0609020204030204" pitchFamily="49" charset="0"/>
              <a:cs typeface="Consolas" panose="020B0609020204030204" pitchFamily="49" charset="0"/>
            </a:endParaRPr>
          </a:p>
          <a:p>
            <a:endParaRPr lang="en-US" sz="1300" dirty="0">
              <a:latin typeface="Consolas" panose="020B0609020204030204" pitchFamily="49" charset="0"/>
              <a:cs typeface="Consolas" panose="020B0609020204030204" pitchFamily="49" charset="0"/>
            </a:endParaRPr>
          </a:p>
          <a:p>
            <a:r>
              <a:rPr lang="en-US" sz="1300" dirty="0">
                <a:latin typeface="Consolas" panose="020B0609020204030204" pitchFamily="49" charset="0"/>
                <a:cs typeface="Consolas" panose="020B0609020204030204" pitchFamily="49" charset="0"/>
              </a:rPr>
              <a:t>import Post from '../post/Post'</a:t>
            </a:r>
          </a:p>
        </p:txBody>
      </p:sp>
    </p:spTree>
    <p:extLst>
      <p:ext uri="{BB962C8B-B14F-4D97-AF65-F5344CB8AC3E}">
        <p14:creationId xmlns:p14="http://schemas.microsoft.com/office/powerpoint/2010/main" val="2988649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Defining Routes</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4262705"/>
          </a:xfrm>
          <a:prstGeom prst="rect">
            <a:avLst/>
          </a:prstGeom>
          <a:noFill/>
        </p:spPr>
        <p:txBody>
          <a:bodyPr wrap="square">
            <a:spAutoFit/>
          </a:bodyPr>
          <a:lstStyle/>
          <a:p>
            <a:r>
              <a:rPr lang="en-US" sz="1600" dirty="0"/>
              <a:t>We are going to use the Navi library for routing. Navi supports React Suspense, Hooks, and error boundary APIs of React natively</a:t>
            </a:r>
          </a:p>
          <a:p>
            <a:endParaRPr lang="en-US" sz="1600" dirty="0"/>
          </a:p>
          <a:p>
            <a:pPr marL="342900" indent="-342900">
              <a:buAutoNum type="arabicPeriod"/>
            </a:pPr>
            <a:r>
              <a:rPr lang="en-US" sz="1600" dirty="0" err="1"/>
              <a:t>npm</a:t>
            </a:r>
            <a:r>
              <a:rPr lang="en-US" sz="1600" dirty="0"/>
              <a:t> install --save react-router-</a:t>
            </a:r>
            <a:r>
              <a:rPr lang="en-US" sz="1600" dirty="0" err="1"/>
              <a:t>dom</a:t>
            </a:r>
            <a:br>
              <a:rPr lang="en-US" sz="1600" dirty="0"/>
            </a:br>
            <a:endParaRPr lang="en-US" sz="1600" dirty="0"/>
          </a:p>
          <a:p>
            <a:r>
              <a:rPr lang="en-US" sz="1600" b="1" dirty="0" err="1"/>
              <a:t>src</a:t>
            </a:r>
            <a:r>
              <a:rPr lang="en-US" sz="1600" b="1" dirty="0"/>
              <a:t>/App.js</a:t>
            </a:r>
          </a:p>
          <a:p>
            <a:r>
              <a:rPr lang="en-US" sz="1600" dirty="0"/>
              <a:t>First, we define the routes object using the mount function:</a:t>
            </a:r>
          </a:p>
          <a:p>
            <a:endParaRPr lang="en-US" sz="1600" dirty="0"/>
          </a:p>
          <a:p>
            <a:r>
              <a:rPr lang="en-US" sz="1300" dirty="0">
                <a:latin typeface="Consolas" panose="020B0609020204030204" pitchFamily="49" charset="0"/>
                <a:cs typeface="Consolas" panose="020B0609020204030204" pitchFamily="49" charset="0"/>
              </a:rPr>
              <a:t>&lt;</a:t>
            </a:r>
            <a:r>
              <a:rPr lang="en-US" sz="1300" dirty="0" err="1">
                <a:latin typeface="Consolas" panose="020B0609020204030204" pitchFamily="49" charset="0"/>
                <a:cs typeface="Consolas" panose="020B0609020204030204" pitchFamily="49" charset="0"/>
              </a:rPr>
              <a:t>BrowserRouter</a:t>
            </a:r>
            <a:r>
              <a:rPr lang="en-US" sz="1300" dirty="0">
                <a:latin typeface="Consolas" panose="020B0609020204030204" pitchFamily="49" charset="0"/>
                <a:cs typeface="Consolas" panose="020B0609020204030204" pitchFamily="49" charset="0"/>
              </a:rPr>
              <a:t>&gt;</a:t>
            </a:r>
          </a:p>
          <a:p>
            <a:pPr lvl="1"/>
            <a:r>
              <a:rPr lang="en-US" sz="1300" dirty="0">
                <a:latin typeface="Consolas" panose="020B0609020204030204" pitchFamily="49" charset="0"/>
                <a:cs typeface="Consolas" panose="020B0609020204030204" pitchFamily="49" charset="0"/>
              </a:rPr>
              <a:t>&lt;Routes&gt;</a:t>
            </a:r>
          </a:p>
          <a:p>
            <a:pPr lvl="2"/>
            <a:r>
              <a:rPr lang="en-US" sz="1300" dirty="0">
                <a:latin typeface="Consolas" panose="020B0609020204030204" pitchFamily="49" charset="0"/>
                <a:cs typeface="Consolas" panose="020B0609020204030204" pitchFamily="49" charset="0"/>
              </a:rPr>
              <a:t>&lt;Route path="/" element={&lt;Layout /&gt;}&gt;</a:t>
            </a:r>
          </a:p>
          <a:p>
            <a:pPr lvl="2"/>
            <a:r>
              <a:rPr lang="en-US" sz="1300" dirty="0">
                <a:latin typeface="Consolas" panose="020B0609020204030204" pitchFamily="49" charset="0"/>
                <a:cs typeface="Consolas" panose="020B0609020204030204" pitchFamily="49" charset="0"/>
              </a:rPr>
              <a:t>	&lt;Route index element={&lt;</a:t>
            </a:r>
            <a:r>
              <a:rPr lang="en-US" sz="1300" dirty="0" err="1">
                <a:latin typeface="Consolas" panose="020B0609020204030204" pitchFamily="49" charset="0"/>
                <a:cs typeface="Consolas" panose="020B0609020204030204" pitchFamily="49" charset="0"/>
              </a:rPr>
              <a:t>HomePage</a:t>
            </a:r>
            <a:r>
              <a:rPr lang="en-US" sz="1300" dirty="0">
                <a:latin typeface="Consolas" panose="020B0609020204030204" pitchFamily="49" charset="0"/>
                <a:cs typeface="Consolas" panose="020B0609020204030204" pitchFamily="49" charset="0"/>
              </a:rPr>
              <a:t> /&gt;} /&gt;</a:t>
            </a:r>
          </a:p>
          <a:p>
            <a:pPr lvl="2"/>
            <a:r>
              <a:rPr lang="en-US" sz="1300" dirty="0">
                <a:latin typeface="Consolas" panose="020B0609020204030204" pitchFamily="49" charset="0"/>
                <a:cs typeface="Consolas" panose="020B0609020204030204" pitchFamily="49" charset="0"/>
              </a:rPr>
              <a:t>&lt;/Route&gt;</a:t>
            </a:r>
          </a:p>
          <a:p>
            <a:pPr lvl="2"/>
            <a:r>
              <a:rPr lang="en-US" sz="1300" dirty="0">
                <a:latin typeface="Consolas" panose="020B0609020204030204" pitchFamily="49" charset="0"/>
                <a:cs typeface="Consolas" panose="020B0609020204030204" pitchFamily="49" charset="0"/>
              </a:rPr>
              <a:t>&lt;Route path="/post" element={&lt;Layout /&gt;}&gt;</a:t>
            </a:r>
          </a:p>
          <a:p>
            <a:pPr lvl="2"/>
            <a:r>
              <a:rPr lang="en-US" sz="1300" dirty="0">
                <a:latin typeface="Consolas" panose="020B0609020204030204" pitchFamily="49" charset="0"/>
                <a:cs typeface="Consolas" panose="020B0609020204030204" pitchFamily="49" charset="0"/>
              </a:rPr>
              <a:t>	&lt;Route path="/post/create" element={&lt;</a:t>
            </a:r>
            <a:r>
              <a:rPr lang="en-US" sz="1300" dirty="0" err="1">
                <a:latin typeface="Consolas" panose="020B0609020204030204" pitchFamily="49" charset="0"/>
                <a:cs typeface="Consolas" panose="020B0609020204030204" pitchFamily="49" charset="0"/>
              </a:rPr>
              <a:t>CreatePost</a:t>
            </a:r>
            <a:r>
              <a:rPr lang="en-US" sz="1300" dirty="0">
                <a:latin typeface="Consolas" panose="020B0609020204030204" pitchFamily="49" charset="0"/>
                <a:cs typeface="Consolas" panose="020B0609020204030204" pitchFamily="49" charset="0"/>
              </a:rPr>
              <a:t> /&gt;} /&gt;</a:t>
            </a:r>
          </a:p>
          <a:p>
            <a:pPr lvl="2"/>
            <a:r>
              <a:rPr lang="en-US" sz="1300" dirty="0">
                <a:latin typeface="Consolas" panose="020B0609020204030204" pitchFamily="49" charset="0"/>
                <a:cs typeface="Consolas" panose="020B0609020204030204" pitchFamily="49" charset="0"/>
              </a:rPr>
              <a:t>	&lt;Route path="/post/:id" element={&lt;</a:t>
            </a:r>
            <a:r>
              <a:rPr lang="en-US" sz="1300" dirty="0" err="1">
                <a:latin typeface="Consolas" panose="020B0609020204030204" pitchFamily="49" charset="0"/>
                <a:cs typeface="Consolas" panose="020B0609020204030204" pitchFamily="49" charset="0"/>
              </a:rPr>
              <a:t>PostPage</a:t>
            </a:r>
            <a:r>
              <a:rPr lang="en-US" sz="1300" dirty="0">
                <a:latin typeface="Consolas" panose="020B0609020204030204" pitchFamily="49" charset="0"/>
                <a:cs typeface="Consolas" panose="020B0609020204030204" pitchFamily="49" charset="0"/>
              </a:rPr>
              <a:t> /&gt;} /&gt;</a:t>
            </a:r>
          </a:p>
          <a:p>
            <a:pPr lvl="2"/>
            <a:r>
              <a:rPr lang="en-US" sz="1300" dirty="0">
                <a:latin typeface="Consolas" panose="020B0609020204030204" pitchFamily="49" charset="0"/>
                <a:cs typeface="Consolas" panose="020B0609020204030204" pitchFamily="49" charset="0"/>
              </a:rPr>
              <a:t>&lt;/Route&gt;</a:t>
            </a:r>
          </a:p>
          <a:p>
            <a:pPr lvl="1"/>
            <a:r>
              <a:rPr lang="en-US" sz="1300" dirty="0">
                <a:latin typeface="Consolas" panose="020B0609020204030204" pitchFamily="49" charset="0"/>
                <a:cs typeface="Consolas" panose="020B0609020204030204" pitchFamily="49" charset="0"/>
              </a:rPr>
              <a:t>&lt;/Routes&gt;</a:t>
            </a:r>
          </a:p>
          <a:p>
            <a:r>
              <a:rPr lang="en-US" sz="1300" dirty="0">
                <a:latin typeface="Consolas" panose="020B0609020204030204" pitchFamily="49" charset="0"/>
                <a:cs typeface="Consolas" panose="020B0609020204030204" pitchFamily="49" charset="0"/>
              </a:rPr>
              <a:t>&lt;/</a:t>
            </a:r>
            <a:r>
              <a:rPr lang="en-US" sz="1300" dirty="0" err="1">
                <a:latin typeface="Consolas" panose="020B0609020204030204" pitchFamily="49" charset="0"/>
                <a:cs typeface="Consolas" panose="020B0609020204030204" pitchFamily="49" charset="0"/>
              </a:rPr>
              <a:t>BrowserRouter</a:t>
            </a:r>
            <a:r>
              <a:rPr lang="en-US" sz="1300" dirty="0">
                <a:latin typeface="Consolas" panose="020B0609020204030204" pitchFamily="49" charset="0"/>
                <a:cs typeface="Consolas" panose="020B0609020204030204" pitchFamily="49" charset="0"/>
              </a:rPr>
              <a:t>&gt;</a:t>
            </a:r>
          </a:p>
          <a:p>
            <a:endParaRPr lang="en-US" sz="1600" dirty="0"/>
          </a:p>
        </p:txBody>
      </p:sp>
      <p:sp>
        <p:nvSpPr>
          <p:cNvPr id="5" name="TextBox 4">
            <a:extLst>
              <a:ext uri="{FF2B5EF4-FFF2-40B4-BE49-F238E27FC236}">
                <a16:creationId xmlns:a16="http://schemas.microsoft.com/office/drawing/2014/main" id="{0B23F8E0-E58B-4CF3-964B-D2D5750840BD}"/>
              </a:ext>
            </a:extLst>
          </p:cNvPr>
          <p:cNvSpPr txBox="1"/>
          <p:nvPr/>
        </p:nvSpPr>
        <p:spPr>
          <a:xfrm>
            <a:off x="6583680" y="2130552"/>
            <a:ext cx="5833872" cy="1369606"/>
          </a:xfrm>
          <a:prstGeom prst="rect">
            <a:avLst/>
          </a:prstGeom>
          <a:noFill/>
        </p:spPr>
        <p:txBody>
          <a:bodyPr wrap="square" rtlCol="0">
            <a:spAutoFit/>
          </a:bodyPr>
          <a:lstStyle/>
          <a:p>
            <a:r>
              <a:rPr lang="en-US" dirty="0"/>
              <a:t>Add the necessary imports:</a:t>
            </a:r>
          </a:p>
          <a:p>
            <a:endParaRPr lang="en-US" sz="1300" b="1" dirty="0">
              <a:latin typeface="Consolas" panose="020B0609020204030204" pitchFamily="49" charset="0"/>
              <a:cs typeface="Consolas" panose="020B0609020204030204" pitchFamily="49" charset="0"/>
            </a:endParaRPr>
          </a:p>
          <a:p>
            <a:r>
              <a:rPr lang="en-US" sz="1300" dirty="0">
                <a:latin typeface="Consolas" panose="020B0609020204030204" pitchFamily="49" charset="0"/>
                <a:cs typeface="Consolas" panose="020B0609020204030204" pitchFamily="49" charset="0"/>
              </a:rPr>
              <a:t>import { </a:t>
            </a:r>
            <a:r>
              <a:rPr lang="en-US" sz="1300" dirty="0" err="1">
                <a:latin typeface="Consolas" panose="020B0609020204030204" pitchFamily="49" charset="0"/>
                <a:cs typeface="Consolas" panose="020B0609020204030204" pitchFamily="49" charset="0"/>
              </a:rPr>
              <a:t>BrowserRouter</a:t>
            </a:r>
            <a:r>
              <a:rPr lang="en-US" sz="1300" dirty="0">
                <a:latin typeface="Consolas" panose="020B0609020204030204" pitchFamily="49" charset="0"/>
                <a:cs typeface="Consolas" panose="020B0609020204030204" pitchFamily="49" charset="0"/>
              </a:rPr>
              <a:t>, Routes, Route } from "react-router-</a:t>
            </a:r>
            <a:r>
              <a:rPr lang="en-US" sz="1300" dirty="0" err="1">
                <a:latin typeface="Consolas" panose="020B0609020204030204" pitchFamily="49" charset="0"/>
                <a:cs typeface="Consolas" panose="020B0609020204030204" pitchFamily="49" charset="0"/>
              </a:rPr>
              <a:t>dom</a:t>
            </a:r>
            <a:r>
              <a:rPr lang="en-US" sz="1300" dirty="0">
                <a:latin typeface="Consolas" panose="020B0609020204030204" pitchFamily="49" charset="0"/>
                <a:cs typeface="Consolas" panose="020B0609020204030204" pitchFamily="49" charset="0"/>
              </a:rPr>
              <a:t>";</a:t>
            </a:r>
            <a:br>
              <a:rPr lang="en-US" sz="1300" dirty="0">
                <a:latin typeface="Consolas" panose="020B0609020204030204" pitchFamily="49" charset="0"/>
                <a:cs typeface="Consolas" panose="020B0609020204030204" pitchFamily="49" charset="0"/>
              </a:rPr>
            </a:br>
            <a:r>
              <a:rPr lang="en-US" sz="1300" dirty="0">
                <a:latin typeface="Consolas" panose="020B0609020204030204" pitchFamily="49" charset="0"/>
                <a:cs typeface="Consolas" panose="020B0609020204030204" pitchFamily="49" charset="0"/>
              </a:rPr>
              <a:t>import </a:t>
            </a:r>
            <a:r>
              <a:rPr lang="en-US" sz="1300" dirty="0" err="1">
                <a:latin typeface="Consolas" panose="020B0609020204030204" pitchFamily="49" charset="0"/>
                <a:cs typeface="Consolas" panose="020B0609020204030204" pitchFamily="49" charset="0"/>
              </a:rPr>
              <a:t>HomePage</a:t>
            </a:r>
            <a:r>
              <a:rPr lang="en-US" sz="1300" dirty="0">
                <a:latin typeface="Consolas" panose="020B0609020204030204" pitchFamily="49" charset="0"/>
                <a:cs typeface="Consolas" panose="020B0609020204030204" pitchFamily="49" charset="0"/>
              </a:rPr>
              <a:t> from './pages/</a:t>
            </a:r>
            <a:r>
              <a:rPr lang="en-US" sz="1300" dirty="0" err="1">
                <a:latin typeface="Consolas" panose="020B0609020204030204" pitchFamily="49" charset="0"/>
                <a:cs typeface="Consolas" panose="020B0609020204030204" pitchFamily="49" charset="0"/>
              </a:rPr>
              <a:t>HomePage</a:t>
            </a:r>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import </a:t>
            </a:r>
            <a:r>
              <a:rPr lang="en-US" sz="1300" dirty="0" err="1">
                <a:latin typeface="Consolas" panose="020B0609020204030204" pitchFamily="49" charset="0"/>
                <a:cs typeface="Consolas" panose="020B0609020204030204" pitchFamily="49" charset="0"/>
              </a:rPr>
              <a:t>PostPage</a:t>
            </a:r>
            <a:r>
              <a:rPr lang="en-US" sz="1300" dirty="0">
                <a:latin typeface="Consolas" panose="020B0609020204030204" pitchFamily="49" charset="0"/>
                <a:cs typeface="Consolas" panose="020B0609020204030204" pitchFamily="49" charset="0"/>
              </a:rPr>
              <a:t> from './pages/</a:t>
            </a:r>
            <a:r>
              <a:rPr lang="en-US" sz="1300" dirty="0" err="1">
                <a:latin typeface="Consolas" panose="020B0609020204030204" pitchFamily="49" charset="0"/>
                <a:cs typeface="Consolas" panose="020B0609020204030204" pitchFamily="49" charset="0"/>
              </a:rPr>
              <a:t>PostPage</a:t>
            </a:r>
            <a:r>
              <a:rPr lang="en-US" sz="13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062536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Defining Links</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1077218"/>
          </a:xfrm>
          <a:prstGeom prst="rect">
            <a:avLst/>
          </a:prstGeom>
          <a:noFill/>
        </p:spPr>
        <p:txBody>
          <a:bodyPr wrap="square">
            <a:spAutoFit/>
          </a:bodyPr>
          <a:lstStyle/>
          <a:p>
            <a:pPr marL="285750" indent="-285750">
              <a:buFont typeface="Arial" panose="020B0604020202020204" pitchFamily="34" charset="0"/>
              <a:buChar char="•"/>
            </a:pPr>
            <a:r>
              <a:rPr lang="en-US" sz="1600" dirty="0">
                <a:effectLst/>
              </a:rPr>
              <a:t>Links are used to access various routes </a:t>
            </a:r>
            <a:r>
              <a:rPr lang="en-US" sz="1600" dirty="0"/>
              <a:t>within the app</a:t>
            </a:r>
          </a:p>
          <a:p>
            <a:pPr marL="285750" indent="-285750">
              <a:buFont typeface="Arial" panose="020B0604020202020204" pitchFamily="34" charset="0"/>
              <a:buChar char="•"/>
            </a:pPr>
            <a:r>
              <a:rPr lang="en-US" sz="1600" dirty="0">
                <a:effectLst/>
              </a:rPr>
              <a:t>W</a:t>
            </a:r>
            <a:r>
              <a:rPr lang="en-US" sz="1600" dirty="0"/>
              <a:t>e will define links from each post to the individual post page corresponding to the post</a:t>
            </a:r>
          </a:p>
          <a:p>
            <a:pPr marL="285750" indent="-285750">
              <a:buFont typeface="Arial" panose="020B0604020202020204" pitchFamily="34" charset="0"/>
              <a:buChar char="•"/>
            </a:pPr>
            <a:r>
              <a:rPr lang="en-US" sz="1600" dirty="0">
                <a:effectLst/>
              </a:rPr>
              <a:t>We will the</a:t>
            </a:r>
            <a:r>
              <a:rPr lang="en-US" sz="1600" dirty="0"/>
              <a:t>n define a link from the individual post page back to the homepage</a:t>
            </a:r>
          </a:p>
          <a:p>
            <a:pPr marL="285750" indent="-285750">
              <a:buFont typeface="Arial" panose="020B0604020202020204" pitchFamily="34" charset="0"/>
              <a:buChar char="•"/>
            </a:pPr>
            <a:r>
              <a:rPr lang="en-US" sz="1600" dirty="0">
                <a:effectLst/>
              </a:rPr>
              <a:t>We will also define a link </a:t>
            </a:r>
            <a:r>
              <a:rPr lang="en-US" sz="1600" dirty="0"/>
              <a:t>to the </a:t>
            </a:r>
            <a:r>
              <a:rPr lang="en-US" sz="1600" dirty="0" err="1"/>
              <a:t>CreatePost</a:t>
            </a:r>
            <a:r>
              <a:rPr lang="en-US" sz="1600" dirty="0"/>
              <a:t> page</a:t>
            </a:r>
            <a:endParaRPr lang="en-US" sz="1600" dirty="0">
              <a:effectLst/>
            </a:endParaRPr>
          </a:p>
        </p:txBody>
      </p:sp>
    </p:spTree>
    <p:extLst>
      <p:ext uri="{BB962C8B-B14F-4D97-AF65-F5344CB8AC3E}">
        <p14:creationId xmlns:p14="http://schemas.microsoft.com/office/powerpoint/2010/main" val="2494838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Defining Links to the </a:t>
            </a:r>
            <a:r>
              <a:rPr lang="en-US" b="0" dirty="0" err="1">
                <a:solidFill>
                  <a:srgbClr val="454A55"/>
                </a:solidFill>
                <a:effectLst/>
              </a:rPr>
              <a:t>PostPage</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5509200"/>
          </a:xfrm>
          <a:prstGeom prst="rect">
            <a:avLst/>
          </a:prstGeom>
          <a:noFill/>
        </p:spPr>
        <p:txBody>
          <a:bodyPr wrap="square">
            <a:spAutoFit/>
          </a:bodyPr>
          <a:lstStyle/>
          <a:p>
            <a:r>
              <a:rPr lang="en-US" sz="1600" dirty="0"/>
              <a:t>In addition to adding a link to the </a:t>
            </a:r>
            <a:r>
              <a:rPr lang="en-US" sz="1600" dirty="0" err="1"/>
              <a:t>PostPage</a:t>
            </a:r>
            <a:r>
              <a:rPr lang="en-US" sz="1600" dirty="0"/>
              <a:t> to each post, we will add the ability to display a shortened preview of the Post so users must click-through to the </a:t>
            </a:r>
            <a:r>
              <a:rPr lang="en-US" sz="1600" dirty="0" err="1"/>
              <a:t>PostPage</a:t>
            </a:r>
            <a:r>
              <a:rPr lang="en-US" sz="1600" dirty="0"/>
              <a:t> to view the entire post’s content.</a:t>
            </a:r>
          </a:p>
          <a:p>
            <a:endParaRPr lang="en-US" sz="1600" b="1" dirty="0"/>
          </a:p>
          <a:p>
            <a:r>
              <a:rPr lang="en-US" sz="1400" b="1" dirty="0" err="1"/>
              <a:t>src</a:t>
            </a:r>
            <a:r>
              <a:rPr lang="en-US" sz="1400" b="1" dirty="0"/>
              <a:t>/Post/Post.js:</a:t>
            </a:r>
          </a:p>
          <a:p>
            <a:r>
              <a:rPr lang="en-US" sz="1100" dirty="0">
                <a:latin typeface="Consolas" panose="020B0609020204030204" pitchFamily="49" charset="0"/>
                <a:cs typeface="Consolas" panose="020B0609020204030204" pitchFamily="49" charset="0"/>
              </a:rPr>
              <a:t>import { Link } from 'react-router-</a:t>
            </a:r>
            <a:r>
              <a:rPr lang="en-US" sz="1100" dirty="0" err="1">
                <a:latin typeface="Consolas" panose="020B0609020204030204" pitchFamily="49" charset="0"/>
                <a:cs typeface="Consolas" panose="020B0609020204030204" pitchFamily="49" charset="0"/>
              </a:rPr>
              <a:t>dom</a:t>
            </a:r>
            <a:r>
              <a:rPr lang="en-US" sz="1100" dirty="0">
                <a:latin typeface="Consolas" panose="020B0609020204030204" pitchFamily="49" charset="0"/>
                <a:cs typeface="Consolas" panose="020B0609020204030204" pitchFamily="49" charset="0"/>
              </a:rPr>
              <a:t>'</a:t>
            </a:r>
          </a:p>
          <a:p>
            <a:endParaRPr lang="en-US" sz="1400" dirty="0"/>
          </a:p>
          <a:p>
            <a:r>
              <a:rPr lang="en-US" sz="1400" b="1" dirty="0"/>
              <a:t>Add two props:</a:t>
            </a:r>
          </a:p>
          <a:p>
            <a:r>
              <a:rPr lang="en-US" sz="1100" dirty="0">
                <a:latin typeface="Consolas" panose="020B0609020204030204" pitchFamily="49" charset="0"/>
                <a:cs typeface="Consolas" panose="020B0609020204030204" pitchFamily="49" charset="0"/>
              </a:rPr>
              <a:t>function Post ({ title, content, author, id, short = false }) {</a:t>
            </a:r>
          </a:p>
          <a:p>
            <a:endParaRPr lang="en-US" sz="1400" dirty="0"/>
          </a:p>
          <a:p>
            <a:r>
              <a:rPr lang="en-US" sz="1400" b="1" dirty="0"/>
              <a:t>Add logic to shorten the post to a preview if ‘short’ is true:</a:t>
            </a:r>
          </a:p>
          <a:p>
            <a:r>
              <a:rPr lang="en-US" sz="1100" dirty="0">
                <a:latin typeface="Consolas" panose="020B0609020204030204" pitchFamily="49" charset="0"/>
                <a:cs typeface="Consolas" panose="020B0609020204030204" pitchFamily="49" charset="0"/>
              </a:rPr>
              <a:t>let </a:t>
            </a:r>
            <a:r>
              <a:rPr lang="en-US" sz="1100" dirty="0" err="1">
                <a:latin typeface="Consolas" panose="020B0609020204030204" pitchFamily="49" charset="0"/>
                <a:cs typeface="Consolas" panose="020B0609020204030204" pitchFamily="49" charset="0"/>
              </a:rPr>
              <a:t>processedContent</a:t>
            </a:r>
            <a:r>
              <a:rPr lang="en-US" sz="1100" dirty="0">
                <a:latin typeface="Consolas" panose="020B0609020204030204" pitchFamily="49" charset="0"/>
                <a:cs typeface="Consolas" panose="020B0609020204030204" pitchFamily="49" charset="0"/>
              </a:rPr>
              <a:t> = content</a:t>
            </a:r>
          </a:p>
          <a:p>
            <a:r>
              <a:rPr lang="en-US" sz="1100" dirty="0">
                <a:latin typeface="Consolas" panose="020B0609020204030204" pitchFamily="49" charset="0"/>
                <a:cs typeface="Consolas" panose="020B0609020204030204" pitchFamily="49" charset="0"/>
              </a:rPr>
              <a:t>if (short) {</a:t>
            </a:r>
          </a:p>
          <a:p>
            <a:r>
              <a:rPr lang="en-US" sz="1100" dirty="0">
                <a:latin typeface="Consolas" panose="020B0609020204030204" pitchFamily="49" charset="0"/>
                <a:cs typeface="Consolas" panose="020B0609020204030204" pitchFamily="49" charset="0"/>
              </a:rPr>
              <a:t>  if (</a:t>
            </a:r>
            <a:r>
              <a:rPr lang="en-US" sz="1100" dirty="0" err="1">
                <a:latin typeface="Consolas" panose="020B0609020204030204" pitchFamily="49" charset="0"/>
                <a:cs typeface="Consolas" panose="020B0609020204030204" pitchFamily="49" charset="0"/>
              </a:rPr>
              <a:t>content.length</a:t>
            </a:r>
            <a:r>
              <a:rPr lang="en-US" sz="1100" dirty="0">
                <a:latin typeface="Consolas" panose="020B0609020204030204" pitchFamily="49" charset="0"/>
                <a:cs typeface="Consolas" panose="020B0609020204030204" pitchFamily="49" charset="0"/>
              </a:rPr>
              <a:t> &gt; 30) {</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processedContent</a:t>
            </a:r>
            <a:r>
              <a:rPr lang="en-US" sz="1100" dirty="0">
                <a:latin typeface="Consolas" panose="020B0609020204030204" pitchFamily="49" charset="0"/>
                <a:cs typeface="Consolas" panose="020B0609020204030204" pitchFamily="49" charset="0"/>
              </a:rPr>
              <a:t> = </a:t>
            </a:r>
            <a:r>
              <a:rPr lang="en-US" sz="1100" dirty="0" err="1">
                <a:latin typeface="Consolas" panose="020B0609020204030204" pitchFamily="49" charset="0"/>
                <a:cs typeface="Consolas" panose="020B0609020204030204" pitchFamily="49" charset="0"/>
              </a:rPr>
              <a:t>content.substring</a:t>
            </a:r>
            <a:r>
              <a:rPr lang="en-US" sz="1100" dirty="0">
                <a:latin typeface="Consolas" panose="020B0609020204030204" pitchFamily="49" charset="0"/>
                <a:cs typeface="Consolas" panose="020B0609020204030204" pitchFamily="49" charset="0"/>
              </a:rPr>
              <a:t>(0, 30) + '...'</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a:t>
            </a:r>
          </a:p>
          <a:p>
            <a:endParaRPr lang="en-US" sz="1400" dirty="0"/>
          </a:p>
          <a:p>
            <a:r>
              <a:rPr lang="en-US" sz="1400" b="1" dirty="0"/>
              <a:t>Update the JSX to display a link if ‘short’ is true:</a:t>
            </a:r>
          </a:p>
          <a:p>
            <a:r>
              <a:rPr lang="en-US" sz="1400" dirty="0"/>
              <a:t> </a:t>
            </a:r>
            <a:r>
              <a:rPr lang="en-US" sz="1100" dirty="0">
                <a:latin typeface="Consolas" panose="020B0609020204030204" pitchFamily="49" charset="0"/>
                <a:cs typeface="Consolas" panose="020B0609020204030204" pitchFamily="49" charset="0"/>
              </a:rPr>
              <a:t>&lt;Link to={`/post/${_id}`}&gt;&lt;h3 style={{color: 'black'}}&gt;{title}&lt;/h3&gt;&lt;/Link&gt;</a:t>
            </a:r>
          </a:p>
          <a:p>
            <a:r>
              <a:rPr lang="en-US" sz="1100" dirty="0">
                <a:latin typeface="Consolas" panose="020B0609020204030204" pitchFamily="49" charset="0"/>
                <a:cs typeface="Consolas" panose="020B0609020204030204" pitchFamily="49" charset="0"/>
              </a:rPr>
              <a:t>             &lt;div&gt;{</a:t>
            </a:r>
            <a:r>
              <a:rPr lang="en-US" sz="1100" dirty="0" err="1">
                <a:latin typeface="Consolas" panose="020B0609020204030204" pitchFamily="49" charset="0"/>
                <a:cs typeface="Consolas" panose="020B0609020204030204" pitchFamily="49" charset="0"/>
              </a:rPr>
              <a:t>processedContent</a:t>
            </a:r>
            <a:r>
              <a:rPr lang="en-US" sz="1100" dirty="0">
                <a:latin typeface="Consolas" panose="020B0609020204030204" pitchFamily="49" charset="0"/>
                <a:cs typeface="Consolas" panose="020B0609020204030204" pitchFamily="49" charset="0"/>
              </a:rPr>
              <a:t>}&lt;/div&gt;</a:t>
            </a:r>
          </a:p>
          <a:p>
            <a:r>
              <a:rPr lang="en-US" sz="1100" dirty="0">
                <a:latin typeface="Consolas" panose="020B0609020204030204" pitchFamily="49" charset="0"/>
                <a:cs typeface="Consolas" panose="020B0609020204030204" pitchFamily="49" charset="0"/>
              </a:rPr>
              <a:t>                {short &amp;&amp;</a:t>
            </a:r>
          </a:p>
          <a:p>
            <a:r>
              <a:rPr lang="en-US" sz="1100" dirty="0">
                <a:latin typeface="Consolas" panose="020B0609020204030204" pitchFamily="49" charset="0"/>
                <a:cs typeface="Consolas" panose="020B0609020204030204" pitchFamily="49" charset="0"/>
              </a:rPr>
              <a:t>                &lt;div&gt;</a:t>
            </a:r>
          </a:p>
          <a:p>
            <a:r>
              <a:rPr lang="en-US" sz="1100" dirty="0">
                <a:latin typeface="Consolas" panose="020B0609020204030204" pitchFamily="49" charset="0"/>
                <a:cs typeface="Consolas" panose="020B0609020204030204" pitchFamily="49" charset="0"/>
              </a:rPr>
              <a:t>                    &lt;</a:t>
            </a:r>
            <a:r>
              <a:rPr lang="en-US" sz="1100" dirty="0" err="1">
                <a:latin typeface="Consolas" panose="020B0609020204030204" pitchFamily="49" charset="0"/>
                <a:cs typeface="Consolas" panose="020B0609020204030204" pitchFamily="49" charset="0"/>
              </a:rPr>
              <a:t>br</a:t>
            </a:r>
            <a:r>
              <a:rPr lang="en-US" sz="1100" dirty="0">
                <a:latin typeface="Consolas" panose="020B0609020204030204" pitchFamily="49" charset="0"/>
                <a:cs typeface="Consolas" panose="020B0609020204030204" pitchFamily="49" charset="0"/>
              </a:rPr>
              <a:t> /&gt;</a:t>
            </a:r>
          </a:p>
          <a:p>
            <a:r>
              <a:rPr lang="en-US" sz="1100" dirty="0">
                <a:latin typeface="Consolas" panose="020B0609020204030204" pitchFamily="49" charset="0"/>
                <a:cs typeface="Consolas" panose="020B0609020204030204" pitchFamily="49" charset="0"/>
              </a:rPr>
              <a:t>                    &lt;Link to={`/post/${_id}`}&gt;View full post&lt;/Link&gt;</a:t>
            </a:r>
          </a:p>
          <a:p>
            <a:r>
              <a:rPr lang="en-US" sz="1100" dirty="0">
                <a:latin typeface="Consolas" panose="020B0609020204030204" pitchFamily="49" charset="0"/>
                <a:cs typeface="Consolas" panose="020B0609020204030204" pitchFamily="49" charset="0"/>
              </a:rPr>
              <a:t>                &lt;/div&gt;</a:t>
            </a:r>
          </a:p>
          <a:p>
            <a:r>
              <a:rPr lang="en-US" sz="1100" dirty="0">
                <a:latin typeface="Consolas" panose="020B0609020204030204" pitchFamily="49" charset="0"/>
                <a:cs typeface="Consolas" panose="020B0609020204030204" pitchFamily="49" charset="0"/>
              </a:rPr>
              <a:t>            }</a:t>
            </a:r>
          </a:p>
          <a:p>
            <a:endParaRPr lang="en-US" sz="1600" b="1" dirty="0"/>
          </a:p>
        </p:txBody>
      </p:sp>
      <p:sp>
        <p:nvSpPr>
          <p:cNvPr id="5" name="TextBox 4">
            <a:extLst>
              <a:ext uri="{FF2B5EF4-FFF2-40B4-BE49-F238E27FC236}">
                <a16:creationId xmlns:a16="http://schemas.microsoft.com/office/drawing/2014/main" id="{0B23F8E0-E58B-4CF3-964B-D2D5750840BD}"/>
              </a:ext>
            </a:extLst>
          </p:cNvPr>
          <p:cNvSpPr txBox="1"/>
          <p:nvPr/>
        </p:nvSpPr>
        <p:spPr>
          <a:xfrm>
            <a:off x="5779008" y="2130552"/>
            <a:ext cx="5833872" cy="584775"/>
          </a:xfrm>
          <a:prstGeom prst="rect">
            <a:avLst/>
          </a:prstGeom>
          <a:noFill/>
        </p:spPr>
        <p:txBody>
          <a:bodyPr wrap="square" rtlCol="0">
            <a:spAutoFit/>
          </a:bodyPr>
          <a:lstStyle/>
          <a:p>
            <a:r>
              <a:rPr lang="en-US" sz="1600" b="1" dirty="0" err="1"/>
              <a:t>src</a:t>
            </a:r>
            <a:r>
              <a:rPr lang="en-US" sz="1600" b="1" dirty="0"/>
              <a:t>/post/PostList.js:</a:t>
            </a:r>
          </a:p>
          <a:p>
            <a:r>
              <a:rPr lang="en-US" sz="1600" dirty="0"/>
              <a:t> &lt;Post {...p} short={true} /&gt;</a:t>
            </a:r>
          </a:p>
        </p:txBody>
      </p:sp>
    </p:spTree>
    <p:extLst>
      <p:ext uri="{BB962C8B-B14F-4D97-AF65-F5344CB8AC3E}">
        <p14:creationId xmlns:p14="http://schemas.microsoft.com/office/powerpoint/2010/main" val="219937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Defining Links to the </a:t>
            </a:r>
            <a:r>
              <a:rPr lang="en-US" dirty="0">
                <a:solidFill>
                  <a:srgbClr val="454A55"/>
                </a:solidFill>
              </a:rPr>
              <a:t>post creation post</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1692771"/>
          </a:xfrm>
          <a:prstGeom prst="rect">
            <a:avLst/>
          </a:prstGeom>
          <a:noFill/>
        </p:spPr>
        <p:txBody>
          <a:bodyPr wrap="square">
            <a:spAutoFit/>
          </a:bodyPr>
          <a:lstStyle/>
          <a:p>
            <a:r>
              <a:rPr lang="en-US" sz="1600" dirty="0"/>
              <a:t>Now we add links back to the </a:t>
            </a:r>
            <a:r>
              <a:rPr lang="en-US" sz="1600" dirty="0" err="1"/>
              <a:t>HomePage</a:t>
            </a:r>
            <a:r>
              <a:rPr lang="en-US" sz="1600" dirty="0"/>
              <a:t> in our Header and via links in our </a:t>
            </a:r>
            <a:r>
              <a:rPr lang="en-US" sz="1600" dirty="0" err="1"/>
              <a:t>PostPage</a:t>
            </a:r>
            <a:endParaRPr lang="en-US" sz="1600" dirty="0"/>
          </a:p>
          <a:p>
            <a:endParaRPr lang="en-US" sz="1600" b="1" dirty="0"/>
          </a:p>
          <a:p>
            <a:r>
              <a:rPr lang="en-US" sz="1400" b="1" dirty="0" err="1"/>
              <a:t>src</a:t>
            </a:r>
            <a:r>
              <a:rPr lang="en-US" sz="1400" b="1" dirty="0"/>
              <a:t>/user/</a:t>
            </a:r>
            <a:r>
              <a:rPr lang="en-US" sz="1400" b="1" dirty="0" err="1"/>
              <a:t>Layout.js</a:t>
            </a:r>
            <a:r>
              <a:rPr lang="en-US" sz="1400" b="1" dirty="0"/>
              <a:t>:</a:t>
            </a:r>
          </a:p>
          <a:p>
            <a:r>
              <a:rPr lang="en-US" sz="1400" dirty="0"/>
              <a:t>import { Link } from 'react-router-</a:t>
            </a:r>
            <a:r>
              <a:rPr lang="en-US" sz="1400" dirty="0" err="1"/>
              <a:t>dom</a:t>
            </a:r>
            <a:r>
              <a:rPr lang="en-US" sz="1400" dirty="0"/>
              <a:t>'</a:t>
            </a:r>
          </a:p>
          <a:p>
            <a:endParaRPr lang="en-US" sz="1400" dirty="0"/>
          </a:p>
          <a:p>
            <a:r>
              <a:rPr lang="en-US" sz="1400" dirty="0"/>
              <a:t>Add:</a:t>
            </a:r>
            <a:r>
              <a:rPr lang="en-US" sz="1400" dirty="0">
                <a:latin typeface="Consolas" panose="020B0609020204030204" pitchFamily="49" charset="0"/>
                <a:cs typeface="Consolas" panose="020B0609020204030204" pitchFamily="49" charset="0"/>
              </a:rPr>
              <a:t> {user &amp;&amp; </a:t>
            </a:r>
            <a:r>
              <a:rPr lang="pt-BR" sz="1400" dirty="0">
                <a:latin typeface="Consolas" panose="020B0609020204030204" pitchFamily="49" charset="0"/>
                <a:cs typeface="Consolas" panose="020B0609020204030204" pitchFamily="49" charset="0"/>
              </a:rPr>
              <a:t>&lt;Link </a:t>
            </a:r>
            <a:r>
              <a:rPr lang="pt-BR" sz="1400" dirty="0" err="1">
                <a:latin typeface="Consolas" panose="020B0609020204030204" pitchFamily="49" charset="0"/>
                <a:cs typeface="Consolas" panose="020B0609020204030204" pitchFamily="49" charset="0"/>
              </a:rPr>
              <a:t>to</a:t>
            </a:r>
            <a:r>
              <a:rPr lang="pt-BR" sz="1400" dirty="0">
                <a:latin typeface="Consolas" panose="020B0609020204030204" pitchFamily="49" charset="0"/>
                <a:cs typeface="Consolas" panose="020B0609020204030204" pitchFamily="49" charset="0"/>
              </a:rPr>
              <a:t>="/post/create”&gt;Create New Post&lt;/Link&gt;</a:t>
            </a:r>
            <a:r>
              <a:rPr lang="en-US" sz="1400" dirty="0">
                <a:latin typeface="Consolas" panose="020B0609020204030204" pitchFamily="49" charset="0"/>
                <a:cs typeface="Consolas" panose="020B0609020204030204" pitchFamily="49" charset="0"/>
              </a:rPr>
              <a:t> }</a:t>
            </a:r>
          </a:p>
          <a:p>
            <a:endParaRPr lang="en-US" sz="1600" b="1" dirty="0"/>
          </a:p>
        </p:txBody>
      </p:sp>
    </p:spTree>
    <p:extLst>
      <p:ext uri="{BB962C8B-B14F-4D97-AF65-F5344CB8AC3E}">
        <p14:creationId xmlns:p14="http://schemas.microsoft.com/office/powerpoint/2010/main" val="4141529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Defining Links to the </a:t>
            </a:r>
            <a:r>
              <a:rPr lang="en-US" b="0" dirty="0" err="1">
                <a:solidFill>
                  <a:srgbClr val="454A55"/>
                </a:solidFill>
                <a:effectLst/>
              </a:rPr>
              <a:t>HomePage</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1661993"/>
          </a:xfrm>
          <a:prstGeom prst="rect">
            <a:avLst/>
          </a:prstGeom>
          <a:noFill/>
        </p:spPr>
        <p:txBody>
          <a:bodyPr wrap="square">
            <a:spAutoFit/>
          </a:bodyPr>
          <a:lstStyle/>
          <a:p>
            <a:r>
              <a:rPr lang="en-US" sz="1600" dirty="0"/>
              <a:t>Now we add links back to the </a:t>
            </a:r>
            <a:r>
              <a:rPr lang="en-US" sz="1600" dirty="0" err="1"/>
              <a:t>HomePage</a:t>
            </a:r>
            <a:r>
              <a:rPr lang="en-US" sz="1600" dirty="0"/>
              <a:t> in our Header and via links in our </a:t>
            </a:r>
            <a:r>
              <a:rPr lang="en-US" sz="1600" dirty="0" err="1"/>
              <a:t>PostPage</a:t>
            </a:r>
            <a:endParaRPr lang="en-US" sz="1600" dirty="0"/>
          </a:p>
          <a:p>
            <a:endParaRPr lang="en-US" sz="1600" b="1" dirty="0"/>
          </a:p>
          <a:p>
            <a:r>
              <a:rPr lang="en-US" sz="1400" b="1" dirty="0" err="1"/>
              <a:t>src</a:t>
            </a:r>
            <a:r>
              <a:rPr lang="en-US" sz="1400" b="1" dirty="0"/>
              <a:t>/Header.js:</a:t>
            </a:r>
          </a:p>
          <a:p>
            <a:r>
              <a:rPr lang="en-US" sz="1400" dirty="0"/>
              <a:t>import { Link } from 'react-router-</a:t>
            </a:r>
            <a:r>
              <a:rPr lang="en-US" sz="1400" dirty="0" err="1"/>
              <a:t>dom</a:t>
            </a:r>
            <a:r>
              <a:rPr lang="en-US" sz="1400" dirty="0"/>
              <a:t>'</a:t>
            </a:r>
          </a:p>
          <a:p>
            <a:r>
              <a:rPr lang="en-US" sz="1400" dirty="0"/>
              <a:t>...</a:t>
            </a:r>
          </a:p>
          <a:p>
            <a:r>
              <a:rPr lang="pt-BR" sz="1400" dirty="0"/>
              <a:t>return &lt;Link href="/"&gt;&lt;h1 style={{color: </a:t>
            </a:r>
            <a:r>
              <a:rPr lang="en-US" sz="1400" dirty="0"/>
              <a:t>' red '</a:t>
            </a:r>
            <a:r>
              <a:rPr lang="pt-BR" sz="1400" dirty="0"/>
              <a:t>}}&gt;{text}&lt;/h1&gt;&lt;/Link&gt;</a:t>
            </a:r>
            <a:endParaRPr lang="en-US" sz="1400" dirty="0"/>
          </a:p>
          <a:p>
            <a:endParaRPr lang="en-US" sz="1400" dirty="0"/>
          </a:p>
        </p:txBody>
      </p:sp>
    </p:spTree>
    <p:extLst>
      <p:ext uri="{BB962C8B-B14F-4D97-AF65-F5344CB8AC3E}">
        <p14:creationId xmlns:p14="http://schemas.microsoft.com/office/powerpoint/2010/main" val="1242261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err="1">
                <a:solidFill>
                  <a:srgbClr val="454A55"/>
                </a:solidFill>
                <a:effectLst/>
              </a:rPr>
              <a:t>Programatic</a:t>
            </a:r>
            <a:r>
              <a:rPr lang="en-US" b="0" dirty="0">
                <a:solidFill>
                  <a:srgbClr val="454A55"/>
                </a:solidFill>
                <a:effectLst/>
              </a:rPr>
              <a:t> navigation using </a:t>
            </a:r>
            <a:r>
              <a:rPr lang="en-US" b="0" dirty="0" err="1">
                <a:solidFill>
                  <a:srgbClr val="454A55"/>
                </a:solidFill>
                <a:effectLst/>
              </a:rPr>
              <a:t>useNavigate</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3293209"/>
          </a:xfrm>
          <a:prstGeom prst="rect">
            <a:avLst/>
          </a:prstGeom>
          <a:noFill/>
        </p:spPr>
        <p:txBody>
          <a:bodyPr wrap="square">
            <a:spAutoFit/>
          </a:bodyPr>
          <a:lstStyle/>
          <a:p>
            <a:r>
              <a:rPr lang="en-US" sz="1600" dirty="0"/>
              <a:t>We are going to use the </a:t>
            </a:r>
            <a:r>
              <a:rPr lang="en-US" sz="1600" dirty="0" err="1"/>
              <a:t>useNavigate</a:t>
            </a:r>
            <a:r>
              <a:rPr lang="en-US" sz="1600" dirty="0"/>
              <a:t> Hook to implement programmatic navigation. We want to automatically redirect to the corresponding post page after creating a new post.</a:t>
            </a:r>
          </a:p>
          <a:p>
            <a:endParaRPr lang="en-US" sz="1600" dirty="0"/>
          </a:p>
          <a:p>
            <a:r>
              <a:rPr lang="en-US" sz="1600" b="1" dirty="0" err="1"/>
              <a:t>src</a:t>
            </a:r>
            <a:r>
              <a:rPr lang="en-US" sz="1600" b="1" dirty="0"/>
              <a:t>/post/CreatePost.js:</a:t>
            </a:r>
          </a:p>
          <a:p>
            <a:r>
              <a:rPr lang="en-US" sz="1600" dirty="0">
                <a:latin typeface="Consolas" panose="020B0609020204030204" pitchFamily="49" charset="0"/>
                <a:cs typeface="Consolas" panose="020B0609020204030204" pitchFamily="49" charset="0"/>
              </a:rPr>
              <a:t>import { </a:t>
            </a:r>
            <a:r>
              <a:rPr lang="en-US" sz="1600" dirty="0" err="1">
                <a:latin typeface="Consolas" panose="020B0609020204030204" pitchFamily="49" charset="0"/>
                <a:cs typeface="Consolas" panose="020B0609020204030204" pitchFamily="49" charset="0"/>
              </a:rPr>
              <a:t>useNavigate</a:t>
            </a:r>
            <a:r>
              <a:rPr lang="en-US" sz="1600" dirty="0">
                <a:latin typeface="Consolas" panose="020B0609020204030204" pitchFamily="49" charset="0"/>
                <a:cs typeface="Consolas" panose="020B0609020204030204" pitchFamily="49" charset="0"/>
              </a:rPr>
              <a:t> } from "react-router-</a:t>
            </a:r>
            <a:r>
              <a:rPr lang="en-US" sz="1600" dirty="0" err="1">
                <a:latin typeface="Consolas" panose="020B0609020204030204" pitchFamily="49" charset="0"/>
                <a:cs typeface="Consolas" panose="020B0609020204030204" pitchFamily="49" charset="0"/>
              </a:rPr>
              <a:t>dom</a:t>
            </a:r>
            <a:r>
              <a:rPr lang="en-US" sz="1600" dirty="0">
                <a:latin typeface="Consolas" panose="020B0609020204030204" pitchFamily="49" charset="0"/>
                <a:cs typeface="Consolas" panose="020B0609020204030204" pitchFamily="49" charset="0"/>
              </a:rPr>
              <a:t>";</a:t>
            </a:r>
          </a:p>
          <a:p>
            <a:r>
              <a:rPr lang="en-US" sz="1600" dirty="0"/>
              <a:t>...</a:t>
            </a:r>
          </a:p>
          <a:p>
            <a:r>
              <a:rPr lang="en-US" sz="1600" dirty="0" err="1">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navigate = </a:t>
            </a:r>
            <a:r>
              <a:rPr lang="en-US" sz="1600" dirty="0" err="1">
                <a:latin typeface="Consolas" panose="020B0609020204030204" pitchFamily="49" charset="0"/>
                <a:cs typeface="Consolas" panose="020B0609020204030204" pitchFamily="49" charset="0"/>
              </a:rPr>
              <a:t>useNavigate</a:t>
            </a:r>
            <a:r>
              <a:rPr lang="en-US" sz="1600"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err="1">
                <a:latin typeface="Consolas" panose="020B0609020204030204" pitchFamily="49" charset="0"/>
                <a:cs typeface="Consolas" panose="020B0609020204030204" pitchFamily="49" charset="0"/>
              </a:rPr>
              <a:t>useEffect</a:t>
            </a:r>
            <a:r>
              <a:rPr lang="en-US" sz="1600" dirty="0">
                <a:latin typeface="Consolas" panose="020B0609020204030204" pitchFamily="49" charset="0"/>
                <a:cs typeface="Consolas" panose="020B0609020204030204" pitchFamily="49" charset="0"/>
              </a:rPr>
              <a:t>(() =&gt; {</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navigate(`/post/${</a:t>
            </a:r>
            <a:r>
              <a:rPr lang="en-US" sz="1600" dirty="0" err="1">
                <a:latin typeface="Consolas" panose="020B0609020204030204" pitchFamily="49" charset="0"/>
                <a:cs typeface="Consolas" panose="020B0609020204030204" pitchFamily="49" charset="0"/>
              </a:rPr>
              <a:t>post.data.id</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[post])</a:t>
            </a:r>
          </a:p>
        </p:txBody>
      </p:sp>
    </p:spTree>
    <p:extLst>
      <p:ext uri="{BB962C8B-B14F-4D97-AF65-F5344CB8AC3E}">
        <p14:creationId xmlns:p14="http://schemas.microsoft.com/office/powerpoint/2010/main" val="2242550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Bootstrap vs. React-Bootstrap</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3293209"/>
          </a:xfrm>
          <a:prstGeom prst="rect">
            <a:avLst/>
          </a:prstGeom>
          <a:noFill/>
        </p:spPr>
        <p:txBody>
          <a:bodyPr wrap="square">
            <a:spAutoFit/>
          </a:bodyPr>
          <a:lstStyle/>
          <a:p>
            <a:r>
              <a:rPr lang="en-US" sz="1600" b="1" dirty="0"/>
              <a:t>Bootstrap</a:t>
            </a:r>
          </a:p>
          <a:p>
            <a:pPr marL="285750" indent="-285750">
              <a:buFont typeface="Arial" panose="020B0604020202020204" pitchFamily="34" charset="0"/>
              <a:buChar char="•"/>
            </a:pPr>
            <a:r>
              <a:rPr lang="en-US" sz="1600" dirty="0"/>
              <a:t>CSS Framework</a:t>
            </a:r>
          </a:p>
          <a:p>
            <a:pPr marL="285750" indent="-285750">
              <a:buFont typeface="Arial" panose="020B0604020202020204" pitchFamily="34" charset="0"/>
              <a:buChar char="•"/>
            </a:pPr>
            <a:r>
              <a:rPr lang="en-US" sz="1600" dirty="0"/>
              <a:t>Heavily reliant on JavaScript and jQuery (no longer the case in Bootstrap 5) for certain functionalities</a:t>
            </a:r>
          </a:p>
          <a:p>
            <a:pPr marL="285750" indent="-285750">
              <a:buFont typeface="Arial" panose="020B0604020202020204" pitchFamily="34" charset="0"/>
              <a:buChar char="•"/>
            </a:pPr>
            <a:r>
              <a:rPr lang="en-US" sz="1600" dirty="0"/>
              <a:t>Can be imported into components and used to style JSX using both id and </a:t>
            </a:r>
            <a:r>
              <a:rPr lang="en-US" sz="1600" dirty="0" err="1"/>
              <a:t>className</a:t>
            </a:r>
            <a:r>
              <a:rPr lang="en-US" sz="1600" dirty="0"/>
              <a:t> identifiers</a:t>
            </a:r>
          </a:p>
          <a:p>
            <a:pPr marL="285750" indent="-285750">
              <a:buFont typeface="Arial" panose="020B0604020202020204" pitchFamily="34" charset="0"/>
              <a:buChar char="•"/>
            </a:pPr>
            <a:r>
              <a:rPr lang="en-US" sz="1600" dirty="0"/>
              <a:t>React is not compatible with jQuery</a:t>
            </a:r>
          </a:p>
          <a:p>
            <a:pPr marL="285750" indent="-285750">
              <a:buFont typeface="Arial" panose="020B0604020202020204" pitchFamily="34" charset="0"/>
              <a:buChar char="•"/>
            </a:pPr>
            <a:r>
              <a:rPr lang="en-US" sz="1600" dirty="0"/>
              <a:t>React modifies the browser DOM using its virtual DOM; jQuery modifies the browser DOM directly, results in bugs &amp; unexpected behavior</a:t>
            </a:r>
          </a:p>
          <a:p>
            <a:endParaRPr lang="en-US" sz="1600" dirty="0"/>
          </a:p>
          <a:p>
            <a:r>
              <a:rPr lang="en-US" sz="1600" b="1" dirty="0"/>
              <a:t>React-Bootstrap</a:t>
            </a:r>
          </a:p>
          <a:p>
            <a:pPr marL="285750" indent="-285750">
              <a:buFont typeface="Arial" panose="020B0604020202020204" pitchFamily="34" charset="0"/>
              <a:buChar char="•"/>
            </a:pPr>
            <a:r>
              <a:rPr lang="en-US" sz="1600" dirty="0"/>
              <a:t>Still utilizes the same CSS files that would be utilized if using vanilla Bootstrap</a:t>
            </a:r>
          </a:p>
          <a:p>
            <a:pPr marL="285750" indent="-285750">
              <a:buFont typeface="Arial" panose="020B0604020202020204" pitchFamily="34" charset="0"/>
              <a:buChar char="•"/>
            </a:pPr>
            <a:r>
              <a:rPr lang="en-US" sz="1600" dirty="0"/>
              <a:t>JavaScript powered functionality is compatible with React implementation</a:t>
            </a:r>
          </a:p>
          <a:p>
            <a:pPr marL="285750" indent="-285750">
              <a:buFont typeface="Arial" panose="020B0604020202020204" pitchFamily="34" charset="0"/>
              <a:buChar char="•"/>
            </a:pPr>
            <a:r>
              <a:rPr lang="en-US" sz="1600" dirty="0"/>
              <a:t>More concise:</a:t>
            </a:r>
          </a:p>
          <a:p>
            <a:pPr marL="285750" indent="-285750">
              <a:buFont typeface="Arial" panose="020B0604020202020204" pitchFamily="34" charset="0"/>
              <a:buChar char="•"/>
            </a:pPr>
            <a:endParaRPr lang="en-US" sz="1600" dirty="0"/>
          </a:p>
        </p:txBody>
      </p:sp>
      <p:sp>
        <p:nvSpPr>
          <p:cNvPr id="3" name="TextBox 2">
            <a:extLst>
              <a:ext uri="{FF2B5EF4-FFF2-40B4-BE49-F238E27FC236}">
                <a16:creationId xmlns:a16="http://schemas.microsoft.com/office/drawing/2014/main" id="{23C2AD05-078D-4916-96FB-DBBE84B6B038}"/>
              </a:ext>
            </a:extLst>
          </p:cNvPr>
          <p:cNvSpPr txBox="1"/>
          <p:nvPr/>
        </p:nvSpPr>
        <p:spPr>
          <a:xfrm>
            <a:off x="722376" y="4365010"/>
            <a:ext cx="3337560" cy="2492990"/>
          </a:xfrm>
          <a:prstGeom prst="rect">
            <a:avLst/>
          </a:prstGeom>
          <a:noFill/>
        </p:spPr>
        <p:txBody>
          <a:bodyPr wrap="square" rtlCol="0">
            <a:spAutoFit/>
          </a:bodyPr>
          <a:lstStyle/>
          <a:p>
            <a:r>
              <a:rPr lang="en-US" sz="1200" b="1" dirty="0"/>
              <a:t>Vanilla </a:t>
            </a:r>
            <a:r>
              <a:rPr lang="en-US" sz="1200" b="1" dirty="0" err="1"/>
              <a:t>Boostrap</a:t>
            </a:r>
            <a:r>
              <a:rPr lang="en-US" sz="1200" b="1" dirty="0"/>
              <a:t> JSX:</a:t>
            </a:r>
          </a:p>
          <a:p>
            <a:r>
              <a:rPr lang="en-US" sz="1200" dirty="0"/>
              <a:t>&lt;div </a:t>
            </a:r>
            <a:r>
              <a:rPr lang="en-US" sz="1200" dirty="0" err="1"/>
              <a:t>className</a:t>
            </a:r>
            <a:r>
              <a:rPr lang="en-US" sz="1200" dirty="0"/>
              <a:t>="form-row"&gt;</a:t>
            </a:r>
          </a:p>
          <a:p>
            <a:r>
              <a:rPr lang="en-US" sz="1200" dirty="0"/>
              <a:t>        &lt;div </a:t>
            </a:r>
            <a:r>
              <a:rPr lang="en-US" sz="1200" dirty="0" err="1"/>
              <a:t>className</a:t>
            </a:r>
            <a:r>
              <a:rPr lang="en-US" sz="1200" dirty="0"/>
              <a:t>="form-group col-md-6"&gt;</a:t>
            </a:r>
          </a:p>
          <a:p>
            <a:r>
              <a:rPr lang="en-US" sz="1200" dirty="0"/>
              <a:t>          &lt;label for="inputEmail4"&gt;Email&lt;/label&gt;</a:t>
            </a:r>
          </a:p>
          <a:p>
            <a:r>
              <a:rPr lang="en-US" sz="1200" dirty="0"/>
              <a:t>          &lt;input</a:t>
            </a:r>
          </a:p>
          <a:p>
            <a:r>
              <a:rPr lang="en-US" sz="1200" dirty="0"/>
              <a:t>            type="email"</a:t>
            </a:r>
          </a:p>
          <a:p>
            <a:r>
              <a:rPr lang="en-US" sz="1200" dirty="0"/>
              <a:t>            </a:t>
            </a:r>
            <a:r>
              <a:rPr lang="en-US" sz="1200" dirty="0" err="1"/>
              <a:t>className</a:t>
            </a:r>
            <a:r>
              <a:rPr lang="en-US" sz="1200" dirty="0"/>
              <a:t>="form-control"</a:t>
            </a:r>
          </a:p>
          <a:p>
            <a:r>
              <a:rPr lang="en-US" sz="1200" dirty="0"/>
              <a:t>            id="inputEmail4"</a:t>
            </a:r>
          </a:p>
          <a:p>
            <a:r>
              <a:rPr lang="en-US" sz="1200" dirty="0"/>
              <a:t>            placeholder="Email"</a:t>
            </a:r>
          </a:p>
          <a:p>
            <a:r>
              <a:rPr lang="en-US" sz="1200" dirty="0"/>
              <a:t>          /&gt;</a:t>
            </a:r>
          </a:p>
          <a:p>
            <a:r>
              <a:rPr lang="en-US" sz="1200" dirty="0"/>
              <a:t>        &lt;/div&gt;</a:t>
            </a:r>
          </a:p>
          <a:p>
            <a:r>
              <a:rPr lang="en-US" sz="1200" dirty="0"/>
              <a:t>&lt;/div&gt;</a:t>
            </a:r>
          </a:p>
          <a:p>
            <a:r>
              <a:rPr lang="en-US" sz="1200" dirty="0"/>
              <a:t>        </a:t>
            </a:r>
          </a:p>
        </p:txBody>
      </p:sp>
      <p:sp>
        <p:nvSpPr>
          <p:cNvPr id="4" name="TextBox 3">
            <a:extLst>
              <a:ext uri="{FF2B5EF4-FFF2-40B4-BE49-F238E27FC236}">
                <a16:creationId xmlns:a16="http://schemas.microsoft.com/office/drawing/2014/main" id="{ADA3E376-B63D-4F5E-A6FA-F97F87943D83}"/>
              </a:ext>
            </a:extLst>
          </p:cNvPr>
          <p:cNvSpPr txBox="1"/>
          <p:nvPr/>
        </p:nvSpPr>
        <p:spPr>
          <a:xfrm>
            <a:off x="4672584" y="4365010"/>
            <a:ext cx="4306824" cy="1384995"/>
          </a:xfrm>
          <a:prstGeom prst="rect">
            <a:avLst/>
          </a:prstGeom>
          <a:noFill/>
        </p:spPr>
        <p:txBody>
          <a:bodyPr wrap="square" rtlCol="0">
            <a:spAutoFit/>
          </a:bodyPr>
          <a:lstStyle/>
          <a:p>
            <a:r>
              <a:rPr lang="en-US" sz="1200" b="1" dirty="0"/>
              <a:t>React-</a:t>
            </a:r>
            <a:r>
              <a:rPr lang="en-US" sz="1200" b="1" dirty="0" err="1"/>
              <a:t>Boostrap</a:t>
            </a:r>
            <a:r>
              <a:rPr lang="en-US" sz="1200" b="1" dirty="0"/>
              <a:t> JSX:</a:t>
            </a:r>
          </a:p>
          <a:p>
            <a:r>
              <a:rPr lang="en-US" sz="1200" dirty="0"/>
              <a:t>&lt;</a:t>
            </a:r>
            <a:r>
              <a:rPr lang="en-US" sz="1200" dirty="0" err="1"/>
              <a:t>Form.Row</a:t>
            </a:r>
            <a:r>
              <a:rPr lang="en-US" sz="1200" dirty="0"/>
              <a:t>&gt;</a:t>
            </a:r>
          </a:p>
          <a:p>
            <a:r>
              <a:rPr lang="en-US" sz="1200" dirty="0"/>
              <a:t>        &lt;</a:t>
            </a:r>
            <a:r>
              <a:rPr lang="en-US" sz="1200" dirty="0" err="1"/>
              <a:t>Form.Group</a:t>
            </a:r>
            <a:r>
              <a:rPr lang="en-US" sz="1200" dirty="0"/>
              <a:t> as={Col} </a:t>
            </a:r>
            <a:r>
              <a:rPr lang="en-US" sz="1200" dirty="0" err="1"/>
              <a:t>controlId</a:t>
            </a:r>
            <a:r>
              <a:rPr lang="en-US" sz="1200" dirty="0"/>
              <a:t>="</a:t>
            </a:r>
            <a:r>
              <a:rPr lang="en-US" sz="1200" dirty="0" err="1"/>
              <a:t>formGridEmail</a:t>
            </a:r>
            <a:r>
              <a:rPr lang="en-US" sz="1200" dirty="0"/>
              <a:t>"&gt;</a:t>
            </a:r>
          </a:p>
          <a:p>
            <a:r>
              <a:rPr lang="en-US" sz="1200" dirty="0"/>
              <a:t>          &lt;</a:t>
            </a:r>
            <a:r>
              <a:rPr lang="en-US" sz="1200" dirty="0" err="1"/>
              <a:t>Form.Label</a:t>
            </a:r>
            <a:r>
              <a:rPr lang="en-US" sz="1200" dirty="0"/>
              <a:t>&gt;Email&lt;/</a:t>
            </a:r>
            <a:r>
              <a:rPr lang="en-US" sz="1200" dirty="0" err="1"/>
              <a:t>Form.Label</a:t>
            </a:r>
            <a:r>
              <a:rPr lang="en-US" sz="1200" dirty="0"/>
              <a:t>&gt;</a:t>
            </a:r>
          </a:p>
          <a:p>
            <a:r>
              <a:rPr lang="en-US" sz="1200" dirty="0"/>
              <a:t>          &lt;</a:t>
            </a:r>
            <a:r>
              <a:rPr lang="en-US" sz="1200" dirty="0" err="1"/>
              <a:t>Form.Control</a:t>
            </a:r>
            <a:r>
              <a:rPr lang="en-US" sz="1200" dirty="0"/>
              <a:t> type="email" placeholder="Enter email" /&gt;</a:t>
            </a:r>
          </a:p>
          <a:p>
            <a:r>
              <a:rPr lang="en-US" sz="1200" dirty="0"/>
              <a:t>        &lt;/</a:t>
            </a:r>
            <a:r>
              <a:rPr lang="en-US" sz="1200" dirty="0" err="1"/>
              <a:t>Form.Group</a:t>
            </a:r>
            <a:r>
              <a:rPr lang="en-US" sz="1200" dirty="0"/>
              <a:t>&gt;</a:t>
            </a:r>
          </a:p>
          <a:p>
            <a:r>
              <a:rPr lang="en-US" sz="1200" dirty="0"/>
              <a:t>&lt;/</a:t>
            </a:r>
            <a:r>
              <a:rPr lang="en-US" sz="1200" dirty="0" err="1"/>
              <a:t>Form.Row</a:t>
            </a:r>
            <a:r>
              <a:rPr lang="en-US" sz="1200" dirty="0"/>
              <a:t>&gt;</a:t>
            </a:r>
          </a:p>
        </p:txBody>
      </p:sp>
    </p:spTree>
    <p:extLst>
      <p:ext uri="{BB962C8B-B14F-4D97-AF65-F5344CB8AC3E}">
        <p14:creationId xmlns:p14="http://schemas.microsoft.com/office/powerpoint/2010/main" val="3516952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Updating React - Register</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4431983"/>
          </a:xfrm>
          <a:prstGeom prst="rect">
            <a:avLst/>
          </a:prstGeom>
          <a:noFill/>
        </p:spPr>
        <p:txBody>
          <a:bodyPr wrap="square">
            <a:spAutoFit/>
          </a:bodyPr>
          <a:lstStyle/>
          <a:p>
            <a:pPr algn="l"/>
            <a:r>
              <a:rPr lang="it-IT" sz="1600" b="1" u="sng" dirty="0">
                <a:solidFill>
                  <a:srgbClr val="1B1B1B"/>
                </a:solidFill>
                <a:latin typeface="arial" panose="020B0604020202020204" pitchFamily="34" charset="0"/>
              </a:rPr>
              <a:t>user/Register.js</a:t>
            </a:r>
          </a:p>
          <a:p>
            <a:pPr algn="l"/>
            <a:endParaRPr lang="en-US" sz="1400" b="1" u="sng" dirty="0">
              <a:solidFill>
                <a:srgbClr val="1B1B1B"/>
              </a:solidFill>
              <a:latin typeface="arial" panose="020B0604020202020204" pitchFamily="34" charset="0"/>
            </a:endParaRPr>
          </a:p>
          <a:p>
            <a:r>
              <a:rPr lang="en-US" sz="1100" b="0" dirty="0">
                <a:effectLst/>
                <a:latin typeface="Consolas" panose="020B0609020204030204" pitchFamily="49" charset="0"/>
              </a:rPr>
              <a:t>const [ status, </a:t>
            </a:r>
            <a:r>
              <a:rPr lang="en-US" sz="1100" b="0" dirty="0" err="1">
                <a:effectLst/>
                <a:latin typeface="Consolas" panose="020B0609020204030204" pitchFamily="49" charset="0"/>
              </a:rPr>
              <a:t>setStatus</a:t>
            </a:r>
            <a:r>
              <a:rPr lang="en-US" sz="1100" b="0" dirty="0">
                <a:effectLst/>
                <a:latin typeface="Consolas" panose="020B0609020204030204" pitchFamily="49" charset="0"/>
              </a:rPr>
              <a:t>] = </a:t>
            </a:r>
            <a:r>
              <a:rPr lang="en-US" sz="1100" b="0" dirty="0" err="1">
                <a:effectLst/>
                <a:latin typeface="Consolas" panose="020B0609020204030204" pitchFamily="49" charset="0"/>
              </a:rPr>
              <a:t>useState</a:t>
            </a:r>
            <a:r>
              <a:rPr lang="en-US" sz="1100" b="0" dirty="0">
                <a:effectLst/>
                <a:latin typeface="Consolas" panose="020B0609020204030204" pitchFamily="49" charset="0"/>
              </a:rPr>
              <a:t>("")</a:t>
            </a:r>
          </a:p>
          <a:p>
            <a:br>
              <a:rPr lang="en-US" sz="1100" b="0" dirty="0">
                <a:effectLst/>
                <a:latin typeface="Consolas" panose="020B0609020204030204" pitchFamily="49" charset="0"/>
              </a:rPr>
            </a:br>
            <a:r>
              <a:rPr lang="en-US" sz="1100" dirty="0" err="1">
                <a:latin typeface="Consolas" panose="020B0609020204030204" pitchFamily="49" charset="0"/>
                <a:cs typeface="Consolas" panose="020B0609020204030204" pitchFamily="49" charset="0"/>
              </a:rPr>
              <a:t>const</a:t>
            </a:r>
            <a:r>
              <a:rPr lang="en-US" sz="1100" dirty="0">
                <a:latin typeface="Consolas" panose="020B0609020204030204" pitchFamily="49" charset="0"/>
                <a:cs typeface="Consolas" panose="020B0609020204030204" pitchFamily="49" charset="0"/>
              </a:rPr>
              <a:t> [user, register] = </a:t>
            </a:r>
            <a:r>
              <a:rPr lang="en-US" sz="1100" dirty="0" err="1">
                <a:latin typeface="Consolas" panose="020B0609020204030204" pitchFamily="49" charset="0"/>
                <a:cs typeface="Consolas" panose="020B0609020204030204" pitchFamily="49" charset="0"/>
              </a:rPr>
              <a:t>useResource</a:t>
            </a:r>
            <a:r>
              <a:rPr lang="en-US" sz="1100" dirty="0">
                <a:latin typeface="Consolas" panose="020B0609020204030204" pitchFamily="49" charset="0"/>
                <a:cs typeface="Consolas" panose="020B0609020204030204" pitchFamily="49" charset="0"/>
              </a:rPr>
              <a:t>((username, password) =&gt; ({</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url</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auth</a:t>
            </a:r>
            <a:r>
              <a:rPr lang="en-US" sz="1100" dirty="0">
                <a:latin typeface="Consolas" panose="020B0609020204030204" pitchFamily="49" charset="0"/>
                <a:cs typeface="Consolas" panose="020B0609020204030204" pitchFamily="49" charset="0"/>
              </a:rPr>
              <a:t>/register",</a:t>
            </a:r>
          </a:p>
          <a:p>
            <a:r>
              <a:rPr lang="en-US" sz="1100" dirty="0">
                <a:latin typeface="Consolas" panose="020B0609020204030204" pitchFamily="49" charset="0"/>
                <a:cs typeface="Consolas" panose="020B0609020204030204" pitchFamily="49" charset="0"/>
              </a:rPr>
              <a:t>	method: "post",</a:t>
            </a:r>
          </a:p>
          <a:p>
            <a:r>
              <a:rPr lang="en-US" sz="1100" dirty="0">
                <a:latin typeface="Consolas" panose="020B0609020204030204" pitchFamily="49" charset="0"/>
                <a:cs typeface="Consolas" panose="020B0609020204030204" pitchFamily="49" charset="0"/>
              </a:rPr>
              <a:t>	data: { username, password, </a:t>
            </a:r>
            <a:r>
              <a:rPr lang="en-US" sz="1100" dirty="0" err="1">
                <a:latin typeface="Consolas" panose="020B0609020204030204" pitchFamily="49" charset="0"/>
                <a:cs typeface="Consolas" panose="020B0609020204030204" pitchFamily="49" charset="0"/>
              </a:rPr>
              <a:t>passwordConfirmation</a:t>
            </a:r>
            <a:r>
              <a:rPr lang="en-US" sz="1100" dirty="0">
                <a:latin typeface="Consolas" panose="020B0609020204030204" pitchFamily="49" charset="0"/>
                <a:cs typeface="Consolas" panose="020B0609020204030204" pitchFamily="49" charset="0"/>
              </a:rPr>
              <a:t>: password },</a:t>
            </a:r>
          </a:p>
          <a:p>
            <a:r>
              <a:rPr lang="en-US" sz="1100" dirty="0">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a:p>
            <a:br>
              <a:rPr lang="en-US" sz="1100" dirty="0">
                <a:latin typeface="Consolas" panose="020B0609020204030204" pitchFamily="49" charset="0"/>
                <a:cs typeface="Consolas" panose="020B0609020204030204" pitchFamily="49" charset="0"/>
              </a:rPr>
            </a:br>
            <a:r>
              <a:rPr lang="en-US" sz="1100" dirty="0" err="1">
                <a:latin typeface="Consolas" panose="020B0609020204030204" pitchFamily="49" charset="0"/>
                <a:cs typeface="Consolas" panose="020B0609020204030204" pitchFamily="49" charset="0"/>
              </a:rPr>
              <a:t>useEffect</a:t>
            </a:r>
            <a:r>
              <a:rPr lang="en-US" sz="1100" dirty="0">
                <a:latin typeface="Consolas" panose="020B0609020204030204" pitchFamily="49" charset="0"/>
                <a:cs typeface="Consolas" panose="020B0609020204030204" pitchFamily="49" charset="0"/>
              </a:rPr>
              <a:t>(() =&gt; {</a:t>
            </a:r>
          </a:p>
          <a:p>
            <a:pPr lvl="1"/>
            <a:r>
              <a:rPr lang="en-US" sz="1100" dirty="0">
                <a:latin typeface="Consolas" panose="020B0609020204030204" pitchFamily="49" charset="0"/>
                <a:cs typeface="Consolas" panose="020B0609020204030204" pitchFamily="49" charset="0"/>
              </a:rPr>
              <a:t>if (user &amp;&amp; </a:t>
            </a:r>
            <a:r>
              <a:rPr lang="en-US" sz="1100" dirty="0" err="1">
                <a:latin typeface="Consolas" panose="020B0609020204030204" pitchFamily="49" charset="0"/>
                <a:cs typeface="Consolas" panose="020B0609020204030204" pitchFamily="49" charset="0"/>
              </a:rPr>
              <a:t>user.isLoading</a:t>
            </a:r>
            <a:r>
              <a:rPr lang="en-US" sz="1100" dirty="0">
                <a:latin typeface="Consolas" panose="020B0609020204030204" pitchFamily="49" charset="0"/>
                <a:cs typeface="Consolas" panose="020B0609020204030204" pitchFamily="49" charset="0"/>
              </a:rPr>
              <a:t> === false &amp;&amp; (</a:t>
            </a:r>
            <a:r>
              <a:rPr lang="en-US" sz="1100" dirty="0" err="1">
                <a:latin typeface="Consolas" panose="020B0609020204030204" pitchFamily="49" charset="0"/>
                <a:cs typeface="Consolas" panose="020B0609020204030204" pitchFamily="49" charset="0"/>
              </a:rPr>
              <a:t>user.data</a:t>
            </a:r>
            <a:r>
              <a:rPr lang="en-US" sz="1100" dirty="0">
                <a:latin typeface="Consolas" panose="020B0609020204030204" pitchFamily="49" charset="0"/>
                <a:cs typeface="Consolas" panose="020B0609020204030204" pitchFamily="49" charset="0"/>
              </a:rPr>
              <a:t> || </a:t>
            </a:r>
            <a:r>
              <a:rPr lang="en-US" sz="1100" dirty="0" err="1">
                <a:latin typeface="Consolas" panose="020B0609020204030204" pitchFamily="49" charset="0"/>
                <a:cs typeface="Consolas" panose="020B0609020204030204" pitchFamily="49" charset="0"/>
              </a:rPr>
              <a:t>user.error</a:t>
            </a:r>
            <a:r>
              <a:rPr lang="en-US" sz="1100" dirty="0">
                <a:latin typeface="Consolas" panose="020B0609020204030204" pitchFamily="49" charset="0"/>
                <a:cs typeface="Consolas" panose="020B0609020204030204" pitchFamily="49" charset="0"/>
              </a:rPr>
              <a:t>)) {</a:t>
            </a:r>
          </a:p>
          <a:p>
            <a:pPr lvl="2"/>
            <a:r>
              <a:rPr lang="en-US" sz="1100" dirty="0">
                <a:latin typeface="Consolas" panose="020B0609020204030204" pitchFamily="49" charset="0"/>
                <a:cs typeface="Consolas" panose="020B0609020204030204" pitchFamily="49" charset="0"/>
              </a:rPr>
              <a:t>if (</a:t>
            </a:r>
            <a:r>
              <a:rPr lang="en-US" sz="1100" dirty="0" err="1">
                <a:latin typeface="Consolas" panose="020B0609020204030204" pitchFamily="49" charset="0"/>
                <a:cs typeface="Consolas" panose="020B0609020204030204" pitchFamily="49" charset="0"/>
              </a:rPr>
              <a:t>user.error</a:t>
            </a:r>
            <a:r>
              <a:rPr lang="en-US" sz="1100" dirty="0">
                <a:latin typeface="Consolas" panose="020B0609020204030204" pitchFamily="49" charset="0"/>
                <a:cs typeface="Consolas" panose="020B0609020204030204" pitchFamily="49" charset="0"/>
              </a:rPr>
              <a:t>) {</a:t>
            </a:r>
          </a:p>
          <a:p>
            <a:pPr lvl="2"/>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setStatus</a:t>
            </a:r>
            <a:r>
              <a:rPr lang="en-US" sz="1100" dirty="0">
                <a:latin typeface="Consolas" panose="020B0609020204030204" pitchFamily="49" charset="0"/>
                <a:cs typeface="Consolas" panose="020B0609020204030204" pitchFamily="49" charset="0"/>
              </a:rPr>
              <a:t>("Registration failed, please try again later.");</a:t>
            </a:r>
          </a:p>
          <a:p>
            <a:pPr lvl="2"/>
            <a:r>
              <a:rPr lang="en-US" sz="1100" dirty="0">
                <a:latin typeface="Consolas" panose="020B0609020204030204" pitchFamily="49" charset="0"/>
                <a:cs typeface="Consolas" panose="020B0609020204030204" pitchFamily="49" charset="0"/>
              </a:rPr>
              <a:t>} else {</a:t>
            </a:r>
          </a:p>
          <a:p>
            <a:pPr lvl="2"/>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setStatus</a:t>
            </a:r>
            <a:r>
              <a:rPr lang="en-US" sz="1100" dirty="0">
                <a:latin typeface="Consolas" panose="020B0609020204030204" pitchFamily="49" charset="0"/>
                <a:cs typeface="Consolas" panose="020B0609020204030204" pitchFamily="49" charset="0"/>
              </a:rPr>
              <a:t>("Registration successful. You may now login.");</a:t>
            </a:r>
          </a:p>
          <a:p>
            <a:pPr lvl="2"/>
            <a:r>
              <a:rPr lang="en-US" sz="1100" dirty="0">
                <a:latin typeface="Consolas" panose="020B0609020204030204" pitchFamily="49" charset="0"/>
                <a:cs typeface="Consolas" panose="020B0609020204030204" pitchFamily="49" charset="0"/>
              </a:rPr>
              <a:t>}</a:t>
            </a:r>
          </a:p>
          <a:p>
            <a:pPr lvl="1"/>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[user]);</a:t>
            </a:r>
          </a:p>
          <a:p>
            <a:pPr algn="l"/>
            <a:endParaRPr lang="en-US" sz="1100" b="1" u="sng" dirty="0">
              <a:latin typeface="arial" panose="020B0604020202020204" pitchFamily="34" charset="0"/>
            </a:endParaRPr>
          </a:p>
          <a:p>
            <a:pPr algn="l"/>
            <a:endParaRPr lang="en-US" sz="1100" b="1" u="sng" dirty="0">
              <a:latin typeface="arial" panose="020B0604020202020204" pitchFamily="34" charset="0"/>
            </a:endParaRPr>
          </a:p>
          <a:p>
            <a:r>
              <a:rPr lang="en-US" sz="1600" b="1" u="sng" dirty="0">
                <a:latin typeface="arial" panose="020B0604020202020204" pitchFamily="34" charset="0"/>
              </a:rPr>
              <a:t>JSX:</a:t>
            </a:r>
            <a:r>
              <a:rPr lang="en-US" sz="1600" dirty="0">
                <a:latin typeface="arial" panose="020B0604020202020204" pitchFamily="34" charset="0"/>
              </a:rPr>
              <a:t> </a:t>
            </a:r>
            <a:r>
              <a:rPr lang="en-US" sz="1100" dirty="0">
                <a:latin typeface="Consolas" panose="020B0609020204030204" pitchFamily="49" charset="0"/>
                <a:cs typeface="Consolas" panose="020B0609020204030204" pitchFamily="49" charset="0"/>
              </a:rPr>
              <a:t>&lt;p&gt;{status}&lt;/p&gt;</a:t>
            </a:r>
          </a:p>
          <a:p>
            <a:pPr algn="l"/>
            <a:endParaRPr lang="en-US" sz="1600" u="sng" dirty="0">
              <a:latin typeface="arial" panose="020B0604020202020204" pitchFamily="34" charset="0"/>
            </a:endParaRPr>
          </a:p>
        </p:txBody>
      </p:sp>
    </p:spTree>
    <p:extLst>
      <p:ext uri="{BB962C8B-B14F-4D97-AF65-F5344CB8AC3E}">
        <p14:creationId xmlns:p14="http://schemas.microsoft.com/office/powerpoint/2010/main" val="150310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Adding React-Bootstrap dependency</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4031873"/>
          </a:xfrm>
          <a:prstGeom prst="rect">
            <a:avLst/>
          </a:prstGeom>
          <a:noFill/>
        </p:spPr>
        <p:txBody>
          <a:bodyPr wrap="square">
            <a:spAutoFit/>
          </a:bodyPr>
          <a:lstStyle/>
          <a:p>
            <a:endParaRPr lang="en-US" sz="1600" b="1" dirty="0"/>
          </a:p>
          <a:p>
            <a:r>
              <a:rPr lang="en-US" sz="1600" b="1" dirty="0"/>
              <a:t>Adding </a:t>
            </a:r>
            <a:r>
              <a:rPr lang="en-US" sz="1600" b="1" dirty="0" err="1"/>
              <a:t>package.json</a:t>
            </a:r>
            <a:r>
              <a:rPr lang="en-US" sz="1600" b="1" dirty="0"/>
              <a:t> </a:t>
            </a:r>
            <a:r>
              <a:rPr lang="en-US" sz="1600" b="1" dirty="0" err="1"/>
              <a:t>depdency</a:t>
            </a:r>
            <a:r>
              <a:rPr lang="en-US" sz="1600" b="1" dirty="0"/>
              <a:t>: </a:t>
            </a:r>
          </a:p>
          <a:p>
            <a:endParaRPr lang="en-US" sz="1600" b="1" dirty="0"/>
          </a:p>
          <a:p>
            <a:r>
              <a:rPr lang="en-US" sz="1600" dirty="0" err="1"/>
              <a:t>npm</a:t>
            </a:r>
            <a:r>
              <a:rPr lang="en-US" sz="1600" dirty="0"/>
              <a:t> install </a:t>
            </a:r>
            <a:r>
              <a:rPr lang="en-US" sz="1600" dirty="0" err="1"/>
              <a:t>react-bootstrap@next</a:t>
            </a:r>
            <a:r>
              <a:rPr lang="en-US" sz="1600" dirty="0"/>
              <a:t> </a:t>
            </a:r>
            <a:r>
              <a:rPr lang="en-US" sz="1600" dirty="0">
                <a:hlinkClick r:id="rId2"/>
              </a:rPr>
              <a:t>bootstrap@5.1.1</a:t>
            </a:r>
            <a:r>
              <a:rPr lang="en-US" sz="1600" dirty="0"/>
              <a:t> --save</a:t>
            </a:r>
          </a:p>
          <a:p>
            <a:endParaRPr lang="en-US" sz="1600" dirty="0"/>
          </a:p>
          <a:p>
            <a:r>
              <a:rPr lang="en-US" sz="1600" b="1" dirty="0"/>
              <a:t>Importing Components:</a:t>
            </a:r>
          </a:p>
          <a:p>
            <a:endParaRPr lang="en-US" sz="1600" b="1" dirty="0"/>
          </a:p>
          <a:p>
            <a:r>
              <a:rPr lang="en-US" sz="1600" dirty="0"/>
              <a:t>When importing components, you should import the minimal components being used instead of the entire library in order to minimize the application bundle size being sent to the client. For example:</a:t>
            </a:r>
          </a:p>
          <a:p>
            <a:endParaRPr lang="en-US" sz="1600" dirty="0"/>
          </a:p>
          <a:p>
            <a:r>
              <a:rPr lang="en-US" sz="1600" dirty="0"/>
              <a:t>import Button from 'react-bootstrap/Button';</a:t>
            </a:r>
          </a:p>
          <a:p>
            <a:endParaRPr lang="en-US" sz="1600" dirty="0"/>
          </a:p>
          <a:p>
            <a:r>
              <a:rPr lang="en-US" sz="1600" dirty="0"/>
              <a:t>// or</a:t>
            </a:r>
          </a:p>
          <a:p>
            <a:r>
              <a:rPr lang="en-US" sz="1600" dirty="0"/>
              <a:t>import { Button } from 'react-bootstrap';</a:t>
            </a:r>
          </a:p>
          <a:p>
            <a:endParaRPr lang="en-US" sz="1600" dirty="0"/>
          </a:p>
          <a:p>
            <a:endParaRPr lang="en-US" sz="1600" dirty="0"/>
          </a:p>
        </p:txBody>
      </p:sp>
    </p:spTree>
    <p:extLst>
      <p:ext uri="{BB962C8B-B14F-4D97-AF65-F5344CB8AC3E}">
        <p14:creationId xmlns:p14="http://schemas.microsoft.com/office/powerpoint/2010/main" val="3057026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Adding Container</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3539430"/>
          </a:xfrm>
          <a:prstGeom prst="rect">
            <a:avLst/>
          </a:prstGeom>
          <a:noFill/>
        </p:spPr>
        <p:txBody>
          <a:bodyPr wrap="square">
            <a:spAutoFit/>
          </a:bodyPr>
          <a:lstStyle/>
          <a:p>
            <a:endParaRPr lang="en-US" sz="1600" b="1" dirty="0"/>
          </a:p>
          <a:p>
            <a:r>
              <a:rPr lang="en-US" sz="1600" b="1" dirty="0"/>
              <a:t>First, we wrap our application in a </a:t>
            </a:r>
            <a:r>
              <a:rPr lang="en-US" sz="1600" b="1" dirty="0" err="1"/>
              <a:t>Boostrap</a:t>
            </a:r>
            <a:r>
              <a:rPr lang="en-US" sz="1600" b="1" dirty="0"/>
              <a:t> container and import </a:t>
            </a:r>
            <a:r>
              <a:rPr lang="en-US" sz="1600" b="1" dirty="0" err="1"/>
              <a:t>Boostrap’s</a:t>
            </a:r>
            <a:r>
              <a:rPr lang="en-US" sz="1600" b="1" dirty="0"/>
              <a:t> stylesheet</a:t>
            </a:r>
          </a:p>
          <a:p>
            <a:endParaRPr lang="en-US" sz="1600" b="1" dirty="0"/>
          </a:p>
          <a:p>
            <a:r>
              <a:rPr lang="en-US" sz="1600" b="1" dirty="0"/>
              <a:t>App.js:</a:t>
            </a:r>
          </a:p>
          <a:p>
            <a:endParaRPr lang="en-US" sz="1600" b="1" dirty="0"/>
          </a:p>
          <a:p>
            <a:r>
              <a:rPr lang="en-US" sz="1600" dirty="0"/>
              <a:t>import 'bootstrap/</a:t>
            </a:r>
            <a:r>
              <a:rPr lang="en-US" sz="1600" dirty="0" err="1"/>
              <a:t>dist</a:t>
            </a:r>
            <a:r>
              <a:rPr lang="en-US" sz="1600" dirty="0"/>
              <a:t>/</a:t>
            </a:r>
            <a:r>
              <a:rPr lang="en-US" sz="1600" dirty="0" err="1"/>
              <a:t>css</a:t>
            </a:r>
            <a:r>
              <a:rPr lang="en-US" sz="1600" dirty="0"/>
              <a:t>/bootstrap.min.css’</a:t>
            </a:r>
          </a:p>
          <a:p>
            <a:r>
              <a:rPr lang="en-US" sz="1600" dirty="0"/>
              <a:t>import {Container, Row, Col} from 'react-bootstrap'</a:t>
            </a:r>
          </a:p>
          <a:p>
            <a:endParaRPr lang="en-US" sz="1600" b="1" dirty="0"/>
          </a:p>
          <a:p>
            <a:endParaRPr lang="en-US" sz="1600" b="1" dirty="0"/>
          </a:p>
          <a:p>
            <a:r>
              <a:rPr lang="en-US" sz="1600" dirty="0"/>
              <a:t>&lt;Container&gt;</a:t>
            </a:r>
          </a:p>
          <a:p>
            <a:r>
              <a:rPr lang="en-US" sz="1600" dirty="0"/>
              <a:t>       &lt;</a:t>
            </a:r>
            <a:r>
              <a:rPr lang="en-US" sz="1600" dirty="0" err="1"/>
              <a:t>HeaderBar</a:t>
            </a:r>
            <a:r>
              <a:rPr lang="en-US" sz="1600" dirty="0"/>
              <a:t> </a:t>
            </a:r>
            <a:r>
              <a:rPr lang="en-US" sz="1600" dirty="0" err="1"/>
              <a:t>setTheme</a:t>
            </a:r>
            <a:r>
              <a:rPr lang="en-US" sz="1600" dirty="0"/>
              <a:t>={</a:t>
            </a:r>
            <a:r>
              <a:rPr lang="en-US" sz="1600" dirty="0" err="1"/>
              <a:t>setTheme</a:t>
            </a:r>
            <a:r>
              <a:rPr lang="en-US" sz="1600" dirty="0"/>
              <a:t>} /&gt;</a:t>
            </a:r>
          </a:p>
          <a:p>
            <a:r>
              <a:rPr lang="en-US" sz="1600" dirty="0"/>
              <a:t>        &lt;View /&gt;</a:t>
            </a:r>
          </a:p>
          <a:p>
            <a:r>
              <a:rPr lang="en-US" sz="1600" dirty="0"/>
              <a:t>&lt;/Container&gt;</a:t>
            </a:r>
          </a:p>
          <a:p>
            <a:endParaRPr lang="en-US" sz="1600" dirty="0"/>
          </a:p>
        </p:txBody>
      </p:sp>
    </p:spTree>
    <p:extLst>
      <p:ext uri="{BB962C8B-B14F-4D97-AF65-F5344CB8AC3E}">
        <p14:creationId xmlns:p14="http://schemas.microsoft.com/office/powerpoint/2010/main" val="327661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Convert Login to Modal</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4401205"/>
          </a:xfrm>
          <a:prstGeom prst="rect">
            <a:avLst/>
          </a:prstGeom>
          <a:noFill/>
        </p:spPr>
        <p:txBody>
          <a:bodyPr wrap="square">
            <a:spAutoFit/>
          </a:bodyPr>
          <a:lstStyle/>
          <a:p>
            <a:r>
              <a:rPr lang="en-US" sz="1600" dirty="0"/>
              <a:t>We’ll convert Login to a modal which will pop up when the login link is clicked</a:t>
            </a:r>
          </a:p>
          <a:p>
            <a:endParaRPr lang="en-US" sz="1600" dirty="0"/>
          </a:p>
          <a:p>
            <a:r>
              <a:rPr lang="en-US" sz="1600" b="1" dirty="0"/>
              <a:t>Login.js:</a:t>
            </a:r>
          </a:p>
          <a:p>
            <a:endParaRPr lang="en-US" sz="1600" b="1" dirty="0"/>
          </a:p>
          <a:p>
            <a:r>
              <a:rPr lang="en-US" sz="1200" dirty="0"/>
              <a:t> &lt;Modal show={show} </a:t>
            </a:r>
            <a:r>
              <a:rPr lang="en-US" sz="1200" dirty="0" err="1"/>
              <a:t>onHide</a:t>
            </a:r>
            <a:r>
              <a:rPr lang="en-US" sz="1200" dirty="0"/>
              <a:t>={</a:t>
            </a:r>
            <a:r>
              <a:rPr lang="en-US" sz="1200" dirty="0" err="1"/>
              <a:t>handleClose</a:t>
            </a:r>
            <a:r>
              <a:rPr lang="en-US" sz="1200" dirty="0"/>
              <a:t>}&gt;</a:t>
            </a:r>
          </a:p>
          <a:p>
            <a:r>
              <a:rPr lang="en-US" sz="1200" dirty="0"/>
              <a:t>      &lt;Form </a:t>
            </a:r>
            <a:r>
              <a:rPr lang="en-US" sz="1200" dirty="0" err="1"/>
              <a:t>onSubmit</a:t>
            </a:r>
            <a:r>
              <a:rPr lang="en-US" sz="1200" dirty="0"/>
              <a:t>={e =&gt; { </a:t>
            </a:r>
            <a:r>
              <a:rPr lang="en-US" sz="1200" dirty="0" err="1"/>
              <a:t>e.preventDefault</a:t>
            </a:r>
            <a:r>
              <a:rPr lang="en-US" sz="1200" dirty="0"/>
              <a:t>(); login(username, password); </a:t>
            </a:r>
            <a:r>
              <a:rPr lang="en-US" sz="1200" dirty="0" err="1"/>
              <a:t>handleClose</a:t>
            </a:r>
            <a:r>
              <a:rPr lang="en-US" sz="1200" dirty="0"/>
              <a:t>() }}&gt;</a:t>
            </a:r>
          </a:p>
          <a:p>
            <a:r>
              <a:rPr lang="en-US" sz="1200" dirty="0"/>
              <a:t>        &lt;</a:t>
            </a:r>
            <a:r>
              <a:rPr lang="en-US" sz="1200" dirty="0" err="1"/>
              <a:t>Modal.Header</a:t>
            </a:r>
            <a:r>
              <a:rPr lang="en-US" sz="1200" dirty="0"/>
              <a:t> </a:t>
            </a:r>
            <a:r>
              <a:rPr lang="en-US" sz="1200" dirty="0" err="1"/>
              <a:t>closeButton</a:t>
            </a:r>
            <a:r>
              <a:rPr lang="en-US" sz="1200" dirty="0"/>
              <a:t>&gt;</a:t>
            </a:r>
          </a:p>
          <a:p>
            <a:r>
              <a:rPr lang="en-US" sz="1200" dirty="0"/>
              <a:t>          &lt;</a:t>
            </a:r>
            <a:r>
              <a:rPr lang="en-US" sz="1200" dirty="0" err="1"/>
              <a:t>Modal.Title</a:t>
            </a:r>
            <a:r>
              <a:rPr lang="en-US" sz="1200" dirty="0"/>
              <a:t>&gt;Login&lt;/</a:t>
            </a:r>
            <a:r>
              <a:rPr lang="en-US" sz="1200" dirty="0" err="1"/>
              <a:t>Modal.Title</a:t>
            </a:r>
            <a:r>
              <a:rPr lang="en-US" sz="1200" dirty="0"/>
              <a:t>&gt;</a:t>
            </a:r>
          </a:p>
          <a:p>
            <a:r>
              <a:rPr lang="en-US" sz="1200" dirty="0"/>
              <a:t>        &lt;/</a:t>
            </a:r>
            <a:r>
              <a:rPr lang="en-US" sz="1200" dirty="0" err="1"/>
              <a:t>Modal.Header</a:t>
            </a:r>
            <a:r>
              <a:rPr lang="en-US" sz="1200" dirty="0"/>
              <a:t>&gt;</a:t>
            </a:r>
          </a:p>
          <a:p>
            <a:r>
              <a:rPr lang="en-US" sz="1200" dirty="0"/>
              <a:t>        &lt;</a:t>
            </a:r>
            <a:r>
              <a:rPr lang="en-US" sz="1200" dirty="0" err="1"/>
              <a:t>Modal.Body</a:t>
            </a:r>
            <a:r>
              <a:rPr lang="en-US" sz="1200" dirty="0"/>
              <a:t>&gt;</a:t>
            </a:r>
          </a:p>
          <a:p>
            <a:r>
              <a:rPr lang="en-US" sz="1200" dirty="0"/>
              <a:t>          &lt;</a:t>
            </a:r>
            <a:r>
              <a:rPr lang="en-US" sz="1200" dirty="0" err="1"/>
              <a:t>Form.Label</a:t>
            </a:r>
            <a:r>
              <a:rPr lang="en-US" sz="1200" dirty="0"/>
              <a:t> </a:t>
            </a:r>
            <a:r>
              <a:rPr lang="en-US" sz="1200" dirty="0" err="1"/>
              <a:t>htmlFor</a:t>
            </a:r>
            <a:r>
              <a:rPr lang="en-US" sz="1200" dirty="0"/>
              <a:t>="login-username"&gt;Username:&lt;/</a:t>
            </a:r>
            <a:r>
              <a:rPr lang="en-US" sz="1200" dirty="0" err="1"/>
              <a:t>Form.Label</a:t>
            </a:r>
            <a:r>
              <a:rPr lang="en-US" sz="1200" dirty="0"/>
              <a:t>&gt;</a:t>
            </a:r>
          </a:p>
          <a:p>
            <a:r>
              <a:rPr lang="en-US" sz="1200" dirty="0"/>
              <a:t>          &lt;</a:t>
            </a:r>
            <a:r>
              <a:rPr lang="en-US" sz="1200" dirty="0" err="1"/>
              <a:t>Form.Control</a:t>
            </a:r>
            <a:r>
              <a:rPr lang="en-US" sz="1200" dirty="0"/>
              <a:t> type="text" value={username} </a:t>
            </a:r>
            <a:r>
              <a:rPr lang="en-US" sz="1200" dirty="0" err="1"/>
              <a:t>onChange</a:t>
            </a:r>
            <a:r>
              <a:rPr lang="en-US" sz="1200" dirty="0"/>
              <a:t>={</a:t>
            </a:r>
            <a:r>
              <a:rPr lang="en-US" sz="1200" dirty="0" err="1"/>
              <a:t>handleUsername</a:t>
            </a:r>
            <a:r>
              <a:rPr lang="en-US" sz="1200" dirty="0"/>
              <a:t>} name="login-username" id="login-username" /&gt;</a:t>
            </a:r>
          </a:p>
          <a:p>
            <a:r>
              <a:rPr lang="en-US" sz="1200" dirty="0"/>
              <a:t>          &lt;</a:t>
            </a:r>
            <a:r>
              <a:rPr lang="en-US" sz="1200" dirty="0" err="1"/>
              <a:t>Form.Label</a:t>
            </a:r>
            <a:r>
              <a:rPr lang="en-US" sz="1200" dirty="0"/>
              <a:t> </a:t>
            </a:r>
            <a:r>
              <a:rPr lang="en-US" sz="1200" dirty="0" err="1"/>
              <a:t>htmlFor</a:t>
            </a:r>
            <a:r>
              <a:rPr lang="en-US" sz="1200" dirty="0"/>
              <a:t>="login-password"&gt;Password:&lt;/</a:t>
            </a:r>
            <a:r>
              <a:rPr lang="en-US" sz="1200" dirty="0" err="1"/>
              <a:t>Form.Label</a:t>
            </a:r>
            <a:r>
              <a:rPr lang="en-US" sz="1200" dirty="0"/>
              <a:t>&gt;</a:t>
            </a:r>
          </a:p>
          <a:p>
            <a:r>
              <a:rPr lang="en-US" sz="1200" dirty="0"/>
              <a:t>          &lt;</a:t>
            </a:r>
            <a:r>
              <a:rPr lang="en-US" sz="1200" dirty="0" err="1"/>
              <a:t>Form.Control</a:t>
            </a:r>
            <a:r>
              <a:rPr lang="en-US" sz="1200" dirty="0"/>
              <a:t> type="password" value={password} </a:t>
            </a:r>
            <a:r>
              <a:rPr lang="en-US" sz="1200" dirty="0" err="1"/>
              <a:t>onChange</a:t>
            </a:r>
            <a:r>
              <a:rPr lang="en-US" sz="1200" dirty="0"/>
              <a:t>={</a:t>
            </a:r>
            <a:r>
              <a:rPr lang="en-US" sz="1200" dirty="0" err="1"/>
              <a:t>handlePassword</a:t>
            </a:r>
            <a:r>
              <a:rPr lang="en-US" sz="1200" dirty="0"/>
              <a:t>} name="login-password" id="login-password" /&gt;</a:t>
            </a:r>
          </a:p>
          <a:p>
            <a:r>
              <a:rPr lang="en-US" sz="1200" dirty="0"/>
              <a:t>          {</a:t>
            </a:r>
            <a:r>
              <a:rPr lang="en-US" sz="1200" dirty="0" err="1"/>
              <a:t>loginFailed</a:t>
            </a:r>
            <a:r>
              <a:rPr lang="en-US" sz="1200" dirty="0"/>
              <a:t> &amp;&amp; &lt;</a:t>
            </a:r>
            <a:r>
              <a:rPr lang="en-US" sz="1200" dirty="0" err="1"/>
              <a:t>Form.Text</a:t>
            </a:r>
            <a:r>
              <a:rPr lang="en-US" sz="1200" dirty="0"/>
              <a:t> style={{ color: 'red' }}&gt;Invalid username or password&lt;/</a:t>
            </a:r>
            <a:r>
              <a:rPr lang="en-US" sz="1200" dirty="0" err="1"/>
              <a:t>Form.Text</a:t>
            </a:r>
            <a:r>
              <a:rPr lang="en-US" sz="1200" dirty="0"/>
              <a:t>&gt;}</a:t>
            </a:r>
          </a:p>
          <a:p>
            <a:r>
              <a:rPr lang="en-US" sz="1200" dirty="0"/>
              <a:t>        &lt;/</a:t>
            </a:r>
            <a:r>
              <a:rPr lang="en-US" sz="1200" dirty="0" err="1"/>
              <a:t>Modal.Body</a:t>
            </a:r>
            <a:r>
              <a:rPr lang="en-US" sz="1200" dirty="0"/>
              <a:t>&gt;</a:t>
            </a:r>
          </a:p>
          <a:p>
            <a:r>
              <a:rPr lang="en-US" sz="1200" dirty="0"/>
              <a:t>        &lt;</a:t>
            </a:r>
            <a:r>
              <a:rPr lang="en-US" sz="1200" dirty="0" err="1"/>
              <a:t>Modal.Footer</a:t>
            </a:r>
            <a:r>
              <a:rPr lang="en-US" sz="1200" dirty="0"/>
              <a:t>&gt;</a:t>
            </a:r>
          </a:p>
          <a:p>
            <a:r>
              <a:rPr lang="en-US" sz="1200" dirty="0"/>
              <a:t>          &lt;Button variant="secondary" </a:t>
            </a:r>
            <a:r>
              <a:rPr lang="en-US" sz="1200" dirty="0" err="1"/>
              <a:t>onClick</a:t>
            </a:r>
            <a:r>
              <a:rPr lang="en-US" sz="1200" dirty="0"/>
              <a:t>={</a:t>
            </a:r>
            <a:r>
              <a:rPr lang="en-US" sz="1200" dirty="0" err="1"/>
              <a:t>handleClose</a:t>
            </a:r>
            <a:r>
              <a:rPr lang="en-US" sz="1200" dirty="0"/>
              <a:t>}&gt;Cancel&lt;/Button&gt;</a:t>
            </a:r>
          </a:p>
          <a:p>
            <a:r>
              <a:rPr lang="en-US" sz="1200" dirty="0"/>
              <a:t>          &lt;Button variant="primary" disabled={</a:t>
            </a:r>
            <a:r>
              <a:rPr lang="en-US" sz="1200" dirty="0" err="1"/>
              <a:t>username.length</a:t>
            </a:r>
            <a:r>
              <a:rPr lang="en-US" sz="1200" dirty="0"/>
              <a:t> === 0} type="submit"&gt;Login&lt;/Button&gt;</a:t>
            </a:r>
          </a:p>
          <a:p>
            <a:r>
              <a:rPr lang="en-US" sz="1200" dirty="0"/>
              <a:t>        &lt;/</a:t>
            </a:r>
            <a:r>
              <a:rPr lang="en-US" sz="1200" dirty="0" err="1"/>
              <a:t>Modal.Footer</a:t>
            </a:r>
            <a:r>
              <a:rPr lang="en-US" sz="1200" dirty="0"/>
              <a:t>&gt;</a:t>
            </a:r>
          </a:p>
          <a:p>
            <a:r>
              <a:rPr lang="en-US" sz="1200" dirty="0"/>
              <a:t>      &lt;/Form&gt;</a:t>
            </a:r>
          </a:p>
          <a:p>
            <a:r>
              <a:rPr lang="en-US" sz="1200" dirty="0"/>
              <a:t>    &lt;/Modal&gt;</a:t>
            </a:r>
          </a:p>
        </p:txBody>
      </p:sp>
    </p:spTree>
    <p:extLst>
      <p:ext uri="{BB962C8B-B14F-4D97-AF65-F5344CB8AC3E}">
        <p14:creationId xmlns:p14="http://schemas.microsoft.com/office/powerpoint/2010/main" val="670363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Convert Register to Modal</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2084748" cy="4955203"/>
          </a:xfrm>
          <a:prstGeom prst="rect">
            <a:avLst/>
          </a:prstGeom>
          <a:noFill/>
        </p:spPr>
        <p:txBody>
          <a:bodyPr wrap="square">
            <a:spAutoFit/>
          </a:bodyPr>
          <a:lstStyle/>
          <a:p>
            <a:r>
              <a:rPr lang="en-US" sz="1600" dirty="0"/>
              <a:t>We’ll convert Register to a modal which will pop up when the login link is clicked</a:t>
            </a:r>
          </a:p>
          <a:p>
            <a:endParaRPr lang="en-US" sz="1600" dirty="0"/>
          </a:p>
          <a:p>
            <a:r>
              <a:rPr lang="en-US" sz="1600" b="1" dirty="0"/>
              <a:t>Register.js:</a:t>
            </a:r>
          </a:p>
          <a:p>
            <a:endParaRPr lang="en-US" sz="1600" b="1" dirty="0"/>
          </a:p>
          <a:p>
            <a:r>
              <a:rPr lang="en-US" sz="1200" dirty="0"/>
              <a:t> &lt;Modal show={show} </a:t>
            </a:r>
            <a:r>
              <a:rPr lang="en-US" sz="1200" dirty="0" err="1"/>
              <a:t>onHide</a:t>
            </a:r>
            <a:r>
              <a:rPr lang="en-US" sz="1200" dirty="0"/>
              <a:t>={</a:t>
            </a:r>
            <a:r>
              <a:rPr lang="en-US" sz="1200" dirty="0" err="1"/>
              <a:t>handleClose</a:t>
            </a:r>
            <a:r>
              <a:rPr lang="en-US" sz="1200" dirty="0"/>
              <a:t>}&gt;</a:t>
            </a:r>
          </a:p>
          <a:p>
            <a:r>
              <a:rPr lang="en-US" sz="1200" dirty="0"/>
              <a:t>      &lt;Form </a:t>
            </a:r>
            <a:r>
              <a:rPr lang="en-US" sz="1200" dirty="0" err="1"/>
              <a:t>onSubmit</a:t>
            </a:r>
            <a:r>
              <a:rPr lang="en-US" sz="1200" dirty="0"/>
              <a:t>={e =&gt; { </a:t>
            </a:r>
            <a:r>
              <a:rPr lang="en-US" sz="1200" dirty="0" err="1"/>
              <a:t>e.preventDefault</a:t>
            </a:r>
            <a:r>
              <a:rPr lang="en-US" sz="1200" dirty="0"/>
              <a:t>(); register(</a:t>
            </a:r>
            <a:r>
              <a:rPr lang="en-US" sz="1200" dirty="0" err="1"/>
              <a:t>formData.username</a:t>
            </a:r>
            <a:r>
              <a:rPr lang="en-US" sz="1200" dirty="0"/>
              <a:t>, </a:t>
            </a:r>
            <a:r>
              <a:rPr lang="en-US" sz="1200" dirty="0" err="1"/>
              <a:t>formData.password</a:t>
            </a:r>
            <a:r>
              <a:rPr lang="en-US" sz="1200" dirty="0"/>
              <a:t>); </a:t>
            </a:r>
            <a:r>
              <a:rPr lang="en-US" sz="1200" dirty="0" err="1"/>
              <a:t>handleClose</a:t>
            </a:r>
            <a:r>
              <a:rPr lang="en-US" sz="1200" dirty="0"/>
              <a:t>(); }}&gt;</a:t>
            </a:r>
          </a:p>
          <a:p>
            <a:r>
              <a:rPr lang="en-US" sz="1200" dirty="0"/>
              <a:t>        &lt;</a:t>
            </a:r>
            <a:r>
              <a:rPr lang="en-US" sz="1200" dirty="0" err="1"/>
              <a:t>Modal.Header</a:t>
            </a:r>
            <a:r>
              <a:rPr lang="en-US" sz="1200" dirty="0"/>
              <a:t> </a:t>
            </a:r>
            <a:r>
              <a:rPr lang="en-US" sz="1200" dirty="0" err="1"/>
              <a:t>closeButton</a:t>
            </a:r>
            <a:r>
              <a:rPr lang="en-US" sz="1200" dirty="0"/>
              <a:t>&gt;</a:t>
            </a:r>
          </a:p>
          <a:p>
            <a:r>
              <a:rPr lang="en-US" sz="1200" dirty="0"/>
              <a:t>          &lt;</a:t>
            </a:r>
            <a:r>
              <a:rPr lang="en-US" sz="1200" dirty="0" err="1"/>
              <a:t>Modal.Title</a:t>
            </a:r>
            <a:r>
              <a:rPr lang="en-US" sz="1200" dirty="0"/>
              <a:t>&gt;Register&lt;/</a:t>
            </a:r>
            <a:r>
              <a:rPr lang="en-US" sz="1200" dirty="0" err="1"/>
              <a:t>Modal.Title</a:t>
            </a:r>
            <a:r>
              <a:rPr lang="en-US" sz="1200" dirty="0"/>
              <a:t>&gt;</a:t>
            </a:r>
          </a:p>
          <a:p>
            <a:r>
              <a:rPr lang="en-US" sz="1200" dirty="0"/>
              <a:t>        &lt;/</a:t>
            </a:r>
            <a:r>
              <a:rPr lang="en-US" sz="1200" dirty="0" err="1"/>
              <a:t>Modal.Header</a:t>
            </a:r>
            <a:r>
              <a:rPr lang="en-US" sz="1200" dirty="0"/>
              <a:t>&gt;</a:t>
            </a:r>
          </a:p>
          <a:p>
            <a:r>
              <a:rPr lang="en-US" sz="1200" dirty="0"/>
              <a:t>        &lt;</a:t>
            </a:r>
            <a:r>
              <a:rPr lang="en-US" sz="1200" dirty="0" err="1"/>
              <a:t>Modal.Body</a:t>
            </a:r>
            <a:r>
              <a:rPr lang="en-US" sz="1200" dirty="0"/>
              <a:t>&gt;</a:t>
            </a:r>
          </a:p>
          <a:p>
            <a:r>
              <a:rPr lang="en-US" sz="1200" dirty="0"/>
              <a:t>          &lt;</a:t>
            </a:r>
            <a:r>
              <a:rPr lang="en-US" sz="1200" dirty="0" err="1"/>
              <a:t>Form.Label</a:t>
            </a:r>
            <a:r>
              <a:rPr lang="en-US" sz="1200" dirty="0"/>
              <a:t> </a:t>
            </a:r>
            <a:r>
              <a:rPr lang="en-US" sz="1200" dirty="0" err="1"/>
              <a:t>htmlFor</a:t>
            </a:r>
            <a:r>
              <a:rPr lang="en-US" sz="1200" dirty="0"/>
              <a:t>="register-username"&gt;Username:&lt;/</a:t>
            </a:r>
            <a:r>
              <a:rPr lang="en-US" sz="1200" dirty="0" err="1"/>
              <a:t>Form.Label</a:t>
            </a:r>
            <a:r>
              <a:rPr lang="en-US" sz="1200" dirty="0"/>
              <a:t>&gt;</a:t>
            </a:r>
          </a:p>
          <a:p>
            <a:r>
              <a:rPr lang="en-US" sz="1200" dirty="0"/>
              <a:t>          &lt;</a:t>
            </a:r>
            <a:r>
              <a:rPr lang="en-US" sz="1200" dirty="0" err="1"/>
              <a:t>Form.Control</a:t>
            </a:r>
            <a:r>
              <a:rPr lang="en-US" sz="1200" dirty="0"/>
              <a:t> type="text" value={</a:t>
            </a:r>
            <a:r>
              <a:rPr lang="en-US" sz="1200" dirty="0" err="1"/>
              <a:t>formData.username</a:t>
            </a:r>
            <a:r>
              <a:rPr lang="en-US" sz="1200" dirty="0"/>
              <a:t>} </a:t>
            </a:r>
            <a:r>
              <a:rPr lang="en-US" sz="1200" dirty="0" err="1"/>
              <a:t>onChange</a:t>
            </a:r>
            <a:r>
              <a:rPr lang="en-US" sz="1200" dirty="0"/>
              <a:t>={e =&gt; </a:t>
            </a:r>
            <a:r>
              <a:rPr lang="en-US" sz="1200" dirty="0" err="1"/>
              <a:t>setFormData</a:t>
            </a:r>
            <a:r>
              <a:rPr lang="en-US" sz="1200" dirty="0"/>
              <a:t>({ ...</a:t>
            </a:r>
            <a:r>
              <a:rPr lang="en-US" sz="1200" dirty="0" err="1"/>
              <a:t>formData</a:t>
            </a:r>
            <a:r>
              <a:rPr lang="en-US" sz="1200" dirty="0"/>
              <a:t>, username: </a:t>
            </a:r>
            <a:r>
              <a:rPr lang="en-US" sz="1200" dirty="0" err="1"/>
              <a:t>e.target.value</a:t>
            </a:r>
            <a:r>
              <a:rPr lang="en-US" sz="1200" dirty="0"/>
              <a:t> })} name="register-username" id="register-username" /&gt;</a:t>
            </a:r>
          </a:p>
          <a:p>
            <a:r>
              <a:rPr lang="en-US" sz="1200" dirty="0"/>
              <a:t>          &lt;</a:t>
            </a:r>
            <a:r>
              <a:rPr lang="en-US" sz="1200" dirty="0" err="1"/>
              <a:t>Form.Label</a:t>
            </a:r>
            <a:r>
              <a:rPr lang="en-US" sz="1200" dirty="0"/>
              <a:t> </a:t>
            </a:r>
            <a:r>
              <a:rPr lang="en-US" sz="1200" dirty="0" err="1"/>
              <a:t>htmlFor</a:t>
            </a:r>
            <a:r>
              <a:rPr lang="en-US" sz="1200" dirty="0"/>
              <a:t>="register-password"&gt;Password:&lt;/</a:t>
            </a:r>
            <a:r>
              <a:rPr lang="en-US" sz="1200" dirty="0" err="1"/>
              <a:t>Form.Label</a:t>
            </a:r>
            <a:r>
              <a:rPr lang="en-US" sz="1200" dirty="0"/>
              <a:t>&gt;</a:t>
            </a:r>
          </a:p>
          <a:p>
            <a:r>
              <a:rPr lang="en-US" sz="1200" dirty="0"/>
              <a:t>          &lt;</a:t>
            </a:r>
            <a:r>
              <a:rPr lang="en-US" sz="1200" dirty="0" err="1"/>
              <a:t>Form.Control</a:t>
            </a:r>
            <a:r>
              <a:rPr lang="en-US" sz="1200" dirty="0"/>
              <a:t> type="password" name="register-password" id="register-password" value={</a:t>
            </a:r>
            <a:r>
              <a:rPr lang="en-US" sz="1200" dirty="0" err="1"/>
              <a:t>formData.password</a:t>
            </a:r>
            <a:r>
              <a:rPr lang="en-US" sz="1200" dirty="0"/>
              <a:t>} </a:t>
            </a:r>
            <a:r>
              <a:rPr lang="en-US" sz="1200" dirty="0" err="1"/>
              <a:t>onChange</a:t>
            </a:r>
            <a:r>
              <a:rPr lang="en-US" sz="1200" dirty="0"/>
              <a:t>={e =&gt; </a:t>
            </a:r>
            <a:r>
              <a:rPr lang="en-US" sz="1200" dirty="0" err="1"/>
              <a:t>setFormData</a:t>
            </a:r>
            <a:r>
              <a:rPr lang="en-US" sz="1200" dirty="0"/>
              <a:t>({ ...</a:t>
            </a:r>
            <a:r>
              <a:rPr lang="en-US" sz="1200" dirty="0" err="1"/>
              <a:t>formData</a:t>
            </a:r>
            <a:r>
              <a:rPr lang="en-US" sz="1200" dirty="0"/>
              <a:t>, password: </a:t>
            </a:r>
            <a:r>
              <a:rPr lang="en-US" sz="1200" dirty="0" err="1"/>
              <a:t>e.target.value</a:t>
            </a:r>
            <a:r>
              <a:rPr lang="en-US" sz="1200" dirty="0"/>
              <a:t> })} /&gt;</a:t>
            </a:r>
          </a:p>
          <a:p>
            <a:r>
              <a:rPr lang="en-US" sz="1200" dirty="0"/>
              <a:t>          &lt;</a:t>
            </a:r>
            <a:r>
              <a:rPr lang="en-US" sz="1200" dirty="0" err="1"/>
              <a:t>Form.Label</a:t>
            </a:r>
            <a:r>
              <a:rPr lang="en-US" sz="1200" dirty="0"/>
              <a:t> </a:t>
            </a:r>
            <a:r>
              <a:rPr lang="en-US" sz="1200" dirty="0" err="1"/>
              <a:t>htmlFor</a:t>
            </a:r>
            <a:r>
              <a:rPr lang="en-US" sz="1200" dirty="0"/>
              <a:t>="register-password-repeat"&gt;Repeat password:&lt;/</a:t>
            </a:r>
            <a:r>
              <a:rPr lang="en-US" sz="1200" dirty="0" err="1"/>
              <a:t>Form.Label</a:t>
            </a:r>
            <a:r>
              <a:rPr lang="en-US" sz="1200" dirty="0"/>
              <a:t>&gt;</a:t>
            </a:r>
          </a:p>
          <a:p>
            <a:r>
              <a:rPr lang="en-US" sz="1200" dirty="0"/>
              <a:t>          &lt;</a:t>
            </a:r>
            <a:r>
              <a:rPr lang="en-US" sz="1200" dirty="0" err="1"/>
              <a:t>Form.Control</a:t>
            </a:r>
            <a:r>
              <a:rPr lang="en-US" sz="1200" dirty="0"/>
              <a:t> type="password" name="register-password-repeat" id="register-password-repeat" value={</a:t>
            </a:r>
            <a:r>
              <a:rPr lang="en-US" sz="1200" dirty="0" err="1"/>
              <a:t>formData.passwordRepeat</a:t>
            </a:r>
            <a:r>
              <a:rPr lang="en-US" sz="1200" dirty="0"/>
              <a:t>} </a:t>
            </a:r>
            <a:r>
              <a:rPr lang="en-US" sz="1200" dirty="0" err="1"/>
              <a:t>onChange</a:t>
            </a:r>
            <a:r>
              <a:rPr lang="en-US" sz="1200" dirty="0"/>
              <a:t>={e =&gt; </a:t>
            </a:r>
            <a:r>
              <a:rPr lang="en-US" sz="1200" dirty="0" err="1"/>
              <a:t>setFormData</a:t>
            </a:r>
            <a:r>
              <a:rPr lang="en-US" sz="1200" dirty="0"/>
              <a:t>({ ...</a:t>
            </a:r>
            <a:r>
              <a:rPr lang="en-US" sz="1200" dirty="0" err="1"/>
              <a:t>formData</a:t>
            </a:r>
            <a:r>
              <a:rPr lang="en-US" sz="1200" dirty="0"/>
              <a:t>, </a:t>
            </a:r>
            <a:r>
              <a:rPr lang="en-US" sz="1200" dirty="0" err="1"/>
              <a:t>passwordRepeat</a:t>
            </a:r>
            <a:r>
              <a:rPr lang="en-US" sz="1200" dirty="0"/>
              <a:t>: </a:t>
            </a:r>
            <a:r>
              <a:rPr lang="en-US" sz="1200" dirty="0" err="1"/>
              <a:t>e.target.value</a:t>
            </a:r>
            <a:r>
              <a:rPr lang="en-US" sz="1200" dirty="0"/>
              <a:t> })} /&gt;</a:t>
            </a:r>
          </a:p>
          <a:p>
            <a:r>
              <a:rPr lang="en-US" sz="1200" dirty="0"/>
              <a:t>        &lt;/</a:t>
            </a:r>
            <a:r>
              <a:rPr lang="en-US" sz="1200" dirty="0" err="1"/>
              <a:t>Modal.Body</a:t>
            </a:r>
            <a:r>
              <a:rPr lang="en-US" sz="1200" dirty="0"/>
              <a:t>&gt;</a:t>
            </a:r>
          </a:p>
          <a:p>
            <a:r>
              <a:rPr lang="en-US" sz="1200" dirty="0"/>
              <a:t>        &lt;</a:t>
            </a:r>
            <a:r>
              <a:rPr lang="en-US" sz="1200" dirty="0" err="1"/>
              <a:t>Modal.Footer</a:t>
            </a:r>
            <a:r>
              <a:rPr lang="en-US" sz="1200" dirty="0"/>
              <a:t>&gt;</a:t>
            </a:r>
          </a:p>
          <a:p>
            <a:r>
              <a:rPr lang="en-US" sz="1200" dirty="0"/>
              <a:t>          &lt;Button variant="secondary" </a:t>
            </a:r>
            <a:r>
              <a:rPr lang="en-US" sz="1200" dirty="0" err="1"/>
              <a:t>onClick</a:t>
            </a:r>
            <a:r>
              <a:rPr lang="en-US" sz="1200" dirty="0"/>
              <a:t>={</a:t>
            </a:r>
            <a:r>
              <a:rPr lang="en-US" sz="1200" dirty="0" err="1"/>
              <a:t>handleClose</a:t>
            </a:r>
            <a:r>
              <a:rPr lang="en-US" sz="1200" dirty="0"/>
              <a:t>}&gt;Cancel&lt;/Button&gt;</a:t>
            </a:r>
          </a:p>
          <a:p>
            <a:r>
              <a:rPr lang="en-US" sz="1200" dirty="0"/>
              <a:t>          &lt;Button variant="primary" type="submit" disabled={</a:t>
            </a:r>
            <a:r>
              <a:rPr lang="en-US" sz="1200" dirty="0" err="1"/>
              <a:t>formData.username.length</a:t>
            </a:r>
            <a:r>
              <a:rPr lang="en-US" sz="1200" dirty="0"/>
              <a:t> === 0 || </a:t>
            </a:r>
            <a:r>
              <a:rPr lang="en-US" sz="1200" dirty="0" err="1"/>
              <a:t>formData.password.length</a:t>
            </a:r>
            <a:r>
              <a:rPr lang="en-US" sz="1200" dirty="0"/>
              <a:t> === 0 || </a:t>
            </a:r>
            <a:r>
              <a:rPr lang="en-US" sz="1200" dirty="0" err="1"/>
              <a:t>formData.password</a:t>
            </a:r>
            <a:r>
              <a:rPr lang="en-US" sz="1200" dirty="0"/>
              <a:t> !== </a:t>
            </a:r>
            <a:r>
              <a:rPr lang="en-US" sz="1200" dirty="0" err="1"/>
              <a:t>formData.passwordRepeat</a:t>
            </a:r>
            <a:r>
              <a:rPr lang="en-US" sz="1200" dirty="0"/>
              <a:t>}&gt;Register&lt;/Button&gt;</a:t>
            </a:r>
          </a:p>
          <a:p>
            <a:r>
              <a:rPr lang="en-US" sz="1200" dirty="0"/>
              <a:t>        &lt;/</a:t>
            </a:r>
            <a:r>
              <a:rPr lang="en-US" sz="1200" dirty="0" err="1"/>
              <a:t>Modal.Footer</a:t>
            </a:r>
            <a:r>
              <a:rPr lang="en-US" sz="1200" dirty="0"/>
              <a:t>&gt;</a:t>
            </a:r>
          </a:p>
          <a:p>
            <a:r>
              <a:rPr lang="en-US" sz="1200" dirty="0"/>
              <a:t>      &lt;/Form&gt;</a:t>
            </a:r>
          </a:p>
          <a:p>
            <a:r>
              <a:rPr lang="en-US" sz="1200" dirty="0"/>
              <a:t>    &lt;/Modal&gt;</a:t>
            </a:r>
          </a:p>
        </p:txBody>
      </p:sp>
    </p:spTree>
    <p:extLst>
      <p:ext uri="{BB962C8B-B14F-4D97-AF65-F5344CB8AC3E}">
        <p14:creationId xmlns:p14="http://schemas.microsoft.com/office/powerpoint/2010/main" val="1357581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Update </a:t>
            </a:r>
            <a:r>
              <a:rPr lang="en-US" dirty="0" err="1">
                <a:solidFill>
                  <a:srgbClr val="454A55"/>
                </a:solidFill>
              </a:rPr>
              <a:t>UserBar</a:t>
            </a:r>
            <a:r>
              <a:rPr lang="en-US" dirty="0">
                <a:solidFill>
                  <a:srgbClr val="454A55"/>
                </a:solidFill>
              </a:rPr>
              <a:t> to manage modal state</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3662541"/>
          </a:xfrm>
          <a:prstGeom prst="rect">
            <a:avLst/>
          </a:prstGeom>
          <a:noFill/>
        </p:spPr>
        <p:txBody>
          <a:bodyPr wrap="square">
            <a:spAutoFit/>
          </a:bodyPr>
          <a:lstStyle/>
          <a:p>
            <a:r>
              <a:rPr lang="en-US" sz="1600" dirty="0"/>
              <a:t>We’ll update </a:t>
            </a:r>
            <a:r>
              <a:rPr lang="en-US" sz="1600" dirty="0" err="1"/>
              <a:t>UserBar</a:t>
            </a:r>
            <a:r>
              <a:rPr lang="en-US" sz="1600" dirty="0"/>
              <a:t> to keep track if the login/register modals should be displayed using simple local state</a:t>
            </a:r>
          </a:p>
          <a:p>
            <a:endParaRPr lang="en-US" sz="1600" dirty="0"/>
          </a:p>
          <a:p>
            <a:r>
              <a:rPr lang="en-US" sz="1600" b="1" u="sng" dirty="0"/>
              <a:t>Userbar</a:t>
            </a:r>
            <a:r>
              <a:rPr lang="en-US" sz="1600" b="1" dirty="0"/>
              <a:t>.js:</a:t>
            </a:r>
          </a:p>
          <a:p>
            <a:endParaRPr lang="en-US" sz="1600" b="1" dirty="0"/>
          </a:p>
          <a:p>
            <a:r>
              <a:rPr lang="en-US" sz="1600" dirty="0"/>
              <a:t>    const [</a:t>
            </a:r>
            <a:r>
              <a:rPr lang="en-US" sz="1600" dirty="0" err="1"/>
              <a:t>showLogin</a:t>
            </a:r>
            <a:r>
              <a:rPr lang="en-US" sz="1600" dirty="0"/>
              <a:t>, </a:t>
            </a:r>
            <a:r>
              <a:rPr lang="en-US" sz="1600" dirty="0" err="1"/>
              <a:t>setShowLogin</a:t>
            </a:r>
            <a:r>
              <a:rPr lang="en-US" sz="1600" dirty="0"/>
              <a:t>] = </a:t>
            </a:r>
            <a:r>
              <a:rPr lang="en-US" sz="1600" dirty="0" err="1"/>
              <a:t>useState</a:t>
            </a:r>
            <a:r>
              <a:rPr lang="en-US" sz="1600" dirty="0"/>
              <a:t>(false)</a:t>
            </a:r>
          </a:p>
          <a:p>
            <a:r>
              <a:rPr lang="en-US" sz="1600" dirty="0"/>
              <a:t>    const [</a:t>
            </a:r>
            <a:r>
              <a:rPr lang="en-US" sz="1600" dirty="0" err="1"/>
              <a:t>showRegister</a:t>
            </a:r>
            <a:r>
              <a:rPr lang="en-US" sz="1600" dirty="0"/>
              <a:t>, </a:t>
            </a:r>
            <a:r>
              <a:rPr lang="en-US" sz="1600" dirty="0" err="1"/>
              <a:t>setShowRegister</a:t>
            </a:r>
            <a:r>
              <a:rPr lang="en-US" sz="1600" dirty="0"/>
              <a:t>] = </a:t>
            </a:r>
            <a:r>
              <a:rPr lang="en-US" sz="1600" dirty="0" err="1"/>
              <a:t>useState</a:t>
            </a:r>
            <a:r>
              <a:rPr lang="en-US" sz="1600" dirty="0"/>
              <a:t>(false)</a:t>
            </a:r>
          </a:p>
          <a:p>
            <a:endParaRPr lang="en-US" sz="1600" b="1" dirty="0"/>
          </a:p>
          <a:p>
            <a:r>
              <a:rPr lang="en-US" sz="1200" dirty="0"/>
              <a:t>            &lt;div </a:t>
            </a:r>
            <a:r>
              <a:rPr lang="en-US" sz="1200" dirty="0" err="1"/>
              <a:t>className</a:t>
            </a:r>
            <a:r>
              <a:rPr lang="en-US" sz="1200" dirty="0"/>
              <a:t>="justify-content-end"&gt;</a:t>
            </a:r>
          </a:p>
          <a:p>
            <a:r>
              <a:rPr lang="en-US" sz="1200" dirty="0"/>
              <a:t>                &lt;Button variant="link" </a:t>
            </a:r>
            <a:r>
              <a:rPr lang="en-US" sz="1200" dirty="0" err="1"/>
              <a:t>onClick</a:t>
            </a:r>
            <a:r>
              <a:rPr lang="en-US" sz="1200" dirty="0"/>
              <a:t>={(e) =&gt; </a:t>
            </a:r>
            <a:r>
              <a:rPr lang="en-US" sz="1200" dirty="0" err="1"/>
              <a:t>setShowLogin</a:t>
            </a:r>
            <a:r>
              <a:rPr lang="en-US" sz="1200" dirty="0"/>
              <a:t>(true)}&gt;</a:t>
            </a:r>
          </a:p>
          <a:p>
            <a:r>
              <a:rPr lang="en-US" sz="1200" dirty="0"/>
              <a:t>                    Login</a:t>
            </a:r>
          </a:p>
          <a:p>
            <a:r>
              <a:rPr lang="en-US" sz="1200" dirty="0"/>
              <a:t>                &lt;/Button&gt;</a:t>
            </a:r>
          </a:p>
          <a:p>
            <a:r>
              <a:rPr lang="en-US" sz="1200" dirty="0"/>
              <a:t>                &lt;Login show={</a:t>
            </a:r>
            <a:r>
              <a:rPr lang="en-US" sz="1200" dirty="0" err="1"/>
              <a:t>showLogin</a:t>
            </a:r>
            <a:r>
              <a:rPr lang="en-US" sz="1200" dirty="0"/>
              <a:t>} </a:t>
            </a:r>
            <a:r>
              <a:rPr lang="en-US" sz="1200" dirty="0" err="1"/>
              <a:t>handleClose</a:t>
            </a:r>
            <a:r>
              <a:rPr lang="en-US" sz="1200" dirty="0"/>
              <a:t>={() =&gt; </a:t>
            </a:r>
            <a:r>
              <a:rPr lang="en-US" sz="1200" dirty="0" err="1"/>
              <a:t>setShowLogin</a:t>
            </a:r>
            <a:r>
              <a:rPr lang="en-US" sz="1200" dirty="0"/>
              <a:t>(false)} /&gt;</a:t>
            </a:r>
          </a:p>
          <a:p>
            <a:r>
              <a:rPr lang="en-US" sz="1200" dirty="0"/>
              <a:t>                &lt;Button variant="link" </a:t>
            </a:r>
            <a:r>
              <a:rPr lang="en-US" sz="1200" dirty="0" err="1"/>
              <a:t>onClick</a:t>
            </a:r>
            <a:r>
              <a:rPr lang="en-US" sz="1200" dirty="0"/>
              <a:t>={(e) =&gt; </a:t>
            </a:r>
            <a:r>
              <a:rPr lang="en-US" sz="1200" dirty="0" err="1"/>
              <a:t>setShowRegister</a:t>
            </a:r>
            <a:r>
              <a:rPr lang="en-US" sz="1200" dirty="0"/>
              <a:t>(true)}&gt;</a:t>
            </a:r>
          </a:p>
          <a:p>
            <a:r>
              <a:rPr lang="en-US" sz="1200" dirty="0"/>
              <a:t>                    Register</a:t>
            </a:r>
          </a:p>
          <a:p>
            <a:r>
              <a:rPr lang="en-US" sz="1200" dirty="0"/>
              <a:t>                &lt;/Button&gt;</a:t>
            </a:r>
          </a:p>
          <a:p>
            <a:r>
              <a:rPr lang="en-US" sz="1200" dirty="0"/>
              <a:t>                &lt;Register show={</a:t>
            </a:r>
            <a:r>
              <a:rPr lang="en-US" sz="1200" dirty="0" err="1"/>
              <a:t>showRegister</a:t>
            </a:r>
            <a:r>
              <a:rPr lang="en-US" sz="1200" dirty="0"/>
              <a:t>} </a:t>
            </a:r>
            <a:r>
              <a:rPr lang="en-US" sz="1200" dirty="0" err="1"/>
              <a:t>handleClose</a:t>
            </a:r>
            <a:r>
              <a:rPr lang="en-US" sz="1200" dirty="0"/>
              <a:t>={() =&gt; </a:t>
            </a:r>
            <a:r>
              <a:rPr lang="en-US" sz="1200" dirty="0" err="1"/>
              <a:t>setShowRegister</a:t>
            </a:r>
            <a:r>
              <a:rPr lang="en-US" sz="1200" dirty="0"/>
              <a:t>(false)} /&gt;</a:t>
            </a:r>
          </a:p>
          <a:p>
            <a:r>
              <a:rPr lang="en-US" sz="1200" dirty="0"/>
              <a:t>            &lt;/div&gt;</a:t>
            </a:r>
          </a:p>
        </p:txBody>
      </p:sp>
    </p:spTree>
    <p:extLst>
      <p:ext uri="{BB962C8B-B14F-4D97-AF65-F5344CB8AC3E}">
        <p14:creationId xmlns:p14="http://schemas.microsoft.com/office/powerpoint/2010/main" val="820664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Update Header Brand</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1323439"/>
          </a:xfrm>
          <a:prstGeom prst="rect">
            <a:avLst/>
          </a:prstGeom>
          <a:noFill/>
        </p:spPr>
        <p:txBody>
          <a:bodyPr wrap="square">
            <a:spAutoFit/>
          </a:bodyPr>
          <a:lstStyle/>
          <a:p>
            <a:r>
              <a:rPr lang="en-US" sz="1600" dirty="0"/>
              <a:t>We’ll update the Header to utilize the </a:t>
            </a:r>
            <a:r>
              <a:rPr lang="en-US" sz="1600" dirty="0" err="1"/>
              <a:t>Navbar.Brand</a:t>
            </a:r>
            <a:r>
              <a:rPr lang="en-US" sz="1600" dirty="0"/>
              <a:t> class</a:t>
            </a:r>
          </a:p>
          <a:p>
            <a:endParaRPr lang="en-US" sz="1600" dirty="0"/>
          </a:p>
          <a:p>
            <a:r>
              <a:rPr lang="en-US" sz="1600" b="1" u="sng" dirty="0"/>
              <a:t>Header</a:t>
            </a:r>
            <a:r>
              <a:rPr lang="en-US" sz="1600" b="1" dirty="0"/>
              <a:t>.js:</a:t>
            </a:r>
          </a:p>
          <a:p>
            <a:endParaRPr lang="en-US" sz="1600" b="1" dirty="0"/>
          </a:p>
          <a:p>
            <a:r>
              <a:rPr lang="en-US" sz="1600" dirty="0"/>
              <a:t> return &lt;Link </a:t>
            </a:r>
            <a:r>
              <a:rPr lang="en-US" sz="1600" dirty="0" err="1"/>
              <a:t>href</a:t>
            </a:r>
            <a:r>
              <a:rPr lang="en-US" sz="1600" dirty="0"/>
              <a:t>="/"&gt;&lt;</a:t>
            </a:r>
            <a:r>
              <a:rPr lang="en-US" sz="1600" dirty="0" err="1"/>
              <a:t>Navbar.Brand</a:t>
            </a:r>
            <a:r>
              <a:rPr lang="en-US" sz="1600" dirty="0"/>
              <a:t> style={{color: </a:t>
            </a:r>
            <a:r>
              <a:rPr lang="en-US" sz="1600" dirty="0" err="1"/>
              <a:t>primaryColor</a:t>
            </a:r>
            <a:r>
              <a:rPr lang="en-US" sz="1600" dirty="0"/>
              <a:t>}}&gt;{text}&lt;/</a:t>
            </a:r>
            <a:r>
              <a:rPr lang="en-US" sz="1600" dirty="0" err="1"/>
              <a:t>Navbar.Brand</a:t>
            </a:r>
            <a:r>
              <a:rPr lang="en-US" sz="1600" dirty="0"/>
              <a:t>&gt;&lt;/Link&gt;</a:t>
            </a:r>
            <a:endParaRPr lang="en-US" sz="1200" dirty="0"/>
          </a:p>
        </p:txBody>
      </p:sp>
    </p:spTree>
    <p:extLst>
      <p:ext uri="{BB962C8B-B14F-4D97-AF65-F5344CB8AC3E}">
        <p14:creationId xmlns:p14="http://schemas.microsoft.com/office/powerpoint/2010/main" val="3760221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Update Navigation to use Navbar</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4770537"/>
          </a:xfrm>
          <a:prstGeom prst="rect">
            <a:avLst/>
          </a:prstGeom>
          <a:noFill/>
        </p:spPr>
        <p:txBody>
          <a:bodyPr wrap="square">
            <a:spAutoFit/>
          </a:bodyPr>
          <a:lstStyle/>
          <a:p>
            <a:r>
              <a:rPr lang="en-US" sz="1600" dirty="0"/>
              <a:t>We’ll update the </a:t>
            </a:r>
            <a:r>
              <a:rPr lang="en-US" sz="1600" dirty="0" err="1"/>
              <a:t>Headerbar</a:t>
            </a:r>
            <a:r>
              <a:rPr lang="en-US" sz="1600" dirty="0"/>
              <a:t> to utilize the Navbar class</a:t>
            </a:r>
          </a:p>
          <a:p>
            <a:endParaRPr lang="en-US" sz="1600" dirty="0"/>
          </a:p>
          <a:p>
            <a:r>
              <a:rPr lang="en-US" sz="1600" b="1" u="sng" dirty="0"/>
              <a:t>Headerbar</a:t>
            </a:r>
            <a:r>
              <a:rPr lang="en-US" sz="1600" b="1" dirty="0"/>
              <a:t>.js:</a:t>
            </a:r>
          </a:p>
          <a:p>
            <a:endParaRPr lang="en-US" sz="1600" b="1" dirty="0"/>
          </a:p>
          <a:p>
            <a:r>
              <a:rPr lang="en-US" sz="1600" dirty="0"/>
              <a:t>&lt;Navbar </a:t>
            </a:r>
            <a:r>
              <a:rPr lang="en-US" sz="1600" dirty="0" err="1"/>
              <a:t>bg</a:t>
            </a:r>
            <a:r>
              <a:rPr lang="en-US" sz="1600" dirty="0"/>
              <a:t>="light" expand="lg"&gt;</a:t>
            </a:r>
          </a:p>
          <a:p>
            <a:r>
              <a:rPr lang="en-US" sz="1600" dirty="0"/>
              <a:t>      &lt;Container&gt;</a:t>
            </a:r>
          </a:p>
          <a:p>
            <a:r>
              <a:rPr lang="en-US" sz="1600" dirty="0"/>
              <a:t>        &lt;</a:t>
            </a:r>
            <a:r>
              <a:rPr lang="en-US" sz="1600" dirty="0" err="1"/>
              <a:t>Navbar.Brand</a:t>
            </a:r>
            <a:r>
              <a:rPr lang="en-US" sz="1600" dirty="0"/>
              <a:t> </a:t>
            </a:r>
            <a:r>
              <a:rPr lang="en-US" sz="1600" dirty="0" err="1"/>
              <a:t>href</a:t>
            </a:r>
            <a:r>
              <a:rPr lang="en-US" sz="1600" dirty="0"/>
              <a:t>="/"&gt;&lt;Header text="My Blog" /&gt;&lt;/</a:t>
            </a:r>
            <a:r>
              <a:rPr lang="en-US" sz="1600" dirty="0" err="1"/>
              <a:t>Navbar.Brand</a:t>
            </a:r>
            <a:r>
              <a:rPr lang="en-US" sz="1600" dirty="0"/>
              <a:t>&gt;</a:t>
            </a:r>
          </a:p>
          <a:p>
            <a:r>
              <a:rPr lang="en-US" sz="1600" dirty="0"/>
              <a:t>        &lt;</a:t>
            </a:r>
            <a:r>
              <a:rPr lang="en-US" sz="1600" dirty="0" err="1"/>
              <a:t>Navbar.Toggle</a:t>
            </a:r>
            <a:r>
              <a:rPr lang="en-US" sz="1600" dirty="0"/>
              <a:t> aria-controls="basic-navbar-nav" /&gt;</a:t>
            </a:r>
          </a:p>
          <a:p>
            <a:r>
              <a:rPr lang="en-US" sz="1600" dirty="0"/>
              <a:t>        &lt;</a:t>
            </a:r>
            <a:r>
              <a:rPr lang="en-US" sz="1600" dirty="0" err="1"/>
              <a:t>Navbar.Collapse</a:t>
            </a:r>
            <a:r>
              <a:rPr lang="en-US" sz="1600" dirty="0"/>
              <a:t> id="basic-navbar-nav"&gt;</a:t>
            </a:r>
          </a:p>
          <a:p>
            <a:r>
              <a:rPr lang="en-US" sz="1600" dirty="0"/>
              <a:t>          &lt;Nav </a:t>
            </a:r>
            <a:r>
              <a:rPr lang="en-US" sz="1600" dirty="0" err="1"/>
              <a:t>className</a:t>
            </a:r>
            <a:r>
              <a:rPr lang="en-US" sz="1600" dirty="0"/>
              <a:t>="me-auto"&gt;</a:t>
            </a:r>
          </a:p>
          <a:p>
            <a:r>
              <a:rPr lang="en-US" sz="1600" dirty="0"/>
              <a:t>            {user &amp;&amp; &lt;</a:t>
            </a:r>
            <a:r>
              <a:rPr lang="en-US" sz="1600" dirty="0" err="1"/>
              <a:t>Nav.Link</a:t>
            </a:r>
            <a:r>
              <a:rPr lang="en-US" sz="1600" dirty="0"/>
              <a:t>&gt;&lt;Link </a:t>
            </a:r>
            <a:r>
              <a:rPr lang="en-US" sz="1600" dirty="0" err="1"/>
              <a:t>href</a:t>
            </a:r>
            <a:r>
              <a:rPr lang="en-US" sz="1600" dirty="0"/>
              <a:t>="/post/create"&gt;Create New Post&lt;/Link&gt;&lt;/</a:t>
            </a:r>
            <a:r>
              <a:rPr lang="en-US" sz="1600" dirty="0" err="1"/>
              <a:t>Nav.Link</a:t>
            </a:r>
            <a:r>
              <a:rPr lang="en-US" sz="1600" dirty="0"/>
              <a:t>&gt;}</a:t>
            </a:r>
          </a:p>
          <a:p>
            <a:r>
              <a:rPr lang="en-US" sz="1600" dirty="0"/>
              <a:t>            &lt;</a:t>
            </a:r>
            <a:r>
              <a:rPr lang="en-US" sz="1600" dirty="0" err="1"/>
              <a:t>ChangeTheme</a:t>
            </a:r>
            <a:r>
              <a:rPr lang="en-US" sz="1600" dirty="0"/>
              <a:t> theme={theme} </a:t>
            </a:r>
            <a:r>
              <a:rPr lang="en-US" sz="1600" dirty="0" err="1"/>
              <a:t>setTheme</a:t>
            </a:r>
            <a:r>
              <a:rPr lang="en-US" sz="1600" dirty="0"/>
              <a:t>={</a:t>
            </a:r>
            <a:r>
              <a:rPr lang="en-US" sz="1600" dirty="0" err="1"/>
              <a:t>setTheme</a:t>
            </a:r>
            <a:r>
              <a:rPr lang="en-US" sz="1600" dirty="0"/>
              <a:t>} /&gt;</a:t>
            </a:r>
          </a:p>
          <a:p>
            <a:r>
              <a:rPr lang="en-US" sz="1600" dirty="0"/>
              <a:t>          &lt;/Nav&gt;</a:t>
            </a:r>
          </a:p>
          <a:p>
            <a:r>
              <a:rPr lang="en-US" sz="1600" dirty="0"/>
              <a:t>          &lt;</a:t>
            </a:r>
            <a:r>
              <a:rPr lang="en-US" sz="1600" dirty="0" err="1"/>
              <a:t>React.Suspense</a:t>
            </a:r>
            <a:r>
              <a:rPr lang="en-US" sz="1600" dirty="0"/>
              <a:t> fallback={"Loading..."}&gt;</a:t>
            </a:r>
          </a:p>
          <a:p>
            <a:r>
              <a:rPr lang="en-US" sz="1600" dirty="0"/>
              <a:t>            &lt;</a:t>
            </a:r>
            <a:r>
              <a:rPr lang="en-US" sz="1600" dirty="0" err="1"/>
              <a:t>Userbar</a:t>
            </a:r>
            <a:r>
              <a:rPr lang="en-US" sz="1600" dirty="0"/>
              <a:t> /&gt;</a:t>
            </a:r>
          </a:p>
          <a:p>
            <a:r>
              <a:rPr lang="en-US" sz="1600" dirty="0"/>
              <a:t>          &lt;/</a:t>
            </a:r>
            <a:r>
              <a:rPr lang="en-US" sz="1600" dirty="0" err="1"/>
              <a:t>React.Suspense</a:t>
            </a:r>
            <a:r>
              <a:rPr lang="en-US" sz="1600" dirty="0"/>
              <a:t>&gt;</a:t>
            </a:r>
          </a:p>
          <a:p>
            <a:r>
              <a:rPr lang="en-US" sz="1600" dirty="0"/>
              <a:t>        &lt;/</a:t>
            </a:r>
            <a:r>
              <a:rPr lang="en-US" sz="1600" dirty="0" err="1"/>
              <a:t>Navbar.Collapse</a:t>
            </a:r>
            <a:r>
              <a:rPr lang="en-US" sz="1600" dirty="0"/>
              <a:t>&gt;</a:t>
            </a:r>
          </a:p>
          <a:p>
            <a:r>
              <a:rPr lang="en-US" sz="1600" dirty="0"/>
              <a:t>      &lt;/Container&gt;</a:t>
            </a:r>
          </a:p>
          <a:p>
            <a:r>
              <a:rPr lang="en-US" sz="1600" dirty="0"/>
              <a:t>    &lt;/Navbar&gt;</a:t>
            </a:r>
            <a:endParaRPr lang="en-US" sz="1200" dirty="0"/>
          </a:p>
        </p:txBody>
      </p:sp>
    </p:spTree>
    <p:extLst>
      <p:ext uri="{BB962C8B-B14F-4D97-AF65-F5344CB8AC3E}">
        <p14:creationId xmlns:p14="http://schemas.microsoft.com/office/powerpoint/2010/main" val="1999181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Update Navigation to use Navbar</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4770537"/>
          </a:xfrm>
          <a:prstGeom prst="rect">
            <a:avLst/>
          </a:prstGeom>
          <a:noFill/>
        </p:spPr>
        <p:txBody>
          <a:bodyPr wrap="square">
            <a:spAutoFit/>
          </a:bodyPr>
          <a:lstStyle/>
          <a:p>
            <a:r>
              <a:rPr lang="en-US" sz="1600" dirty="0"/>
              <a:t>We’ll update the </a:t>
            </a:r>
            <a:r>
              <a:rPr lang="en-US" sz="1600" dirty="0" err="1"/>
              <a:t>Headerbar</a:t>
            </a:r>
            <a:r>
              <a:rPr lang="en-US" sz="1600" dirty="0"/>
              <a:t> to utilize the Navbar class</a:t>
            </a:r>
          </a:p>
          <a:p>
            <a:endParaRPr lang="en-US" sz="1600" dirty="0"/>
          </a:p>
          <a:p>
            <a:r>
              <a:rPr lang="en-US" sz="1600" b="1" u="sng" dirty="0"/>
              <a:t>Headerbar</a:t>
            </a:r>
            <a:r>
              <a:rPr lang="en-US" sz="1600" b="1" dirty="0"/>
              <a:t>.js:</a:t>
            </a:r>
          </a:p>
          <a:p>
            <a:endParaRPr lang="en-US" sz="1600" b="1" dirty="0"/>
          </a:p>
          <a:p>
            <a:r>
              <a:rPr lang="en-US" sz="1600" dirty="0"/>
              <a:t>&lt;Navbar </a:t>
            </a:r>
            <a:r>
              <a:rPr lang="en-US" sz="1600" dirty="0" err="1"/>
              <a:t>bg</a:t>
            </a:r>
            <a:r>
              <a:rPr lang="en-US" sz="1600" dirty="0"/>
              <a:t>="light" expand="lg"&gt;</a:t>
            </a:r>
          </a:p>
          <a:p>
            <a:r>
              <a:rPr lang="en-US" sz="1600" dirty="0"/>
              <a:t>      &lt;Container&gt;</a:t>
            </a:r>
          </a:p>
          <a:p>
            <a:r>
              <a:rPr lang="en-US" sz="1600" dirty="0"/>
              <a:t>        &lt;</a:t>
            </a:r>
            <a:r>
              <a:rPr lang="en-US" sz="1600" dirty="0" err="1"/>
              <a:t>Navbar.Brand</a:t>
            </a:r>
            <a:r>
              <a:rPr lang="en-US" sz="1600" dirty="0"/>
              <a:t> </a:t>
            </a:r>
            <a:r>
              <a:rPr lang="en-US" sz="1600" dirty="0" err="1"/>
              <a:t>href</a:t>
            </a:r>
            <a:r>
              <a:rPr lang="en-US" sz="1600" dirty="0"/>
              <a:t>="/"&gt;&lt;Header text="My Blog" /&gt;&lt;/</a:t>
            </a:r>
            <a:r>
              <a:rPr lang="en-US" sz="1600" dirty="0" err="1"/>
              <a:t>Navbar.Brand</a:t>
            </a:r>
            <a:r>
              <a:rPr lang="en-US" sz="1600" dirty="0"/>
              <a:t>&gt;</a:t>
            </a:r>
          </a:p>
          <a:p>
            <a:r>
              <a:rPr lang="en-US" sz="1600" dirty="0"/>
              <a:t>        &lt;</a:t>
            </a:r>
            <a:r>
              <a:rPr lang="en-US" sz="1600" dirty="0" err="1"/>
              <a:t>Navbar.Toggle</a:t>
            </a:r>
            <a:r>
              <a:rPr lang="en-US" sz="1600" dirty="0"/>
              <a:t> aria-controls="basic-navbar-nav" /&gt;</a:t>
            </a:r>
          </a:p>
          <a:p>
            <a:r>
              <a:rPr lang="en-US" sz="1600" dirty="0"/>
              <a:t>        &lt;</a:t>
            </a:r>
            <a:r>
              <a:rPr lang="en-US" sz="1600" dirty="0" err="1"/>
              <a:t>Navbar.Collapse</a:t>
            </a:r>
            <a:r>
              <a:rPr lang="en-US" sz="1600" dirty="0"/>
              <a:t> id="basic-navbar-nav"&gt;</a:t>
            </a:r>
          </a:p>
          <a:p>
            <a:r>
              <a:rPr lang="en-US" sz="1600" dirty="0"/>
              <a:t>          &lt;Nav </a:t>
            </a:r>
            <a:r>
              <a:rPr lang="en-US" sz="1600" dirty="0" err="1"/>
              <a:t>className</a:t>
            </a:r>
            <a:r>
              <a:rPr lang="en-US" sz="1600" dirty="0"/>
              <a:t>="me-auto"&gt;</a:t>
            </a:r>
          </a:p>
          <a:p>
            <a:r>
              <a:rPr lang="en-US" sz="1600" dirty="0"/>
              <a:t>            {user &amp;&amp; &lt;</a:t>
            </a:r>
            <a:r>
              <a:rPr lang="en-US" sz="1600" dirty="0" err="1"/>
              <a:t>Nav.Link</a:t>
            </a:r>
            <a:r>
              <a:rPr lang="en-US" sz="1600" dirty="0"/>
              <a:t>&gt;&lt;Link </a:t>
            </a:r>
            <a:r>
              <a:rPr lang="en-US" sz="1600" dirty="0" err="1"/>
              <a:t>href</a:t>
            </a:r>
            <a:r>
              <a:rPr lang="en-US" sz="1600" dirty="0"/>
              <a:t>="/post/create"&gt;Create New Post&lt;/Link&gt;&lt;/</a:t>
            </a:r>
            <a:r>
              <a:rPr lang="en-US" sz="1600" dirty="0" err="1"/>
              <a:t>Nav.Link</a:t>
            </a:r>
            <a:r>
              <a:rPr lang="en-US" sz="1600" dirty="0"/>
              <a:t>&gt;}</a:t>
            </a:r>
          </a:p>
          <a:p>
            <a:r>
              <a:rPr lang="en-US" sz="1600" dirty="0"/>
              <a:t>            &lt;</a:t>
            </a:r>
            <a:r>
              <a:rPr lang="en-US" sz="1600" dirty="0" err="1"/>
              <a:t>ChangeTheme</a:t>
            </a:r>
            <a:r>
              <a:rPr lang="en-US" sz="1600" dirty="0"/>
              <a:t> theme={theme} </a:t>
            </a:r>
            <a:r>
              <a:rPr lang="en-US" sz="1600" dirty="0" err="1"/>
              <a:t>setTheme</a:t>
            </a:r>
            <a:r>
              <a:rPr lang="en-US" sz="1600" dirty="0"/>
              <a:t>={</a:t>
            </a:r>
            <a:r>
              <a:rPr lang="en-US" sz="1600" dirty="0" err="1"/>
              <a:t>setTheme</a:t>
            </a:r>
            <a:r>
              <a:rPr lang="en-US" sz="1600" dirty="0"/>
              <a:t>} /&gt;</a:t>
            </a:r>
          </a:p>
          <a:p>
            <a:r>
              <a:rPr lang="en-US" sz="1600" dirty="0"/>
              <a:t>          &lt;/Nav&gt;</a:t>
            </a:r>
          </a:p>
          <a:p>
            <a:r>
              <a:rPr lang="en-US" sz="1600" dirty="0"/>
              <a:t>          &lt;</a:t>
            </a:r>
            <a:r>
              <a:rPr lang="en-US" sz="1600" dirty="0" err="1"/>
              <a:t>React.Suspense</a:t>
            </a:r>
            <a:r>
              <a:rPr lang="en-US" sz="1600" dirty="0"/>
              <a:t> fallback={"Loading..."}&gt;</a:t>
            </a:r>
          </a:p>
          <a:p>
            <a:r>
              <a:rPr lang="en-US" sz="1600" dirty="0"/>
              <a:t>            &lt;</a:t>
            </a:r>
            <a:r>
              <a:rPr lang="en-US" sz="1600" dirty="0" err="1"/>
              <a:t>Userbar</a:t>
            </a:r>
            <a:r>
              <a:rPr lang="en-US" sz="1600" dirty="0"/>
              <a:t> /&gt;</a:t>
            </a:r>
          </a:p>
          <a:p>
            <a:r>
              <a:rPr lang="en-US" sz="1600" dirty="0"/>
              <a:t>          &lt;/</a:t>
            </a:r>
            <a:r>
              <a:rPr lang="en-US" sz="1600" dirty="0" err="1"/>
              <a:t>React.Suspense</a:t>
            </a:r>
            <a:r>
              <a:rPr lang="en-US" sz="1600" dirty="0"/>
              <a:t>&gt;</a:t>
            </a:r>
          </a:p>
          <a:p>
            <a:r>
              <a:rPr lang="en-US" sz="1600" dirty="0"/>
              <a:t>        &lt;/</a:t>
            </a:r>
            <a:r>
              <a:rPr lang="en-US" sz="1600" dirty="0" err="1"/>
              <a:t>Navbar.Collapse</a:t>
            </a:r>
            <a:r>
              <a:rPr lang="en-US" sz="1600" dirty="0"/>
              <a:t>&gt;</a:t>
            </a:r>
          </a:p>
          <a:p>
            <a:r>
              <a:rPr lang="en-US" sz="1600" dirty="0"/>
              <a:t>      &lt;/Container&gt;</a:t>
            </a:r>
          </a:p>
          <a:p>
            <a:r>
              <a:rPr lang="en-US" sz="1600" dirty="0"/>
              <a:t>    &lt;/Navbar&gt;</a:t>
            </a:r>
            <a:endParaRPr lang="en-US" sz="1200" dirty="0"/>
          </a:p>
        </p:txBody>
      </p:sp>
    </p:spTree>
    <p:extLst>
      <p:ext uri="{BB962C8B-B14F-4D97-AF65-F5344CB8AC3E}">
        <p14:creationId xmlns:p14="http://schemas.microsoft.com/office/powerpoint/2010/main" val="3143492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Update Navigation to use Navbar</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4770537"/>
          </a:xfrm>
          <a:prstGeom prst="rect">
            <a:avLst/>
          </a:prstGeom>
          <a:noFill/>
        </p:spPr>
        <p:txBody>
          <a:bodyPr wrap="square">
            <a:spAutoFit/>
          </a:bodyPr>
          <a:lstStyle/>
          <a:p>
            <a:r>
              <a:rPr lang="en-US" sz="1600" dirty="0"/>
              <a:t>We’ll update the </a:t>
            </a:r>
            <a:r>
              <a:rPr lang="en-US" sz="1600" dirty="0" err="1"/>
              <a:t>Headerbar</a:t>
            </a:r>
            <a:r>
              <a:rPr lang="en-US" sz="1600" dirty="0"/>
              <a:t> to utilize the Navbar class</a:t>
            </a:r>
          </a:p>
          <a:p>
            <a:endParaRPr lang="en-US" sz="1600" dirty="0"/>
          </a:p>
          <a:p>
            <a:r>
              <a:rPr lang="en-US" sz="1600" b="1" u="sng" dirty="0"/>
              <a:t>Headerbar</a:t>
            </a:r>
            <a:r>
              <a:rPr lang="en-US" sz="1600" b="1" dirty="0"/>
              <a:t>.js:</a:t>
            </a:r>
          </a:p>
          <a:p>
            <a:endParaRPr lang="en-US" sz="1600" b="1" dirty="0"/>
          </a:p>
          <a:p>
            <a:r>
              <a:rPr lang="en-US" sz="1600" dirty="0"/>
              <a:t>&lt;Navbar </a:t>
            </a:r>
            <a:r>
              <a:rPr lang="en-US" sz="1600" dirty="0" err="1"/>
              <a:t>bg</a:t>
            </a:r>
            <a:r>
              <a:rPr lang="en-US" sz="1600" dirty="0"/>
              <a:t>="light" expand="lg"&gt;</a:t>
            </a:r>
          </a:p>
          <a:p>
            <a:r>
              <a:rPr lang="en-US" sz="1600" dirty="0"/>
              <a:t>      &lt;Container&gt;</a:t>
            </a:r>
          </a:p>
          <a:p>
            <a:r>
              <a:rPr lang="en-US" sz="1600" dirty="0"/>
              <a:t>        &lt;</a:t>
            </a:r>
            <a:r>
              <a:rPr lang="en-US" sz="1600" dirty="0" err="1"/>
              <a:t>Navbar.Brand</a:t>
            </a:r>
            <a:r>
              <a:rPr lang="en-US" sz="1600" dirty="0"/>
              <a:t> </a:t>
            </a:r>
            <a:r>
              <a:rPr lang="en-US" sz="1600" dirty="0" err="1"/>
              <a:t>href</a:t>
            </a:r>
            <a:r>
              <a:rPr lang="en-US" sz="1600" dirty="0"/>
              <a:t>="/"&gt;&lt;Header text="My Blog" /&gt;&lt;/</a:t>
            </a:r>
            <a:r>
              <a:rPr lang="en-US" sz="1600" dirty="0" err="1"/>
              <a:t>Navbar.Brand</a:t>
            </a:r>
            <a:r>
              <a:rPr lang="en-US" sz="1600" dirty="0"/>
              <a:t>&gt;</a:t>
            </a:r>
          </a:p>
          <a:p>
            <a:r>
              <a:rPr lang="en-US" sz="1600" dirty="0"/>
              <a:t>        &lt;</a:t>
            </a:r>
            <a:r>
              <a:rPr lang="en-US" sz="1600" dirty="0" err="1"/>
              <a:t>Navbar.Toggle</a:t>
            </a:r>
            <a:r>
              <a:rPr lang="en-US" sz="1600" dirty="0"/>
              <a:t> aria-controls="basic-navbar-nav" /&gt;</a:t>
            </a:r>
          </a:p>
          <a:p>
            <a:r>
              <a:rPr lang="en-US" sz="1600" dirty="0"/>
              <a:t>        &lt;</a:t>
            </a:r>
            <a:r>
              <a:rPr lang="en-US" sz="1600" dirty="0" err="1"/>
              <a:t>Navbar.Collapse</a:t>
            </a:r>
            <a:r>
              <a:rPr lang="en-US" sz="1600" dirty="0"/>
              <a:t> id="basic-navbar-nav"&gt;</a:t>
            </a:r>
          </a:p>
          <a:p>
            <a:r>
              <a:rPr lang="en-US" sz="1600" dirty="0"/>
              <a:t>          &lt;Nav </a:t>
            </a:r>
            <a:r>
              <a:rPr lang="en-US" sz="1600" dirty="0" err="1"/>
              <a:t>className</a:t>
            </a:r>
            <a:r>
              <a:rPr lang="en-US" sz="1600" dirty="0"/>
              <a:t>="me-auto"&gt;</a:t>
            </a:r>
          </a:p>
          <a:p>
            <a:r>
              <a:rPr lang="en-US" sz="1600" dirty="0"/>
              <a:t>            {user &amp;&amp; &lt;</a:t>
            </a:r>
            <a:r>
              <a:rPr lang="en-US" sz="1600" dirty="0" err="1"/>
              <a:t>Nav.Link</a:t>
            </a:r>
            <a:r>
              <a:rPr lang="en-US" sz="1600" dirty="0"/>
              <a:t>&gt;&lt;Link </a:t>
            </a:r>
            <a:r>
              <a:rPr lang="en-US" sz="1600" dirty="0" err="1"/>
              <a:t>href</a:t>
            </a:r>
            <a:r>
              <a:rPr lang="en-US" sz="1600" dirty="0"/>
              <a:t>="/post/create"&gt;Create New Post&lt;/Link&gt;&lt;/</a:t>
            </a:r>
            <a:r>
              <a:rPr lang="en-US" sz="1600" dirty="0" err="1"/>
              <a:t>Nav.Link</a:t>
            </a:r>
            <a:r>
              <a:rPr lang="en-US" sz="1600" dirty="0"/>
              <a:t>&gt;}</a:t>
            </a:r>
          </a:p>
          <a:p>
            <a:r>
              <a:rPr lang="en-US" sz="1600" dirty="0"/>
              <a:t>            &lt;</a:t>
            </a:r>
            <a:r>
              <a:rPr lang="en-US" sz="1600" dirty="0" err="1"/>
              <a:t>ChangeTheme</a:t>
            </a:r>
            <a:r>
              <a:rPr lang="en-US" sz="1600" dirty="0"/>
              <a:t> theme={theme} </a:t>
            </a:r>
            <a:r>
              <a:rPr lang="en-US" sz="1600" dirty="0" err="1"/>
              <a:t>setTheme</a:t>
            </a:r>
            <a:r>
              <a:rPr lang="en-US" sz="1600" dirty="0"/>
              <a:t>={</a:t>
            </a:r>
            <a:r>
              <a:rPr lang="en-US" sz="1600" dirty="0" err="1"/>
              <a:t>setTheme</a:t>
            </a:r>
            <a:r>
              <a:rPr lang="en-US" sz="1600" dirty="0"/>
              <a:t>} /&gt;</a:t>
            </a:r>
          </a:p>
          <a:p>
            <a:r>
              <a:rPr lang="en-US" sz="1600" dirty="0"/>
              <a:t>          &lt;/Nav&gt;</a:t>
            </a:r>
          </a:p>
          <a:p>
            <a:r>
              <a:rPr lang="en-US" sz="1600" dirty="0"/>
              <a:t>          &lt;</a:t>
            </a:r>
            <a:r>
              <a:rPr lang="en-US" sz="1600" dirty="0" err="1"/>
              <a:t>React.Suspense</a:t>
            </a:r>
            <a:r>
              <a:rPr lang="en-US" sz="1600" dirty="0"/>
              <a:t> fallback={"Loading..."}&gt;</a:t>
            </a:r>
          </a:p>
          <a:p>
            <a:r>
              <a:rPr lang="en-US" sz="1600" dirty="0"/>
              <a:t>            &lt;</a:t>
            </a:r>
            <a:r>
              <a:rPr lang="en-US" sz="1600" dirty="0" err="1"/>
              <a:t>Userbar</a:t>
            </a:r>
            <a:r>
              <a:rPr lang="en-US" sz="1600" dirty="0"/>
              <a:t> /&gt;</a:t>
            </a:r>
          </a:p>
          <a:p>
            <a:r>
              <a:rPr lang="en-US" sz="1600" dirty="0"/>
              <a:t>          &lt;/</a:t>
            </a:r>
            <a:r>
              <a:rPr lang="en-US" sz="1600" dirty="0" err="1"/>
              <a:t>React.Suspense</a:t>
            </a:r>
            <a:r>
              <a:rPr lang="en-US" sz="1600" dirty="0"/>
              <a:t>&gt;</a:t>
            </a:r>
          </a:p>
          <a:p>
            <a:r>
              <a:rPr lang="en-US" sz="1600" dirty="0"/>
              <a:t>        &lt;/</a:t>
            </a:r>
            <a:r>
              <a:rPr lang="en-US" sz="1600" dirty="0" err="1"/>
              <a:t>Navbar.Collapse</a:t>
            </a:r>
            <a:r>
              <a:rPr lang="en-US" sz="1600" dirty="0"/>
              <a:t>&gt;</a:t>
            </a:r>
          </a:p>
          <a:p>
            <a:r>
              <a:rPr lang="en-US" sz="1600" dirty="0"/>
              <a:t>      &lt;/Container&gt;</a:t>
            </a:r>
          </a:p>
          <a:p>
            <a:r>
              <a:rPr lang="en-US" sz="1600" dirty="0"/>
              <a:t>    &lt;/Navbar&gt;</a:t>
            </a:r>
            <a:endParaRPr lang="en-US" sz="1200" dirty="0"/>
          </a:p>
        </p:txBody>
      </p:sp>
    </p:spTree>
    <p:extLst>
      <p:ext uri="{BB962C8B-B14F-4D97-AF65-F5344CB8AC3E}">
        <p14:creationId xmlns:p14="http://schemas.microsoft.com/office/powerpoint/2010/main" val="1964353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Update Post to use Card</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307592"/>
            <a:ext cx="11246548" cy="4524315"/>
          </a:xfrm>
          <a:prstGeom prst="rect">
            <a:avLst/>
          </a:prstGeom>
          <a:noFill/>
        </p:spPr>
        <p:txBody>
          <a:bodyPr wrap="square">
            <a:spAutoFit/>
          </a:bodyPr>
          <a:lstStyle/>
          <a:p>
            <a:r>
              <a:rPr lang="en-US" sz="1600" dirty="0"/>
              <a:t>We’ll update the Post to utilize the Card class</a:t>
            </a:r>
          </a:p>
          <a:p>
            <a:endParaRPr lang="en-US" sz="1600" dirty="0"/>
          </a:p>
          <a:p>
            <a:r>
              <a:rPr lang="en-US" sz="1600" b="1" u="sng" dirty="0"/>
              <a:t>Post</a:t>
            </a:r>
            <a:r>
              <a:rPr lang="en-US" sz="1600" b="1" dirty="0"/>
              <a:t>.js:</a:t>
            </a:r>
          </a:p>
          <a:p>
            <a:endParaRPr lang="en-US" sz="1600" b="1" dirty="0"/>
          </a:p>
          <a:p>
            <a:r>
              <a:rPr lang="en-US" sz="1600" dirty="0"/>
              <a:t> &lt;Card&gt;</a:t>
            </a:r>
          </a:p>
          <a:p>
            <a:r>
              <a:rPr lang="en-US" sz="1600" dirty="0"/>
              <a:t>            &lt;</a:t>
            </a:r>
            <a:r>
              <a:rPr lang="en-US" sz="1600" dirty="0" err="1"/>
              <a:t>Card.Body</a:t>
            </a:r>
            <a:r>
              <a:rPr lang="en-US" sz="1600" dirty="0"/>
              <a:t>&gt;</a:t>
            </a:r>
          </a:p>
          <a:p>
            <a:r>
              <a:rPr lang="en-US" sz="1600" dirty="0"/>
              <a:t>                &lt;</a:t>
            </a:r>
            <a:r>
              <a:rPr lang="en-US" sz="1600" dirty="0" err="1"/>
              <a:t>Card.Title</a:t>
            </a:r>
            <a:r>
              <a:rPr lang="en-US" sz="1600" dirty="0"/>
              <a:t>&gt;&lt;Link style={{ color: </a:t>
            </a:r>
            <a:r>
              <a:rPr lang="en-US" sz="1600" dirty="0" err="1"/>
              <a:t>secondaryColor</a:t>
            </a:r>
            <a:r>
              <a:rPr lang="en-US" sz="1600" dirty="0"/>
              <a:t> }} </a:t>
            </a:r>
            <a:r>
              <a:rPr lang="en-US" sz="1600" dirty="0" err="1"/>
              <a:t>href</a:t>
            </a:r>
            <a:r>
              <a:rPr lang="en-US" sz="1600" dirty="0"/>
              <a:t>={`/post/${id}`}&gt;{title}&lt;/Link&gt;</a:t>
            </a:r>
          </a:p>
          <a:p>
            <a:r>
              <a:rPr lang="en-US" sz="1600" dirty="0"/>
              <a:t>                &lt;/</a:t>
            </a:r>
            <a:r>
              <a:rPr lang="en-US" sz="1600" dirty="0" err="1"/>
              <a:t>Card.Title</a:t>
            </a:r>
            <a:r>
              <a:rPr lang="en-US" sz="1600" dirty="0"/>
              <a:t>&gt;</a:t>
            </a:r>
          </a:p>
          <a:p>
            <a:r>
              <a:rPr lang="en-US" sz="1600" dirty="0"/>
              <a:t>                &lt;</a:t>
            </a:r>
            <a:r>
              <a:rPr lang="en-US" sz="1600" dirty="0" err="1"/>
              <a:t>Card.Subtitle</a:t>
            </a:r>
            <a:r>
              <a:rPr lang="en-US" sz="1600" dirty="0"/>
              <a:t>&gt;</a:t>
            </a:r>
          </a:p>
          <a:p>
            <a:r>
              <a:rPr lang="en-US" sz="1600" dirty="0"/>
              <a:t>                &lt;</a:t>
            </a:r>
            <a:r>
              <a:rPr lang="en-US" sz="1600" dirty="0" err="1"/>
              <a:t>i</a:t>
            </a:r>
            <a:r>
              <a:rPr lang="en-US" sz="1600" dirty="0"/>
              <a:t>&gt;Written by &lt;b&gt;{author}&lt;/b&gt;&lt;/</a:t>
            </a:r>
            <a:r>
              <a:rPr lang="en-US" sz="1600" dirty="0" err="1"/>
              <a:t>i</a:t>
            </a:r>
            <a:r>
              <a:rPr lang="en-US" sz="1600" dirty="0"/>
              <a:t>&gt;</a:t>
            </a:r>
          </a:p>
          <a:p>
            <a:r>
              <a:rPr lang="en-US" sz="1600" dirty="0"/>
              <a:t>                &lt;/</a:t>
            </a:r>
            <a:r>
              <a:rPr lang="en-US" sz="1600" dirty="0" err="1"/>
              <a:t>Card.Subtitle</a:t>
            </a:r>
            <a:r>
              <a:rPr lang="en-US" sz="1600" dirty="0"/>
              <a:t>&gt;</a:t>
            </a:r>
          </a:p>
          <a:p>
            <a:r>
              <a:rPr lang="en-US" sz="1600" dirty="0"/>
              <a:t>                &lt;</a:t>
            </a:r>
            <a:r>
              <a:rPr lang="en-US" sz="1600" dirty="0" err="1"/>
              <a:t>Card.Text</a:t>
            </a:r>
            <a:r>
              <a:rPr lang="en-US" sz="1600" dirty="0"/>
              <a:t>&gt;</a:t>
            </a:r>
          </a:p>
          <a:p>
            <a:r>
              <a:rPr lang="en-US" sz="1600" dirty="0"/>
              <a:t>                    {</a:t>
            </a:r>
            <a:r>
              <a:rPr lang="en-US" sz="1600" dirty="0" err="1"/>
              <a:t>processedContent</a:t>
            </a:r>
            <a:r>
              <a:rPr lang="en-US" sz="1600" dirty="0"/>
              <a:t>}</a:t>
            </a:r>
          </a:p>
          <a:p>
            <a:r>
              <a:rPr lang="en-US" sz="1600" dirty="0"/>
              <a:t>                &lt;/</a:t>
            </a:r>
            <a:r>
              <a:rPr lang="en-US" sz="1600" dirty="0" err="1"/>
              <a:t>Card.Text</a:t>
            </a:r>
            <a:r>
              <a:rPr lang="en-US" sz="1600" dirty="0"/>
              <a:t>&gt;</a:t>
            </a:r>
          </a:p>
          <a:p>
            <a:r>
              <a:rPr lang="en-US" sz="1600" dirty="0"/>
              <a:t>                {short &amp;&amp; &lt;Link </a:t>
            </a:r>
            <a:r>
              <a:rPr lang="en-US" sz="1600" dirty="0" err="1"/>
              <a:t>href</a:t>
            </a:r>
            <a:r>
              <a:rPr lang="en-US" sz="1600" dirty="0"/>
              <a:t>={`/post/${id}`}&gt;View full post&lt;/Link&gt;}</a:t>
            </a:r>
          </a:p>
          <a:p>
            <a:r>
              <a:rPr lang="en-US" sz="1600" dirty="0"/>
              <a:t>              </a:t>
            </a:r>
          </a:p>
          <a:p>
            <a:r>
              <a:rPr lang="en-US" sz="1600" dirty="0"/>
              <a:t>            &lt;/</a:t>
            </a:r>
            <a:r>
              <a:rPr lang="en-US" sz="1600" dirty="0" err="1"/>
              <a:t>Card.Body</a:t>
            </a:r>
            <a:r>
              <a:rPr lang="en-US" sz="1600" dirty="0"/>
              <a:t>&gt;</a:t>
            </a:r>
          </a:p>
          <a:p>
            <a:r>
              <a:rPr lang="en-US" sz="1600" dirty="0"/>
              <a:t>        &lt;/Card&gt;</a:t>
            </a:r>
            <a:endParaRPr lang="en-US" sz="1200" dirty="0"/>
          </a:p>
        </p:txBody>
      </p:sp>
    </p:spTree>
    <p:extLst>
      <p:ext uri="{BB962C8B-B14F-4D97-AF65-F5344CB8AC3E}">
        <p14:creationId xmlns:p14="http://schemas.microsoft.com/office/powerpoint/2010/main" val="141932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Updating React - Login</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5001369"/>
          </a:xfrm>
          <a:prstGeom prst="rect">
            <a:avLst/>
          </a:prstGeom>
          <a:noFill/>
        </p:spPr>
        <p:txBody>
          <a:bodyPr wrap="square">
            <a:spAutoFit/>
          </a:bodyPr>
          <a:lstStyle/>
          <a:p>
            <a:pPr algn="l"/>
            <a:r>
              <a:rPr lang="it-IT" sz="1600" b="1" u="sng" dirty="0">
                <a:solidFill>
                  <a:srgbClr val="1B1B1B"/>
                </a:solidFill>
                <a:latin typeface="arial" panose="020B0604020202020204" pitchFamily="34" charset="0"/>
              </a:rPr>
              <a:t>user/Login.js</a:t>
            </a:r>
          </a:p>
          <a:p>
            <a:pPr algn="l"/>
            <a:endParaRPr lang="en-US" sz="1050" b="1" u="sng" dirty="0">
              <a:latin typeface="arial" panose="020B0604020202020204" pitchFamily="34" charset="0"/>
            </a:endParaRPr>
          </a:p>
          <a:p>
            <a:r>
              <a:rPr lang="en-US" sz="1400" dirty="0" err="1">
                <a:latin typeface="Consolas" panose="020B0609020204030204" pitchFamily="49" charset="0"/>
                <a:cs typeface="Consolas" panose="020B0609020204030204" pitchFamily="49" charset="0"/>
              </a:rPr>
              <a:t>const</a:t>
            </a:r>
            <a:r>
              <a:rPr lang="en-US" sz="1400" dirty="0">
                <a:latin typeface="Consolas" panose="020B0609020204030204" pitchFamily="49" charset="0"/>
                <a:cs typeface="Consolas" panose="020B0609020204030204" pitchFamily="49" charset="0"/>
              </a:rPr>
              <a:t> [user, login] = </a:t>
            </a:r>
            <a:r>
              <a:rPr lang="en-US" sz="1400" dirty="0" err="1">
                <a:latin typeface="Consolas" panose="020B0609020204030204" pitchFamily="49" charset="0"/>
                <a:cs typeface="Consolas" panose="020B0609020204030204" pitchFamily="49" charset="0"/>
              </a:rPr>
              <a:t>useResource</a:t>
            </a:r>
            <a:r>
              <a:rPr lang="en-US" sz="1400" dirty="0">
                <a:latin typeface="Consolas" panose="020B0609020204030204" pitchFamily="49" charset="0"/>
                <a:cs typeface="Consolas" panose="020B0609020204030204" pitchFamily="49" charset="0"/>
              </a:rPr>
              <a:t>((username, password) =&gt; ({</a:t>
            </a:r>
          </a:p>
          <a:p>
            <a:pPr lvl="1"/>
            <a:r>
              <a:rPr lang="en-US" sz="1400" dirty="0" err="1">
                <a:latin typeface="Consolas" panose="020B0609020204030204" pitchFamily="49" charset="0"/>
                <a:cs typeface="Consolas" panose="020B0609020204030204" pitchFamily="49" charset="0"/>
              </a:rPr>
              <a:t>url</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auth</a:t>
            </a:r>
            <a:r>
              <a:rPr lang="en-US" sz="1400" dirty="0">
                <a:latin typeface="Consolas" panose="020B0609020204030204" pitchFamily="49" charset="0"/>
                <a:cs typeface="Consolas" panose="020B0609020204030204" pitchFamily="49" charset="0"/>
              </a:rPr>
              <a:t>/login",</a:t>
            </a:r>
          </a:p>
          <a:p>
            <a:pPr lvl="1"/>
            <a:r>
              <a:rPr lang="en-US" sz="1400" dirty="0">
                <a:latin typeface="Consolas" panose="020B0609020204030204" pitchFamily="49" charset="0"/>
                <a:cs typeface="Consolas" panose="020B0609020204030204" pitchFamily="49" charset="0"/>
              </a:rPr>
              <a:t>method: "post",</a:t>
            </a:r>
          </a:p>
          <a:p>
            <a:pPr lvl="1"/>
            <a:r>
              <a:rPr lang="en-US" sz="1400" dirty="0">
                <a:latin typeface="Consolas" panose="020B0609020204030204" pitchFamily="49" charset="0"/>
                <a:cs typeface="Consolas" panose="020B0609020204030204" pitchFamily="49" charset="0"/>
              </a:rPr>
              <a:t>data: { username, password },</a:t>
            </a:r>
          </a:p>
          <a:p>
            <a:r>
              <a:rPr lang="en-US" sz="1400" dirty="0">
                <a:latin typeface="Consolas" panose="020B0609020204030204" pitchFamily="49" charset="0"/>
                <a:cs typeface="Consolas" panose="020B0609020204030204" pitchFamily="49" charset="0"/>
              </a:rPr>
              <a:t>}));</a:t>
            </a:r>
          </a:p>
          <a:p>
            <a:br>
              <a:rPr lang="en-US" sz="1050" b="0" dirty="0">
                <a:effectLst/>
                <a:latin typeface="Consolas" panose="020B0609020204030204" pitchFamily="49" charset="0"/>
              </a:rPr>
            </a:br>
            <a:r>
              <a:rPr lang="en-US" sz="1400" dirty="0" err="1">
                <a:latin typeface="Consolas" panose="020B0609020204030204" pitchFamily="49" charset="0"/>
                <a:cs typeface="Consolas" panose="020B0609020204030204" pitchFamily="49" charset="0"/>
              </a:rPr>
              <a:t>useEffect</a:t>
            </a:r>
            <a:r>
              <a:rPr lang="en-US" sz="1400" dirty="0">
                <a:latin typeface="Consolas" panose="020B0609020204030204" pitchFamily="49" charset="0"/>
                <a:cs typeface="Consolas" panose="020B0609020204030204" pitchFamily="49" charset="0"/>
              </a:rPr>
              <a:t>(() =&gt; {</a:t>
            </a:r>
          </a:p>
          <a:p>
            <a:pPr lvl="1"/>
            <a:r>
              <a:rPr lang="en-US" sz="1400" dirty="0">
                <a:latin typeface="Consolas" panose="020B0609020204030204" pitchFamily="49" charset="0"/>
                <a:cs typeface="Consolas" panose="020B0609020204030204" pitchFamily="49" charset="0"/>
              </a:rPr>
              <a:t>if (user &amp;&amp; </a:t>
            </a:r>
            <a:r>
              <a:rPr lang="en-US" sz="1400" dirty="0" err="1">
                <a:latin typeface="Consolas" panose="020B0609020204030204" pitchFamily="49" charset="0"/>
                <a:cs typeface="Consolas" panose="020B0609020204030204" pitchFamily="49" charset="0"/>
              </a:rPr>
              <a:t>user.isLoading</a:t>
            </a:r>
            <a:r>
              <a:rPr lang="en-US" sz="1400" dirty="0">
                <a:latin typeface="Consolas" panose="020B0609020204030204" pitchFamily="49" charset="0"/>
                <a:cs typeface="Consolas" panose="020B0609020204030204" pitchFamily="49" charset="0"/>
              </a:rPr>
              <a:t> === false &amp;&amp; (</a:t>
            </a:r>
            <a:r>
              <a:rPr lang="en-US" sz="1400" dirty="0" err="1">
                <a:latin typeface="Consolas" panose="020B0609020204030204" pitchFamily="49" charset="0"/>
                <a:cs typeface="Consolas" panose="020B0609020204030204" pitchFamily="49" charset="0"/>
              </a:rPr>
              <a:t>user.data</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user.error</a:t>
            </a:r>
            <a:r>
              <a:rPr lang="en-US" sz="1400" dirty="0">
                <a:latin typeface="Consolas" panose="020B0609020204030204" pitchFamily="49" charset="0"/>
                <a:cs typeface="Consolas" panose="020B0609020204030204" pitchFamily="49" charset="0"/>
              </a:rPr>
              <a:t>)) {</a:t>
            </a:r>
          </a:p>
          <a:p>
            <a:pPr lvl="2"/>
            <a:r>
              <a:rPr lang="en-US" sz="1400" dirty="0">
                <a:latin typeface="Consolas" panose="020B0609020204030204" pitchFamily="49" charset="0"/>
                <a:cs typeface="Consolas" panose="020B0609020204030204" pitchFamily="49" charset="0"/>
              </a:rPr>
              <a:t>if (</a:t>
            </a:r>
            <a:r>
              <a:rPr lang="en-US" sz="1400" dirty="0" err="1">
                <a:latin typeface="Consolas" panose="020B0609020204030204" pitchFamily="49" charset="0"/>
                <a:cs typeface="Consolas" panose="020B0609020204030204" pitchFamily="49" charset="0"/>
              </a:rPr>
              <a:t>user.error</a:t>
            </a:r>
            <a:r>
              <a:rPr lang="en-US" sz="1400" dirty="0">
                <a:latin typeface="Consolas" panose="020B0609020204030204" pitchFamily="49" charset="0"/>
                <a:cs typeface="Consolas" panose="020B0609020204030204" pitchFamily="49" charset="0"/>
              </a:rPr>
              <a:t>) {</a:t>
            </a:r>
          </a:p>
          <a:p>
            <a:pPr lvl="2"/>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setLoginFailed</a:t>
            </a:r>
            <a:r>
              <a:rPr lang="en-US" sz="1400" dirty="0">
                <a:latin typeface="Consolas" panose="020B0609020204030204" pitchFamily="49" charset="0"/>
                <a:cs typeface="Consolas" panose="020B0609020204030204" pitchFamily="49" charset="0"/>
              </a:rPr>
              <a:t>(true);</a:t>
            </a:r>
          </a:p>
          <a:p>
            <a:pPr lvl="2"/>
            <a:r>
              <a:rPr lang="en-US" sz="1400" dirty="0">
                <a:latin typeface="Consolas" panose="020B0609020204030204" pitchFamily="49" charset="0"/>
                <a:cs typeface="Consolas" panose="020B0609020204030204" pitchFamily="49" charset="0"/>
              </a:rPr>
              <a:t>} else {</a:t>
            </a:r>
          </a:p>
          <a:p>
            <a:pPr lvl="3"/>
            <a:r>
              <a:rPr lang="en-US" sz="1400" dirty="0" err="1">
                <a:latin typeface="Consolas" panose="020B0609020204030204" pitchFamily="49" charset="0"/>
                <a:cs typeface="Consolas" panose="020B0609020204030204" pitchFamily="49" charset="0"/>
              </a:rPr>
              <a:t>setLoginFailed</a:t>
            </a:r>
            <a:r>
              <a:rPr lang="en-US" sz="1400" dirty="0">
                <a:latin typeface="Consolas" panose="020B0609020204030204" pitchFamily="49" charset="0"/>
                <a:cs typeface="Consolas" panose="020B0609020204030204" pitchFamily="49" charset="0"/>
              </a:rPr>
              <a:t>(false);</a:t>
            </a:r>
          </a:p>
          <a:p>
            <a:pPr lvl="3"/>
            <a:r>
              <a:rPr lang="en-US" sz="1400" dirty="0">
                <a:latin typeface="Consolas" panose="020B0609020204030204" pitchFamily="49" charset="0"/>
                <a:cs typeface="Consolas" panose="020B0609020204030204" pitchFamily="49" charset="0"/>
              </a:rPr>
              <a:t>dispatch({</a:t>
            </a:r>
          </a:p>
          <a:p>
            <a:pPr lvl="4"/>
            <a:r>
              <a:rPr lang="en-US" sz="1400" dirty="0">
                <a:latin typeface="Consolas" panose="020B0609020204030204" pitchFamily="49" charset="0"/>
                <a:cs typeface="Consolas" panose="020B0609020204030204" pitchFamily="49" charset="0"/>
              </a:rPr>
              <a:t>type: "LOGIN",</a:t>
            </a:r>
          </a:p>
          <a:p>
            <a:pPr lvl="4"/>
            <a:r>
              <a:rPr lang="en-US" sz="1400" dirty="0">
                <a:latin typeface="Consolas" panose="020B0609020204030204" pitchFamily="49" charset="0"/>
                <a:cs typeface="Consolas" panose="020B0609020204030204" pitchFamily="49" charset="0"/>
              </a:rPr>
              <a:t>username: "User",</a:t>
            </a:r>
          </a:p>
          <a:p>
            <a:pPr lvl="4"/>
            <a:r>
              <a:rPr lang="en-US" sz="1400" dirty="0" err="1">
                <a:latin typeface="Consolas" panose="020B0609020204030204" pitchFamily="49" charset="0"/>
                <a:cs typeface="Consolas" panose="020B0609020204030204" pitchFamily="49" charset="0"/>
              </a:rPr>
              <a:t>access_token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user.data.access_token</a:t>
            </a:r>
            <a:r>
              <a:rPr lang="en-US" sz="1400" dirty="0">
                <a:latin typeface="Consolas" panose="020B0609020204030204" pitchFamily="49" charset="0"/>
                <a:cs typeface="Consolas" panose="020B0609020204030204" pitchFamily="49" charset="0"/>
              </a:rPr>
              <a:t>,</a:t>
            </a:r>
          </a:p>
          <a:p>
            <a:pPr lvl="3"/>
            <a:r>
              <a:rPr lang="en-US" sz="1400" dirty="0">
                <a:latin typeface="Consolas" panose="020B0609020204030204" pitchFamily="49" charset="0"/>
                <a:cs typeface="Consolas" panose="020B0609020204030204" pitchFamily="49" charset="0"/>
              </a:rPr>
              <a:t>});</a:t>
            </a:r>
          </a:p>
          <a:p>
            <a:pPr lvl="2"/>
            <a:r>
              <a:rPr lang="en-US" sz="1400" dirty="0">
                <a:latin typeface="Consolas" panose="020B0609020204030204" pitchFamily="49" charset="0"/>
                <a:cs typeface="Consolas" panose="020B0609020204030204" pitchFamily="49" charset="0"/>
              </a:rPr>
              <a:t>}</a:t>
            </a:r>
          </a:p>
          <a:p>
            <a:pPr lvl="1"/>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[user]);</a:t>
            </a:r>
          </a:p>
          <a:p>
            <a:pPr algn="l"/>
            <a:endParaRPr lang="en-US" sz="1600" b="1" u="sng" dirty="0">
              <a:latin typeface="arial" panose="020B0604020202020204" pitchFamily="34" charset="0"/>
            </a:endParaRPr>
          </a:p>
        </p:txBody>
      </p:sp>
    </p:spTree>
    <p:extLst>
      <p:ext uri="{BB962C8B-B14F-4D97-AF65-F5344CB8AC3E}">
        <p14:creationId xmlns:p14="http://schemas.microsoft.com/office/powerpoint/2010/main" val="234042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Updating React - Login (continued)</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1808187"/>
          </a:xfrm>
          <a:prstGeom prst="rect">
            <a:avLst/>
          </a:prstGeom>
          <a:noFill/>
        </p:spPr>
        <p:txBody>
          <a:bodyPr wrap="square">
            <a:spAutoFit/>
          </a:bodyPr>
          <a:lstStyle/>
          <a:p>
            <a:pPr algn="l"/>
            <a:r>
              <a:rPr lang="it-IT" sz="1600" b="1" u="sng" dirty="0">
                <a:solidFill>
                  <a:srgbClr val="1B1B1B"/>
                </a:solidFill>
                <a:latin typeface="arial" panose="020B0604020202020204" pitchFamily="34" charset="0"/>
              </a:rPr>
              <a:t>App.js</a:t>
            </a:r>
          </a:p>
          <a:p>
            <a:pPr algn="l"/>
            <a:endParaRPr lang="en-US" sz="1050" b="1" u="sng" dirty="0">
              <a:latin typeface="arial" panose="020B0604020202020204" pitchFamily="34" charset="0"/>
            </a:endParaRPr>
          </a:p>
          <a:p>
            <a:r>
              <a:rPr lang="en-US" sz="1050" b="0" dirty="0">
                <a:effectLst/>
                <a:latin typeface="Consolas" panose="020B0609020204030204" pitchFamily="49" charset="0"/>
              </a:rPr>
              <a:t>const [ state, dispatch ] = </a:t>
            </a:r>
            <a:r>
              <a:rPr lang="en-US" sz="1050" b="0" dirty="0" err="1">
                <a:effectLst/>
                <a:latin typeface="Consolas" panose="020B0609020204030204" pitchFamily="49" charset="0"/>
              </a:rPr>
              <a:t>useReducer</a:t>
            </a:r>
            <a:r>
              <a:rPr lang="en-US" sz="1050" b="0" dirty="0">
                <a:effectLst/>
                <a:latin typeface="Consolas" panose="020B0609020204030204" pitchFamily="49" charset="0"/>
              </a:rPr>
              <a:t>(</a:t>
            </a:r>
            <a:r>
              <a:rPr lang="en-US" sz="1050" b="0" dirty="0" err="1">
                <a:effectLst/>
                <a:latin typeface="Consolas" panose="020B0609020204030204" pitchFamily="49" charset="0"/>
              </a:rPr>
              <a:t>appReducer</a:t>
            </a:r>
            <a:r>
              <a:rPr lang="en-US" sz="1050" b="0" dirty="0">
                <a:effectLst/>
                <a:latin typeface="Consolas" panose="020B0609020204030204" pitchFamily="49" charset="0"/>
              </a:rPr>
              <a:t>, { user: {}, posts: [] })</a:t>
            </a:r>
          </a:p>
          <a:p>
            <a:pPr algn="l"/>
            <a:endParaRPr lang="en-US" sz="1600" b="1" u="sng" dirty="0">
              <a:latin typeface="arial" panose="020B0604020202020204" pitchFamily="34" charset="0"/>
            </a:endParaRPr>
          </a:p>
          <a:p>
            <a:r>
              <a:rPr lang="it-IT" sz="1600" b="1" u="sng" dirty="0">
                <a:solidFill>
                  <a:srgbClr val="1B1B1B"/>
                </a:solidFill>
                <a:latin typeface="arial" panose="020B0604020202020204" pitchFamily="34" charset="0"/>
              </a:rPr>
              <a:t>Logout.js</a:t>
            </a:r>
          </a:p>
          <a:p>
            <a:r>
              <a:rPr lang="en-US" sz="1050" b="0" dirty="0">
                <a:effectLst/>
                <a:latin typeface="Consolas" panose="020B0609020204030204" pitchFamily="49" charset="0"/>
              </a:rPr>
              <a:t>Logged in as: &lt;b&gt;{</a:t>
            </a:r>
            <a:r>
              <a:rPr lang="en-US" sz="1050" b="0" dirty="0" err="1">
                <a:effectLst/>
                <a:latin typeface="Consolas" panose="020B0609020204030204" pitchFamily="49" charset="0"/>
              </a:rPr>
              <a:t>user.username</a:t>
            </a:r>
            <a:r>
              <a:rPr lang="en-US" sz="1050" b="0" dirty="0">
                <a:effectLst/>
                <a:latin typeface="Consolas" panose="020B0609020204030204" pitchFamily="49" charset="0"/>
              </a:rPr>
              <a:t>}&lt;/b&gt;</a:t>
            </a:r>
          </a:p>
          <a:p>
            <a:endParaRPr lang="en-US" sz="1600" b="1" u="sng" dirty="0">
              <a:solidFill>
                <a:srgbClr val="1B1B1B"/>
              </a:solidFill>
              <a:latin typeface="arial" panose="020B0604020202020204" pitchFamily="34" charset="0"/>
            </a:endParaRPr>
          </a:p>
          <a:p>
            <a:endParaRPr lang="en-US" sz="1600" b="1" u="sng" dirty="0">
              <a:solidFill>
                <a:srgbClr val="1B1B1B"/>
              </a:solidFill>
              <a:latin typeface="arial" panose="020B0604020202020204" pitchFamily="34" charset="0"/>
            </a:endParaRPr>
          </a:p>
        </p:txBody>
      </p:sp>
    </p:spTree>
    <p:extLst>
      <p:ext uri="{BB962C8B-B14F-4D97-AF65-F5344CB8AC3E}">
        <p14:creationId xmlns:p14="http://schemas.microsoft.com/office/powerpoint/2010/main" val="395314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Updating React - Reducers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5116785"/>
          </a:xfrm>
          <a:prstGeom prst="rect">
            <a:avLst/>
          </a:prstGeom>
          <a:noFill/>
        </p:spPr>
        <p:txBody>
          <a:bodyPr wrap="square">
            <a:spAutoFit/>
          </a:bodyPr>
          <a:lstStyle/>
          <a:p>
            <a:pPr algn="l"/>
            <a:r>
              <a:rPr lang="it-IT" sz="1600" b="1" u="sng" dirty="0" err="1">
                <a:solidFill>
                  <a:srgbClr val="1B1B1B"/>
                </a:solidFill>
                <a:latin typeface="arial" panose="020B0604020202020204" pitchFamily="34" charset="0"/>
              </a:rPr>
              <a:t>reducers.js</a:t>
            </a:r>
            <a:endParaRPr lang="it-IT" sz="1600" b="1" u="sng" dirty="0">
              <a:solidFill>
                <a:srgbClr val="1B1B1B"/>
              </a:solidFill>
              <a:latin typeface="arial" panose="020B0604020202020204" pitchFamily="34" charset="0"/>
            </a:endParaRPr>
          </a:p>
          <a:p>
            <a:pPr algn="l"/>
            <a:endParaRPr lang="en-US" sz="1050" b="1" u="sng" dirty="0">
              <a:latin typeface="arial" panose="020B0604020202020204" pitchFamily="34" charset="0"/>
            </a:endParaRPr>
          </a:p>
          <a:p>
            <a:r>
              <a:rPr lang="en-US" sz="1400" dirty="0">
                <a:latin typeface="Consolas" panose="020B0609020204030204" pitchFamily="49" charset="0"/>
                <a:cs typeface="Consolas" panose="020B0609020204030204" pitchFamily="49" charset="0"/>
              </a:rPr>
              <a:t>switch (</a:t>
            </a:r>
            <a:r>
              <a:rPr lang="en-US" sz="1400" dirty="0" err="1">
                <a:latin typeface="Consolas" panose="020B0609020204030204" pitchFamily="49" charset="0"/>
                <a:cs typeface="Consolas" panose="020B0609020204030204" pitchFamily="49" charset="0"/>
              </a:rPr>
              <a:t>action.type</a:t>
            </a:r>
            <a:r>
              <a:rPr lang="en-US" sz="1400" dirty="0">
                <a:latin typeface="Consolas" panose="020B0609020204030204" pitchFamily="49" charset="0"/>
                <a:cs typeface="Consolas" panose="020B0609020204030204" pitchFamily="49" charset="0"/>
              </a:rPr>
              <a:t>) {</a:t>
            </a:r>
          </a:p>
          <a:p>
            <a:pPr lvl="1"/>
            <a:r>
              <a:rPr lang="en-US" sz="1400" dirty="0">
                <a:latin typeface="Consolas" panose="020B0609020204030204" pitchFamily="49" charset="0"/>
                <a:cs typeface="Consolas" panose="020B0609020204030204" pitchFamily="49" charset="0"/>
              </a:rPr>
              <a:t>case "LOGIN":</a:t>
            </a:r>
          </a:p>
          <a:p>
            <a:pPr lvl="2"/>
            <a:r>
              <a:rPr lang="en-US" sz="1400" dirty="0">
                <a:latin typeface="Consolas" panose="020B0609020204030204" pitchFamily="49" charset="0"/>
                <a:cs typeface="Consolas" panose="020B0609020204030204" pitchFamily="49" charset="0"/>
              </a:rPr>
              <a:t>return {</a:t>
            </a:r>
          </a:p>
          <a:p>
            <a:pPr lvl="3"/>
            <a:r>
              <a:rPr lang="en-US" sz="1400" dirty="0">
                <a:latin typeface="Consolas" panose="020B0609020204030204" pitchFamily="49" charset="0"/>
                <a:cs typeface="Consolas" panose="020B0609020204030204" pitchFamily="49" charset="0"/>
              </a:rPr>
              <a:t>username: </a:t>
            </a:r>
            <a:r>
              <a:rPr lang="en-US" sz="1400" dirty="0" err="1">
                <a:latin typeface="Consolas" panose="020B0609020204030204" pitchFamily="49" charset="0"/>
                <a:cs typeface="Consolas" panose="020B0609020204030204" pitchFamily="49" charset="0"/>
              </a:rPr>
              <a:t>action.username</a:t>
            </a:r>
            <a:r>
              <a:rPr lang="en-US" sz="1400" dirty="0">
                <a:latin typeface="Consolas" panose="020B0609020204030204" pitchFamily="49" charset="0"/>
                <a:cs typeface="Consolas" panose="020B0609020204030204" pitchFamily="49" charset="0"/>
              </a:rPr>
              <a:t>,</a:t>
            </a:r>
          </a:p>
          <a:p>
            <a:pPr lvl="3"/>
            <a:r>
              <a:rPr lang="en-US" sz="1400" dirty="0" err="1">
                <a:latin typeface="Consolas" panose="020B0609020204030204" pitchFamily="49" charset="0"/>
                <a:cs typeface="Consolas" panose="020B0609020204030204" pitchFamily="49" charset="0"/>
              </a:rPr>
              <a:t>access_token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action.access_token</a:t>
            </a:r>
            <a:r>
              <a:rPr lang="en-US" sz="1400" dirty="0">
                <a:latin typeface="Consolas" panose="020B0609020204030204" pitchFamily="49" charset="0"/>
                <a:cs typeface="Consolas" panose="020B0609020204030204" pitchFamily="49" charset="0"/>
              </a:rPr>
              <a:t>,</a:t>
            </a:r>
          </a:p>
          <a:p>
            <a:pPr lvl="2"/>
            <a:r>
              <a:rPr lang="en-US" sz="1400" dirty="0">
                <a:latin typeface="Consolas" panose="020B0609020204030204" pitchFamily="49" charset="0"/>
                <a:cs typeface="Consolas" panose="020B0609020204030204" pitchFamily="49" charset="0"/>
              </a:rPr>
              <a:t>};</a:t>
            </a:r>
          </a:p>
          <a:p>
            <a:pPr lvl="1"/>
            <a:r>
              <a:rPr lang="en-US" sz="1400" dirty="0">
                <a:latin typeface="Consolas" panose="020B0609020204030204" pitchFamily="49" charset="0"/>
                <a:cs typeface="Consolas" panose="020B0609020204030204" pitchFamily="49" charset="0"/>
              </a:rPr>
              <a:t>case "LOGOUT":</a:t>
            </a:r>
          </a:p>
          <a:p>
            <a:pPr lvl="1"/>
            <a:r>
              <a:rPr lang="en-US" sz="1400" dirty="0">
                <a:latin typeface="Consolas" panose="020B0609020204030204" pitchFamily="49" charset="0"/>
                <a:cs typeface="Consolas" panose="020B0609020204030204" pitchFamily="49" charset="0"/>
              </a:rPr>
              <a:t>	return null;</a:t>
            </a:r>
          </a:p>
          <a:p>
            <a:pPr lvl="1"/>
            <a:r>
              <a:rPr lang="en-US" sz="1400" dirty="0">
                <a:latin typeface="Consolas" panose="020B0609020204030204" pitchFamily="49" charset="0"/>
                <a:cs typeface="Consolas" panose="020B0609020204030204" pitchFamily="49" charset="0"/>
              </a:rPr>
              <a:t>default:</a:t>
            </a:r>
          </a:p>
          <a:p>
            <a:pPr lvl="1"/>
            <a:r>
              <a:rPr lang="en-US" sz="1400" dirty="0">
                <a:latin typeface="Consolas" panose="020B0609020204030204" pitchFamily="49" charset="0"/>
                <a:cs typeface="Consolas" panose="020B0609020204030204" pitchFamily="49" charset="0"/>
              </a:rPr>
              <a:t>	return state;</a:t>
            </a:r>
          </a:p>
          <a:p>
            <a:r>
              <a:rPr lang="en-US" sz="1400" dirty="0">
                <a:latin typeface="Consolas" panose="020B0609020204030204" pitchFamily="49" charset="0"/>
                <a:cs typeface="Consolas" panose="020B0609020204030204" pitchFamily="49" charset="0"/>
              </a:rPr>
              <a:t>}</a:t>
            </a:r>
          </a:p>
          <a:p>
            <a:endParaRPr lang="en-US" sz="1400" b="1" u="sng" dirty="0">
              <a:solidFill>
                <a:srgbClr val="1B1B1B"/>
              </a:solidFill>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case "CLEAR_POSTS":</a:t>
            </a:r>
          </a:p>
          <a:p>
            <a:r>
              <a:rPr lang="en-US" sz="1400" dirty="0">
                <a:latin typeface="Consolas" panose="020B0609020204030204" pitchFamily="49" charset="0"/>
                <a:cs typeface="Consolas" panose="020B0609020204030204" pitchFamily="49" charset="0"/>
              </a:rPr>
              <a:t>	return [];</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solidFill>
                  <a:srgbClr val="1B1B1B"/>
                </a:solidFill>
                <a:latin typeface="arial" panose="020B0604020202020204" pitchFamily="34" charset="0"/>
              </a:rPr>
              <a:t>Login and Registration should now be functional once more, using the Express server</a:t>
            </a:r>
            <a:endParaRPr lang="it-IT" sz="1400" dirty="0">
              <a:solidFill>
                <a:srgbClr val="1B1B1B"/>
              </a:solidFill>
              <a:latin typeface="arial" panose="020B0604020202020204" pitchFamily="34" charset="0"/>
            </a:endParaRPr>
          </a:p>
          <a:p>
            <a:endParaRPr lang="en-US" sz="1400" dirty="0">
              <a:latin typeface="Consolas" panose="020B0609020204030204" pitchFamily="49" charset="0"/>
              <a:cs typeface="Consolas" panose="020B0609020204030204" pitchFamily="49" charset="0"/>
            </a:endParaRPr>
          </a:p>
          <a:p>
            <a:endParaRPr lang="it-IT" sz="1600" b="1" u="sng" dirty="0">
              <a:solidFill>
                <a:srgbClr val="1B1B1B"/>
              </a:solidFill>
              <a:latin typeface="arial" panose="020B0604020202020204" pitchFamily="34" charset="0"/>
            </a:endParaRPr>
          </a:p>
          <a:p>
            <a:pPr algn="l"/>
            <a:endParaRPr lang="en-US" sz="1600" b="1" u="sng" dirty="0">
              <a:latin typeface="arial" panose="020B0604020202020204" pitchFamily="34" charset="0"/>
            </a:endParaRPr>
          </a:p>
        </p:txBody>
      </p:sp>
    </p:spTree>
    <p:extLst>
      <p:ext uri="{BB962C8B-B14F-4D97-AF65-F5344CB8AC3E}">
        <p14:creationId xmlns:p14="http://schemas.microsoft.com/office/powerpoint/2010/main" val="2272751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Updating React - Retrieving user posts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5324535"/>
          </a:xfrm>
          <a:prstGeom prst="rect">
            <a:avLst/>
          </a:prstGeom>
          <a:noFill/>
        </p:spPr>
        <p:txBody>
          <a:bodyPr wrap="square">
            <a:spAutoFit/>
          </a:bodyPr>
          <a:lstStyle/>
          <a:p>
            <a:pPr algn="l"/>
            <a:r>
              <a:rPr lang="it-IT" sz="1600" b="1" u="sng" dirty="0" err="1">
                <a:solidFill>
                  <a:srgbClr val="1B1B1B"/>
                </a:solidFill>
                <a:latin typeface="arial" panose="020B0604020202020204" pitchFamily="34" charset="0"/>
              </a:rPr>
              <a:t>App.js</a:t>
            </a:r>
            <a:endParaRPr lang="it-IT" sz="1600" b="1" u="sng" dirty="0">
              <a:solidFill>
                <a:srgbClr val="1B1B1B"/>
              </a:solidFill>
              <a:latin typeface="arial" panose="020B0604020202020204" pitchFamily="34" charset="0"/>
            </a:endParaRPr>
          </a:p>
          <a:p>
            <a:pPr algn="l"/>
            <a:endParaRPr lang="en-US" sz="1050" b="1" u="sng" dirty="0">
              <a:latin typeface="arial" panose="020B0604020202020204" pitchFamily="34" charset="0"/>
            </a:endParaRPr>
          </a:p>
          <a:p>
            <a:r>
              <a:rPr lang="en-US" sz="1400" dirty="0" err="1">
                <a:latin typeface="Consolas" panose="020B0609020204030204" pitchFamily="49" charset="0"/>
                <a:cs typeface="Consolas" panose="020B0609020204030204" pitchFamily="49" charset="0"/>
              </a:rPr>
              <a:t>const</a:t>
            </a:r>
            <a:r>
              <a:rPr lang="en-US" sz="1400" dirty="0">
                <a:latin typeface="Consolas" panose="020B0609020204030204" pitchFamily="49" charset="0"/>
                <a:cs typeface="Consolas" panose="020B0609020204030204" pitchFamily="49" charset="0"/>
              </a:rPr>
              <a:t> [posts, </a:t>
            </a:r>
            <a:r>
              <a:rPr lang="en-US" sz="1400" dirty="0" err="1">
                <a:latin typeface="Consolas" panose="020B0609020204030204" pitchFamily="49" charset="0"/>
                <a:cs typeface="Consolas" panose="020B0609020204030204" pitchFamily="49" charset="0"/>
              </a:rPr>
              <a:t>getPosts</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useResource</a:t>
            </a:r>
            <a:r>
              <a:rPr lang="en-US" sz="1400" dirty="0">
                <a:latin typeface="Consolas" panose="020B0609020204030204" pitchFamily="49" charset="0"/>
                <a:cs typeface="Consolas" panose="020B0609020204030204" pitchFamily="49" charset="0"/>
              </a:rPr>
              <a:t>(() =&gt; ({</a:t>
            </a:r>
          </a:p>
          <a:p>
            <a:pPr lvl="1"/>
            <a:r>
              <a:rPr lang="en-US" sz="1400" dirty="0" err="1">
                <a:latin typeface="Consolas" panose="020B0609020204030204" pitchFamily="49" charset="0"/>
                <a:cs typeface="Consolas" panose="020B0609020204030204" pitchFamily="49" charset="0"/>
              </a:rPr>
              <a:t>url</a:t>
            </a:r>
            <a:r>
              <a:rPr lang="en-US" sz="1400" dirty="0">
                <a:latin typeface="Consolas" panose="020B0609020204030204" pitchFamily="49" charset="0"/>
                <a:cs typeface="Consolas" panose="020B0609020204030204" pitchFamily="49" charset="0"/>
              </a:rPr>
              <a:t>: "/post",</a:t>
            </a:r>
          </a:p>
          <a:p>
            <a:pPr lvl="1"/>
            <a:r>
              <a:rPr lang="en-US" sz="1400" dirty="0">
                <a:latin typeface="Consolas" panose="020B0609020204030204" pitchFamily="49" charset="0"/>
                <a:cs typeface="Consolas" panose="020B0609020204030204" pitchFamily="49" charset="0"/>
              </a:rPr>
              <a:t>method: "get",</a:t>
            </a:r>
          </a:p>
          <a:p>
            <a:pPr lvl="1"/>
            <a:r>
              <a:rPr lang="en-US" sz="1400" dirty="0">
                <a:latin typeface="Consolas" panose="020B0609020204030204" pitchFamily="49" charset="0"/>
                <a:cs typeface="Consolas" panose="020B0609020204030204" pitchFamily="49" charset="0"/>
              </a:rPr>
              <a:t>headers: { Authorization: `${state?.user?.</a:t>
            </a:r>
            <a:r>
              <a:rPr lang="en-US" sz="1400" dirty="0" err="1">
                <a:latin typeface="Consolas" panose="020B0609020204030204" pitchFamily="49" charset="0"/>
                <a:cs typeface="Consolas" panose="020B0609020204030204" pitchFamily="49" charset="0"/>
              </a:rPr>
              <a:t>access_token</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a:t>
            </a:r>
          </a:p>
          <a:p>
            <a:br>
              <a:rPr lang="en-US" sz="1400" dirty="0">
                <a:latin typeface="Consolas" panose="020B0609020204030204" pitchFamily="49" charset="0"/>
                <a:cs typeface="Consolas" panose="020B0609020204030204" pitchFamily="49" charset="0"/>
              </a:rPr>
            </a:br>
            <a:r>
              <a:rPr lang="en-US" sz="1400" dirty="0" err="1">
                <a:latin typeface="Consolas" panose="020B0609020204030204" pitchFamily="49" charset="0"/>
                <a:cs typeface="Consolas" panose="020B0609020204030204" pitchFamily="49" charset="0"/>
              </a:rPr>
              <a:t>useEffect</a:t>
            </a:r>
            <a:r>
              <a:rPr lang="en-US" sz="1400" dirty="0">
                <a:latin typeface="Consolas" panose="020B0609020204030204" pitchFamily="49" charset="0"/>
                <a:cs typeface="Consolas" panose="020B0609020204030204" pitchFamily="49" charset="0"/>
              </a:rPr>
              <a:t>(() =&gt;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getPosts</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[state?.user?.</a:t>
            </a:r>
            <a:r>
              <a:rPr lang="en-US" sz="1400" dirty="0" err="1">
                <a:latin typeface="Consolas" panose="020B0609020204030204" pitchFamily="49" charset="0"/>
                <a:cs typeface="Consolas" panose="020B0609020204030204" pitchFamily="49" charset="0"/>
              </a:rPr>
              <a:t>access_token</a:t>
            </a:r>
            <a:r>
              <a:rPr lang="en-US" sz="1400" dirty="0">
                <a:latin typeface="Consolas" panose="020B0609020204030204" pitchFamily="49" charset="0"/>
                <a:cs typeface="Consolas" panose="020B0609020204030204" pitchFamily="49" charset="0"/>
              </a:rPr>
              <a:t>]);</a:t>
            </a:r>
          </a:p>
          <a:p>
            <a:br>
              <a:rPr lang="en-US" sz="1400" dirty="0">
                <a:latin typeface="Consolas" panose="020B0609020204030204" pitchFamily="49" charset="0"/>
                <a:cs typeface="Consolas" panose="020B0609020204030204" pitchFamily="49" charset="0"/>
              </a:rPr>
            </a:br>
            <a:r>
              <a:rPr lang="en-US" sz="1400" dirty="0" err="1">
                <a:latin typeface="Consolas" panose="020B0609020204030204" pitchFamily="49" charset="0"/>
                <a:cs typeface="Consolas" panose="020B0609020204030204" pitchFamily="49" charset="0"/>
              </a:rPr>
              <a:t>useEffect</a:t>
            </a:r>
            <a:r>
              <a:rPr lang="en-US" sz="1400" dirty="0">
                <a:latin typeface="Consolas" panose="020B0609020204030204" pitchFamily="49" charset="0"/>
                <a:cs typeface="Consolas" panose="020B0609020204030204" pitchFamily="49" charset="0"/>
              </a:rPr>
              <a:t>(() =&gt; {</a:t>
            </a:r>
          </a:p>
          <a:p>
            <a:pPr lvl="1"/>
            <a:r>
              <a:rPr lang="en-US" sz="1400" dirty="0">
                <a:latin typeface="Consolas" panose="020B0609020204030204" pitchFamily="49" charset="0"/>
                <a:cs typeface="Consolas" panose="020B0609020204030204" pitchFamily="49" charset="0"/>
              </a:rPr>
              <a:t>if (posts &amp;&amp; </a:t>
            </a:r>
            <a:r>
              <a:rPr lang="en-US" sz="1400" dirty="0" err="1">
                <a:latin typeface="Consolas" panose="020B0609020204030204" pitchFamily="49" charset="0"/>
                <a:cs typeface="Consolas" panose="020B0609020204030204" pitchFamily="49" charset="0"/>
              </a:rPr>
              <a:t>posts.isLoading</a:t>
            </a:r>
            <a:r>
              <a:rPr lang="en-US" sz="1400" dirty="0">
                <a:latin typeface="Consolas" panose="020B0609020204030204" pitchFamily="49" charset="0"/>
                <a:cs typeface="Consolas" panose="020B0609020204030204" pitchFamily="49" charset="0"/>
              </a:rPr>
              <a:t> === false &amp;&amp; </a:t>
            </a:r>
            <a:r>
              <a:rPr lang="en-US" sz="1400" dirty="0" err="1">
                <a:latin typeface="Consolas" panose="020B0609020204030204" pitchFamily="49" charset="0"/>
                <a:cs typeface="Consolas" panose="020B0609020204030204" pitchFamily="49" charset="0"/>
              </a:rPr>
              <a:t>posts.data</a:t>
            </a:r>
            <a:r>
              <a:rPr lang="en-US" sz="1400" dirty="0">
                <a:latin typeface="Consolas" panose="020B0609020204030204" pitchFamily="49" charset="0"/>
                <a:cs typeface="Consolas" panose="020B0609020204030204" pitchFamily="49" charset="0"/>
              </a:rPr>
              <a:t>) {</a:t>
            </a:r>
          </a:p>
          <a:p>
            <a:pPr lvl="1"/>
            <a:r>
              <a:rPr lang="en-US" sz="1400" dirty="0">
                <a:latin typeface="Consolas" panose="020B0609020204030204" pitchFamily="49" charset="0"/>
                <a:cs typeface="Consolas" panose="020B0609020204030204" pitchFamily="49" charset="0"/>
              </a:rPr>
              <a:t>	dispatch({ type: "FETCH_POSTS", posts: </a:t>
            </a:r>
            <a:r>
              <a:rPr lang="en-US" sz="1400" dirty="0" err="1">
                <a:latin typeface="Consolas" panose="020B0609020204030204" pitchFamily="49" charset="0"/>
                <a:cs typeface="Consolas" panose="020B0609020204030204" pitchFamily="49" charset="0"/>
              </a:rPr>
              <a:t>posts.data.posts.reverse</a:t>
            </a:r>
            <a:r>
              <a:rPr lang="en-US" sz="1400" dirty="0">
                <a:latin typeface="Consolas" panose="020B0609020204030204" pitchFamily="49" charset="0"/>
                <a:cs typeface="Consolas" panose="020B0609020204030204" pitchFamily="49" charset="0"/>
              </a:rPr>
              <a:t>() });</a:t>
            </a:r>
          </a:p>
          <a:p>
            <a:pPr lvl="1"/>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[posts]);</a:t>
            </a:r>
          </a:p>
          <a:p>
            <a:endParaRPr lang="en-US" sz="1050" dirty="0">
              <a:latin typeface="Consolas" panose="020B0609020204030204" pitchFamily="49" charset="0"/>
            </a:endParaRPr>
          </a:p>
          <a:p>
            <a:endParaRPr lang="en-US" sz="1050" b="0" dirty="0">
              <a:effectLst/>
              <a:latin typeface="Consolas" panose="020B0609020204030204" pitchFamily="49" charset="0"/>
            </a:endParaRPr>
          </a:p>
          <a:p>
            <a:r>
              <a:rPr lang="en-US" sz="1600" b="1" u="sng" dirty="0">
                <a:latin typeface="Consolas" panose="020B0609020204030204" pitchFamily="49" charset="0"/>
              </a:rPr>
              <a:t>PostList.js</a:t>
            </a:r>
            <a:endParaRPr lang="en-US" sz="1050" b="1" u="sng" dirty="0">
              <a:latin typeface="Consolas" panose="020B0609020204030204" pitchFamily="49" charset="0"/>
            </a:endParaRPr>
          </a:p>
          <a:p>
            <a:r>
              <a:rPr lang="en-US" sz="1400" dirty="0">
                <a:latin typeface="Consolas" panose="020B0609020204030204" pitchFamily="49" charset="0"/>
                <a:cs typeface="Consolas" panose="020B0609020204030204" pitchFamily="49" charset="0"/>
              </a:rPr>
              <a:t>&lt;div&gt;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posts.length</a:t>
            </a:r>
            <a:r>
              <a:rPr lang="en-US" sz="1400" dirty="0">
                <a:latin typeface="Consolas" panose="020B0609020204030204" pitchFamily="49" charset="0"/>
                <a:cs typeface="Consolas" panose="020B0609020204030204" pitchFamily="49" charset="0"/>
              </a:rPr>
              <a:t> === 0 &amp;&amp; &lt;h2&gt;No posts found.&lt;/h2&gt;}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posts.length</a:t>
            </a:r>
            <a:r>
              <a:rPr lang="en-US" sz="1400" dirty="0">
                <a:latin typeface="Consolas" panose="020B0609020204030204" pitchFamily="49" charset="0"/>
                <a:cs typeface="Consolas" panose="020B0609020204030204" pitchFamily="49" charset="0"/>
              </a:rPr>
              <a:t> &gt; 0 &amp;&amp; </a:t>
            </a:r>
            <a:r>
              <a:rPr lang="en-US" sz="1400" dirty="0" err="1">
                <a:latin typeface="Consolas" panose="020B0609020204030204" pitchFamily="49" charset="0"/>
                <a:cs typeface="Consolas" panose="020B0609020204030204" pitchFamily="49" charset="0"/>
              </a:rPr>
              <a:t>posts.map</a:t>
            </a:r>
            <a:r>
              <a:rPr lang="en-US" sz="1400" dirty="0">
                <a:latin typeface="Consolas" panose="020B0609020204030204" pitchFamily="49" charset="0"/>
                <a:cs typeface="Consolas" panose="020B0609020204030204" pitchFamily="49" charset="0"/>
              </a:rPr>
              <a:t>((p,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&lt;Post {...p} key={</a:t>
            </a:r>
            <a:r>
              <a:rPr lang="en-US" sz="1400" dirty="0" err="1">
                <a:latin typeface="Consolas" panose="020B0609020204030204" pitchFamily="49" charset="0"/>
                <a:cs typeface="Consolas" panose="020B0609020204030204" pitchFamily="49" charset="0"/>
              </a:rPr>
              <a:t>p._id</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p.id</a:t>
            </a:r>
            <a:r>
              <a:rPr lang="en-US" sz="1400" dirty="0">
                <a:latin typeface="Consolas" panose="020B0609020204030204" pitchFamily="49" charset="0"/>
                <a:cs typeface="Consolas" panose="020B0609020204030204" pitchFamily="49" charset="0"/>
              </a:rPr>
              <a:t>} /&gt;)}</a:t>
            </a:r>
          </a:p>
          <a:p>
            <a:r>
              <a:rPr lang="en-US" sz="1400" dirty="0">
                <a:latin typeface="Consolas" panose="020B0609020204030204" pitchFamily="49" charset="0"/>
                <a:cs typeface="Consolas" panose="020B0609020204030204" pitchFamily="49" charset="0"/>
              </a:rPr>
              <a:t>&lt;/div&gt;</a:t>
            </a:r>
          </a:p>
          <a:p>
            <a:endParaRPr lang="en-US" sz="1050" dirty="0">
              <a:effectLst/>
              <a:latin typeface="Consolas" panose="020B0609020204030204" pitchFamily="49" charset="0"/>
            </a:endParaRPr>
          </a:p>
        </p:txBody>
      </p:sp>
    </p:spTree>
    <p:extLst>
      <p:ext uri="{BB962C8B-B14F-4D97-AF65-F5344CB8AC3E}">
        <p14:creationId xmlns:p14="http://schemas.microsoft.com/office/powerpoint/2010/main" val="34746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Updating React - Creating user posts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4485843"/>
          </a:xfrm>
          <a:prstGeom prst="rect">
            <a:avLst/>
          </a:prstGeom>
          <a:noFill/>
        </p:spPr>
        <p:txBody>
          <a:bodyPr wrap="square">
            <a:spAutoFit/>
          </a:bodyPr>
          <a:lstStyle/>
          <a:p>
            <a:pPr algn="l"/>
            <a:r>
              <a:rPr lang="it-IT" sz="1600" b="1" u="sng" dirty="0">
                <a:solidFill>
                  <a:srgbClr val="1B1B1B"/>
                </a:solidFill>
                <a:latin typeface="arial" panose="020B0604020202020204" pitchFamily="34" charset="0"/>
              </a:rPr>
              <a:t>CreatePost.js</a:t>
            </a:r>
          </a:p>
          <a:p>
            <a:pPr algn="l"/>
            <a:endParaRPr lang="en-US" sz="1050" b="1" u="sng" dirty="0">
              <a:latin typeface="arial" panose="020B0604020202020204" pitchFamily="34" charset="0"/>
            </a:endParaRPr>
          </a:p>
          <a:p>
            <a:r>
              <a:rPr lang="en-US" sz="1050" b="0" dirty="0">
                <a:effectLst/>
                <a:latin typeface="Consolas" panose="020B0609020204030204" pitchFamily="49" charset="0"/>
              </a:rPr>
              <a:t>    const [post , </a:t>
            </a:r>
            <a:r>
              <a:rPr lang="en-US" sz="1050" b="0" dirty="0" err="1">
                <a:effectLst/>
                <a:latin typeface="Consolas" panose="020B0609020204030204" pitchFamily="49" charset="0"/>
              </a:rPr>
              <a:t>createPost</a:t>
            </a:r>
            <a:r>
              <a:rPr lang="en-US" sz="1050" b="0" dirty="0">
                <a:effectLst/>
                <a:latin typeface="Consolas" panose="020B0609020204030204" pitchFamily="49" charset="0"/>
              </a:rPr>
              <a:t> ] = </a:t>
            </a:r>
            <a:r>
              <a:rPr lang="en-US" sz="1050" b="0" dirty="0" err="1">
                <a:effectLst/>
                <a:latin typeface="Consolas" panose="020B0609020204030204" pitchFamily="49" charset="0"/>
              </a:rPr>
              <a:t>useResource</a:t>
            </a:r>
            <a:r>
              <a:rPr lang="en-US" sz="1050" b="0" dirty="0">
                <a:effectLst/>
                <a:latin typeface="Consolas" panose="020B0609020204030204" pitchFamily="49" charset="0"/>
              </a:rPr>
              <a:t>(({ title, content, author }) =&gt; ({</a:t>
            </a:r>
          </a:p>
          <a:p>
            <a:r>
              <a:rPr lang="en-US" sz="1050" b="0" dirty="0">
                <a:effectLst/>
                <a:latin typeface="Consolas" panose="020B0609020204030204" pitchFamily="49" charset="0"/>
              </a:rPr>
              <a:t>        url: '/post',</a:t>
            </a:r>
          </a:p>
          <a:p>
            <a:r>
              <a:rPr lang="en-US" sz="1050" b="0" dirty="0">
                <a:effectLst/>
                <a:latin typeface="Consolas" panose="020B0609020204030204" pitchFamily="49" charset="0"/>
              </a:rPr>
              <a:t>        method: 'post',</a:t>
            </a:r>
          </a:p>
          <a:p>
            <a:r>
              <a:rPr lang="en-US" sz="1050" b="0" dirty="0">
                <a:effectLst/>
                <a:latin typeface="Consolas" panose="020B0609020204030204" pitchFamily="49" charset="0"/>
              </a:rPr>
              <a:t>        headers: {"Authorization": `${</a:t>
            </a:r>
            <a:r>
              <a:rPr lang="en-US" sz="1050" b="0" dirty="0" err="1">
                <a:effectLst/>
                <a:latin typeface="Consolas" panose="020B0609020204030204" pitchFamily="49" charset="0"/>
              </a:rPr>
              <a:t>state.user.access_token</a:t>
            </a:r>
            <a:r>
              <a:rPr lang="en-US" sz="1050" b="0" dirty="0">
                <a:effectLst/>
                <a:latin typeface="Consolas" panose="020B0609020204030204" pitchFamily="49" charset="0"/>
              </a:rPr>
              <a:t>}`},</a:t>
            </a:r>
          </a:p>
          <a:p>
            <a:r>
              <a:rPr lang="en-US" sz="1050" b="0" dirty="0">
                <a:effectLst/>
                <a:latin typeface="Consolas" panose="020B0609020204030204" pitchFamily="49" charset="0"/>
              </a:rPr>
              <a:t>        data: { title, content}</a:t>
            </a:r>
          </a:p>
          <a:p>
            <a:r>
              <a:rPr lang="en-US" sz="1050" b="0" dirty="0">
                <a:effectLst/>
                <a:latin typeface="Consolas" panose="020B0609020204030204" pitchFamily="49" charset="0"/>
              </a:rPr>
              <a:t>    }))</a:t>
            </a:r>
          </a:p>
          <a:p>
            <a:endParaRPr lang="en-US" sz="1050" dirty="0">
              <a:latin typeface="Consolas" panose="020B0609020204030204" pitchFamily="49" charset="0"/>
            </a:endParaRPr>
          </a:p>
          <a:p>
            <a:pPr lvl="1"/>
            <a:r>
              <a:rPr lang="en-US" sz="1100" dirty="0" err="1">
                <a:latin typeface="Consolas" panose="020B0609020204030204" pitchFamily="49" charset="0"/>
                <a:cs typeface="Consolas" panose="020B0609020204030204" pitchFamily="49" charset="0"/>
              </a:rPr>
              <a:t>useEffect</a:t>
            </a:r>
            <a:r>
              <a:rPr lang="en-US" sz="1100" dirty="0">
                <a:latin typeface="Consolas" panose="020B0609020204030204" pitchFamily="49" charset="0"/>
                <a:cs typeface="Consolas" panose="020B0609020204030204" pitchFamily="49" charset="0"/>
              </a:rPr>
              <a:t>(() =&gt; {</a:t>
            </a:r>
          </a:p>
          <a:p>
            <a:pPr lvl="2"/>
            <a:r>
              <a:rPr lang="en-US" sz="1100" dirty="0">
                <a:latin typeface="Consolas" panose="020B0609020204030204" pitchFamily="49" charset="0"/>
                <a:cs typeface="Consolas" panose="020B0609020204030204" pitchFamily="49" charset="0"/>
              </a:rPr>
              <a:t>if (</a:t>
            </a:r>
            <a:r>
              <a:rPr lang="en-US" sz="1100" dirty="0" err="1">
                <a:latin typeface="Consolas" panose="020B0609020204030204" pitchFamily="49" charset="0"/>
                <a:cs typeface="Consolas" panose="020B0609020204030204" pitchFamily="49" charset="0"/>
              </a:rPr>
              <a:t>post.isLoading</a:t>
            </a:r>
            <a:r>
              <a:rPr lang="en-US" sz="1100" dirty="0">
                <a:latin typeface="Consolas" panose="020B0609020204030204" pitchFamily="49" charset="0"/>
                <a:cs typeface="Consolas" panose="020B0609020204030204" pitchFamily="49" charset="0"/>
              </a:rPr>
              <a:t> === false &amp;&amp; </a:t>
            </a:r>
            <a:r>
              <a:rPr lang="en-US" sz="1100" dirty="0" err="1">
                <a:latin typeface="Consolas" panose="020B0609020204030204" pitchFamily="49" charset="0"/>
                <a:cs typeface="Consolas" panose="020B0609020204030204" pitchFamily="49" charset="0"/>
              </a:rPr>
              <a:t>post.data</a:t>
            </a:r>
            <a:r>
              <a:rPr lang="en-US" sz="1100" dirty="0">
                <a:latin typeface="Consolas" panose="020B0609020204030204" pitchFamily="49" charset="0"/>
                <a:cs typeface="Consolas" panose="020B0609020204030204" pitchFamily="49" charset="0"/>
              </a:rPr>
              <a:t>) {</a:t>
            </a:r>
          </a:p>
          <a:p>
            <a:pPr lvl="3"/>
            <a:r>
              <a:rPr lang="en-US" sz="1100" dirty="0">
                <a:latin typeface="Consolas" panose="020B0609020204030204" pitchFamily="49" charset="0"/>
                <a:cs typeface="Consolas" panose="020B0609020204030204" pitchFamily="49" charset="0"/>
              </a:rPr>
              <a:t>dispatch({</a:t>
            </a:r>
          </a:p>
          <a:p>
            <a:pPr lvl="4"/>
            <a:r>
              <a:rPr lang="en-US" sz="1100" dirty="0">
                <a:latin typeface="Consolas" panose="020B0609020204030204" pitchFamily="49" charset="0"/>
                <a:cs typeface="Consolas" panose="020B0609020204030204" pitchFamily="49" charset="0"/>
              </a:rPr>
              <a:t>type: "CREATE_POST",</a:t>
            </a:r>
          </a:p>
          <a:p>
            <a:pPr lvl="4"/>
            <a:r>
              <a:rPr lang="en-US" sz="1100" dirty="0">
                <a:latin typeface="Consolas" panose="020B0609020204030204" pitchFamily="49" charset="0"/>
                <a:cs typeface="Consolas" panose="020B0609020204030204" pitchFamily="49" charset="0"/>
              </a:rPr>
              <a:t>title: </a:t>
            </a:r>
            <a:r>
              <a:rPr lang="en-US" sz="1100" dirty="0" err="1">
                <a:latin typeface="Consolas" panose="020B0609020204030204" pitchFamily="49" charset="0"/>
                <a:cs typeface="Consolas" panose="020B0609020204030204" pitchFamily="49" charset="0"/>
              </a:rPr>
              <a:t>post.data.title</a:t>
            </a:r>
            <a:r>
              <a:rPr lang="en-US" sz="1100" dirty="0">
                <a:latin typeface="Consolas" panose="020B0609020204030204" pitchFamily="49" charset="0"/>
                <a:cs typeface="Consolas" panose="020B0609020204030204" pitchFamily="49" charset="0"/>
              </a:rPr>
              <a:t>,</a:t>
            </a:r>
          </a:p>
          <a:p>
            <a:pPr lvl="4"/>
            <a:r>
              <a:rPr lang="en-US" sz="1100" dirty="0">
                <a:latin typeface="Consolas" panose="020B0609020204030204" pitchFamily="49" charset="0"/>
                <a:cs typeface="Consolas" panose="020B0609020204030204" pitchFamily="49" charset="0"/>
              </a:rPr>
              <a:t>content: </a:t>
            </a:r>
            <a:r>
              <a:rPr lang="en-US" sz="1100" dirty="0" err="1">
                <a:latin typeface="Consolas" panose="020B0609020204030204" pitchFamily="49" charset="0"/>
                <a:cs typeface="Consolas" panose="020B0609020204030204" pitchFamily="49" charset="0"/>
              </a:rPr>
              <a:t>post.data.content</a:t>
            </a:r>
            <a:r>
              <a:rPr lang="en-US" sz="1100" dirty="0">
                <a:latin typeface="Consolas" panose="020B0609020204030204" pitchFamily="49" charset="0"/>
                <a:cs typeface="Consolas" panose="020B0609020204030204" pitchFamily="49" charset="0"/>
              </a:rPr>
              <a:t>,</a:t>
            </a:r>
          </a:p>
          <a:p>
            <a:pPr lvl="4"/>
            <a:r>
              <a:rPr lang="en-US" sz="1100" dirty="0">
                <a:latin typeface="Consolas" panose="020B0609020204030204" pitchFamily="49" charset="0"/>
                <a:cs typeface="Consolas" panose="020B0609020204030204" pitchFamily="49" charset="0"/>
              </a:rPr>
              <a:t>id: </a:t>
            </a:r>
            <a:r>
              <a:rPr lang="en-US" sz="1100" dirty="0" err="1">
                <a:latin typeface="Consolas" panose="020B0609020204030204" pitchFamily="49" charset="0"/>
                <a:cs typeface="Consolas" panose="020B0609020204030204" pitchFamily="49" charset="0"/>
              </a:rPr>
              <a:t>post.data.id</a:t>
            </a:r>
            <a:r>
              <a:rPr lang="en-US" sz="1100" dirty="0">
                <a:latin typeface="Consolas" panose="020B0609020204030204" pitchFamily="49" charset="0"/>
                <a:cs typeface="Consolas" panose="020B0609020204030204" pitchFamily="49" charset="0"/>
              </a:rPr>
              <a:t>,</a:t>
            </a:r>
          </a:p>
          <a:p>
            <a:pPr lvl="4"/>
            <a:r>
              <a:rPr lang="en-US" sz="1100" dirty="0">
                <a:latin typeface="Consolas" panose="020B0609020204030204" pitchFamily="49" charset="0"/>
                <a:cs typeface="Consolas" panose="020B0609020204030204" pitchFamily="49" charset="0"/>
              </a:rPr>
              <a:t>author: </a:t>
            </a:r>
            <a:r>
              <a:rPr lang="en-US" sz="1100" dirty="0" err="1">
                <a:latin typeface="Consolas" panose="020B0609020204030204" pitchFamily="49" charset="0"/>
                <a:cs typeface="Consolas" panose="020B0609020204030204" pitchFamily="49" charset="0"/>
              </a:rPr>
              <a:t>user.username</a:t>
            </a:r>
            <a:r>
              <a:rPr lang="en-US" sz="1100" dirty="0">
                <a:latin typeface="Consolas" panose="020B0609020204030204" pitchFamily="49" charset="0"/>
                <a:cs typeface="Consolas" panose="020B0609020204030204" pitchFamily="49" charset="0"/>
              </a:rPr>
              <a:t>,</a:t>
            </a:r>
          </a:p>
          <a:p>
            <a:pPr lvl="3"/>
            <a:r>
              <a:rPr lang="en-US" sz="1100" dirty="0">
                <a:latin typeface="Consolas" panose="020B0609020204030204" pitchFamily="49" charset="0"/>
                <a:cs typeface="Consolas" panose="020B0609020204030204" pitchFamily="49" charset="0"/>
              </a:rPr>
              <a:t>});</a:t>
            </a:r>
          </a:p>
          <a:p>
            <a:pPr lvl="2"/>
            <a:r>
              <a:rPr lang="en-US" sz="1100" dirty="0">
                <a:latin typeface="Consolas" panose="020B0609020204030204" pitchFamily="49" charset="0"/>
                <a:cs typeface="Consolas" panose="020B0609020204030204" pitchFamily="49" charset="0"/>
              </a:rPr>
              <a:t>}</a:t>
            </a:r>
          </a:p>
          <a:p>
            <a:pPr lvl="1"/>
            <a:r>
              <a:rPr lang="en-US" sz="1100" dirty="0">
                <a:latin typeface="Consolas" panose="020B0609020204030204" pitchFamily="49" charset="0"/>
                <a:cs typeface="Consolas" panose="020B0609020204030204" pitchFamily="49" charset="0"/>
              </a:rPr>
              <a:t>}, [post]);</a:t>
            </a:r>
          </a:p>
          <a:p>
            <a:endParaRPr lang="en-US" sz="1050" b="0" dirty="0">
              <a:effectLst/>
              <a:latin typeface="Consolas" panose="020B0609020204030204" pitchFamily="49" charset="0"/>
            </a:endParaRPr>
          </a:p>
          <a:p>
            <a:endParaRPr lang="en-US" sz="1050" dirty="0">
              <a:latin typeface="Consolas" panose="020B0609020204030204" pitchFamily="49" charset="0"/>
            </a:endParaRPr>
          </a:p>
          <a:p>
            <a:pPr lvl="1"/>
            <a:r>
              <a:rPr lang="en-US" sz="1100" dirty="0" err="1">
                <a:latin typeface="Consolas" panose="020B0609020204030204" pitchFamily="49" charset="0"/>
                <a:cs typeface="Consolas" panose="020B0609020204030204" pitchFamily="49" charset="0"/>
              </a:rPr>
              <a:t>createPost</a:t>
            </a:r>
            <a:r>
              <a:rPr lang="en-US" sz="1100" dirty="0">
                <a:latin typeface="Consolas" panose="020B0609020204030204" pitchFamily="49" charset="0"/>
                <a:cs typeface="Consolas" panose="020B0609020204030204" pitchFamily="49" charset="0"/>
              </a:rPr>
              <a:t>({ title, content });</a:t>
            </a:r>
          </a:p>
          <a:p>
            <a:pPr lvl="1"/>
            <a:endParaRPr lang="en-US" sz="1100" b="0" dirty="0">
              <a:effectLst/>
              <a:latin typeface="Consolas" panose="020B0609020204030204" pitchFamily="49" charset="0"/>
              <a:cs typeface="Consolas" panose="020B0609020204030204" pitchFamily="49" charset="0"/>
            </a:endParaRPr>
          </a:p>
          <a:p>
            <a:pPr lvl="1"/>
            <a:r>
              <a:rPr lang="en-US" sz="1100" dirty="0">
                <a:latin typeface="Consolas" panose="020B0609020204030204" pitchFamily="49" charset="0"/>
                <a:cs typeface="Consolas" panose="020B0609020204030204" pitchFamily="49" charset="0"/>
              </a:rPr>
              <a:t>Author: &lt;b&gt;{</a:t>
            </a:r>
            <a:r>
              <a:rPr lang="en-US" sz="1100" dirty="0" err="1">
                <a:latin typeface="Consolas" panose="020B0609020204030204" pitchFamily="49" charset="0"/>
                <a:cs typeface="Consolas" panose="020B0609020204030204" pitchFamily="49" charset="0"/>
              </a:rPr>
              <a:t>user.username</a:t>
            </a:r>
            <a:r>
              <a:rPr lang="en-US" sz="1100" dirty="0">
                <a:latin typeface="Consolas" panose="020B0609020204030204" pitchFamily="49" charset="0"/>
                <a:cs typeface="Consolas" panose="020B0609020204030204" pitchFamily="49" charset="0"/>
              </a:rPr>
              <a:t>}&lt;/b&gt;</a:t>
            </a:r>
          </a:p>
          <a:p>
            <a:endParaRPr lang="en-US" sz="1050" b="0" dirty="0">
              <a:effectLst/>
              <a:latin typeface="Consolas" panose="020B0609020204030204" pitchFamily="49" charset="0"/>
            </a:endParaRPr>
          </a:p>
        </p:txBody>
      </p:sp>
    </p:spTree>
    <p:extLst>
      <p:ext uri="{BB962C8B-B14F-4D97-AF65-F5344CB8AC3E}">
        <p14:creationId xmlns:p14="http://schemas.microsoft.com/office/powerpoint/2010/main" val="1478092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React Routing</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482876"/>
            <a:ext cx="11246548" cy="3108543"/>
          </a:xfrm>
          <a:prstGeom prst="rect">
            <a:avLst/>
          </a:prstGeom>
          <a:noFill/>
        </p:spPr>
        <p:txBody>
          <a:bodyPr wrap="square">
            <a:spAutoFit/>
          </a:bodyPr>
          <a:lstStyle/>
          <a:p>
            <a:r>
              <a:rPr lang="en-US" dirty="0"/>
              <a:t>Routing is a critical component of any web application. React Routing will allow us to add additional pages to our app. </a:t>
            </a:r>
          </a:p>
          <a:p>
            <a:endParaRPr lang="en-US" dirty="0"/>
          </a:p>
          <a:p>
            <a:r>
              <a:rPr lang="en-US" dirty="0"/>
              <a:t>Additionally, we will use dynamic links to access routing information using hooks. We will utilize a popular routing library – React Router.</a:t>
            </a:r>
          </a:p>
          <a:p>
            <a:endParaRPr lang="en-US" dirty="0"/>
          </a:p>
          <a:p>
            <a:r>
              <a:rPr lang="en-US" dirty="0"/>
              <a:t>We will be splitting our Blog app into 3 pages:</a:t>
            </a:r>
          </a:p>
          <a:p>
            <a:endParaRPr lang="en-US" dirty="0"/>
          </a:p>
          <a:p>
            <a:pPr marL="285750" indent="-285750">
              <a:buFontTx/>
              <a:buChar char="-"/>
            </a:pPr>
            <a:r>
              <a:rPr lang="en-US" dirty="0"/>
              <a:t>Homepage: displays a list of all posts</a:t>
            </a:r>
          </a:p>
          <a:p>
            <a:pPr marL="285750" indent="-285750">
              <a:buFontTx/>
              <a:buChar char="-"/>
            </a:pPr>
            <a:r>
              <a:rPr lang="en-US" dirty="0"/>
              <a:t>Post Page: displays a single post</a:t>
            </a:r>
          </a:p>
          <a:p>
            <a:pPr marL="285750" indent="-285750">
              <a:buFontTx/>
              <a:buChar char="-"/>
            </a:pPr>
            <a:r>
              <a:rPr lang="en-US" dirty="0"/>
              <a:t>Author Page: Displays the </a:t>
            </a:r>
            <a:r>
              <a:rPr lang="en-US" dirty="0" err="1"/>
              <a:t>CreatePost</a:t>
            </a:r>
            <a:r>
              <a:rPr lang="en-US" dirty="0"/>
              <a:t> component</a:t>
            </a:r>
          </a:p>
          <a:p>
            <a:endParaRPr lang="en-US" sz="1600" dirty="0"/>
          </a:p>
        </p:txBody>
      </p:sp>
    </p:spTree>
    <p:extLst>
      <p:ext uri="{BB962C8B-B14F-4D97-AF65-F5344CB8AC3E}">
        <p14:creationId xmlns:p14="http://schemas.microsoft.com/office/powerpoint/2010/main" val="237597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b="0" dirty="0">
                <a:solidFill>
                  <a:srgbClr val="454A55"/>
                </a:solidFill>
                <a:effectLst/>
              </a:rPr>
              <a:t>Creating a Layout component</a:t>
            </a:r>
            <a:endParaRPr lang="en-US" dirty="0"/>
          </a:p>
        </p:txBody>
      </p:sp>
      <p:sp>
        <p:nvSpPr>
          <p:cNvPr id="9" name="TextBox 8">
            <a:extLst>
              <a:ext uri="{FF2B5EF4-FFF2-40B4-BE49-F238E27FC236}">
                <a16:creationId xmlns:a16="http://schemas.microsoft.com/office/drawing/2014/main" id="{B60B8B30-0D69-407A-97F7-27231D9BC3C8}"/>
              </a:ext>
            </a:extLst>
          </p:cNvPr>
          <p:cNvSpPr txBox="1"/>
          <p:nvPr/>
        </p:nvSpPr>
        <p:spPr>
          <a:xfrm>
            <a:off x="433388" y="1482876"/>
            <a:ext cx="11246548" cy="4555093"/>
          </a:xfrm>
          <a:prstGeom prst="rect">
            <a:avLst/>
          </a:prstGeom>
          <a:noFill/>
        </p:spPr>
        <p:txBody>
          <a:bodyPr wrap="square">
            <a:spAutoFit/>
          </a:bodyPr>
          <a:lstStyle/>
          <a:p>
            <a:r>
              <a:rPr lang="en-US" dirty="0"/>
              <a:t>We need to refactor our app to Create a Layout component which will be the shell of our app. Layout components will typically contain navigation elements and an outlet to display nested components depending on the current route.</a:t>
            </a:r>
          </a:p>
          <a:p>
            <a:r>
              <a:rPr lang="en-US" b="1" dirty="0"/>
              <a:t>Note, the content between the fragment tags, is cut/paste from App.js</a:t>
            </a:r>
          </a:p>
          <a:p>
            <a:endParaRPr lang="en-US" sz="1600" dirty="0"/>
          </a:p>
          <a:p>
            <a:r>
              <a:rPr lang="en-US" sz="1600" dirty="0"/>
              <a:t>Create a </a:t>
            </a:r>
            <a:r>
              <a:rPr lang="en-US" sz="1600" dirty="0" err="1"/>
              <a:t>src</a:t>
            </a:r>
            <a:r>
              <a:rPr lang="en-US" sz="1600" dirty="0"/>
              <a:t>/pages directory</a:t>
            </a:r>
          </a:p>
          <a:p>
            <a:endParaRPr lang="en-US" sz="1600" dirty="0"/>
          </a:p>
          <a:p>
            <a:r>
              <a:rPr lang="en-US" sz="1600" b="1" dirty="0" err="1"/>
              <a:t>src</a:t>
            </a:r>
            <a:r>
              <a:rPr lang="en-US" sz="1600" b="1" dirty="0"/>
              <a:t>/pages/</a:t>
            </a:r>
            <a:r>
              <a:rPr lang="en-US" sz="1600" b="1" dirty="0" err="1"/>
              <a:t>Layout.js</a:t>
            </a:r>
            <a:r>
              <a:rPr lang="en-US" sz="1600" b="1" dirty="0"/>
              <a:t>.</a:t>
            </a:r>
          </a:p>
          <a:p>
            <a:endParaRPr lang="en-US" sz="1600" b="1" dirty="0"/>
          </a:p>
          <a:p>
            <a:endParaRPr lang="en-US" sz="1300" dirty="0">
              <a:latin typeface="Consolas" panose="020B0609020204030204" pitchFamily="49" charset="0"/>
              <a:cs typeface="Consolas" panose="020B0609020204030204" pitchFamily="49" charset="0"/>
            </a:endParaRPr>
          </a:p>
          <a:p>
            <a:r>
              <a:rPr lang="en-US" sz="1300" dirty="0">
                <a:latin typeface="Consolas" panose="020B0609020204030204" pitchFamily="49" charset="0"/>
                <a:cs typeface="Consolas" panose="020B0609020204030204" pitchFamily="49" charset="0"/>
              </a:rPr>
              <a:t>export default function Layout () {</a:t>
            </a:r>
          </a:p>
          <a:p>
            <a:r>
              <a:rPr lang="en-US" sz="1300" dirty="0">
                <a:latin typeface="Consolas" panose="020B0609020204030204" pitchFamily="49" charset="0"/>
                <a:cs typeface="Consolas" panose="020B0609020204030204" pitchFamily="49" charset="0"/>
              </a:rPr>
              <a:t>return (</a:t>
            </a:r>
          </a:p>
          <a:p>
            <a:pPr lvl="1"/>
            <a:r>
              <a:rPr lang="en-US" sz="1300" dirty="0">
                <a:latin typeface="Consolas" panose="020B0609020204030204" pitchFamily="49" charset="0"/>
                <a:cs typeface="Consolas" panose="020B0609020204030204" pitchFamily="49" charset="0"/>
              </a:rPr>
              <a:t>&lt;&gt;</a:t>
            </a:r>
          </a:p>
          <a:p>
            <a:pPr lvl="2"/>
            <a:r>
              <a:rPr lang="en-US" sz="1300" dirty="0">
                <a:latin typeface="Consolas" panose="020B0609020204030204" pitchFamily="49" charset="0"/>
                <a:cs typeface="Consolas" panose="020B0609020204030204" pitchFamily="49" charset="0"/>
              </a:rPr>
              <a:t> &lt;Header text="My Blog" /&gt;</a:t>
            </a:r>
          </a:p>
          <a:p>
            <a:pPr lvl="1"/>
            <a:r>
              <a:rPr lang="en-US" sz="1300" dirty="0">
                <a:latin typeface="Consolas" panose="020B0609020204030204" pitchFamily="49" charset="0"/>
                <a:cs typeface="Consolas" panose="020B0609020204030204" pitchFamily="49" charset="0"/>
              </a:rPr>
              <a:t>           &lt;</a:t>
            </a:r>
            <a:r>
              <a:rPr lang="en-US" sz="1300" dirty="0" err="1">
                <a:latin typeface="Consolas" panose="020B0609020204030204" pitchFamily="49" charset="0"/>
                <a:cs typeface="Consolas" panose="020B0609020204030204" pitchFamily="49" charset="0"/>
              </a:rPr>
              <a:t>React.Suspense</a:t>
            </a:r>
            <a:r>
              <a:rPr lang="en-US" sz="1300" dirty="0">
                <a:latin typeface="Consolas" panose="020B0609020204030204" pitchFamily="49" charset="0"/>
                <a:cs typeface="Consolas" panose="020B0609020204030204" pitchFamily="49" charset="0"/>
              </a:rPr>
              <a:t> fallback={"Loading..."}&gt;</a:t>
            </a:r>
          </a:p>
          <a:p>
            <a:pPr lvl="1"/>
            <a:r>
              <a:rPr lang="en-US" sz="1300" dirty="0">
                <a:latin typeface="Consolas" panose="020B0609020204030204" pitchFamily="49" charset="0"/>
                <a:cs typeface="Consolas" panose="020B0609020204030204" pitchFamily="49" charset="0"/>
              </a:rPr>
              <a:t>           &lt;</a:t>
            </a:r>
            <a:r>
              <a:rPr lang="en-US" sz="1300" dirty="0" err="1">
                <a:latin typeface="Consolas" panose="020B0609020204030204" pitchFamily="49" charset="0"/>
                <a:cs typeface="Consolas" panose="020B0609020204030204" pitchFamily="49" charset="0"/>
              </a:rPr>
              <a:t>UserBar</a:t>
            </a:r>
            <a:r>
              <a:rPr lang="en-US" sz="1300" dirty="0">
                <a:latin typeface="Consolas" panose="020B0609020204030204" pitchFamily="49" charset="0"/>
                <a:cs typeface="Consolas" panose="020B0609020204030204" pitchFamily="49" charset="0"/>
              </a:rPr>
              <a:t> /&gt;</a:t>
            </a:r>
          </a:p>
          <a:p>
            <a:pPr lvl="1"/>
            <a:r>
              <a:rPr lang="en-US" sz="1300" dirty="0">
                <a:latin typeface="Consolas" panose="020B0609020204030204" pitchFamily="49" charset="0"/>
                <a:cs typeface="Consolas" panose="020B0609020204030204" pitchFamily="49" charset="0"/>
              </a:rPr>
              <a:t>           &lt;/</a:t>
            </a:r>
            <a:r>
              <a:rPr lang="en-US" sz="1300" dirty="0" err="1">
                <a:latin typeface="Consolas" panose="020B0609020204030204" pitchFamily="49" charset="0"/>
                <a:cs typeface="Consolas" panose="020B0609020204030204" pitchFamily="49" charset="0"/>
              </a:rPr>
              <a:t>React.Suspense</a:t>
            </a:r>
            <a:r>
              <a:rPr lang="en-US" sz="1300" dirty="0">
                <a:latin typeface="Consolas" panose="020B0609020204030204" pitchFamily="49" charset="0"/>
                <a:cs typeface="Consolas" panose="020B0609020204030204" pitchFamily="49" charset="0"/>
              </a:rPr>
              <a:t>&gt; &lt;</a:t>
            </a:r>
            <a:r>
              <a:rPr lang="en-US" sz="1300" dirty="0" err="1">
                <a:latin typeface="Consolas" panose="020B0609020204030204" pitchFamily="49" charset="0"/>
                <a:cs typeface="Consolas" panose="020B0609020204030204" pitchFamily="49" charset="0"/>
              </a:rPr>
              <a:t>br</a:t>
            </a:r>
            <a:r>
              <a:rPr lang="en-US" sz="1300" dirty="0">
                <a:latin typeface="Consolas" panose="020B0609020204030204" pitchFamily="49" charset="0"/>
                <a:cs typeface="Consolas" panose="020B0609020204030204" pitchFamily="49" charset="0"/>
              </a:rPr>
              <a:t> /&gt;</a:t>
            </a:r>
            <a:br>
              <a:rPr lang="en-US" sz="1300" dirty="0">
                <a:latin typeface="Consolas" panose="020B0609020204030204" pitchFamily="49" charset="0"/>
                <a:cs typeface="Consolas" panose="020B0609020204030204" pitchFamily="49" charset="0"/>
              </a:rPr>
            </a:br>
            <a:r>
              <a:rPr lang="en-US" sz="1300" dirty="0">
                <a:latin typeface="Consolas" panose="020B0609020204030204" pitchFamily="49" charset="0"/>
                <a:cs typeface="Consolas" panose="020B0609020204030204" pitchFamily="49" charset="0"/>
              </a:rPr>
              <a:t>	      &lt;Outlet /&gt;</a:t>
            </a:r>
          </a:p>
          <a:p>
            <a:pPr lvl="1"/>
            <a:r>
              <a:rPr lang="en-US" sz="1300" dirty="0">
                <a:latin typeface="Consolas" panose="020B0609020204030204" pitchFamily="49" charset="0"/>
                <a:cs typeface="Consolas" panose="020B0609020204030204" pitchFamily="49" charset="0"/>
              </a:rPr>
              <a:t>&lt;/&gt;</a:t>
            </a:r>
          </a:p>
          <a:p>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a:t>
            </a:r>
          </a:p>
        </p:txBody>
      </p:sp>
      <p:sp>
        <p:nvSpPr>
          <p:cNvPr id="3" name="TextBox 2">
            <a:extLst>
              <a:ext uri="{FF2B5EF4-FFF2-40B4-BE49-F238E27FC236}">
                <a16:creationId xmlns:a16="http://schemas.microsoft.com/office/drawing/2014/main" id="{E7F579D0-20BD-4412-9631-5280B50C09BB}"/>
              </a:ext>
            </a:extLst>
          </p:cNvPr>
          <p:cNvSpPr txBox="1"/>
          <p:nvPr/>
        </p:nvSpPr>
        <p:spPr>
          <a:xfrm>
            <a:off x="6656832" y="3227832"/>
            <a:ext cx="5833872" cy="2400657"/>
          </a:xfrm>
          <a:prstGeom prst="rect">
            <a:avLst/>
          </a:prstGeom>
          <a:noFill/>
        </p:spPr>
        <p:txBody>
          <a:bodyPr wrap="square" rtlCol="0">
            <a:spAutoFit/>
          </a:bodyPr>
          <a:lstStyle/>
          <a:p>
            <a:r>
              <a:rPr lang="en-US" dirty="0"/>
              <a:t>Add the necessary imports:</a:t>
            </a:r>
          </a:p>
          <a:p>
            <a:endParaRPr lang="en-US" dirty="0"/>
          </a:p>
          <a:p>
            <a:endParaRPr lang="en-US" sz="1300" dirty="0">
              <a:latin typeface="Consolas" panose="020B0609020204030204" pitchFamily="49" charset="0"/>
              <a:cs typeface="Consolas" panose="020B0609020204030204" pitchFamily="49" charset="0"/>
            </a:endParaRPr>
          </a:p>
          <a:p>
            <a:r>
              <a:rPr lang="en-US" sz="1300" dirty="0">
                <a:latin typeface="Consolas" panose="020B0609020204030204" pitchFamily="49" charset="0"/>
                <a:cs typeface="Consolas" panose="020B0609020204030204" pitchFamily="49" charset="0"/>
              </a:rPr>
              <a:t>import React, { </a:t>
            </a:r>
            <a:r>
              <a:rPr lang="en-US" sz="1300" dirty="0" err="1">
                <a:latin typeface="Consolas" panose="020B0609020204030204" pitchFamily="49" charset="0"/>
                <a:cs typeface="Consolas" panose="020B0609020204030204" pitchFamily="49" charset="0"/>
              </a:rPr>
              <a:t>useContext</a:t>
            </a:r>
            <a:r>
              <a:rPr lang="en-US" sz="1300" dirty="0">
                <a:latin typeface="Consolas" panose="020B0609020204030204" pitchFamily="49" charset="0"/>
                <a:cs typeface="Consolas" panose="020B0609020204030204" pitchFamily="49" charset="0"/>
              </a:rPr>
              <a:t> } from "react";</a:t>
            </a:r>
          </a:p>
          <a:p>
            <a:r>
              <a:rPr lang="en-US" sz="1300" dirty="0">
                <a:latin typeface="Consolas" panose="020B0609020204030204" pitchFamily="49" charset="0"/>
                <a:cs typeface="Consolas" panose="020B0609020204030204" pitchFamily="49" charset="0"/>
              </a:rPr>
              <a:t>import { Outlet } from "react-router-</a:t>
            </a:r>
            <a:r>
              <a:rPr lang="en-US" sz="1300" dirty="0" err="1">
                <a:latin typeface="Consolas" panose="020B0609020204030204" pitchFamily="49" charset="0"/>
                <a:cs typeface="Consolas" panose="020B0609020204030204" pitchFamily="49" charset="0"/>
              </a:rPr>
              <a:t>dom</a:t>
            </a:r>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import </a:t>
            </a:r>
            <a:r>
              <a:rPr lang="en-US" sz="1300" dirty="0" err="1">
                <a:latin typeface="Consolas" panose="020B0609020204030204" pitchFamily="49" charset="0"/>
                <a:cs typeface="Consolas" panose="020B0609020204030204" pitchFamily="49" charset="0"/>
              </a:rPr>
              <a:t>UserBar</a:t>
            </a:r>
            <a:r>
              <a:rPr lang="en-US" sz="1300" dirty="0">
                <a:latin typeface="Consolas" panose="020B0609020204030204" pitchFamily="49" charset="0"/>
                <a:cs typeface="Consolas" panose="020B0609020204030204" pitchFamily="49" charset="0"/>
              </a:rPr>
              <a:t> from '../user/</a:t>
            </a:r>
            <a:r>
              <a:rPr lang="en-US" sz="1300" dirty="0" err="1">
                <a:latin typeface="Consolas" panose="020B0609020204030204" pitchFamily="49" charset="0"/>
                <a:cs typeface="Consolas" panose="020B0609020204030204" pitchFamily="49" charset="0"/>
              </a:rPr>
              <a:t>UserBar</a:t>
            </a:r>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import Header from '../Header’</a:t>
            </a:r>
          </a:p>
          <a:p>
            <a:r>
              <a:rPr lang="en-US" sz="1300" dirty="0">
                <a:latin typeface="Consolas" panose="020B0609020204030204" pitchFamily="49" charset="0"/>
                <a:cs typeface="Consolas" panose="020B0609020204030204" pitchFamily="49" charset="0"/>
              </a:rPr>
              <a:t>import { </a:t>
            </a:r>
            <a:r>
              <a:rPr lang="en-US" sz="1300" dirty="0" err="1">
                <a:latin typeface="Consolas" panose="020B0609020204030204" pitchFamily="49" charset="0"/>
                <a:cs typeface="Consolas" panose="020B0609020204030204" pitchFamily="49" charset="0"/>
              </a:rPr>
              <a:t>StateContext</a:t>
            </a:r>
            <a:r>
              <a:rPr lang="en-US" sz="1300" dirty="0">
                <a:latin typeface="Consolas" panose="020B0609020204030204" pitchFamily="49" charset="0"/>
                <a:cs typeface="Consolas" panose="020B0609020204030204" pitchFamily="49" charset="0"/>
              </a:rPr>
              <a:t> } from "../contexts";</a:t>
            </a:r>
          </a:p>
          <a:p>
            <a:endParaRPr lang="en-US" dirty="0"/>
          </a:p>
          <a:p>
            <a:endParaRPr lang="en-US" dirty="0"/>
          </a:p>
        </p:txBody>
      </p:sp>
    </p:spTree>
    <p:extLst>
      <p:ext uri="{BB962C8B-B14F-4D97-AF65-F5344CB8AC3E}">
        <p14:creationId xmlns:p14="http://schemas.microsoft.com/office/powerpoint/2010/main" val="685595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3776</Words>
  <Application>Microsoft Macintosh PowerPoint</Application>
  <PresentationFormat>Widescreen</PresentationFormat>
  <Paragraphs>538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vt:lpstr>
      <vt:lpstr>Calibri</vt:lpstr>
      <vt:lpstr>Calibri Light</vt:lpstr>
      <vt:lpstr>Consolas</vt:lpstr>
      <vt:lpstr>Office Theme</vt:lpstr>
      <vt:lpstr>Agenda</vt:lpstr>
      <vt:lpstr>Updating React - Register</vt:lpstr>
      <vt:lpstr>Updating React - Login</vt:lpstr>
      <vt:lpstr>Updating React - Login (continued)</vt:lpstr>
      <vt:lpstr>Updating React - Reducers</vt:lpstr>
      <vt:lpstr>Updating React - Retrieving user posts</vt:lpstr>
      <vt:lpstr>Updating React - Creating user posts</vt:lpstr>
      <vt:lpstr>React Routing</vt:lpstr>
      <vt:lpstr>Creating a Layout component</vt:lpstr>
      <vt:lpstr>Adding context to the HeaderBar component</vt:lpstr>
      <vt:lpstr>Creating a HomePage component</vt:lpstr>
      <vt:lpstr>Creating a PostPage component</vt:lpstr>
      <vt:lpstr>Defining Routes</vt:lpstr>
      <vt:lpstr>Defining Links</vt:lpstr>
      <vt:lpstr>Defining Links to the PostPage</vt:lpstr>
      <vt:lpstr>Defining Links to the post creation post</vt:lpstr>
      <vt:lpstr>Defining Links to the HomePage</vt:lpstr>
      <vt:lpstr>Programatic navigation using useNavigate</vt:lpstr>
      <vt:lpstr>Bootstrap vs. React-Bootstrap</vt:lpstr>
      <vt:lpstr>Adding React-Bootstrap dependency</vt:lpstr>
      <vt:lpstr>Adding Container</vt:lpstr>
      <vt:lpstr>Convert Login to Modal</vt:lpstr>
      <vt:lpstr>Convert Register to Modal</vt:lpstr>
      <vt:lpstr>Update UserBar to manage modal state</vt:lpstr>
      <vt:lpstr>Update Header Brand</vt:lpstr>
      <vt:lpstr>Update Navigation to use Navbar</vt:lpstr>
      <vt:lpstr>Update Navigation to use Navbar</vt:lpstr>
      <vt:lpstr>Update Navigation to use Navbar</vt:lpstr>
      <vt:lpstr>Update Post to use Card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dc:creator>
  <cp:lastModifiedBy>p</cp:lastModifiedBy>
  <cp:revision>54</cp:revision>
  <dcterms:created xsi:type="dcterms:W3CDTF">2022-11-07T21:41:47Z</dcterms:created>
  <dcterms:modified xsi:type="dcterms:W3CDTF">2022-11-08T05:25:02Z</dcterms:modified>
</cp:coreProperties>
</file>