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1" r:id="rId4"/>
    <p:sldId id="259" r:id="rId5"/>
    <p:sldId id="262" r:id="rId6"/>
    <p:sldId id="263" r:id="rId7"/>
    <p:sldId id="264" r:id="rId8"/>
    <p:sldId id="258" r:id="rId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  <a:srgbClr val="990099"/>
    <a:srgbClr val="FF4370"/>
    <a:srgbClr val="FE9202"/>
    <a:srgbClr val="FFF3E7"/>
    <a:srgbClr val="5EEC3C"/>
    <a:srgbClr val="FFDC47"/>
    <a:srgbClr val="CCCC00"/>
    <a:srgbClr val="FFCC66"/>
    <a:srgbClr val="007033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786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0759B3-20ED-419A-A77D-71AE35F06108}" type="datetimeFigureOut">
              <a:rPr lang="en-US" smtClean="0"/>
              <a:pPr/>
              <a:t>7/23/2018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63AF9A-6E76-4CCC-89CF-B04065708FB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321681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281425" y="1655520"/>
            <a:ext cx="6260905" cy="1527050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8964" y="3793390"/>
            <a:ext cx="8093365" cy="610820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rgbClr val="0070C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xmlns="" id="{C1B04D13-C884-4E4D-85F8-5A1F19D648D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3918306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281175"/>
            <a:ext cx="8246070" cy="610820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197405"/>
            <a:ext cx="8246070" cy="3512210"/>
          </a:xfrm>
        </p:spPr>
        <p:txBody>
          <a:bodyPr/>
          <a:lstStyle>
            <a:lvl1pPr algn="l">
              <a:defRPr sz="2800">
                <a:solidFill>
                  <a:srgbClr val="002060"/>
                </a:solidFill>
              </a:defRPr>
            </a:lvl1pPr>
            <a:lvl2pPr algn="l">
              <a:defRPr>
                <a:solidFill>
                  <a:srgbClr val="002060"/>
                </a:solidFill>
              </a:defRPr>
            </a:lvl2pPr>
            <a:lvl3pPr algn="l">
              <a:defRPr>
                <a:solidFill>
                  <a:srgbClr val="002060"/>
                </a:solidFill>
              </a:defRPr>
            </a:lvl3pPr>
            <a:lvl4pPr algn="l">
              <a:defRPr>
                <a:solidFill>
                  <a:srgbClr val="002060"/>
                </a:solidFill>
              </a:defRPr>
            </a:lvl4pPr>
            <a:lvl5pPr algn="l"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4130" y="433880"/>
            <a:ext cx="6260905" cy="572644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4130" y="1197406"/>
            <a:ext cx="6260905" cy="3358356"/>
          </a:xfrm>
        </p:spPr>
        <p:txBody>
          <a:bodyPr/>
          <a:lstStyle>
            <a:lvl1pPr>
              <a:defRPr sz="2800">
                <a:solidFill>
                  <a:srgbClr val="002060"/>
                </a:solidFill>
              </a:defRPr>
            </a:lvl1pPr>
            <a:lvl2pPr>
              <a:defRPr>
                <a:solidFill>
                  <a:srgbClr val="002060"/>
                </a:solidFill>
              </a:defRPr>
            </a:lvl2pPr>
            <a:lvl3pPr>
              <a:defRPr>
                <a:solidFill>
                  <a:srgbClr val="002060"/>
                </a:solidFill>
              </a:defRPr>
            </a:lvl3pPr>
            <a:lvl4pPr>
              <a:defRPr>
                <a:solidFill>
                  <a:srgbClr val="002060"/>
                </a:solidFill>
              </a:defRPr>
            </a:lvl4pPr>
            <a:lvl5pPr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4" y="281175"/>
            <a:ext cx="8246071" cy="610820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655520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00206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266340"/>
            <a:ext cx="4040188" cy="2137871"/>
          </a:xfrm>
        </p:spPr>
        <p:txBody>
          <a:bodyPr/>
          <a:lstStyle>
            <a:lvl1pPr algn="ctr">
              <a:defRPr sz="2400">
                <a:solidFill>
                  <a:srgbClr val="002060"/>
                </a:solidFill>
              </a:defRPr>
            </a:lvl1pPr>
            <a:lvl2pPr algn="ctr">
              <a:defRPr sz="2000">
                <a:solidFill>
                  <a:srgbClr val="002060"/>
                </a:solidFill>
              </a:defRPr>
            </a:lvl2pPr>
            <a:lvl3pPr algn="ctr">
              <a:defRPr sz="1800">
                <a:solidFill>
                  <a:srgbClr val="002060"/>
                </a:solidFill>
              </a:defRPr>
            </a:lvl3pPr>
            <a:lvl4pPr algn="ctr">
              <a:defRPr sz="1600">
                <a:solidFill>
                  <a:srgbClr val="002060"/>
                </a:solidFill>
              </a:defRPr>
            </a:lvl4pPr>
            <a:lvl5pPr algn="ctr">
              <a:defRPr sz="1600">
                <a:solidFill>
                  <a:srgbClr val="00206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655520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00206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266340"/>
            <a:ext cx="4041775" cy="2137871"/>
          </a:xfrm>
        </p:spPr>
        <p:txBody>
          <a:bodyPr/>
          <a:lstStyle>
            <a:lvl1pPr algn="ctr">
              <a:defRPr sz="2400">
                <a:solidFill>
                  <a:srgbClr val="002060"/>
                </a:solidFill>
              </a:defRPr>
            </a:lvl1pPr>
            <a:lvl2pPr algn="ctr">
              <a:defRPr sz="2000">
                <a:solidFill>
                  <a:srgbClr val="002060"/>
                </a:solidFill>
              </a:defRPr>
            </a:lvl2pPr>
            <a:lvl3pPr algn="ctr">
              <a:defRPr sz="1800">
                <a:solidFill>
                  <a:srgbClr val="002060"/>
                </a:solidFill>
              </a:defRPr>
            </a:lvl3pPr>
            <a:lvl4pPr algn="ctr">
              <a:defRPr sz="1600">
                <a:solidFill>
                  <a:srgbClr val="002060"/>
                </a:solidFill>
              </a:defRPr>
            </a:lvl4pPr>
            <a:lvl5pPr algn="ctr">
              <a:defRPr sz="1600">
                <a:solidFill>
                  <a:srgbClr val="00206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7/23/2018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7/23/2018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7/23/2018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7/23/2018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0D07D83C-363B-4338-B99E-91525119F2FF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xmlns="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86182" y="1714494"/>
            <a:ext cx="5184776" cy="1527050"/>
          </a:xfrm>
        </p:spPr>
        <p:txBody>
          <a:bodyPr/>
          <a:lstStyle/>
          <a:p>
            <a:r>
              <a:rPr lang="en-US" dirty="0" smtClean="0"/>
              <a:t>ZS YOUNG DATA SCIENCE CHALLENGE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Shashank </a:t>
            </a:r>
            <a:r>
              <a:rPr lang="en-US" dirty="0" smtClean="0"/>
              <a:t>Vasisht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3920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0"/>
            <a:ext cx="8246070" cy="891995"/>
          </a:xfrm>
        </p:spPr>
        <p:txBody>
          <a:bodyPr>
            <a:normAutofit/>
          </a:bodyPr>
          <a:lstStyle/>
          <a:p>
            <a:r>
              <a:rPr lang="en-US" sz="4400" dirty="0" smtClean="0"/>
              <a:t>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1357304"/>
            <a:ext cx="4337348" cy="3512210"/>
          </a:xfrm>
        </p:spPr>
        <p:txBody>
          <a:bodyPr/>
          <a:lstStyle/>
          <a:p>
            <a:r>
              <a:rPr lang="en-US" sz="1600" dirty="0" smtClean="0"/>
              <a:t>The data provided had the features as </a:t>
            </a:r>
            <a:r>
              <a:rPr lang="en-US" sz="1600" b="1" dirty="0" smtClean="0"/>
              <a:t>Year</a:t>
            </a:r>
            <a:r>
              <a:rPr lang="en-US" sz="1600" dirty="0" smtClean="0"/>
              <a:t>, </a:t>
            </a:r>
            <a:r>
              <a:rPr lang="en-US" sz="1600" b="1" dirty="0" smtClean="0"/>
              <a:t>Month</a:t>
            </a:r>
            <a:r>
              <a:rPr lang="en-US" sz="1600" dirty="0" smtClean="0"/>
              <a:t>, </a:t>
            </a:r>
            <a:r>
              <a:rPr lang="en-US" sz="1600" b="1" dirty="0" smtClean="0"/>
              <a:t>Week</a:t>
            </a:r>
            <a:r>
              <a:rPr lang="en-US" sz="1600" dirty="0" smtClean="0"/>
              <a:t>, </a:t>
            </a:r>
            <a:r>
              <a:rPr lang="en-US" sz="1600" b="1" dirty="0" smtClean="0"/>
              <a:t>Merchant_ID </a:t>
            </a:r>
            <a:r>
              <a:rPr lang="en-US" sz="1600" dirty="0" smtClean="0"/>
              <a:t>, </a:t>
            </a:r>
            <a:r>
              <a:rPr lang="en-US" sz="1600" b="1" dirty="0" smtClean="0"/>
              <a:t>Product_ID</a:t>
            </a:r>
            <a:r>
              <a:rPr lang="en-US" sz="1600" dirty="0" smtClean="0"/>
              <a:t> </a:t>
            </a:r>
            <a:r>
              <a:rPr lang="en-US" sz="1600" dirty="0" smtClean="0"/>
              <a:t>and </a:t>
            </a:r>
            <a:r>
              <a:rPr lang="en-US" sz="1600" b="1" dirty="0" smtClean="0"/>
              <a:t>Country</a:t>
            </a:r>
            <a:r>
              <a:rPr lang="en-US" sz="1600" dirty="0" smtClean="0"/>
              <a:t>.</a:t>
            </a:r>
          </a:p>
          <a:p>
            <a:r>
              <a:rPr lang="en-US" sz="1600" dirty="0" smtClean="0"/>
              <a:t>The Target Variable here is the </a:t>
            </a:r>
            <a:r>
              <a:rPr lang="en-US" sz="1600" b="1" dirty="0" smtClean="0"/>
              <a:t>Sales</a:t>
            </a:r>
            <a:r>
              <a:rPr lang="en-US" sz="1600" dirty="0" smtClean="0"/>
              <a:t> Column.</a:t>
            </a:r>
          </a:p>
          <a:p>
            <a:r>
              <a:rPr lang="en-US" sz="1600" dirty="0" smtClean="0"/>
              <a:t>Since the Target Variable is a real valued output, i.e. the output is continuous and there are no finite classes, this problem was thought of as a </a:t>
            </a:r>
            <a:r>
              <a:rPr lang="en-US" sz="1600" b="1" dirty="0" smtClean="0"/>
              <a:t>Regression Problem</a:t>
            </a:r>
            <a:r>
              <a:rPr lang="en-US" sz="1600" dirty="0" smtClean="0"/>
              <a:t>.</a:t>
            </a:r>
          </a:p>
          <a:p>
            <a:r>
              <a:rPr lang="en-US" sz="1600" dirty="0" smtClean="0"/>
              <a:t>The data was cleaned in the desired format in which the data had to be submitted and a </a:t>
            </a:r>
            <a:r>
              <a:rPr lang="en-US" sz="1600" b="1" dirty="0" smtClean="0"/>
              <a:t>Linear Regression Model </a:t>
            </a:r>
            <a:r>
              <a:rPr lang="en-US" sz="1600" dirty="0" smtClean="0"/>
              <a:t>was trained to give predictions.</a:t>
            </a:r>
            <a:endParaRPr lang="en-US" sz="1600" dirty="0"/>
          </a:p>
          <a:p>
            <a:pPr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5122" name="Picture 2" descr="https://lh3.googleusercontent.com/u8TRTsPzzgdxsMXrDzqG06i_lmeufbIMMrTqar4xfIlPTZTgfLFXk6OVcTTANzOovBFHT1-5lWfhZeyu7HxGoU3BprvX1BPZ7w6luRikN5F6e-8EqH2blLdlQchGX49gCp3zpYo9Ca1l3NjU1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72066" y="1571617"/>
            <a:ext cx="3682514" cy="318580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41033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0"/>
            <a:ext cx="8246070" cy="891995"/>
          </a:xfrm>
        </p:spPr>
        <p:txBody>
          <a:bodyPr>
            <a:normAutofit/>
          </a:bodyPr>
          <a:lstStyle/>
          <a:p>
            <a:r>
              <a:rPr lang="en-US" sz="4400" dirty="0" smtClean="0"/>
              <a:t>Error Checking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1500180"/>
            <a:ext cx="7143800" cy="2714644"/>
          </a:xfrm>
        </p:spPr>
        <p:txBody>
          <a:bodyPr>
            <a:normAutofit/>
          </a:bodyPr>
          <a:lstStyle/>
          <a:p>
            <a:r>
              <a:rPr lang="en-US" sz="2000" dirty="0" smtClean="0"/>
              <a:t>The data provided was checked for any value to be not readable like ‘</a:t>
            </a:r>
            <a:r>
              <a:rPr lang="en-US" sz="2000" dirty="0" smtClean="0"/>
              <a:t>NaN</a:t>
            </a:r>
            <a:r>
              <a:rPr lang="en-US" sz="2000" dirty="0" smtClean="0"/>
              <a:t>’ values so as to drop those rows, however no such rows were found.</a:t>
            </a:r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r>
              <a:rPr lang="en-US" sz="2000" dirty="0" smtClean="0"/>
              <a:t>Some Sales values were ‘0’ which was perfectly acceptable since there can be times when the sales is 0, hence no error was found in data </a:t>
            </a:r>
            <a:r>
              <a:rPr lang="en-US" sz="2000" dirty="0" smtClean="0"/>
              <a:t> </a:t>
            </a:r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03309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Data Preprocessing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785918" y="1071552"/>
            <a:ext cx="6500858" cy="3358356"/>
          </a:xfrm>
        </p:spPr>
        <p:txBody>
          <a:bodyPr>
            <a:normAutofit lnSpcReduction="10000"/>
          </a:bodyPr>
          <a:lstStyle/>
          <a:p>
            <a:r>
              <a:rPr lang="en-US" sz="2000" dirty="0" smtClean="0"/>
              <a:t>The first step in cleaning the data was to analyze how the output was to be computed.</a:t>
            </a:r>
          </a:p>
          <a:p>
            <a:r>
              <a:rPr lang="en-US" sz="2000" dirty="0" smtClean="0"/>
              <a:t>The problem stated that the output should be provided in the resolution of </a:t>
            </a:r>
            <a:r>
              <a:rPr lang="en-US" sz="2000" b="1" dirty="0" smtClean="0"/>
              <a:t>Country</a:t>
            </a:r>
            <a:r>
              <a:rPr lang="en-US" sz="2000" dirty="0" smtClean="0"/>
              <a:t> </a:t>
            </a:r>
            <a:r>
              <a:rPr lang="en-US" sz="2000" b="1" dirty="0" smtClean="0"/>
              <a:t>X Product X Month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Hence the training data was cleaned to get monthly output corresponding to this resolution.</a:t>
            </a:r>
          </a:p>
          <a:p>
            <a:r>
              <a:rPr lang="en-US" sz="2000" b="1" dirty="0" smtClean="0"/>
              <a:t>The total sales produced by all the unique merchants every week of the month was summed up </a:t>
            </a:r>
          </a:p>
          <a:p>
            <a:r>
              <a:rPr lang="en-US" sz="2000" dirty="0" smtClean="0"/>
              <a:t>This provided us with total sales in a month irrespective of the week and the merchant, thereby making the two columns needless.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xmlns="" val="1101633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Data Preprocessing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643042" y="1428742"/>
            <a:ext cx="3857652" cy="3358356"/>
          </a:xfrm>
        </p:spPr>
        <p:txBody>
          <a:bodyPr>
            <a:normAutofit/>
          </a:bodyPr>
          <a:lstStyle/>
          <a:p>
            <a:r>
              <a:rPr lang="en-US" sz="2000" dirty="0" smtClean="0"/>
              <a:t>Thus after computing monthly sales of each product type by each country, the columns like </a:t>
            </a:r>
            <a:r>
              <a:rPr lang="en-US" sz="2000" b="1" dirty="0" smtClean="0"/>
              <a:t>S_No , Week , Merchant_ID were dropped</a:t>
            </a:r>
            <a:r>
              <a:rPr lang="en-US" sz="2000" dirty="0" smtClean="0"/>
              <a:t>. </a:t>
            </a:r>
          </a:p>
          <a:p>
            <a:r>
              <a:rPr lang="en-US" sz="2000" dirty="0" smtClean="0"/>
              <a:t>The new dataset looked like :  </a:t>
            </a:r>
          </a:p>
          <a:p>
            <a:pPr>
              <a:buNone/>
            </a:pPr>
            <a:endParaRPr lang="en-US" sz="2000" dirty="0" smtClean="0"/>
          </a:p>
        </p:txBody>
      </p:sp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57818" y="1000114"/>
            <a:ext cx="3429024" cy="38826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1016338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Adjusting the Promotional Expenses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785918" y="1357304"/>
            <a:ext cx="3857652" cy="3358356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 smtClean="0"/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2071670" y="1071552"/>
            <a:ext cx="6357982" cy="335835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We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were also provided with a promtional_expenses.csv file which gave the information about how much money was spent on promotions.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000" baseline="0" dirty="0" smtClean="0">
                <a:solidFill>
                  <a:srgbClr val="002060"/>
                </a:solidFill>
              </a:rPr>
              <a:t>The</a:t>
            </a:r>
            <a:r>
              <a:rPr lang="en-US" sz="2000" dirty="0" smtClean="0">
                <a:solidFill>
                  <a:srgbClr val="002060"/>
                </a:solidFill>
              </a:rPr>
              <a:t> resolution was again in the form of Country X Month X Product.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Thus according</a:t>
            </a:r>
            <a:r>
              <a:rPr kumimoji="0" lang="en-US" sz="2000" b="1" i="0" u="none" strike="noStrike" kern="1200" cap="none" spc="0" normalizeH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to each combination of year, month, </a:t>
            </a:r>
            <a:r>
              <a:rPr kumimoji="0" lang="en-US" sz="2000" b="1" i="0" u="none" strike="noStrike" kern="1200" cap="none" spc="0" normalizeH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product_id</a:t>
            </a:r>
            <a:r>
              <a:rPr kumimoji="0" lang="en-US" sz="2000" b="1" i="0" u="none" strike="noStrike" kern="1200" cap="none" spc="0" normalizeH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and country, the expenses from the promotional_expenses.csv file was subtracted to the corresponding Sales value from the newly made Sales dataset in Country X Product X Month resolution, to adjust for money spent on promotions. </a:t>
            </a:r>
            <a:endParaRPr kumimoji="0" lang="en-US" sz="2000" b="1" i="0" u="none" strike="noStrike" kern="120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01633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Mapping the Country Column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4130" y="1197406"/>
            <a:ext cx="6260905" cy="1588658"/>
          </a:xfrm>
        </p:spPr>
        <p:txBody>
          <a:bodyPr>
            <a:normAutofit lnSpcReduction="10000"/>
          </a:bodyPr>
          <a:lstStyle/>
          <a:p>
            <a:r>
              <a:rPr lang="en-IN" sz="2000" dirty="0" smtClean="0"/>
              <a:t>The Country Column had names of countries stored in the string format which was not suitable for training of the data.</a:t>
            </a:r>
          </a:p>
          <a:p>
            <a:r>
              <a:rPr lang="en-IN" sz="2000" dirty="0" smtClean="0"/>
              <a:t>Thus the unique country names were mapped with an equivalent integer value.</a:t>
            </a:r>
            <a:endParaRPr lang="en-IN" sz="2000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43174" y="2786064"/>
            <a:ext cx="4714908" cy="2153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42910" y="214296"/>
            <a:ext cx="8246071" cy="61082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Model Choice and Features 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42910" y="1714494"/>
            <a:ext cx="8477001" cy="26407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IN" dirty="0" smtClean="0">
                <a:solidFill>
                  <a:srgbClr val="002060"/>
                </a:solidFill>
              </a:rPr>
              <a:t>Thus </a:t>
            </a:r>
            <a:r>
              <a:rPr lang="en-IN" dirty="0" smtClean="0">
                <a:solidFill>
                  <a:srgbClr val="002060"/>
                </a:solidFill>
              </a:rPr>
              <a:t>the final features chosen were </a:t>
            </a:r>
            <a:r>
              <a:rPr lang="en-IN" b="1" dirty="0" smtClean="0">
                <a:solidFill>
                  <a:srgbClr val="002060"/>
                </a:solidFill>
              </a:rPr>
              <a:t>Year, Month, </a:t>
            </a:r>
            <a:r>
              <a:rPr lang="en-IN" b="1" dirty="0" err="1" smtClean="0">
                <a:solidFill>
                  <a:srgbClr val="002060"/>
                </a:solidFill>
              </a:rPr>
              <a:t>Product_ID</a:t>
            </a:r>
            <a:r>
              <a:rPr lang="en-IN" b="1" dirty="0" smtClean="0">
                <a:solidFill>
                  <a:srgbClr val="002060"/>
                </a:solidFill>
              </a:rPr>
              <a:t> and Country</a:t>
            </a:r>
            <a:r>
              <a:rPr lang="en-IN" b="1" dirty="0" smtClean="0">
                <a:solidFill>
                  <a:srgbClr val="002060"/>
                </a:solidFill>
              </a:rPr>
              <a:t>.</a:t>
            </a:r>
            <a:endParaRPr lang="en-IN" b="1" dirty="0" smtClean="0">
              <a:solidFill>
                <a:srgbClr val="002060"/>
              </a:solidFill>
            </a:endParaRP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IN" dirty="0" smtClean="0">
                <a:solidFill>
                  <a:srgbClr val="002060"/>
                </a:solidFill>
              </a:rPr>
              <a:t>The model of choice was </a:t>
            </a:r>
            <a:r>
              <a:rPr lang="en-IN" b="1" dirty="0" err="1" smtClean="0">
                <a:solidFill>
                  <a:srgbClr val="002060"/>
                </a:solidFill>
              </a:rPr>
              <a:t>Scikit-Learn’s</a:t>
            </a:r>
            <a:r>
              <a:rPr lang="en-IN" b="1" dirty="0" smtClean="0">
                <a:solidFill>
                  <a:srgbClr val="002060"/>
                </a:solidFill>
              </a:rPr>
              <a:t> Linear Regression </a:t>
            </a:r>
            <a:r>
              <a:rPr lang="en-IN" dirty="0" smtClean="0">
                <a:solidFill>
                  <a:srgbClr val="002060"/>
                </a:solidFill>
              </a:rPr>
              <a:t>model</a:t>
            </a:r>
            <a:r>
              <a:rPr lang="en-IN" dirty="0" smtClean="0">
                <a:solidFill>
                  <a:srgbClr val="002060"/>
                </a:solidFill>
              </a:rPr>
              <a:t>.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IN" dirty="0" smtClean="0">
                <a:solidFill>
                  <a:srgbClr val="002060"/>
                </a:solidFill>
              </a:rPr>
              <a:t>The four features mentioned above were considered as </a:t>
            </a:r>
            <a:r>
              <a:rPr lang="en-IN" b="1" dirty="0" smtClean="0">
                <a:solidFill>
                  <a:srgbClr val="002060"/>
                </a:solidFill>
              </a:rPr>
              <a:t>Input Features or ‘X</a:t>
            </a:r>
            <a:r>
              <a:rPr lang="en-IN" dirty="0" smtClean="0">
                <a:solidFill>
                  <a:srgbClr val="002060"/>
                </a:solidFill>
              </a:rPr>
              <a:t>’ and </a:t>
            </a:r>
          </a:p>
          <a:p>
            <a:pPr marL="342900" indent="-342900">
              <a:spcBef>
                <a:spcPct val="20000"/>
              </a:spcBef>
            </a:pPr>
            <a:r>
              <a:rPr lang="en-IN" dirty="0" smtClean="0">
                <a:solidFill>
                  <a:srgbClr val="002060"/>
                </a:solidFill>
              </a:rPr>
              <a:t>	the ‘Sales’ column was considered as the </a:t>
            </a:r>
            <a:r>
              <a:rPr lang="en-IN" b="1" dirty="0" smtClean="0">
                <a:solidFill>
                  <a:srgbClr val="002060"/>
                </a:solidFill>
              </a:rPr>
              <a:t>target variable or ‘Y’</a:t>
            </a:r>
            <a:r>
              <a:rPr lang="en-IN" dirty="0" smtClean="0">
                <a:solidFill>
                  <a:srgbClr val="002060"/>
                </a:solidFill>
              </a:rPr>
              <a:t>.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IN" dirty="0" smtClean="0">
                <a:solidFill>
                  <a:srgbClr val="002060"/>
                </a:solidFill>
              </a:rPr>
              <a:t>The model was </a:t>
            </a:r>
            <a:r>
              <a:rPr lang="en-IN" b="1" dirty="0" smtClean="0">
                <a:solidFill>
                  <a:srgbClr val="002060"/>
                </a:solidFill>
              </a:rPr>
              <a:t>trained and the predictions were made on the yds_test2018.csv file</a:t>
            </a:r>
            <a:r>
              <a:rPr lang="en-IN" dirty="0" smtClean="0">
                <a:solidFill>
                  <a:srgbClr val="002060"/>
                </a:solidFill>
              </a:rPr>
              <a:t>.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IN" dirty="0" smtClean="0">
                <a:solidFill>
                  <a:srgbClr val="002060"/>
                </a:solidFill>
              </a:rPr>
              <a:t>These predictions were stored as a list and were used to fill in the ‘Sales’ column </a:t>
            </a:r>
            <a:endParaRPr lang="en-IN" dirty="0" smtClean="0">
              <a:solidFill>
                <a:srgbClr val="002060"/>
              </a:solidFill>
            </a:endParaRPr>
          </a:p>
          <a:p>
            <a:pPr marL="342900" indent="-342900">
              <a:spcBef>
                <a:spcPct val="20000"/>
              </a:spcBef>
            </a:pPr>
            <a:r>
              <a:rPr lang="en-IN" dirty="0" smtClean="0">
                <a:solidFill>
                  <a:srgbClr val="002060"/>
                </a:solidFill>
              </a:rPr>
              <a:t>	in the yds_test.csv file .</a:t>
            </a:r>
            <a:endParaRPr lang="en-IN" dirty="0" smtClean="0">
              <a:solidFill>
                <a:srgbClr val="002060"/>
              </a:solidFill>
            </a:endParaRPr>
          </a:p>
          <a:p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xmlns="" val="41707837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1041</TotalTime>
  <Words>455</Words>
  <Application>Microsoft Office PowerPoint</Application>
  <PresentationFormat>On-screen Show (16:9)</PresentationFormat>
  <Paragraphs>35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ZS YOUNG DATA SCIENCE CHALLENGE</vt:lpstr>
      <vt:lpstr>Approach</vt:lpstr>
      <vt:lpstr>Error Checking</vt:lpstr>
      <vt:lpstr>Data Preprocessing</vt:lpstr>
      <vt:lpstr>Data Preprocessing</vt:lpstr>
      <vt:lpstr>Adjusting the Promotional Expenses</vt:lpstr>
      <vt:lpstr>Mapping the Country Column</vt:lpstr>
      <vt:lpstr>Model Choice and Features 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Shashank</cp:lastModifiedBy>
  <cp:revision>143</cp:revision>
  <dcterms:created xsi:type="dcterms:W3CDTF">2013-08-21T19:17:07Z</dcterms:created>
  <dcterms:modified xsi:type="dcterms:W3CDTF">2018-07-23T09:24:28Z</dcterms:modified>
</cp:coreProperties>
</file>