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6" r:id="rId5"/>
    <p:sldId id="277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1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2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1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1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9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5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9873-A952-4D1C-82EC-887E35BA08AF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C1B0F-9B52-4A27-8CC4-3661A71F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4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1"/>
                </a:solidFill>
              </a:rPr>
              <a:t>IMAGE GALLERY WITH AUTOMATED IMAGE TAGGING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By </a:t>
            </a:r>
          </a:p>
          <a:p>
            <a:r>
              <a:rPr lang="en-IN" dirty="0" smtClean="0"/>
              <a:t>Shashank Hegde (BT15CSE080)</a:t>
            </a:r>
          </a:p>
          <a:p>
            <a:r>
              <a:rPr lang="en-IN" dirty="0" smtClean="0"/>
              <a:t>Under the guidance of </a:t>
            </a:r>
            <a:r>
              <a:rPr lang="en-IN" dirty="0" err="1" smtClean="0"/>
              <a:t>Dr.</a:t>
            </a:r>
            <a:r>
              <a:rPr lang="en-IN" dirty="0" smtClean="0"/>
              <a:t> P.S Deshpande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43" y="903111"/>
            <a:ext cx="6967441" cy="4724136"/>
          </a:xfrm>
        </p:spPr>
      </p:pic>
    </p:spTree>
    <p:extLst>
      <p:ext uri="{BB962C8B-B14F-4D97-AF65-F5344CB8AC3E}">
        <p14:creationId xmlns:p14="http://schemas.microsoft.com/office/powerpoint/2010/main" val="3166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Algorithms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Object Detection</a:t>
            </a:r>
            <a:r>
              <a:rPr lang="en-IN" dirty="0" smtClean="0"/>
              <a:t>: </a:t>
            </a:r>
            <a:r>
              <a:rPr lang="en-IN" dirty="0" err="1" smtClean="0"/>
              <a:t>Darknet</a:t>
            </a:r>
            <a:r>
              <a:rPr lang="en-IN" dirty="0" smtClean="0"/>
              <a:t> with YOLO v2 is used as object detector for the tagging algorithm. The model is pre-trained on COCO dataset with 80 labels.</a:t>
            </a:r>
          </a:p>
          <a:p>
            <a:r>
              <a:rPr lang="en-IN" u="sng" dirty="0" smtClean="0"/>
              <a:t>Object Relationship Detection: </a:t>
            </a:r>
            <a:r>
              <a:rPr lang="en-IN" dirty="0" smtClean="0"/>
              <a:t>The model used in the Object Agnostic Shuffle-Then-Assemble (STA) method is used. It was trained on VRD (Visual Relationship Dataset) dataset. The model identifies 70 relationship categories. 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969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 Classes for Query type 1</a:t>
            </a:r>
            <a:endParaRPr lang="en-IN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6" y="1873957"/>
            <a:ext cx="9987147" cy="4005598"/>
          </a:xfrm>
        </p:spPr>
      </p:pic>
    </p:spTree>
    <p:extLst>
      <p:ext uri="{BB962C8B-B14F-4D97-AF65-F5344CB8AC3E}">
        <p14:creationId xmlns:p14="http://schemas.microsoft.com/office/powerpoint/2010/main" val="9059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Relationship categories for Query type 2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554"/>
            <a:ext cx="10534860" cy="3770489"/>
          </a:xfrm>
        </p:spPr>
      </p:pic>
    </p:spTree>
    <p:extLst>
      <p:ext uri="{BB962C8B-B14F-4D97-AF65-F5344CB8AC3E}">
        <p14:creationId xmlns:p14="http://schemas.microsoft.com/office/powerpoint/2010/main" val="3655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Determining which object bounding boxes predicted by the Object Detection part are to be used for the object relationship detection part.</a:t>
            </a:r>
          </a:p>
          <a:p>
            <a:endParaRPr lang="en-IN" dirty="0"/>
          </a:p>
          <a:p>
            <a:r>
              <a:rPr lang="en-IN" dirty="0" smtClean="0"/>
              <a:t>Determining pairs of bounding boxes, predicted by the Object Detection part, to be passed as input to the object relationship detection part.</a:t>
            </a:r>
          </a:p>
          <a:p>
            <a:endParaRPr lang="en-IN" dirty="0"/>
          </a:p>
          <a:p>
            <a:r>
              <a:rPr lang="en-IN" dirty="0" smtClean="0"/>
              <a:t>Removing False Positives and Impossible object relationship combinations from the predictions by object relationship detection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0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CONTRIBUTIONS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Determining which object Bounding Boxes to send</a:t>
            </a:r>
            <a:r>
              <a:rPr lang="en-IN" dirty="0" smtClean="0"/>
              <a:t>: A threshold of 0.50 was set for confidence values. Bounding boxes of object predictions with confidence  &gt; threshold are sent to the object relationship detection part.</a:t>
            </a:r>
          </a:p>
          <a:p>
            <a:endParaRPr lang="en-IN" dirty="0"/>
          </a:p>
          <a:p>
            <a:r>
              <a:rPr lang="en-IN" u="sng" dirty="0" smtClean="0"/>
              <a:t>Determining pairs of bounding boxes input to the object relationship part</a:t>
            </a:r>
            <a:r>
              <a:rPr lang="en-IN" dirty="0" smtClean="0"/>
              <a:t>: All possible combinations of the filtered objects (their bounding boxes) are passed to the object </a:t>
            </a:r>
            <a:r>
              <a:rPr lang="en-IN" dirty="0"/>
              <a:t>r</a:t>
            </a:r>
            <a:r>
              <a:rPr lang="en-IN" dirty="0" smtClean="0"/>
              <a:t>elationship detection part.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1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Application supports query type 1 </a:t>
            </a:r>
            <a:r>
              <a:rPr lang="en-IN" dirty="0" err="1" smtClean="0"/>
              <a:t>i.e</a:t>
            </a:r>
            <a:r>
              <a:rPr lang="en-IN" dirty="0" smtClean="0"/>
              <a:t> Object Detection  with an </a:t>
            </a:r>
            <a:r>
              <a:rPr lang="en-IN" dirty="0" err="1" smtClean="0"/>
              <a:t>mAP</a:t>
            </a:r>
            <a:r>
              <a:rPr lang="en-IN" dirty="0" smtClean="0"/>
              <a:t> of 48.1 for an </a:t>
            </a:r>
            <a:r>
              <a:rPr lang="en-IN" dirty="0" err="1" smtClean="0"/>
              <a:t>IoU</a:t>
            </a:r>
            <a:r>
              <a:rPr lang="en-IN" dirty="0" smtClean="0"/>
              <a:t> of 0.5. This is the accuracy of the Object Detection part.</a:t>
            </a:r>
          </a:p>
          <a:p>
            <a:endParaRPr lang="en-IN" dirty="0"/>
          </a:p>
          <a:p>
            <a:r>
              <a:rPr lang="en-IN" dirty="0" smtClean="0"/>
              <a:t>The Recall@100% as well as Recall@50% is 46.68 % for the VRD testing set of 500 images. The values have been recorded to be 46.48% when evaluated on a testing set of 1000 images.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2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An image gallery </a:t>
            </a:r>
            <a:r>
              <a:rPr lang="en-IN" dirty="0" smtClean="0"/>
              <a:t>web application </a:t>
            </a:r>
            <a:r>
              <a:rPr lang="en-IN" dirty="0"/>
              <a:t>which supports features like upload image, view images </a:t>
            </a:r>
            <a:r>
              <a:rPr lang="en-IN" dirty="0" smtClean="0"/>
              <a:t>and query </a:t>
            </a:r>
            <a:r>
              <a:rPr lang="en-IN" dirty="0"/>
              <a:t>and retrieve images has been developed. Types of queries: a) “object” and b)”</a:t>
            </a:r>
            <a:r>
              <a:rPr lang="en-IN" dirty="0" smtClean="0"/>
              <a:t>object relationship </a:t>
            </a:r>
            <a:r>
              <a:rPr lang="en-IN" dirty="0"/>
              <a:t>object” for image retrieval.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object detection part makes use of </a:t>
            </a:r>
            <a:r>
              <a:rPr lang="en-IN" dirty="0" smtClean="0"/>
              <a:t>the YOLO </a:t>
            </a:r>
            <a:r>
              <a:rPr lang="en-IN" dirty="0"/>
              <a:t>method while the object relationship detection part make use of the </a:t>
            </a:r>
            <a:r>
              <a:rPr lang="en-IN" dirty="0" smtClean="0"/>
              <a:t>Object-Agnostic </a:t>
            </a:r>
            <a:r>
              <a:rPr lang="en-IN" dirty="0"/>
              <a:t>Shuffle-Then-Assemble method. Both are state-of-the-art methods for </a:t>
            </a:r>
            <a:r>
              <a:rPr lang="en-IN" dirty="0" smtClean="0"/>
              <a:t>their respective </a:t>
            </a:r>
            <a:r>
              <a:rPr lang="en-IN" dirty="0"/>
              <a:t>tasks.</a:t>
            </a:r>
          </a:p>
          <a:p>
            <a:r>
              <a:rPr lang="en-IN" dirty="0" smtClean="0"/>
              <a:t>Future Scope:</a:t>
            </a:r>
          </a:p>
          <a:p>
            <a:pPr lvl="1"/>
            <a:r>
              <a:rPr lang="en-IN" dirty="0" smtClean="0"/>
              <a:t>On </a:t>
            </a:r>
            <a:r>
              <a:rPr lang="en-IN" dirty="0"/>
              <a:t>the user level, few features like options </a:t>
            </a:r>
            <a:r>
              <a:rPr lang="en-IN" dirty="0" smtClean="0"/>
              <a:t>to delete </a:t>
            </a:r>
            <a:r>
              <a:rPr lang="en-IN" dirty="0"/>
              <a:t>images could be added. </a:t>
            </a:r>
            <a:endParaRPr lang="en-IN" dirty="0" smtClean="0"/>
          </a:p>
          <a:p>
            <a:pPr lvl="1"/>
            <a:r>
              <a:rPr lang="en-IN" dirty="0" smtClean="0"/>
              <a:t>Also</a:t>
            </a:r>
            <a:r>
              <a:rPr lang="en-IN" dirty="0"/>
              <a:t>, the process of uploading an image is slow (because </a:t>
            </a:r>
            <a:r>
              <a:rPr lang="en-IN" dirty="0" smtClean="0"/>
              <a:t>of the </a:t>
            </a:r>
            <a:r>
              <a:rPr lang="en-IN" dirty="0"/>
              <a:t>tagging process that happens during upload). This could be improved for better </a:t>
            </a:r>
            <a:r>
              <a:rPr lang="en-IN" dirty="0" smtClean="0"/>
              <a:t>user experience.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could devise a completely new object detection model which is </a:t>
            </a:r>
            <a:r>
              <a:rPr lang="en-IN" dirty="0" smtClean="0"/>
              <a:t>faster and </a:t>
            </a:r>
            <a:r>
              <a:rPr lang="en-IN" dirty="0"/>
              <a:t>also more accurate. </a:t>
            </a:r>
            <a:endParaRPr lang="en-IN" dirty="0" smtClean="0"/>
          </a:p>
          <a:p>
            <a:pPr lvl="1"/>
            <a:r>
              <a:rPr lang="en-IN" dirty="0" smtClean="0"/>
              <a:t>Mainly</a:t>
            </a:r>
            <a:r>
              <a:rPr lang="en-IN" dirty="0"/>
              <a:t>, improvements need to be made to the object </a:t>
            </a:r>
            <a:r>
              <a:rPr lang="en-IN" dirty="0" smtClean="0"/>
              <a:t>relationship detection </a:t>
            </a:r>
            <a:r>
              <a:rPr lang="en-IN" dirty="0"/>
              <a:t>part. One suggestion is to make a set of impossible combinations so as </a:t>
            </a:r>
            <a:r>
              <a:rPr lang="en-IN" dirty="0" smtClean="0"/>
              <a:t>to eliminate </a:t>
            </a:r>
            <a:r>
              <a:rPr lang="en-IN" dirty="0"/>
              <a:t>a prediction which falls in this set. </a:t>
            </a:r>
            <a:endParaRPr lang="en-IN" dirty="0" smtClean="0"/>
          </a:p>
          <a:p>
            <a:pPr lvl="1"/>
            <a:r>
              <a:rPr lang="en-IN" dirty="0" smtClean="0"/>
              <a:t>We must </a:t>
            </a:r>
            <a:r>
              <a:rPr lang="en-IN" dirty="0"/>
              <a:t>remove false </a:t>
            </a:r>
            <a:r>
              <a:rPr lang="en-IN" dirty="0" smtClean="0"/>
              <a:t>positives. </a:t>
            </a:r>
          </a:p>
          <a:p>
            <a:pPr lvl="1"/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could devise a new model on our own which is faster and </a:t>
            </a:r>
            <a:r>
              <a:rPr lang="en-IN" dirty="0" smtClean="0"/>
              <a:t>more accurate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THANK YOU 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8494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Input: </a:t>
            </a:r>
          </a:p>
          <a:p>
            <a:pPr marL="0" indent="0">
              <a:buNone/>
            </a:pPr>
            <a:r>
              <a:rPr lang="en-IN" sz="2400" dirty="0" smtClean="0"/>
              <a:t>	a. A query string of the form </a:t>
            </a:r>
          </a:p>
          <a:p>
            <a:pPr marL="0" indent="0">
              <a:buNone/>
            </a:pPr>
            <a:r>
              <a:rPr lang="en-IN" sz="2400" dirty="0" smtClean="0"/>
              <a:t>		1. “object”</a:t>
            </a:r>
          </a:p>
          <a:p>
            <a:pPr marL="0" indent="0">
              <a:buNone/>
            </a:pPr>
            <a:r>
              <a:rPr lang="en-IN" sz="2400" dirty="0" smtClean="0"/>
              <a:t>		2. “object relationship (For example; on/in) object”</a:t>
            </a:r>
          </a:p>
          <a:p>
            <a:pPr marL="0" indent="0">
              <a:buNone/>
            </a:pPr>
            <a:r>
              <a:rPr lang="en-IN" sz="2400" dirty="0" smtClean="0"/>
              <a:t>	b. Set of Images stored in an Image Gallery.</a:t>
            </a:r>
          </a:p>
          <a:p>
            <a:r>
              <a:rPr lang="en-IN" dirty="0" smtClean="0"/>
              <a:t>Output:</a:t>
            </a:r>
          </a:p>
          <a:p>
            <a:pPr lvl="1"/>
            <a:r>
              <a:rPr lang="en-IN" dirty="0" smtClean="0"/>
              <a:t>Set of images which have the content specified by the query.</a:t>
            </a:r>
          </a:p>
          <a:p>
            <a:pPr marL="457200" lvl="1" indent="0">
              <a:buNone/>
            </a:pPr>
            <a:r>
              <a:rPr lang="en-IN" dirty="0" smtClean="0"/>
              <a:t>    For example; all images which have “apple” or “apple on table”.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Query type 1 example : “bicycle”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47" y="1490133"/>
            <a:ext cx="9210505" cy="4980341"/>
          </a:xfrm>
        </p:spPr>
      </p:pic>
    </p:spTree>
    <p:extLst>
      <p:ext uri="{BB962C8B-B14F-4D97-AF65-F5344CB8AC3E}">
        <p14:creationId xmlns:p14="http://schemas.microsoft.com/office/powerpoint/2010/main" val="4356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Query type 2 example : “person next to car”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51" y="1425645"/>
            <a:ext cx="9186898" cy="4999673"/>
          </a:xfrm>
        </p:spPr>
      </p:pic>
    </p:spTree>
    <p:extLst>
      <p:ext uri="{BB962C8B-B14F-4D97-AF65-F5344CB8AC3E}">
        <p14:creationId xmlns:p14="http://schemas.microsoft.com/office/powerpoint/2010/main" val="34649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Significance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a database storing character type data, retrieving a data item done easily by text comparison.</a:t>
            </a:r>
          </a:p>
          <a:p>
            <a:r>
              <a:rPr lang="en-IN" dirty="0" smtClean="0"/>
              <a:t>Retrieving images is a non-trivial task because comparison with images is not well defined.</a:t>
            </a:r>
          </a:p>
          <a:p>
            <a:r>
              <a:rPr lang="en-IN" dirty="0" smtClean="0"/>
              <a:t>Image gallery is an application where storage and efficient retrieval of images is a required feature. </a:t>
            </a:r>
          </a:p>
        </p:txBody>
      </p:sp>
    </p:spTree>
    <p:extLst>
      <p:ext uri="{BB962C8B-B14F-4D97-AF65-F5344CB8AC3E}">
        <p14:creationId xmlns:p14="http://schemas.microsoft.com/office/powerpoint/2010/main" val="12187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Significance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 Image gallery, images should be retrievable by specifying their content.</a:t>
            </a:r>
          </a:p>
          <a:p>
            <a:r>
              <a:rPr lang="en-IN" dirty="0" smtClean="0"/>
              <a:t>Hence, queries describing objects and their relationships in the image are used in this problem.</a:t>
            </a:r>
          </a:p>
          <a:p>
            <a:r>
              <a:rPr lang="en-IN" dirty="0" smtClean="0"/>
              <a:t>Queries of type 2 are more important because:</a:t>
            </a:r>
          </a:p>
          <a:p>
            <a:pPr lvl="1"/>
            <a:r>
              <a:rPr lang="en-IN" dirty="0" smtClean="0"/>
              <a:t>Those are more specific as than object-only queries.</a:t>
            </a:r>
          </a:p>
          <a:p>
            <a:pPr lvl="1"/>
            <a:r>
              <a:rPr lang="en-IN" dirty="0" smtClean="0"/>
              <a:t>We tend to remember events and they can be described more accurately with these type of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39" y="666661"/>
            <a:ext cx="9073522" cy="5147116"/>
          </a:xfrm>
        </p:spPr>
      </p:pic>
    </p:spTree>
    <p:extLst>
      <p:ext uri="{BB962C8B-B14F-4D97-AF65-F5344CB8AC3E}">
        <p14:creationId xmlns:p14="http://schemas.microsoft.com/office/powerpoint/2010/main" val="1433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657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IMAGE GALLERY WITH AUTOMATED IMAGE TAGGING</vt:lpstr>
      <vt:lpstr>INTRODUCTION</vt:lpstr>
      <vt:lpstr>Problem Description</vt:lpstr>
      <vt:lpstr>Query type 1 example : “bicycle”</vt:lpstr>
      <vt:lpstr>Query type 2 example : “person next to car”</vt:lpstr>
      <vt:lpstr>Significance</vt:lpstr>
      <vt:lpstr>Significance</vt:lpstr>
      <vt:lpstr>SYSTEM OVERVIEW</vt:lpstr>
      <vt:lpstr>PowerPoint Presentation</vt:lpstr>
      <vt:lpstr>PowerPoint Presentation</vt:lpstr>
      <vt:lpstr>Algorithms</vt:lpstr>
      <vt:lpstr>Object Classes for Query type 1</vt:lpstr>
      <vt:lpstr>Relationship categories for Query type 2</vt:lpstr>
      <vt:lpstr>CHALLENGES</vt:lpstr>
      <vt:lpstr>Challenges</vt:lpstr>
      <vt:lpstr>CONTRIBUTIONS</vt:lpstr>
      <vt:lpstr>CONTRIBUTIONS</vt:lpstr>
      <vt:lpstr>RESULTS</vt:lpstr>
      <vt:lpstr>Results</vt:lpstr>
      <vt:lpstr>CONCLUSION</vt:lpstr>
      <vt:lpstr>Conclusion</vt:lpstr>
      <vt:lpstr>THANK YOU 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GALLERY WITH AUTOMATED IMAGE TAGGING</dc:title>
  <dc:creator>shashank hegde</dc:creator>
  <cp:lastModifiedBy>shashank hegde</cp:lastModifiedBy>
  <cp:revision>14</cp:revision>
  <dcterms:created xsi:type="dcterms:W3CDTF">2019-04-30T21:35:54Z</dcterms:created>
  <dcterms:modified xsi:type="dcterms:W3CDTF">2019-04-30T23:24:14Z</dcterms:modified>
</cp:coreProperties>
</file>