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4"/>
  </p:sldMasterIdLst>
  <p:sldIdLst>
    <p:sldId id="256" r:id="rId5"/>
    <p:sldId id="257" r:id="rId6"/>
    <p:sldId id="258" r:id="rId7"/>
    <p:sldId id="259" r:id="rId8"/>
    <p:sldId id="261" r:id="rId9"/>
    <p:sldId id="272" r:id="rId10"/>
    <p:sldId id="273" r:id="rId11"/>
    <p:sldId id="260" r:id="rId12"/>
    <p:sldId id="262" r:id="rId13"/>
    <p:sldId id="270" r:id="rId14"/>
    <p:sldId id="271" r:id="rId15"/>
    <p:sldId id="263" r:id="rId16"/>
    <p:sldId id="264" r:id="rId17"/>
    <p:sldId id="265" r:id="rId18"/>
    <p:sldId id="266"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D8FC4-C62C-4670-B0C6-DC324178D950}" v="6" dt="2023-12-02T00:27:40.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77FC7-A46F-456B-9538-4E41E339FE5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43D0FE3-AFA4-4CCB-BE3D-D42B6C12B5BB}">
      <dgm:prSet/>
      <dgm:spPr/>
      <dgm:t>
        <a:bodyPr/>
        <a:lstStyle/>
        <a:p>
          <a:r>
            <a:rPr lang="en-US"/>
            <a:t>Introductions</a:t>
          </a:r>
        </a:p>
      </dgm:t>
    </dgm:pt>
    <dgm:pt modelId="{1A99ABCD-548C-4260-B9CB-3567F093ACD2}" type="parTrans" cxnId="{AA3B7F96-C6DC-476E-A9B6-79F1346E6538}">
      <dgm:prSet/>
      <dgm:spPr/>
      <dgm:t>
        <a:bodyPr/>
        <a:lstStyle/>
        <a:p>
          <a:endParaRPr lang="en-US"/>
        </a:p>
      </dgm:t>
    </dgm:pt>
    <dgm:pt modelId="{A94FC9B0-5050-4F41-904D-40F60C6F210E}" type="sibTrans" cxnId="{AA3B7F96-C6DC-476E-A9B6-79F1346E6538}">
      <dgm:prSet/>
      <dgm:spPr/>
      <dgm:t>
        <a:bodyPr/>
        <a:lstStyle/>
        <a:p>
          <a:endParaRPr lang="en-US"/>
        </a:p>
      </dgm:t>
    </dgm:pt>
    <dgm:pt modelId="{5B6E6A8E-EFF3-4BAF-9A29-E81286CDE238}">
      <dgm:prSet/>
      <dgm:spPr/>
      <dgm:t>
        <a:bodyPr/>
        <a:lstStyle/>
        <a:p>
          <a:r>
            <a:rPr lang="en-US"/>
            <a:t>Significance of Research</a:t>
          </a:r>
        </a:p>
      </dgm:t>
    </dgm:pt>
    <dgm:pt modelId="{BA351CC8-2863-451B-9137-B22B72D3BE6A}" type="parTrans" cxnId="{418B5577-3097-4042-955A-C486DBFF97B7}">
      <dgm:prSet/>
      <dgm:spPr/>
      <dgm:t>
        <a:bodyPr/>
        <a:lstStyle/>
        <a:p>
          <a:endParaRPr lang="en-US"/>
        </a:p>
      </dgm:t>
    </dgm:pt>
    <dgm:pt modelId="{43386B79-A21F-4715-B5D9-6E9D263E1704}" type="sibTrans" cxnId="{418B5577-3097-4042-955A-C486DBFF97B7}">
      <dgm:prSet/>
      <dgm:spPr/>
      <dgm:t>
        <a:bodyPr/>
        <a:lstStyle/>
        <a:p>
          <a:endParaRPr lang="en-US"/>
        </a:p>
      </dgm:t>
    </dgm:pt>
    <dgm:pt modelId="{E6CF24CD-DC52-41A6-BCCC-0278E50627D7}">
      <dgm:prSet/>
      <dgm:spPr/>
      <dgm:t>
        <a:bodyPr/>
        <a:lstStyle/>
        <a:p>
          <a:r>
            <a:rPr lang="en-US"/>
            <a:t>Challenges</a:t>
          </a:r>
        </a:p>
      </dgm:t>
    </dgm:pt>
    <dgm:pt modelId="{3973FCFE-74A3-4AAC-B445-304544F075BF}" type="parTrans" cxnId="{CCA7450E-3236-4941-859B-32CA085EA08E}">
      <dgm:prSet/>
      <dgm:spPr/>
      <dgm:t>
        <a:bodyPr/>
        <a:lstStyle/>
        <a:p>
          <a:endParaRPr lang="en-US"/>
        </a:p>
      </dgm:t>
    </dgm:pt>
    <dgm:pt modelId="{703FF1A0-BB0B-40C1-862A-56435064DEF0}" type="sibTrans" cxnId="{CCA7450E-3236-4941-859B-32CA085EA08E}">
      <dgm:prSet/>
      <dgm:spPr/>
      <dgm:t>
        <a:bodyPr/>
        <a:lstStyle/>
        <a:p>
          <a:endParaRPr lang="en-US"/>
        </a:p>
      </dgm:t>
    </dgm:pt>
    <dgm:pt modelId="{341D97F4-5866-453B-9F80-D10A1454481C}">
      <dgm:prSet/>
      <dgm:spPr/>
      <dgm:t>
        <a:bodyPr/>
        <a:lstStyle/>
        <a:p>
          <a:r>
            <a:rPr lang="en-US" dirty="0"/>
            <a:t>Analytical / Methodology Approaches</a:t>
          </a:r>
        </a:p>
      </dgm:t>
    </dgm:pt>
    <dgm:pt modelId="{1650BCFC-FA12-4559-8084-84B29D71BE54}" type="parTrans" cxnId="{8E0C859B-B2FB-4685-8F2E-7B7BECDBD9A9}">
      <dgm:prSet/>
      <dgm:spPr/>
      <dgm:t>
        <a:bodyPr/>
        <a:lstStyle/>
        <a:p>
          <a:endParaRPr lang="en-US"/>
        </a:p>
      </dgm:t>
    </dgm:pt>
    <dgm:pt modelId="{87BC5D63-27DB-46CB-904E-8E5532FB40B2}" type="sibTrans" cxnId="{8E0C859B-B2FB-4685-8F2E-7B7BECDBD9A9}">
      <dgm:prSet/>
      <dgm:spPr/>
      <dgm:t>
        <a:bodyPr/>
        <a:lstStyle/>
        <a:p>
          <a:endParaRPr lang="en-US"/>
        </a:p>
      </dgm:t>
    </dgm:pt>
    <dgm:pt modelId="{E26D2EF1-36DC-42DA-A2BB-B30A3775B0CE}">
      <dgm:prSet/>
      <dgm:spPr/>
      <dgm:t>
        <a:bodyPr/>
        <a:lstStyle/>
        <a:p>
          <a:r>
            <a:rPr lang="en-US"/>
            <a:t>Results / Findings from the research</a:t>
          </a:r>
        </a:p>
      </dgm:t>
    </dgm:pt>
    <dgm:pt modelId="{B905F757-591F-49FB-B711-A699138E498A}" type="parTrans" cxnId="{341AA649-37A4-4430-9E2E-D7B738893C81}">
      <dgm:prSet/>
      <dgm:spPr/>
      <dgm:t>
        <a:bodyPr/>
        <a:lstStyle/>
        <a:p>
          <a:endParaRPr lang="en-US"/>
        </a:p>
      </dgm:t>
    </dgm:pt>
    <dgm:pt modelId="{8770C2A2-43F6-4202-88AD-917F6AC81F0C}" type="sibTrans" cxnId="{341AA649-37A4-4430-9E2E-D7B738893C81}">
      <dgm:prSet/>
      <dgm:spPr/>
      <dgm:t>
        <a:bodyPr/>
        <a:lstStyle/>
        <a:p>
          <a:endParaRPr lang="en-US"/>
        </a:p>
      </dgm:t>
    </dgm:pt>
    <dgm:pt modelId="{C4B6F308-BB1A-404A-BAFE-753379050294}">
      <dgm:prSet/>
      <dgm:spPr/>
      <dgm:t>
        <a:bodyPr/>
        <a:lstStyle/>
        <a:p>
          <a:r>
            <a:rPr lang="en-US" dirty="0"/>
            <a:t>Future Work</a:t>
          </a:r>
        </a:p>
      </dgm:t>
    </dgm:pt>
    <dgm:pt modelId="{9A5A8612-AB25-4853-9106-AA49199911A0}" type="parTrans" cxnId="{24E4EA25-8A8D-4FF5-BB01-B31968009072}">
      <dgm:prSet/>
      <dgm:spPr/>
      <dgm:t>
        <a:bodyPr/>
        <a:lstStyle/>
        <a:p>
          <a:endParaRPr lang="en-US"/>
        </a:p>
      </dgm:t>
    </dgm:pt>
    <dgm:pt modelId="{2C07EE10-31C7-419C-B669-B3785F02DACE}" type="sibTrans" cxnId="{24E4EA25-8A8D-4FF5-BB01-B31968009072}">
      <dgm:prSet/>
      <dgm:spPr/>
      <dgm:t>
        <a:bodyPr/>
        <a:lstStyle/>
        <a:p>
          <a:endParaRPr lang="en-US"/>
        </a:p>
      </dgm:t>
    </dgm:pt>
    <dgm:pt modelId="{4E989E47-B470-4034-8966-55F001DFEA79}" type="pres">
      <dgm:prSet presAssocID="{7F377FC7-A46F-456B-9538-4E41E339FE59}" presName="linear" presStyleCnt="0">
        <dgm:presLayoutVars>
          <dgm:animLvl val="lvl"/>
          <dgm:resizeHandles val="exact"/>
        </dgm:presLayoutVars>
      </dgm:prSet>
      <dgm:spPr/>
    </dgm:pt>
    <dgm:pt modelId="{A7AF5C0C-DA69-4DD0-B072-2EA0468B48A5}" type="pres">
      <dgm:prSet presAssocID="{A43D0FE3-AFA4-4CCB-BE3D-D42B6C12B5BB}" presName="parentText" presStyleLbl="node1" presStyleIdx="0" presStyleCnt="6">
        <dgm:presLayoutVars>
          <dgm:chMax val="0"/>
          <dgm:bulletEnabled val="1"/>
        </dgm:presLayoutVars>
      </dgm:prSet>
      <dgm:spPr/>
    </dgm:pt>
    <dgm:pt modelId="{51E7248B-164C-4F47-A91C-AAF92BEF6AE0}" type="pres">
      <dgm:prSet presAssocID="{A94FC9B0-5050-4F41-904D-40F60C6F210E}" presName="spacer" presStyleCnt="0"/>
      <dgm:spPr/>
    </dgm:pt>
    <dgm:pt modelId="{3EFB9BB3-39C3-4297-AE8C-A8712B1E7BF1}" type="pres">
      <dgm:prSet presAssocID="{5B6E6A8E-EFF3-4BAF-9A29-E81286CDE238}" presName="parentText" presStyleLbl="node1" presStyleIdx="1" presStyleCnt="6">
        <dgm:presLayoutVars>
          <dgm:chMax val="0"/>
          <dgm:bulletEnabled val="1"/>
        </dgm:presLayoutVars>
      </dgm:prSet>
      <dgm:spPr/>
    </dgm:pt>
    <dgm:pt modelId="{05620CEE-FF77-4D85-B477-C7A87205B6FA}" type="pres">
      <dgm:prSet presAssocID="{43386B79-A21F-4715-B5D9-6E9D263E1704}" presName="spacer" presStyleCnt="0"/>
      <dgm:spPr/>
    </dgm:pt>
    <dgm:pt modelId="{2F496400-2302-42F1-BBD6-A330ECB85E73}" type="pres">
      <dgm:prSet presAssocID="{E6CF24CD-DC52-41A6-BCCC-0278E50627D7}" presName="parentText" presStyleLbl="node1" presStyleIdx="2" presStyleCnt="6">
        <dgm:presLayoutVars>
          <dgm:chMax val="0"/>
          <dgm:bulletEnabled val="1"/>
        </dgm:presLayoutVars>
      </dgm:prSet>
      <dgm:spPr/>
    </dgm:pt>
    <dgm:pt modelId="{22C8BC51-C2E1-4FFB-A72A-4AD521B90560}" type="pres">
      <dgm:prSet presAssocID="{703FF1A0-BB0B-40C1-862A-56435064DEF0}" presName="spacer" presStyleCnt="0"/>
      <dgm:spPr/>
    </dgm:pt>
    <dgm:pt modelId="{297C35B6-4CA2-4181-937E-3D605E6341A8}" type="pres">
      <dgm:prSet presAssocID="{341D97F4-5866-453B-9F80-D10A1454481C}" presName="parentText" presStyleLbl="node1" presStyleIdx="3" presStyleCnt="6">
        <dgm:presLayoutVars>
          <dgm:chMax val="0"/>
          <dgm:bulletEnabled val="1"/>
        </dgm:presLayoutVars>
      </dgm:prSet>
      <dgm:spPr/>
    </dgm:pt>
    <dgm:pt modelId="{A4856588-5B28-4CA2-92DE-CBE67C08AE3C}" type="pres">
      <dgm:prSet presAssocID="{87BC5D63-27DB-46CB-904E-8E5532FB40B2}" presName="spacer" presStyleCnt="0"/>
      <dgm:spPr/>
    </dgm:pt>
    <dgm:pt modelId="{33D8B788-4C91-42AE-B8DE-27DEF33977E2}" type="pres">
      <dgm:prSet presAssocID="{E26D2EF1-36DC-42DA-A2BB-B30A3775B0CE}" presName="parentText" presStyleLbl="node1" presStyleIdx="4" presStyleCnt="6">
        <dgm:presLayoutVars>
          <dgm:chMax val="0"/>
          <dgm:bulletEnabled val="1"/>
        </dgm:presLayoutVars>
      </dgm:prSet>
      <dgm:spPr/>
    </dgm:pt>
    <dgm:pt modelId="{33D5BEA2-B2B5-4C8C-A544-E07DCD1308DF}" type="pres">
      <dgm:prSet presAssocID="{8770C2A2-43F6-4202-88AD-917F6AC81F0C}" presName="spacer" presStyleCnt="0"/>
      <dgm:spPr/>
    </dgm:pt>
    <dgm:pt modelId="{395639B2-A70B-41EE-8EFA-60EAFB7754B0}" type="pres">
      <dgm:prSet presAssocID="{C4B6F308-BB1A-404A-BAFE-753379050294}" presName="parentText" presStyleLbl="node1" presStyleIdx="5" presStyleCnt="6">
        <dgm:presLayoutVars>
          <dgm:chMax val="0"/>
          <dgm:bulletEnabled val="1"/>
        </dgm:presLayoutVars>
      </dgm:prSet>
      <dgm:spPr/>
    </dgm:pt>
  </dgm:ptLst>
  <dgm:cxnLst>
    <dgm:cxn modelId="{D66AA909-04F3-45C3-829A-AD4A4C69C46B}" type="presOf" srcId="{5B6E6A8E-EFF3-4BAF-9A29-E81286CDE238}" destId="{3EFB9BB3-39C3-4297-AE8C-A8712B1E7BF1}" srcOrd="0" destOrd="0" presId="urn:microsoft.com/office/officeart/2005/8/layout/vList2"/>
    <dgm:cxn modelId="{CCA7450E-3236-4941-859B-32CA085EA08E}" srcId="{7F377FC7-A46F-456B-9538-4E41E339FE59}" destId="{E6CF24CD-DC52-41A6-BCCC-0278E50627D7}" srcOrd="2" destOrd="0" parTransId="{3973FCFE-74A3-4AAC-B445-304544F075BF}" sibTransId="{703FF1A0-BB0B-40C1-862A-56435064DEF0}"/>
    <dgm:cxn modelId="{24E4EA25-8A8D-4FF5-BB01-B31968009072}" srcId="{7F377FC7-A46F-456B-9538-4E41E339FE59}" destId="{C4B6F308-BB1A-404A-BAFE-753379050294}" srcOrd="5" destOrd="0" parTransId="{9A5A8612-AB25-4853-9106-AA49199911A0}" sibTransId="{2C07EE10-31C7-419C-B669-B3785F02DACE}"/>
    <dgm:cxn modelId="{257E9160-E201-4192-9096-FDC7F2BB862C}" type="presOf" srcId="{E6CF24CD-DC52-41A6-BCCC-0278E50627D7}" destId="{2F496400-2302-42F1-BBD6-A330ECB85E73}" srcOrd="0" destOrd="0" presId="urn:microsoft.com/office/officeart/2005/8/layout/vList2"/>
    <dgm:cxn modelId="{341AA649-37A4-4430-9E2E-D7B738893C81}" srcId="{7F377FC7-A46F-456B-9538-4E41E339FE59}" destId="{E26D2EF1-36DC-42DA-A2BB-B30A3775B0CE}" srcOrd="4" destOrd="0" parTransId="{B905F757-591F-49FB-B711-A699138E498A}" sibTransId="{8770C2A2-43F6-4202-88AD-917F6AC81F0C}"/>
    <dgm:cxn modelId="{E547BF4C-7C96-4555-9769-6792CC1C6798}" type="presOf" srcId="{C4B6F308-BB1A-404A-BAFE-753379050294}" destId="{395639B2-A70B-41EE-8EFA-60EAFB7754B0}" srcOrd="0" destOrd="0" presId="urn:microsoft.com/office/officeart/2005/8/layout/vList2"/>
    <dgm:cxn modelId="{418B5577-3097-4042-955A-C486DBFF97B7}" srcId="{7F377FC7-A46F-456B-9538-4E41E339FE59}" destId="{5B6E6A8E-EFF3-4BAF-9A29-E81286CDE238}" srcOrd="1" destOrd="0" parTransId="{BA351CC8-2863-451B-9137-B22B72D3BE6A}" sibTransId="{43386B79-A21F-4715-B5D9-6E9D263E1704}"/>
    <dgm:cxn modelId="{7527B378-E48B-4DE3-A6EB-746AA112F9C2}" type="presOf" srcId="{341D97F4-5866-453B-9F80-D10A1454481C}" destId="{297C35B6-4CA2-4181-937E-3D605E6341A8}" srcOrd="0" destOrd="0" presId="urn:microsoft.com/office/officeart/2005/8/layout/vList2"/>
    <dgm:cxn modelId="{AA3B7F96-C6DC-476E-A9B6-79F1346E6538}" srcId="{7F377FC7-A46F-456B-9538-4E41E339FE59}" destId="{A43D0FE3-AFA4-4CCB-BE3D-D42B6C12B5BB}" srcOrd="0" destOrd="0" parTransId="{1A99ABCD-548C-4260-B9CB-3567F093ACD2}" sibTransId="{A94FC9B0-5050-4F41-904D-40F60C6F210E}"/>
    <dgm:cxn modelId="{8E0C859B-B2FB-4685-8F2E-7B7BECDBD9A9}" srcId="{7F377FC7-A46F-456B-9538-4E41E339FE59}" destId="{341D97F4-5866-453B-9F80-D10A1454481C}" srcOrd="3" destOrd="0" parTransId="{1650BCFC-FA12-4559-8084-84B29D71BE54}" sibTransId="{87BC5D63-27DB-46CB-904E-8E5532FB40B2}"/>
    <dgm:cxn modelId="{76365CCC-6F78-42B0-96D9-6C5BD9B1F94E}" type="presOf" srcId="{A43D0FE3-AFA4-4CCB-BE3D-D42B6C12B5BB}" destId="{A7AF5C0C-DA69-4DD0-B072-2EA0468B48A5}" srcOrd="0" destOrd="0" presId="urn:microsoft.com/office/officeart/2005/8/layout/vList2"/>
    <dgm:cxn modelId="{024B00D0-A3A9-4871-B0CA-A9EFD1B8EF88}" type="presOf" srcId="{E26D2EF1-36DC-42DA-A2BB-B30A3775B0CE}" destId="{33D8B788-4C91-42AE-B8DE-27DEF33977E2}" srcOrd="0" destOrd="0" presId="urn:microsoft.com/office/officeart/2005/8/layout/vList2"/>
    <dgm:cxn modelId="{5A45ABEB-CDE3-4EA8-A9F8-8C5B698F2355}" type="presOf" srcId="{7F377FC7-A46F-456B-9538-4E41E339FE59}" destId="{4E989E47-B470-4034-8966-55F001DFEA79}" srcOrd="0" destOrd="0" presId="urn:microsoft.com/office/officeart/2005/8/layout/vList2"/>
    <dgm:cxn modelId="{3CAB2DB3-53F7-4FE7-B0BD-2AA1432C36DA}" type="presParOf" srcId="{4E989E47-B470-4034-8966-55F001DFEA79}" destId="{A7AF5C0C-DA69-4DD0-B072-2EA0468B48A5}" srcOrd="0" destOrd="0" presId="urn:microsoft.com/office/officeart/2005/8/layout/vList2"/>
    <dgm:cxn modelId="{7EA43FE0-AC51-499D-AE9C-D05F6E253BCD}" type="presParOf" srcId="{4E989E47-B470-4034-8966-55F001DFEA79}" destId="{51E7248B-164C-4F47-A91C-AAF92BEF6AE0}" srcOrd="1" destOrd="0" presId="urn:microsoft.com/office/officeart/2005/8/layout/vList2"/>
    <dgm:cxn modelId="{DC67BFDF-A705-4639-9B42-9FE92E3036E0}" type="presParOf" srcId="{4E989E47-B470-4034-8966-55F001DFEA79}" destId="{3EFB9BB3-39C3-4297-AE8C-A8712B1E7BF1}" srcOrd="2" destOrd="0" presId="urn:microsoft.com/office/officeart/2005/8/layout/vList2"/>
    <dgm:cxn modelId="{FF5A5E83-42F1-461A-A7A7-739C1825B1B0}" type="presParOf" srcId="{4E989E47-B470-4034-8966-55F001DFEA79}" destId="{05620CEE-FF77-4D85-B477-C7A87205B6FA}" srcOrd="3" destOrd="0" presId="urn:microsoft.com/office/officeart/2005/8/layout/vList2"/>
    <dgm:cxn modelId="{6ADFB59A-CA86-4C21-8831-20F69A716143}" type="presParOf" srcId="{4E989E47-B470-4034-8966-55F001DFEA79}" destId="{2F496400-2302-42F1-BBD6-A330ECB85E73}" srcOrd="4" destOrd="0" presId="urn:microsoft.com/office/officeart/2005/8/layout/vList2"/>
    <dgm:cxn modelId="{A3F75696-EB3C-4552-B050-8FE4899564CC}" type="presParOf" srcId="{4E989E47-B470-4034-8966-55F001DFEA79}" destId="{22C8BC51-C2E1-4FFB-A72A-4AD521B90560}" srcOrd="5" destOrd="0" presId="urn:microsoft.com/office/officeart/2005/8/layout/vList2"/>
    <dgm:cxn modelId="{272F2F7B-1174-4D0B-8FB4-0524BAC25DEB}" type="presParOf" srcId="{4E989E47-B470-4034-8966-55F001DFEA79}" destId="{297C35B6-4CA2-4181-937E-3D605E6341A8}" srcOrd="6" destOrd="0" presId="urn:microsoft.com/office/officeart/2005/8/layout/vList2"/>
    <dgm:cxn modelId="{F562DCF3-7528-4013-9378-C943F3F1D876}" type="presParOf" srcId="{4E989E47-B470-4034-8966-55F001DFEA79}" destId="{A4856588-5B28-4CA2-92DE-CBE67C08AE3C}" srcOrd="7" destOrd="0" presId="urn:microsoft.com/office/officeart/2005/8/layout/vList2"/>
    <dgm:cxn modelId="{8387578D-C196-4C33-95F5-A568C4F0BB3E}" type="presParOf" srcId="{4E989E47-B470-4034-8966-55F001DFEA79}" destId="{33D8B788-4C91-42AE-B8DE-27DEF33977E2}" srcOrd="8" destOrd="0" presId="urn:microsoft.com/office/officeart/2005/8/layout/vList2"/>
    <dgm:cxn modelId="{FC07D900-F614-4E8D-9A01-18611137406F}" type="presParOf" srcId="{4E989E47-B470-4034-8966-55F001DFEA79}" destId="{33D5BEA2-B2B5-4C8C-A544-E07DCD1308DF}" srcOrd="9" destOrd="0" presId="urn:microsoft.com/office/officeart/2005/8/layout/vList2"/>
    <dgm:cxn modelId="{1F4E5B02-A867-484F-A49C-5EBDF67B2983}" type="presParOf" srcId="{4E989E47-B470-4034-8966-55F001DFEA79}" destId="{395639B2-A70B-41EE-8EFA-60EAFB7754B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FF6F49-8E88-4CD8-949A-06A7FF9FCD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0E4BA7-55D3-4DD5-9FF0-46D097C1244A}">
      <dgm:prSet/>
      <dgm:spPr/>
      <dgm:t>
        <a:bodyPr/>
        <a:lstStyle/>
        <a:p>
          <a:r>
            <a:rPr lang="en-US" b="1" dirty="0"/>
            <a:t>1. Machine Learning Application Achievements:</a:t>
          </a:r>
          <a:endParaRPr lang="en-US" dirty="0"/>
        </a:p>
      </dgm:t>
    </dgm:pt>
    <dgm:pt modelId="{8C85C217-0D43-40C7-B099-7FE37FCE294D}" type="parTrans" cxnId="{C6588DC5-256E-4703-A4B7-ED72D04B0529}">
      <dgm:prSet/>
      <dgm:spPr/>
      <dgm:t>
        <a:bodyPr/>
        <a:lstStyle/>
        <a:p>
          <a:endParaRPr lang="en-US"/>
        </a:p>
      </dgm:t>
    </dgm:pt>
    <dgm:pt modelId="{2A60C414-BC42-4485-84B3-F0C355E688AA}" type="sibTrans" cxnId="{C6588DC5-256E-4703-A4B7-ED72D04B0529}">
      <dgm:prSet/>
      <dgm:spPr/>
      <dgm:t>
        <a:bodyPr/>
        <a:lstStyle/>
        <a:p>
          <a:endParaRPr lang="en-US"/>
        </a:p>
      </dgm:t>
    </dgm:pt>
    <dgm:pt modelId="{B52B11EA-4975-4EA2-A486-47837F6ECFFA}">
      <dgm:prSet/>
      <dgm:spPr/>
      <dgm:t>
        <a:bodyPr/>
        <a:lstStyle/>
        <a:p>
          <a:r>
            <a:rPr lang="en-US" dirty="0"/>
            <a:t>Machine learning algorithms were successfully used to anticipate credit card defaults, improving financial risk assessment.</a:t>
          </a:r>
        </a:p>
      </dgm:t>
    </dgm:pt>
    <dgm:pt modelId="{44F8998B-ABEE-4C40-92BF-1FD21169DEFA}" type="parTrans" cxnId="{D19F0EC6-0D4C-4B74-A105-BD5CF9631DB1}">
      <dgm:prSet/>
      <dgm:spPr/>
      <dgm:t>
        <a:bodyPr/>
        <a:lstStyle/>
        <a:p>
          <a:endParaRPr lang="en-US"/>
        </a:p>
      </dgm:t>
    </dgm:pt>
    <dgm:pt modelId="{48C0CDE5-863D-40DB-A44A-ECFF88FC682F}" type="sibTrans" cxnId="{D19F0EC6-0D4C-4B74-A105-BD5CF9631DB1}">
      <dgm:prSet/>
      <dgm:spPr/>
      <dgm:t>
        <a:bodyPr/>
        <a:lstStyle/>
        <a:p>
          <a:endParaRPr lang="en-US"/>
        </a:p>
      </dgm:t>
    </dgm:pt>
    <dgm:pt modelId="{97C25D93-0BA7-4986-A54B-9767C4AD9860}">
      <dgm:prSet/>
      <dgm:spPr/>
      <dgm:t>
        <a:bodyPr/>
        <a:lstStyle/>
        <a:p>
          <a:r>
            <a:rPr lang="en-US" b="1"/>
            <a:t>2. Model Effectiveness and Insights:</a:t>
          </a:r>
          <a:endParaRPr lang="en-US"/>
        </a:p>
      </dgm:t>
    </dgm:pt>
    <dgm:pt modelId="{C2D02D81-9CF2-4703-9499-3C558E5B6BB4}" type="parTrans" cxnId="{973DCBA5-D200-440B-A923-ECE0768267CD}">
      <dgm:prSet/>
      <dgm:spPr/>
      <dgm:t>
        <a:bodyPr/>
        <a:lstStyle/>
        <a:p>
          <a:endParaRPr lang="en-US"/>
        </a:p>
      </dgm:t>
    </dgm:pt>
    <dgm:pt modelId="{E2EF6BE5-6127-4A54-9851-753592089D68}" type="sibTrans" cxnId="{973DCBA5-D200-440B-A923-ECE0768267CD}">
      <dgm:prSet/>
      <dgm:spPr/>
      <dgm:t>
        <a:bodyPr/>
        <a:lstStyle/>
        <a:p>
          <a:endParaRPr lang="en-US"/>
        </a:p>
      </dgm:t>
    </dgm:pt>
    <dgm:pt modelId="{154CF987-B7AC-4834-B8C7-0C4D4D6007B3}">
      <dgm:prSet/>
      <dgm:spPr/>
      <dgm:t>
        <a:bodyPr/>
        <a:lstStyle/>
        <a:p>
          <a:r>
            <a:rPr lang="en-US"/>
            <a:t>Gained important insights on default affecting elements; proved the efficacy of Logistic Regression, Nave Bayes, and Random Forest models.</a:t>
          </a:r>
        </a:p>
      </dgm:t>
    </dgm:pt>
    <dgm:pt modelId="{FE521B78-3605-4827-86FE-75633703F3F9}" type="parTrans" cxnId="{522D6D1D-B5CC-415E-A506-9FE3AB216B23}">
      <dgm:prSet/>
      <dgm:spPr/>
      <dgm:t>
        <a:bodyPr/>
        <a:lstStyle/>
        <a:p>
          <a:endParaRPr lang="en-US"/>
        </a:p>
      </dgm:t>
    </dgm:pt>
    <dgm:pt modelId="{2ABD7346-18A9-4A7E-80E7-19C9E79BA6C5}" type="sibTrans" cxnId="{522D6D1D-B5CC-415E-A506-9FE3AB216B23}">
      <dgm:prSet/>
      <dgm:spPr/>
      <dgm:t>
        <a:bodyPr/>
        <a:lstStyle/>
        <a:p>
          <a:endParaRPr lang="en-US"/>
        </a:p>
      </dgm:t>
    </dgm:pt>
    <dgm:pt modelId="{F4EC2154-2577-42D6-A67A-B4D09EF9577F}">
      <dgm:prSet/>
      <dgm:spPr/>
      <dgm:t>
        <a:bodyPr/>
        <a:lstStyle/>
        <a:p>
          <a:r>
            <a:rPr lang="en-US" b="1"/>
            <a:t>3. Contribution and Influence:</a:t>
          </a:r>
          <a:endParaRPr lang="en-US"/>
        </a:p>
      </dgm:t>
    </dgm:pt>
    <dgm:pt modelId="{A0165409-0D8B-4959-859B-E80EC5A1BB9C}" type="parTrans" cxnId="{33DB5684-4C51-4D7F-B712-036CF8EB97AA}">
      <dgm:prSet/>
      <dgm:spPr/>
      <dgm:t>
        <a:bodyPr/>
        <a:lstStyle/>
        <a:p>
          <a:endParaRPr lang="en-US"/>
        </a:p>
      </dgm:t>
    </dgm:pt>
    <dgm:pt modelId="{A6CC4626-2E02-401C-8A52-75E6F056C4BF}" type="sibTrans" cxnId="{33DB5684-4C51-4D7F-B712-036CF8EB97AA}">
      <dgm:prSet/>
      <dgm:spPr/>
      <dgm:t>
        <a:bodyPr/>
        <a:lstStyle/>
        <a:p>
          <a:endParaRPr lang="en-US"/>
        </a:p>
      </dgm:t>
    </dgm:pt>
    <dgm:pt modelId="{F30E94AD-DCEF-4086-8698-AB2ADE823C8C}">
      <dgm:prSet/>
      <dgm:spPr/>
      <dgm:t>
        <a:bodyPr/>
        <a:lstStyle/>
        <a:p>
          <a:r>
            <a:rPr lang="en-US"/>
            <a:t>The project benefits the academic and banking sectors by demonstrating the revolutionary power of machine learning in financial decision-making.</a:t>
          </a:r>
        </a:p>
      </dgm:t>
    </dgm:pt>
    <dgm:pt modelId="{4C0B5515-6DE6-4379-81BD-45C98DE18CB7}" type="parTrans" cxnId="{FEF9C9CF-7B76-4D60-BCB3-DAAD374A8296}">
      <dgm:prSet/>
      <dgm:spPr/>
      <dgm:t>
        <a:bodyPr/>
        <a:lstStyle/>
        <a:p>
          <a:endParaRPr lang="en-US"/>
        </a:p>
      </dgm:t>
    </dgm:pt>
    <dgm:pt modelId="{E4E90CBB-DC25-4FF7-980B-83930FCB5493}" type="sibTrans" cxnId="{FEF9C9CF-7B76-4D60-BCB3-DAAD374A8296}">
      <dgm:prSet/>
      <dgm:spPr/>
      <dgm:t>
        <a:bodyPr/>
        <a:lstStyle/>
        <a:p>
          <a:endParaRPr lang="en-US"/>
        </a:p>
      </dgm:t>
    </dgm:pt>
    <dgm:pt modelId="{3C0AE58F-AD3A-4A80-9276-7C47D2462667}">
      <dgm:prSet/>
      <dgm:spPr/>
      <dgm:t>
        <a:bodyPr/>
        <a:lstStyle/>
        <a:p>
          <a:r>
            <a:rPr lang="en-US" b="1"/>
            <a:t>4. Evidence of Model Effectiveness:</a:t>
          </a:r>
          <a:endParaRPr lang="en-US"/>
        </a:p>
      </dgm:t>
    </dgm:pt>
    <dgm:pt modelId="{2EC69B33-66E7-408D-8FF7-6BCF9DB5257F}" type="parTrans" cxnId="{615C3E7E-2DB5-46A8-8454-2D150883612A}">
      <dgm:prSet/>
      <dgm:spPr/>
      <dgm:t>
        <a:bodyPr/>
        <a:lstStyle/>
        <a:p>
          <a:endParaRPr lang="en-US"/>
        </a:p>
      </dgm:t>
    </dgm:pt>
    <dgm:pt modelId="{572FD827-FF03-4364-B039-D34F6CA195D8}" type="sibTrans" cxnId="{615C3E7E-2DB5-46A8-8454-2D150883612A}">
      <dgm:prSet/>
      <dgm:spPr/>
      <dgm:t>
        <a:bodyPr/>
        <a:lstStyle/>
        <a:p>
          <a:endParaRPr lang="en-US"/>
        </a:p>
      </dgm:t>
    </dgm:pt>
    <dgm:pt modelId="{E099B394-B8ED-46DE-B49B-E47C42961353}">
      <dgm:prSet/>
      <dgm:spPr/>
      <dgm:t>
        <a:bodyPr/>
        <a:lstStyle/>
        <a:p>
          <a:r>
            <a:rPr lang="en-US"/>
            <a:t>Preliminary results show that our algorithms are capable of reliably predicting probable defaulters, which is an important asset for successful risk management methods in the financial industry.</a:t>
          </a:r>
        </a:p>
      </dgm:t>
    </dgm:pt>
    <dgm:pt modelId="{8316CC24-5251-42F7-B41B-4C2B40724E9E}" type="parTrans" cxnId="{F81823A3-838F-49A1-9035-37587693D304}">
      <dgm:prSet/>
      <dgm:spPr/>
      <dgm:t>
        <a:bodyPr/>
        <a:lstStyle/>
        <a:p>
          <a:endParaRPr lang="en-US"/>
        </a:p>
      </dgm:t>
    </dgm:pt>
    <dgm:pt modelId="{2A166991-593F-49B4-9B79-D704D7D75648}" type="sibTrans" cxnId="{F81823A3-838F-49A1-9035-37587693D304}">
      <dgm:prSet/>
      <dgm:spPr/>
      <dgm:t>
        <a:bodyPr/>
        <a:lstStyle/>
        <a:p>
          <a:endParaRPr lang="en-US"/>
        </a:p>
      </dgm:t>
    </dgm:pt>
    <dgm:pt modelId="{C953CFE8-23E0-4107-9629-2608971DB3EE}" type="pres">
      <dgm:prSet presAssocID="{BFFF6F49-8E88-4CD8-949A-06A7FF9FCDEE}" presName="linear" presStyleCnt="0">
        <dgm:presLayoutVars>
          <dgm:animLvl val="lvl"/>
          <dgm:resizeHandles val="exact"/>
        </dgm:presLayoutVars>
      </dgm:prSet>
      <dgm:spPr/>
    </dgm:pt>
    <dgm:pt modelId="{AA83DDEC-C9C1-461B-9415-07820E8FE359}" type="pres">
      <dgm:prSet presAssocID="{DB0E4BA7-55D3-4DD5-9FF0-46D097C1244A}" presName="parentText" presStyleLbl="node1" presStyleIdx="0" presStyleCnt="4">
        <dgm:presLayoutVars>
          <dgm:chMax val="0"/>
          <dgm:bulletEnabled val="1"/>
        </dgm:presLayoutVars>
      </dgm:prSet>
      <dgm:spPr/>
    </dgm:pt>
    <dgm:pt modelId="{1B4781E9-145D-466F-9EAE-5FD202B088C2}" type="pres">
      <dgm:prSet presAssocID="{DB0E4BA7-55D3-4DD5-9FF0-46D097C1244A}" presName="childText" presStyleLbl="revTx" presStyleIdx="0" presStyleCnt="4">
        <dgm:presLayoutVars>
          <dgm:bulletEnabled val="1"/>
        </dgm:presLayoutVars>
      </dgm:prSet>
      <dgm:spPr/>
    </dgm:pt>
    <dgm:pt modelId="{A778F7C0-B5C8-488C-85CA-91C2F531CC1B}" type="pres">
      <dgm:prSet presAssocID="{97C25D93-0BA7-4986-A54B-9767C4AD9860}" presName="parentText" presStyleLbl="node1" presStyleIdx="1" presStyleCnt="4">
        <dgm:presLayoutVars>
          <dgm:chMax val="0"/>
          <dgm:bulletEnabled val="1"/>
        </dgm:presLayoutVars>
      </dgm:prSet>
      <dgm:spPr/>
    </dgm:pt>
    <dgm:pt modelId="{A7DC1563-34C6-4634-B738-41974F46083A}" type="pres">
      <dgm:prSet presAssocID="{97C25D93-0BA7-4986-A54B-9767C4AD9860}" presName="childText" presStyleLbl="revTx" presStyleIdx="1" presStyleCnt="4">
        <dgm:presLayoutVars>
          <dgm:bulletEnabled val="1"/>
        </dgm:presLayoutVars>
      </dgm:prSet>
      <dgm:spPr/>
    </dgm:pt>
    <dgm:pt modelId="{A1351366-3407-408E-8930-82535381FCAC}" type="pres">
      <dgm:prSet presAssocID="{F4EC2154-2577-42D6-A67A-B4D09EF9577F}" presName="parentText" presStyleLbl="node1" presStyleIdx="2" presStyleCnt="4">
        <dgm:presLayoutVars>
          <dgm:chMax val="0"/>
          <dgm:bulletEnabled val="1"/>
        </dgm:presLayoutVars>
      </dgm:prSet>
      <dgm:spPr/>
    </dgm:pt>
    <dgm:pt modelId="{C9D6AFAC-3BF0-4358-A013-18D9FBD4A6EA}" type="pres">
      <dgm:prSet presAssocID="{F4EC2154-2577-42D6-A67A-B4D09EF9577F}" presName="childText" presStyleLbl="revTx" presStyleIdx="2" presStyleCnt="4">
        <dgm:presLayoutVars>
          <dgm:bulletEnabled val="1"/>
        </dgm:presLayoutVars>
      </dgm:prSet>
      <dgm:spPr/>
    </dgm:pt>
    <dgm:pt modelId="{452C55B7-A8E8-4C62-A322-284A510C11AA}" type="pres">
      <dgm:prSet presAssocID="{3C0AE58F-AD3A-4A80-9276-7C47D2462667}" presName="parentText" presStyleLbl="node1" presStyleIdx="3" presStyleCnt="4">
        <dgm:presLayoutVars>
          <dgm:chMax val="0"/>
          <dgm:bulletEnabled val="1"/>
        </dgm:presLayoutVars>
      </dgm:prSet>
      <dgm:spPr/>
    </dgm:pt>
    <dgm:pt modelId="{A9317F11-3985-4AE9-AF5B-BA5B1110D9C7}" type="pres">
      <dgm:prSet presAssocID="{3C0AE58F-AD3A-4A80-9276-7C47D2462667}" presName="childText" presStyleLbl="revTx" presStyleIdx="3" presStyleCnt="4">
        <dgm:presLayoutVars>
          <dgm:bulletEnabled val="1"/>
        </dgm:presLayoutVars>
      </dgm:prSet>
      <dgm:spPr/>
    </dgm:pt>
  </dgm:ptLst>
  <dgm:cxnLst>
    <dgm:cxn modelId="{522D6D1D-B5CC-415E-A506-9FE3AB216B23}" srcId="{97C25D93-0BA7-4986-A54B-9767C4AD9860}" destId="{154CF987-B7AC-4834-B8C7-0C4D4D6007B3}" srcOrd="0" destOrd="0" parTransId="{FE521B78-3605-4827-86FE-75633703F3F9}" sibTransId="{2ABD7346-18A9-4A7E-80E7-19C9E79BA6C5}"/>
    <dgm:cxn modelId="{32507433-DDD5-40DD-9CE3-AB9435A1C2A1}" type="presOf" srcId="{B52B11EA-4975-4EA2-A486-47837F6ECFFA}" destId="{1B4781E9-145D-466F-9EAE-5FD202B088C2}" srcOrd="0" destOrd="0" presId="urn:microsoft.com/office/officeart/2005/8/layout/vList2"/>
    <dgm:cxn modelId="{615C3E7E-2DB5-46A8-8454-2D150883612A}" srcId="{BFFF6F49-8E88-4CD8-949A-06A7FF9FCDEE}" destId="{3C0AE58F-AD3A-4A80-9276-7C47D2462667}" srcOrd="3" destOrd="0" parTransId="{2EC69B33-66E7-408D-8FF7-6BCF9DB5257F}" sibTransId="{572FD827-FF03-4364-B039-D34F6CA195D8}"/>
    <dgm:cxn modelId="{536F8F81-078A-4A32-A1A4-B97ED080B19F}" type="presOf" srcId="{3C0AE58F-AD3A-4A80-9276-7C47D2462667}" destId="{452C55B7-A8E8-4C62-A322-284A510C11AA}" srcOrd="0" destOrd="0" presId="urn:microsoft.com/office/officeart/2005/8/layout/vList2"/>
    <dgm:cxn modelId="{33DB5684-4C51-4D7F-B712-036CF8EB97AA}" srcId="{BFFF6F49-8E88-4CD8-949A-06A7FF9FCDEE}" destId="{F4EC2154-2577-42D6-A67A-B4D09EF9577F}" srcOrd="2" destOrd="0" parTransId="{A0165409-0D8B-4959-859B-E80EC5A1BB9C}" sibTransId="{A6CC4626-2E02-401C-8A52-75E6F056C4BF}"/>
    <dgm:cxn modelId="{F81823A3-838F-49A1-9035-37587693D304}" srcId="{3C0AE58F-AD3A-4A80-9276-7C47D2462667}" destId="{E099B394-B8ED-46DE-B49B-E47C42961353}" srcOrd="0" destOrd="0" parTransId="{8316CC24-5251-42F7-B41B-4C2B40724E9E}" sibTransId="{2A166991-593F-49B4-9B79-D704D7D75648}"/>
    <dgm:cxn modelId="{973DCBA5-D200-440B-A923-ECE0768267CD}" srcId="{BFFF6F49-8E88-4CD8-949A-06A7FF9FCDEE}" destId="{97C25D93-0BA7-4986-A54B-9767C4AD9860}" srcOrd="1" destOrd="0" parTransId="{C2D02D81-9CF2-4703-9499-3C558E5B6BB4}" sibTransId="{E2EF6BE5-6127-4A54-9851-753592089D68}"/>
    <dgm:cxn modelId="{DA5006AE-CA58-4999-B158-137B5DEBA8F0}" type="presOf" srcId="{DB0E4BA7-55D3-4DD5-9FF0-46D097C1244A}" destId="{AA83DDEC-C9C1-461B-9415-07820E8FE359}" srcOrd="0" destOrd="0" presId="urn:microsoft.com/office/officeart/2005/8/layout/vList2"/>
    <dgm:cxn modelId="{E14284C2-5315-49CA-8DB8-0D07A34C73EB}" type="presOf" srcId="{BFFF6F49-8E88-4CD8-949A-06A7FF9FCDEE}" destId="{C953CFE8-23E0-4107-9629-2608971DB3EE}" srcOrd="0" destOrd="0" presId="urn:microsoft.com/office/officeart/2005/8/layout/vList2"/>
    <dgm:cxn modelId="{C6588DC5-256E-4703-A4B7-ED72D04B0529}" srcId="{BFFF6F49-8E88-4CD8-949A-06A7FF9FCDEE}" destId="{DB0E4BA7-55D3-4DD5-9FF0-46D097C1244A}" srcOrd="0" destOrd="0" parTransId="{8C85C217-0D43-40C7-B099-7FE37FCE294D}" sibTransId="{2A60C414-BC42-4485-84B3-F0C355E688AA}"/>
    <dgm:cxn modelId="{D19F0EC6-0D4C-4B74-A105-BD5CF9631DB1}" srcId="{DB0E4BA7-55D3-4DD5-9FF0-46D097C1244A}" destId="{B52B11EA-4975-4EA2-A486-47837F6ECFFA}" srcOrd="0" destOrd="0" parTransId="{44F8998B-ABEE-4C40-92BF-1FD21169DEFA}" sibTransId="{48C0CDE5-863D-40DB-A44A-ECFF88FC682F}"/>
    <dgm:cxn modelId="{FEF9C9CF-7B76-4D60-BCB3-DAAD374A8296}" srcId="{F4EC2154-2577-42D6-A67A-B4D09EF9577F}" destId="{F30E94AD-DCEF-4086-8698-AB2ADE823C8C}" srcOrd="0" destOrd="0" parTransId="{4C0B5515-6DE6-4379-81BD-45C98DE18CB7}" sibTransId="{E4E90CBB-DC25-4FF7-980B-83930FCB5493}"/>
    <dgm:cxn modelId="{4BA679D7-2C6A-4326-AE22-98F73BED7B92}" type="presOf" srcId="{E099B394-B8ED-46DE-B49B-E47C42961353}" destId="{A9317F11-3985-4AE9-AF5B-BA5B1110D9C7}" srcOrd="0" destOrd="0" presId="urn:microsoft.com/office/officeart/2005/8/layout/vList2"/>
    <dgm:cxn modelId="{1AECC7DB-6845-472F-8EC2-66D85397FBAB}" type="presOf" srcId="{154CF987-B7AC-4834-B8C7-0C4D4D6007B3}" destId="{A7DC1563-34C6-4634-B738-41974F46083A}" srcOrd="0" destOrd="0" presId="urn:microsoft.com/office/officeart/2005/8/layout/vList2"/>
    <dgm:cxn modelId="{605E00EA-CF28-4466-827E-1CD77F9E1A22}" type="presOf" srcId="{F4EC2154-2577-42D6-A67A-B4D09EF9577F}" destId="{A1351366-3407-408E-8930-82535381FCAC}" srcOrd="0" destOrd="0" presId="urn:microsoft.com/office/officeart/2005/8/layout/vList2"/>
    <dgm:cxn modelId="{0CE95FF9-B2FA-4F77-A2F0-DA40A7F9B46B}" type="presOf" srcId="{97C25D93-0BA7-4986-A54B-9767C4AD9860}" destId="{A778F7C0-B5C8-488C-85CA-91C2F531CC1B}" srcOrd="0" destOrd="0" presId="urn:microsoft.com/office/officeart/2005/8/layout/vList2"/>
    <dgm:cxn modelId="{BA5240FB-2D90-49F2-A77D-64704BD486BD}" type="presOf" srcId="{F30E94AD-DCEF-4086-8698-AB2ADE823C8C}" destId="{C9D6AFAC-3BF0-4358-A013-18D9FBD4A6EA}" srcOrd="0" destOrd="0" presId="urn:microsoft.com/office/officeart/2005/8/layout/vList2"/>
    <dgm:cxn modelId="{B9906DC9-D2A0-44E6-955A-C0908777EDBD}" type="presParOf" srcId="{C953CFE8-23E0-4107-9629-2608971DB3EE}" destId="{AA83DDEC-C9C1-461B-9415-07820E8FE359}" srcOrd="0" destOrd="0" presId="urn:microsoft.com/office/officeart/2005/8/layout/vList2"/>
    <dgm:cxn modelId="{F8A02B6F-85E7-4F23-8599-BE597B5428ED}" type="presParOf" srcId="{C953CFE8-23E0-4107-9629-2608971DB3EE}" destId="{1B4781E9-145D-466F-9EAE-5FD202B088C2}" srcOrd="1" destOrd="0" presId="urn:microsoft.com/office/officeart/2005/8/layout/vList2"/>
    <dgm:cxn modelId="{E0CFA841-9708-4277-8DEF-A0EB612BA71B}" type="presParOf" srcId="{C953CFE8-23E0-4107-9629-2608971DB3EE}" destId="{A778F7C0-B5C8-488C-85CA-91C2F531CC1B}" srcOrd="2" destOrd="0" presId="urn:microsoft.com/office/officeart/2005/8/layout/vList2"/>
    <dgm:cxn modelId="{936CD6D3-7E10-4074-8B57-EA178038842C}" type="presParOf" srcId="{C953CFE8-23E0-4107-9629-2608971DB3EE}" destId="{A7DC1563-34C6-4634-B738-41974F46083A}" srcOrd="3" destOrd="0" presId="urn:microsoft.com/office/officeart/2005/8/layout/vList2"/>
    <dgm:cxn modelId="{8DAC8B27-2C83-4981-A0E5-A6BF5F38C2A2}" type="presParOf" srcId="{C953CFE8-23E0-4107-9629-2608971DB3EE}" destId="{A1351366-3407-408E-8930-82535381FCAC}" srcOrd="4" destOrd="0" presId="urn:microsoft.com/office/officeart/2005/8/layout/vList2"/>
    <dgm:cxn modelId="{318A3035-1BE9-4B02-B6D5-31D35F356726}" type="presParOf" srcId="{C953CFE8-23E0-4107-9629-2608971DB3EE}" destId="{C9D6AFAC-3BF0-4358-A013-18D9FBD4A6EA}" srcOrd="5" destOrd="0" presId="urn:microsoft.com/office/officeart/2005/8/layout/vList2"/>
    <dgm:cxn modelId="{044ADCE5-34E4-4721-836F-D87B935EB708}" type="presParOf" srcId="{C953CFE8-23E0-4107-9629-2608971DB3EE}" destId="{452C55B7-A8E8-4C62-A322-284A510C11AA}" srcOrd="6" destOrd="0" presId="urn:microsoft.com/office/officeart/2005/8/layout/vList2"/>
    <dgm:cxn modelId="{2A09803C-DBBB-46BC-BED5-5CB28FDF892F}" type="presParOf" srcId="{C953CFE8-23E0-4107-9629-2608971DB3EE}" destId="{A9317F11-3985-4AE9-AF5B-BA5B1110D9C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F5C0C-DA69-4DD0-B072-2EA0468B48A5}">
      <dsp:nvSpPr>
        <dsp:cNvPr id="0" name=""/>
        <dsp:cNvSpPr/>
      </dsp:nvSpPr>
      <dsp:spPr>
        <a:xfrm>
          <a:off x="0" y="668462"/>
          <a:ext cx="5473546" cy="5516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Introductions</a:t>
          </a:r>
        </a:p>
      </dsp:txBody>
      <dsp:txXfrm>
        <a:off x="26930" y="695392"/>
        <a:ext cx="5419686" cy="497795"/>
      </dsp:txXfrm>
    </dsp:sp>
    <dsp:sp modelId="{3EFB9BB3-39C3-4297-AE8C-A8712B1E7BF1}">
      <dsp:nvSpPr>
        <dsp:cNvPr id="0" name=""/>
        <dsp:cNvSpPr/>
      </dsp:nvSpPr>
      <dsp:spPr>
        <a:xfrm>
          <a:off x="0" y="1286357"/>
          <a:ext cx="5473546" cy="551655"/>
        </a:xfrm>
        <a:prstGeom prst="roundRect">
          <a:avLst/>
        </a:prstGeom>
        <a:solidFill>
          <a:schemeClr val="accent5">
            <a:hueOff val="-1107090"/>
            <a:satOff val="3878"/>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Significance of Research</a:t>
          </a:r>
        </a:p>
      </dsp:txBody>
      <dsp:txXfrm>
        <a:off x="26930" y="1313287"/>
        <a:ext cx="5419686" cy="497795"/>
      </dsp:txXfrm>
    </dsp:sp>
    <dsp:sp modelId="{2F496400-2302-42F1-BBD6-A330ECB85E73}">
      <dsp:nvSpPr>
        <dsp:cNvPr id="0" name=""/>
        <dsp:cNvSpPr/>
      </dsp:nvSpPr>
      <dsp:spPr>
        <a:xfrm>
          <a:off x="0" y="1904252"/>
          <a:ext cx="5473546" cy="551655"/>
        </a:xfrm>
        <a:prstGeom prst="roundRect">
          <a:avLst/>
        </a:prstGeom>
        <a:solidFill>
          <a:schemeClr val="accent5">
            <a:hueOff val="-2214179"/>
            <a:satOff val="7755"/>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Challenges</a:t>
          </a:r>
        </a:p>
      </dsp:txBody>
      <dsp:txXfrm>
        <a:off x="26930" y="1931182"/>
        <a:ext cx="5419686" cy="497795"/>
      </dsp:txXfrm>
    </dsp:sp>
    <dsp:sp modelId="{297C35B6-4CA2-4181-937E-3D605E6341A8}">
      <dsp:nvSpPr>
        <dsp:cNvPr id="0" name=""/>
        <dsp:cNvSpPr/>
      </dsp:nvSpPr>
      <dsp:spPr>
        <a:xfrm>
          <a:off x="0" y="2522147"/>
          <a:ext cx="5473546" cy="551655"/>
        </a:xfrm>
        <a:prstGeom prst="roundRect">
          <a:avLst/>
        </a:prstGeom>
        <a:solidFill>
          <a:schemeClr val="accent5">
            <a:hueOff val="-3321269"/>
            <a:satOff val="11633"/>
            <a:lumOff val="2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Analytical / Methodology Approaches</a:t>
          </a:r>
        </a:p>
      </dsp:txBody>
      <dsp:txXfrm>
        <a:off x="26930" y="2549077"/>
        <a:ext cx="5419686" cy="497795"/>
      </dsp:txXfrm>
    </dsp:sp>
    <dsp:sp modelId="{33D8B788-4C91-42AE-B8DE-27DEF33977E2}">
      <dsp:nvSpPr>
        <dsp:cNvPr id="0" name=""/>
        <dsp:cNvSpPr/>
      </dsp:nvSpPr>
      <dsp:spPr>
        <a:xfrm>
          <a:off x="0" y="3140043"/>
          <a:ext cx="5473546" cy="551655"/>
        </a:xfrm>
        <a:prstGeom prst="roundRect">
          <a:avLst/>
        </a:prstGeom>
        <a:solidFill>
          <a:schemeClr val="accent5">
            <a:hueOff val="-4428358"/>
            <a:satOff val="15510"/>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Results / Findings from the research</a:t>
          </a:r>
        </a:p>
      </dsp:txBody>
      <dsp:txXfrm>
        <a:off x="26930" y="3166973"/>
        <a:ext cx="5419686" cy="497795"/>
      </dsp:txXfrm>
    </dsp:sp>
    <dsp:sp modelId="{395639B2-A70B-41EE-8EFA-60EAFB7754B0}">
      <dsp:nvSpPr>
        <dsp:cNvPr id="0" name=""/>
        <dsp:cNvSpPr/>
      </dsp:nvSpPr>
      <dsp:spPr>
        <a:xfrm>
          <a:off x="0" y="3757938"/>
          <a:ext cx="5473546" cy="551655"/>
        </a:xfrm>
        <a:prstGeom prst="roundRect">
          <a:avLst/>
        </a:prstGeom>
        <a:solidFill>
          <a:schemeClr val="accent5">
            <a:hueOff val="-5535448"/>
            <a:satOff val="19388"/>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Future Work</a:t>
          </a:r>
        </a:p>
      </dsp:txBody>
      <dsp:txXfrm>
        <a:off x="26930" y="3784868"/>
        <a:ext cx="5419686"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3DDEC-C9C1-461B-9415-07820E8FE359}">
      <dsp:nvSpPr>
        <dsp:cNvPr id="0" name=""/>
        <dsp:cNvSpPr/>
      </dsp:nvSpPr>
      <dsp:spPr>
        <a:xfrm>
          <a:off x="0" y="244700"/>
          <a:ext cx="109728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1. Machine Learning Application Achievements:</a:t>
          </a:r>
          <a:endParaRPr lang="en-US" sz="2300" kern="1200" dirty="0"/>
        </a:p>
      </dsp:txBody>
      <dsp:txXfrm>
        <a:off x="26930" y="271630"/>
        <a:ext cx="10918940" cy="497795"/>
      </dsp:txXfrm>
    </dsp:sp>
    <dsp:sp modelId="{1B4781E9-145D-466F-9EAE-5FD202B088C2}">
      <dsp:nvSpPr>
        <dsp:cNvPr id="0" name=""/>
        <dsp:cNvSpPr/>
      </dsp:nvSpPr>
      <dsp:spPr>
        <a:xfrm>
          <a:off x="0" y="796355"/>
          <a:ext cx="10972800" cy="55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Machine learning algorithms were successfully used to anticipate credit card defaults, improving financial risk assessment.</a:t>
          </a:r>
        </a:p>
      </dsp:txBody>
      <dsp:txXfrm>
        <a:off x="0" y="796355"/>
        <a:ext cx="10972800" cy="559417"/>
      </dsp:txXfrm>
    </dsp:sp>
    <dsp:sp modelId="{A778F7C0-B5C8-488C-85CA-91C2F531CC1B}">
      <dsp:nvSpPr>
        <dsp:cNvPr id="0" name=""/>
        <dsp:cNvSpPr/>
      </dsp:nvSpPr>
      <dsp:spPr>
        <a:xfrm>
          <a:off x="0" y="1355773"/>
          <a:ext cx="109728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2. Model Effectiveness and Insights:</a:t>
          </a:r>
          <a:endParaRPr lang="en-US" sz="2300" kern="1200"/>
        </a:p>
      </dsp:txBody>
      <dsp:txXfrm>
        <a:off x="26930" y="1382703"/>
        <a:ext cx="10918940" cy="497795"/>
      </dsp:txXfrm>
    </dsp:sp>
    <dsp:sp modelId="{A7DC1563-34C6-4634-B738-41974F46083A}">
      <dsp:nvSpPr>
        <dsp:cNvPr id="0" name=""/>
        <dsp:cNvSpPr/>
      </dsp:nvSpPr>
      <dsp:spPr>
        <a:xfrm>
          <a:off x="0" y="1907428"/>
          <a:ext cx="10972800" cy="55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Gained important insights on default affecting elements; proved the efficacy of Logistic Regression, Nave Bayes, and Random Forest models.</a:t>
          </a:r>
        </a:p>
      </dsp:txBody>
      <dsp:txXfrm>
        <a:off x="0" y="1907428"/>
        <a:ext cx="10972800" cy="559417"/>
      </dsp:txXfrm>
    </dsp:sp>
    <dsp:sp modelId="{A1351366-3407-408E-8930-82535381FCAC}">
      <dsp:nvSpPr>
        <dsp:cNvPr id="0" name=""/>
        <dsp:cNvSpPr/>
      </dsp:nvSpPr>
      <dsp:spPr>
        <a:xfrm>
          <a:off x="0" y="2466845"/>
          <a:ext cx="109728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3. Contribution and Influence:</a:t>
          </a:r>
          <a:endParaRPr lang="en-US" sz="2300" kern="1200"/>
        </a:p>
      </dsp:txBody>
      <dsp:txXfrm>
        <a:off x="26930" y="2493775"/>
        <a:ext cx="10918940" cy="497795"/>
      </dsp:txXfrm>
    </dsp:sp>
    <dsp:sp modelId="{C9D6AFAC-3BF0-4358-A013-18D9FBD4A6EA}">
      <dsp:nvSpPr>
        <dsp:cNvPr id="0" name=""/>
        <dsp:cNvSpPr/>
      </dsp:nvSpPr>
      <dsp:spPr>
        <a:xfrm>
          <a:off x="0" y="3018500"/>
          <a:ext cx="10972800" cy="55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The project benefits the academic and banking sectors by demonstrating the revolutionary power of machine learning in financial decision-making.</a:t>
          </a:r>
        </a:p>
      </dsp:txBody>
      <dsp:txXfrm>
        <a:off x="0" y="3018500"/>
        <a:ext cx="10972800" cy="559417"/>
      </dsp:txXfrm>
    </dsp:sp>
    <dsp:sp modelId="{452C55B7-A8E8-4C62-A322-284A510C11AA}">
      <dsp:nvSpPr>
        <dsp:cNvPr id="0" name=""/>
        <dsp:cNvSpPr/>
      </dsp:nvSpPr>
      <dsp:spPr>
        <a:xfrm>
          <a:off x="0" y="3577918"/>
          <a:ext cx="109728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4. Evidence of Model Effectiveness:</a:t>
          </a:r>
          <a:endParaRPr lang="en-US" sz="2300" kern="1200"/>
        </a:p>
      </dsp:txBody>
      <dsp:txXfrm>
        <a:off x="26930" y="3604848"/>
        <a:ext cx="10918940" cy="497795"/>
      </dsp:txXfrm>
    </dsp:sp>
    <dsp:sp modelId="{A9317F11-3985-4AE9-AF5B-BA5B1110D9C7}">
      <dsp:nvSpPr>
        <dsp:cNvPr id="0" name=""/>
        <dsp:cNvSpPr/>
      </dsp:nvSpPr>
      <dsp:spPr>
        <a:xfrm>
          <a:off x="0" y="4129573"/>
          <a:ext cx="10972800" cy="559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Preliminary results show that our algorithms are capable of reliably predicting probable defaulters, which is an important asset for successful risk management methods in the financial industry.</a:t>
          </a:r>
        </a:p>
      </dsp:txBody>
      <dsp:txXfrm>
        <a:off x="0" y="4129573"/>
        <a:ext cx="10972800" cy="5594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12/4/2023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8823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12/4/2023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5034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12/4/2023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2332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12/4/2023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9747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12/4/2023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6580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12/4/2023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43280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12/4/2023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9037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12/4/2023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3363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12/4/2023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7207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12/4/2023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03246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12/4/2023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9047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12/4/2023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043671336"/>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89" r:id="rId6"/>
    <p:sldLayoutId id="2147483885" r:id="rId7"/>
    <p:sldLayoutId id="2147483886" r:id="rId8"/>
    <p:sldLayoutId id="2147483887" r:id="rId9"/>
    <p:sldLayoutId id="2147483888" r:id="rId10"/>
    <p:sldLayoutId id="214748389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59" name="Rectangle 105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1" name="Freeform: Shape 106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6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ectangle 1064">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E70B3100-B8AC-A257-9051-2AB297A81542}"/>
              </a:ext>
            </a:extLst>
          </p:cNvPr>
          <p:cNvSpPr>
            <a:spLocks noGrp="1"/>
          </p:cNvSpPr>
          <p:nvPr>
            <p:ph type="ctrTitle"/>
          </p:nvPr>
        </p:nvSpPr>
        <p:spPr>
          <a:xfrm>
            <a:off x="5748752" y="552782"/>
            <a:ext cx="5919373" cy="1611920"/>
          </a:xfrm>
        </p:spPr>
        <p:txBody>
          <a:bodyPr vert="horz" lIns="91440" tIns="45720" rIns="91440" bIns="45720" rtlCol="0" anchor="b">
            <a:normAutofit/>
          </a:bodyPr>
          <a:lstStyle/>
          <a:p>
            <a:pPr>
              <a:lnSpc>
                <a:spcPct val="90000"/>
              </a:lnSpc>
            </a:pPr>
            <a:r>
              <a:rPr lang="en-US" sz="2400" b="1" kern="1200">
                <a:solidFill>
                  <a:schemeClr val="tx1"/>
                </a:solidFill>
                <a:effectLst/>
                <a:latin typeface="+mj-lt"/>
                <a:ea typeface="+mj-ea"/>
                <a:cs typeface="+mj-cs"/>
              </a:rPr>
              <a:t>Predictive Analysis of Credit Card Default Using Machine Learning Techniques</a:t>
            </a:r>
            <a:br>
              <a:rPr lang="en-US" sz="2400" kern="1200">
                <a:solidFill>
                  <a:schemeClr val="tx1"/>
                </a:solidFill>
                <a:effectLst/>
                <a:latin typeface="+mj-lt"/>
                <a:ea typeface="+mj-ea"/>
                <a:cs typeface="+mj-cs"/>
              </a:rPr>
            </a:br>
            <a:endParaRPr lang="en-US" sz="2400" kern="1200">
              <a:solidFill>
                <a:schemeClr val="tx1"/>
              </a:solidFill>
              <a:latin typeface="+mj-lt"/>
              <a:ea typeface="+mj-ea"/>
              <a:cs typeface="+mj-cs"/>
            </a:endParaRPr>
          </a:p>
        </p:txBody>
      </p:sp>
      <p:pic>
        <p:nvPicPr>
          <p:cNvPr id="1026" name="Picture 2" descr="10 Types of Credit Cards | TIME Stamped">
            <a:extLst>
              <a:ext uri="{FF2B5EF4-FFF2-40B4-BE49-F238E27FC236}">
                <a16:creationId xmlns:a16="http://schemas.microsoft.com/office/drawing/2014/main" id="{B26E59CC-2081-5FA3-6AF0-AA5BDFD5CA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50" r="36967" b="-1"/>
          <a:stretch/>
        </p:blipFill>
        <p:spPr bwMode="auto">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CDADBB8-5E65-DFF2-6473-ED1BA28C65E2}"/>
              </a:ext>
            </a:extLst>
          </p:cNvPr>
          <p:cNvSpPr>
            <a:spLocks noGrp="1"/>
          </p:cNvSpPr>
          <p:nvPr>
            <p:ph type="subTitle" idx="1"/>
          </p:nvPr>
        </p:nvSpPr>
        <p:spPr>
          <a:xfrm>
            <a:off x="5745083" y="2391995"/>
            <a:ext cx="5904056" cy="3174788"/>
          </a:xfrm>
        </p:spPr>
        <p:txBody>
          <a:bodyPr vert="horz" lIns="91440" tIns="45720" rIns="91440" bIns="45720" rtlCol="0" anchor="t">
            <a:normAutofit/>
          </a:bodyPr>
          <a:lstStyle/>
          <a:p>
            <a:pPr>
              <a:lnSpc>
                <a:spcPct val="100000"/>
              </a:lnSpc>
            </a:pPr>
            <a:r>
              <a:rPr lang="en-US" sz="1900" dirty="0">
                <a:effectLst/>
              </a:rPr>
              <a:t>AIT 582-DL1: Applications of Metadata in Complex Big Data Problems</a:t>
            </a:r>
          </a:p>
          <a:p>
            <a:pPr>
              <a:lnSpc>
                <a:spcPct val="100000"/>
              </a:lnSpc>
            </a:pPr>
            <a:r>
              <a:rPr lang="en-US" sz="1900" dirty="0">
                <a:effectLst/>
              </a:rPr>
              <a:t>Instructor: Can Nguyen, Ph.D.</a:t>
            </a:r>
          </a:p>
          <a:p>
            <a:pPr>
              <a:lnSpc>
                <a:spcPct val="100000"/>
              </a:lnSpc>
            </a:pPr>
            <a:r>
              <a:rPr lang="en-US" sz="1900" dirty="0"/>
              <a:t>Team –9</a:t>
            </a:r>
          </a:p>
          <a:p>
            <a:pPr>
              <a:lnSpc>
                <a:spcPct val="100000"/>
              </a:lnSpc>
            </a:pPr>
            <a:r>
              <a:rPr lang="en-US" sz="1900" dirty="0"/>
              <a:t>Shivani </a:t>
            </a:r>
            <a:r>
              <a:rPr lang="en-US" sz="1900" dirty="0" err="1"/>
              <a:t>Gangarapollu</a:t>
            </a:r>
            <a:r>
              <a:rPr lang="en-US" sz="1900" dirty="0"/>
              <a:t> - G01414041</a:t>
            </a:r>
          </a:p>
          <a:p>
            <a:pPr>
              <a:lnSpc>
                <a:spcPct val="100000"/>
              </a:lnSpc>
            </a:pPr>
            <a:r>
              <a:rPr lang="en-US" sz="1900" dirty="0"/>
              <a:t>Shashank </a:t>
            </a:r>
            <a:r>
              <a:rPr lang="en-US" sz="1900" dirty="0" err="1"/>
              <a:t>Yelagandula</a:t>
            </a:r>
            <a:r>
              <a:rPr lang="en-US" sz="1900" dirty="0"/>
              <a:t> - G01395790</a:t>
            </a:r>
          </a:p>
          <a:p>
            <a:pPr>
              <a:lnSpc>
                <a:spcPct val="100000"/>
              </a:lnSpc>
            </a:pPr>
            <a:r>
              <a:rPr lang="en-US" sz="1900" dirty="0"/>
              <a:t>Akhil Reddy Chimmula - G01407879</a:t>
            </a:r>
          </a:p>
          <a:p>
            <a:pPr>
              <a:lnSpc>
                <a:spcPct val="100000"/>
              </a:lnSpc>
            </a:pPr>
            <a:r>
              <a:rPr lang="en-US" sz="1900" dirty="0"/>
              <a:t>Bhavesh </a:t>
            </a:r>
            <a:r>
              <a:rPr lang="en-US" sz="1900" dirty="0" err="1"/>
              <a:t>Kurella</a:t>
            </a:r>
            <a:r>
              <a:rPr lang="en-US" sz="1900" dirty="0"/>
              <a:t> - G01410826</a:t>
            </a:r>
          </a:p>
          <a:p>
            <a:pPr>
              <a:lnSpc>
                <a:spcPct val="100000"/>
              </a:lnSpc>
            </a:pPr>
            <a:endParaRPr lang="en-US" sz="1900" b="1" dirty="0"/>
          </a:p>
        </p:txBody>
      </p:sp>
    </p:spTree>
    <p:extLst>
      <p:ext uri="{BB962C8B-B14F-4D97-AF65-F5344CB8AC3E}">
        <p14:creationId xmlns:p14="http://schemas.microsoft.com/office/powerpoint/2010/main" val="305715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B4B5F49-5045-4184-BB65-000ABE469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12A3955-38E9-4AFE-95D7-7FF66CD64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72946"/>
            <a:ext cx="6721522" cy="6785055"/>
          </a:xfrm>
          <a:custGeom>
            <a:avLst/>
            <a:gdLst>
              <a:gd name="connsiteX0" fmla="*/ 767991 w 6329420"/>
              <a:gd name="connsiteY0" fmla="*/ 731396 h 6389247"/>
              <a:gd name="connsiteX1" fmla="*/ 1299514 w 6329420"/>
              <a:gd name="connsiteY1" fmla="*/ 1262919 h 6389247"/>
              <a:gd name="connsiteX2" fmla="*/ 767991 w 6329420"/>
              <a:gd name="connsiteY2" fmla="*/ 1794442 h 6389247"/>
              <a:gd name="connsiteX3" fmla="*/ 236469 w 6329420"/>
              <a:gd name="connsiteY3" fmla="*/ 1262919 h 6389247"/>
              <a:gd name="connsiteX4" fmla="*/ 767991 w 6329420"/>
              <a:gd name="connsiteY4" fmla="*/ 731396 h 6389247"/>
              <a:gd name="connsiteX5" fmla="*/ 2926094 w 6329420"/>
              <a:gd name="connsiteY5" fmla="*/ 324026 h 6389247"/>
              <a:gd name="connsiteX6" fmla="*/ 3207855 w 6329420"/>
              <a:gd name="connsiteY6" fmla="*/ 605787 h 6389247"/>
              <a:gd name="connsiteX7" fmla="*/ 2926094 w 6329420"/>
              <a:gd name="connsiteY7" fmla="*/ 887548 h 6389247"/>
              <a:gd name="connsiteX8" fmla="*/ 2644333 w 6329420"/>
              <a:gd name="connsiteY8" fmla="*/ 605787 h 6389247"/>
              <a:gd name="connsiteX9" fmla="*/ 2926094 w 6329420"/>
              <a:gd name="connsiteY9" fmla="*/ 324026 h 6389247"/>
              <a:gd name="connsiteX10" fmla="*/ 5761439 w 6329420"/>
              <a:gd name="connsiteY10" fmla="*/ 17664 h 6389247"/>
              <a:gd name="connsiteX11" fmla="*/ 5784727 w 6329420"/>
              <a:gd name="connsiteY11" fmla="*/ 18309 h 6389247"/>
              <a:gd name="connsiteX12" fmla="*/ 6232947 w 6329420"/>
              <a:gd name="connsiteY12" fmla="*/ 102447 h 6389247"/>
              <a:gd name="connsiteX13" fmla="*/ 6329420 w 6329420"/>
              <a:gd name="connsiteY13" fmla="*/ 159335 h 6389247"/>
              <a:gd name="connsiteX14" fmla="*/ 6329420 w 6329420"/>
              <a:gd name="connsiteY14" fmla="*/ 6389247 h 6389247"/>
              <a:gd name="connsiteX15" fmla="*/ 3180387 w 6329420"/>
              <a:gd name="connsiteY15" fmla="*/ 6389247 h 6389247"/>
              <a:gd name="connsiteX16" fmla="*/ 2702967 w 6329420"/>
              <a:gd name="connsiteY16" fmla="*/ 6389247 h 6389247"/>
              <a:gd name="connsiteX17" fmla="*/ 1013739 w 6329420"/>
              <a:gd name="connsiteY17" fmla="*/ 6389247 h 6389247"/>
              <a:gd name="connsiteX18" fmla="*/ 1024183 w 6329420"/>
              <a:gd name="connsiteY18" fmla="*/ 6281366 h 6389247"/>
              <a:gd name="connsiteX19" fmla="*/ 903050 w 6329420"/>
              <a:gd name="connsiteY19" fmla="*/ 5588470 h 6389247"/>
              <a:gd name="connsiteX20" fmla="*/ 273230 w 6329420"/>
              <a:gd name="connsiteY20" fmla="*/ 5151559 h 6389247"/>
              <a:gd name="connsiteX21" fmla="*/ 40189 w 6329420"/>
              <a:gd name="connsiteY21" fmla="*/ 4431326 h 6389247"/>
              <a:gd name="connsiteX22" fmla="*/ 467268 w 6329420"/>
              <a:gd name="connsiteY22" fmla="*/ 3598198 h 6389247"/>
              <a:gd name="connsiteX23" fmla="*/ 3203 w 6329420"/>
              <a:gd name="connsiteY23" fmla="*/ 2797063 h 6389247"/>
              <a:gd name="connsiteX24" fmla="*/ 345913 w 6329420"/>
              <a:gd name="connsiteY24" fmla="*/ 2096653 h 6389247"/>
              <a:gd name="connsiteX25" fmla="*/ 1552774 w 6329420"/>
              <a:gd name="connsiteY25" fmla="*/ 2014542 h 6389247"/>
              <a:gd name="connsiteX26" fmla="*/ 1737708 w 6329420"/>
              <a:gd name="connsiteY26" fmla="*/ 1339596 h 6389247"/>
              <a:gd name="connsiteX27" fmla="*/ 1365343 w 6329420"/>
              <a:gd name="connsiteY27" fmla="*/ 604294 h 6389247"/>
              <a:gd name="connsiteX28" fmla="*/ 1784365 w 6329420"/>
              <a:gd name="connsiteY28" fmla="*/ 110735 h 6389247"/>
              <a:gd name="connsiteX29" fmla="*/ 1881062 w 6329420"/>
              <a:gd name="connsiteY29" fmla="*/ 100098 h 6389247"/>
              <a:gd name="connsiteX30" fmla="*/ 2326675 w 6329420"/>
              <a:gd name="connsiteY30" fmla="*/ 311301 h 6389247"/>
              <a:gd name="connsiteX31" fmla="*/ 2585018 w 6329420"/>
              <a:gd name="connsiteY31" fmla="*/ 1190279 h 6389247"/>
              <a:gd name="connsiteX32" fmla="*/ 2694528 w 6329420"/>
              <a:gd name="connsiteY32" fmla="*/ 1338063 h 6389247"/>
              <a:gd name="connsiteX33" fmla="*/ 2982926 w 6329420"/>
              <a:gd name="connsiteY33" fmla="*/ 1306959 h 6389247"/>
              <a:gd name="connsiteX34" fmla="*/ 3354163 w 6329420"/>
              <a:gd name="connsiteY34" fmla="*/ 881733 h 6389247"/>
              <a:gd name="connsiteX35" fmla="*/ 4299539 w 6329420"/>
              <a:gd name="connsiteY35" fmla="*/ 1304623 h 6389247"/>
              <a:gd name="connsiteX36" fmla="*/ 4625167 w 6329420"/>
              <a:gd name="connsiteY36" fmla="*/ 991486 h 6389247"/>
              <a:gd name="connsiteX37" fmla="*/ 4692533 w 6329420"/>
              <a:gd name="connsiteY37" fmla="*/ 854498 h 6389247"/>
              <a:gd name="connsiteX38" fmla="*/ 5607288 w 6329420"/>
              <a:gd name="connsiteY38" fmla="*/ 28863 h 6389247"/>
              <a:gd name="connsiteX39" fmla="*/ 5761439 w 6329420"/>
              <a:gd name="connsiteY39" fmla="*/ 17664 h 6389247"/>
              <a:gd name="connsiteX40" fmla="*/ 4156539 w 6329420"/>
              <a:gd name="connsiteY40" fmla="*/ 0 h 6389247"/>
              <a:gd name="connsiteX41" fmla="*/ 4663751 w 6329420"/>
              <a:gd name="connsiteY41" fmla="*/ 507212 h 6389247"/>
              <a:gd name="connsiteX42" fmla="*/ 4156539 w 6329420"/>
              <a:gd name="connsiteY42" fmla="*/ 1014424 h 6389247"/>
              <a:gd name="connsiteX43" fmla="*/ 3649327 w 6329420"/>
              <a:gd name="connsiteY43" fmla="*/ 507212 h 6389247"/>
              <a:gd name="connsiteX44" fmla="*/ 4156539 w 6329420"/>
              <a:gd name="connsiteY44" fmla="*/ 0 h 638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329420" h="6389247">
                <a:moveTo>
                  <a:pt x="767991" y="731396"/>
                </a:moveTo>
                <a:cubicBezTo>
                  <a:pt x="1061543" y="731396"/>
                  <a:pt x="1299514" y="969367"/>
                  <a:pt x="1299514" y="1262919"/>
                </a:cubicBezTo>
                <a:cubicBezTo>
                  <a:pt x="1299514" y="1556471"/>
                  <a:pt x="1061543" y="1794442"/>
                  <a:pt x="767991" y="1794442"/>
                </a:cubicBezTo>
                <a:cubicBezTo>
                  <a:pt x="474439" y="1794442"/>
                  <a:pt x="236469" y="1556471"/>
                  <a:pt x="236469" y="1262919"/>
                </a:cubicBezTo>
                <a:cubicBezTo>
                  <a:pt x="236469" y="969367"/>
                  <a:pt x="474439" y="731396"/>
                  <a:pt x="767991" y="731396"/>
                </a:cubicBezTo>
                <a:close/>
                <a:moveTo>
                  <a:pt x="2926094" y="324026"/>
                </a:moveTo>
                <a:cubicBezTo>
                  <a:pt x="3081706" y="324026"/>
                  <a:pt x="3207855" y="450175"/>
                  <a:pt x="3207855" y="605787"/>
                </a:cubicBezTo>
                <a:cubicBezTo>
                  <a:pt x="3207855" y="761399"/>
                  <a:pt x="3081706" y="887548"/>
                  <a:pt x="2926094" y="887548"/>
                </a:cubicBezTo>
                <a:cubicBezTo>
                  <a:pt x="2770482" y="887548"/>
                  <a:pt x="2644333" y="761399"/>
                  <a:pt x="2644333" y="605787"/>
                </a:cubicBezTo>
                <a:cubicBezTo>
                  <a:pt x="2644333" y="450175"/>
                  <a:pt x="2770482" y="324026"/>
                  <a:pt x="2926094" y="324026"/>
                </a:cubicBezTo>
                <a:close/>
                <a:moveTo>
                  <a:pt x="5761439" y="17664"/>
                </a:moveTo>
                <a:lnTo>
                  <a:pt x="5784727" y="18309"/>
                </a:lnTo>
                <a:cubicBezTo>
                  <a:pt x="5972924" y="25037"/>
                  <a:pt x="6119949" y="54449"/>
                  <a:pt x="6232947" y="102447"/>
                </a:cubicBezTo>
                <a:lnTo>
                  <a:pt x="6329420" y="159335"/>
                </a:lnTo>
                <a:lnTo>
                  <a:pt x="6329420" y="6389247"/>
                </a:lnTo>
                <a:lnTo>
                  <a:pt x="3180387" y="6389247"/>
                </a:lnTo>
                <a:lnTo>
                  <a:pt x="2702967" y="6389247"/>
                </a:lnTo>
                <a:lnTo>
                  <a:pt x="1013739" y="6389247"/>
                </a:lnTo>
                <a:lnTo>
                  <a:pt x="1024183" y="6281366"/>
                </a:lnTo>
                <a:cubicBezTo>
                  <a:pt x="1049848" y="6046008"/>
                  <a:pt x="1072512" y="5801284"/>
                  <a:pt x="903050" y="5588470"/>
                </a:cubicBezTo>
                <a:cubicBezTo>
                  <a:pt x="704901" y="5339877"/>
                  <a:pt x="494907" y="5451483"/>
                  <a:pt x="273230" y="5151559"/>
                </a:cubicBezTo>
                <a:cubicBezTo>
                  <a:pt x="109328" y="4929882"/>
                  <a:pt x="-26532" y="4726254"/>
                  <a:pt x="40189" y="4431326"/>
                </a:cubicBezTo>
                <a:cubicBezTo>
                  <a:pt x="129472" y="4036881"/>
                  <a:pt x="470813" y="3882974"/>
                  <a:pt x="467268" y="3598198"/>
                </a:cubicBezTo>
                <a:cubicBezTo>
                  <a:pt x="463239" y="3255890"/>
                  <a:pt x="44217" y="3187318"/>
                  <a:pt x="3203" y="2797063"/>
                </a:cubicBezTo>
                <a:cubicBezTo>
                  <a:pt x="-23550" y="2542509"/>
                  <a:pt x="119641" y="2237671"/>
                  <a:pt x="345913" y="2096653"/>
                </a:cubicBezTo>
                <a:cubicBezTo>
                  <a:pt x="762919" y="1836457"/>
                  <a:pt x="1233029" y="2275545"/>
                  <a:pt x="1552774" y="2014542"/>
                </a:cubicBezTo>
                <a:cubicBezTo>
                  <a:pt x="1743751" y="1858617"/>
                  <a:pt x="1774856" y="1540160"/>
                  <a:pt x="1737708" y="1339596"/>
                </a:cubicBezTo>
                <a:cubicBezTo>
                  <a:pt x="1666877" y="957721"/>
                  <a:pt x="1353739" y="895190"/>
                  <a:pt x="1365343" y="604294"/>
                </a:cubicBezTo>
                <a:cubicBezTo>
                  <a:pt x="1373885" y="388094"/>
                  <a:pt x="1557287" y="161098"/>
                  <a:pt x="1784365" y="110735"/>
                </a:cubicBezTo>
                <a:cubicBezTo>
                  <a:pt x="1816113" y="103643"/>
                  <a:pt x="1848539" y="100098"/>
                  <a:pt x="1881062" y="100098"/>
                </a:cubicBezTo>
                <a:cubicBezTo>
                  <a:pt x="2100564" y="100098"/>
                  <a:pt x="2273329" y="261260"/>
                  <a:pt x="2326675" y="311301"/>
                </a:cubicBezTo>
                <a:cubicBezTo>
                  <a:pt x="2579216" y="547161"/>
                  <a:pt x="2379374" y="836206"/>
                  <a:pt x="2585018" y="1190279"/>
                </a:cubicBezTo>
                <a:cubicBezTo>
                  <a:pt x="2616968" y="1242737"/>
                  <a:pt x="2653624" y="1292213"/>
                  <a:pt x="2694528" y="1338063"/>
                </a:cubicBezTo>
                <a:cubicBezTo>
                  <a:pt x="2775108" y="1429685"/>
                  <a:pt x="2925230" y="1413569"/>
                  <a:pt x="2982926" y="1306959"/>
                </a:cubicBezTo>
                <a:cubicBezTo>
                  <a:pt x="3078253" y="1130728"/>
                  <a:pt x="3169390" y="933143"/>
                  <a:pt x="3354163" y="881733"/>
                </a:cubicBezTo>
                <a:cubicBezTo>
                  <a:pt x="3713394" y="781733"/>
                  <a:pt x="3927255" y="1375615"/>
                  <a:pt x="4299539" y="1304623"/>
                </a:cubicBezTo>
                <a:cubicBezTo>
                  <a:pt x="4454094" y="1275131"/>
                  <a:pt x="4543700" y="1148457"/>
                  <a:pt x="4625167" y="991486"/>
                </a:cubicBezTo>
                <a:cubicBezTo>
                  <a:pt x="4647810" y="947730"/>
                  <a:pt x="4669890" y="901637"/>
                  <a:pt x="4692533" y="854498"/>
                </a:cubicBezTo>
                <a:cubicBezTo>
                  <a:pt x="4762477" y="605422"/>
                  <a:pt x="4865621" y="105095"/>
                  <a:pt x="5607288" y="28863"/>
                </a:cubicBezTo>
                <a:cubicBezTo>
                  <a:pt x="5658191" y="20163"/>
                  <a:pt x="5709812" y="16455"/>
                  <a:pt x="5761439" y="17664"/>
                </a:cubicBezTo>
                <a:close/>
                <a:moveTo>
                  <a:pt x="4156539" y="0"/>
                </a:moveTo>
                <a:cubicBezTo>
                  <a:pt x="4436664" y="0"/>
                  <a:pt x="4663751" y="227087"/>
                  <a:pt x="4663751" y="507212"/>
                </a:cubicBezTo>
                <a:cubicBezTo>
                  <a:pt x="4663751" y="787337"/>
                  <a:pt x="4436664" y="1014424"/>
                  <a:pt x="4156539" y="1014424"/>
                </a:cubicBezTo>
                <a:cubicBezTo>
                  <a:pt x="3876414" y="1014424"/>
                  <a:pt x="3649327" y="787337"/>
                  <a:pt x="3649327" y="507212"/>
                </a:cubicBezTo>
                <a:cubicBezTo>
                  <a:pt x="3649327" y="227087"/>
                  <a:pt x="3876414" y="0"/>
                  <a:pt x="41565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D6F6050E-20B8-D79A-EE4D-6AAFB13C7C72}"/>
              </a:ext>
            </a:extLst>
          </p:cNvPr>
          <p:cNvSpPr txBox="1"/>
          <p:nvPr/>
        </p:nvSpPr>
        <p:spPr>
          <a:xfrm>
            <a:off x="7121473" y="824649"/>
            <a:ext cx="4616157" cy="5281648"/>
          </a:xfrm>
          <a:prstGeom prst="rect">
            <a:avLst/>
          </a:prstGeom>
        </p:spPr>
        <p:txBody>
          <a:bodyPr vert="horz" lIns="91440" tIns="45720" rIns="91440" bIns="45720" rtlCol="0" anchor="t">
            <a:normAutofit/>
          </a:bodyPr>
          <a:lstStyle/>
          <a:p>
            <a:pPr>
              <a:spcAft>
                <a:spcPts val="600"/>
              </a:spcAft>
              <a:buClr>
                <a:schemeClr val="accent5"/>
              </a:buClr>
            </a:pPr>
            <a:r>
              <a:rPr lang="en-US" sz="2000" b="1" i="0" dirty="0">
                <a:effectLst/>
                <a:latin typeface="Calibri" panose="020F0502020204030204" pitchFamily="34" charset="0"/>
                <a:ea typeface="Calibri" panose="020F0502020204030204" pitchFamily="34" charset="0"/>
                <a:cs typeface="Calibri" panose="020F0502020204030204" pitchFamily="34" charset="0"/>
              </a:rPr>
              <a:t>Confusion Matrix for Credit Default Prediction using Random Forest :</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600"/>
              </a:spcAft>
              <a:buClr>
                <a:schemeClr val="accent5"/>
              </a:buClr>
              <a:buFont typeface="Arial" panose="020B0604020202020204" pitchFamily="34" charset="0"/>
              <a:buChar char="•"/>
            </a:pPr>
            <a:r>
              <a:rPr lang="en-US" sz="1600" b="0" i="0" dirty="0">
                <a:solidFill>
                  <a:srgbClr val="161616"/>
                </a:solidFill>
                <a:effectLst/>
              </a:rPr>
              <a:t>Random forest is a commonly-used machine learning which combines the output of multiple decision trees to reach a single result. Its ease of use and flexibility have fueled its adoption, as it handles both classification and regression problems.</a:t>
            </a:r>
          </a:p>
          <a:p>
            <a:pPr marL="285750" indent="-285750" algn="just">
              <a:spcAft>
                <a:spcPts val="600"/>
              </a:spcAft>
              <a:buClr>
                <a:schemeClr val="accent5"/>
              </a:buClr>
              <a:buFont typeface="Arial" panose="020B0604020202020204" pitchFamily="34" charset="0"/>
              <a:buChar char="•"/>
            </a:pPr>
            <a:r>
              <a:rPr lang="en-US" sz="1700" dirty="0"/>
              <a:t>The classifier matrix visualizes the model's predictive performance, with a significant number of true positives (3508) and true negatives (3930), showing a good capacity to properly identify both defaulters and non-defaulters.</a:t>
            </a:r>
          </a:p>
          <a:p>
            <a:pPr marL="285750" indent="-285750" algn="just">
              <a:spcAft>
                <a:spcPts val="600"/>
              </a:spcAft>
              <a:buClr>
                <a:schemeClr val="accent5"/>
              </a:buClr>
              <a:buFont typeface="Arial" panose="020B0604020202020204" pitchFamily="34" charset="0"/>
              <a:buChar char="•"/>
            </a:pPr>
            <a:r>
              <a:rPr lang="en-US" sz="1700" dirty="0"/>
              <a:t>The accuracy of model is about 79% . And decent Precision and Recall scores of 0.85-0.87.</a:t>
            </a:r>
          </a:p>
          <a:p>
            <a:pPr algn="just">
              <a:spcAft>
                <a:spcPts val="600"/>
              </a:spcAft>
              <a:buClr>
                <a:schemeClr val="accent5"/>
              </a:buClr>
            </a:pPr>
            <a:endParaRPr lang="en-US" sz="1700" dirty="0"/>
          </a:p>
          <a:p>
            <a:pPr>
              <a:spcAft>
                <a:spcPts val="600"/>
              </a:spcAft>
              <a:buClr>
                <a:schemeClr val="accent5"/>
              </a:buClr>
            </a:pPr>
            <a:endParaRPr lang="en-US" sz="1700" dirty="0"/>
          </a:p>
          <a:p>
            <a:pPr>
              <a:spcAft>
                <a:spcPts val="600"/>
              </a:spcAft>
              <a:buClr>
                <a:schemeClr val="accent5"/>
              </a:buClr>
            </a:pPr>
            <a:endParaRPr lang="en-US" sz="1700" dirty="0"/>
          </a:p>
          <a:p>
            <a:pPr>
              <a:spcAft>
                <a:spcPts val="600"/>
              </a:spcAft>
              <a:buClr>
                <a:schemeClr val="accent5"/>
              </a:buClr>
            </a:pPr>
            <a:endParaRPr lang="en-US" sz="1700" dirty="0"/>
          </a:p>
          <a:p>
            <a:pPr>
              <a:spcAft>
                <a:spcPts val="600"/>
              </a:spcAft>
              <a:buClr>
                <a:schemeClr val="accent5"/>
              </a:buClr>
            </a:pPr>
            <a:endParaRPr lang="en-US" sz="1700" dirty="0"/>
          </a:p>
        </p:txBody>
      </p:sp>
      <p:pic>
        <p:nvPicPr>
          <p:cNvPr id="4" name="Picture 2" descr="A blue and white squares with numbers&#10;&#10;Description automatically generated">
            <a:extLst>
              <a:ext uri="{FF2B5EF4-FFF2-40B4-BE49-F238E27FC236}">
                <a16:creationId xmlns:a16="http://schemas.microsoft.com/office/drawing/2014/main" id="{4F69262B-AA59-BB29-2262-0BA1884C97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576" y="226142"/>
            <a:ext cx="4638740" cy="3821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1DD0334-3622-B322-3FCC-8930470E9840}"/>
              </a:ext>
            </a:extLst>
          </p:cNvPr>
          <p:cNvPicPr>
            <a:picLocks noChangeAspect="1"/>
          </p:cNvPicPr>
          <p:nvPr/>
        </p:nvPicPr>
        <p:blipFill>
          <a:blip r:embed="rId3"/>
          <a:stretch>
            <a:fillRect/>
          </a:stretch>
        </p:blipFill>
        <p:spPr>
          <a:xfrm>
            <a:off x="915200" y="4663250"/>
            <a:ext cx="4206605" cy="1463167"/>
          </a:xfrm>
          <a:prstGeom prst="rect">
            <a:avLst/>
          </a:prstGeom>
        </p:spPr>
      </p:pic>
    </p:spTree>
    <p:extLst>
      <p:ext uri="{BB962C8B-B14F-4D97-AF65-F5344CB8AC3E}">
        <p14:creationId xmlns:p14="http://schemas.microsoft.com/office/powerpoint/2010/main" val="285005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3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a16="http://schemas.microsoft.com/office/drawing/2014/main" id="{37C48F90-AFD5-4232-AE7D-27B956BF7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0" name="Freeform: Shape 5139">
            <a:extLst>
              <a:ext uri="{FF2B5EF4-FFF2-40B4-BE49-F238E27FC236}">
                <a16:creationId xmlns:a16="http://schemas.microsoft.com/office/drawing/2014/main" id="{73C96EE1-9524-4300-BFAC-56AA55EB4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55747"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3FABB226-4C9A-8C5D-C510-82309C79E3B1}"/>
              </a:ext>
            </a:extLst>
          </p:cNvPr>
          <p:cNvSpPr txBox="1"/>
          <p:nvPr/>
        </p:nvSpPr>
        <p:spPr>
          <a:xfrm>
            <a:off x="609600" y="552782"/>
            <a:ext cx="5545870" cy="165852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i="0" kern="1200">
                <a:solidFill>
                  <a:schemeClr val="tx1"/>
                </a:solidFill>
                <a:effectLst/>
                <a:latin typeface="+mj-lt"/>
                <a:ea typeface="+mj-ea"/>
                <a:cs typeface="+mj-cs"/>
              </a:rPr>
              <a:t>Key Drivers of Credit Card Default Prediction</a:t>
            </a:r>
          </a:p>
          <a:p>
            <a:pPr>
              <a:lnSpc>
                <a:spcPct val="90000"/>
              </a:lnSpc>
              <a:spcBef>
                <a:spcPct val="0"/>
              </a:spcBef>
              <a:spcAft>
                <a:spcPts val="600"/>
              </a:spcAft>
            </a:pPr>
            <a:endParaRPr lang="en-US" sz="3700"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54C05813-1D33-7DCF-FCBE-3AAC0E1399B3}"/>
              </a:ext>
            </a:extLst>
          </p:cNvPr>
          <p:cNvSpPr txBox="1"/>
          <p:nvPr/>
        </p:nvSpPr>
        <p:spPr>
          <a:xfrm>
            <a:off x="609600" y="2764089"/>
            <a:ext cx="5545867" cy="3255048"/>
          </a:xfrm>
          <a:prstGeom prst="rect">
            <a:avLst/>
          </a:prstGeom>
        </p:spPr>
        <p:txBody>
          <a:bodyPr vert="horz" lIns="91440" tIns="45720" rIns="91440" bIns="45720" rtlCol="0">
            <a:normAutofit/>
          </a:bodyPr>
          <a:lstStyle/>
          <a:p>
            <a:pPr>
              <a:lnSpc>
                <a:spcPct val="110000"/>
              </a:lnSpc>
              <a:spcAft>
                <a:spcPts val="600"/>
              </a:spcAft>
              <a:buClr>
                <a:schemeClr val="accent5"/>
              </a:buClr>
            </a:pPr>
            <a:r>
              <a:rPr lang="en-US" dirty="0"/>
              <a:t>This graph highlights the most relevant elements in forecasting credit card defaults by displaying the sorted relevance of characteristics employed in the Random Forest model, with repayment status appearing as the top predictor.</a:t>
            </a:r>
          </a:p>
        </p:txBody>
      </p:sp>
      <p:pic>
        <p:nvPicPr>
          <p:cNvPr id="6" name="Picture 2" descr="A graph of a number of blue and white bars&#10;&#10;Description automatically generated">
            <a:extLst>
              <a:ext uri="{FF2B5EF4-FFF2-40B4-BE49-F238E27FC236}">
                <a16:creationId xmlns:a16="http://schemas.microsoft.com/office/drawing/2014/main" id="{559EB774-F584-21DC-F566-D74A1FE20E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4620" y="1347018"/>
            <a:ext cx="5915346" cy="458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51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F7A275AE-F5A3-DE9E-AF6F-6BCE0B201157}"/>
              </a:ext>
            </a:extLst>
          </p:cNvPr>
          <p:cNvSpPr txBox="1"/>
          <p:nvPr/>
        </p:nvSpPr>
        <p:spPr>
          <a:xfrm>
            <a:off x="609599" y="337773"/>
            <a:ext cx="3750023" cy="5505810"/>
          </a:xfrm>
          <a:prstGeom prst="rect">
            <a:avLst/>
          </a:prstGeom>
        </p:spPr>
        <p:txBody>
          <a:bodyPr vert="horz" lIns="91440" tIns="45720" rIns="91440" bIns="45720" rtlCol="0">
            <a:normAutofit fontScale="85000" lnSpcReduction="10000"/>
          </a:bodyPr>
          <a:lstStyle/>
          <a:p>
            <a:pPr>
              <a:spcAft>
                <a:spcPts val="600"/>
              </a:spcAft>
              <a:buClr>
                <a:schemeClr val="accent5"/>
              </a:buClr>
            </a:pPr>
            <a:r>
              <a:rPr lang="en-US" sz="2000" b="1" dirty="0" err="1">
                <a:ea typeface="Calibri" panose="020F0502020204030204" pitchFamily="34" charset="0"/>
                <a:cs typeface="Calibri" panose="020F0502020204030204" pitchFamily="34" charset="0"/>
              </a:rPr>
              <a:t>XGBoost</a:t>
            </a:r>
            <a:r>
              <a:rPr lang="en-US" sz="2000" b="1" dirty="0">
                <a:ea typeface="Calibri" panose="020F0502020204030204" pitchFamily="34" charset="0"/>
                <a:cs typeface="Calibri" panose="020F0502020204030204" pitchFamily="34" charset="0"/>
              </a:rPr>
              <a:t> Classifier Performance Metrics:</a:t>
            </a:r>
          </a:p>
          <a:p>
            <a:pPr algn="just">
              <a:spcAft>
                <a:spcPts val="600"/>
              </a:spcAft>
              <a:buClr>
                <a:schemeClr val="accent5"/>
              </a:buClr>
            </a:pPr>
            <a:endParaRPr lang="en-US" sz="2000" b="1" dirty="0">
              <a:ea typeface="Calibri" panose="020F0502020204030204" pitchFamily="34" charset="0"/>
              <a:cs typeface="Calibri" panose="020F0502020204030204" pitchFamily="34" charset="0"/>
            </a:endParaRPr>
          </a:p>
          <a:p>
            <a:pPr marL="571500" indent="-285750" algn="just">
              <a:spcAft>
                <a:spcPts val="600"/>
              </a:spcAft>
              <a:buClr>
                <a:schemeClr val="accent5"/>
              </a:buClr>
              <a:buFont typeface="Arial" panose="020B0604020202020204" pitchFamily="34" charset="0"/>
              <a:buChar char="•"/>
            </a:pPr>
            <a:r>
              <a:rPr lang="en-US" b="0" i="0" dirty="0" err="1">
                <a:solidFill>
                  <a:srgbClr val="222222"/>
                </a:solidFill>
                <a:effectLst/>
              </a:rPr>
              <a:t>XGBoost</a:t>
            </a:r>
            <a:r>
              <a:rPr lang="en-US" b="0" i="0" dirty="0">
                <a:solidFill>
                  <a:srgbClr val="222222"/>
                </a:solidFill>
                <a:effectLst/>
              </a:rPr>
              <a:t> (extreme Gradient Boosting) is an advanced implementation of the gradient boosting algorithm. It is fast and helps to reduce overfitting.</a:t>
            </a:r>
          </a:p>
          <a:p>
            <a:pPr marL="571500" indent="-285750" algn="just">
              <a:spcAft>
                <a:spcPts val="600"/>
              </a:spcAft>
              <a:buClr>
                <a:schemeClr val="accent5"/>
              </a:buClr>
              <a:buFont typeface="Arial" panose="020B0604020202020204" pitchFamily="34" charset="0"/>
              <a:buChar char="•"/>
            </a:pPr>
            <a:r>
              <a:rPr lang="en-US" dirty="0">
                <a:ea typeface="Calibri" panose="020F0502020204030204" pitchFamily="34" charset="0"/>
                <a:cs typeface="Calibri" panose="020F0502020204030204" pitchFamily="34" charset="0"/>
              </a:rPr>
              <a:t>The model can enable proactive efforts to limit losses by accurately forecasting possible defaults, such as giving restructuring solutions to high-risk consumers before a default occurs.</a:t>
            </a:r>
          </a:p>
          <a:p>
            <a:pPr marL="571500" indent="-285750" algn="just">
              <a:spcAft>
                <a:spcPts val="600"/>
              </a:spcAft>
              <a:buClr>
                <a:schemeClr val="accent5"/>
              </a:buClr>
              <a:buFont typeface="Arial" panose="020B0604020202020204" pitchFamily="34" charset="0"/>
              <a:buChar char="•"/>
            </a:pPr>
            <a:r>
              <a:rPr lang="en-US" dirty="0" err="1">
                <a:ea typeface="Calibri" panose="020F0502020204030204" pitchFamily="34" charset="0"/>
                <a:cs typeface="Calibri" panose="020F0502020204030204" pitchFamily="34" charset="0"/>
              </a:rPr>
              <a:t>XGBoost</a:t>
            </a:r>
            <a:r>
              <a:rPr lang="en-US" dirty="0">
                <a:ea typeface="Calibri" panose="020F0502020204030204" pitchFamily="34" charset="0"/>
                <a:cs typeface="Calibri" panose="020F0502020204030204" pitchFamily="34" charset="0"/>
              </a:rPr>
              <a:t> Model Evaluation: With an overall F1-score of 0.80 and a robust accuracy of 80.41%, the </a:t>
            </a:r>
            <a:r>
              <a:rPr lang="en-US" dirty="0" err="1">
                <a:ea typeface="Calibri" panose="020F0502020204030204" pitchFamily="34" charset="0"/>
                <a:cs typeface="Calibri" panose="020F0502020204030204" pitchFamily="34" charset="0"/>
              </a:rPr>
              <a:t>XGBoost</a:t>
            </a:r>
            <a:r>
              <a:rPr lang="en-US" dirty="0">
                <a:ea typeface="Calibri" panose="020F0502020204030204" pitchFamily="34" charset="0"/>
                <a:cs typeface="Calibri" panose="020F0502020204030204" pitchFamily="34" charset="0"/>
              </a:rPr>
              <a:t> classifier achieves a precision of 0.78 for non-defaulters and 0.83 for defaulters, showing a great balance between precision and recall in default prediction.</a:t>
            </a:r>
          </a:p>
        </p:txBody>
      </p:sp>
      <p:pic>
        <p:nvPicPr>
          <p:cNvPr id="2" name="Picture 1" descr="A screenshot of a computer code&#10;&#10;Description automatically generated">
            <a:extLst>
              <a:ext uri="{FF2B5EF4-FFF2-40B4-BE49-F238E27FC236}">
                <a16:creationId xmlns:a16="http://schemas.microsoft.com/office/drawing/2014/main" id="{165B1E74-99F4-F578-05C0-00B3F39045AD}"/>
              </a:ext>
            </a:extLst>
          </p:cNvPr>
          <p:cNvPicPr>
            <a:picLocks noChangeAspect="1"/>
          </p:cNvPicPr>
          <p:nvPr/>
        </p:nvPicPr>
        <p:blipFill>
          <a:blip r:embed="rId2"/>
          <a:stretch>
            <a:fillRect/>
          </a:stretch>
        </p:blipFill>
        <p:spPr>
          <a:xfrm>
            <a:off x="6229584" y="3280192"/>
            <a:ext cx="5352816" cy="2158220"/>
          </a:xfrm>
          <a:prstGeom prst="rect">
            <a:avLst/>
          </a:prstGeom>
        </p:spPr>
      </p:pic>
    </p:spTree>
    <p:extLst>
      <p:ext uri="{BB962C8B-B14F-4D97-AF65-F5344CB8AC3E}">
        <p14:creationId xmlns:p14="http://schemas.microsoft.com/office/powerpoint/2010/main" val="227414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4E45854-D56F-489D-AFE8-2DB9D3502D4C}"/>
              </a:ext>
            </a:extLst>
          </p:cNvPr>
          <p:cNvSpPr>
            <a:spLocks noGrp="1"/>
          </p:cNvSpPr>
          <p:nvPr>
            <p:ph type="title"/>
          </p:nvPr>
        </p:nvSpPr>
        <p:spPr>
          <a:xfrm>
            <a:off x="609600" y="0"/>
            <a:ext cx="6029325" cy="1325563"/>
          </a:xfrm>
        </p:spPr>
        <p:txBody>
          <a:bodyPr>
            <a:normAutofit/>
          </a:bodyPr>
          <a:lstStyle/>
          <a:p>
            <a:r>
              <a:rPr lang="en-US" dirty="0">
                <a:latin typeface="+mn-lt"/>
              </a:rPr>
              <a:t>CHALLENGES:</a:t>
            </a:r>
          </a:p>
        </p:txBody>
      </p:sp>
      <p:sp>
        <p:nvSpPr>
          <p:cNvPr id="3" name="Content Placeholder 2">
            <a:extLst>
              <a:ext uri="{FF2B5EF4-FFF2-40B4-BE49-F238E27FC236}">
                <a16:creationId xmlns:a16="http://schemas.microsoft.com/office/drawing/2014/main" id="{BBE22D0A-6B3D-C1E5-7A38-07162E8E56B4}"/>
              </a:ext>
            </a:extLst>
          </p:cNvPr>
          <p:cNvSpPr>
            <a:spLocks noGrp="1"/>
          </p:cNvSpPr>
          <p:nvPr>
            <p:ph idx="1"/>
          </p:nvPr>
        </p:nvSpPr>
        <p:spPr>
          <a:xfrm>
            <a:off x="609600" y="1410732"/>
            <a:ext cx="6029325" cy="4763925"/>
          </a:xfrm>
        </p:spPr>
        <p:txBody>
          <a:bodyPr>
            <a:normAutofit fontScale="92500" lnSpcReduction="10000"/>
          </a:bodyPr>
          <a:lstStyle/>
          <a:p>
            <a:pPr algn="just">
              <a:lnSpc>
                <a:spcPct val="100000"/>
              </a:lnSpc>
            </a:pPr>
            <a:r>
              <a:rPr lang="en-US" sz="1800" b="1" dirty="0">
                <a:ea typeface="Calibri" panose="020F0502020204030204" pitchFamily="34" charset="0"/>
                <a:cs typeface="Calibri" panose="020F0502020204030204" pitchFamily="34" charset="0"/>
              </a:rPr>
              <a:t>1. Managing Complicated Data Sets:</a:t>
            </a:r>
          </a:p>
          <a:p>
            <a:pPr marL="342900" indent="-342900" algn="just">
              <a:lnSpc>
                <a:spcPct val="10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Navigating the complexity of a sizable dataset with a wide range of characteristics, necessitating careful preparation to guarantee relevance and accuracy.</a:t>
            </a:r>
          </a:p>
          <a:p>
            <a:pPr algn="just">
              <a:lnSpc>
                <a:spcPct val="100000"/>
              </a:lnSpc>
            </a:pPr>
            <a:r>
              <a:rPr lang="en-US" sz="1800" b="1" dirty="0">
                <a:ea typeface="Calibri" panose="020F0502020204030204" pitchFamily="34" charset="0"/>
                <a:cs typeface="Calibri" panose="020F0502020204030204" pitchFamily="34" charset="0"/>
              </a:rPr>
              <a:t>2. Taking Class Imbalance Aside:</a:t>
            </a:r>
          </a:p>
          <a:p>
            <a:pPr marL="342900" indent="-342900" algn="just">
              <a:lnSpc>
                <a:spcPct val="10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Managing data that is unbalanced, such that there are comparatively fewer defaults than non-defaults, thereby distorting model predictions.</a:t>
            </a:r>
          </a:p>
          <a:p>
            <a:pPr algn="just">
              <a:lnSpc>
                <a:spcPct val="100000"/>
              </a:lnSpc>
            </a:pPr>
            <a:r>
              <a:rPr lang="en-US" sz="1800" b="1" dirty="0">
                <a:ea typeface="Calibri" panose="020F0502020204030204" pitchFamily="34" charset="0"/>
                <a:cs typeface="Calibri" panose="020F0502020204030204" pitchFamily="34" charset="0"/>
              </a:rPr>
              <a:t>3. Keeping the Model Dependable and Accurate:</a:t>
            </a:r>
          </a:p>
          <a:p>
            <a:pPr marL="342900" indent="-342900" algn="just">
              <a:lnSpc>
                <a:spcPct val="10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maintaining the models' dependability and generalizability by striking a balance between the requirement for high accuracy and avoiding overfitting.</a:t>
            </a:r>
          </a:p>
          <a:p>
            <a:pPr algn="just">
              <a:lnSpc>
                <a:spcPct val="100000"/>
              </a:lnSpc>
            </a:pPr>
            <a:r>
              <a:rPr lang="en-US" sz="1800" b="1" dirty="0">
                <a:ea typeface="Calibri" panose="020F0502020204030204" pitchFamily="34" charset="0"/>
                <a:cs typeface="Calibri" panose="020F0502020204030204" pitchFamily="34" charset="0"/>
              </a:rPr>
              <a:t>4. Interpreting the Results of Machine Learning:</a:t>
            </a:r>
          </a:p>
          <a:p>
            <a:pPr marL="342900" indent="-342900" algn="just">
              <a:lnSpc>
                <a:spcPct val="100000"/>
              </a:lnSpc>
              <a:buFont typeface="Arial" panose="020B0604020202020204" pitchFamily="34" charset="0"/>
              <a:buChar char="•"/>
            </a:pPr>
            <a:r>
              <a:rPr lang="en-US" sz="1800" dirty="0">
                <a:ea typeface="Calibri" panose="020F0502020204030204" pitchFamily="34" charset="0"/>
                <a:cs typeface="Calibri" panose="020F0502020204030204" pitchFamily="34" charset="0"/>
              </a:rPr>
              <a:t>Converting complicated machine learning model outputs into useful insights is a crucial step in putting them to use in real-world financial decision-making.</a:t>
            </a:r>
          </a:p>
        </p:txBody>
      </p:sp>
    </p:spTree>
    <p:extLst>
      <p:ext uri="{BB962C8B-B14F-4D97-AF65-F5344CB8AC3E}">
        <p14:creationId xmlns:p14="http://schemas.microsoft.com/office/powerpoint/2010/main" val="654430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85D3-C7F3-6DD7-C86C-439153C35DD1}"/>
              </a:ext>
            </a:extLst>
          </p:cNvPr>
          <p:cNvSpPr>
            <a:spLocks noGrp="1"/>
          </p:cNvSpPr>
          <p:nvPr>
            <p:ph type="title"/>
          </p:nvPr>
        </p:nvSpPr>
        <p:spPr>
          <a:xfrm>
            <a:off x="609600" y="449629"/>
            <a:ext cx="10972800" cy="1325563"/>
          </a:xfrm>
        </p:spPr>
        <p:txBody>
          <a:bodyPr/>
          <a:lstStyle/>
          <a:p>
            <a:r>
              <a:rPr lang="en-US" dirty="0">
                <a:latin typeface="+mn-lt"/>
                <a:ea typeface="Calibri" panose="020F0502020204030204" pitchFamily="34" charset="0"/>
                <a:cs typeface="Calibri" panose="020F0502020204030204" pitchFamily="34" charset="0"/>
              </a:rPr>
              <a:t>FUTURE WORK:</a:t>
            </a:r>
          </a:p>
        </p:txBody>
      </p:sp>
      <p:sp>
        <p:nvSpPr>
          <p:cNvPr id="3" name="Content Placeholder 2">
            <a:extLst>
              <a:ext uri="{FF2B5EF4-FFF2-40B4-BE49-F238E27FC236}">
                <a16:creationId xmlns:a16="http://schemas.microsoft.com/office/drawing/2014/main" id="{A65DB39B-4208-C917-8264-73854A2A2778}"/>
              </a:ext>
            </a:extLst>
          </p:cNvPr>
          <p:cNvSpPr>
            <a:spLocks noGrp="1"/>
          </p:cNvSpPr>
          <p:nvPr>
            <p:ph idx="1"/>
          </p:nvPr>
        </p:nvSpPr>
        <p:spPr/>
        <p:txBody>
          <a:bodyPr/>
          <a:lstStyle/>
          <a:p>
            <a:pPr marL="342900" indent="-342900" algn="just">
              <a:buFont typeface="Wingdings" panose="05000000000000000000" pitchFamily="2" charset="2"/>
              <a:buChar char="Ø"/>
            </a:pPr>
            <a:r>
              <a:rPr lang="en-US" b="1" dirty="0">
                <a:ea typeface="Calibri" panose="020F0502020204030204" pitchFamily="34" charset="0"/>
                <a:cs typeface="Calibri" panose="020F0502020204030204" pitchFamily="34" charset="0"/>
              </a:rPr>
              <a:t>Advanced Methods for Machine Learning:</a:t>
            </a:r>
          </a:p>
          <a:p>
            <a:pPr marL="342900" indent="-342900" algn="just">
              <a:buFont typeface="Courier New" panose="02070309020205020404" pitchFamily="49" charset="0"/>
              <a:buChar char="o"/>
            </a:pPr>
            <a:r>
              <a:rPr lang="en-US" dirty="0">
                <a:ea typeface="Calibri" panose="020F0502020204030204" pitchFamily="34" charset="0"/>
                <a:cs typeface="Calibri" panose="020F0502020204030204" pitchFamily="34" charset="0"/>
              </a:rPr>
              <a:t>Investigating deep learning and ensemble approaches, two more advanced machine learning techniques, to increase prediction accuracy.</a:t>
            </a:r>
          </a:p>
          <a:p>
            <a:pPr marL="342900" indent="-342900" algn="just">
              <a:buFont typeface="Wingdings" panose="05000000000000000000" pitchFamily="2" charset="2"/>
              <a:buChar char="Ø"/>
            </a:pPr>
            <a:r>
              <a:rPr lang="en-US" b="1" dirty="0">
                <a:ea typeface="Calibri" panose="020F0502020204030204" pitchFamily="34" charset="0"/>
                <a:cs typeface="Calibri" panose="020F0502020204030204" pitchFamily="34" charset="0"/>
              </a:rPr>
              <a:t>Growth in Data Sources:</a:t>
            </a:r>
          </a:p>
          <a:p>
            <a:pPr marL="342900" indent="-342900" algn="just">
              <a:buFont typeface="Courier New" panose="02070309020205020404" pitchFamily="49" charset="0"/>
              <a:buChar char="o"/>
            </a:pPr>
            <a:r>
              <a:rPr lang="en-US" dirty="0">
                <a:ea typeface="Calibri" panose="020F0502020204030204" pitchFamily="34" charset="0"/>
                <a:cs typeface="Calibri" panose="020F0502020204030204" pitchFamily="34" charset="0"/>
              </a:rPr>
              <a:t>Enhancing the prediction model by adding data from other sources, such as social media activity or market trends.</a:t>
            </a:r>
          </a:p>
          <a:p>
            <a:pPr marL="342900" indent="-342900" algn="just">
              <a:buFont typeface="Wingdings" panose="05000000000000000000" pitchFamily="2" charset="2"/>
              <a:buChar char="Ø"/>
            </a:pPr>
            <a:r>
              <a:rPr lang="en-US" b="1" dirty="0">
                <a:ea typeface="Calibri" panose="020F0502020204030204" pitchFamily="34" charset="0"/>
                <a:cs typeface="Calibri" panose="020F0502020204030204" pitchFamily="34" charset="0"/>
              </a:rPr>
              <a:t>Data Analysis in Real Time:</a:t>
            </a:r>
          </a:p>
          <a:p>
            <a:pPr marL="342900" indent="-342900" algn="just">
              <a:buFont typeface="Courier New" panose="02070309020205020404" pitchFamily="49" charset="0"/>
              <a:buChar char="o"/>
            </a:pPr>
            <a:r>
              <a:rPr lang="en-US" dirty="0">
                <a:ea typeface="Calibri" panose="020F0502020204030204" pitchFamily="34" charset="0"/>
                <a:cs typeface="Calibri" panose="020F0502020204030204" pitchFamily="34" charset="0"/>
              </a:rPr>
              <a:t>Creating real-time data analysis technologies that allow for dynamic and up-to-date credit risk assessment.</a:t>
            </a:r>
          </a:p>
          <a:p>
            <a:endParaRPr lang="en-US" dirty="0"/>
          </a:p>
        </p:txBody>
      </p:sp>
    </p:spTree>
    <p:extLst>
      <p:ext uri="{BB962C8B-B14F-4D97-AF65-F5344CB8AC3E}">
        <p14:creationId xmlns:p14="http://schemas.microsoft.com/office/powerpoint/2010/main" val="24685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21E9-7E46-3C19-047B-38A5F3AAD555}"/>
              </a:ext>
            </a:extLst>
          </p:cNvPr>
          <p:cNvSpPr>
            <a:spLocks noGrp="1"/>
          </p:cNvSpPr>
          <p:nvPr>
            <p:ph type="title"/>
          </p:nvPr>
        </p:nvSpPr>
        <p:spPr>
          <a:xfrm>
            <a:off x="609600" y="193992"/>
            <a:ext cx="10972800" cy="865400"/>
          </a:xfrm>
        </p:spPr>
        <p:txBody>
          <a:bodyPr/>
          <a:lstStyle/>
          <a:p>
            <a:r>
              <a:rPr lang="en-US" dirty="0">
                <a:latin typeface="+mn-lt"/>
                <a:ea typeface="Calibri" panose="020F0502020204030204" pitchFamily="34" charset="0"/>
                <a:cs typeface="Calibri" panose="020F0502020204030204" pitchFamily="34" charset="0"/>
              </a:rPr>
              <a:t>CONCLUSION:</a:t>
            </a:r>
          </a:p>
        </p:txBody>
      </p:sp>
      <p:graphicFrame>
        <p:nvGraphicFramePr>
          <p:cNvPr id="5" name="Content Placeholder 2">
            <a:extLst>
              <a:ext uri="{FF2B5EF4-FFF2-40B4-BE49-F238E27FC236}">
                <a16:creationId xmlns:a16="http://schemas.microsoft.com/office/drawing/2014/main" id="{D6A85B13-3305-7058-AA4C-FA6BED45BCAD}"/>
              </a:ext>
            </a:extLst>
          </p:cNvPr>
          <p:cNvGraphicFramePr>
            <a:graphicFrameLocks noGrp="1"/>
          </p:cNvGraphicFramePr>
          <p:nvPr>
            <p:ph idx="1"/>
          </p:nvPr>
        </p:nvGraphicFramePr>
        <p:xfrm>
          <a:off x="609600" y="1211469"/>
          <a:ext cx="10972800" cy="4933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445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BB887A-DB02-4431-8FDF-F517505C9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3C8A1F-21A9-D989-2090-477D51ADDBD0}"/>
              </a:ext>
            </a:extLst>
          </p:cNvPr>
          <p:cNvSpPr>
            <a:spLocks noGrp="1"/>
          </p:cNvSpPr>
          <p:nvPr>
            <p:ph type="title"/>
          </p:nvPr>
        </p:nvSpPr>
        <p:spPr>
          <a:xfrm>
            <a:off x="5702406" y="557783"/>
            <a:ext cx="5852698" cy="3130807"/>
          </a:xfrm>
        </p:spPr>
        <p:txBody>
          <a:bodyPr vert="horz" lIns="91440" tIns="45720" rIns="91440" bIns="45720" rtlCol="0" anchor="b">
            <a:normAutofit/>
          </a:bodyPr>
          <a:lstStyle/>
          <a:p>
            <a:r>
              <a:rPr lang="en-US" sz="5400" b="1" dirty="0">
                <a:latin typeface="+mn-lt"/>
              </a:rPr>
              <a:t>QUESTION???</a:t>
            </a:r>
          </a:p>
        </p:txBody>
      </p:sp>
      <p:pic>
        <p:nvPicPr>
          <p:cNvPr id="5" name="Picture 4" descr="Question mark on green pastel background">
            <a:extLst>
              <a:ext uri="{FF2B5EF4-FFF2-40B4-BE49-F238E27FC236}">
                <a16:creationId xmlns:a16="http://schemas.microsoft.com/office/drawing/2014/main" id="{025B8605-E97B-FE90-EE09-E8089F38D3A2}"/>
              </a:ext>
            </a:extLst>
          </p:cNvPr>
          <p:cNvPicPr>
            <a:picLocks noChangeAspect="1"/>
          </p:cNvPicPr>
          <p:nvPr/>
        </p:nvPicPr>
        <p:blipFill rotWithShape="1">
          <a:blip r:embed="rId2"/>
          <a:srcRect l="37548"/>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Tree>
    <p:extLst>
      <p:ext uri="{BB962C8B-B14F-4D97-AF65-F5344CB8AC3E}">
        <p14:creationId xmlns:p14="http://schemas.microsoft.com/office/powerpoint/2010/main" val="213549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E781AF0-B052-41F6-B272-5C055E511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08F312-165C-8CBF-0193-1D7F56147D92}"/>
              </a:ext>
            </a:extLst>
          </p:cNvPr>
          <p:cNvSpPr>
            <a:spLocks noGrp="1"/>
          </p:cNvSpPr>
          <p:nvPr>
            <p:ph idx="1"/>
          </p:nvPr>
        </p:nvSpPr>
        <p:spPr>
          <a:xfrm>
            <a:off x="4588578" y="4840134"/>
            <a:ext cx="4887402" cy="1625876"/>
          </a:xfrm>
        </p:spPr>
        <p:txBody>
          <a:bodyPr anchor="ctr">
            <a:normAutofit/>
          </a:bodyPr>
          <a:lstStyle/>
          <a:p>
            <a:r>
              <a:rPr lang="en-US" sz="3200" b="1" dirty="0"/>
              <a:t>THANK YOU!</a:t>
            </a:r>
          </a:p>
        </p:txBody>
      </p:sp>
      <p:pic>
        <p:nvPicPr>
          <p:cNvPr id="7" name="Graphic 6" descr="Handshake">
            <a:extLst>
              <a:ext uri="{FF2B5EF4-FFF2-40B4-BE49-F238E27FC236}">
                <a16:creationId xmlns:a16="http://schemas.microsoft.com/office/drawing/2014/main" id="{F57D5C1F-51A2-1652-32B7-C490663E76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8578" y="226212"/>
            <a:ext cx="3011794" cy="3011794"/>
          </a:xfrm>
          <a:prstGeom prst="rect">
            <a:avLst/>
          </a:prstGeom>
        </p:spPr>
      </p:pic>
    </p:spTree>
    <p:extLst>
      <p:ext uri="{BB962C8B-B14F-4D97-AF65-F5344CB8AC3E}">
        <p14:creationId xmlns:p14="http://schemas.microsoft.com/office/powerpoint/2010/main" val="425760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9EB8A6-2392-3DFD-90EA-BFC597A8E901}"/>
              </a:ext>
            </a:extLst>
          </p:cNvPr>
          <p:cNvSpPr>
            <a:spLocks noGrp="1"/>
          </p:cNvSpPr>
          <p:nvPr>
            <p:ph type="title"/>
          </p:nvPr>
        </p:nvSpPr>
        <p:spPr>
          <a:xfrm>
            <a:off x="562271" y="810563"/>
            <a:ext cx="3705572" cy="5409262"/>
          </a:xfrm>
        </p:spPr>
        <p:txBody>
          <a:bodyPr anchor="t">
            <a:normAutofit/>
          </a:bodyPr>
          <a:lstStyle/>
          <a:p>
            <a:r>
              <a:rPr lang="en-US" dirty="0">
                <a:latin typeface="Calibri" panose="020F0502020204030204" pitchFamily="34" charset="0"/>
                <a:ea typeface="Calibri" panose="020F0502020204030204" pitchFamily="34" charset="0"/>
                <a:cs typeface="Calibri" panose="020F0502020204030204" pitchFamily="34" charset="0"/>
              </a:rPr>
              <a:t>WHAT’S IN:</a:t>
            </a:r>
          </a:p>
        </p:txBody>
      </p:sp>
      <p:graphicFrame>
        <p:nvGraphicFramePr>
          <p:cNvPr id="5" name="Content Placeholder 2">
            <a:extLst>
              <a:ext uri="{FF2B5EF4-FFF2-40B4-BE49-F238E27FC236}">
                <a16:creationId xmlns:a16="http://schemas.microsoft.com/office/drawing/2014/main" id="{BE234A48-E2C5-D137-B6D9-6B7B96D8BC13}"/>
              </a:ext>
            </a:extLst>
          </p:cNvPr>
          <p:cNvGraphicFramePr>
            <a:graphicFrameLocks noGrp="1"/>
          </p:cNvGraphicFramePr>
          <p:nvPr>
            <p:ph idx="1"/>
            <p:extLst>
              <p:ext uri="{D42A27DB-BD31-4B8C-83A1-F6EECF244321}">
                <p14:modId xmlns:p14="http://schemas.microsoft.com/office/powerpoint/2010/main" val="2173530834"/>
              </p:ext>
            </p:extLst>
          </p:nvPr>
        </p:nvGraphicFramePr>
        <p:xfrm>
          <a:off x="6156183" y="594069"/>
          <a:ext cx="5473546" cy="4978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ACH vs. Credit Card: Which is Right for Your Business?">
            <a:extLst>
              <a:ext uri="{FF2B5EF4-FFF2-40B4-BE49-F238E27FC236}">
                <a16:creationId xmlns:a16="http://schemas.microsoft.com/office/drawing/2014/main" id="{12385576-DC2A-CAF5-0F3D-AA677E565B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957541"/>
            <a:ext cx="4817806" cy="3211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57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CF52A5B-5810-4130-A3DB-FD2582D05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8FE145C-BED6-4533-8211-7AC773F7A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FFA82F6-1EA5-AFE6-D794-6335189F34DB}"/>
              </a:ext>
            </a:extLst>
          </p:cNvPr>
          <p:cNvSpPr>
            <a:spLocks noGrp="1"/>
          </p:cNvSpPr>
          <p:nvPr>
            <p:ph type="title"/>
          </p:nvPr>
        </p:nvSpPr>
        <p:spPr>
          <a:xfrm>
            <a:off x="609600" y="0"/>
            <a:ext cx="6029325" cy="1325563"/>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C11648D1-762E-BE95-EA4C-B205101CEC5F}"/>
              </a:ext>
            </a:extLst>
          </p:cNvPr>
          <p:cNvSpPr>
            <a:spLocks noGrp="1"/>
          </p:cNvSpPr>
          <p:nvPr>
            <p:ph idx="1"/>
          </p:nvPr>
        </p:nvSpPr>
        <p:spPr>
          <a:xfrm>
            <a:off x="432619" y="1917289"/>
            <a:ext cx="11434916" cy="4159045"/>
          </a:xfrm>
        </p:spPr>
        <p:txBody>
          <a:bodyPr>
            <a:normAutofit/>
          </a:bodyPr>
          <a:lstStyle/>
          <a:p>
            <a:pPr marL="342900" indent="-34290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Investigate the impact of successful banking procedures in promoting industrial growth, economic expansion, and financial stability.</a:t>
            </a:r>
          </a:p>
          <a:p>
            <a:pPr marL="342900" indent="-34290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Recognize the assistance that banks offer to individuals through credit facilities, which is critical in modern economies.</a:t>
            </a:r>
          </a:p>
          <a:p>
            <a:pPr marL="342900" indent="-34290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OBJECTIVE: Addressing the Challenge of Credit Card Default Prediction.</a:t>
            </a:r>
          </a:p>
          <a:p>
            <a:pPr marL="342900" indent="-342900">
              <a:lnSpc>
                <a:spcPct val="100000"/>
              </a:lnSpc>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In the backdrop of expanding worldwide credit card usage, address the growing issue of credit card defaults.</a:t>
            </a:r>
          </a:p>
          <a:p>
            <a:pPr marL="342900" indent="-342900">
              <a:lnSpc>
                <a:spcPct val="100000"/>
              </a:lnSpc>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Consider how important it is for financial institutions to accurately detect possible defaulters.</a:t>
            </a:r>
          </a:p>
        </p:txBody>
      </p:sp>
    </p:spTree>
    <p:extLst>
      <p:ext uri="{BB962C8B-B14F-4D97-AF65-F5344CB8AC3E}">
        <p14:creationId xmlns:p14="http://schemas.microsoft.com/office/powerpoint/2010/main" val="36339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7D76-4212-7AF7-75C5-34C2EEF68AD4}"/>
              </a:ext>
            </a:extLst>
          </p:cNvPr>
          <p:cNvSpPr>
            <a:spLocks noGrp="1"/>
          </p:cNvSpPr>
          <p:nvPr>
            <p:ph type="title"/>
          </p:nvPr>
        </p:nvSpPr>
        <p:spPr>
          <a:xfrm>
            <a:off x="609600" y="449629"/>
            <a:ext cx="10972800" cy="700745"/>
          </a:xfrm>
        </p:spPr>
        <p:txBody>
          <a:bodyPr>
            <a:normAutofit fontScale="90000"/>
          </a:bodyPr>
          <a:lstStyle/>
          <a:p>
            <a:r>
              <a:rPr lang="en-US" b="1" dirty="0">
                <a:latin typeface="Calibri" panose="020F0502020204030204" pitchFamily="34" charset="0"/>
                <a:ea typeface="Calibri" panose="020F0502020204030204" pitchFamily="34" charset="0"/>
                <a:cs typeface="Calibri" panose="020F0502020204030204" pitchFamily="34" charset="0"/>
              </a:rPr>
              <a:t>SIGNFICANCE OF RESEARCH:</a:t>
            </a:r>
          </a:p>
        </p:txBody>
      </p:sp>
      <p:sp>
        <p:nvSpPr>
          <p:cNvPr id="3" name="Content Placeholder 2">
            <a:extLst>
              <a:ext uri="{FF2B5EF4-FFF2-40B4-BE49-F238E27FC236}">
                <a16:creationId xmlns:a16="http://schemas.microsoft.com/office/drawing/2014/main" id="{0C68C9DA-8484-FC5A-6DFC-6BF2FF0C6654}"/>
              </a:ext>
            </a:extLst>
          </p:cNvPr>
          <p:cNvSpPr>
            <a:spLocks noGrp="1"/>
          </p:cNvSpPr>
          <p:nvPr>
            <p:ph idx="1"/>
          </p:nvPr>
        </p:nvSpPr>
        <p:spPr>
          <a:xfrm>
            <a:off x="609600" y="1309790"/>
            <a:ext cx="10972800" cy="4982855"/>
          </a:xfrm>
        </p:spPr>
        <p:txBody>
          <a:bodyPr>
            <a:normAutofit lnSpcReduction="10000"/>
          </a:bodyPr>
          <a:lstStyle/>
          <a:p>
            <a:pPr algn="just"/>
            <a:r>
              <a:rPr lang="en-US" b="1" dirty="0">
                <a:latin typeface="Calibri" panose="020F0502020204030204" pitchFamily="34" charset="0"/>
                <a:ea typeface="Calibri" panose="020F0502020204030204" pitchFamily="34" charset="0"/>
                <a:cs typeface="Calibri" panose="020F0502020204030204" pitchFamily="34" charset="0"/>
              </a:rPr>
              <a:t>1. Optimizing Financial Stability:</a:t>
            </a:r>
          </a:p>
          <a:p>
            <a:pPr marL="457200" indent="-45720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Predicting credit card failures more precisely assists banks in controlling credit risks, helping to the financial sector's overall stability.</a:t>
            </a:r>
          </a:p>
          <a:p>
            <a:pPr algn="just"/>
            <a:r>
              <a:rPr lang="en-US" b="1" dirty="0">
                <a:latin typeface="Calibri" panose="020F0502020204030204" pitchFamily="34" charset="0"/>
                <a:ea typeface="Calibri" panose="020F0502020204030204" pitchFamily="34" charset="0"/>
                <a:cs typeface="Calibri" panose="020F0502020204030204" pitchFamily="34" charset="0"/>
              </a:rPr>
              <a:t>2. Helping to Promote Responsible Lending Practices:</a:t>
            </a:r>
          </a:p>
          <a:p>
            <a:pPr marL="342900" indent="-34290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enhances lending practices, enabling banks to give loans responsibly and shield customers from financial distress.</a:t>
            </a:r>
          </a:p>
          <a:p>
            <a:pPr algn="just"/>
            <a:r>
              <a:rPr lang="en-US" b="1" dirty="0">
                <a:latin typeface="Calibri" panose="020F0502020204030204" pitchFamily="34" charset="0"/>
                <a:ea typeface="Calibri" panose="020F0502020204030204" pitchFamily="34" charset="0"/>
                <a:cs typeface="Calibri" panose="020F0502020204030204" pitchFamily="34" charset="0"/>
              </a:rPr>
              <a:t>3. Financial Analytics Advancement:</a:t>
            </a:r>
          </a:p>
          <a:p>
            <a:pPr marL="342900" indent="-34290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Our work enhances credit risk assessment by utilizing machine learning, which is a major breakthrough in financial analytics.</a:t>
            </a:r>
          </a:p>
          <a:p>
            <a:pPr algn="just"/>
            <a:r>
              <a:rPr lang="en-US" b="1" dirty="0">
                <a:latin typeface="Calibri" panose="020F0502020204030204" pitchFamily="34" charset="0"/>
                <a:ea typeface="Calibri" panose="020F0502020204030204" pitchFamily="34" charset="0"/>
                <a:cs typeface="Calibri" panose="020F0502020204030204" pitchFamily="34" charset="0"/>
              </a:rPr>
              <a:t>4. Customer Debt Management:</a:t>
            </a:r>
          </a:p>
          <a:p>
            <a:pPr marL="342900" indent="-34290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encourages customers to adopt better financial habits by setting credit limits and repayment plans that are more reasonable.</a:t>
            </a:r>
          </a:p>
          <a:p>
            <a:pPr marL="342900" indent="-34290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369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FE6B07-D6C4-AB4E-7E43-8B8256F07E19}"/>
              </a:ext>
            </a:extLst>
          </p:cNvPr>
          <p:cNvSpPr>
            <a:spLocks noGrp="1"/>
          </p:cNvSpPr>
          <p:nvPr>
            <p:ph type="title"/>
          </p:nvPr>
        </p:nvSpPr>
        <p:spPr>
          <a:xfrm>
            <a:off x="610197" y="79750"/>
            <a:ext cx="5369169" cy="1570986"/>
          </a:xfrm>
        </p:spPr>
        <p:txBody>
          <a:bodyPr>
            <a:normAutofit/>
          </a:bodyPr>
          <a:lstStyle/>
          <a:p>
            <a:pPr>
              <a:lnSpc>
                <a:spcPct val="90000"/>
              </a:lnSpc>
            </a:pPr>
            <a:r>
              <a:rPr lang="en-US" sz="3700" b="1" dirty="0">
                <a:latin typeface="Calibri" panose="020F0502020204030204" pitchFamily="34" charset="0"/>
                <a:ea typeface="Calibri" panose="020F0502020204030204" pitchFamily="34" charset="0"/>
                <a:cs typeface="Calibri" panose="020F0502020204030204" pitchFamily="34" charset="0"/>
              </a:rPr>
              <a:t>Recognizing the Issue with Credit Card Default:</a:t>
            </a:r>
          </a:p>
        </p:txBody>
      </p:sp>
      <p:sp>
        <p:nvSpPr>
          <p:cNvPr id="3" name="Content Placeholder 2">
            <a:extLst>
              <a:ext uri="{FF2B5EF4-FFF2-40B4-BE49-F238E27FC236}">
                <a16:creationId xmlns:a16="http://schemas.microsoft.com/office/drawing/2014/main" id="{3EDB6165-1B63-57E3-3F65-7100E4263128}"/>
              </a:ext>
            </a:extLst>
          </p:cNvPr>
          <p:cNvSpPr>
            <a:spLocks noGrp="1"/>
          </p:cNvSpPr>
          <p:nvPr>
            <p:ph idx="1"/>
          </p:nvPr>
        </p:nvSpPr>
        <p:spPr>
          <a:xfrm>
            <a:off x="610197" y="1861826"/>
            <a:ext cx="6031529" cy="4187132"/>
          </a:xfrm>
        </p:spPr>
        <p:txBody>
          <a:bodyPr anchor="t">
            <a:normAutofit lnSpcReduction="10000"/>
          </a:bodyPr>
          <a:lstStyle/>
          <a:p>
            <a:pPr>
              <a:lnSpc>
                <a:spcPct val="100000"/>
              </a:lnSpc>
            </a:pPr>
            <a:r>
              <a:rPr lang="en-US" sz="1500" b="1" dirty="0">
                <a:latin typeface="Calibri" panose="020F0502020204030204" pitchFamily="34" charset="0"/>
                <a:ea typeface="Calibri" panose="020F0502020204030204" pitchFamily="34" charset="0"/>
                <a:cs typeface="Calibri" panose="020F0502020204030204" pitchFamily="34" charset="0"/>
              </a:rPr>
              <a:t> 1</a:t>
            </a:r>
            <a:r>
              <a:rPr lang="en-US" sz="1100" b="1" dirty="0">
                <a:latin typeface="Calibri" panose="020F0502020204030204" pitchFamily="34" charset="0"/>
                <a:ea typeface="Calibri" panose="020F0502020204030204" pitchFamily="34" charset="0"/>
                <a:cs typeface="Calibri" panose="020F0502020204030204" pitchFamily="34" charset="0"/>
              </a:rPr>
              <a:t>.</a:t>
            </a:r>
            <a:r>
              <a:rPr lang="en-US" sz="1500" b="1" dirty="0">
                <a:latin typeface="Calibri" panose="020F0502020204030204" pitchFamily="34" charset="0"/>
                <a:ea typeface="Calibri" panose="020F0502020204030204" pitchFamily="34" charset="0"/>
                <a:cs typeface="Calibri" panose="020F0502020204030204" pitchFamily="34" charset="0"/>
              </a:rPr>
              <a:t>Types of Credit Card Failures:</a:t>
            </a:r>
          </a:p>
          <a:p>
            <a:pPr marL="342900" indent="-342900">
              <a:lnSpc>
                <a:spcPct val="100000"/>
              </a:lnSpc>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Defaults result in charge-offs, which have a significant negative financial impact on banks' balance sheets by forcing them to write off loans they are unable to collect or sell.</a:t>
            </a:r>
          </a:p>
          <a:p>
            <a:pPr>
              <a:lnSpc>
                <a:spcPct val="100000"/>
              </a:lnSpc>
            </a:pPr>
            <a:r>
              <a:rPr lang="en-US" sz="1500" b="1" dirty="0">
                <a:latin typeface="Calibri" panose="020F0502020204030204" pitchFamily="34" charset="0"/>
                <a:ea typeface="Calibri" panose="020F0502020204030204" pitchFamily="34" charset="0"/>
                <a:cs typeface="Calibri" panose="020F0502020204030204" pitchFamily="34" charset="0"/>
              </a:rPr>
              <a:t>2. Repercussions for Customers:</a:t>
            </a:r>
          </a:p>
          <a:p>
            <a:pPr marL="342900" indent="-342900">
              <a:lnSpc>
                <a:spcPct val="100000"/>
              </a:lnSpc>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A consumer's credit score is severely harmed by a default, which makes it more difficult for them to get future loans and erodes public confidence in the financial system.</a:t>
            </a:r>
          </a:p>
          <a:p>
            <a:pPr>
              <a:lnSpc>
                <a:spcPct val="100000"/>
              </a:lnSpc>
            </a:pPr>
            <a:r>
              <a:rPr lang="en-US" sz="1500" b="1" dirty="0">
                <a:latin typeface="Calibri" panose="020F0502020204030204" pitchFamily="34" charset="0"/>
                <a:ea typeface="Calibri" panose="020F0502020204030204" pitchFamily="34" charset="0"/>
                <a:cs typeface="Calibri" panose="020F0502020204030204" pitchFamily="34" charset="0"/>
              </a:rPr>
              <a:t>3. Financial Institutions' Effect:</a:t>
            </a:r>
          </a:p>
          <a:p>
            <a:pPr marL="342900" indent="-342900">
              <a:lnSpc>
                <a:spcPct val="100000"/>
              </a:lnSpc>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Banks suffer significant financial losses as a result of defaults, which impairs both their ability to lend money and their general financial stability.</a:t>
            </a:r>
          </a:p>
          <a:p>
            <a:pPr>
              <a:lnSpc>
                <a:spcPct val="100000"/>
              </a:lnSpc>
            </a:pPr>
            <a:r>
              <a:rPr lang="en-US" sz="1500" b="1" dirty="0">
                <a:latin typeface="Calibri" panose="020F0502020204030204" pitchFamily="34" charset="0"/>
                <a:ea typeface="Calibri" panose="020F0502020204030204" pitchFamily="34" charset="0"/>
                <a:cs typeface="Calibri" panose="020F0502020204030204" pitchFamily="34" charset="0"/>
              </a:rPr>
              <a:t>4. The Project's Goal in Solving the Issue:</a:t>
            </a:r>
          </a:p>
          <a:p>
            <a:pPr marL="342900" indent="-342900">
              <a:lnSpc>
                <a:spcPct val="100000"/>
              </a:lnSpc>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reduce this problem by using predictive analytics to spot possible default hazards in relation to payment trends and client information.</a:t>
            </a:r>
          </a:p>
          <a:p>
            <a:pPr marL="342900" indent="-342900">
              <a:lnSpc>
                <a:spcPct val="100000"/>
              </a:lnSpc>
              <a:buFont typeface="Arial" panose="020B0604020202020204" pitchFamily="34" charset="0"/>
              <a:buChar char="•"/>
            </a:pPr>
            <a:endParaRPr lang="en-US" sz="1100" dirty="0">
              <a:latin typeface="Calibri" panose="020F0502020204030204" pitchFamily="34" charset="0"/>
              <a:ea typeface="Calibri" panose="020F0502020204030204" pitchFamily="34" charset="0"/>
              <a:cs typeface="Calibri" panose="020F0502020204030204" pitchFamily="34" charset="0"/>
            </a:endParaRPr>
          </a:p>
        </p:txBody>
      </p:sp>
      <p:pic>
        <p:nvPicPr>
          <p:cNvPr id="7" name="Graphic 6" descr="Credit card">
            <a:extLst>
              <a:ext uri="{FF2B5EF4-FFF2-40B4-BE49-F238E27FC236}">
                <a16:creationId xmlns:a16="http://schemas.microsoft.com/office/drawing/2014/main" id="{1BC8825A-2CF6-74AB-66F1-80A161D8F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98298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0AB38CDF-5B44-CF0E-EB4B-7FF0747D9C5F}"/>
              </a:ext>
            </a:extLst>
          </p:cNvPr>
          <p:cNvSpPr>
            <a:spLocks noGrp="1"/>
          </p:cNvSpPr>
          <p:nvPr>
            <p:ph type="title"/>
          </p:nvPr>
        </p:nvSpPr>
        <p:spPr>
          <a:xfrm>
            <a:off x="5748752" y="319550"/>
            <a:ext cx="5919373" cy="971668"/>
          </a:xfrm>
        </p:spPr>
        <p:txBody>
          <a:bodyPr>
            <a:normAutofit/>
          </a:bodyPr>
          <a:lstStyle/>
          <a:p>
            <a:r>
              <a:rPr lang="en-US" dirty="0"/>
              <a:t>MODEL APPROACH:</a:t>
            </a:r>
          </a:p>
        </p:txBody>
      </p:sp>
      <p:pic>
        <p:nvPicPr>
          <p:cNvPr id="5" name="Picture 4" descr="Light bulb on yellow background with sketched light beams and cord">
            <a:extLst>
              <a:ext uri="{FF2B5EF4-FFF2-40B4-BE49-F238E27FC236}">
                <a16:creationId xmlns:a16="http://schemas.microsoft.com/office/drawing/2014/main" id="{33B0933C-E1D2-9347-3648-958B9E4B8739}"/>
              </a:ext>
            </a:extLst>
          </p:cNvPr>
          <p:cNvPicPr>
            <a:picLocks noChangeAspect="1"/>
          </p:cNvPicPr>
          <p:nvPr/>
        </p:nvPicPr>
        <p:blipFill rotWithShape="1">
          <a:blip r:embed="rId2"/>
          <a:srcRect l="46524" r="2266"/>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EE9A762F-9E53-7603-DEDF-CEEE2C5461FA}"/>
              </a:ext>
            </a:extLst>
          </p:cNvPr>
          <p:cNvSpPr>
            <a:spLocks noGrp="1"/>
          </p:cNvSpPr>
          <p:nvPr>
            <p:ph idx="1"/>
          </p:nvPr>
        </p:nvSpPr>
        <p:spPr>
          <a:xfrm>
            <a:off x="5745083" y="1553497"/>
            <a:ext cx="5904056" cy="4984954"/>
          </a:xfrm>
        </p:spPr>
        <p:txBody>
          <a:bodyPr anchor="t">
            <a:normAutofit/>
          </a:bodyPr>
          <a:lstStyle/>
          <a:p>
            <a:pPr>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1. Model Selection for Machine Learning:</a:t>
            </a:r>
          </a:p>
          <a:p>
            <a:pPr marL="342900" indent="-342900">
              <a:lnSpc>
                <a:spcPct val="10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Random Forest classifiers were chosen for their capacity to handle complicated, multidimensional data while producing interpretable results.</a:t>
            </a:r>
          </a:p>
          <a:p>
            <a:pPr>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2. Addressing Class Imbalance:</a:t>
            </a:r>
          </a:p>
          <a:p>
            <a:pPr marL="342900" indent="-342900">
              <a:lnSpc>
                <a:spcPct val="10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To balance the dataset, we used the </a:t>
            </a:r>
            <a:r>
              <a:rPr lang="en-US" sz="1600" b="1" dirty="0">
                <a:latin typeface="Calibri" panose="020F0502020204030204" pitchFamily="34" charset="0"/>
                <a:ea typeface="Calibri" panose="020F0502020204030204" pitchFamily="34" charset="0"/>
                <a:cs typeface="Calibri" panose="020F0502020204030204" pitchFamily="34" charset="0"/>
              </a:rPr>
              <a:t>Synthetic Minority Over-sampling Technique (SMOTE)</a:t>
            </a:r>
            <a:r>
              <a:rPr lang="en-US" sz="1600" dirty="0">
                <a:latin typeface="Calibri" panose="020F0502020204030204" pitchFamily="34" charset="0"/>
                <a:ea typeface="Calibri" panose="020F0502020204030204" pitchFamily="34" charset="0"/>
                <a:cs typeface="Calibri" panose="020F0502020204030204" pitchFamily="34" charset="0"/>
              </a:rPr>
              <a:t>, which ensures that our models appropriately reflect both defaulters and non-defaulters.</a:t>
            </a:r>
          </a:p>
          <a:p>
            <a:pPr>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3. Model Evaluation Metrics:</a:t>
            </a:r>
          </a:p>
          <a:p>
            <a:pPr marL="342900" indent="-342900">
              <a:lnSpc>
                <a:spcPct val="10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Focused on accuracy, precision, recall, and F1-score to holistically measure model performance, which is especially important given the dataset's class imbalance.</a:t>
            </a:r>
          </a:p>
          <a:p>
            <a:pPr>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4. Analysis of the Importance of Features:</a:t>
            </a:r>
          </a:p>
          <a:p>
            <a:pPr marL="342900" indent="-342900">
              <a:lnSpc>
                <a:spcPct val="10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Feature relevance ratings were used to uncover critical characteristics driving credit card default forecasts, notably in the Random Forest model.</a:t>
            </a:r>
          </a:p>
        </p:txBody>
      </p:sp>
    </p:spTree>
    <p:extLst>
      <p:ext uri="{BB962C8B-B14F-4D97-AF65-F5344CB8AC3E}">
        <p14:creationId xmlns:p14="http://schemas.microsoft.com/office/powerpoint/2010/main" val="60168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212E7091-1739-52C6-29EF-2C94ECCE246D}"/>
              </a:ext>
            </a:extLst>
          </p:cNvPr>
          <p:cNvSpPr>
            <a:spLocks noGrp="1"/>
          </p:cNvSpPr>
          <p:nvPr>
            <p:ph type="title"/>
          </p:nvPr>
        </p:nvSpPr>
        <p:spPr>
          <a:xfrm>
            <a:off x="294967" y="122902"/>
            <a:ext cx="5827552" cy="1430595"/>
          </a:xfrm>
        </p:spPr>
        <p:txBody>
          <a:bodyPr>
            <a:normAutofit fontScale="90000"/>
          </a:bodyPr>
          <a:lstStyle/>
          <a:p>
            <a:r>
              <a:rPr lang="en-US" dirty="0"/>
              <a:t>DATASET DESCRIPTION:</a:t>
            </a:r>
          </a:p>
        </p:txBody>
      </p:sp>
      <p:sp>
        <p:nvSpPr>
          <p:cNvPr id="3" name="Content Placeholder 2">
            <a:extLst>
              <a:ext uri="{FF2B5EF4-FFF2-40B4-BE49-F238E27FC236}">
                <a16:creationId xmlns:a16="http://schemas.microsoft.com/office/drawing/2014/main" id="{9577855B-E7C6-188F-6C25-91FB324FFB24}"/>
              </a:ext>
            </a:extLst>
          </p:cNvPr>
          <p:cNvSpPr>
            <a:spLocks noGrp="1"/>
          </p:cNvSpPr>
          <p:nvPr>
            <p:ph idx="1"/>
          </p:nvPr>
        </p:nvSpPr>
        <p:spPr>
          <a:xfrm>
            <a:off x="1" y="1676398"/>
            <a:ext cx="6361398" cy="5058699"/>
          </a:xfrm>
        </p:spPr>
        <p:txBody>
          <a:bodyPr anchor="t">
            <a:normAutofit lnSpcReduction="10000"/>
          </a:bodyPr>
          <a:lstStyle/>
          <a:p>
            <a:pPr>
              <a:lnSpc>
                <a:spcPct val="100000"/>
              </a:lnSpc>
            </a:pPr>
            <a:r>
              <a:rPr lang="en-US" sz="1800" b="1" dirty="0">
                <a:latin typeface="Calibri" panose="020F0502020204030204" pitchFamily="34" charset="0"/>
                <a:ea typeface="Calibri" panose="020F0502020204030204" pitchFamily="34" charset="0"/>
                <a:cs typeface="Calibri" panose="020F0502020204030204" pitchFamily="34" charset="0"/>
              </a:rPr>
              <a:t>1. UCI Machine Learning Repository Comprehensive Dataset:</a:t>
            </a:r>
          </a:p>
          <a:p>
            <a:pPr marL="457200" indent="-457200">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Specifically curated for default prediction research, including specific credit card user habits and attributes.</a:t>
            </a:r>
          </a:p>
          <a:p>
            <a:pPr>
              <a:lnSpc>
                <a:spcPct val="100000"/>
              </a:lnSpc>
            </a:pPr>
            <a:r>
              <a:rPr lang="en-US" sz="1800" b="1" dirty="0">
                <a:latin typeface="Calibri" panose="020F0502020204030204" pitchFamily="34" charset="0"/>
                <a:ea typeface="Calibri" panose="020F0502020204030204" pitchFamily="34" charset="0"/>
                <a:cs typeface="Calibri" panose="020F0502020204030204" pitchFamily="34" charset="0"/>
              </a:rPr>
              <a:t>2. Dimensions, Scope, and Timeline:</a:t>
            </a:r>
          </a:p>
          <a:p>
            <a:pPr marL="342900" indent="-342900">
              <a:lnSpc>
                <a:spcPct val="100000"/>
              </a:lnSpc>
              <a:buFont typeface="Arial" panose="020B0604020202020204" pitchFamily="34" charset="0"/>
              <a:buChar char="•"/>
            </a:pPr>
            <a:r>
              <a:rPr lang="en-US" sz="1800" b="0" i="0" dirty="0">
                <a:effectLst/>
                <a:latin typeface="Calibri" panose="020F0502020204030204" pitchFamily="34" charset="0"/>
                <a:ea typeface="Calibri" panose="020F0502020204030204" pitchFamily="34" charset="0"/>
                <a:cs typeface="Calibri" panose="020F0502020204030204" pitchFamily="34" charset="0"/>
              </a:rPr>
              <a:t>Covers 30,000 credit card users over a six-month period (April to September 2005), ensuring a robust and relevant sample for analysis.</a:t>
            </a:r>
          </a:p>
          <a:p>
            <a:pPr>
              <a:lnSpc>
                <a:spcPct val="100000"/>
              </a:lnSpc>
            </a:pPr>
            <a:r>
              <a:rPr lang="en-US" sz="1800" b="1" dirty="0">
                <a:latin typeface="Calibri" panose="020F0502020204030204" pitchFamily="34" charset="0"/>
                <a:ea typeface="Calibri" panose="020F0502020204030204" pitchFamily="34" charset="0"/>
                <a:cs typeface="Calibri" panose="020F0502020204030204" pitchFamily="34" charset="0"/>
              </a:rPr>
              <a:t>3. Attributes That Are Diverse and Rich:</a:t>
            </a:r>
          </a:p>
          <a:p>
            <a:pPr marL="342900" indent="-342900">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Includes 24 different factors such as demographics, credit limit, repayment status, and bill amounts, offering a holistic perspective of consumer credit activity.</a:t>
            </a:r>
          </a:p>
          <a:p>
            <a:pPr>
              <a:lnSpc>
                <a:spcPct val="100000"/>
              </a:lnSpc>
            </a:pPr>
            <a:r>
              <a:rPr lang="en-US" sz="1800" b="1" dirty="0">
                <a:latin typeface="Calibri" panose="020F0502020204030204" pitchFamily="34" charset="0"/>
                <a:ea typeface="Calibri" panose="020F0502020204030204" pitchFamily="34" charset="0"/>
                <a:cs typeface="Calibri" panose="020F0502020204030204" pitchFamily="34" charset="0"/>
              </a:rPr>
              <a:t>4. Ethical Applications and </a:t>
            </a:r>
            <a:r>
              <a:rPr lang="en-US" sz="1800" b="1" dirty="0" err="1">
                <a:latin typeface="Calibri" panose="020F0502020204030204" pitchFamily="34" charset="0"/>
                <a:ea typeface="Calibri" panose="020F0502020204030204" pitchFamily="34" charset="0"/>
                <a:cs typeface="Calibri" panose="020F0502020204030204" pitchFamily="34" charset="0"/>
              </a:rPr>
              <a:t>Research:a</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0000"/>
              </a:lnSpc>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Anonymized data that adheres to ethical norms, which is widely acknowledged and used in credit risk analysis and machine learning research.</a:t>
            </a:r>
          </a:p>
        </p:txBody>
      </p:sp>
      <p:pic>
        <p:nvPicPr>
          <p:cNvPr id="15" name="Picture 14" descr="Colourful maths learning objects">
            <a:extLst>
              <a:ext uri="{FF2B5EF4-FFF2-40B4-BE49-F238E27FC236}">
                <a16:creationId xmlns:a16="http://schemas.microsoft.com/office/drawing/2014/main" id="{BD605BFA-A773-2785-ADCB-4E272F2EA50F}"/>
              </a:ext>
            </a:extLst>
          </p:cNvPr>
          <p:cNvPicPr>
            <a:picLocks noChangeAspect="1"/>
          </p:cNvPicPr>
          <p:nvPr/>
        </p:nvPicPr>
        <p:blipFill rotWithShape="1">
          <a:blip r:embed="rId2"/>
          <a:srcRect l="19066" r="24212"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69673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349764D-D85C-402C-B201-FDB2B1D28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C7A5CC7-A1F9-46CC-BAC8-46E258CD3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BEB85B-92FE-1CA3-FA13-178FB6FE9AA4}"/>
              </a:ext>
            </a:extLst>
          </p:cNvPr>
          <p:cNvSpPr>
            <a:spLocks noGrp="1"/>
          </p:cNvSpPr>
          <p:nvPr>
            <p:ph type="title"/>
          </p:nvPr>
        </p:nvSpPr>
        <p:spPr>
          <a:xfrm>
            <a:off x="5329561" y="552782"/>
            <a:ext cx="6252839" cy="2172663"/>
          </a:xfrm>
        </p:spPr>
        <p:txBody>
          <a:bodyPr vert="horz" lIns="91440" tIns="45720" rIns="91440" bIns="45720" rtlCol="0" anchor="b">
            <a:normAutofit/>
          </a:bodyPr>
          <a:lstStyle/>
          <a:p>
            <a:r>
              <a:rPr lang="en-US" kern="1200" dirty="0">
                <a:solidFill>
                  <a:schemeClr val="tx1"/>
                </a:solidFill>
                <a:latin typeface="+mj-lt"/>
                <a:ea typeface="+mj-ea"/>
                <a:cs typeface="+mj-cs"/>
              </a:rPr>
              <a:t> </a:t>
            </a:r>
          </a:p>
        </p:txBody>
      </p:sp>
      <p:sp>
        <p:nvSpPr>
          <p:cNvPr id="10" name="TextBox 9">
            <a:extLst>
              <a:ext uri="{FF2B5EF4-FFF2-40B4-BE49-F238E27FC236}">
                <a16:creationId xmlns:a16="http://schemas.microsoft.com/office/drawing/2014/main" id="{B2E88098-53CE-4FA2-02E6-BF36A8CC311C}"/>
              </a:ext>
            </a:extLst>
          </p:cNvPr>
          <p:cNvSpPr txBox="1"/>
          <p:nvPr/>
        </p:nvSpPr>
        <p:spPr>
          <a:xfrm>
            <a:off x="5664585" y="1639113"/>
            <a:ext cx="6076336" cy="1393286"/>
          </a:xfrm>
          <a:prstGeom prst="rect">
            <a:avLst/>
          </a:prstGeom>
        </p:spPr>
        <p:txBody>
          <a:bodyPr vert="horz" lIns="91440" tIns="45720" rIns="91440" bIns="45720" rtlCol="0" anchor="t">
            <a:normAutofit/>
          </a:bodyPr>
          <a:lstStyle/>
          <a:p>
            <a:pPr>
              <a:lnSpc>
                <a:spcPct val="110000"/>
              </a:lnSpc>
              <a:spcAft>
                <a:spcPts val="600"/>
              </a:spcAft>
              <a:buClr>
                <a:schemeClr val="accent5"/>
              </a:buClr>
            </a:pPr>
            <a:r>
              <a:rPr lang="en-US" b="1" dirty="0"/>
              <a:t>Default Rates by Education Level Analysis: </a:t>
            </a:r>
            <a:r>
              <a:rPr lang="en-US" dirty="0"/>
              <a:t>This graph compares the number of credit card defaults to non-defaults across various education levels."</a:t>
            </a:r>
          </a:p>
        </p:txBody>
      </p:sp>
      <p:pic>
        <p:nvPicPr>
          <p:cNvPr id="7" name="Picture 6">
            <a:extLst>
              <a:ext uri="{FF2B5EF4-FFF2-40B4-BE49-F238E27FC236}">
                <a16:creationId xmlns:a16="http://schemas.microsoft.com/office/drawing/2014/main" id="{93C1AA05-6C24-D38B-D8A9-F5D42ECF2F09}"/>
              </a:ext>
            </a:extLst>
          </p:cNvPr>
          <p:cNvPicPr>
            <a:picLocks noChangeAspect="1"/>
          </p:cNvPicPr>
          <p:nvPr/>
        </p:nvPicPr>
        <p:blipFill>
          <a:blip r:embed="rId2"/>
          <a:stretch>
            <a:fillRect/>
          </a:stretch>
        </p:blipFill>
        <p:spPr>
          <a:xfrm>
            <a:off x="452604" y="3843774"/>
            <a:ext cx="4876957" cy="2649964"/>
          </a:xfrm>
          <a:prstGeom prst="rect">
            <a:avLst/>
          </a:prstGeom>
        </p:spPr>
      </p:pic>
      <p:pic>
        <p:nvPicPr>
          <p:cNvPr id="5" name="Content Placeholder 4">
            <a:extLst>
              <a:ext uri="{FF2B5EF4-FFF2-40B4-BE49-F238E27FC236}">
                <a16:creationId xmlns:a16="http://schemas.microsoft.com/office/drawing/2014/main" id="{BCC6BE79-7DC2-8BFE-7FEB-0203E1E4C0EC}"/>
              </a:ext>
            </a:extLst>
          </p:cNvPr>
          <p:cNvPicPr>
            <a:picLocks noGrp="1" noChangeAspect="1"/>
          </p:cNvPicPr>
          <p:nvPr>
            <p:ph idx="1"/>
          </p:nvPr>
        </p:nvPicPr>
        <p:blipFill>
          <a:blip r:embed="rId3"/>
          <a:stretch>
            <a:fillRect/>
          </a:stretch>
        </p:blipFill>
        <p:spPr>
          <a:xfrm>
            <a:off x="451079" y="970407"/>
            <a:ext cx="4876958" cy="2458593"/>
          </a:xfrm>
          <a:prstGeom prst="rect">
            <a:avLst/>
          </a:prstGeom>
        </p:spPr>
      </p:pic>
      <p:sp>
        <p:nvSpPr>
          <p:cNvPr id="11" name="TextBox 10">
            <a:extLst>
              <a:ext uri="{FF2B5EF4-FFF2-40B4-BE49-F238E27FC236}">
                <a16:creationId xmlns:a16="http://schemas.microsoft.com/office/drawing/2014/main" id="{843A4AE7-BF2F-7027-01D1-8BF795FF2598}"/>
              </a:ext>
            </a:extLst>
          </p:cNvPr>
          <p:cNvSpPr txBox="1"/>
          <p:nvPr/>
        </p:nvSpPr>
        <p:spPr>
          <a:xfrm>
            <a:off x="5664585" y="4483534"/>
            <a:ext cx="5633285" cy="923330"/>
          </a:xfrm>
          <a:prstGeom prst="rect">
            <a:avLst/>
          </a:prstGeom>
          <a:noFill/>
        </p:spPr>
        <p:txBody>
          <a:bodyPr wrap="square" rtlCol="0">
            <a:spAutoFit/>
          </a:bodyPr>
          <a:lstStyle/>
          <a:p>
            <a:pPr>
              <a:spcAft>
                <a:spcPts val="600"/>
              </a:spcAft>
            </a:pPr>
            <a:r>
              <a:rPr lang="en-US" b="1" dirty="0"/>
              <a:t>Gender-Specific Default Frequency: </a:t>
            </a:r>
            <a:r>
              <a:rPr lang="en-US" dirty="0"/>
              <a:t>This graph analyzes the frequency of credit card defaults by gender, showing possible differences.</a:t>
            </a:r>
          </a:p>
        </p:txBody>
      </p:sp>
      <p:sp>
        <p:nvSpPr>
          <p:cNvPr id="13" name="TextBox 12">
            <a:extLst>
              <a:ext uri="{FF2B5EF4-FFF2-40B4-BE49-F238E27FC236}">
                <a16:creationId xmlns:a16="http://schemas.microsoft.com/office/drawing/2014/main" id="{A6846A9B-26D0-5D38-5CC2-1EE1F708DE21}"/>
              </a:ext>
            </a:extLst>
          </p:cNvPr>
          <p:cNvSpPr txBox="1"/>
          <p:nvPr/>
        </p:nvSpPr>
        <p:spPr>
          <a:xfrm>
            <a:off x="560439" y="422787"/>
            <a:ext cx="563328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VISUALIZATIONS:</a:t>
            </a:r>
          </a:p>
        </p:txBody>
      </p:sp>
    </p:spTree>
    <p:extLst>
      <p:ext uri="{BB962C8B-B14F-4D97-AF65-F5344CB8AC3E}">
        <p14:creationId xmlns:p14="http://schemas.microsoft.com/office/powerpoint/2010/main" val="2599525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Freeform: Shape 2060">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F80674B-4712-F253-2DF9-F4920820AD40}"/>
              </a:ext>
            </a:extLst>
          </p:cNvPr>
          <p:cNvSpPr>
            <a:spLocks noGrp="1"/>
          </p:cNvSpPr>
          <p:nvPr>
            <p:ph idx="1"/>
          </p:nvPr>
        </p:nvSpPr>
        <p:spPr>
          <a:xfrm>
            <a:off x="8318090" y="1533831"/>
            <a:ext cx="3765754" cy="4568006"/>
          </a:xfrm>
        </p:spPr>
        <p:txBody>
          <a:bodyPr>
            <a:normAutofit/>
          </a:bodyPr>
          <a:lstStyle/>
          <a:p>
            <a:r>
              <a:rPr lang="en-US" b="1" dirty="0"/>
              <a:t>Credit Data Attribute Correlation Heatmap:</a:t>
            </a:r>
          </a:p>
          <a:p>
            <a:r>
              <a:rPr lang="en-US" dirty="0"/>
              <a:t>This heatmap depicts the correlation coefficients between several credit data variables, emphasizing the links that are important for predictive analysis.</a:t>
            </a:r>
          </a:p>
        </p:txBody>
      </p:sp>
      <p:pic>
        <p:nvPicPr>
          <p:cNvPr id="2052" name="Picture 4" descr="Uploaded image">
            <a:extLst>
              <a:ext uri="{FF2B5EF4-FFF2-40B4-BE49-F238E27FC236}">
                <a16:creationId xmlns:a16="http://schemas.microsoft.com/office/drawing/2014/main" id="{1CC31842-C702-DB9C-BC62-9E5C3EA4D7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5973" y="255640"/>
            <a:ext cx="7492181" cy="614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079814"/>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9e3d019-3964-46b2-898d-6261f791726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7EEB3442675384ABB97E333933D4E6B" ma:contentTypeVersion="4" ma:contentTypeDescription="Create a new document." ma:contentTypeScope="" ma:versionID="19ed3c9cdbe72033b572be10ada0148d">
  <xsd:schema xmlns:xsd="http://www.w3.org/2001/XMLSchema" xmlns:xs="http://www.w3.org/2001/XMLSchema" xmlns:p="http://schemas.microsoft.com/office/2006/metadata/properties" xmlns:ns3="c9e3d019-3964-46b2-898d-6261f7917261" targetNamespace="http://schemas.microsoft.com/office/2006/metadata/properties" ma:root="true" ma:fieldsID="f740666a93eeb39fb70e6b53e1b18f8a" ns3:_="">
    <xsd:import namespace="c9e3d019-3964-46b2-898d-6261f791726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e3d019-3964-46b2-898d-6261f79172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074C14-6AE4-4A41-AD38-EE73C75DAF43}">
  <ds:schemaRefs>
    <ds:schemaRef ds:uri="http://purl.org/dc/elements/1.1/"/>
    <ds:schemaRef ds:uri="http://schemas.microsoft.com/office/2006/metadata/properties"/>
    <ds:schemaRef ds:uri="http://schemas.microsoft.com/office/2006/documentManagement/types"/>
    <ds:schemaRef ds:uri="http://purl.org/dc/dcmitype/"/>
    <ds:schemaRef ds:uri="http://schemas.microsoft.com/office/infopath/2007/PartnerControls"/>
    <ds:schemaRef ds:uri="http://www.w3.org/XML/1998/namespace"/>
    <ds:schemaRef ds:uri="http://schemas.openxmlformats.org/package/2006/metadata/core-properties"/>
    <ds:schemaRef ds:uri="c9e3d019-3964-46b2-898d-6261f7917261"/>
    <ds:schemaRef ds:uri="http://purl.org/dc/terms/"/>
  </ds:schemaRefs>
</ds:datastoreItem>
</file>

<file path=customXml/itemProps2.xml><?xml version="1.0" encoding="utf-8"?>
<ds:datastoreItem xmlns:ds="http://schemas.openxmlformats.org/officeDocument/2006/customXml" ds:itemID="{3DFC7E41-680B-4AF9-BDAE-27C952F060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e3d019-3964-46b2-898d-6261f79172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41BC53-A9EB-4F78-9327-33FEB3E424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395</TotalTime>
  <Words>1309</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Calibri</vt:lpstr>
      <vt:lpstr>Courier New</vt:lpstr>
      <vt:lpstr>Posterama</vt:lpstr>
      <vt:lpstr>Wingdings</vt:lpstr>
      <vt:lpstr>SplashVTI</vt:lpstr>
      <vt:lpstr>Predictive Analysis of Credit Card Default Using Machine Learning Techniques </vt:lpstr>
      <vt:lpstr>WHAT’S IN:</vt:lpstr>
      <vt:lpstr>Introduction:</vt:lpstr>
      <vt:lpstr>SIGNFICANCE OF RESEARCH:</vt:lpstr>
      <vt:lpstr>Recognizing the Issue with Credit Card Default:</vt:lpstr>
      <vt:lpstr>MODEL APPROACH:</vt:lpstr>
      <vt:lpstr>DATASET DESCRIPTION:</vt:lpstr>
      <vt:lpstr> </vt:lpstr>
      <vt:lpstr>PowerPoint Presentation</vt:lpstr>
      <vt:lpstr>PowerPoint Presentation</vt:lpstr>
      <vt:lpstr>PowerPoint Presentation</vt:lpstr>
      <vt:lpstr>PowerPoint Presentation</vt:lpstr>
      <vt:lpstr>CHALLENGES:</vt:lpstr>
      <vt:lpstr>FUTURE WORK:</vt:lpstr>
      <vt:lpstr>CONCLUSION:</vt:lpstr>
      <vt:lpstr>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Credit Card Default Using Machine Learning Techniques</dc:title>
  <dc:creator>Akhil Reddy Chimmula</dc:creator>
  <cp:lastModifiedBy>Shivani Gangarapollu</cp:lastModifiedBy>
  <cp:revision>16</cp:revision>
  <dcterms:created xsi:type="dcterms:W3CDTF">2023-12-01T18:07:35Z</dcterms:created>
  <dcterms:modified xsi:type="dcterms:W3CDTF">2023-12-05T02:09:13Z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0x010100C7EEB3442675384ABB97E333933D4E6B</vt:lpwstr>
  </property>
</Properties>
</file>