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5" d="100"/>
          <a:sy n="125" d="100"/>
        </p:scale>
        <p:origin x="1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17D8B-CA25-43B9-BDED-B4C61A3C5EAC}" type="datetimeFigureOut">
              <a:rPr lang="en-IN" smtClean="0"/>
              <a:t>16/05/23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CB17B-5EC3-4FC1-8395-5E121F9AD574}" type="slidenum">
              <a:rPr lang="en-IN" smtClean="0"/>
              <a:t>‹#›</a:t>
            </a:fld>
            <a:endParaRPr lang="en-IN"/>
          </a:p>
        </p:txBody>
      </p:sp>
    </p:spTree>
    <p:extLst>
      <p:ext uri="{BB962C8B-B14F-4D97-AF65-F5344CB8AC3E}">
        <p14:creationId xmlns:p14="http://schemas.microsoft.com/office/powerpoint/2010/main" val="2709768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7EAA7E-8E95-49FF-B75C-5986E2C50ED1}" type="datetime1">
              <a:rPr lang="en-IN" smtClean="0"/>
              <a:t>16/05/23</a:t>
            </a:fld>
            <a:endParaRPr lang="en-IN"/>
          </a:p>
        </p:txBody>
      </p:sp>
      <p:sp>
        <p:nvSpPr>
          <p:cNvPr id="5" name="Footer Placeholder 4"/>
          <p:cNvSpPr>
            <a:spLocks noGrp="1"/>
          </p:cNvSpPr>
          <p:nvPr>
            <p:ph type="ftr" sz="quarter" idx="11"/>
          </p:nvPr>
        </p:nvSpPr>
        <p:spPr/>
        <p:txBody>
          <a:bodyPr/>
          <a:lstStyle/>
          <a:p>
            <a:r>
              <a:rPr lang="en-IN"/>
              <a:t>STAT-515</a:t>
            </a:r>
          </a:p>
        </p:txBody>
      </p:sp>
      <p:sp>
        <p:nvSpPr>
          <p:cNvPr id="6" name="Slide Number Placeholder 5"/>
          <p:cNvSpPr>
            <a:spLocks noGrp="1"/>
          </p:cNvSpPr>
          <p:nvPr>
            <p:ph type="sldNum" sz="quarter" idx="12"/>
          </p:nvPr>
        </p:nvSpPr>
        <p:spPr/>
        <p:txBody>
          <a:bodyPr/>
          <a:lstStyle/>
          <a:p>
            <a:fld id="{0B63A6DA-1257-4F3C-BF59-AFC03ED271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5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198B8-24EA-4A78-B9CD-04EEE454D052}" type="datetime1">
              <a:rPr lang="en-IN" smtClean="0"/>
              <a:t>16/05/23</a:t>
            </a:fld>
            <a:endParaRPr lang="en-IN"/>
          </a:p>
        </p:txBody>
      </p:sp>
      <p:sp>
        <p:nvSpPr>
          <p:cNvPr id="5" name="Footer Placeholder 4"/>
          <p:cNvSpPr>
            <a:spLocks noGrp="1"/>
          </p:cNvSpPr>
          <p:nvPr>
            <p:ph type="ftr" sz="quarter" idx="11"/>
          </p:nvPr>
        </p:nvSpPr>
        <p:spPr/>
        <p:txBody>
          <a:bodyPr/>
          <a:lstStyle/>
          <a:p>
            <a:r>
              <a:rPr lang="en-IN"/>
              <a:t>STAT-515</a:t>
            </a:r>
          </a:p>
        </p:txBody>
      </p:sp>
      <p:sp>
        <p:nvSpPr>
          <p:cNvPr id="6" name="Slide Number Placeholder 5"/>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332994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62CB3-113F-49B5-ADC1-8796094243FE}" type="datetime1">
              <a:rPr lang="en-IN" smtClean="0"/>
              <a:t>16/05/23</a:t>
            </a:fld>
            <a:endParaRPr lang="en-IN"/>
          </a:p>
        </p:txBody>
      </p:sp>
      <p:sp>
        <p:nvSpPr>
          <p:cNvPr id="5" name="Footer Placeholder 4"/>
          <p:cNvSpPr>
            <a:spLocks noGrp="1"/>
          </p:cNvSpPr>
          <p:nvPr>
            <p:ph type="ftr" sz="quarter" idx="11"/>
          </p:nvPr>
        </p:nvSpPr>
        <p:spPr/>
        <p:txBody>
          <a:bodyPr/>
          <a:lstStyle/>
          <a:p>
            <a:r>
              <a:rPr lang="en-IN"/>
              <a:t>STAT-515</a:t>
            </a:r>
          </a:p>
        </p:txBody>
      </p:sp>
      <p:sp>
        <p:nvSpPr>
          <p:cNvPr id="6" name="Slide Number Placeholder 5"/>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262024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7DCAF-CF0B-4367-997D-420EAA6DE919}" type="datetime1">
              <a:rPr lang="en-IN" smtClean="0"/>
              <a:t>16/05/23</a:t>
            </a:fld>
            <a:endParaRPr lang="en-IN"/>
          </a:p>
        </p:txBody>
      </p:sp>
      <p:sp>
        <p:nvSpPr>
          <p:cNvPr id="5" name="Footer Placeholder 4"/>
          <p:cNvSpPr>
            <a:spLocks noGrp="1"/>
          </p:cNvSpPr>
          <p:nvPr>
            <p:ph type="ftr" sz="quarter" idx="11"/>
          </p:nvPr>
        </p:nvSpPr>
        <p:spPr/>
        <p:txBody>
          <a:bodyPr/>
          <a:lstStyle/>
          <a:p>
            <a:r>
              <a:rPr lang="en-IN"/>
              <a:t>STAT-515</a:t>
            </a:r>
          </a:p>
        </p:txBody>
      </p:sp>
      <p:sp>
        <p:nvSpPr>
          <p:cNvPr id="6" name="Slide Number Placeholder 5"/>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22696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10A258-A7C3-48E5-8FA8-BB6F5F891707}" type="datetime1">
              <a:rPr lang="en-IN" smtClean="0"/>
              <a:t>16/05/23</a:t>
            </a:fld>
            <a:endParaRPr lang="en-IN"/>
          </a:p>
        </p:txBody>
      </p:sp>
      <p:sp>
        <p:nvSpPr>
          <p:cNvPr id="5" name="Footer Placeholder 4"/>
          <p:cNvSpPr>
            <a:spLocks noGrp="1"/>
          </p:cNvSpPr>
          <p:nvPr>
            <p:ph type="ftr" sz="quarter" idx="11"/>
          </p:nvPr>
        </p:nvSpPr>
        <p:spPr/>
        <p:txBody>
          <a:bodyPr/>
          <a:lstStyle/>
          <a:p>
            <a:r>
              <a:rPr lang="en-IN"/>
              <a:t>STAT-515</a:t>
            </a:r>
          </a:p>
        </p:txBody>
      </p:sp>
      <p:sp>
        <p:nvSpPr>
          <p:cNvPr id="6" name="Slide Number Placeholder 5"/>
          <p:cNvSpPr>
            <a:spLocks noGrp="1"/>
          </p:cNvSpPr>
          <p:nvPr>
            <p:ph type="sldNum" sz="quarter" idx="12"/>
          </p:nvPr>
        </p:nvSpPr>
        <p:spPr/>
        <p:txBody>
          <a:bodyPr/>
          <a:lstStyle/>
          <a:p>
            <a:fld id="{0B63A6DA-1257-4F3C-BF59-AFC03ED271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48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E87294-86EE-417C-8060-727D3354CF29}" type="datetime1">
              <a:rPr lang="en-IN" smtClean="0"/>
              <a:t>16/05/23</a:t>
            </a:fld>
            <a:endParaRPr lang="en-IN"/>
          </a:p>
        </p:txBody>
      </p:sp>
      <p:sp>
        <p:nvSpPr>
          <p:cNvPr id="6" name="Footer Placeholder 5"/>
          <p:cNvSpPr>
            <a:spLocks noGrp="1"/>
          </p:cNvSpPr>
          <p:nvPr>
            <p:ph type="ftr" sz="quarter" idx="11"/>
          </p:nvPr>
        </p:nvSpPr>
        <p:spPr/>
        <p:txBody>
          <a:bodyPr/>
          <a:lstStyle/>
          <a:p>
            <a:r>
              <a:rPr lang="en-IN"/>
              <a:t>STAT-515</a:t>
            </a:r>
          </a:p>
        </p:txBody>
      </p:sp>
      <p:sp>
        <p:nvSpPr>
          <p:cNvPr id="7" name="Slide Number Placeholder 6"/>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195633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AF026-556E-4D90-BBE0-7D35178478D9}" type="datetime1">
              <a:rPr lang="en-IN" smtClean="0"/>
              <a:t>16/05/23</a:t>
            </a:fld>
            <a:endParaRPr lang="en-IN"/>
          </a:p>
        </p:txBody>
      </p:sp>
      <p:sp>
        <p:nvSpPr>
          <p:cNvPr id="8" name="Footer Placeholder 7"/>
          <p:cNvSpPr>
            <a:spLocks noGrp="1"/>
          </p:cNvSpPr>
          <p:nvPr>
            <p:ph type="ftr" sz="quarter" idx="11"/>
          </p:nvPr>
        </p:nvSpPr>
        <p:spPr/>
        <p:txBody>
          <a:bodyPr/>
          <a:lstStyle/>
          <a:p>
            <a:r>
              <a:rPr lang="en-IN"/>
              <a:t>STAT-515</a:t>
            </a:r>
          </a:p>
        </p:txBody>
      </p:sp>
      <p:sp>
        <p:nvSpPr>
          <p:cNvPr id="9" name="Slide Number Placeholder 8"/>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219335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4EE7F-604C-43A0-8AE8-3A72F3DFBC29}" type="datetime1">
              <a:rPr lang="en-IN" smtClean="0"/>
              <a:t>16/05/23</a:t>
            </a:fld>
            <a:endParaRPr lang="en-IN"/>
          </a:p>
        </p:txBody>
      </p:sp>
      <p:sp>
        <p:nvSpPr>
          <p:cNvPr id="4" name="Footer Placeholder 3"/>
          <p:cNvSpPr>
            <a:spLocks noGrp="1"/>
          </p:cNvSpPr>
          <p:nvPr>
            <p:ph type="ftr" sz="quarter" idx="11"/>
          </p:nvPr>
        </p:nvSpPr>
        <p:spPr/>
        <p:txBody>
          <a:bodyPr/>
          <a:lstStyle/>
          <a:p>
            <a:r>
              <a:rPr lang="en-IN"/>
              <a:t>STAT-515</a:t>
            </a:r>
          </a:p>
        </p:txBody>
      </p:sp>
      <p:sp>
        <p:nvSpPr>
          <p:cNvPr id="5" name="Slide Number Placeholder 4"/>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5072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A5D5582-C8C2-4C47-814B-A8359C357A91}" type="datetime1">
              <a:rPr lang="en-IN" smtClean="0"/>
              <a:t>16/05/23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STAT-515</a:t>
            </a:r>
          </a:p>
        </p:txBody>
      </p:sp>
      <p:sp>
        <p:nvSpPr>
          <p:cNvPr id="9" name="Slide Number Placeholder 8"/>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96545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6A7833-830F-49E0-95E3-45DEFA8DDAF8}" type="datetime1">
              <a:rPr lang="en-IN" smtClean="0"/>
              <a:t>16/05/23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STAT-515</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63A6DA-1257-4F3C-BF59-AFC03ED271BA}" type="slidenum">
              <a:rPr lang="en-IN" smtClean="0"/>
              <a:t>‹#›</a:t>
            </a:fld>
            <a:endParaRPr lang="en-IN"/>
          </a:p>
        </p:txBody>
      </p:sp>
    </p:spTree>
    <p:extLst>
      <p:ext uri="{BB962C8B-B14F-4D97-AF65-F5344CB8AC3E}">
        <p14:creationId xmlns:p14="http://schemas.microsoft.com/office/powerpoint/2010/main" val="4435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CC16A-1A2B-41D1-9FD6-DD46040582D1}" type="datetime1">
              <a:rPr lang="en-IN" smtClean="0"/>
              <a:t>16/05/23</a:t>
            </a:fld>
            <a:endParaRPr lang="en-IN"/>
          </a:p>
        </p:txBody>
      </p:sp>
      <p:sp>
        <p:nvSpPr>
          <p:cNvPr id="6" name="Footer Placeholder 5"/>
          <p:cNvSpPr>
            <a:spLocks noGrp="1"/>
          </p:cNvSpPr>
          <p:nvPr>
            <p:ph type="ftr" sz="quarter" idx="11"/>
          </p:nvPr>
        </p:nvSpPr>
        <p:spPr/>
        <p:txBody>
          <a:bodyPr/>
          <a:lstStyle/>
          <a:p>
            <a:r>
              <a:rPr lang="en-IN"/>
              <a:t>STAT-515</a:t>
            </a:r>
          </a:p>
        </p:txBody>
      </p:sp>
      <p:sp>
        <p:nvSpPr>
          <p:cNvPr id="7" name="Slide Number Placeholder 6"/>
          <p:cNvSpPr>
            <a:spLocks noGrp="1"/>
          </p:cNvSpPr>
          <p:nvPr>
            <p:ph type="sldNum" sz="quarter" idx="12"/>
          </p:nvPr>
        </p:nvSpPr>
        <p:spPr/>
        <p:txBody>
          <a:bodyPr/>
          <a:lstStyle/>
          <a:p>
            <a:fld id="{0B63A6DA-1257-4F3C-BF59-AFC03ED271BA}" type="slidenum">
              <a:rPr lang="en-IN" smtClean="0"/>
              <a:t>‹#›</a:t>
            </a:fld>
            <a:endParaRPr lang="en-IN"/>
          </a:p>
        </p:txBody>
      </p:sp>
    </p:spTree>
    <p:extLst>
      <p:ext uri="{BB962C8B-B14F-4D97-AF65-F5344CB8AC3E}">
        <p14:creationId xmlns:p14="http://schemas.microsoft.com/office/powerpoint/2010/main" val="213326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BAEC24-9902-41BC-959C-CD7D72715953}" type="datetime1">
              <a:rPr lang="en-IN" smtClean="0"/>
              <a:t>16/05/23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STAT-515</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63A6DA-1257-4F3C-BF59-AFC03ED271B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379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E2C2-3E68-C573-B0B8-943334C5A829}"/>
              </a:ext>
            </a:extLst>
          </p:cNvPr>
          <p:cNvSpPr>
            <a:spLocks noGrp="1"/>
          </p:cNvSpPr>
          <p:nvPr>
            <p:ph type="ctrTitle"/>
          </p:nvPr>
        </p:nvSpPr>
        <p:spPr>
          <a:xfrm>
            <a:off x="1097280" y="1595887"/>
            <a:ext cx="10058400" cy="1833113"/>
          </a:xfrm>
        </p:spPr>
        <p:txBody>
          <a:bodyPr>
            <a:normAutofit/>
          </a:bodyPr>
          <a:lstStyle/>
          <a:p>
            <a:r>
              <a:rPr lang="en-IN" sz="4400" dirty="0">
                <a:latin typeface="Algerian" panose="04020705040A02060702" pitchFamily="82" charset="0"/>
              </a:rPr>
              <a:t>Loan approval predication based on Income class</a:t>
            </a:r>
          </a:p>
        </p:txBody>
      </p:sp>
      <p:sp>
        <p:nvSpPr>
          <p:cNvPr id="3" name="Subtitle 2">
            <a:extLst>
              <a:ext uri="{FF2B5EF4-FFF2-40B4-BE49-F238E27FC236}">
                <a16:creationId xmlns:a16="http://schemas.microsoft.com/office/drawing/2014/main" id="{4D7F2ADF-D538-8681-8C0B-B4C603797AF2}"/>
              </a:ext>
            </a:extLst>
          </p:cNvPr>
          <p:cNvSpPr>
            <a:spLocks noGrp="1"/>
          </p:cNvSpPr>
          <p:nvPr>
            <p:ph type="subTitle" idx="1"/>
          </p:nvPr>
        </p:nvSpPr>
        <p:spPr>
          <a:xfrm>
            <a:off x="1100051" y="3429000"/>
            <a:ext cx="10058400" cy="2169620"/>
          </a:xfrm>
        </p:spPr>
        <p:txBody>
          <a:bodyPr>
            <a:normAutofit fontScale="85000" lnSpcReduction="20000"/>
          </a:bodyPr>
          <a:lstStyle/>
          <a:p>
            <a:br>
              <a:rPr lang="en-IN" dirty="0"/>
            </a:br>
            <a:endParaRPr lang="en-IN" dirty="0"/>
          </a:p>
          <a:p>
            <a:r>
              <a:rPr lang="en-IN" b="1" dirty="0">
                <a:solidFill>
                  <a:schemeClr val="tx1"/>
                </a:solidFill>
              </a:rPr>
              <a:t>Team members:</a:t>
            </a:r>
          </a:p>
          <a:p>
            <a:r>
              <a:rPr lang="en-IN" b="1" dirty="0">
                <a:solidFill>
                  <a:schemeClr val="tx1"/>
                </a:solidFill>
              </a:rPr>
              <a:t>KURELLA BHAVESH.</a:t>
            </a:r>
          </a:p>
          <a:p>
            <a:r>
              <a:rPr lang="en-IN" b="1" dirty="0">
                <a:solidFill>
                  <a:schemeClr val="tx1"/>
                </a:solidFill>
              </a:rPr>
              <a:t>Chimmula Akhil Reddy</a:t>
            </a:r>
            <a:br>
              <a:rPr lang="en-IN" b="1" dirty="0">
                <a:solidFill>
                  <a:schemeClr val="tx1"/>
                </a:solidFill>
              </a:rPr>
            </a:br>
            <a:br>
              <a:rPr lang="en-IN" b="1" dirty="0">
                <a:solidFill>
                  <a:schemeClr val="tx1"/>
                </a:solidFill>
              </a:rPr>
            </a:br>
            <a:r>
              <a:rPr lang="en-IN" b="1" dirty="0">
                <a:solidFill>
                  <a:schemeClr val="tx1"/>
                </a:solidFill>
              </a:rPr>
              <a:t>Yelagandula Shashank</a:t>
            </a:r>
          </a:p>
        </p:txBody>
      </p:sp>
      <p:pic>
        <p:nvPicPr>
          <p:cNvPr id="5" name="Picture 4" descr="A logo of a university&#10;&#10;Description automatically generated with low confidence">
            <a:extLst>
              <a:ext uri="{FF2B5EF4-FFF2-40B4-BE49-F238E27FC236}">
                <a16:creationId xmlns:a16="http://schemas.microsoft.com/office/drawing/2014/main" id="{3DFD2DE5-F06B-D336-E3AB-463DA1D4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287" y="149052"/>
            <a:ext cx="1787393" cy="1163884"/>
          </a:xfrm>
          <a:prstGeom prst="rect">
            <a:avLst/>
          </a:prstGeom>
        </p:spPr>
      </p:pic>
    </p:spTree>
    <p:extLst>
      <p:ext uri="{BB962C8B-B14F-4D97-AF65-F5344CB8AC3E}">
        <p14:creationId xmlns:p14="http://schemas.microsoft.com/office/powerpoint/2010/main" val="418754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16E8-875A-D9E0-5165-7E2F9E8DAF0D}"/>
              </a:ext>
            </a:extLst>
          </p:cNvPr>
          <p:cNvSpPr>
            <a:spLocks noGrp="1"/>
          </p:cNvSpPr>
          <p:nvPr>
            <p:ph type="title"/>
          </p:nvPr>
        </p:nvSpPr>
        <p:spPr>
          <a:xfrm>
            <a:off x="1097280" y="879893"/>
            <a:ext cx="10058400" cy="646981"/>
          </a:xfrm>
        </p:spPr>
        <p:txBody>
          <a:bodyPr>
            <a:normAutofit fontScale="90000"/>
          </a:bodyPr>
          <a:lstStyle/>
          <a:p>
            <a:br>
              <a:rPr lang="en-IN" sz="1800" b="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br>
            <a:br>
              <a:rPr lang="en-IN" sz="900" b="1"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br>
            <a:r>
              <a:rPr lang="en-IN" sz="22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Is there a significant difference in the hours worked per week between different income classes?</a:t>
            </a:r>
            <a:endParaRPr lang="en-IN" b="1" dirty="0"/>
          </a:p>
        </p:txBody>
      </p:sp>
      <p:sp>
        <p:nvSpPr>
          <p:cNvPr id="3" name="Content Placeholder 2">
            <a:extLst>
              <a:ext uri="{FF2B5EF4-FFF2-40B4-BE49-F238E27FC236}">
                <a16:creationId xmlns:a16="http://schemas.microsoft.com/office/drawing/2014/main" id="{E3625E3A-68B9-D09E-EECB-6AEFEB252BDF}"/>
              </a:ext>
            </a:extLst>
          </p:cNvPr>
          <p:cNvSpPr>
            <a:spLocks noGrp="1"/>
          </p:cNvSpPr>
          <p:nvPr>
            <p:ph idx="1"/>
          </p:nvPr>
        </p:nvSpPr>
        <p:spPr>
          <a:xfrm>
            <a:off x="1105906" y="1845733"/>
            <a:ext cx="9487332" cy="3951217"/>
          </a:xfrm>
        </p:spPr>
        <p:txBody>
          <a:bodyPr>
            <a:normAutofit fontScale="85000" lnSpcReduction="20000"/>
          </a:bodyPr>
          <a:lstStyle/>
          <a:p>
            <a:r>
              <a:rPr lang="en-US" b="0" i="0" dirty="0">
                <a:solidFill>
                  <a:srgbClr val="374151"/>
                </a:solidFill>
                <a:effectLst/>
                <a:latin typeface="Söhne"/>
              </a:rPr>
              <a:t>A t-test was performed to compare the mean hours worked per week between two groups based on income class. The calculated test statistic was -49.0, with a p-value less than 2.2e-16, indicating strong evidence against the null hypothesis of no difference in mean hours worked per week between the two income classes.</a:t>
            </a:r>
            <a:br>
              <a:rPr lang="en-US" b="0" i="0" dirty="0">
                <a:solidFill>
                  <a:srgbClr val="374151"/>
                </a:solidFill>
                <a:effectLst/>
                <a:latin typeface="Söhne"/>
              </a:rPr>
            </a:br>
            <a:br>
              <a:rPr lang="en-US" b="0" i="0" dirty="0">
                <a:solidFill>
                  <a:srgbClr val="374151"/>
                </a:solidFill>
                <a:effectLst/>
                <a:latin typeface="Söhne"/>
              </a:rPr>
            </a:br>
            <a:r>
              <a:rPr lang="pt-BR" b="0" i="0" dirty="0">
                <a:solidFill>
                  <a:srgbClr val="374151"/>
                </a:solidFill>
                <a:effectLst/>
                <a:latin typeface="Söhne"/>
              </a:rPr>
              <a:t>t = (x1 - x2) / (s_p * sqrt(1/n1 + 1/n2))</a:t>
            </a:r>
          </a:p>
          <a:p>
            <a:r>
              <a:rPr lang="pt-BR" dirty="0">
                <a:solidFill>
                  <a:srgbClr val="374151"/>
                </a:solidFill>
                <a:latin typeface="Söhne"/>
              </a:rPr>
              <a:t>x1=&gt;sample mean of income calss &gt;50k</a:t>
            </a:r>
          </a:p>
          <a:p>
            <a:r>
              <a:rPr lang="pt-BR" dirty="0">
                <a:solidFill>
                  <a:srgbClr val="374151"/>
                </a:solidFill>
                <a:latin typeface="Söhne"/>
              </a:rPr>
              <a:t>X2=&gt;sample mean of income class &lt;=50k</a:t>
            </a:r>
          </a:p>
          <a:p>
            <a:r>
              <a:rPr lang="pt-BR" dirty="0">
                <a:solidFill>
                  <a:srgbClr val="374151"/>
                </a:solidFill>
                <a:latin typeface="Söhne"/>
              </a:rPr>
              <a:t>S_p=&gt;SD of two groups above</a:t>
            </a:r>
          </a:p>
          <a:p>
            <a:r>
              <a:rPr lang="pt-BR" dirty="0">
                <a:solidFill>
                  <a:srgbClr val="374151"/>
                </a:solidFill>
                <a:latin typeface="Söhne"/>
              </a:rPr>
              <a:t>n1 and n2 sample sizes of the two groups</a:t>
            </a:r>
          </a:p>
          <a:p>
            <a:pPr marL="0" indent="0">
              <a:buNone/>
            </a:pPr>
            <a:endParaRPr lang="en-US" b="0" i="0" dirty="0">
              <a:solidFill>
                <a:srgbClr val="374151"/>
              </a:solidFill>
              <a:effectLst/>
              <a:latin typeface="Söhne"/>
            </a:endParaRPr>
          </a:p>
          <a:p>
            <a:pPr marL="0" indent="0">
              <a:buNone/>
            </a:pPr>
            <a:r>
              <a:rPr lang="en-US" b="0" i="0" dirty="0">
                <a:solidFill>
                  <a:srgbClr val="374151"/>
                </a:solidFill>
                <a:effectLst/>
                <a:latin typeface="Söhne"/>
              </a:rPr>
              <a:t>Therefore, it can be concluded that there is a significant difference in mean hours worked per week between the two income classes</a:t>
            </a:r>
            <a:br>
              <a:rPr lang="en-US" b="0" i="0" dirty="0">
                <a:solidFill>
                  <a:srgbClr val="374151"/>
                </a:solidFill>
                <a:effectLst/>
                <a:latin typeface="Söhne"/>
              </a:rPr>
            </a:br>
            <a:br>
              <a:rPr lang="en-US" b="0" i="0" dirty="0">
                <a:solidFill>
                  <a:srgbClr val="374151"/>
                </a:solidFill>
                <a:effectLst/>
                <a:latin typeface="Söhne"/>
              </a:rPr>
            </a:br>
            <a:endParaRPr lang="en-IN" dirty="0"/>
          </a:p>
        </p:txBody>
      </p:sp>
      <p:pic>
        <p:nvPicPr>
          <p:cNvPr id="6" name="Picture 5">
            <a:extLst>
              <a:ext uri="{FF2B5EF4-FFF2-40B4-BE49-F238E27FC236}">
                <a16:creationId xmlns:a16="http://schemas.microsoft.com/office/drawing/2014/main" id="{2EB575B1-075B-B9F5-88FF-C347E0142A47}"/>
              </a:ext>
            </a:extLst>
          </p:cNvPr>
          <p:cNvPicPr>
            <a:picLocks noChangeAspect="1"/>
          </p:cNvPicPr>
          <p:nvPr/>
        </p:nvPicPr>
        <p:blipFill>
          <a:blip r:embed="rId2"/>
          <a:stretch>
            <a:fillRect/>
          </a:stretch>
        </p:blipFill>
        <p:spPr>
          <a:xfrm>
            <a:off x="5453495" y="2678365"/>
            <a:ext cx="4534293" cy="1501270"/>
          </a:xfrm>
          <a:prstGeom prst="rect">
            <a:avLst/>
          </a:prstGeom>
        </p:spPr>
      </p:pic>
      <p:sp>
        <p:nvSpPr>
          <p:cNvPr id="7" name="Footer Placeholder 6">
            <a:extLst>
              <a:ext uri="{FF2B5EF4-FFF2-40B4-BE49-F238E27FC236}">
                <a16:creationId xmlns:a16="http://schemas.microsoft.com/office/drawing/2014/main" id="{C6304292-4155-3CD5-0BFD-B2A8A16ACBF9}"/>
              </a:ext>
            </a:extLst>
          </p:cNvPr>
          <p:cNvSpPr>
            <a:spLocks noGrp="1"/>
          </p:cNvSpPr>
          <p:nvPr>
            <p:ph type="ftr" sz="quarter" idx="11"/>
          </p:nvPr>
        </p:nvSpPr>
        <p:spPr/>
        <p:txBody>
          <a:bodyPr/>
          <a:lstStyle/>
          <a:p>
            <a:r>
              <a:rPr lang="en-IN"/>
              <a:t>STAT-515</a:t>
            </a:r>
          </a:p>
        </p:txBody>
      </p:sp>
      <p:sp>
        <p:nvSpPr>
          <p:cNvPr id="8" name="Slide Number Placeholder 7">
            <a:extLst>
              <a:ext uri="{FF2B5EF4-FFF2-40B4-BE49-F238E27FC236}">
                <a16:creationId xmlns:a16="http://schemas.microsoft.com/office/drawing/2014/main" id="{936AA220-8E93-A6B8-A3D0-880FBF0AC941}"/>
              </a:ext>
            </a:extLst>
          </p:cNvPr>
          <p:cNvSpPr>
            <a:spLocks noGrp="1"/>
          </p:cNvSpPr>
          <p:nvPr>
            <p:ph type="sldNum" sz="quarter" idx="12"/>
          </p:nvPr>
        </p:nvSpPr>
        <p:spPr/>
        <p:txBody>
          <a:bodyPr/>
          <a:lstStyle/>
          <a:p>
            <a:fld id="{0B63A6DA-1257-4F3C-BF59-AFC03ED271BA}" type="slidenum">
              <a:rPr lang="en-IN" smtClean="0"/>
              <a:t>10</a:t>
            </a:fld>
            <a:endParaRPr lang="en-IN"/>
          </a:p>
        </p:txBody>
      </p:sp>
    </p:spTree>
    <p:extLst>
      <p:ext uri="{BB962C8B-B14F-4D97-AF65-F5344CB8AC3E}">
        <p14:creationId xmlns:p14="http://schemas.microsoft.com/office/powerpoint/2010/main" val="3674341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16E8-875A-D9E0-5165-7E2F9E8DAF0D}"/>
              </a:ext>
            </a:extLst>
          </p:cNvPr>
          <p:cNvSpPr>
            <a:spLocks noGrp="1"/>
          </p:cNvSpPr>
          <p:nvPr>
            <p:ph type="title"/>
          </p:nvPr>
        </p:nvSpPr>
        <p:spPr>
          <a:xfrm>
            <a:off x="1097280" y="670561"/>
            <a:ext cx="10058400" cy="856314"/>
          </a:xfrm>
        </p:spPr>
        <p:txBody>
          <a:bodyPr>
            <a:normAutofit fontScale="90000"/>
          </a:bodyPr>
          <a:lstStyle/>
          <a:p>
            <a:br>
              <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br>
            <a:br>
              <a:rPr lang="en-IN" sz="9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br>
            <a:r>
              <a:rPr lang="en-IN" sz="3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Predicating capital gain based on education </a:t>
            </a:r>
            <a:r>
              <a:rPr lang="en-IN" sz="3100" kern="100" dirty="0" err="1">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num</a:t>
            </a:r>
            <a:r>
              <a:rPr lang="en-IN" sz="31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t>, age, hours per week using multiple linear regression?</a:t>
            </a:r>
            <a:endParaRPr lang="en-IN" dirty="0"/>
          </a:p>
        </p:txBody>
      </p:sp>
      <p:sp>
        <p:nvSpPr>
          <p:cNvPr id="3" name="Content Placeholder 2">
            <a:extLst>
              <a:ext uri="{FF2B5EF4-FFF2-40B4-BE49-F238E27FC236}">
                <a16:creationId xmlns:a16="http://schemas.microsoft.com/office/drawing/2014/main" id="{E3625E3A-68B9-D09E-EECB-6AEFEB252BDF}"/>
              </a:ext>
            </a:extLst>
          </p:cNvPr>
          <p:cNvSpPr>
            <a:spLocks noGrp="1"/>
          </p:cNvSpPr>
          <p:nvPr>
            <p:ph idx="1"/>
          </p:nvPr>
        </p:nvSpPr>
        <p:spPr>
          <a:xfrm>
            <a:off x="1105906" y="1845733"/>
            <a:ext cx="9487332" cy="3951217"/>
          </a:xfrm>
        </p:spPr>
        <p:txBody>
          <a:bodyPr>
            <a:normAutofit fontScale="85000" lnSpcReduction="20000"/>
          </a:bodyPr>
          <a:lstStyle/>
          <a:p>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y = β0 + β1 * x1 + β2 * x2 + β3 * x3 + ε</a:t>
            </a:r>
          </a:p>
          <a:p>
            <a:endParaRPr lang="en-US" b="0" i="0" dirty="0">
              <a:solidFill>
                <a:srgbClr val="374151"/>
              </a:solidFill>
              <a:effectLst/>
              <a:latin typeface="Söhne"/>
            </a:endParaRPr>
          </a:p>
          <a:p>
            <a:r>
              <a:rPr lang="en-US" b="0" i="0" dirty="0">
                <a:solidFill>
                  <a:srgbClr val="374151"/>
                </a:solidFill>
                <a:effectLst/>
                <a:latin typeface="Söhne"/>
              </a:rPr>
              <a:t>where:</a:t>
            </a:r>
          </a:p>
          <a:p>
            <a:endParaRPr lang="en-US" b="0" i="0" dirty="0">
              <a:solidFill>
                <a:srgbClr val="374151"/>
              </a:solidFill>
              <a:effectLst/>
              <a:latin typeface="Söhne"/>
            </a:endParaRPr>
          </a:p>
          <a:p>
            <a:r>
              <a:rPr lang="en-US" b="0" i="0" dirty="0">
                <a:solidFill>
                  <a:srgbClr val="374151"/>
                </a:solidFill>
                <a:effectLst/>
                <a:latin typeface="Söhne"/>
              </a:rPr>
              <a:t>y is the predicted </a:t>
            </a:r>
            <a:r>
              <a:rPr lang="en-US" b="0" i="0" dirty="0" err="1">
                <a:solidFill>
                  <a:srgbClr val="374151"/>
                </a:solidFill>
                <a:effectLst/>
                <a:latin typeface="Söhne"/>
              </a:rPr>
              <a:t>capital_gain</a:t>
            </a:r>
            <a:r>
              <a:rPr lang="en-US" b="0" i="0" dirty="0">
                <a:solidFill>
                  <a:srgbClr val="374151"/>
                </a:solidFill>
                <a:effectLst/>
                <a:latin typeface="Söhne"/>
              </a:rPr>
              <a:t> value</a:t>
            </a:r>
          </a:p>
          <a:p>
            <a:r>
              <a:rPr lang="en-US" b="0" i="0" dirty="0">
                <a:solidFill>
                  <a:srgbClr val="374151"/>
                </a:solidFill>
                <a:effectLst/>
                <a:latin typeface="Söhne"/>
              </a:rPr>
              <a:t>β0 is the intercept term</a:t>
            </a:r>
          </a:p>
          <a:p>
            <a:r>
              <a:rPr lang="en-US" b="0" i="0" dirty="0">
                <a:solidFill>
                  <a:srgbClr val="374151"/>
                </a:solidFill>
                <a:effectLst/>
                <a:latin typeface="Söhne"/>
              </a:rPr>
              <a:t>β1, β2, and β3 are the regression coefficients for the age, </a:t>
            </a:r>
            <a:r>
              <a:rPr lang="en-US" b="0" i="0" dirty="0" err="1">
                <a:solidFill>
                  <a:srgbClr val="374151"/>
                </a:solidFill>
                <a:effectLst/>
                <a:latin typeface="Söhne"/>
              </a:rPr>
              <a:t>education_num</a:t>
            </a:r>
            <a:r>
              <a:rPr lang="en-US" b="0" i="0" dirty="0">
                <a:solidFill>
                  <a:srgbClr val="374151"/>
                </a:solidFill>
                <a:effectLst/>
                <a:latin typeface="Söhne"/>
              </a:rPr>
              <a:t>, and </a:t>
            </a:r>
            <a:r>
              <a:rPr lang="en-US" b="0" i="0" dirty="0" err="1">
                <a:solidFill>
                  <a:srgbClr val="374151"/>
                </a:solidFill>
                <a:effectLst/>
                <a:latin typeface="Söhne"/>
              </a:rPr>
              <a:t>hours_per_week</a:t>
            </a:r>
            <a:r>
              <a:rPr lang="en-US" b="0" i="0" dirty="0">
                <a:solidFill>
                  <a:srgbClr val="374151"/>
                </a:solidFill>
                <a:effectLst/>
                <a:latin typeface="Söhne"/>
              </a:rPr>
              <a:t> variables, respectively</a:t>
            </a:r>
          </a:p>
          <a:p>
            <a:r>
              <a:rPr lang="en-US" b="0" i="0" dirty="0">
                <a:solidFill>
                  <a:srgbClr val="374151"/>
                </a:solidFill>
                <a:effectLst/>
                <a:latin typeface="Söhne"/>
              </a:rPr>
              <a:t>x1, x2, and x3 are the values of the age, </a:t>
            </a:r>
            <a:r>
              <a:rPr lang="en-US" b="0" i="0" dirty="0" err="1">
                <a:solidFill>
                  <a:srgbClr val="374151"/>
                </a:solidFill>
                <a:effectLst/>
                <a:latin typeface="Söhne"/>
              </a:rPr>
              <a:t>education_num</a:t>
            </a:r>
            <a:r>
              <a:rPr lang="en-US" b="0" i="0" dirty="0">
                <a:solidFill>
                  <a:srgbClr val="374151"/>
                </a:solidFill>
                <a:effectLst/>
                <a:latin typeface="Söhne"/>
              </a:rPr>
              <a:t>, and </a:t>
            </a:r>
            <a:r>
              <a:rPr lang="en-US" b="0" i="0" dirty="0" err="1">
                <a:solidFill>
                  <a:srgbClr val="374151"/>
                </a:solidFill>
                <a:effectLst/>
                <a:latin typeface="Söhne"/>
              </a:rPr>
              <a:t>hours_per_week</a:t>
            </a:r>
            <a:r>
              <a:rPr lang="en-US" b="0" i="0" dirty="0">
                <a:solidFill>
                  <a:srgbClr val="374151"/>
                </a:solidFill>
                <a:effectLst/>
                <a:latin typeface="Söhne"/>
              </a:rPr>
              <a:t> variables, respectively</a:t>
            </a:r>
          </a:p>
          <a:p>
            <a:r>
              <a:rPr lang="en-US" b="0" i="0" dirty="0">
                <a:solidFill>
                  <a:srgbClr val="374151"/>
                </a:solidFill>
                <a:effectLst/>
                <a:latin typeface="Söhne"/>
              </a:rPr>
              <a:t>ε is the error term</a:t>
            </a:r>
            <a:endParaRPr lang="en-IN" dirty="0"/>
          </a:p>
        </p:txBody>
      </p:sp>
      <p:sp>
        <p:nvSpPr>
          <p:cNvPr id="7" name="Footer Placeholder 6">
            <a:extLst>
              <a:ext uri="{FF2B5EF4-FFF2-40B4-BE49-F238E27FC236}">
                <a16:creationId xmlns:a16="http://schemas.microsoft.com/office/drawing/2014/main" id="{934198A2-68FA-BA9D-69B0-1274F19D7BA0}"/>
              </a:ext>
            </a:extLst>
          </p:cNvPr>
          <p:cNvSpPr>
            <a:spLocks noGrp="1"/>
          </p:cNvSpPr>
          <p:nvPr>
            <p:ph type="ftr" sz="quarter" idx="11"/>
          </p:nvPr>
        </p:nvSpPr>
        <p:spPr/>
        <p:txBody>
          <a:bodyPr/>
          <a:lstStyle/>
          <a:p>
            <a:r>
              <a:rPr lang="en-IN"/>
              <a:t>STAT-515</a:t>
            </a:r>
          </a:p>
        </p:txBody>
      </p:sp>
      <p:sp>
        <p:nvSpPr>
          <p:cNvPr id="8" name="Slide Number Placeholder 7">
            <a:extLst>
              <a:ext uri="{FF2B5EF4-FFF2-40B4-BE49-F238E27FC236}">
                <a16:creationId xmlns:a16="http://schemas.microsoft.com/office/drawing/2014/main" id="{3F66A59C-5FE8-B98A-9FF6-F9198E6DE19A}"/>
              </a:ext>
            </a:extLst>
          </p:cNvPr>
          <p:cNvSpPr>
            <a:spLocks noGrp="1"/>
          </p:cNvSpPr>
          <p:nvPr>
            <p:ph type="sldNum" sz="quarter" idx="12"/>
          </p:nvPr>
        </p:nvSpPr>
        <p:spPr/>
        <p:txBody>
          <a:bodyPr/>
          <a:lstStyle/>
          <a:p>
            <a:fld id="{0B63A6DA-1257-4F3C-BF59-AFC03ED271BA}" type="slidenum">
              <a:rPr lang="en-IN" smtClean="0"/>
              <a:t>11</a:t>
            </a:fld>
            <a:endParaRPr lang="en-IN"/>
          </a:p>
        </p:txBody>
      </p:sp>
      <p:pic>
        <p:nvPicPr>
          <p:cNvPr id="5" name="Picture 4" descr="A screenshot of a computer&#10;&#10;Description automatically generated with low confidence">
            <a:extLst>
              <a:ext uri="{FF2B5EF4-FFF2-40B4-BE49-F238E27FC236}">
                <a16:creationId xmlns:a16="http://schemas.microsoft.com/office/drawing/2014/main" id="{8EBC93EA-7C5B-0253-C0C2-399F5010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360" y="2189709"/>
            <a:ext cx="3886200" cy="1338580"/>
          </a:xfrm>
          <a:prstGeom prst="rect">
            <a:avLst/>
          </a:prstGeom>
        </p:spPr>
      </p:pic>
    </p:spTree>
    <p:extLst>
      <p:ext uri="{BB962C8B-B14F-4D97-AF65-F5344CB8AC3E}">
        <p14:creationId xmlns:p14="http://schemas.microsoft.com/office/powerpoint/2010/main" val="33871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F710-429A-27D2-F8E2-755207C43E57}"/>
              </a:ext>
            </a:extLst>
          </p:cNvPr>
          <p:cNvSpPr>
            <a:spLocks noGrp="1"/>
          </p:cNvSpPr>
          <p:nvPr>
            <p:ph type="title"/>
          </p:nvPr>
        </p:nvSpPr>
        <p:spPr/>
        <p:txBody>
          <a:bodyPr>
            <a:normAutofit/>
          </a:bodyPr>
          <a:lstStyle/>
          <a:p>
            <a:r>
              <a:rPr lang="en-IN" sz="4400" dirty="0"/>
              <a:t>Shiny Application for predicting capital gain</a:t>
            </a:r>
          </a:p>
        </p:txBody>
      </p:sp>
      <p:pic>
        <p:nvPicPr>
          <p:cNvPr id="5" name="Content Placeholder 4">
            <a:extLst>
              <a:ext uri="{FF2B5EF4-FFF2-40B4-BE49-F238E27FC236}">
                <a16:creationId xmlns:a16="http://schemas.microsoft.com/office/drawing/2014/main" id="{45999054-0E96-8E52-D0E8-F25AB27FF30D}"/>
              </a:ext>
            </a:extLst>
          </p:cNvPr>
          <p:cNvPicPr>
            <a:picLocks noGrp="1" noChangeAspect="1"/>
          </p:cNvPicPr>
          <p:nvPr>
            <p:ph idx="1"/>
          </p:nvPr>
        </p:nvPicPr>
        <p:blipFill>
          <a:blip r:embed="rId2"/>
          <a:stretch>
            <a:fillRect/>
          </a:stretch>
        </p:blipFill>
        <p:spPr>
          <a:xfrm>
            <a:off x="6300323" y="1915274"/>
            <a:ext cx="4965552" cy="4022725"/>
          </a:xfrm>
        </p:spPr>
      </p:pic>
      <p:sp>
        <p:nvSpPr>
          <p:cNvPr id="6" name="TextBox 5">
            <a:extLst>
              <a:ext uri="{FF2B5EF4-FFF2-40B4-BE49-F238E27FC236}">
                <a16:creationId xmlns:a16="http://schemas.microsoft.com/office/drawing/2014/main" id="{19FF146C-112E-5848-90F7-9C67636BE0C1}"/>
              </a:ext>
            </a:extLst>
          </p:cNvPr>
          <p:cNvSpPr txBox="1"/>
          <p:nvPr/>
        </p:nvSpPr>
        <p:spPr>
          <a:xfrm>
            <a:off x="957532" y="2165230"/>
            <a:ext cx="4965552" cy="3139321"/>
          </a:xfrm>
          <a:prstGeom prst="rect">
            <a:avLst/>
          </a:prstGeom>
          <a:noFill/>
        </p:spPr>
        <p:txBody>
          <a:bodyPr wrap="square" rtlCol="0">
            <a:spAutoFit/>
          </a:bodyPr>
          <a:lstStyle/>
          <a:p>
            <a:r>
              <a:rPr lang="en-IN" dirty="0"/>
              <a:t>After all the analysis and modelling we want our effort to be utilized to even common people </a:t>
            </a:r>
          </a:p>
          <a:p>
            <a:endParaRPr lang="en-IN" dirty="0"/>
          </a:p>
          <a:p>
            <a:r>
              <a:rPr lang="en-IN" dirty="0"/>
              <a:t>So to achieve that we made an application using shiny package in R </a:t>
            </a:r>
          </a:p>
          <a:p>
            <a:endParaRPr lang="en-IN" dirty="0"/>
          </a:p>
          <a:p>
            <a:r>
              <a:rPr lang="en-IN" dirty="0"/>
              <a:t>Use case:</a:t>
            </a:r>
            <a:br>
              <a:rPr lang="en-IN" dirty="0"/>
            </a:br>
            <a:r>
              <a:rPr lang="en-IN" dirty="0"/>
              <a:t>A person want to know what will be the his/her capital gain while knowing attributes given which helps </a:t>
            </a:r>
          </a:p>
          <a:p>
            <a:endParaRPr lang="en-IN" dirty="0"/>
          </a:p>
        </p:txBody>
      </p:sp>
      <p:sp>
        <p:nvSpPr>
          <p:cNvPr id="7" name="Footer Placeholder 6">
            <a:extLst>
              <a:ext uri="{FF2B5EF4-FFF2-40B4-BE49-F238E27FC236}">
                <a16:creationId xmlns:a16="http://schemas.microsoft.com/office/drawing/2014/main" id="{B0B70380-4159-FA69-A247-C84106E71817}"/>
              </a:ext>
            </a:extLst>
          </p:cNvPr>
          <p:cNvSpPr>
            <a:spLocks noGrp="1"/>
          </p:cNvSpPr>
          <p:nvPr>
            <p:ph type="ftr" sz="quarter" idx="11"/>
          </p:nvPr>
        </p:nvSpPr>
        <p:spPr/>
        <p:txBody>
          <a:bodyPr/>
          <a:lstStyle/>
          <a:p>
            <a:r>
              <a:rPr lang="en-IN"/>
              <a:t>STAT-515</a:t>
            </a:r>
          </a:p>
        </p:txBody>
      </p:sp>
      <p:sp>
        <p:nvSpPr>
          <p:cNvPr id="8" name="Slide Number Placeholder 7">
            <a:extLst>
              <a:ext uri="{FF2B5EF4-FFF2-40B4-BE49-F238E27FC236}">
                <a16:creationId xmlns:a16="http://schemas.microsoft.com/office/drawing/2014/main" id="{FA426A15-588B-ECDF-B88C-ABA2BD6ADD6C}"/>
              </a:ext>
            </a:extLst>
          </p:cNvPr>
          <p:cNvSpPr>
            <a:spLocks noGrp="1"/>
          </p:cNvSpPr>
          <p:nvPr>
            <p:ph type="sldNum" sz="quarter" idx="12"/>
          </p:nvPr>
        </p:nvSpPr>
        <p:spPr/>
        <p:txBody>
          <a:bodyPr/>
          <a:lstStyle/>
          <a:p>
            <a:fld id="{0B63A6DA-1257-4F3C-BF59-AFC03ED271BA}" type="slidenum">
              <a:rPr lang="en-IN" smtClean="0"/>
              <a:t>12</a:t>
            </a:fld>
            <a:endParaRPr lang="en-IN"/>
          </a:p>
        </p:txBody>
      </p:sp>
    </p:spTree>
    <p:extLst>
      <p:ext uri="{BB962C8B-B14F-4D97-AF65-F5344CB8AC3E}">
        <p14:creationId xmlns:p14="http://schemas.microsoft.com/office/powerpoint/2010/main" val="115802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F710-429A-27D2-F8E2-755207C43E57}"/>
              </a:ext>
            </a:extLst>
          </p:cNvPr>
          <p:cNvSpPr>
            <a:spLocks noGrp="1"/>
          </p:cNvSpPr>
          <p:nvPr>
            <p:ph type="title"/>
          </p:nvPr>
        </p:nvSpPr>
        <p:spPr/>
        <p:txBody>
          <a:bodyPr>
            <a:normAutofit/>
          </a:bodyPr>
          <a:lstStyle/>
          <a:p>
            <a:r>
              <a:rPr lang="en-IN" sz="4400" dirty="0"/>
              <a:t>Shiny Application for predicting income class</a:t>
            </a:r>
          </a:p>
        </p:txBody>
      </p:sp>
      <p:sp>
        <p:nvSpPr>
          <p:cNvPr id="6" name="TextBox 5">
            <a:extLst>
              <a:ext uri="{FF2B5EF4-FFF2-40B4-BE49-F238E27FC236}">
                <a16:creationId xmlns:a16="http://schemas.microsoft.com/office/drawing/2014/main" id="{19FF146C-112E-5848-90F7-9C67636BE0C1}"/>
              </a:ext>
            </a:extLst>
          </p:cNvPr>
          <p:cNvSpPr txBox="1"/>
          <p:nvPr/>
        </p:nvSpPr>
        <p:spPr>
          <a:xfrm>
            <a:off x="957532" y="2165230"/>
            <a:ext cx="4965552" cy="3139321"/>
          </a:xfrm>
          <a:prstGeom prst="rect">
            <a:avLst/>
          </a:prstGeom>
          <a:noFill/>
        </p:spPr>
        <p:txBody>
          <a:bodyPr wrap="square" rtlCol="0">
            <a:spAutoFit/>
          </a:bodyPr>
          <a:lstStyle/>
          <a:p>
            <a:r>
              <a:rPr lang="en-IN" dirty="0"/>
              <a:t>After all the analysis and modelling we want our effort to be utilized to even common people </a:t>
            </a:r>
          </a:p>
          <a:p>
            <a:endParaRPr lang="en-IN" dirty="0"/>
          </a:p>
          <a:p>
            <a:r>
              <a:rPr lang="en-IN" dirty="0"/>
              <a:t>So to achieve that we made an application using shiny package in R </a:t>
            </a:r>
          </a:p>
          <a:p>
            <a:endParaRPr lang="en-IN" dirty="0"/>
          </a:p>
          <a:p>
            <a:r>
              <a:rPr lang="en-IN" dirty="0"/>
              <a:t>Use case:</a:t>
            </a:r>
            <a:br>
              <a:rPr lang="en-IN" dirty="0"/>
            </a:br>
            <a:r>
              <a:rPr lang="en-IN" dirty="0"/>
              <a:t>A person came to bank for loan approval where the initial details of loan seeker is collected run the model with the given application details </a:t>
            </a:r>
          </a:p>
          <a:p>
            <a:endParaRPr lang="en-IN" dirty="0"/>
          </a:p>
        </p:txBody>
      </p:sp>
      <p:pic>
        <p:nvPicPr>
          <p:cNvPr id="8" name="Content Placeholder 7">
            <a:extLst>
              <a:ext uri="{FF2B5EF4-FFF2-40B4-BE49-F238E27FC236}">
                <a16:creationId xmlns:a16="http://schemas.microsoft.com/office/drawing/2014/main" id="{A964234E-FE83-1BB3-D134-F66815A7385E}"/>
              </a:ext>
            </a:extLst>
          </p:cNvPr>
          <p:cNvPicPr>
            <a:picLocks noGrp="1" noChangeAspect="1"/>
          </p:cNvPicPr>
          <p:nvPr>
            <p:ph idx="1"/>
          </p:nvPr>
        </p:nvPicPr>
        <p:blipFill>
          <a:blip r:embed="rId2"/>
          <a:stretch>
            <a:fillRect/>
          </a:stretch>
        </p:blipFill>
        <p:spPr>
          <a:xfrm>
            <a:off x="7459007" y="1863515"/>
            <a:ext cx="3962367" cy="4022725"/>
          </a:xfrm>
        </p:spPr>
      </p:pic>
      <p:sp>
        <p:nvSpPr>
          <p:cNvPr id="9" name="Footer Placeholder 8">
            <a:extLst>
              <a:ext uri="{FF2B5EF4-FFF2-40B4-BE49-F238E27FC236}">
                <a16:creationId xmlns:a16="http://schemas.microsoft.com/office/drawing/2014/main" id="{3E97D8D3-D75B-2366-A5D6-6263AEE7E8B4}"/>
              </a:ext>
            </a:extLst>
          </p:cNvPr>
          <p:cNvSpPr>
            <a:spLocks noGrp="1"/>
          </p:cNvSpPr>
          <p:nvPr>
            <p:ph type="ftr" sz="quarter" idx="11"/>
          </p:nvPr>
        </p:nvSpPr>
        <p:spPr/>
        <p:txBody>
          <a:bodyPr/>
          <a:lstStyle/>
          <a:p>
            <a:r>
              <a:rPr lang="en-IN"/>
              <a:t>STAT-515</a:t>
            </a:r>
          </a:p>
        </p:txBody>
      </p:sp>
      <p:sp>
        <p:nvSpPr>
          <p:cNvPr id="10" name="Slide Number Placeholder 9">
            <a:extLst>
              <a:ext uri="{FF2B5EF4-FFF2-40B4-BE49-F238E27FC236}">
                <a16:creationId xmlns:a16="http://schemas.microsoft.com/office/drawing/2014/main" id="{C488961E-B33B-7A5E-962D-897344F73CB5}"/>
              </a:ext>
            </a:extLst>
          </p:cNvPr>
          <p:cNvSpPr>
            <a:spLocks noGrp="1"/>
          </p:cNvSpPr>
          <p:nvPr>
            <p:ph type="sldNum" sz="quarter" idx="12"/>
          </p:nvPr>
        </p:nvSpPr>
        <p:spPr/>
        <p:txBody>
          <a:bodyPr/>
          <a:lstStyle/>
          <a:p>
            <a:fld id="{0B63A6DA-1257-4F3C-BF59-AFC03ED271BA}" type="slidenum">
              <a:rPr lang="en-IN" smtClean="0"/>
              <a:t>13</a:t>
            </a:fld>
            <a:endParaRPr lang="en-IN"/>
          </a:p>
        </p:txBody>
      </p:sp>
    </p:spTree>
    <p:extLst>
      <p:ext uri="{BB962C8B-B14F-4D97-AF65-F5344CB8AC3E}">
        <p14:creationId xmlns:p14="http://schemas.microsoft.com/office/powerpoint/2010/main" val="46556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5C16-ABD5-4E40-FFDE-073EC346171E}"/>
              </a:ext>
            </a:extLst>
          </p:cNvPr>
          <p:cNvSpPr>
            <a:spLocks noGrp="1"/>
          </p:cNvSpPr>
          <p:nvPr>
            <p:ph type="title"/>
          </p:nvPr>
        </p:nvSpPr>
        <p:spPr/>
        <p:txBody>
          <a:bodyPr>
            <a:normAutofit/>
          </a:bodyPr>
          <a:lstStyle/>
          <a:p>
            <a:br>
              <a:rPr lang="en-US" b="1" dirty="0"/>
            </a:br>
            <a:r>
              <a:rPr lang="en-US" b="1" dirty="0"/>
              <a:t>RESULT:</a:t>
            </a:r>
          </a:p>
        </p:txBody>
      </p:sp>
      <p:sp>
        <p:nvSpPr>
          <p:cNvPr id="3" name="Content Placeholder 2">
            <a:extLst>
              <a:ext uri="{FF2B5EF4-FFF2-40B4-BE49-F238E27FC236}">
                <a16:creationId xmlns:a16="http://schemas.microsoft.com/office/drawing/2014/main" id="{47F2F891-7ED1-EB20-50FD-76A961224765}"/>
              </a:ext>
            </a:extLst>
          </p:cNvPr>
          <p:cNvSpPr>
            <a:spLocks noGrp="1"/>
          </p:cNvSpPr>
          <p:nvPr>
            <p:ph idx="1"/>
          </p:nvPr>
        </p:nvSpPr>
        <p:spPr/>
        <p:txBody>
          <a:bodyPr/>
          <a:lstStyle/>
          <a:p>
            <a:r>
              <a:rPr lang="en-US" dirty="0"/>
              <a:t>Information about people and their income is available in the dataset from the UCI Machine Learning Repository. In all, there are 48,842 cases in this dataset.</a:t>
            </a:r>
          </a:p>
          <a:p>
            <a:r>
              <a:rPr lang="en-US" dirty="0"/>
              <a:t>The dataset's objective is to determine from these features if a person's annual income is larger than $50,000.The preprocessing of the dataset included the imputation of of cases with missing values and the conversion of multiple categorical variables into best possible level of categorical variables.</a:t>
            </a:r>
          </a:p>
          <a:p>
            <a:r>
              <a:rPr lang="en-US" dirty="0"/>
              <a:t>The dataset was subjected to the application of several machine learning models, such as logistic regression with LASSO regularization, chi-squared tests, t-tests, and linear regression.</a:t>
            </a:r>
          </a:p>
          <a:p>
            <a:r>
              <a:rPr lang="en-US" dirty="0"/>
              <a:t>With the help of these models, it was possible to forecast an individual's income based on the given features and identify the factors that were most crucial for doing so.</a:t>
            </a:r>
          </a:p>
          <a:p>
            <a:endParaRPr lang="en-US" dirty="0"/>
          </a:p>
        </p:txBody>
      </p:sp>
      <p:sp>
        <p:nvSpPr>
          <p:cNvPr id="4" name="Footer Placeholder 3">
            <a:extLst>
              <a:ext uri="{FF2B5EF4-FFF2-40B4-BE49-F238E27FC236}">
                <a16:creationId xmlns:a16="http://schemas.microsoft.com/office/drawing/2014/main" id="{AF40B8FF-3884-CEFB-3E6D-C9D368E475FF}"/>
              </a:ext>
            </a:extLst>
          </p:cNvPr>
          <p:cNvSpPr>
            <a:spLocks noGrp="1"/>
          </p:cNvSpPr>
          <p:nvPr>
            <p:ph type="ftr" sz="quarter" idx="11"/>
          </p:nvPr>
        </p:nvSpPr>
        <p:spPr/>
        <p:txBody>
          <a:bodyPr/>
          <a:lstStyle/>
          <a:p>
            <a:r>
              <a:rPr lang="en-IN"/>
              <a:t>STAT-515</a:t>
            </a:r>
          </a:p>
        </p:txBody>
      </p:sp>
      <p:sp>
        <p:nvSpPr>
          <p:cNvPr id="5" name="Slide Number Placeholder 4">
            <a:extLst>
              <a:ext uri="{FF2B5EF4-FFF2-40B4-BE49-F238E27FC236}">
                <a16:creationId xmlns:a16="http://schemas.microsoft.com/office/drawing/2014/main" id="{AAF21B57-BDEA-37C8-B283-318C4D16C293}"/>
              </a:ext>
            </a:extLst>
          </p:cNvPr>
          <p:cNvSpPr>
            <a:spLocks noGrp="1"/>
          </p:cNvSpPr>
          <p:nvPr>
            <p:ph type="sldNum" sz="quarter" idx="12"/>
          </p:nvPr>
        </p:nvSpPr>
        <p:spPr/>
        <p:txBody>
          <a:bodyPr/>
          <a:lstStyle/>
          <a:p>
            <a:fld id="{0B63A6DA-1257-4F3C-BF59-AFC03ED271BA}" type="slidenum">
              <a:rPr lang="en-IN" smtClean="0"/>
              <a:t>14</a:t>
            </a:fld>
            <a:endParaRPr lang="en-IN"/>
          </a:p>
        </p:txBody>
      </p:sp>
    </p:spTree>
    <p:extLst>
      <p:ext uri="{BB962C8B-B14F-4D97-AF65-F5344CB8AC3E}">
        <p14:creationId xmlns:p14="http://schemas.microsoft.com/office/powerpoint/2010/main" val="350084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8677-CE8C-CD78-CA86-74BED48283CE}"/>
              </a:ext>
            </a:extLst>
          </p:cNvPr>
          <p:cNvSpPr>
            <a:spLocks noGrp="1"/>
          </p:cNvSpPr>
          <p:nvPr>
            <p:ph type="title"/>
          </p:nvPr>
        </p:nvSpPr>
        <p:spPr/>
        <p:txBody>
          <a:bodyPr/>
          <a:lstStyle/>
          <a:p>
            <a:r>
              <a:rPr lang="en-US" dirty="0"/>
              <a:t>Special Efforts:</a:t>
            </a:r>
          </a:p>
        </p:txBody>
      </p:sp>
      <p:sp>
        <p:nvSpPr>
          <p:cNvPr id="3" name="Content Placeholder 2">
            <a:extLst>
              <a:ext uri="{FF2B5EF4-FFF2-40B4-BE49-F238E27FC236}">
                <a16:creationId xmlns:a16="http://schemas.microsoft.com/office/drawing/2014/main" id="{A0E95D82-2A20-6885-D8B1-4C6FE18EEE7A}"/>
              </a:ext>
            </a:extLst>
          </p:cNvPr>
          <p:cNvSpPr>
            <a:spLocks noGrp="1"/>
          </p:cNvSpPr>
          <p:nvPr>
            <p:ph idx="1"/>
          </p:nvPr>
        </p:nvSpPr>
        <p:spPr/>
        <p:txBody>
          <a:bodyPr>
            <a:normAutofit/>
          </a:bodyPr>
          <a:lstStyle/>
          <a:p>
            <a:pPr marL="0" indent="0">
              <a:buNone/>
            </a:pPr>
            <a:r>
              <a:rPr lang="en-US" dirty="0"/>
              <a:t>Furthermore, a Shiny app 1 was developed to enable users to input their own values for age, education level, and hours worked each week and get an estimation of their predicted capital gain based on the model.</a:t>
            </a:r>
          </a:p>
          <a:p>
            <a:pPr marL="0" indent="0">
              <a:buNone/>
            </a:pPr>
            <a:r>
              <a:rPr lang="en-US" dirty="0"/>
              <a:t>Shiny app 2 was developed to predict weather person income class with respect to variables in the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AEF0BB1-F02E-2194-74F4-E6B4545C1AB4}"/>
              </a:ext>
            </a:extLst>
          </p:cNvPr>
          <p:cNvSpPr>
            <a:spLocks noGrp="1"/>
          </p:cNvSpPr>
          <p:nvPr>
            <p:ph type="ftr" sz="quarter" idx="11"/>
          </p:nvPr>
        </p:nvSpPr>
        <p:spPr/>
        <p:txBody>
          <a:bodyPr/>
          <a:lstStyle/>
          <a:p>
            <a:r>
              <a:rPr lang="en-IN"/>
              <a:t>STAT-515</a:t>
            </a:r>
          </a:p>
        </p:txBody>
      </p:sp>
      <p:sp>
        <p:nvSpPr>
          <p:cNvPr id="5" name="Slide Number Placeholder 4">
            <a:extLst>
              <a:ext uri="{FF2B5EF4-FFF2-40B4-BE49-F238E27FC236}">
                <a16:creationId xmlns:a16="http://schemas.microsoft.com/office/drawing/2014/main" id="{11F683B1-F71F-D8DC-7E73-D0080D8EC0A4}"/>
              </a:ext>
            </a:extLst>
          </p:cNvPr>
          <p:cNvSpPr>
            <a:spLocks noGrp="1"/>
          </p:cNvSpPr>
          <p:nvPr>
            <p:ph type="sldNum" sz="quarter" idx="12"/>
          </p:nvPr>
        </p:nvSpPr>
        <p:spPr/>
        <p:txBody>
          <a:bodyPr/>
          <a:lstStyle/>
          <a:p>
            <a:fld id="{0B63A6DA-1257-4F3C-BF59-AFC03ED271BA}" type="slidenum">
              <a:rPr lang="en-IN" smtClean="0"/>
              <a:t>15</a:t>
            </a:fld>
            <a:endParaRPr lang="en-IN"/>
          </a:p>
        </p:txBody>
      </p:sp>
    </p:spTree>
    <p:extLst>
      <p:ext uri="{BB962C8B-B14F-4D97-AF65-F5344CB8AC3E}">
        <p14:creationId xmlns:p14="http://schemas.microsoft.com/office/powerpoint/2010/main" val="295836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person waving his hand">
            <a:extLst>
              <a:ext uri="{FF2B5EF4-FFF2-40B4-BE49-F238E27FC236}">
                <a16:creationId xmlns:a16="http://schemas.microsoft.com/office/drawing/2014/main" id="{D9AFCC9C-D815-D5EF-D1B0-B48873E3FBBB}"/>
              </a:ext>
            </a:extLst>
          </p:cNvPr>
          <p:cNvPicPr>
            <a:picLocks noChangeAspect="1"/>
          </p:cNvPicPr>
          <p:nvPr/>
        </p:nvPicPr>
        <p:blipFill rotWithShape="1">
          <a:blip r:embed="rId2">
            <a:extLst>
              <a:ext uri="{28A0092B-C50C-407E-A947-70E740481C1C}">
                <a14:useLocalDpi xmlns:a14="http://schemas.microsoft.com/office/drawing/2010/main" val="0"/>
              </a:ext>
            </a:extLst>
          </a:blip>
          <a:srcRect l="1398" r="-1" b="-1"/>
          <a:stretch/>
        </p:blipFill>
        <p:spPr>
          <a:xfrm>
            <a:off x="49402" y="38906"/>
            <a:ext cx="12192031" cy="4915066"/>
          </a:xfrm>
          <a:prstGeom prst="rect">
            <a:avLst/>
          </a:prstGeom>
        </p:spPr>
      </p:pic>
      <p:sp>
        <p:nvSpPr>
          <p:cNvPr id="32" name="Rectangle 31">
            <a:extLst>
              <a:ext uri="{FF2B5EF4-FFF2-40B4-BE49-F238E27FC236}">
                <a16:creationId xmlns:a16="http://schemas.microsoft.com/office/drawing/2014/main" id="{278593E4-9F18-4133-8E6D-49F2BD5E1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2CF0D6A-F35D-0051-2380-DBD340A71F3C}"/>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spc="-50">
                <a:solidFill>
                  <a:srgbClr val="FFFFFF"/>
                </a:solidFill>
                <a:latin typeface="+mj-lt"/>
                <a:ea typeface="+mj-ea"/>
                <a:cs typeface="+mj-cs"/>
              </a:rPr>
              <a:t>Thank you!!</a:t>
            </a:r>
          </a:p>
        </p:txBody>
      </p:sp>
      <p:sp>
        <p:nvSpPr>
          <p:cNvPr id="34" name="Rectangle 33">
            <a:extLst>
              <a:ext uri="{FF2B5EF4-FFF2-40B4-BE49-F238E27FC236}">
                <a16:creationId xmlns:a16="http://schemas.microsoft.com/office/drawing/2014/main" id="{482D7CB0-CBA7-460E-824A-FAAA7D333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ooter Placeholder 4">
            <a:extLst>
              <a:ext uri="{FF2B5EF4-FFF2-40B4-BE49-F238E27FC236}">
                <a16:creationId xmlns:a16="http://schemas.microsoft.com/office/drawing/2014/main" id="{6DA4FD23-FDA8-4840-56F7-0BF0458517B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STAT-515</a:t>
            </a:r>
          </a:p>
        </p:txBody>
      </p:sp>
      <p:sp>
        <p:nvSpPr>
          <p:cNvPr id="6" name="Slide Number Placeholder 5">
            <a:extLst>
              <a:ext uri="{FF2B5EF4-FFF2-40B4-BE49-F238E27FC236}">
                <a16:creationId xmlns:a16="http://schemas.microsoft.com/office/drawing/2014/main" id="{2978A9EF-3FA2-9BDE-88BA-AE16054B633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0B63A6DA-1257-4F3C-BF59-AFC03ED271BA}" type="slidenum">
              <a:rPr lang="en-US" smtClean="0"/>
              <a:pPr defTabSz="914400">
                <a:spcAft>
                  <a:spcPts val="600"/>
                </a:spcAft>
              </a:pPr>
              <a:t>16</a:t>
            </a:fld>
            <a:endParaRPr lang="en-US"/>
          </a:p>
        </p:txBody>
      </p:sp>
    </p:spTree>
    <p:extLst>
      <p:ext uri="{BB962C8B-B14F-4D97-AF65-F5344CB8AC3E}">
        <p14:creationId xmlns:p14="http://schemas.microsoft.com/office/powerpoint/2010/main" val="230639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18F-F4D0-F0CB-D02D-DE4682DF324C}"/>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D96A6651-C5BA-0916-E609-CCB93524CB10}"/>
              </a:ext>
            </a:extLst>
          </p:cNvPr>
          <p:cNvSpPr>
            <a:spLocks noGrp="1"/>
          </p:cNvSpPr>
          <p:nvPr>
            <p:ph idx="1"/>
          </p:nvPr>
        </p:nvSpPr>
        <p:spPr/>
        <p:txBody>
          <a:bodyPr>
            <a:normAutofit fontScale="92500" lnSpcReduction="20000"/>
          </a:bodyPr>
          <a:lstStyle/>
          <a:p>
            <a:r>
              <a:rPr lang="en-IN" dirty="0"/>
              <a:t>This dataset contains </a:t>
            </a:r>
            <a:r>
              <a:rPr lang="en-IN" b="1" dirty="0"/>
              <a:t>six </a:t>
            </a:r>
            <a:r>
              <a:rPr lang="en-IN" dirty="0"/>
              <a:t>continuous variables </a:t>
            </a:r>
            <a:r>
              <a:rPr lang="en-IN" b="1" dirty="0"/>
              <a:t>Eight</a:t>
            </a:r>
            <a:r>
              <a:rPr lang="en-IN" dirty="0"/>
              <a:t> categorical/factor variable which in this dataset each instance talks about a person.</a:t>
            </a:r>
            <a:br>
              <a:rPr lang="en-IN" dirty="0"/>
            </a:br>
            <a:endParaRPr lang="en-IN" dirty="0"/>
          </a:p>
          <a:p>
            <a:r>
              <a:rPr lang="en-IN" dirty="0"/>
              <a:t>It is a multivariant dataset with consisting of </a:t>
            </a:r>
            <a:r>
              <a:rPr lang="en-IN" b="1" dirty="0"/>
              <a:t>32,000 rows , 14 variables </a:t>
            </a:r>
            <a:r>
              <a:rPr lang="en-IN" dirty="0"/>
              <a:t>in that </a:t>
            </a:r>
            <a:r>
              <a:rPr lang="en-IN" b="1" dirty="0"/>
              <a:t>income class </a:t>
            </a:r>
            <a:r>
              <a:rPr lang="en-IN" dirty="0"/>
              <a:t>is dependent variable</a:t>
            </a:r>
          </a:p>
          <a:p>
            <a:br>
              <a:rPr lang="en-IN" dirty="0"/>
            </a:br>
            <a:r>
              <a:rPr lang="en-IN" dirty="0"/>
              <a:t>By estimating the income class of new person who comes to bank for loan using model build can predict weather the respective bank can provide loan or not.</a:t>
            </a:r>
            <a:br>
              <a:rPr lang="en-IN" dirty="0"/>
            </a:br>
            <a:br>
              <a:rPr lang="en-IN" dirty="0"/>
            </a:br>
            <a:br>
              <a:rPr lang="en-IN" dirty="0"/>
            </a:br>
            <a:r>
              <a:rPr lang="en-IN" dirty="0"/>
              <a:t>Source:</a:t>
            </a:r>
          </a:p>
          <a:p>
            <a:pPr marR="457200" algn="l"/>
            <a:r>
              <a:rPr lang="en-US" b="0" i="0" dirty="0">
                <a:solidFill>
                  <a:srgbClr val="000000"/>
                </a:solidFill>
                <a:effectLst/>
                <a:latin typeface="Calibri" panose="020F0502020204030204" pitchFamily="34" charset="0"/>
              </a:rPr>
              <a:t>[1] “UCI Machine Learning Repository: Adult Data Set,” </a:t>
            </a:r>
            <a:r>
              <a:rPr lang="en-US" b="0" i="1" dirty="0">
                <a:solidFill>
                  <a:srgbClr val="000000"/>
                </a:solidFill>
                <a:effectLst/>
                <a:latin typeface="Calibri" panose="020F0502020204030204" pitchFamily="34" charset="0"/>
              </a:rPr>
              <a:t>archive.ics.uci.edu</a:t>
            </a:r>
            <a:r>
              <a:rPr lang="en-US" b="0" i="0" dirty="0">
                <a:solidFill>
                  <a:srgbClr val="000000"/>
                </a:solidFill>
                <a:effectLst/>
                <a:latin typeface="Calibri" panose="020F0502020204030204" pitchFamily="34" charset="0"/>
              </a:rPr>
              <a:t>. </a:t>
            </a:r>
            <a:r>
              <a:rPr lang="en-US" b="0" i="0" dirty="0">
                <a:solidFill>
                  <a:srgbClr val="000000"/>
                </a:solidFill>
                <a:effectLst/>
                <a:latin typeface="Calibri" panose="020F0502020204030204" pitchFamily="34" charset="0"/>
                <a:hlinkClick r:id="rId2" action="ppaction://hlinksldjump"/>
              </a:rPr>
              <a:t>http://archive.ics.uci.edu/ml/datasets/Adult</a:t>
            </a:r>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IN" dirty="0"/>
          </a:p>
          <a:p>
            <a:endParaRPr lang="en-IN" dirty="0"/>
          </a:p>
        </p:txBody>
      </p:sp>
      <p:sp>
        <p:nvSpPr>
          <p:cNvPr id="4" name="Footer Placeholder 3">
            <a:extLst>
              <a:ext uri="{FF2B5EF4-FFF2-40B4-BE49-F238E27FC236}">
                <a16:creationId xmlns:a16="http://schemas.microsoft.com/office/drawing/2014/main" id="{D6D62B2B-F99C-5E2F-85C1-F34CEAE55DE2}"/>
              </a:ext>
            </a:extLst>
          </p:cNvPr>
          <p:cNvSpPr>
            <a:spLocks noGrp="1"/>
          </p:cNvSpPr>
          <p:nvPr>
            <p:ph type="ftr" sz="quarter" idx="11"/>
          </p:nvPr>
        </p:nvSpPr>
        <p:spPr/>
        <p:txBody>
          <a:bodyPr/>
          <a:lstStyle/>
          <a:p>
            <a:r>
              <a:rPr lang="en-IN" dirty="0"/>
              <a:t>STAT-515</a:t>
            </a:r>
          </a:p>
        </p:txBody>
      </p:sp>
      <p:sp>
        <p:nvSpPr>
          <p:cNvPr id="5" name="Slide Number Placeholder 4">
            <a:extLst>
              <a:ext uri="{FF2B5EF4-FFF2-40B4-BE49-F238E27FC236}">
                <a16:creationId xmlns:a16="http://schemas.microsoft.com/office/drawing/2014/main" id="{F08F7A9C-9139-396A-A06A-5654C40F59E9}"/>
              </a:ext>
            </a:extLst>
          </p:cNvPr>
          <p:cNvSpPr>
            <a:spLocks noGrp="1"/>
          </p:cNvSpPr>
          <p:nvPr>
            <p:ph type="sldNum" sz="quarter" idx="12"/>
          </p:nvPr>
        </p:nvSpPr>
        <p:spPr/>
        <p:txBody>
          <a:bodyPr/>
          <a:lstStyle/>
          <a:p>
            <a:fld id="{0B63A6DA-1257-4F3C-BF59-AFC03ED271BA}" type="slidenum">
              <a:rPr lang="en-IN" smtClean="0"/>
              <a:t>2</a:t>
            </a:fld>
            <a:endParaRPr lang="en-IN"/>
          </a:p>
        </p:txBody>
      </p:sp>
    </p:spTree>
    <p:extLst>
      <p:ext uri="{BB962C8B-B14F-4D97-AF65-F5344CB8AC3E}">
        <p14:creationId xmlns:p14="http://schemas.microsoft.com/office/powerpoint/2010/main" val="240713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8FB0-C452-5766-0168-79B553009726}"/>
              </a:ext>
            </a:extLst>
          </p:cNvPr>
          <p:cNvSpPr>
            <a:spLocks noGrp="1"/>
          </p:cNvSpPr>
          <p:nvPr>
            <p:ph type="title"/>
          </p:nvPr>
        </p:nvSpPr>
        <p:spPr/>
        <p:txBody>
          <a:bodyPr/>
          <a:lstStyle/>
          <a:p>
            <a:r>
              <a:rPr lang="en-IN" b="1" dirty="0"/>
              <a:t>Research question:</a:t>
            </a:r>
          </a:p>
        </p:txBody>
      </p:sp>
      <p:sp>
        <p:nvSpPr>
          <p:cNvPr id="3" name="Content Placeholder 2">
            <a:extLst>
              <a:ext uri="{FF2B5EF4-FFF2-40B4-BE49-F238E27FC236}">
                <a16:creationId xmlns:a16="http://schemas.microsoft.com/office/drawing/2014/main" id="{E4D2D342-B3E0-D121-6091-BB11B84F0A95}"/>
              </a:ext>
            </a:extLst>
          </p:cNvPr>
          <p:cNvSpPr>
            <a:spLocks noGrp="1"/>
          </p:cNvSpPr>
          <p:nvPr>
            <p:ph idx="1"/>
          </p:nvPr>
        </p:nvSpPr>
        <p:spPr>
          <a:xfrm>
            <a:off x="1097280" y="2306320"/>
            <a:ext cx="10058400" cy="3562774"/>
          </a:xfrm>
        </p:spPr>
        <p:txBody>
          <a:bodyPr>
            <a:normAutofit/>
          </a:bodyPr>
          <a:lstStyle/>
          <a:p>
            <a:pPr marL="342900" indent="-342900">
              <a:buFont typeface="+mj-lt"/>
              <a:buAutoNum type="arabicPeriod"/>
            </a:pPr>
            <a:r>
              <a:rPr lang="en-IN" kern="0" dirty="0">
                <a:solidFill>
                  <a:srgbClr val="374151"/>
                </a:solidFill>
                <a:effectLst/>
                <a:ea typeface="Times New Roman" panose="02020603050405020304" pitchFamily="18" charset="0"/>
                <a:cs typeface="Times New Roman" panose="02020603050405020304" pitchFamily="18" charset="0"/>
              </a:rPr>
              <a:t>Can we predict a person's income class based on their demographic and work-related attributes?</a:t>
            </a:r>
            <a:endParaRPr lang="en-IN" kern="100" dirty="0">
              <a:solidFill>
                <a:srgbClr val="374151"/>
              </a:solidFill>
              <a:effectLst/>
              <a:ea typeface="Calibri" panose="020F0502020204030204" pitchFamily="34" charset="0"/>
              <a:cs typeface="Times New Roman" panose="02020603050405020304" pitchFamily="18" charset="0"/>
            </a:endParaRPr>
          </a:p>
          <a:p>
            <a:pPr marL="342900" indent="-342900">
              <a:buFont typeface="+mj-lt"/>
              <a:buAutoNum type="arabicPeriod"/>
            </a:pPr>
            <a:r>
              <a:rPr lang="en-US" b="0" i="0" dirty="0">
                <a:solidFill>
                  <a:srgbClr val="374151"/>
                </a:solidFill>
                <a:effectLst/>
              </a:rPr>
              <a:t>Is there a significant difference in the distribution of income classes, hours worked per week, education level, and age distribution among individuals from different native countries?</a:t>
            </a:r>
          </a:p>
          <a:p>
            <a:pPr marL="342900" indent="-342900">
              <a:buFont typeface="+mj-lt"/>
              <a:buAutoNum type="arabicPeriod"/>
            </a:pPr>
            <a:r>
              <a:rPr lang="en-IN" dirty="0"/>
              <a:t>Can we predict person capital gain based on age, hours of work, years of education using suitable ML technique?</a:t>
            </a:r>
          </a:p>
        </p:txBody>
      </p:sp>
      <p:sp>
        <p:nvSpPr>
          <p:cNvPr id="4" name="Footer Placeholder 3">
            <a:extLst>
              <a:ext uri="{FF2B5EF4-FFF2-40B4-BE49-F238E27FC236}">
                <a16:creationId xmlns:a16="http://schemas.microsoft.com/office/drawing/2014/main" id="{7A7009FA-537F-499C-7539-E3149511F716}"/>
              </a:ext>
            </a:extLst>
          </p:cNvPr>
          <p:cNvSpPr>
            <a:spLocks noGrp="1"/>
          </p:cNvSpPr>
          <p:nvPr>
            <p:ph type="ftr" sz="quarter" idx="11"/>
          </p:nvPr>
        </p:nvSpPr>
        <p:spPr/>
        <p:txBody>
          <a:bodyPr/>
          <a:lstStyle/>
          <a:p>
            <a:r>
              <a:rPr lang="en-IN"/>
              <a:t>STAT-515</a:t>
            </a:r>
          </a:p>
        </p:txBody>
      </p:sp>
      <p:sp>
        <p:nvSpPr>
          <p:cNvPr id="5" name="Slide Number Placeholder 4">
            <a:extLst>
              <a:ext uri="{FF2B5EF4-FFF2-40B4-BE49-F238E27FC236}">
                <a16:creationId xmlns:a16="http://schemas.microsoft.com/office/drawing/2014/main" id="{A8EB01F8-4001-5BB4-BAD5-DA90E3C03696}"/>
              </a:ext>
            </a:extLst>
          </p:cNvPr>
          <p:cNvSpPr>
            <a:spLocks noGrp="1"/>
          </p:cNvSpPr>
          <p:nvPr>
            <p:ph type="sldNum" sz="quarter" idx="12"/>
          </p:nvPr>
        </p:nvSpPr>
        <p:spPr/>
        <p:txBody>
          <a:bodyPr/>
          <a:lstStyle/>
          <a:p>
            <a:fld id="{0B63A6DA-1257-4F3C-BF59-AFC03ED271BA}" type="slidenum">
              <a:rPr lang="en-IN" smtClean="0"/>
              <a:t>3</a:t>
            </a:fld>
            <a:endParaRPr lang="en-IN"/>
          </a:p>
        </p:txBody>
      </p:sp>
    </p:spTree>
    <p:extLst>
      <p:ext uri="{BB962C8B-B14F-4D97-AF65-F5344CB8AC3E}">
        <p14:creationId xmlns:p14="http://schemas.microsoft.com/office/powerpoint/2010/main" val="403590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0244-930F-8DD7-0D9D-4C9BC6288211}"/>
              </a:ext>
            </a:extLst>
          </p:cNvPr>
          <p:cNvSpPr>
            <a:spLocks noGrp="1"/>
          </p:cNvSpPr>
          <p:nvPr>
            <p:ph type="title"/>
          </p:nvPr>
        </p:nvSpPr>
        <p:spPr/>
        <p:txBody>
          <a:bodyPr/>
          <a:lstStyle/>
          <a:p>
            <a:r>
              <a:rPr lang="en-IN"/>
              <a:t>Data Cleaning and Transformation</a:t>
            </a:r>
            <a:endParaRPr lang="en-IN" dirty="0"/>
          </a:p>
        </p:txBody>
      </p:sp>
      <p:sp>
        <p:nvSpPr>
          <p:cNvPr id="3" name="Content Placeholder 2">
            <a:extLst>
              <a:ext uri="{FF2B5EF4-FFF2-40B4-BE49-F238E27FC236}">
                <a16:creationId xmlns:a16="http://schemas.microsoft.com/office/drawing/2014/main" id="{EF394449-AB0B-98E8-CBD1-D67A785EAA65}"/>
              </a:ext>
            </a:extLst>
          </p:cNvPr>
          <p:cNvSpPr>
            <a:spLocks noGrp="1"/>
          </p:cNvSpPr>
          <p:nvPr>
            <p:ph idx="1"/>
          </p:nvPr>
        </p:nvSpPr>
        <p:spPr>
          <a:xfrm>
            <a:off x="1097280" y="1845734"/>
            <a:ext cx="10058400" cy="4348032"/>
          </a:xfrm>
        </p:spPr>
        <p:txBody>
          <a:bodyPr/>
          <a:lstStyle/>
          <a:p>
            <a:br>
              <a:rPr lang="en-IN"/>
            </a:br>
            <a:r>
              <a:rPr lang="en-IN"/>
              <a:t>In this each categorical variable as many different values which is hard to interpret and recognize</a:t>
            </a:r>
          </a:p>
          <a:p>
            <a:r>
              <a:rPr lang="en-IN"/>
              <a:t>Needs some transformation for more better analysis.</a:t>
            </a:r>
          </a:p>
          <a:p>
            <a:r>
              <a:rPr lang="en-IN"/>
              <a:t>And also observed few </a:t>
            </a:r>
            <a:r>
              <a:rPr lang="en-IN" b="1"/>
              <a:t>“?”  </a:t>
            </a:r>
            <a:r>
              <a:rPr lang="en-IN"/>
              <a:t>in the dataset which technical represents “NA” which has been adjusted </a:t>
            </a:r>
          </a:p>
          <a:p>
            <a:r>
              <a:rPr lang="en-IN"/>
              <a:t>To make sure there is no loss of data we are not just omitting the NA rows but I imputed NA values with mode imputation technique.</a:t>
            </a:r>
          </a:p>
          <a:p>
            <a:br>
              <a:rPr lang="en-IN"/>
            </a:br>
            <a:r>
              <a:rPr lang="en-IN"/>
              <a:t>Before:                                                                                After:</a:t>
            </a:r>
          </a:p>
          <a:p>
            <a:pPr marL="0" indent="0">
              <a:buNone/>
            </a:pPr>
            <a:endParaRPr lang="en-IN" dirty="0"/>
          </a:p>
        </p:txBody>
      </p:sp>
      <p:pic>
        <p:nvPicPr>
          <p:cNvPr id="5" name="Picture 4">
            <a:extLst>
              <a:ext uri="{FF2B5EF4-FFF2-40B4-BE49-F238E27FC236}">
                <a16:creationId xmlns:a16="http://schemas.microsoft.com/office/drawing/2014/main" id="{A43A9AD1-1B55-29A4-5668-5EC5190DE068}"/>
              </a:ext>
            </a:extLst>
          </p:cNvPr>
          <p:cNvPicPr>
            <a:picLocks noChangeAspect="1"/>
          </p:cNvPicPr>
          <p:nvPr/>
        </p:nvPicPr>
        <p:blipFill>
          <a:blip r:embed="rId2"/>
          <a:stretch>
            <a:fillRect/>
          </a:stretch>
        </p:blipFill>
        <p:spPr>
          <a:xfrm>
            <a:off x="6172935" y="5078781"/>
            <a:ext cx="4801016" cy="1190445"/>
          </a:xfrm>
          <a:prstGeom prst="rect">
            <a:avLst/>
          </a:prstGeom>
        </p:spPr>
      </p:pic>
      <p:pic>
        <p:nvPicPr>
          <p:cNvPr id="7" name="Picture 6">
            <a:extLst>
              <a:ext uri="{FF2B5EF4-FFF2-40B4-BE49-F238E27FC236}">
                <a16:creationId xmlns:a16="http://schemas.microsoft.com/office/drawing/2014/main" id="{957182D5-E950-8ABC-23F1-E3D00254EE6B}"/>
              </a:ext>
            </a:extLst>
          </p:cNvPr>
          <p:cNvPicPr>
            <a:picLocks noChangeAspect="1"/>
          </p:cNvPicPr>
          <p:nvPr/>
        </p:nvPicPr>
        <p:blipFill>
          <a:blip r:embed="rId3"/>
          <a:stretch>
            <a:fillRect/>
          </a:stretch>
        </p:blipFill>
        <p:spPr>
          <a:xfrm>
            <a:off x="1218049" y="5154243"/>
            <a:ext cx="4701947" cy="1039523"/>
          </a:xfrm>
          <a:prstGeom prst="rect">
            <a:avLst/>
          </a:prstGeom>
        </p:spPr>
      </p:pic>
      <p:sp>
        <p:nvSpPr>
          <p:cNvPr id="8" name="Footer Placeholder 7">
            <a:extLst>
              <a:ext uri="{FF2B5EF4-FFF2-40B4-BE49-F238E27FC236}">
                <a16:creationId xmlns:a16="http://schemas.microsoft.com/office/drawing/2014/main" id="{FE63B618-C9D5-72E8-5218-72FB5BFC9013}"/>
              </a:ext>
            </a:extLst>
          </p:cNvPr>
          <p:cNvSpPr>
            <a:spLocks noGrp="1"/>
          </p:cNvSpPr>
          <p:nvPr>
            <p:ph type="ftr" sz="quarter" idx="11"/>
          </p:nvPr>
        </p:nvSpPr>
        <p:spPr/>
        <p:txBody>
          <a:bodyPr/>
          <a:lstStyle/>
          <a:p>
            <a:r>
              <a:rPr lang="en-IN"/>
              <a:t>STAT-515</a:t>
            </a:r>
          </a:p>
        </p:txBody>
      </p:sp>
      <p:sp>
        <p:nvSpPr>
          <p:cNvPr id="9" name="Slide Number Placeholder 8">
            <a:extLst>
              <a:ext uri="{FF2B5EF4-FFF2-40B4-BE49-F238E27FC236}">
                <a16:creationId xmlns:a16="http://schemas.microsoft.com/office/drawing/2014/main" id="{05D9DC02-161A-B899-8326-8525C3A9B14E}"/>
              </a:ext>
            </a:extLst>
          </p:cNvPr>
          <p:cNvSpPr>
            <a:spLocks noGrp="1"/>
          </p:cNvSpPr>
          <p:nvPr>
            <p:ph type="sldNum" sz="quarter" idx="12"/>
          </p:nvPr>
        </p:nvSpPr>
        <p:spPr/>
        <p:txBody>
          <a:bodyPr/>
          <a:lstStyle/>
          <a:p>
            <a:fld id="{0B63A6DA-1257-4F3C-BF59-AFC03ED271BA}" type="slidenum">
              <a:rPr lang="en-IN" smtClean="0"/>
              <a:t>4</a:t>
            </a:fld>
            <a:endParaRPr lang="en-IN"/>
          </a:p>
        </p:txBody>
      </p:sp>
    </p:spTree>
    <p:extLst>
      <p:ext uri="{BB962C8B-B14F-4D97-AF65-F5344CB8AC3E}">
        <p14:creationId xmlns:p14="http://schemas.microsoft.com/office/powerpoint/2010/main" val="97764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0AEF-097C-EDF2-04D2-29565D109AE5}"/>
              </a:ext>
            </a:extLst>
          </p:cNvPr>
          <p:cNvSpPr>
            <a:spLocks noGrp="1"/>
          </p:cNvSpPr>
          <p:nvPr>
            <p:ph type="title"/>
          </p:nvPr>
        </p:nvSpPr>
        <p:spPr/>
        <p:txBody>
          <a:bodyPr/>
          <a:lstStyle/>
          <a:p>
            <a:r>
              <a:rPr lang="en-IN" dirty="0"/>
              <a:t>Analysis and Visualization -I</a:t>
            </a:r>
          </a:p>
        </p:txBody>
      </p:sp>
      <p:pic>
        <p:nvPicPr>
          <p:cNvPr id="10" name="Content Placeholder 9" descr="A picture containing text, screenshot, diagram, plot&#10;&#10;Description automatically generated">
            <a:extLst>
              <a:ext uri="{FF2B5EF4-FFF2-40B4-BE49-F238E27FC236}">
                <a16:creationId xmlns:a16="http://schemas.microsoft.com/office/drawing/2014/main" id="{F38F8253-1689-8437-6B40-3CC38FFA7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7052" y="2182481"/>
            <a:ext cx="4857092" cy="3000637"/>
          </a:xfrm>
        </p:spPr>
      </p:pic>
      <p:sp>
        <p:nvSpPr>
          <p:cNvPr id="11" name="TextBox 10">
            <a:extLst>
              <a:ext uri="{FF2B5EF4-FFF2-40B4-BE49-F238E27FC236}">
                <a16:creationId xmlns:a16="http://schemas.microsoft.com/office/drawing/2014/main" id="{D8C7F3D4-7076-4794-AE08-FB5477230135}"/>
              </a:ext>
            </a:extLst>
          </p:cNvPr>
          <p:cNvSpPr txBox="1"/>
          <p:nvPr/>
        </p:nvSpPr>
        <p:spPr>
          <a:xfrm>
            <a:off x="1354347" y="2182481"/>
            <a:ext cx="4986068" cy="2031325"/>
          </a:xfrm>
          <a:prstGeom prst="rect">
            <a:avLst/>
          </a:prstGeom>
          <a:noFill/>
        </p:spPr>
        <p:txBody>
          <a:bodyPr wrap="square" rtlCol="0">
            <a:spAutoFit/>
          </a:bodyPr>
          <a:lstStyle/>
          <a:p>
            <a:r>
              <a:rPr lang="en-IN" dirty="0"/>
              <a:t>From the visualization we can see Education level plays key role for the income class therefore I am expecting a significant difference between education level and income class</a:t>
            </a:r>
            <a:br>
              <a:rPr lang="en-IN" dirty="0"/>
            </a:br>
            <a:br>
              <a:rPr lang="en-IN" dirty="0"/>
            </a:br>
            <a:r>
              <a:rPr lang="en-IN" dirty="0"/>
              <a:t>so to find that we can perform appropriate statistical significance test </a:t>
            </a:r>
          </a:p>
        </p:txBody>
      </p:sp>
      <p:sp>
        <p:nvSpPr>
          <p:cNvPr id="12" name="Footer Placeholder 11">
            <a:extLst>
              <a:ext uri="{FF2B5EF4-FFF2-40B4-BE49-F238E27FC236}">
                <a16:creationId xmlns:a16="http://schemas.microsoft.com/office/drawing/2014/main" id="{94C1F8D3-E994-3F23-92E4-3DA041696AC2}"/>
              </a:ext>
            </a:extLst>
          </p:cNvPr>
          <p:cNvSpPr>
            <a:spLocks noGrp="1"/>
          </p:cNvSpPr>
          <p:nvPr>
            <p:ph type="ftr" sz="quarter" idx="11"/>
          </p:nvPr>
        </p:nvSpPr>
        <p:spPr/>
        <p:txBody>
          <a:bodyPr/>
          <a:lstStyle/>
          <a:p>
            <a:r>
              <a:rPr lang="en-IN"/>
              <a:t>STAT-515</a:t>
            </a:r>
          </a:p>
        </p:txBody>
      </p:sp>
      <p:sp>
        <p:nvSpPr>
          <p:cNvPr id="13" name="Slide Number Placeholder 12">
            <a:extLst>
              <a:ext uri="{FF2B5EF4-FFF2-40B4-BE49-F238E27FC236}">
                <a16:creationId xmlns:a16="http://schemas.microsoft.com/office/drawing/2014/main" id="{A4978345-19B5-3755-2209-0AE6F1E24ACC}"/>
              </a:ext>
            </a:extLst>
          </p:cNvPr>
          <p:cNvSpPr>
            <a:spLocks noGrp="1"/>
          </p:cNvSpPr>
          <p:nvPr>
            <p:ph type="sldNum" sz="quarter" idx="12"/>
          </p:nvPr>
        </p:nvSpPr>
        <p:spPr/>
        <p:txBody>
          <a:bodyPr/>
          <a:lstStyle/>
          <a:p>
            <a:fld id="{0B63A6DA-1257-4F3C-BF59-AFC03ED271BA}" type="slidenum">
              <a:rPr lang="en-IN" smtClean="0"/>
              <a:t>5</a:t>
            </a:fld>
            <a:endParaRPr lang="en-IN"/>
          </a:p>
        </p:txBody>
      </p:sp>
    </p:spTree>
    <p:extLst>
      <p:ext uri="{BB962C8B-B14F-4D97-AF65-F5344CB8AC3E}">
        <p14:creationId xmlns:p14="http://schemas.microsoft.com/office/powerpoint/2010/main" val="400762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DF5-0CE8-4735-D8E7-58CBA5286A59}"/>
              </a:ext>
            </a:extLst>
          </p:cNvPr>
          <p:cNvSpPr>
            <a:spLocks noGrp="1"/>
          </p:cNvSpPr>
          <p:nvPr>
            <p:ph type="title"/>
          </p:nvPr>
        </p:nvSpPr>
        <p:spPr/>
        <p:txBody>
          <a:bodyPr/>
          <a:lstStyle/>
          <a:p>
            <a:r>
              <a:rPr lang="en-IN" dirty="0"/>
              <a:t>Analysis and Visualization -II</a:t>
            </a:r>
          </a:p>
        </p:txBody>
      </p:sp>
      <p:pic>
        <p:nvPicPr>
          <p:cNvPr id="5" name="Content Placeholder 4" descr="A picture containing text, diagram, screenshot, line&#10;&#10;Description automatically generated">
            <a:extLst>
              <a:ext uri="{FF2B5EF4-FFF2-40B4-BE49-F238E27FC236}">
                <a16:creationId xmlns:a16="http://schemas.microsoft.com/office/drawing/2014/main" id="{D501B4FC-865D-F44F-039D-AA9EB393E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476" y="2967528"/>
            <a:ext cx="4788505" cy="3335929"/>
          </a:xfrm>
        </p:spPr>
      </p:pic>
      <p:sp>
        <p:nvSpPr>
          <p:cNvPr id="6" name="TextBox 5">
            <a:extLst>
              <a:ext uri="{FF2B5EF4-FFF2-40B4-BE49-F238E27FC236}">
                <a16:creationId xmlns:a16="http://schemas.microsoft.com/office/drawing/2014/main" id="{C3B51010-6A6F-4F7A-88FE-E7E13B7B2685}"/>
              </a:ext>
            </a:extLst>
          </p:cNvPr>
          <p:cNvSpPr txBox="1"/>
          <p:nvPr/>
        </p:nvSpPr>
        <p:spPr>
          <a:xfrm>
            <a:off x="1337094" y="1767199"/>
            <a:ext cx="9583948" cy="1200329"/>
          </a:xfrm>
          <a:prstGeom prst="rect">
            <a:avLst/>
          </a:prstGeom>
          <a:noFill/>
        </p:spPr>
        <p:txBody>
          <a:bodyPr wrap="square" rtlCol="0">
            <a:spAutoFit/>
          </a:bodyPr>
          <a:lstStyle/>
          <a:p>
            <a:r>
              <a:rPr lang="en-IN" dirty="0"/>
              <a:t>In This visualization we can observe outliers in the dataset which will compromise quality of the data so I have decided to remove data points with age column grater than or equal to 75</a:t>
            </a:r>
            <a:br>
              <a:rPr lang="en-IN" dirty="0"/>
            </a:br>
            <a:br>
              <a:rPr lang="en-IN" dirty="0"/>
            </a:br>
            <a:r>
              <a:rPr lang="en-IN" b="1" dirty="0"/>
              <a:t>Before removing outliers:                                                                                 After removing outliers:</a:t>
            </a:r>
          </a:p>
        </p:txBody>
      </p:sp>
      <p:pic>
        <p:nvPicPr>
          <p:cNvPr id="8" name="Picture 7" descr="A picture containing text, diagram, screenshot, line&#10;&#10;Description automatically generated">
            <a:extLst>
              <a:ext uri="{FF2B5EF4-FFF2-40B4-BE49-F238E27FC236}">
                <a16:creationId xmlns:a16="http://schemas.microsoft.com/office/drawing/2014/main" id="{D9A450FB-DA94-DC09-BCA5-88237DC67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9378" y="3153961"/>
            <a:ext cx="4796268" cy="2963061"/>
          </a:xfrm>
          <a:prstGeom prst="rect">
            <a:avLst/>
          </a:prstGeom>
        </p:spPr>
      </p:pic>
      <p:sp>
        <p:nvSpPr>
          <p:cNvPr id="9" name="Footer Placeholder 8">
            <a:extLst>
              <a:ext uri="{FF2B5EF4-FFF2-40B4-BE49-F238E27FC236}">
                <a16:creationId xmlns:a16="http://schemas.microsoft.com/office/drawing/2014/main" id="{8A148CB9-F68C-718F-F9E6-62474C035A70}"/>
              </a:ext>
            </a:extLst>
          </p:cNvPr>
          <p:cNvSpPr>
            <a:spLocks noGrp="1"/>
          </p:cNvSpPr>
          <p:nvPr>
            <p:ph type="ftr" sz="quarter" idx="11"/>
          </p:nvPr>
        </p:nvSpPr>
        <p:spPr/>
        <p:txBody>
          <a:bodyPr/>
          <a:lstStyle/>
          <a:p>
            <a:r>
              <a:rPr lang="en-IN"/>
              <a:t>STAT-515</a:t>
            </a:r>
          </a:p>
        </p:txBody>
      </p:sp>
      <p:sp>
        <p:nvSpPr>
          <p:cNvPr id="10" name="Slide Number Placeholder 9">
            <a:extLst>
              <a:ext uri="{FF2B5EF4-FFF2-40B4-BE49-F238E27FC236}">
                <a16:creationId xmlns:a16="http://schemas.microsoft.com/office/drawing/2014/main" id="{C0EF8069-0CD1-E2E3-757A-54FDA4895D69}"/>
              </a:ext>
            </a:extLst>
          </p:cNvPr>
          <p:cNvSpPr>
            <a:spLocks noGrp="1"/>
          </p:cNvSpPr>
          <p:nvPr>
            <p:ph type="sldNum" sz="quarter" idx="12"/>
          </p:nvPr>
        </p:nvSpPr>
        <p:spPr/>
        <p:txBody>
          <a:bodyPr/>
          <a:lstStyle/>
          <a:p>
            <a:fld id="{0B63A6DA-1257-4F3C-BF59-AFC03ED271BA}" type="slidenum">
              <a:rPr lang="en-IN" smtClean="0"/>
              <a:t>6</a:t>
            </a:fld>
            <a:endParaRPr lang="en-IN"/>
          </a:p>
        </p:txBody>
      </p:sp>
    </p:spTree>
    <p:extLst>
      <p:ext uri="{BB962C8B-B14F-4D97-AF65-F5344CB8AC3E}">
        <p14:creationId xmlns:p14="http://schemas.microsoft.com/office/powerpoint/2010/main" val="263677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BC1C-9A43-28E8-A378-82F00AD037B4}"/>
              </a:ext>
            </a:extLst>
          </p:cNvPr>
          <p:cNvSpPr>
            <a:spLocks noGrp="1"/>
          </p:cNvSpPr>
          <p:nvPr>
            <p:ph type="title"/>
          </p:nvPr>
        </p:nvSpPr>
        <p:spPr>
          <a:xfrm>
            <a:off x="1097280" y="534837"/>
            <a:ext cx="10058400" cy="1268083"/>
          </a:xfrm>
        </p:spPr>
        <p:txBody>
          <a:bodyPr>
            <a:normAutofit/>
          </a:bodyPr>
          <a:lstStyle/>
          <a:p>
            <a:br>
              <a:rPr lang="en-IN" sz="1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rPr>
            </a:br>
            <a:r>
              <a:rPr lang="en-IN" sz="4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Research questions</a:t>
            </a:r>
            <a:endParaRPr lang="en-IN" dirty="0"/>
          </a:p>
        </p:txBody>
      </p:sp>
      <p:sp>
        <p:nvSpPr>
          <p:cNvPr id="3" name="Content Placeholder 2">
            <a:extLst>
              <a:ext uri="{FF2B5EF4-FFF2-40B4-BE49-F238E27FC236}">
                <a16:creationId xmlns:a16="http://schemas.microsoft.com/office/drawing/2014/main" id="{F8AA4BF8-6303-DF87-8BFC-8A39168AE446}"/>
              </a:ext>
            </a:extLst>
          </p:cNvPr>
          <p:cNvSpPr>
            <a:spLocks noGrp="1"/>
          </p:cNvSpPr>
          <p:nvPr>
            <p:ph idx="1"/>
          </p:nvPr>
        </p:nvSpPr>
        <p:spPr>
          <a:xfrm>
            <a:off x="948906" y="1802921"/>
            <a:ext cx="10206774" cy="4066173"/>
          </a:xfrm>
        </p:spPr>
        <p:txBody>
          <a:bodyPr/>
          <a:lstStyle/>
          <a:p>
            <a:r>
              <a:rPr lang="en-IN" sz="20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Can we predict a person's income class based on their demographic and work-related attributes using Random Forest</a:t>
            </a:r>
          </a:p>
          <a:p>
            <a:endParaRPr lang="en-IN" dirty="0"/>
          </a:p>
        </p:txBody>
      </p:sp>
      <p:pic>
        <p:nvPicPr>
          <p:cNvPr id="6" name="Picture 5">
            <a:extLst>
              <a:ext uri="{FF2B5EF4-FFF2-40B4-BE49-F238E27FC236}">
                <a16:creationId xmlns:a16="http://schemas.microsoft.com/office/drawing/2014/main" id="{89A7B698-22ED-C9CE-EEDB-70BEB4AC1E58}"/>
              </a:ext>
            </a:extLst>
          </p:cNvPr>
          <p:cNvPicPr>
            <a:picLocks noChangeAspect="1"/>
          </p:cNvPicPr>
          <p:nvPr/>
        </p:nvPicPr>
        <p:blipFill>
          <a:blip r:embed="rId2"/>
          <a:stretch>
            <a:fillRect/>
          </a:stretch>
        </p:blipFill>
        <p:spPr>
          <a:xfrm>
            <a:off x="7652342" y="2294627"/>
            <a:ext cx="3354963" cy="3179921"/>
          </a:xfrm>
          <a:prstGeom prst="rect">
            <a:avLst/>
          </a:prstGeom>
        </p:spPr>
      </p:pic>
      <p:sp>
        <p:nvSpPr>
          <p:cNvPr id="7" name="TextBox 6">
            <a:extLst>
              <a:ext uri="{FF2B5EF4-FFF2-40B4-BE49-F238E27FC236}">
                <a16:creationId xmlns:a16="http://schemas.microsoft.com/office/drawing/2014/main" id="{199DC08B-381C-06D1-5193-CD6ECE013261}"/>
              </a:ext>
            </a:extLst>
          </p:cNvPr>
          <p:cNvSpPr txBox="1"/>
          <p:nvPr/>
        </p:nvSpPr>
        <p:spPr>
          <a:xfrm>
            <a:off x="948906" y="2527540"/>
            <a:ext cx="5917720" cy="3139321"/>
          </a:xfrm>
          <a:prstGeom prst="rect">
            <a:avLst/>
          </a:prstGeom>
          <a:noFill/>
        </p:spPr>
        <p:txBody>
          <a:bodyPr wrap="square" rtlCol="0">
            <a:spAutoFit/>
          </a:bodyPr>
          <a:lstStyle/>
          <a:p>
            <a:r>
              <a:rPr lang="en-IN" dirty="0"/>
              <a:t>Performed Random forest method to classify weather a respective person fall under &gt;=50K category or &lt;50k </a:t>
            </a:r>
          </a:p>
          <a:p>
            <a:pPr algn="l"/>
            <a:r>
              <a:rPr lang="en-US" dirty="0"/>
              <a:t>The random forest model can be represented as an ensemble of decision trees T_1, T_2, ..., </a:t>
            </a:r>
            <a:r>
              <a:rPr lang="en-US" dirty="0" err="1"/>
              <a:t>T_m</a:t>
            </a:r>
            <a:r>
              <a:rPr lang="en-US" dirty="0"/>
              <a:t>, where m is the number of trees in the forest.</a:t>
            </a:r>
            <a:br>
              <a:rPr lang="en-IN" dirty="0"/>
            </a:br>
            <a:br>
              <a:rPr lang="en-IN" dirty="0"/>
            </a:br>
            <a:r>
              <a:rPr lang="en-US" b="0" i="0" dirty="0">
                <a:solidFill>
                  <a:srgbClr val="374151"/>
                </a:solidFill>
                <a:effectLst/>
                <a:latin typeface="Söhne"/>
              </a:rPr>
              <a:t>Given a new observation x, the random forest model predicts the income class </a:t>
            </a:r>
            <a:r>
              <a:rPr lang="en-US" b="0" i="0" dirty="0" err="1">
                <a:solidFill>
                  <a:srgbClr val="374151"/>
                </a:solidFill>
                <a:effectLst/>
                <a:latin typeface="Söhne"/>
              </a:rPr>
              <a:t>y_hat</a:t>
            </a:r>
            <a:r>
              <a:rPr lang="en-US" b="0" i="0" dirty="0">
                <a:solidFill>
                  <a:srgbClr val="374151"/>
                </a:solidFill>
                <a:effectLst/>
                <a:latin typeface="Söhne"/>
              </a:rPr>
              <a:t> by aggregating the predictions of all the decision trees in the forest:</a:t>
            </a:r>
          </a:p>
          <a:p>
            <a:pPr algn="l"/>
            <a:r>
              <a:rPr lang="en-US" b="0" i="0" dirty="0" err="1">
                <a:solidFill>
                  <a:srgbClr val="374151"/>
                </a:solidFill>
                <a:effectLst/>
                <a:latin typeface="Söhne"/>
              </a:rPr>
              <a:t>y_hat</a:t>
            </a:r>
            <a:r>
              <a:rPr lang="en-US" b="0" i="0" dirty="0">
                <a:solidFill>
                  <a:srgbClr val="374151"/>
                </a:solidFill>
                <a:effectLst/>
                <a:latin typeface="Söhne"/>
              </a:rPr>
              <a:t> = mode { T_1(x), T_2(x), ..., </a:t>
            </a:r>
            <a:r>
              <a:rPr lang="en-US" b="0" i="0" dirty="0" err="1">
                <a:solidFill>
                  <a:srgbClr val="374151"/>
                </a:solidFill>
                <a:effectLst/>
                <a:latin typeface="Söhne"/>
              </a:rPr>
              <a:t>T_m</a:t>
            </a:r>
            <a:r>
              <a:rPr lang="en-US" b="0" i="0" dirty="0">
                <a:solidFill>
                  <a:srgbClr val="374151"/>
                </a:solidFill>
                <a:effectLst/>
                <a:latin typeface="Söhne"/>
              </a:rPr>
              <a:t>(x) } </a:t>
            </a:r>
          </a:p>
          <a:p>
            <a:endParaRPr lang="en-IN" dirty="0"/>
          </a:p>
        </p:txBody>
      </p:sp>
      <p:sp>
        <p:nvSpPr>
          <p:cNvPr id="8" name="Footer Placeholder 7">
            <a:extLst>
              <a:ext uri="{FF2B5EF4-FFF2-40B4-BE49-F238E27FC236}">
                <a16:creationId xmlns:a16="http://schemas.microsoft.com/office/drawing/2014/main" id="{50259DBB-6278-0D40-F7BC-18688A55BEC8}"/>
              </a:ext>
            </a:extLst>
          </p:cNvPr>
          <p:cNvSpPr>
            <a:spLocks noGrp="1"/>
          </p:cNvSpPr>
          <p:nvPr>
            <p:ph type="ftr" sz="quarter" idx="11"/>
          </p:nvPr>
        </p:nvSpPr>
        <p:spPr/>
        <p:txBody>
          <a:bodyPr/>
          <a:lstStyle/>
          <a:p>
            <a:r>
              <a:rPr lang="en-IN"/>
              <a:t>STAT-515</a:t>
            </a:r>
          </a:p>
        </p:txBody>
      </p:sp>
      <p:sp>
        <p:nvSpPr>
          <p:cNvPr id="9" name="Slide Number Placeholder 8">
            <a:extLst>
              <a:ext uri="{FF2B5EF4-FFF2-40B4-BE49-F238E27FC236}">
                <a16:creationId xmlns:a16="http://schemas.microsoft.com/office/drawing/2014/main" id="{AC6137EA-592B-C548-713B-4CEE65837585}"/>
              </a:ext>
            </a:extLst>
          </p:cNvPr>
          <p:cNvSpPr>
            <a:spLocks noGrp="1"/>
          </p:cNvSpPr>
          <p:nvPr>
            <p:ph type="sldNum" sz="quarter" idx="12"/>
          </p:nvPr>
        </p:nvSpPr>
        <p:spPr/>
        <p:txBody>
          <a:bodyPr/>
          <a:lstStyle/>
          <a:p>
            <a:fld id="{0B63A6DA-1257-4F3C-BF59-AFC03ED271BA}" type="slidenum">
              <a:rPr lang="en-IN" smtClean="0"/>
              <a:t>7</a:t>
            </a:fld>
            <a:endParaRPr lang="en-IN"/>
          </a:p>
        </p:txBody>
      </p:sp>
    </p:spTree>
    <p:extLst>
      <p:ext uri="{BB962C8B-B14F-4D97-AF65-F5344CB8AC3E}">
        <p14:creationId xmlns:p14="http://schemas.microsoft.com/office/powerpoint/2010/main" val="135633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D71F-8A44-ACA6-A3AB-E19C141DDAD4}"/>
              </a:ext>
            </a:extLst>
          </p:cNvPr>
          <p:cNvSpPr>
            <a:spLocks noGrp="1"/>
          </p:cNvSpPr>
          <p:nvPr>
            <p:ph type="title"/>
          </p:nvPr>
        </p:nvSpPr>
        <p:spPr/>
        <p:txBody>
          <a:bodyPr/>
          <a:lstStyle/>
          <a:p>
            <a:r>
              <a:rPr lang="en-IN" sz="4800" b="1" kern="0" dirty="0">
                <a:solidFill>
                  <a:srgbClr val="374151"/>
                </a:solidFill>
                <a:latin typeface="Segoe UI" panose="020B0502040204020203" pitchFamily="34" charset="0"/>
                <a:ea typeface="Calibri" panose="020F0502020204030204" pitchFamily="34" charset="0"/>
                <a:cs typeface="Times New Roman" panose="02020603050405020304" pitchFamily="18" charset="0"/>
              </a:rPr>
              <a:t>Research questions</a:t>
            </a:r>
            <a:endParaRPr lang="en-IN" dirty="0"/>
          </a:p>
        </p:txBody>
      </p:sp>
      <p:sp>
        <p:nvSpPr>
          <p:cNvPr id="3" name="Content Placeholder 2">
            <a:extLst>
              <a:ext uri="{FF2B5EF4-FFF2-40B4-BE49-F238E27FC236}">
                <a16:creationId xmlns:a16="http://schemas.microsoft.com/office/drawing/2014/main" id="{B304C277-55FE-2522-9409-BC92186DF3B6}"/>
              </a:ext>
            </a:extLst>
          </p:cNvPr>
          <p:cNvSpPr>
            <a:spLocks noGrp="1"/>
          </p:cNvSpPr>
          <p:nvPr>
            <p:ph idx="1"/>
          </p:nvPr>
        </p:nvSpPr>
        <p:spPr/>
        <p:txBody>
          <a:bodyPr/>
          <a:lstStyle/>
          <a:p>
            <a:r>
              <a:rPr lang="en-IN" sz="20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Can we predict a person's income class based on their demographic and work-related attributes using </a:t>
            </a:r>
            <a:r>
              <a:rPr lang="en-US" sz="20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logistic regression model using LASSO regularization</a:t>
            </a:r>
            <a:br>
              <a:rPr lang="en-US" sz="20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br>
            <a:br>
              <a:rPr lang="en-US" sz="20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25499700-7425-2CDC-F18B-7619DE66C75A}"/>
              </a:ext>
            </a:extLst>
          </p:cNvPr>
          <p:cNvSpPr txBox="1"/>
          <p:nvPr/>
        </p:nvSpPr>
        <p:spPr>
          <a:xfrm>
            <a:off x="1036320" y="2605177"/>
            <a:ext cx="5752669" cy="2862322"/>
          </a:xfrm>
          <a:prstGeom prst="rect">
            <a:avLst/>
          </a:prstGeom>
          <a:noFill/>
        </p:spPr>
        <p:txBody>
          <a:bodyPr wrap="square" rtlCol="0">
            <a:spAutoFit/>
          </a:bodyPr>
          <a:lstStyle/>
          <a:p>
            <a:r>
              <a:rPr lang="en-IN" b="0" i="0" dirty="0">
                <a:solidFill>
                  <a:srgbClr val="374151"/>
                </a:solidFill>
                <a:effectLst/>
                <a:latin typeface="Söhne"/>
              </a:rPr>
              <a:t>p(x) = 1 / (1 + exp(- (b0 + b1</a:t>
            </a:r>
            <a:r>
              <a:rPr lang="en-IN" b="0" i="1" dirty="0">
                <a:solidFill>
                  <a:srgbClr val="374151"/>
                </a:solidFill>
                <a:effectLst/>
                <a:latin typeface="Söhne"/>
              </a:rPr>
              <a:t>x1 + b2</a:t>
            </a:r>
            <a:r>
              <a:rPr lang="en-IN" b="0" i="0" dirty="0">
                <a:solidFill>
                  <a:srgbClr val="374151"/>
                </a:solidFill>
                <a:effectLst/>
                <a:latin typeface="Söhne"/>
              </a:rPr>
              <a:t>x2 + ... + bp*</a:t>
            </a:r>
            <a:r>
              <a:rPr lang="en-IN" b="0" i="0" dirty="0" err="1">
                <a:solidFill>
                  <a:srgbClr val="374151"/>
                </a:solidFill>
                <a:effectLst/>
                <a:latin typeface="Söhne"/>
              </a:rPr>
              <a:t>xp</a:t>
            </a:r>
            <a:r>
              <a:rPr lang="en-IN" b="0" i="0" dirty="0">
                <a:solidFill>
                  <a:srgbClr val="374151"/>
                </a:solidFill>
                <a:effectLst/>
                <a:latin typeface="Söhne"/>
              </a:rPr>
              <a:t>)))</a:t>
            </a:r>
            <a:br>
              <a:rPr lang="en-IN" b="0" i="0" dirty="0">
                <a:solidFill>
                  <a:srgbClr val="374151"/>
                </a:solidFill>
                <a:effectLst/>
                <a:latin typeface="Söhne"/>
              </a:rPr>
            </a:br>
            <a:br>
              <a:rPr lang="en-IN" b="0" i="0" dirty="0">
                <a:solidFill>
                  <a:srgbClr val="374151"/>
                </a:solidFill>
                <a:effectLst/>
                <a:latin typeface="Söhne"/>
              </a:rPr>
            </a:br>
            <a:r>
              <a:rPr lang="en-IN" b="0" i="0" dirty="0">
                <a:solidFill>
                  <a:srgbClr val="374151"/>
                </a:solidFill>
                <a:effectLst/>
                <a:latin typeface="Söhne"/>
              </a:rPr>
              <a:t>b0 is intercept,b1…bp are regression coefficients </a:t>
            </a:r>
            <a:br>
              <a:rPr lang="en-IN" b="0" i="0" dirty="0">
                <a:solidFill>
                  <a:srgbClr val="374151"/>
                </a:solidFill>
                <a:effectLst/>
                <a:latin typeface="Söhne"/>
              </a:rPr>
            </a:br>
            <a:br>
              <a:rPr lang="en-IN" b="0" i="0" dirty="0">
                <a:solidFill>
                  <a:srgbClr val="374151"/>
                </a:solidFill>
                <a:effectLst/>
                <a:latin typeface="Söhne"/>
              </a:rPr>
            </a:br>
            <a:r>
              <a:rPr lang="en-IN" b="0" i="0" dirty="0">
                <a:solidFill>
                  <a:srgbClr val="374151"/>
                </a:solidFill>
                <a:effectLst/>
                <a:latin typeface="Söhne"/>
              </a:rPr>
              <a:t>x1=&gt; age,X2=&gt;fnlwgt,x3=&gt;years of education,x4=&gt; capital gain, x5 =&gt; capital loss , x6=&gt;hours per week</a:t>
            </a:r>
          </a:p>
          <a:p>
            <a:r>
              <a:rPr lang="en-IN" dirty="0">
                <a:solidFill>
                  <a:srgbClr val="374151"/>
                </a:solidFill>
                <a:latin typeface="Söhne"/>
              </a:rPr>
              <a:t>P(x) &gt; 0.5 then &gt;50k else &lt;=50k</a:t>
            </a:r>
            <a:endParaRPr lang="en-IN" dirty="0"/>
          </a:p>
          <a:p>
            <a:br>
              <a:rPr lang="en-IN" dirty="0"/>
            </a:br>
            <a:r>
              <a:rPr lang="en-IN" dirty="0"/>
              <a:t>After performing two techniques found Random forest gives better results </a:t>
            </a:r>
          </a:p>
        </p:txBody>
      </p:sp>
      <p:pic>
        <p:nvPicPr>
          <p:cNvPr id="6" name="Picture 5">
            <a:extLst>
              <a:ext uri="{FF2B5EF4-FFF2-40B4-BE49-F238E27FC236}">
                <a16:creationId xmlns:a16="http://schemas.microsoft.com/office/drawing/2014/main" id="{6FC8A824-363F-9805-7FFA-D492E6CED50F}"/>
              </a:ext>
            </a:extLst>
          </p:cNvPr>
          <p:cNvPicPr>
            <a:picLocks noChangeAspect="1"/>
          </p:cNvPicPr>
          <p:nvPr/>
        </p:nvPicPr>
        <p:blipFill>
          <a:blip r:embed="rId2"/>
          <a:stretch>
            <a:fillRect/>
          </a:stretch>
        </p:blipFill>
        <p:spPr>
          <a:xfrm>
            <a:off x="7649853" y="2536266"/>
            <a:ext cx="2827265" cy="3375953"/>
          </a:xfrm>
          <a:prstGeom prst="rect">
            <a:avLst/>
          </a:prstGeom>
        </p:spPr>
      </p:pic>
      <p:sp>
        <p:nvSpPr>
          <p:cNvPr id="7" name="Footer Placeholder 6">
            <a:extLst>
              <a:ext uri="{FF2B5EF4-FFF2-40B4-BE49-F238E27FC236}">
                <a16:creationId xmlns:a16="http://schemas.microsoft.com/office/drawing/2014/main" id="{AE5D9D20-2782-BB58-C48F-B79E3809EDC9}"/>
              </a:ext>
            </a:extLst>
          </p:cNvPr>
          <p:cNvSpPr>
            <a:spLocks noGrp="1"/>
          </p:cNvSpPr>
          <p:nvPr>
            <p:ph type="ftr" sz="quarter" idx="11"/>
          </p:nvPr>
        </p:nvSpPr>
        <p:spPr/>
        <p:txBody>
          <a:bodyPr/>
          <a:lstStyle/>
          <a:p>
            <a:r>
              <a:rPr lang="en-IN"/>
              <a:t>STAT-515</a:t>
            </a:r>
          </a:p>
        </p:txBody>
      </p:sp>
      <p:sp>
        <p:nvSpPr>
          <p:cNvPr id="8" name="Slide Number Placeholder 7">
            <a:extLst>
              <a:ext uri="{FF2B5EF4-FFF2-40B4-BE49-F238E27FC236}">
                <a16:creationId xmlns:a16="http://schemas.microsoft.com/office/drawing/2014/main" id="{0B4372DA-962A-1F51-B3E3-CF5DE2F782D8}"/>
              </a:ext>
            </a:extLst>
          </p:cNvPr>
          <p:cNvSpPr>
            <a:spLocks noGrp="1"/>
          </p:cNvSpPr>
          <p:nvPr>
            <p:ph type="sldNum" sz="quarter" idx="12"/>
          </p:nvPr>
        </p:nvSpPr>
        <p:spPr/>
        <p:txBody>
          <a:bodyPr/>
          <a:lstStyle/>
          <a:p>
            <a:fld id="{0B63A6DA-1257-4F3C-BF59-AFC03ED271BA}" type="slidenum">
              <a:rPr lang="en-IN" smtClean="0"/>
              <a:t>8</a:t>
            </a:fld>
            <a:endParaRPr lang="en-IN"/>
          </a:p>
        </p:txBody>
      </p:sp>
    </p:spTree>
    <p:extLst>
      <p:ext uri="{BB962C8B-B14F-4D97-AF65-F5344CB8AC3E}">
        <p14:creationId xmlns:p14="http://schemas.microsoft.com/office/powerpoint/2010/main" val="442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16E8-875A-D9E0-5165-7E2F9E8DAF0D}"/>
              </a:ext>
            </a:extLst>
          </p:cNvPr>
          <p:cNvSpPr>
            <a:spLocks noGrp="1"/>
          </p:cNvSpPr>
          <p:nvPr>
            <p:ph type="title"/>
          </p:nvPr>
        </p:nvSpPr>
        <p:spPr>
          <a:xfrm>
            <a:off x="1113443" y="392502"/>
            <a:ext cx="10058400" cy="1337095"/>
          </a:xfrm>
        </p:spPr>
        <p:txBody>
          <a:bodyPr>
            <a:normAutofit/>
          </a:bodyPr>
          <a:lstStyle/>
          <a:p>
            <a:r>
              <a:rPr lang="en-IN" sz="2400" b="1" kern="0" dirty="0">
                <a:solidFill>
                  <a:srgbClr val="374151"/>
                </a:solidFill>
                <a:effectLst/>
                <a:latin typeface="+mn-lt"/>
                <a:ea typeface="Times New Roman" panose="02020603050405020304" pitchFamily="18" charset="0"/>
                <a:cs typeface="Times New Roman" panose="02020603050405020304" pitchFamily="18" charset="0"/>
              </a:rPr>
              <a:t>Is there a significant difference in the distribution of income classes between different native countries?</a:t>
            </a:r>
            <a:br>
              <a:rPr lang="en-IN" sz="2400" b="1" kern="100" dirty="0">
                <a:solidFill>
                  <a:srgbClr val="374151"/>
                </a:solidFill>
                <a:effectLst/>
                <a:latin typeface="+mn-lt"/>
                <a:ea typeface="Calibri" panose="020F0502020204030204" pitchFamily="34" charset="0"/>
                <a:cs typeface="Times New Roman" panose="02020603050405020304" pitchFamily="18" charset="0"/>
              </a:rPr>
            </a:br>
            <a:endParaRPr lang="en-IN" sz="2400" b="1" dirty="0">
              <a:latin typeface="+mn-lt"/>
            </a:endParaRPr>
          </a:p>
        </p:txBody>
      </p:sp>
      <p:sp>
        <p:nvSpPr>
          <p:cNvPr id="3" name="Content Placeholder 2">
            <a:extLst>
              <a:ext uri="{FF2B5EF4-FFF2-40B4-BE49-F238E27FC236}">
                <a16:creationId xmlns:a16="http://schemas.microsoft.com/office/drawing/2014/main" id="{E3625E3A-68B9-D09E-EECB-6AEFEB252BDF}"/>
              </a:ext>
            </a:extLst>
          </p:cNvPr>
          <p:cNvSpPr>
            <a:spLocks noGrp="1"/>
          </p:cNvSpPr>
          <p:nvPr>
            <p:ph idx="1"/>
          </p:nvPr>
        </p:nvSpPr>
        <p:spPr>
          <a:xfrm>
            <a:off x="1097280" y="1845733"/>
            <a:ext cx="9487332" cy="3951217"/>
          </a:xfrm>
        </p:spPr>
        <p:txBody>
          <a:bodyPr>
            <a:normAutofit/>
          </a:bodyPr>
          <a:lstStyle/>
          <a:p>
            <a:r>
              <a:rPr lang="en-US" b="0" i="0" dirty="0">
                <a:solidFill>
                  <a:srgbClr val="374151"/>
                </a:solidFill>
                <a:effectLst/>
                <a:latin typeface="Söhne"/>
              </a:rPr>
              <a:t>Pearson's chi-squared test is a statistical hypothesis test that is used to determine whether there is a significant association between two categorical variables.</a:t>
            </a:r>
            <a:br>
              <a:rPr lang="en-US" b="0" i="0" dirty="0">
                <a:solidFill>
                  <a:srgbClr val="374151"/>
                </a:solidFill>
                <a:effectLst/>
                <a:latin typeface="Söhne"/>
              </a:rPr>
            </a:br>
            <a:br>
              <a:rPr lang="en-US" b="0" i="0" dirty="0">
                <a:solidFill>
                  <a:srgbClr val="374151"/>
                </a:solidFill>
                <a:effectLst/>
                <a:latin typeface="Söhne"/>
              </a:rPr>
            </a:br>
            <a:r>
              <a:rPr lang="it-IT" b="0" i="0" dirty="0">
                <a:solidFill>
                  <a:srgbClr val="374151"/>
                </a:solidFill>
                <a:effectLst/>
                <a:latin typeface="Söhne"/>
              </a:rPr>
              <a:t>chi-squared = sum((O-E)^2 / E)</a:t>
            </a:r>
            <a:br>
              <a:rPr lang="it-IT" b="0" i="0" dirty="0">
                <a:solidFill>
                  <a:srgbClr val="374151"/>
                </a:solidFill>
                <a:effectLst/>
                <a:latin typeface="Söhne"/>
              </a:rPr>
            </a:br>
            <a:br>
              <a:rPr lang="it-IT" b="0" i="0" dirty="0">
                <a:solidFill>
                  <a:srgbClr val="374151"/>
                </a:solidFill>
                <a:effectLst/>
                <a:latin typeface="Söhne"/>
              </a:rPr>
            </a:br>
            <a:r>
              <a:rPr lang="en-US" b="0" i="0" dirty="0">
                <a:solidFill>
                  <a:srgbClr val="374151"/>
                </a:solidFill>
                <a:effectLst/>
                <a:latin typeface="Söhne"/>
              </a:rPr>
              <a:t>The calculated test statistic was 274.26, with 10 degrees of freedom, and a p-value less than 2.2e-16, indicating strong evidence against the null hypothesis of independence between income class and native country.</a:t>
            </a:r>
            <a:br>
              <a:rPr lang="en-US" b="0" i="0" dirty="0">
                <a:solidFill>
                  <a:srgbClr val="374151"/>
                </a:solidFill>
                <a:effectLst/>
                <a:latin typeface="Söhne"/>
              </a:rPr>
            </a:br>
            <a:br>
              <a:rPr lang="en-US" b="0" i="0" dirty="0">
                <a:solidFill>
                  <a:srgbClr val="374151"/>
                </a:solidFill>
                <a:effectLst/>
                <a:latin typeface="Söhne"/>
              </a:rPr>
            </a:br>
            <a:r>
              <a:rPr lang="en-US" b="0" i="0" dirty="0">
                <a:solidFill>
                  <a:srgbClr val="374151"/>
                </a:solidFill>
                <a:effectLst/>
                <a:latin typeface="Söhne"/>
              </a:rPr>
              <a:t>Therefore, it can be concluded that there is a significant association between income class and native country.</a:t>
            </a:r>
            <a:endParaRPr lang="en-IN" dirty="0"/>
          </a:p>
        </p:txBody>
      </p:sp>
      <p:pic>
        <p:nvPicPr>
          <p:cNvPr id="5" name="Picture 4">
            <a:extLst>
              <a:ext uri="{FF2B5EF4-FFF2-40B4-BE49-F238E27FC236}">
                <a16:creationId xmlns:a16="http://schemas.microsoft.com/office/drawing/2014/main" id="{5B0B5BBA-755A-2E94-FA8E-AFD76B18D475}"/>
              </a:ext>
            </a:extLst>
          </p:cNvPr>
          <p:cNvPicPr>
            <a:picLocks noChangeAspect="1"/>
          </p:cNvPicPr>
          <p:nvPr/>
        </p:nvPicPr>
        <p:blipFill>
          <a:blip r:embed="rId2"/>
          <a:stretch>
            <a:fillRect/>
          </a:stretch>
        </p:blipFill>
        <p:spPr>
          <a:xfrm>
            <a:off x="8451006" y="2272644"/>
            <a:ext cx="3608722" cy="841173"/>
          </a:xfrm>
          <a:prstGeom prst="rect">
            <a:avLst/>
          </a:prstGeom>
          <a:solidFill>
            <a:schemeClr val="tx1"/>
          </a:solidFill>
          <a:ln>
            <a:solidFill>
              <a:schemeClr val="tx1"/>
            </a:solidFill>
          </a:ln>
        </p:spPr>
      </p:pic>
      <p:sp>
        <p:nvSpPr>
          <p:cNvPr id="6" name="Footer Placeholder 5">
            <a:extLst>
              <a:ext uri="{FF2B5EF4-FFF2-40B4-BE49-F238E27FC236}">
                <a16:creationId xmlns:a16="http://schemas.microsoft.com/office/drawing/2014/main" id="{6CA6AF75-0D9D-3D42-5FA0-40F9CB182352}"/>
              </a:ext>
            </a:extLst>
          </p:cNvPr>
          <p:cNvSpPr>
            <a:spLocks noGrp="1"/>
          </p:cNvSpPr>
          <p:nvPr>
            <p:ph type="ftr" sz="quarter" idx="11"/>
          </p:nvPr>
        </p:nvSpPr>
        <p:spPr/>
        <p:txBody>
          <a:bodyPr/>
          <a:lstStyle/>
          <a:p>
            <a:r>
              <a:rPr lang="en-IN" dirty="0"/>
              <a:t>STAT-515</a:t>
            </a:r>
          </a:p>
        </p:txBody>
      </p:sp>
      <p:sp>
        <p:nvSpPr>
          <p:cNvPr id="7" name="Slide Number Placeholder 6">
            <a:extLst>
              <a:ext uri="{FF2B5EF4-FFF2-40B4-BE49-F238E27FC236}">
                <a16:creationId xmlns:a16="http://schemas.microsoft.com/office/drawing/2014/main" id="{72E72508-00F1-9EB0-186E-9EDA56C917E8}"/>
              </a:ext>
            </a:extLst>
          </p:cNvPr>
          <p:cNvSpPr>
            <a:spLocks noGrp="1"/>
          </p:cNvSpPr>
          <p:nvPr>
            <p:ph type="sldNum" sz="quarter" idx="12"/>
          </p:nvPr>
        </p:nvSpPr>
        <p:spPr/>
        <p:txBody>
          <a:bodyPr/>
          <a:lstStyle/>
          <a:p>
            <a:fld id="{0B63A6DA-1257-4F3C-BF59-AFC03ED271BA}" type="slidenum">
              <a:rPr lang="en-IN" smtClean="0"/>
              <a:t>9</a:t>
            </a:fld>
            <a:endParaRPr lang="en-IN"/>
          </a:p>
        </p:txBody>
      </p:sp>
    </p:spTree>
    <p:extLst>
      <p:ext uri="{BB962C8B-B14F-4D97-AF65-F5344CB8AC3E}">
        <p14:creationId xmlns:p14="http://schemas.microsoft.com/office/powerpoint/2010/main" val="25743477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1135</TotalTime>
  <Words>1381</Words>
  <Application>Microsoft Macintosh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Calibri</vt:lpstr>
      <vt:lpstr>Calibri Light</vt:lpstr>
      <vt:lpstr>Segoe UI</vt:lpstr>
      <vt:lpstr>Söhne</vt:lpstr>
      <vt:lpstr>Retrospect</vt:lpstr>
      <vt:lpstr>Loan approval predication based on Income class</vt:lpstr>
      <vt:lpstr>About Dataset:</vt:lpstr>
      <vt:lpstr>Research question:</vt:lpstr>
      <vt:lpstr>Data Cleaning and Transformation</vt:lpstr>
      <vt:lpstr>Analysis and Visualization -I</vt:lpstr>
      <vt:lpstr>Analysis and Visualization -II</vt:lpstr>
      <vt:lpstr> Research questions</vt:lpstr>
      <vt:lpstr>Research questions</vt:lpstr>
      <vt:lpstr>Is there a significant difference in the distribution of income classes between different native countries? </vt:lpstr>
      <vt:lpstr>  Is there a significant difference in the hours worked per week between different income classes?</vt:lpstr>
      <vt:lpstr>  Predicating capital gain based on education num, age, hours per week using multiple linear regression?</vt:lpstr>
      <vt:lpstr>Shiny Application for predicting capital gain</vt:lpstr>
      <vt:lpstr>Shiny Application for predicting income class</vt:lpstr>
      <vt:lpstr> RESULT:</vt:lpstr>
      <vt:lpstr>Special Efforts: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predication based on Income class</dc:title>
  <dc:creator>Bhavesh Kurella</dc:creator>
  <cp:lastModifiedBy>Shashank Yelagandula</cp:lastModifiedBy>
  <cp:revision>12</cp:revision>
  <dcterms:created xsi:type="dcterms:W3CDTF">2023-05-15T20:50:07Z</dcterms:created>
  <dcterms:modified xsi:type="dcterms:W3CDTF">2023-05-16T15:51:42Z</dcterms:modified>
</cp:coreProperties>
</file>