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9"/>
  </p:notes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Dammalapati" initials="SD" lastIdx="1" clrIdx="0">
    <p:extLst>
      <p:ext uri="{19B8F6BF-5375-455C-9EA6-DF929625EA0E}">
        <p15:presenceInfo xmlns:p15="http://schemas.microsoft.com/office/powerpoint/2012/main" userId="555b3109f234f1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F5ED4-21B5-4C99-9FB6-B6897EF8836B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DFDB-F478-4F4F-93B1-E2B1F0885F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3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7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22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214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77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0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3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5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5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0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AFDE-1832-4FCD-B77C-76F17779B15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67D85B-B1D1-4E97-BBC7-5206D9883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7626" y="270790"/>
            <a:ext cx="2576746" cy="255968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592795" y="2979233"/>
            <a:ext cx="700641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Innovation Summer Award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2019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45566" y="3210065"/>
            <a:ext cx="910086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Tolerant Drone</a:t>
            </a: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38532" y="4859293"/>
            <a:ext cx="951493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Applicants :   Shashank Dammalapati         K.R.V. Vamsi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Krishna          Nagendra Kokku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2017ME10572                    2017MT60777                   2017CS10343</a:t>
            </a:r>
            <a:endParaRPr lang="en-US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Facilitator : </a:t>
            </a:r>
            <a:r>
              <a:rPr lang="en-IN" b="1" dirty="0" err="1"/>
              <a:t>Dr.</a:t>
            </a:r>
            <a:r>
              <a:rPr lang="en-IN" b="1" dirty="0"/>
              <a:t> Amit Gupta</a:t>
            </a:r>
            <a:r>
              <a:rPr lang="en-US" b="1" dirty="0"/>
              <a:t>, </a:t>
            </a:r>
            <a:r>
              <a:rPr lang="en-IN" dirty="0"/>
              <a:t>Dept of Mechanical Engineering,</a:t>
            </a:r>
            <a:r>
              <a:rPr lang="en-US" dirty="0"/>
              <a:t> </a:t>
            </a:r>
            <a:r>
              <a:rPr lang="en-IN" dirty="0"/>
              <a:t>IIT-Delhi.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048F-153F-4921-8093-AC4328BB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38" y="697865"/>
            <a:ext cx="10515600" cy="4351338"/>
          </a:xfrm>
        </p:spPr>
        <p:txBody>
          <a:bodyPr/>
          <a:lstStyle/>
          <a:p>
            <a:r>
              <a:rPr lang="en-US" dirty="0"/>
              <a:t>Pixhawk (Contains all sensors), Open Source hardware</a:t>
            </a:r>
          </a:p>
          <a:p>
            <a:pPr marL="0" indent="0">
              <a:buNone/>
            </a:pPr>
            <a:r>
              <a:rPr lang="en-US" dirty="0"/>
              <a:t>In Aeromodelling club we work on </a:t>
            </a:r>
            <a:r>
              <a:rPr lang="en-US" dirty="0" err="1"/>
              <a:t>Ardupilot</a:t>
            </a:r>
            <a:r>
              <a:rPr lang="en-US" dirty="0"/>
              <a:t>, a open source software for drones, </a:t>
            </a:r>
          </a:p>
          <a:p>
            <a:pPr marL="0" indent="0">
              <a:buNone/>
            </a:pPr>
            <a:r>
              <a:rPr lang="en-US" dirty="0"/>
              <a:t>helicopters and rovers.</a:t>
            </a:r>
          </a:p>
          <a:p>
            <a:r>
              <a:rPr lang="en-US" dirty="0"/>
              <a:t>Main Features : Mission planning, different flying modes including a fail safe mode.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659E40-532E-4DCA-99B6-8C7543F9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" y="2531913"/>
            <a:ext cx="7414882" cy="36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9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7101-58E0-40CE-A14E-F82E418E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Propeller failures</a:t>
            </a:r>
            <a:r>
              <a:rPr lang="en-US" sz="32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1F0C-3A37-4104-A458-16DF200A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148018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Complete breakage</a:t>
            </a:r>
          </a:p>
          <a:p>
            <a:r>
              <a:rPr lang="en-US" dirty="0"/>
              <a:t>Symmetric breakage </a:t>
            </a:r>
          </a:p>
          <a:p>
            <a:r>
              <a:rPr lang="en-US" dirty="0"/>
              <a:t>Asymmetric breakage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Algorithms to fail safe in case of Complete breakage or in case of a motor shut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Project implementation</a:t>
            </a:r>
          </a:p>
          <a:p>
            <a:pPr>
              <a:buAutoNum type="arabicPeriod"/>
            </a:pPr>
            <a:r>
              <a:rPr lang="en-US" dirty="0"/>
              <a:t>Detection of the propeller failure.</a:t>
            </a:r>
          </a:p>
          <a:p>
            <a:pPr>
              <a:buAutoNum type="arabicPeriod"/>
            </a:pPr>
            <a:r>
              <a:rPr lang="en-US" dirty="0"/>
              <a:t>Stabilizing the drone by switching off the opposite motor.</a:t>
            </a:r>
          </a:p>
          <a:p>
            <a:pPr>
              <a:buAutoNum type="arabicPeriod"/>
            </a:pPr>
            <a:r>
              <a:rPr lang="en-US" dirty="0"/>
              <a:t>Safely Landing or bringing back the drone using cyclic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304344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2D7C3C-C5E1-48D1-94FF-96B62066AD17}"/>
              </a:ext>
            </a:extLst>
          </p:cNvPr>
          <p:cNvSpPr txBox="1"/>
          <p:nvPr/>
        </p:nvSpPr>
        <p:spPr>
          <a:xfrm>
            <a:off x="406400" y="497840"/>
            <a:ext cx="11531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Prior work</a:t>
            </a:r>
          </a:p>
          <a:p>
            <a:endParaRPr lang="en-US" dirty="0"/>
          </a:p>
          <a:p>
            <a:r>
              <a:rPr lang="en-US" dirty="0"/>
              <a:t>We worked with Pixhawk hardware and </a:t>
            </a:r>
            <a:r>
              <a:rPr lang="en-US" dirty="0" err="1"/>
              <a:t>Ardupilot</a:t>
            </a:r>
            <a:r>
              <a:rPr lang="en-US" dirty="0"/>
              <a:t> software in Aeromodelling club</a:t>
            </a:r>
          </a:p>
          <a:p>
            <a:endParaRPr lang="en-US" dirty="0"/>
          </a:p>
          <a:p>
            <a:r>
              <a:rPr lang="en-US" dirty="0"/>
              <a:t>We experimented with different fail safe modes that are available in </a:t>
            </a:r>
            <a:r>
              <a:rPr lang="en-US" dirty="0" err="1"/>
              <a:t>Ardupilot</a:t>
            </a:r>
            <a:r>
              <a:rPr lang="en-US" dirty="0"/>
              <a:t> software like </a:t>
            </a:r>
          </a:p>
          <a:p>
            <a:endParaRPr lang="en-US" dirty="0"/>
          </a:p>
          <a:p>
            <a:r>
              <a:rPr lang="en-US" dirty="0"/>
              <a:t>1. Battery fail safe mode </a:t>
            </a:r>
          </a:p>
          <a:p>
            <a:endParaRPr lang="en-US" dirty="0"/>
          </a:p>
          <a:p>
            <a:r>
              <a:rPr lang="en-US" dirty="0"/>
              <a:t>2. Geo-fencing mode</a:t>
            </a:r>
          </a:p>
          <a:p>
            <a:endParaRPr lang="en-US" dirty="0"/>
          </a:p>
          <a:p>
            <a:r>
              <a:rPr lang="en-US" dirty="0"/>
              <a:t>We also made different RC planes including Pusher, Puller and Delta wings in Aeromodelling club,</a:t>
            </a:r>
          </a:p>
          <a:p>
            <a:r>
              <a:rPr lang="en-US" dirty="0"/>
              <a:t>And have experience in flying planes and drones.</a:t>
            </a:r>
          </a:p>
          <a:p>
            <a:endParaRPr lang="en-US" dirty="0"/>
          </a:p>
          <a:p>
            <a:r>
              <a:rPr lang="en-US" sz="2800" b="1" dirty="0"/>
              <a:t>Achievements</a:t>
            </a:r>
          </a:p>
          <a:p>
            <a:endParaRPr lang="en-US" dirty="0"/>
          </a:p>
          <a:p>
            <a:r>
              <a:rPr lang="en-US" dirty="0"/>
              <a:t>We secured 1</a:t>
            </a:r>
            <a:r>
              <a:rPr lang="en-US" baseline="30000" dirty="0"/>
              <a:t>st</a:t>
            </a:r>
            <a:r>
              <a:rPr lang="en-US" dirty="0"/>
              <a:t> prize in Boeing National Aeromodelling Competition that was held in Madras</a:t>
            </a:r>
          </a:p>
          <a:p>
            <a:r>
              <a:rPr lang="en-US" dirty="0"/>
              <a:t>by designing a plane that can lift heavy payloads.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7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6187-0429-4DCD-911E-2F7AB299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90FF-D1B2-4E2A-86BB-D860680D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14" y="1488613"/>
            <a:ext cx="8596668" cy="3880773"/>
          </a:xfrm>
        </p:spPr>
        <p:txBody>
          <a:bodyPr/>
          <a:lstStyle/>
          <a:p>
            <a:r>
              <a:rPr lang="en-US" dirty="0"/>
              <a:t>We will be able to safely land/ hover a drone which had a propeller/Motor failure flying in the mid air</a:t>
            </a:r>
          </a:p>
          <a:p>
            <a:r>
              <a:rPr lang="en-US" dirty="0"/>
              <a:t>We will also be able to move the drone after the failure to bring it back to the launch pad.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28F039-04A7-4ED8-AAB2-78AE5B096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9" y="2809413"/>
            <a:ext cx="1171603" cy="128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BE654-845E-4B76-85F9-A4445E3EC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6156"/>
              </p:ext>
            </p:extLst>
          </p:nvPr>
        </p:nvGraphicFramePr>
        <p:xfrm>
          <a:off x="809309" y="4150167"/>
          <a:ext cx="5649202" cy="209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8969">
                  <a:extLst>
                    <a:ext uri="{9D8B030D-6E8A-4147-A177-3AD203B41FA5}">
                      <a16:colId xmlns:a16="http://schemas.microsoft.com/office/drawing/2014/main" val="2008901210"/>
                    </a:ext>
                  </a:extLst>
                </a:gridCol>
                <a:gridCol w="2630233">
                  <a:extLst>
                    <a:ext uri="{9D8B030D-6E8A-4147-A177-3AD203B41FA5}">
                      <a16:colId xmlns:a16="http://schemas.microsoft.com/office/drawing/2014/main" val="3442743846"/>
                    </a:ext>
                  </a:extLst>
                </a:gridCol>
              </a:tblGrid>
              <a:tr h="262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Pixhawk flight controller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7000/-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030308"/>
                  </a:ext>
                </a:extLst>
              </a:tr>
              <a:tr h="262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GPS and compass module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2200/-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266571"/>
                  </a:ext>
                </a:extLst>
              </a:tr>
              <a:tr h="262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Raspberry pi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3000/-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929146"/>
                  </a:ext>
                </a:extLst>
              </a:tr>
              <a:tr h="524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Framework, Motors, ESC, Propellers, wires etc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5600/-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144289"/>
                  </a:ext>
                </a:extLst>
              </a:tr>
              <a:tr h="524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Gyroscope/Accelerometers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and other sensors   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3000/-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015215"/>
                  </a:ext>
                </a:extLst>
              </a:tr>
              <a:tr h="262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20800/-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83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2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57BB-08E5-4F78-B98B-0DE6D505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GANTT Chart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CFD705-7706-41B5-ADC7-DEB1CDFC1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72954"/>
              </p:ext>
            </p:extLst>
          </p:nvPr>
        </p:nvGraphicFramePr>
        <p:xfrm>
          <a:off x="320181" y="2057400"/>
          <a:ext cx="9144330" cy="277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79">
                  <a:extLst>
                    <a:ext uri="{9D8B030D-6E8A-4147-A177-3AD203B41FA5}">
                      <a16:colId xmlns:a16="http://schemas.microsoft.com/office/drawing/2014/main" val="2652936978"/>
                    </a:ext>
                  </a:extLst>
                </a:gridCol>
                <a:gridCol w="837258">
                  <a:extLst>
                    <a:ext uri="{9D8B030D-6E8A-4147-A177-3AD203B41FA5}">
                      <a16:colId xmlns:a16="http://schemas.microsoft.com/office/drawing/2014/main" val="1489469005"/>
                    </a:ext>
                  </a:extLst>
                </a:gridCol>
                <a:gridCol w="782424">
                  <a:extLst>
                    <a:ext uri="{9D8B030D-6E8A-4147-A177-3AD203B41FA5}">
                      <a16:colId xmlns:a16="http://schemas.microsoft.com/office/drawing/2014/main" val="3159240984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3354776618"/>
                    </a:ext>
                  </a:extLst>
                </a:gridCol>
                <a:gridCol w="830980">
                  <a:extLst>
                    <a:ext uri="{9D8B030D-6E8A-4147-A177-3AD203B41FA5}">
                      <a16:colId xmlns:a16="http://schemas.microsoft.com/office/drawing/2014/main" val="163249804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250104283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2095197201"/>
                    </a:ext>
                  </a:extLst>
                </a:gridCol>
                <a:gridCol w="838985">
                  <a:extLst>
                    <a:ext uri="{9D8B030D-6E8A-4147-A177-3AD203B41FA5}">
                      <a16:colId xmlns:a16="http://schemas.microsoft.com/office/drawing/2014/main" val="17216274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35750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38056"/>
                  </a:ext>
                </a:extLst>
              </a:tr>
              <a:tr h="437374">
                <a:tc>
                  <a:txBody>
                    <a:bodyPr/>
                    <a:lstStyle/>
                    <a:p>
                      <a:r>
                        <a:rPr lang="en-US" sz="1200" dirty="0"/>
                        <a:t>Literature review/Hardware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36580"/>
                  </a:ext>
                </a:extLst>
              </a:tr>
              <a:tr h="568586">
                <a:tc>
                  <a:txBody>
                    <a:bodyPr/>
                    <a:lstStyle/>
                    <a:p>
                      <a:r>
                        <a:rPr lang="en-US" sz="1200" dirty="0"/>
                        <a:t>Building/Algorithms for detecting and stabilizing after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72214"/>
                  </a:ext>
                </a:extLst>
              </a:tr>
              <a:tr h="568586">
                <a:tc>
                  <a:txBody>
                    <a:bodyPr/>
                    <a:lstStyle/>
                    <a:p>
                      <a:r>
                        <a:rPr lang="en-US" sz="1200" dirty="0"/>
                        <a:t>Algorithms for moving the damaged drone with two propellers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33421"/>
                  </a:ext>
                </a:extLst>
              </a:tr>
              <a:tr h="398836">
                <a:tc>
                  <a:txBody>
                    <a:bodyPr/>
                    <a:lstStyle/>
                    <a:p>
                      <a:r>
                        <a:rPr lang="en-US" sz="1200" dirty="0"/>
                        <a:t>Testing and Refining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0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9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E8BA4-033A-448F-8E47-5A36A16B676F}"/>
              </a:ext>
            </a:extLst>
          </p:cNvPr>
          <p:cNvSpPr txBox="1"/>
          <p:nvPr/>
        </p:nvSpPr>
        <p:spPr>
          <a:xfrm>
            <a:off x="1536569" y="2281287"/>
            <a:ext cx="932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019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1339</TotalTime>
  <Words>363</Words>
  <Application>Microsoft Office PowerPoint</Application>
  <PresentationFormat>Widescreen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Propeller failures </vt:lpstr>
      <vt:lpstr>PowerPoint Presentation</vt:lpstr>
      <vt:lpstr>Deliverables</vt:lpstr>
      <vt:lpstr> GANTT Chart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Dammalapati</dc:creator>
  <cp:lastModifiedBy>Shashank Dammalapati</cp:lastModifiedBy>
  <cp:revision>18</cp:revision>
  <dcterms:created xsi:type="dcterms:W3CDTF">2019-04-16T07:47:29Z</dcterms:created>
  <dcterms:modified xsi:type="dcterms:W3CDTF">2019-04-17T07:04:26Z</dcterms:modified>
</cp:coreProperties>
</file>