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Dammalapati" initials="SD" lastIdx="1" clrIdx="0">
    <p:extLst>
      <p:ext uri="{19B8F6BF-5375-455C-9EA6-DF929625EA0E}">
        <p15:presenceInfo xmlns:p15="http://schemas.microsoft.com/office/powerpoint/2012/main" userId="555b3109f234f1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16T20:56:17.781" idx="1">
    <p:pos x="10" y="10"/>
    <p:text>Dialogue after the last line : And when this happens, props arent the only that gets the broken, the whole drone wrecks on falling to the ground.</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84D7-622E-4852-B64B-BAA9B00AD6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9F8E92-B50F-4E28-ACFC-F1E45D83C3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6D4786-A8BF-45C5-A201-3622FA882755}"/>
              </a:ext>
            </a:extLst>
          </p:cNvPr>
          <p:cNvSpPr>
            <a:spLocks noGrp="1"/>
          </p:cNvSpPr>
          <p:nvPr>
            <p:ph type="dt" sz="half" idx="10"/>
          </p:nvPr>
        </p:nvSpPr>
        <p:spPr/>
        <p:txBody>
          <a:bodyPr/>
          <a:lstStyle/>
          <a:p>
            <a:fld id="{748A377E-3EF7-40AB-A103-A76778F76B32}" type="datetimeFigureOut">
              <a:rPr lang="en-US" smtClean="0"/>
              <a:t>4/16/2019</a:t>
            </a:fld>
            <a:endParaRPr lang="en-US"/>
          </a:p>
        </p:txBody>
      </p:sp>
      <p:sp>
        <p:nvSpPr>
          <p:cNvPr id="5" name="Footer Placeholder 4">
            <a:extLst>
              <a:ext uri="{FF2B5EF4-FFF2-40B4-BE49-F238E27FC236}">
                <a16:creationId xmlns:a16="http://schemas.microsoft.com/office/drawing/2014/main" id="{45003093-1F2B-4513-AE2E-6DB5F7AB0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BA94B-C602-49FF-B6EF-8DDCC6CAEBA1}"/>
              </a:ext>
            </a:extLst>
          </p:cNvPr>
          <p:cNvSpPr>
            <a:spLocks noGrp="1"/>
          </p:cNvSpPr>
          <p:nvPr>
            <p:ph type="sldNum" sz="quarter" idx="12"/>
          </p:nvPr>
        </p:nvSpPr>
        <p:spPr/>
        <p:txBody>
          <a:bodyPr/>
          <a:lstStyle/>
          <a:p>
            <a:fld id="{0E49F565-A689-41A1-BE04-EC8CA5E02F96}" type="slidenum">
              <a:rPr lang="en-US" smtClean="0"/>
              <a:t>‹#›</a:t>
            </a:fld>
            <a:endParaRPr lang="en-US"/>
          </a:p>
        </p:txBody>
      </p:sp>
    </p:spTree>
    <p:extLst>
      <p:ext uri="{BB962C8B-B14F-4D97-AF65-F5344CB8AC3E}">
        <p14:creationId xmlns:p14="http://schemas.microsoft.com/office/powerpoint/2010/main" val="31464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1DCC-105C-4B0A-A88E-040C966500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A0F364-01CD-4B27-ADBE-29FFEE88FF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5811E-EC91-4169-9D7A-7C44723A57C0}"/>
              </a:ext>
            </a:extLst>
          </p:cNvPr>
          <p:cNvSpPr>
            <a:spLocks noGrp="1"/>
          </p:cNvSpPr>
          <p:nvPr>
            <p:ph type="dt" sz="half" idx="10"/>
          </p:nvPr>
        </p:nvSpPr>
        <p:spPr/>
        <p:txBody>
          <a:bodyPr/>
          <a:lstStyle/>
          <a:p>
            <a:fld id="{748A377E-3EF7-40AB-A103-A76778F76B32}" type="datetimeFigureOut">
              <a:rPr lang="en-US" smtClean="0"/>
              <a:t>4/16/2019</a:t>
            </a:fld>
            <a:endParaRPr lang="en-US"/>
          </a:p>
        </p:txBody>
      </p:sp>
      <p:sp>
        <p:nvSpPr>
          <p:cNvPr id="5" name="Footer Placeholder 4">
            <a:extLst>
              <a:ext uri="{FF2B5EF4-FFF2-40B4-BE49-F238E27FC236}">
                <a16:creationId xmlns:a16="http://schemas.microsoft.com/office/drawing/2014/main" id="{FEFD5117-F4AD-441E-A3CA-6C9BF0E07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1FFA7-6991-4D31-951D-77432556A449}"/>
              </a:ext>
            </a:extLst>
          </p:cNvPr>
          <p:cNvSpPr>
            <a:spLocks noGrp="1"/>
          </p:cNvSpPr>
          <p:nvPr>
            <p:ph type="sldNum" sz="quarter" idx="12"/>
          </p:nvPr>
        </p:nvSpPr>
        <p:spPr/>
        <p:txBody>
          <a:bodyPr/>
          <a:lstStyle/>
          <a:p>
            <a:fld id="{0E49F565-A689-41A1-BE04-EC8CA5E02F96}" type="slidenum">
              <a:rPr lang="en-US" smtClean="0"/>
              <a:t>‹#›</a:t>
            </a:fld>
            <a:endParaRPr lang="en-US"/>
          </a:p>
        </p:txBody>
      </p:sp>
    </p:spTree>
    <p:extLst>
      <p:ext uri="{BB962C8B-B14F-4D97-AF65-F5344CB8AC3E}">
        <p14:creationId xmlns:p14="http://schemas.microsoft.com/office/powerpoint/2010/main" val="308346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E1F354-865A-4EB5-99C7-17C01D59BB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6B621E-239A-4C49-9D86-8727022CCE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319B8-6D1D-48A5-BEF8-D7602CC774C6}"/>
              </a:ext>
            </a:extLst>
          </p:cNvPr>
          <p:cNvSpPr>
            <a:spLocks noGrp="1"/>
          </p:cNvSpPr>
          <p:nvPr>
            <p:ph type="dt" sz="half" idx="10"/>
          </p:nvPr>
        </p:nvSpPr>
        <p:spPr/>
        <p:txBody>
          <a:bodyPr/>
          <a:lstStyle/>
          <a:p>
            <a:fld id="{748A377E-3EF7-40AB-A103-A76778F76B32}" type="datetimeFigureOut">
              <a:rPr lang="en-US" smtClean="0"/>
              <a:t>4/16/2019</a:t>
            </a:fld>
            <a:endParaRPr lang="en-US"/>
          </a:p>
        </p:txBody>
      </p:sp>
      <p:sp>
        <p:nvSpPr>
          <p:cNvPr id="5" name="Footer Placeholder 4">
            <a:extLst>
              <a:ext uri="{FF2B5EF4-FFF2-40B4-BE49-F238E27FC236}">
                <a16:creationId xmlns:a16="http://schemas.microsoft.com/office/drawing/2014/main" id="{12E35B65-EA66-4BD1-815D-F7FE8E000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EE25C-715E-46D9-A3F5-A53093CCBD2B}"/>
              </a:ext>
            </a:extLst>
          </p:cNvPr>
          <p:cNvSpPr>
            <a:spLocks noGrp="1"/>
          </p:cNvSpPr>
          <p:nvPr>
            <p:ph type="sldNum" sz="quarter" idx="12"/>
          </p:nvPr>
        </p:nvSpPr>
        <p:spPr/>
        <p:txBody>
          <a:bodyPr/>
          <a:lstStyle/>
          <a:p>
            <a:fld id="{0E49F565-A689-41A1-BE04-EC8CA5E02F96}" type="slidenum">
              <a:rPr lang="en-US" smtClean="0"/>
              <a:t>‹#›</a:t>
            </a:fld>
            <a:endParaRPr lang="en-US"/>
          </a:p>
        </p:txBody>
      </p:sp>
    </p:spTree>
    <p:extLst>
      <p:ext uri="{BB962C8B-B14F-4D97-AF65-F5344CB8AC3E}">
        <p14:creationId xmlns:p14="http://schemas.microsoft.com/office/powerpoint/2010/main" val="610460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1566-8FA9-4F1D-AACD-A6CB4C6576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CAA25D-818B-4950-B748-C61CFFB5AA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4C106-A081-4CD9-A640-26B8850930D8}"/>
              </a:ext>
            </a:extLst>
          </p:cNvPr>
          <p:cNvSpPr>
            <a:spLocks noGrp="1"/>
          </p:cNvSpPr>
          <p:nvPr>
            <p:ph type="dt" sz="half" idx="10"/>
          </p:nvPr>
        </p:nvSpPr>
        <p:spPr/>
        <p:txBody>
          <a:bodyPr/>
          <a:lstStyle/>
          <a:p>
            <a:fld id="{748A377E-3EF7-40AB-A103-A76778F76B32}" type="datetimeFigureOut">
              <a:rPr lang="en-US" smtClean="0"/>
              <a:t>4/16/2019</a:t>
            </a:fld>
            <a:endParaRPr lang="en-US"/>
          </a:p>
        </p:txBody>
      </p:sp>
      <p:sp>
        <p:nvSpPr>
          <p:cNvPr id="5" name="Footer Placeholder 4">
            <a:extLst>
              <a:ext uri="{FF2B5EF4-FFF2-40B4-BE49-F238E27FC236}">
                <a16:creationId xmlns:a16="http://schemas.microsoft.com/office/drawing/2014/main" id="{18C48CFA-B6EF-48A9-924F-D6D234F5D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908AC-9FB1-4490-ACD6-5D6132C239A1}"/>
              </a:ext>
            </a:extLst>
          </p:cNvPr>
          <p:cNvSpPr>
            <a:spLocks noGrp="1"/>
          </p:cNvSpPr>
          <p:nvPr>
            <p:ph type="sldNum" sz="quarter" idx="12"/>
          </p:nvPr>
        </p:nvSpPr>
        <p:spPr/>
        <p:txBody>
          <a:bodyPr/>
          <a:lstStyle/>
          <a:p>
            <a:fld id="{0E49F565-A689-41A1-BE04-EC8CA5E02F96}" type="slidenum">
              <a:rPr lang="en-US" smtClean="0"/>
              <a:t>‹#›</a:t>
            </a:fld>
            <a:endParaRPr lang="en-US"/>
          </a:p>
        </p:txBody>
      </p:sp>
    </p:spTree>
    <p:extLst>
      <p:ext uri="{BB962C8B-B14F-4D97-AF65-F5344CB8AC3E}">
        <p14:creationId xmlns:p14="http://schemas.microsoft.com/office/powerpoint/2010/main" val="332409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76AF-14FE-4BCE-A1A7-DDD4E13C4F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3E56B3-9DF3-4045-A865-644CEC8DD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749FBA-1BD9-4387-93B9-D893BE3FAC66}"/>
              </a:ext>
            </a:extLst>
          </p:cNvPr>
          <p:cNvSpPr>
            <a:spLocks noGrp="1"/>
          </p:cNvSpPr>
          <p:nvPr>
            <p:ph type="dt" sz="half" idx="10"/>
          </p:nvPr>
        </p:nvSpPr>
        <p:spPr/>
        <p:txBody>
          <a:bodyPr/>
          <a:lstStyle/>
          <a:p>
            <a:fld id="{748A377E-3EF7-40AB-A103-A76778F76B32}" type="datetimeFigureOut">
              <a:rPr lang="en-US" smtClean="0"/>
              <a:t>4/16/2019</a:t>
            </a:fld>
            <a:endParaRPr lang="en-US"/>
          </a:p>
        </p:txBody>
      </p:sp>
      <p:sp>
        <p:nvSpPr>
          <p:cNvPr id="5" name="Footer Placeholder 4">
            <a:extLst>
              <a:ext uri="{FF2B5EF4-FFF2-40B4-BE49-F238E27FC236}">
                <a16:creationId xmlns:a16="http://schemas.microsoft.com/office/drawing/2014/main" id="{2D2C782A-75B6-4024-91B7-0268E468D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BF036-2219-4915-B63F-984F37277E0B}"/>
              </a:ext>
            </a:extLst>
          </p:cNvPr>
          <p:cNvSpPr>
            <a:spLocks noGrp="1"/>
          </p:cNvSpPr>
          <p:nvPr>
            <p:ph type="sldNum" sz="quarter" idx="12"/>
          </p:nvPr>
        </p:nvSpPr>
        <p:spPr/>
        <p:txBody>
          <a:bodyPr/>
          <a:lstStyle/>
          <a:p>
            <a:fld id="{0E49F565-A689-41A1-BE04-EC8CA5E02F96}" type="slidenum">
              <a:rPr lang="en-US" smtClean="0"/>
              <a:t>‹#›</a:t>
            </a:fld>
            <a:endParaRPr lang="en-US"/>
          </a:p>
        </p:txBody>
      </p:sp>
    </p:spTree>
    <p:extLst>
      <p:ext uri="{BB962C8B-B14F-4D97-AF65-F5344CB8AC3E}">
        <p14:creationId xmlns:p14="http://schemas.microsoft.com/office/powerpoint/2010/main" val="2462945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0201-8841-4BBE-B367-F2AFD59DF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AE60F4-CBB7-4064-B31A-E1B71A9A4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18590-07B6-40E7-8D3C-8987596166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D7018D-74AF-4EED-BDAD-6E9107C51037}"/>
              </a:ext>
            </a:extLst>
          </p:cNvPr>
          <p:cNvSpPr>
            <a:spLocks noGrp="1"/>
          </p:cNvSpPr>
          <p:nvPr>
            <p:ph type="dt" sz="half" idx="10"/>
          </p:nvPr>
        </p:nvSpPr>
        <p:spPr/>
        <p:txBody>
          <a:bodyPr/>
          <a:lstStyle/>
          <a:p>
            <a:fld id="{748A377E-3EF7-40AB-A103-A76778F76B32}" type="datetimeFigureOut">
              <a:rPr lang="en-US" smtClean="0"/>
              <a:t>4/16/2019</a:t>
            </a:fld>
            <a:endParaRPr lang="en-US"/>
          </a:p>
        </p:txBody>
      </p:sp>
      <p:sp>
        <p:nvSpPr>
          <p:cNvPr id="6" name="Footer Placeholder 5">
            <a:extLst>
              <a:ext uri="{FF2B5EF4-FFF2-40B4-BE49-F238E27FC236}">
                <a16:creationId xmlns:a16="http://schemas.microsoft.com/office/drawing/2014/main" id="{7A95491F-8F9D-41E9-ACFE-3CDE64F25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63187-782B-4B1E-AC79-1C32142D3010}"/>
              </a:ext>
            </a:extLst>
          </p:cNvPr>
          <p:cNvSpPr>
            <a:spLocks noGrp="1"/>
          </p:cNvSpPr>
          <p:nvPr>
            <p:ph type="sldNum" sz="quarter" idx="12"/>
          </p:nvPr>
        </p:nvSpPr>
        <p:spPr/>
        <p:txBody>
          <a:bodyPr/>
          <a:lstStyle/>
          <a:p>
            <a:fld id="{0E49F565-A689-41A1-BE04-EC8CA5E02F96}" type="slidenum">
              <a:rPr lang="en-US" smtClean="0"/>
              <a:t>‹#›</a:t>
            </a:fld>
            <a:endParaRPr lang="en-US"/>
          </a:p>
        </p:txBody>
      </p:sp>
    </p:spTree>
    <p:extLst>
      <p:ext uri="{BB962C8B-B14F-4D97-AF65-F5344CB8AC3E}">
        <p14:creationId xmlns:p14="http://schemas.microsoft.com/office/powerpoint/2010/main" val="398005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584E-8B96-4FCC-A453-0324CE4799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EF2984-D198-4000-ABCC-F6BF06CB3D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3D2465-5560-47EE-98CA-4FC9DA83B4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564575-037C-4266-93B8-B78F086633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5EB185-D83D-43B4-B696-0CF2374594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8E2337-3A26-4D28-BA92-36CCD5FC2FAA}"/>
              </a:ext>
            </a:extLst>
          </p:cNvPr>
          <p:cNvSpPr>
            <a:spLocks noGrp="1"/>
          </p:cNvSpPr>
          <p:nvPr>
            <p:ph type="dt" sz="half" idx="10"/>
          </p:nvPr>
        </p:nvSpPr>
        <p:spPr/>
        <p:txBody>
          <a:bodyPr/>
          <a:lstStyle/>
          <a:p>
            <a:fld id="{748A377E-3EF7-40AB-A103-A76778F76B32}" type="datetimeFigureOut">
              <a:rPr lang="en-US" smtClean="0"/>
              <a:t>4/16/2019</a:t>
            </a:fld>
            <a:endParaRPr lang="en-US"/>
          </a:p>
        </p:txBody>
      </p:sp>
      <p:sp>
        <p:nvSpPr>
          <p:cNvPr id="8" name="Footer Placeholder 7">
            <a:extLst>
              <a:ext uri="{FF2B5EF4-FFF2-40B4-BE49-F238E27FC236}">
                <a16:creationId xmlns:a16="http://schemas.microsoft.com/office/drawing/2014/main" id="{99AC2016-4F06-462B-B539-6E72613FAE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09DB46-A295-4B01-B53F-9102809A5BE3}"/>
              </a:ext>
            </a:extLst>
          </p:cNvPr>
          <p:cNvSpPr>
            <a:spLocks noGrp="1"/>
          </p:cNvSpPr>
          <p:nvPr>
            <p:ph type="sldNum" sz="quarter" idx="12"/>
          </p:nvPr>
        </p:nvSpPr>
        <p:spPr/>
        <p:txBody>
          <a:bodyPr/>
          <a:lstStyle/>
          <a:p>
            <a:fld id="{0E49F565-A689-41A1-BE04-EC8CA5E02F96}" type="slidenum">
              <a:rPr lang="en-US" smtClean="0"/>
              <a:t>‹#›</a:t>
            </a:fld>
            <a:endParaRPr lang="en-US"/>
          </a:p>
        </p:txBody>
      </p:sp>
    </p:spTree>
    <p:extLst>
      <p:ext uri="{BB962C8B-B14F-4D97-AF65-F5344CB8AC3E}">
        <p14:creationId xmlns:p14="http://schemas.microsoft.com/office/powerpoint/2010/main" val="1379394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892A-FD6F-4908-AF89-4F5A29411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E097E8-2253-430A-89A9-C1C4F76FBE8F}"/>
              </a:ext>
            </a:extLst>
          </p:cNvPr>
          <p:cNvSpPr>
            <a:spLocks noGrp="1"/>
          </p:cNvSpPr>
          <p:nvPr>
            <p:ph type="dt" sz="half" idx="10"/>
          </p:nvPr>
        </p:nvSpPr>
        <p:spPr/>
        <p:txBody>
          <a:bodyPr/>
          <a:lstStyle/>
          <a:p>
            <a:fld id="{748A377E-3EF7-40AB-A103-A76778F76B32}" type="datetimeFigureOut">
              <a:rPr lang="en-US" smtClean="0"/>
              <a:t>4/16/2019</a:t>
            </a:fld>
            <a:endParaRPr lang="en-US"/>
          </a:p>
        </p:txBody>
      </p:sp>
      <p:sp>
        <p:nvSpPr>
          <p:cNvPr id="4" name="Footer Placeholder 3">
            <a:extLst>
              <a:ext uri="{FF2B5EF4-FFF2-40B4-BE49-F238E27FC236}">
                <a16:creationId xmlns:a16="http://schemas.microsoft.com/office/drawing/2014/main" id="{E7C544A5-6CFE-494B-9FA5-762B13989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E3652C-8F32-4598-B997-0FA5E6593539}"/>
              </a:ext>
            </a:extLst>
          </p:cNvPr>
          <p:cNvSpPr>
            <a:spLocks noGrp="1"/>
          </p:cNvSpPr>
          <p:nvPr>
            <p:ph type="sldNum" sz="quarter" idx="12"/>
          </p:nvPr>
        </p:nvSpPr>
        <p:spPr/>
        <p:txBody>
          <a:bodyPr/>
          <a:lstStyle/>
          <a:p>
            <a:fld id="{0E49F565-A689-41A1-BE04-EC8CA5E02F96}" type="slidenum">
              <a:rPr lang="en-US" smtClean="0"/>
              <a:t>‹#›</a:t>
            </a:fld>
            <a:endParaRPr lang="en-US"/>
          </a:p>
        </p:txBody>
      </p:sp>
    </p:spTree>
    <p:extLst>
      <p:ext uri="{BB962C8B-B14F-4D97-AF65-F5344CB8AC3E}">
        <p14:creationId xmlns:p14="http://schemas.microsoft.com/office/powerpoint/2010/main" val="354703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E13E2-17DB-4078-8883-5EABE1821E5F}"/>
              </a:ext>
            </a:extLst>
          </p:cNvPr>
          <p:cNvSpPr>
            <a:spLocks noGrp="1"/>
          </p:cNvSpPr>
          <p:nvPr>
            <p:ph type="dt" sz="half" idx="10"/>
          </p:nvPr>
        </p:nvSpPr>
        <p:spPr/>
        <p:txBody>
          <a:bodyPr/>
          <a:lstStyle/>
          <a:p>
            <a:fld id="{748A377E-3EF7-40AB-A103-A76778F76B32}" type="datetimeFigureOut">
              <a:rPr lang="en-US" smtClean="0"/>
              <a:t>4/16/2019</a:t>
            </a:fld>
            <a:endParaRPr lang="en-US"/>
          </a:p>
        </p:txBody>
      </p:sp>
      <p:sp>
        <p:nvSpPr>
          <p:cNvPr id="3" name="Footer Placeholder 2">
            <a:extLst>
              <a:ext uri="{FF2B5EF4-FFF2-40B4-BE49-F238E27FC236}">
                <a16:creationId xmlns:a16="http://schemas.microsoft.com/office/drawing/2014/main" id="{E4F09AE0-90FE-4097-8D9B-BB86489B04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BB26B7-A68E-44DE-BE01-14E994439A30}"/>
              </a:ext>
            </a:extLst>
          </p:cNvPr>
          <p:cNvSpPr>
            <a:spLocks noGrp="1"/>
          </p:cNvSpPr>
          <p:nvPr>
            <p:ph type="sldNum" sz="quarter" idx="12"/>
          </p:nvPr>
        </p:nvSpPr>
        <p:spPr/>
        <p:txBody>
          <a:bodyPr/>
          <a:lstStyle/>
          <a:p>
            <a:fld id="{0E49F565-A689-41A1-BE04-EC8CA5E02F96}" type="slidenum">
              <a:rPr lang="en-US" smtClean="0"/>
              <a:t>‹#›</a:t>
            </a:fld>
            <a:endParaRPr lang="en-US"/>
          </a:p>
        </p:txBody>
      </p:sp>
    </p:spTree>
    <p:extLst>
      <p:ext uri="{BB962C8B-B14F-4D97-AF65-F5344CB8AC3E}">
        <p14:creationId xmlns:p14="http://schemas.microsoft.com/office/powerpoint/2010/main" val="42084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049-F964-4085-8B57-B92C5EA3E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790232-0530-4672-988E-05084B9ED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8D8E58-0A06-4DD2-9DF4-793654B78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523B4-252C-4F03-B93F-76348B581EA2}"/>
              </a:ext>
            </a:extLst>
          </p:cNvPr>
          <p:cNvSpPr>
            <a:spLocks noGrp="1"/>
          </p:cNvSpPr>
          <p:nvPr>
            <p:ph type="dt" sz="half" idx="10"/>
          </p:nvPr>
        </p:nvSpPr>
        <p:spPr/>
        <p:txBody>
          <a:bodyPr/>
          <a:lstStyle/>
          <a:p>
            <a:fld id="{748A377E-3EF7-40AB-A103-A76778F76B32}" type="datetimeFigureOut">
              <a:rPr lang="en-US" smtClean="0"/>
              <a:t>4/16/2019</a:t>
            </a:fld>
            <a:endParaRPr lang="en-US"/>
          </a:p>
        </p:txBody>
      </p:sp>
      <p:sp>
        <p:nvSpPr>
          <p:cNvPr id="6" name="Footer Placeholder 5">
            <a:extLst>
              <a:ext uri="{FF2B5EF4-FFF2-40B4-BE49-F238E27FC236}">
                <a16:creationId xmlns:a16="http://schemas.microsoft.com/office/drawing/2014/main" id="{4D0B280F-F33D-4DAF-BA46-D982C01F7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50CB8-EBE4-4DAB-A008-B7C02B045D67}"/>
              </a:ext>
            </a:extLst>
          </p:cNvPr>
          <p:cNvSpPr>
            <a:spLocks noGrp="1"/>
          </p:cNvSpPr>
          <p:nvPr>
            <p:ph type="sldNum" sz="quarter" idx="12"/>
          </p:nvPr>
        </p:nvSpPr>
        <p:spPr/>
        <p:txBody>
          <a:bodyPr/>
          <a:lstStyle/>
          <a:p>
            <a:fld id="{0E49F565-A689-41A1-BE04-EC8CA5E02F96}" type="slidenum">
              <a:rPr lang="en-US" smtClean="0"/>
              <a:t>‹#›</a:t>
            </a:fld>
            <a:endParaRPr lang="en-US"/>
          </a:p>
        </p:txBody>
      </p:sp>
    </p:spTree>
    <p:extLst>
      <p:ext uri="{BB962C8B-B14F-4D97-AF65-F5344CB8AC3E}">
        <p14:creationId xmlns:p14="http://schemas.microsoft.com/office/powerpoint/2010/main" val="713700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76E1-B327-43F3-AF77-D4CD00D3E2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30DDC8-52D3-44EA-A660-93C64495B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900480-07A3-4911-99C8-757847370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6738B-4336-4D19-AD7A-5243479C23F3}"/>
              </a:ext>
            </a:extLst>
          </p:cNvPr>
          <p:cNvSpPr>
            <a:spLocks noGrp="1"/>
          </p:cNvSpPr>
          <p:nvPr>
            <p:ph type="dt" sz="half" idx="10"/>
          </p:nvPr>
        </p:nvSpPr>
        <p:spPr/>
        <p:txBody>
          <a:bodyPr/>
          <a:lstStyle/>
          <a:p>
            <a:fld id="{748A377E-3EF7-40AB-A103-A76778F76B32}" type="datetimeFigureOut">
              <a:rPr lang="en-US" smtClean="0"/>
              <a:t>4/16/2019</a:t>
            </a:fld>
            <a:endParaRPr lang="en-US"/>
          </a:p>
        </p:txBody>
      </p:sp>
      <p:sp>
        <p:nvSpPr>
          <p:cNvPr id="6" name="Footer Placeholder 5">
            <a:extLst>
              <a:ext uri="{FF2B5EF4-FFF2-40B4-BE49-F238E27FC236}">
                <a16:creationId xmlns:a16="http://schemas.microsoft.com/office/drawing/2014/main" id="{8B3D4B49-E3FC-4914-9751-BDC662D27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4BA7F-D8EA-49EB-A367-D74693E84D80}"/>
              </a:ext>
            </a:extLst>
          </p:cNvPr>
          <p:cNvSpPr>
            <a:spLocks noGrp="1"/>
          </p:cNvSpPr>
          <p:nvPr>
            <p:ph type="sldNum" sz="quarter" idx="12"/>
          </p:nvPr>
        </p:nvSpPr>
        <p:spPr/>
        <p:txBody>
          <a:bodyPr/>
          <a:lstStyle/>
          <a:p>
            <a:fld id="{0E49F565-A689-41A1-BE04-EC8CA5E02F96}" type="slidenum">
              <a:rPr lang="en-US" smtClean="0"/>
              <a:t>‹#›</a:t>
            </a:fld>
            <a:endParaRPr lang="en-US"/>
          </a:p>
        </p:txBody>
      </p:sp>
    </p:spTree>
    <p:extLst>
      <p:ext uri="{BB962C8B-B14F-4D97-AF65-F5344CB8AC3E}">
        <p14:creationId xmlns:p14="http://schemas.microsoft.com/office/powerpoint/2010/main" val="146223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D9B3C1-6F9E-4ABE-A0E2-EEB34B68AB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95B5FB-072F-4FD9-B50C-FC8AC75DC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96AA8-4E3D-4D4D-AC0F-4FCBB8367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A377E-3EF7-40AB-A103-A76778F76B32}" type="datetimeFigureOut">
              <a:rPr lang="en-US" smtClean="0"/>
              <a:t>4/16/2019</a:t>
            </a:fld>
            <a:endParaRPr lang="en-US"/>
          </a:p>
        </p:txBody>
      </p:sp>
      <p:sp>
        <p:nvSpPr>
          <p:cNvPr id="5" name="Footer Placeholder 4">
            <a:extLst>
              <a:ext uri="{FF2B5EF4-FFF2-40B4-BE49-F238E27FC236}">
                <a16:creationId xmlns:a16="http://schemas.microsoft.com/office/drawing/2014/main" id="{30F79C0A-7BD3-4E6C-BDA3-A7032C360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DFB94A-FC62-4B41-89B4-C47842922B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9F565-A689-41A1-BE04-EC8CA5E02F96}" type="slidenum">
              <a:rPr lang="en-US" smtClean="0"/>
              <a:t>‹#›</a:t>
            </a:fld>
            <a:endParaRPr lang="en-US"/>
          </a:p>
        </p:txBody>
      </p:sp>
    </p:spTree>
    <p:extLst>
      <p:ext uri="{BB962C8B-B14F-4D97-AF65-F5344CB8AC3E}">
        <p14:creationId xmlns:p14="http://schemas.microsoft.com/office/powerpoint/2010/main" val="317492168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rdupilot.org/copter/docs/parameters.html#fs-ekf-thres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amber_(aerodynamics)"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en.wikipedia.org/wiki/National_Advisory_Committee_for_Aeronautics" TargetMode="External"/><Relationship Id="rId4" Type="http://schemas.openxmlformats.org/officeDocument/2006/relationships/hyperlink" Target="https://en.wikipedia.org/wiki/Chord_(aircraf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ircraft Propeller">
            <a:extLst>
              <a:ext uri="{FF2B5EF4-FFF2-40B4-BE49-F238E27FC236}">
                <a16:creationId xmlns:a16="http://schemas.microsoft.com/office/drawing/2014/main" id="{1A850655-4080-40D5-9C9F-5875618A5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528638"/>
            <a:ext cx="609600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ick image for larger version&#10;&#10;Name: CTM.jpg&#10;Views: 1&#10;Size: 51.2 KB&#10;ID: 100104">
            <a:extLst>
              <a:ext uri="{FF2B5EF4-FFF2-40B4-BE49-F238E27FC236}">
                <a16:creationId xmlns:a16="http://schemas.microsoft.com/office/drawing/2014/main" id="{29215331-383C-42C7-A194-5F1B07326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2775" y="442913"/>
            <a:ext cx="43434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15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2F719A-B985-4BA7-A2B1-6C3BB4E52BFD}"/>
              </a:ext>
            </a:extLst>
          </p:cNvPr>
          <p:cNvSpPr txBox="1"/>
          <p:nvPr/>
        </p:nvSpPr>
        <p:spPr>
          <a:xfrm>
            <a:off x="5637229" y="2974156"/>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1E5BD670-8B34-49BF-BA97-ED0B55BF34E1}"/>
              </a:ext>
            </a:extLst>
          </p:cNvPr>
          <p:cNvSpPr txBox="1"/>
          <p:nvPr/>
        </p:nvSpPr>
        <p:spPr>
          <a:xfrm>
            <a:off x="904974" y="768284"/>
            <a:ext cx="10143241"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C8B4C417-9052-40B4-A5F5-EF0F4A9476D1}"/>
              </a:ext>
            </a:extLst>
          </p:cNvPr>
          <p:cNvSpPr txBox="1"/>
          <p:nvPr/>
        </p:nvSpPr>
        <p:spPr>
          <a:xfrm>
            <a:off x="1772239" y="622169"/>
            <a:ext cx="7692272" cy="707886"/>
          </a:xfrm>
          <a:prstGeom prst="rect">
            <a:avLst/>
          </a:prstGeom>
          <a:noFill/>
        </p:spPr>
        <p:txBody>
          <a:bodyPr wrap="square" rtlCol="0">
            <a:spAutoFit/>
          </a:bodyPr>
          <a:lstStyle/>
          <a:p>
            <a:r>
              <a:rPr lang="en-US" sz="4000" dirty="0"/>
              <a:t>Why propellers fail</a:t>
            </a:r>
          </a:p>
        </p:txBody>
      </p:sp>
      <p:pic>
        <p:nvPicPr>
          <p:cNvPr id="1026" name="Picture 2" descr="aircraft Propeller">
            <a:extLst>
              <a:ext uri="{FF2B5EF4-FFF2-40B4-BE49-F238E27FC236}">
                <a16:creationId xmlns:a16="http://schemas.microsoft.com/office/drawing/2014/main" id="{5C8CA9EA-1A2A-4B09-8F3F-E0BC2C397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530" y="1892529"/>
            <a:ext cx="6096000" cy="15906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1BF40C0-760D-4F2A-8125-4C54D2697A0F}"/>
              </a:ext>
            </a:extLst>
          </p:cNvPr>
          <p:cNvSpPr/>
          <p:nvPr/>
        </p:nvSpPr>
        <p:spPr>
          <a:xfrm>
            <a:off x="904974" y="3888556"/>
            <a:ext cx="7897650" cy="2308324"/>
          </a:xfrm>
          <a:prstGeom prst="rect">
            <a:avLst/>
          </a:prstGeom>
        </p:spPr>
        <p:txBody>
          <a:bodyPr wrap="square">
            <a:spAutoFit/>
          </a:bodyPr>
          <a:lstStyle/>
          <a:p>
            <a:r>
              <a:rPr lang="en-US" dirty="0"/>
              <a:t>High performance engines have caused propeller tips to break, presumably due to fatigue failure from vibration.  Propeller blades are especially susceptible to destructive vibration if they are excited near its resonant frequency. </a:t>
            </a:r>
          </a:p>
          <a:p>
            <a:endParaRPr lang="en-US" dirty="0"/>
          </a:p>
          <a:p>
            <a:r>
              <a:rPr lang="en-US" dirty="0"/>
              <a:t>Sometimes they may get damage due to some airborne obstacles like birds and branches.</a:t>
            </a:r>
          </a:p>
          <a:p>
            <a:r>
              <a:rPr lang="en-US" dirty="0"/>
              <a:t> </a:t>
            </a:r>
          </a:p>
          <a:p>
            <a:endParaRPr lang="en-US" dirty="0"/>
          </a:p>
        </p:txBody>
      </p:sp>
      <p:sp>
        <p:nvSpPr>
          <p:cNvPr id="10" name="TextBox 9">
            <a:extLst>
              <a:ext uri="{FF2B5EF4-FFF2-40B4-BE49-F238E27FC236}">
                <a16:creationId xmlns:a16="http://schemas.microsoft.com/office/drawing/2014/main" id="{1D5D0EC0-AFF2-4880-989A-A67B76F92FEC}"/>
              </a:ext>
            </a:extLst>
          </p:cNvPr>
          <p:cNvSpPr txBox="1"/>
          <p:nvPr/>
        </p:nvSpPr>
        <p:spPr>
          <a:xfrm>
            <a:off x="904974" y="1612296"/>
            <a:ext cx="1773382" cy="246221"/>
          </a:xfrm>
          <a:prstGeom prst="rect">
            <a:avLst/>
          </a:prstGeom>
          <a:noFill/>
        </p:spPr>
        <p:txBody>
          <a:bodyPr wrap="square" rtlCol="0">
            <a:spAutoFit/>
          </a:bodyPr>
          <a:lstStyle/>
          <a:p>
            <a:r>
              <a:rPr lang="en-US" sz="1000" b="1" dirty="0"/>
              <a:t>Forces on a propeller</a:t>
            </a:r>
          </a:p>
        </p:txBody>
      </p:sp>
    </p:spTree>
    <p:extLst>
      <p:ext uri="{BB962C8B-B14F-4D97-AF65-F5344CB8AC3E}">
        <p14:creationId xmlns:p14="http://schemas.microsoft.com/office/powerpoint/2010/main" val="133944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9EFE8-CD6E-44A7-A48D-BA7DCCA33504}"/>
              </a:ext>
            </a:extLst>
          </p:cNvPr>
          <p:cNvSpPr>
            <a:spLocks noGrp="1"/>
          </p:cNvSpPr>
          <p:nvPr>
            <p:ph idx="1"/>
          </p:nvPr>
        </p:nvSpPr>
        <p:spPr>
          <a:xfrm>
            <a:off x="310299" y="260776"/>
            <a:ext cx="10515600" cy="4351338"/>
          </a:xfrm>
        </p:spPr>
        <p:txBody>
          <a:bodyPr>
            <a:normAutofit fontScale="92500"/>
          </a:bodyPr>
          <a:lstStyle/>
          <a:p>
            <a:r>
              <a:rPr lang="en-US" b="1" dirty="0"/>
              <a:t>EKF Failsafe</a:t>
            </a:r>
          </a:p>
          <a:p>
            <a:r>
              <a:rPr lang="en-US" dirty="0"/>
              <a:t>The EKF failsafe monitors the health of EKF (the position and attitude estimation system) to catch problems with the vehicle’s position estimate (often caused by GPS glitches or compass errors) and prevent “</a:t>
            </a:r>
            <a:r>
              <a:rPr lang="en-US" dirty="0" err="1"/>
              <a:t>flyaways</a:t>
            </a:r>
            <a:r>
              <a:rPr lang="en-US" dirty="0"/>
              <a:t>”.</a:t>
            </a:r>
          </a:p>
          <a:p>
            <a:r>
              <a:rPr lang="en-US" dirty="0"/>
              <a:t>The EKF failsafe will trigger when any two of the EKF “variances” for compass, position or velocity are higher than the </a:t>
            </a:r>
            <a:r>
              <a:rPr lang="en-US" dirty="0">
                <a:hlinkClick r:id="rId2"/>
              </a:rPr>
              <a:t>FS_EKF_THRESH</a:t>
            </a:r>
            <a:r>
              <a:rPr lang="en-US" dirty="0"/>
              <a:t> parameter value for 1 second.</a:t>
            </a:r>
          </a:p>
          <a:p>
            <a:r>
              <a:rPr lang="en-US" dirty="0"/>
              <a:t>These “variances” come from the EKF itself and are numbers indicating the EKF’s confidence in its estimates. The values are between 0 and 1 with 0 meaning the estimate is very </a:t>
            </a:r>
            <a:r>
              <a:rPr lang="en-US" dirty="0" err="1"/>
              <a:t>trustwrothy</a:t>
            </a:r>
            <a:r>
              <a:rPr lang="en-US" dirty="0"/>
              <a:t> and 1.0 is very untrustworthy.</a:t>
            </a:r>
          </a:p>
          <a:p>
            <a:endParaRPr lang="en-US" dirty="0"/>
          </a:p>
        </p:txBody>
      </p:sp>
    </p:spTree>
    <p:extLst>
      <p:ext uri="{BB962C8B-B14F-4D97-AF65-F5344CB8AC3E}">
        <p14:creationId xmlns:p14="http://schemas.microsoft.com/office/powerpoint/2010/main" val="300482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ACA 66415 with mirrored front half">
            <a:extLst>
              <a:ext uri="{FF2B5EF4-FFF2-40B4-BE49-F238E27FC236}">
                <a16:creationId xmlns:a16="http://schemas.microsoft.com/office/drawing/2014/main" id="{E74FAA20-66DB-4767-94AD-D88B5404B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78" y="657740"/>
            <a:ext cx="6100200" cy="1152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81E45C-BE1B-452C-9FCF-19E178A6DFAE}"/>
              </a:ext>
            </a:extLst>
          </p:cNvPr>
          <p:cNvSpPr txBox="1"/>
          <p:nvPr/>
        </p:nvSpPr>
        <p:spPr>
          <a:xfrm>
            <a:off x="7154563" y="1090227"/>
            <a:ext cx="4633784" cy="523220"/>
          </a:xfrm>
          <a:prstGeom prst="rect">
            <a:avLst/>
          </a:prstGeom>
          <a:noFill/>
        </p:spPr>
        <p:txBody>
          <a:bodyPr wrap="square" rtlCol="0">
            <a:spAutoFit/>
          </a:bodyPr>
          <a:lstStyle/>
          <a:p>
            <a:r>
              <a:rPr lang="en-US" sz="2800" b="1" dirty="0"/>
              <a:t>Gives same lift in both cases</a:t>
            </a:r>
          </a:p>
        </p:txBody>
      </p:sp>
      <p:sp>
        <p:nvSpPr>
          <p:cNvPr id="5" name="TextBox 4">
            <a:extLst>
              <a:ext uri="{FF2B5EF4-FFF2-40B4-BE49-F238E27FC236}">
                <a16:creationId xmlns:a16="http://schemas.microsoft.com/office/drawing/2014/main" id="{88C15089-7EBD-461E-B6D1-41606C3B5137}"/>
              </a:ext>
            </a:extLst>
          </p:cNvPr>
          <p:cNvSpPr txBox="1"/>
          <p:nvPr/>
        </p:nvSpPr>
        <p:spPr>
          <a:xfrm>
            <a:off x="605481" y="2619632"/>
            <a:ext cx="10478530" cy="646331"/>
          </a:xfrm>
          <a:prstGeom prst="rect">
            <a:avLst/>
          </a:prstGeom>
          <a:noFill/>
        </p:spPr>
        <p:txBody>
          <a:bodyPr wrap="square" rtlCol="0">
            <a:spAutoFit/>
          </a:bodyPr>
          <a:lstStyle/>
          <a:p>
            <a:r>
              <a:rPr lang="en-US" dirty="0"/>
              <a:t>In case of airflow flowing in opposite direction, the Airflow around the airfoil wont be same as in case of correct direction and it will be less.</a:t>
            </a:r>
          </a:p>
        </p:txBody>
      </p:sp>
    </p:spTree>
    <p:extLst>
      <p:ext uri="{BB962C8B-B14F-4D97-AF65-F5344CB8AC3E}">
        <p14:creationId xmlns:p14="http://schemas.microsoft.com/office/powerpoint/2010/main" val="24386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57BAD0D-4B91-4DFC-B5DA-CF89EC6E5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65" y="238641"/>
            <a:ext cx="4354239" cy="3001315"/>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2467988E-589D-43A7-8915-D76E6EFF5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758" y="238641"/>
            <a:ext cx="3620634" cy="300131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94EF024A-6AD1-411F-B2BF-BE84A821C1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963" y="3618044"/>
            <a:ext cx="4541032" cy="3130111"/>
          </a:xfrm>
          <a:prstGeom prst="rect">
            <a:avLst/>
          </a:prstGeom>
        </p:spPr>
      </p:pic>
    </p:spTree>
    <p:extLst>
      <p:ext uri="{BB962C8B-B14F-4D97-AF65-F5344CB8AC3E}">
        <p14:creationId xmlns:p14="http://schemas.microsoft.com/office/powerpoint/2010/main" val="282311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f/fd/NACA_Profil_0.svg/350px-NACA_Profil_0.svg.png">
            <a:extLst>
              <a:ext uri="{FF2B5EF4-FFF2-40B4-BE49-F238E27FC236}">
                <a16:creationId xmlns:a16="http://schemas.microsoft.com/office/drawing/2014/main" id="{006D4C56-278E-45ED-A0DB-948BD3608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7025"/>
            <a:ext cx="3333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A46D1C3-630D-43AC-A564-8999FD7C4B29}"/>
              </a:ext>
            </a:extLst>
          </p:cNvPr>
          <p:cNvSpPr/>
          <p:nvPr/>
        </p:nvSpPr>
        <p:spPr>
          <a:xfrm>
            <a:off x="3811062" y="3106051"/>
            <a:ext cx="6096000" cy="1200329"/>
          </a:xfrm>
          <a:prstGeom prst="rect">
            <a:avLst/>
          </a:prstGeom>
        </p:spPr>
        <p:txBody>
          <a:bodyPr>
            <a:spAutoFit/>
          </a:bodyPr>
          <a:lstStyle/>
          <a:p>
            <a:r>
              <a:rPr lang="en-US" b="0" i="0" dirty="0">
                <a:solidFill>
                  <a:srgbClr val="222222"/>
                </a:solidFill>
                <a:effectLst/>
                <a:latin typeface="Arial" panose="020B0604020202020204" pitchFamily="34" charset="0"/>
              </a:rPr>
              <a:t>A: blue line = chord, green line = camber mean-line, B: leading edge radius, C: x-y-coordinates for the profile geometry (Chord = x-Axis; y-Axis line on that leading edge)</a:t>
            </a:r>
            <a:endParaRPr lang="en-US" dirty="0"/>
          </a:p>
        </p:txBody>
      </p:sp>
      <p:sp>
        <p:nvSpPr>
          <p:cNvPr id="5" name="Rectangle 4">
            <a:extLst>
              <a:ext uri="{FF2B5EF4-FFF2-40B4-BE49-F238E27FC236}">
                <a16:creationId xmlns:a16="http://schemas.microsoft.com/office/drawing/2014/main" id="{E90E848B-79D2-4F22-88BD-331117B636BB}"/>
              </a:ext>
            </a:extLst>
          </p:cNvPr>
          <p:cNvSpPr/>
          <p:nvPr/>
        </p:nvSpPr>
        <p:spPr>
          <a:xfrm>
            <a:off x="337665" y="4630775"/>
            <a:ext cx="8171935" cy="2031325"/>
          </a:xfrm>
          <a:prstGeom prst="rect">
            <a:avLst/>
          </a:prstGeom>
        </p:spPr>
        <p:txBody>
          <a:bodyPr wrap="square">
            <a:spAutoFit/>
          </a:bodyPr>
          <a:lstStyle/>
          <a:p>
            <a:r>
              <a:rPr lang="en-US" b="1" i="0" dirty="0">
                <a:solidFill>
                  <a:srgbClr val="222222"/>
                </a:solidFill>
                <a:effectLst/>
                <a:latin typeface="Arial" panose="020B0604020202020204" pitchFamily="34" charset="0"/>
              </a:rPr>
              <a:t>The NACA four-digit wing sections define the profile by:</a:t>
            </a:r>
          </a:p>
          <a:p>
            <a:endParaRPr lang="en-US" b="1" i="0" dirty="0">
              <a:solidFill>
                <a:srgbClr val="222222"/>
              </a:solidFill>
              <a:effectLst/>
              <a:latin typeface="Arial" panose="020B0604020202020204" pitchFamily="34" charset="0"/>
            </a:endParaRPr>
          </a:p>
          <a:p>
            <a:pPr>
              <a:buFont typeface="+mj-lt"/>
              <a:buAutoNum type="arabicPeriod"/>
            </a:pPr>
            <a:r>
              <a:rPr lang="en-US" b="0" i="0" dirty="0">
                <a:solidFill>
                  <a:srgbClr val="222222"/>
                </a:solidFill>
                <a:effectLst/>
                <a:latin typeface="Arial" panose="020B0604020202020204" pitchFamily="34" charset="0"/>
              </a:rPr>
              <a:t>First digit describing maximum </a:t>
            </a:r>
            <a:r>
              <a:rPr lang="en-US" b="0" i="0" u="none" strike="noStrike" dirty="0">
                <a:solidFill>
                  <a:srgbClr val="0B0080"/>
                </a:solidFill>
                <a:effectLst/>
                <a:latin typeface="Arial" panose="020B0604020202020204" pitchFamily="34" charset="0"/>
                <a:hlinkClick r:id="rId3" tooltip="Camber (aerodynamics)"/>
              </a:rPr>
              <a:t>camber</a:t>
            </a:r>
            <a:r>
              <a:rPr lang="en-US" b="0" i="0" dirty="0">
                <a:solidFill>
                  <a:srgbClr val="222222"/>
                </a:solidFill>
                <a:effectLst/>
                <a:latin typeface="Arial" panose="020B0604020202020204" pitchFamily="34" charset="0"/>
              </a:rPr>
              <a:t> as percentage of the </a:t>
            </a:r>
            <a:r>
              <a:rPr lang="en-US" b="0" i="0" u="none" strike="noStrike" dirty="0">
                <a:solidFill>
                  <a:srgbClr val="0B0080"/>
                </a:solidFill>
                <a:effectLst/>
                <a:latin typeface="Arial" panose="020B0604020202020204" pitchFamily="34" charset="0"/>
                <a:hlinkClick r:id="rId4" tooltip="Chord (aircraft)"/>
              </a:rPr>
              <a:t>chord</a:t>
            </a:r>
            <a:r>
              <a:rPr lang="en-US" b="0" i="0" dirty="0">
                <a:solidFill>
                  <a:srgbClr val="222222"/>
                </a:solidFill>
                <a:effectLst/>
                <a:latin typeface="Arial" panose="020B0604020202020204" pitchFamily="34" charset="0"/>
              </a:rPr>
              <a:t>.</a:t>
            </a:r>
          </a:p>
          <a:p>
            <a:pPr>
              <a:buFont typeface="+mj-lt"/>
              <a:buAutoNum type="arabicPeriod"/>
            </a:pPr>
            <a:r>
              <a:rPr lang="en-US" b="0" i="0" dirty="0">
                <a:solidFill>
                  <a:srgbClr val="222222"/>
                </a:solidFill>
                <a:effectLst/>
                <a:latin typeface="Arial" panose="020B0604020202020204" pitchFamily="34" charset="0"/>
              </a:rPr>
              <a:t>Second digit describing the distance of maximum camber from the airfoil leading edge in tens of </a:t>
            </a:r>
            <a:r>
              <a:rPr lang="en-US" b="0" i="0" dirty="0" err="1">
                <a:solidFill>
                  <a:srgbClr val="222222"/>
                </a:solidFill>
                <a:effectLst/>
                <a:latin typeface="Arial" panose="020B0604020202020204" pitchFamily="34" charset="0"/>
              </a:rPr>
              <a:t>percents</a:t>
            </a:r>
            <a:r>
              <a:rPr lang="en-US" b="0" i="0" dirty="0">
                <a:solidFill>
                  <a:srgbClr val="222222"/>
                </a:solidFill>
                <a:effectLst/>
                <a:latin typeface="Arial" panose="020B0604020202020204" pitchFamily="34" charset="0"/>
              </a:rPr>
              <a:t> of the chord.</a:t>
            </a:r>
          </a:p>
          <a:p>
            <a:pPr>
              <a:buFont typeface="+mj-lt"/>
              <a:buAutoNum type="arabicPeriod"/>
            </a:pPr>
            <a:r>
              <a:rPr lang="en-US" b="0" i="0" dirty="0">
                <a:solidFill>
                  <a:srgbClr val="222222"/>
                </a:solidFill>
                <a:effectLst/>
                <a:latin typeface="Arial" panose="020B0604020202020204" pitchFamily="34" charset="0"/>
              </a:rPr>
              <a:t>Last two digits describing maximum thickness of the airfoil as percent of the chord.</a:t>
            </a:r>
          </a:p>
        </p:txBody>
      </p:sp>
      <p:sp>
        <p:nvSpPr>
          <p:cNvPr id="6" name="Rectangle 5">
            <a:extLst>
              <a:ext uri="{FF2B5EF4-FFF2-40B4-BE49-F238E27FC236}">
                <a16:creationId xmlns:a16="http://schemas.microsoft.com/office/drawing/2014/main" id="{2B5377CE-0D70-4815-8440-B1ACA2C6F55D}"/>
              </a:ext>
            </a:extLst>
          </p:cNvPr>
          <p:cNvSpPr/>
          <p:nvPr/>
        </p:nvSpPr>
        <p:spPr>
          <a:xfrm>
            <a:off x="657464" y="580830"/>
            <a:ext cx="6417334" cy="369332"/>
          </a:xfrm>
          <a:prstGeom prst="rect">
            <a:avLst/>
          </a:prstGeom>
        </p:spPr>
        <p:txBody>
          <a:bodyPr wrap="none">
            <a:spAutoFit/>
          </a:bodyPr>
          <a:lstStyle/>
          <a:p>
            <a:r>
              <a:rPr lang="en-US" b="0" i="0" u="none" strike="noStrike" dirty="0">
                <a:solidFill>
                  <a:srgbClr val="0B0080"/>
                </a:solidFill>
                <a:effectLst/>
                <a:latin typeface="Arial" panose="020B0604020202020204" pitchFamily="34" charset="0"/>
                <a:hlinkClick r:id="rId5" tooltip="National Advisory Committee for Aeronautics"/>
              </a:rPr>
              <a:t>National Advisory Committee for Aeronautics</a:t>
            </a:r>
            <a:r>
              <a:rPr lang="en-US" b="0" i="0" dirty="0">
                <a:solidFill>
                  <a:srgbClr val="222222"/>
                </a:solidFill>
                <a:effectLst/>
                <a:latin typeface="Arial" panose="020B0604020202020204" pitchFamily="34" charset="0"/>
              </a:rPr>
              <a:t> (NACA) Airfoils.</a:t>
            </a:r>
            <a:endParaRPr lang="en-US" dirty="0"/>
          </a:p>
        </p:txBody>
      </p:sp>
    </p:spTree>
    <p:extLst>
      <p:ext uri="{BB962C8B-B14F-4D97-AF65-F5344CB8AC3E}">
        <p14:creationId xmlns:p14="http://schemas.microsoft.com/office/powerpoint/2010/main" val="1253336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TotalTime>
  <Words>146</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Dammalapati</dc:creator>
  <cp:lastModifiedBy>Shashank Dammalapati</cp:lastModifiedBy>
  <cp:revision>6</cp:revision>
  <dcterms:created xsi:type="dcterms:W3CDTF">2019-04-16T15:14:11Z</dcterms:created>
  <dcterms:modified xsi:type="dcterms:W3CDTF">2019-04-17T06:50:44Z</dcterms:modified>
</cp:coreProperties>
</file>