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9"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DA3421-61C8-4751-9AFF-E470C2400A25}"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7BEF5E-83B3-4812-B170-2716975E101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441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A3421-61C8-4751-9AFF-E470C2400A25}"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7BEF5E-83B3-4812-B170-2716975E101A}" type="slidenum">
              <a:rPr lang="en-IN" smtClean="0"/>
              <a:t>‹#›</a:t>
            </a:fld>
            <a:endParaRPr lang="en-IN"/>
          </a:p>
        </p:txBody>
      </p:sp>
    </p:spTree>
    <p:extLst>
      <p:ext uri="{BB962C8B-B14F-4D97-AF65-F5344CB8AC3E}">
        <p14:creationId xmlns:p14="http://schemas.microsoft.com/office/powerpoint/2010/main" val="187426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A3421-61C8-4751-9AFF-E470C2400A25}"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7BEF5E-83B3-4812-B170-2716975E101A}" type="slidenum">
              <a:rPr lang="en-IN" smtClean="0"/>
              <a:t>‹#›</a:t>
            </a:fld>
            <a:endParaRPr lang="en-IN"/>
          </a:p>
        </p:txBody>
      </p:sp>
    </p:spTree>
    <p:extLst>
      <p:ext uri="{BB962C8B-B14F-4D97-AF65-F5344CB8AC3E}">
        <p14:creationId xmlns:p14="http://schemas.microsoft.com/office/powerpoint/2010/main" val="3823994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A3421-61C8-4751-9AFF-E470C2400A25}"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7BEF5E-83B3-4812-B170-2716975E101A}" type="slidenum">
              <a:rPr lang="en-IN" smtClean="0"/>
              <a:t>‹#›</a:t>
            </a:fld>
            <a:endParaRPr lang="en-IN"/>
          </a:p>
        </p:txBody>
      </p:sp>
    </p:spTree>
    <p:extLst>
      <p:ext uri="{BB962C8B-B14F-4D97-AF65-F5344CB8AC3E}">
        <p14:creationId xmlns:p14="http://schemas.microsoft.com/office/powerpoint/2010/main" val="1907284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A3421-61C8-4751-9AFF-E470C2400A25}"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7BEF5E-83B3-4812-B170-2716975E101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2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DA3421-61C8-4751-9AFF-E470C2400A25}"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7BEF5E-83B3-4812-B170-2716975E101A}" type="slidenum">
              <a:rPr lang="en-IN" smtClean="0"/>
              <a:t>‹#›</a:t>
            </a:fld>
            <a:endParaRPr lang="en-IN"/>
          </a:p>
        </p:txBody>
      </p:sp>
    </p:spTree>
    <p:extLst>
      <p:ext uri="{BB962C8B-B14F-4D97-AF65-F5344CB8AC3E}">
        <p14:creationId xmlns:p14="http://schemas.microsoft.com/office/powerpoint/2010/main" val="137687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DA3421-61C8-4751-9AFF-E470C2400A25}" type="datetimeFigureOut">
              <a:rPr lang="en-IN" smtClean="0"/>
              <a:t>28-11-2024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7BEF5E-83B3-4812-B170-2716975E101A}" type="slidenum">
              <a:rPr lang="en-IN" smtClean="0"/>
              <a:t>‹#›</a:t>
            </a:fld>
            <a:endParaRPr lang="en-IN"/>
          </a:p>
        </p:txBody>
      </p:sp>
    </p:spTree>
    <p:extLst>
      <p:ext uri="{BB962C8B-B14F-4D97-AF65-F5344CB8AC3E}">
        <p14:creationId xmlns:p14="http://schemas.microsoft.com/office/powerpoint/2010/main" val="2615810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DA3421-61C8-4751-9AFF-E470C2400A25}" type="datetimeFigureOut">
              <a:rPr lang="en-IN" smtClean="0"/>
              <a:t>28-11-2024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7BEF5E-83B3-4812-B170-2716975E101A}" type="slidenum">
              <a:rPr lang="en-IN" smtClean="0"/>
              <a:t>‹#›</a:t>
            </a:fld>
            <a:endParaRPr lang="en-IN"/>
          </a:p>
        </p:txBody>
      </p:sp>
    </p:spTree>
    <p:extLst>
      <p:ext uri="{BB962C8B-B14F-4D97-AF65-F5344CB8AC3E}">
        <p14:creationId xmlns:p14="http://schemas.microsoft.com/office/powerpoint/2010/main" val="2708912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0DA3421-61C8-4751-9AFF-E470C2400A25}" type="datetimeFigureOut">
              <a:rPr lang="en-IN" smtClean="0"/>
              <a:t>28-11-2024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E7BEF5E-83B3-4812-B170-2716975E101A}" type="slidenum">
              <a:rPr lang="en-IN" smtClean="0"/>
              <a:t>‹#›</a:t>
            </a:fld>
            <a:endParaRPr lang="en-IN"/>
          </a:p>
        </p:txBody>
      </p:sp>
    </p:spTree>
    <p:extLst>
      <p:ext uri="{BB962C8B-B14F-4D97-AF65-F5344CB8AC3E}">
        <p14:creationId xmlns:p14="http://schemas.microsoft.com/office/powerpoint/2010/main" val="4179573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0DA3421-61C8-4751-9AFF-E470C2400A25}" type="datetimeFigureOut">
              <a:rPr lang="en-IN" smtClean="0"/>
              <a:t>28-11-2024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7BEF5E-83B3-4812-B170-2716975E101A}" type="slidenum">
              <a:rPr lang="en-IN" smtClean="0"/>
              <a:t>‹#›</a:t>
            </a:fld>
            <a:endParaRPr lang="en-IN"/>
          </a:p>
        </p:txBody>
      </p:sp>
    </p:spTree>
    <p:extLst>
      <p:ext uri="{BB962C8B-B14F-4D97-AF65-F5344CB8AC3E}">
        <p14:creationId xmlns:p14="http://schemas.microsoft.com/office/powerpoint/2010/main" val="254920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DA3421-61C8-4751-9AFF-E470C2400A25}"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7BEF5E-83B3-4812-B170-2716975E101A}" type="slidenum">
              <a:rPr lang="en-IN" smtClean="0"/>
              <a:t>‹#›</a:t>
            </a:fld>
            <a:endParaRPr lang="en-IN"/>
          </a:p>
        </p:txBody>
      </p:sp>
    </p:spTree>
    <p:extLst>
      <p:ext uri="{BB962C8B-B14F-4D97-AF65-F5344CB8AC3E}">
        <p14:creationId xmlns:p14="http://schemas.microsoft.com/office/powerpoint/2010/main" val="2881531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0DA3421-61C8-4751-9AFF-E470C2400A25}" type="datetimeFigureOut">
              <a:rPr lang="en-IN" smtClean="0"/>
              <a:t>28-11-2024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E7BEF5E-83B3-4812-B170-2716975E101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16352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275F-2703-D50A-A61B-F32DE42FAED7}"/>
              </a:ext>
            </a:extLst>
          </p:cNvPr>
          <p:cNvSpPr>
            <a:spLocks noGrp="1"/>
          </p:cNvSpPr>
          <p:nvPr>
            <p:ph type="ctrTitle"/>
          </p:nvPr>
        </p:nvSpPr>
        <p:spPr>
          <a:xfrm>
            <a:off x="1189703" y="802298"/>
            <a:ext cx="9865149" cy="3160102"/>
          </a:xfrm>
        </p:spPr>
        <p:txBody>
          <a:bodyPr>
            <a:normAutofit fontScale="90000"/>
          </a:bodyPr>
          <a:lstStyle/>
          <a:p>
            <a:br>
              <a:rPr lang="en-US" b="1" i="0" dirty="0">
                <a:solidFill>
                  <a:srgbClr val="202124"/>
                </a:solidFill>
                <a:effectLst/>
                <a:latin typeface="Inter"/>
              </a:rPr>
            </a:br>
            <a:br>
              <a:rPr lang="en-US" b="1" i="0" dirty="0">
                <a:solidFill>
                  <a:srgbClr val="202124"/>
                </a:solidFill>
                <a:effectLst/>
                <a:latin typeface="Inter"/>
              </a:rPr>
            </a:br>
            <a:br>
              <a:rPr lang="en-US" b="1" i="0" dirty="0">
                <a:solidFill>
                  <a:srgbClr val="202124"/>
                </a:solidFill>
                <a:effectLst/>
                <a:latin typeface="Inter"/>
              </a:rPr>
            </a:br>
            <a:br>
              <a:rPr lang="en-US" b="1" i="0" dirty="0">
                <a:solidFill>
                  <a:srgbClr val="202124"/>
                </a:solidFill>
                <a:effectLst/>
                <a:latin typeface="Inter"/>
              </a:rPr>
            </a:br>
            <a:br>
              <a:rPr lang="en-US" b="1" i="0" dirty="0">
                <a:solidFill>
                  <a:srgbClr val="202124"/>
                </a:solidFill>
                <a:effectLst/>
                <a:latin typeface="Inter"/>
              </a:rPr>
            </a:br>
            <a:br>
              <a:rPr lang="en-US" b="1" i="0" dirty="0">
                <a:solidFill>
                  <a:srgbClr val="202124"/>
                </a:solidFill>
                <a:effectLst/>
                <a:latin typeface="Inter"/>
              </a:rPr>
            </a:br>
            <a:r>
              <a:rPr lang="en-US" b="1" i="0" dirty="0">
                <a:solidFill>
                  <a:srgbClr val="202124"/>
                </a:solidFill>
                <a:effectLst/>
                <a:latin typeface="Inter"/>
              </a:rPr>
              <a:t>Titanic - Machine Learning from Disaster</a:t>
            </a:r>
            <a:br>
              <a:rPr lang="en-US" b="1" i="0" dirty="0">
                <a:solidFill>
                  <a:srgbClr val="202124"/>
                </a:solidFill>
                <a:effectLst/>
                <a:latin typeface="Inter"/>
              </a:rPr>
            </a:br>
            <a:endParaRPr lang="en-IN" dirty="0"/>
          </a:p>
        </p:txBody>
      </p:sp>
      <p:sp>
        <p:nvSpPr>
          <p:cNvPr id="3" name="Subtitle 2">
            <a:extLst>
              <a:ext uri="{FF2B5EF4-FFF2-40B4-BE49-F238E27FC236}">
                <a16:creationId xmlns:a16="http://schemas.microsoft.com/office/drawing/2014/main" id="{B8EC43E0-CC83-F8F8-8824-941C69A09FE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240962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8F734C-330C-41BD-E5BA-7B9AEC4C0F4E}"/>
              </a:ext>
            </a:extLst>
          </p:cNvPr>
          <p:cNvSpPr txBox="1"/>
          <p:nvPr/>
        </p:nvSpPr>
        <p:spPr>
          <a:xfrm>
            <a:off x="904567" y="501445"/>
            <a:ext cx="8504904" cy="3077766"/>
          </a:xfrm>
          <a:prstGeom prst="rect">
            <a:avLst/>
          </a:prstGeom>
          <a:noFill/>
        </p:spPr>
        <p:txBody>
          <a:bodyPr wrap="square" rtlCol="0">
            <a:spAutoFit/>
          </a:bodyPr>
          <a:lstStyle/>
          <a:p>
            <a:pPr marL="0" indent="0">
              <a:buNone/>
            </a:pPr>
            <a:r>
              <a:rPr lang="en-GB" altLang="en-US" sz="4400" dirty="0"/>
              <a:t>Team Member :- Shaik shashavali</a:t>
            </a:r>
            <a:br>
              <a:rPr lang="en-GB" altLang="en-US" sz="4400" dirty="0"/>
            </a:br>
            <a:r>
              <a:rPr lang="en-GB" altLang="en-US" sz="4400" dirty="0" err="1"/>
              <a:t>Enrollment</a:t>
            </a:r>
            <a:r>
              <a:rPr lang="en-GB" altLang="en-US" sz="4400" dirty="0"/>
              <a:t> Number :- E23CSEU0035</a:t>
            </a:r>
          </a:p>
          <a:p>
            <a:pPr marL="0" indent="0">
              <a:buNone/>
            </a:pPr>
            <a:r>
              <a:rPr lang="en-GB" altLang="en-US" sz="4400" dirty="0"/>
              <a:t>Batch Number :- 02</a:t>
            </a:r>
          </a:p>
          <a:p>
            <a:pPr marL="0" indent="0">
              <a:buNone/>
            </a:pPr>
            <a:r>
              <a:rPr lang="en-GB" altLang="en-US" sz="4400" dirty="0"/>
              <a:t>Faculty Name :- </a:t>
            </a:r>
            <a:r>
              <a:rPr lang="en-GB" altLang="en-US" sz="4400" dirty="0" err="1"/>
              <a:t>Dr.</a:t>
            </a:r>
            <a:r>
              <a:rPr lang="en-GB" altLang="en-US" sz="4400" dirty="0"/>
              <a:t> Prashant Kapil</a:t>
            </a:r>
          </a:p>
          <a:p>
            <a:endParaRPr lang="en-IN" dirty="0"/>
          </a:p>
        </p:txBody>
      </p:sp>
      <p:pic>
        <p:nvPicPr>
          <p:cNvPr id="3" name="Picture 2" descr="A close-up of a logo&#10;&#10;Description automatically generated">
            <a:extLst>
              <a:ext uri="{FF2B5EF4-FFF2-40B4-BE49-F238E27FC236}">
                <a16:creationId xmlns:a16="http://schemas.microsoft.com/office/drawing/2014/main" id="{96C7BF61-11CE-2B77-0203-8E8B5E1154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226374" y="4210931"/>
            <a:ext cx="5548643" cy="1914565"/>
          </a:xfrm>
          <a:prstGeom prst="rect">
            <a:avLst/>
          </a:prstGeom>
          <a:noFill/>
          <a:ln>
            <a:noFill/>
          </a:ln>
        </p:spPr>
      </p:pic>
    </p:spTree>
    <p:extLst>
      <p:ext uri="{BB962C8B-B14F-4D97-AF65-F5344CB8AC3E}">
        <p14:creationId xmlns:p14="http://schemas.microsoft.com/office/powerpoint/2010/main" val="3733672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FB0FE-0641-FAEB-9ED8-80D0464DE7B8}"/>
              </a:ext>
            </a:extLst>
          </p:cNvPr>
          <p:cNvSpPr>
            <a:spLocks noGrp="1"/>
          </p:cNvSpPr>
          <p:nvPr>
            <p:ph type="title"/>
          </p:nvPr>
        </p:nvSpPr>
        <p:spPr>
          <a:xfrm>
            <a:off x="1986116" y="286603"/>
            <a:ext cx="9169564" cy="23450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C5F31A9-9B6A-C212-80DC-8C2A2359ACEF}"/>
              </a:ext>
            </a:extLst>
          </p:cNvPr>
          <p:cNvSpPr>
            <a:spLocks noGrp="1"/>
          </p:cNvSpPr>
          <p:nvPr>
            <p:ph idx="1"/>
          </p:nvPr>
        </p:nvSpPr>
        <p:spPr>
          <a:xfrm>
            <a:off x="1278194" y="1533832"/>
            <a:ext cx="9877486" cy="4335262"/>
          </a:xfrm>
        </p:spPr>
        <p:txBody>
          <a:bodyPr>
            <a:noAutofit/>
          </a:bodyPr>
          <a:lstStyle/>
          <a:p>
            <a:pPr>
              <a:lnSpc>
                <a:spcPct val="200000"/>
              </a:lnSpc>
              <a:spcAft>
                <a:spcPts val="10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Abstract:</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kern="0" dirty="0">
                <a:effectLst/>
                <a:latin typeface="Times New Roman" panose="02020603050405020304" pitchFamily="18" charset="0"/>
                <a:ea typeface="Calibri" panose="020F0502020204030204" pitchFamily="34" charset="0"/>
              </a:rPr>
              <a:t>The Titanic Survival Prediction project employs machine learning to predict passenger survival based on demographic and ticket data from the Titanic dataset. The study emphasizes effective preprocessing techniques, including handling missing values, feature engineering, and scaling, followed by evaluating models such as Logistic Regression, Random Forest, and Gradient Boosting. Gradient Boosting achieved the best performance with 80.7% accuracy and a high ROC-AUC score, underscoring the importance of ensemble methods in predictive tasks. Key features like Sex, P_ class, and Age significantly influenced survival predictions. This project highlights the critical role of preprocessing, feature engineering, and model selection, providing a solid foundation for future improvements with deep learning and additional data sources</a:t>
            </a:r>
            <a:endParaRPr lang="en-IN" sz="2200" dirty="0"/>
          </a:p>
        </p:txBody>
      </p:sp>
    </p:spTree>
    <p:extLst>
      <p:ext uri="{BB962C8B-B14F-4D97-AF65-F5344CB8AC3E}">
        <p14:creationId xmlns:p14="http://schemas.microsoft.com/office/powerpoint/2010/main" val="100097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37AC-8918-2AFB-6986-52CF5F23195A}"/>
              </a:ext>
            </a:extLst>
          </p:cNvPr>
          <p:cNvSpPr>
            <a:spLocks noGrp="1"/>
          </p:cNvSpPr>
          <p:nvPr>
            <p:ph type="title"/>
          </p:nvPr>
        </p:nvSpPr>
        <p:spPr>
          <a:xfrm>
            <a:off x="1097280" y="286603"/>
            <a:ext cx="8557997" cy="23450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B934C7C-9D94-540A-24CB-3D4EF68400DB}"/>
              </a:ext>
            </a:extLst>
          </p:cNvPr>
          <p:cNvSpPr>
            <a:spLocks noGrp="1"/>
          </p:cNvSpPr>
          <p:nvPr>
            <p:ph idx="1"/>
          </p:nvPr>
        </p:nvSpPr>
        <p:spPr>
          <a:xfrm>
            <a:off x="949796" y="1167308"/>
            <a:ext cx="10058400" cy="4023360"/>
          </a:xfrm>
        </p:spPr>
        <p:txBody>
          <a:bodyPr>
            <a:normAutofit fontScale="25000" lnSpcReduction="20000"/>
          </a:bodyPr>
          <a:lstStyle/>
          <a:p>
            <a:pPr marL="457200">
              <a:lnSpc>
                <a:spcPct val="200000"/>
              </a:lnSpc>
            </a:pPr>
            <a:r>
              <a:rPr lang="en-US" sz="8000"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200000"/>
              </a:lnSpc>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Handling Missing Values: Imputing missing values in Age, Embarked, and Cabin columns using mean, mode, or categorical imputation.</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200000"/>
              </a:lnSpc>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Feature Engineering: Creating new features such as Family Size and encoding categorical variables (Sex, Embarked) using one-hot encoding.</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200000"/>
              </a:lnSpc>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Normalization: Scaling numerical features like Age and Fare for models sensitive to feature magnitudes.</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200000"/>
              </a:lnSpc>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Outlier Detection: Identifying and addressing outliers in numerical features.</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51926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67D8-FA9D-80B7-C485-270727E9063D}"/>
              </a:ext>
            </a:extLst>
          </p:cNvPr>
          <p:cNvSpPr>
            <a:spLocks noGrp="1"/>
          </p:cNvSpPr>
          <p:nvPr>
            <p:ph type="title"/>
          </p:nvPr>
        </p:nvSpPr>
        <p:spPr>
          <a:xfrm flipV="1">
            <a:off x="1097280" y="-688258"/>
            <a:ext cx="7279804" cy="974861"/>
          </a:xfrm>
        </p:spPr>
        <p:txBody>
          <a:bodyPr/>
          <a:lstStyle/>
          <a:p>
            <a:endParaRPr lang="en-IN" dirty="0"/>
          </a:p>
        </p:txBody>
      </p:sp>
      <p:sp>
        <p:nvSpPr>
          <p:cNvPr id="3" name="Content Placeholder 2">
            <a:extLst>
              <a:ext uri="{FF2B5EF4-FFF2-40B4-BE49-F238E27FC236}">
                <a16:creationId xmlns:a16="http://schemas.microsoft.com/office/drawing/2014/main" id="{BC5AD254-8BB2-89F2-0901-FE68DD91E4D5}"/>
              </a:ext>
            </a:extLst>
          </p:cNvPr>
          <p:cNvSpPr>
            <a:spLocks noGrp="1"/>
          </p:cNvSpPr>
          <p:nvPr>
            <p:ph idx="1"/>
          </p:nvPr>
        </p:nvSpPr>
        <p:spPr>
          <a:xfrm>
            <a:off x="757084" y="1097281"/>
            <a:ext cx="10337636" cy="6178590"/>
          </a:xfrm>
        </p:spPr>
        <p:txBody>
          <a:bodyPr>
            <a:normAutofit fontScale="40000" lnSpcReduction="20000"/>
          </a:bodyPr>
          <a:lstStyle/>
          <a:p>
            <a:pPr marL="457200">
              <a:lnSpc>
                <a:spcPct val="200000"/>
              </a:lnSpc>
            </a:pPr>
            <a:r>
              <a:rPr lang="en-IN" sz="5000" b="1" dirty="0">
                <a:effectLst/>
                <a:latin typeface="Times New Roman" panose="02020603050405020304" pitchFamily="18" charset="0"/>
                <a:ea typeface="Calibri" panose="020F0502020204030204" pitchFamily="34" charset="0"/>
                <a:cs typeface="Times New Roman" panose="02020603050405020304" pitchFamily="18" charset="0"/>
              </a:rPr>
              <a:t>Visualization:</a:t>
            </a:r>
            <a:endParaRPr lang="en-IN" sz="5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200000"/>
              </a:lnSpc>
            </a:pPr>
            <a:r>
              <a:rPr lang="en-IN" sz="3500" b="1" dirty="0">
                <a:effectLst/>
                <a:latin typeface="Times New Roman" panose="02020603050405020304" pitchFamily="18" charset="0"/>
                <a:ea typeface="Calibri" panose="020F0502020204030204" pitchFamily="34" charset="0"/>
                <a:cs typeface="Times New Roman" panose="02020603050405020304" pitchFamily="18" charset="0"/>
              </a:rPr>
              <a:t>Exploratory Data Analysis (EDA)</a:t>
            </a:r>
            <a:r>
              <a:rPr lang="en-IN" sz="35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35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200000"/>
              </a:lnSpc>
              <a:buSzPts val="1000"/>
              <a:buFont typeface="Courier New" panose="02070309020205020404" pitchFamily="49" charset="0"/>
              <a:buChar char="o"/>
              <a:tabLst>
                <a:tab pos="914400" algn="l"/>
              </a:tabLst>
            </a:pPr>
            <a:r>
              <a:rPr lang="en-IN" sz="3500" b="1" dirty="0">
                <a:effectLst/>
                <a:latin typeface="Times New Roman" panose="02020603050405020304" pitchFamily="18" charset="0"/>
                <a:ea typeface="Calibri" panose="020F0502020204030204" pitchFamily="34" charset="0"/>
                <a:cs typeface="Times New Roman" panose="02020603050405020304" pitchFamily="18" charset="0"/>
              </a:rPr>
              <a:t>Survival Distribution</a:t>
            </a:r>
            <a:r>
              <a:rPr lang="en-IN" sz="3500" dirty="0">
                <a:effectLst/>
                <a:latin typeface="Times New Roman" panose="02020603050405020304" pitchFamily="18" charset="0"/>
                <a:ea typeface="Calibri" panose="020F0502020204030204" pitchFamily="34" charset="0"/>
                <a:cs typeface="Times New Roman" panose="02020603050405020304" pitchFamily="18" charset="0"/>
              </a:rPr>
              <a:t>: A bar plot was used to show the overall survival rate, revealing an imbalanced dataset with more passengers not surviving.</a:t>
            </a:r>
            <a:endParaRPr lang="en-IN" sz="35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200000"/>
              </a:lnSpc>
              <a:buSzPts val="1000"/>
              <a:buFont typeface="Courier New" panose="02070309020205020404" pitchFamily="49" charset="0"/>
              <a:buChar char="o"/>
              <a:tabLst>
                <a:tab pos="914400" algn="l"/>
              </a:tabLst>
            </a:pPr>
            <a:r>
              <a:rPr lang="en-IN" sz="3500" b="1" dirty="0">
                <a:effectLst/>
                <a:latin typeface="Times New Roman" panose="02020603050405020304" pitchFamily="18" charset="0"/>
                <a:ea typeface="Calibri" panose="020F0502020204030204" pitchFamily="34" charset="0"/>
                <a:cs typeface="Times New Roman" panose="02020603050405020304" pitchFamily="18" charset="0"/>
              </a:rPr>
              <a:t>Feature Relationships</a:t>
            </a:r>
            <a:r>
              <a:rPr lang="en-IN" sz="35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35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200000"/>
              </a:lnSpc>
              <a:buSzPts val="1000"/>
              <a:buFont typeface="Wingdings" panose="05000000000000000000" pitchFamily="2" charset="2"/>
              <a:buChar char=""/>
              <a:tabLst>
                <a:tab pos="1371600" algn="l"/>
              </a:tabLst>
            </a:pPr>
            <a:r>
              <a:rPr lang="en-IN" sz="3500" b="1" dirty="0">
                <a:effectLst/>
                <a:latin typeface="Times New Roman" panose="02020603050405020304" pitchFamily="18" charset="0"/>
                <a:ea typeface="Calibri" panose="020F0502020204030204" pitchFamily="34" charset="0"/>
                <a:cs typeface="Times New Roman" panose="02020603050405020304" pitchFamily="18" charset="0"/>
              </a:rPr>
              <a:t>Sex vs. Survival</a:t>
            </a:r>
            <a:r>
              <a:rPr lang="en-IN" sz="3500" dirty="0">
                <a:effectLst/>
                <a:latin typeface="Times New Roman" panose="02020603050405020304" pitchFamily="18" charset="0"/>
                <a:ea typeface="Calibri" panose="020F0502020204030204" pitchFamily="34" charset="0"/>
                <a:cs typeface="Times New Roman" panose="02020603050405020304" pitchFamily="18" charset="0"/>
              </a:rPr>
              <a:t>: A grouped bar chart showed that women had a significantly higher survival rate than men.</a:t>
            </a:r>
            <a:endParaRPr lang="en-IN" sz="35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200000"/>
              </a:lnSpc>
              <a:buSzPts val="1000"/>
              <a:buFont typeface="Wingdings" panose="05000000000000000000" pitchFamily="2" charset="2"/>
              <a:buChar char=""/>
              <a:tabLst>
                <a:tab pos="1371600" algn="l"/>
              </a:tabLst>
            </a:pPr>
            <a:r>
              <a:rPr lang="en-IN" sz="3500" b="1" dirty="0">
                <a:effectLst/>
                <a:latin typeface="Times New Roman" panose="02020603050405020304" pitchFamily="18" charset="0"/>
                <a:ea typeface="Calibri" panose="020F0502020204030204" pitchFamily="34" charset="0"/>
                <a:cs typeface="Times New Roman" panose="02020603050405020304" pitchFamily="18" charset="0"/>
              </a:rPr>
              <a:t>P class vs. Survival</a:t>
            </a:r>
            <a:r>
              <a:rPr lang="en-IN" sz="3500" dirty="0">
                <a:effectLst/>
                <a:latin typeface="Times New Roman" panose="02020603050405020304" pitchFamily="18" charset="0"/>
                <a:ea typeface="Calibri" panose="020F0502020204030204" pitchFamily="34" charset="0"/>
                <a:cs typeface="Times New Roman" panose="02020603050405020304" pitchFamily="18" charset="0"/>
              </a:rPr>
              <a:t>: A stacked bar chart highlighted that passengers in first class had the highest survival rate.</a:t>
            </a:r>
            <a:endParaRPr lang="en-IN" sz="35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200000"/>
              </a:lnSpc>
              <a:buSzPts val="1000"/>
              <a:buFont typeface="Wingdings" panose="05000000000000000000" pitchFamily="2" charset="2"/>
              <a:buChar char=""/>
              <a:tabLst>
                <a:tab pos="1371600" algn="l"/>
              </a:tabLst>
            </a:pPr>
            <a:r>
              <a:rPr lang="en-IN" sz="3500" b="1" dirty="0">
                <a:effectLst/>
                <a:latin typeface="Times New Roman" panose="02020603050405020304" pitchFamily="18" charset="0"/>
                <a:ea typeface="Calibri" panose="020F0502020204030204" pitchFamily="34" charset="0"/>
                <a:cs typeface="Times New Roman" panose="02020603050405020304" pitchFamily="18" charset="0"/>
              </a:rPr>
              <a:t>Age Distribution</a:t>
            </a:r>
            <a:r>
              <a:rPr lang="en-IN" sz="3500" dirty="0">
                <a:effectLst/>
                <a:latin typeface="Times New Roman" panose="02020603050405020304" pitchFamily="18" charset="0"/>
                <a:ea typeface="Calibri" panose="020F0502020204030204" pitchFamily="34" charset="0"/>
                <a:cs typeface="Times New Roman" panose="02020603050405020304" pitchFamily="18" charset="0"/>
              </a:rPr>
              <a:t>: A histogram displayed age distribution, with a kernel density estimate (KDE) showing survival likelihood varying across age groups.</a:t>
            </a:r>
            <a:endParaRPr lang="en-IN" sz="35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200000"/>
              </a:lnSpc>
              <a:buSzPts val="1000"/>
              <a:buFont typeface="Wingdings" panose="05000000000000000000" pitchFamily="2" charset="2"/>
              <a:buChar char=""/>
              <a:tabLst>
                <a:tab pos="1371600" algn="l"/>
              </a:tabLst>
            </a:pPr>
            <a:r>
              <a:rPr lang="en-IN" sz="3500" b="1" dirty="0">
                <a:effectLst/>
                <a:latin typeface="Times New Roman" panose="02020603050405020304" pitchFamily="18" charset="0"/>
                <a:ea typeface="Calibri" panose="020F0502020204030204" pitchFamily="34" charset="0"/>
                <a:cs typeface="Times New Roman" panose="02020603050405020304" pitchFamily="18" charset="0"/>
              </a:rPr>
              <a:t>Fare vs. Survival</a:t>
            </a:r>
            <a:r>
              <a:rPr lang="en-IN" sz="3500" dirty="0">
                <a:effectLst/>
                <a:latin typeface="Times New Roman" panose="02020603050405020304" pitchFamily="18" charset="0"/>
                <a:ea typeface="Calibri" panose="020F0502020204030204" pitchFamily="34" charset="0"/>
                <a:cs typeface="Times New Roman" panose="02020603050405020304" pitchFamily="18" charset="0"/>
              </a:rPr>
              <a:t>: A boxplot depicted higher fares correlating with a greater likelihood of survival</a:t>
            </a:r>
            <a:endParaRPr lang="en-IN" sz="35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200000"/>
              </a:lnSpc>
              <a:spcAft>
                <a:spcPts val="1000"/>
              </a:spcAft>
              <a:buSzPts val="1000"/>
              <a:buFont typeface="Wingdings" panose="05000000000000000000" pitchFamily="2" charset="2"/>
              <a:buChar char=""/>
              <a:tabLst>
                <a:tab pos="1371600" algn="l"/>
              </a:tabLst>
            </a:pPr>
            <a:r>
              <a:rPr lang="en-IN" sz="3500" b="1" dirty="0">
                <a:effectLst/>
                <a:latin typeface="Times New Roman" panose="02020603050405020304" pitchFamily="18" charset="0"/>
                <a:ea typeface="Calibri" panose="020F0502020204030204" pitchFamily="34" charset="0"/>
                <a:cs typeface="Times New Roman" panose="02020603050405020304" pitchFamily="18" charset="0"/>
              </a:rPr>
              <a:t>Correlation Matrix</a:t>
            </a:r>
            <a:r>
              <a:rPr lang="en-IN" sz="3500" dirty="0">
                <a:effectLst/>
                <a:latin typeface="Times New Roman" panose="02020603050405020304" pitchFamily="18" charset="0"/>
                <a:ea typeface="Calibri" panose="020F0502020204030204" pitchFamily="34" charset="0"/>
                <a:cs typeface="Times New Roman" panose="02020603050405020304" pitchFamily="18" charset="0"/>
              </a:rPr>
              <a:t>: A heatmap showed correlations between numerical features like Fare, </a:t>
            </a:r>
            <a:r>
              <a:rPr lang="en-IN" sz="3500" dirty="0" err="1">
                <a:effectLst/>
                <a:latin typeface="Times New Roman" panose="02020603050405020304" pitchFamily="18" charset="0"/>
                <a:ea typeface="Calibri" panose="020F0502020204030204" pitchFamily="34" charset="0"/>
                <a:cs typeface="Times New Roman" panose="02020603050405020304" pitchFamily="18" charset="0"/>
              </a:rPr>
              <a:t>Pclass</a:t>
            </a:r>
            <a:r>
              <a:rPr lang="en-IN" sz="3500" dirty="0">
                <a:effectLst/>
                <a:latin typeface="Times New Roman" panose="02020603050405020304" pitchFamily="18" charset="0"/>
                <a:ea typeface="Calibri" panose="020F0502020204030204" pitchFamily="34" charset="0"/>
                <a:cs typeface="Times New Roman" panose="02020603050405020304" pitchFamily="18" charset="0"/>
              </a:rPr>
              <a:t>, and survival</a:t>
            </a:r>
            <a:endParaRPr lang="en-IN" sz="35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1224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BD69-E39F-1156-DD05-671715020274}"/>
              </a:ext>
            </a:extLst>
          </p:cNvPr>
          <p:cNvSpPr>
            <a:spLocks noGrp="1"/>
          </p:cNvSpPr>
          <p:nvPr>
            <p:ph type="title"/>
          </p:nvPr>
        </p:nvSpPr>
        <p:spPr>
          <a:xfrm>
            <a:off x="1097280" y="286604"/>
            <a:ext cx="8292526" cy="5752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388F54F7-75D1-D9DE-7E33-73C228C61DF1}"/>
              </a:ext>
            </a:extLst>
          </p:cNvPr>
          <p:cNvSpPr>
            <a:spLocks noGrp="1"/>
          </p:cNvSpPr>
          <p:nvPr>
            <p:ph idx="1"/>
          </p:nvPr>
        </p:nvSpPr>
        <p:spPr>
          <a:xfrm>
            <a:off x="491613" y="491613"/>
            <a:ext cx="10603107" cy="5427405"/>
          </a:xfrm>
        </p:spPr>
        <p:txBody>
          <a:bodyPr>
            <a:normAutofit fontScale="25000" lnSpcReduction="20000"/>
          </a:bodyPr>
          <a:lstStyle/>
          <a:p>
            <a:pPr marL="342900" lvl="0" indent="-342900">
              <a:lnSpc>
                <a:spcPct val="200000"/>
              </a:lnSpc>
              <a:spcAft>
                <a:spcPts val="1000"/>
              </a:spcAft>
              <a:tabLst>
                <a:tab pos="457200" algn="l"/>
              </a:tabLs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IN" sz="5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1000"/>
              </a:spcAft>
              <a:tabLst>
                <a:tab pos="457200" algn="l"/>
              </a:tabLst>
            </a:pPr>
            <a:r>
              <a:rPr lang="en-IN" sz="5600" b="1" dirty="0">
                <a:effectLst/>
                <a:latin typeface="Times New Roman" panose="02020603050405020304" pitchFamily="18" charset="0"/>
                <a:ea typeface="Calibri" panose="020F0502020204030204" pitchFamily="34" charset="0"/>
                <a:cs typeface="Times New Roman" panose="02020603050405020304" pitchFamily="18" charset="0"/>
              </a:rPr>
              <a:t>Training and Testing</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tabLst>
                <a:tab pos="457200" algn="l"/>
              </a:tabLst>
            </a:pPr>
            <a:r>
              <a:rPr lang="en-IN" sz="4800" b="1" dirty="0">
                <a:effectLst/>
                <a:latin typeface="Times New Roman" panose="02020603050405020304" pitchFamily="18" charset="0"/>
                <a:ea typeface="Calibri" panose="020F0502020204030204" pitchFamily="34" charset="0"/>
                <a:cs typeface="Times New Roman" panose="02020603050405020304" pitchFamily="18" charset="0"/>
              </a:rPr>
              <a:t>Data Splitting</a:t>
            </a:r>
            <a:r>
              <a:rPr lang="en-IN" sz="4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200000"/>
              </a:lnSpc>
              <a:buSzPts val="1000"/>
              <a:buFont typeface="Courier New" panose="02070309020205020404" pitchFamily="49" charset="0"/>
              <a:buChar char="o"/>
              <a:tabLst>
                <a:tab pos="914400" algn="l"/>
              </a:tabLst>
            </a:pPr>
            <a:r>
              <a:rPr lang="en-IN" sz="5200" dirty="0">
                <a:effectLst/>
                <a:latin typeface="Times New Roman" panose="02020603050405020304" pitchFamily="18" charset="0"/>
                <a:ea typeface="Calibri" panose="020F0502020204030204" pitchFamily="34" charset="0"/>
                <a:cs typeface="Times New Roman" panose="02020603050405020304" pitchFamily="18" charset="0"/>
              </a:rPr>
              <a:t>The dataset was split into training (80%) and testing (20%) subsets using </a:t>
            </a:r>
            <a:r>
              <a:rPr lang="en-IN" sz="5200" b="1" dirty="0">
                <a:effectLst/>
                <a:latin typeface="Times New Roman" panose="02020603050405020304" pitchFamily="18" charset="0"/>
                <a:ea typeface="Calibri" panose="020F0502020204030204" pitchFamily="34" charset="0"/>
                <a:cs typeface="Times New Roman" panose="02020603050405020304" pitchFamily="18" charset="0"/>
              </a:rPr>
              <a:t>Stratified K-Fold Cross-Validation</a:t>
            </a:r>
            <a:r>
              <a:rPr lang="en-IN" sz="5200" dirty="0">
                <a:effectLst/>
                <a:latin typeface="Times New Roman" panose="02020603050405020304" pitchFamily="18" charset="0"/>
                <a:ea typeface="Calibri" panose="020F0502020204030204" pitchFamily="34" charset="0"/>
                <a:cs typeface="Times New Roman" panose="02020603050405020304" pitchFamily="18" charset="0"/>
              </a:rPr>
              <a:t> to ensure balanced class representation in each fold.</a:t>
            </a:r>
            <a:endParaRPr lang="en-IN" sz="5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tabLst>
                <a:tab pos="457200" algn="l"/>
              </a:tabLst>
            </a:pPr>
            <a:r>
              <a:rPr lang="en-IN" sz="5200" b="1" dirty="0">
                <a:effectLst/>
                <a:latin typeface="Times New Roman" panose="02020603050405020304" pitchFamily="18" charset="0"/>
                <a:ea typeface="Calibri" panose="020F0502020204030204" pitchFamily="34" charset="0"/>
                <a:cs typeface="Times New Roman" panose="02020603050405020304" pitchFamily="18" charset="0"/>
              </a:rPr>
              <a:t>Model Training</a:t>
            </a:r>
            <a:r>
              <a:rPr lang="en-IN" sz="5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5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200000"/>
              </a:lnSpc>
              <a:buSzPts val="1000"/>
              <a:buFont typeface="Courier New" panose="02070309020205020404" pitchFamily="49" charset="0"/>
              <a:buChar char="o"/>
              <a:tabLst>
                <a:tab pos="914400" algn="l"/>
              </a:tabLst>
            </a:pPr>
            <a:r>
              <a:rPr lang="en-IN" sz="5200" b="1"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r>
              <a:rPr lang="en-IN" sz="52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5200" dirty="0">
                <a:effectLst/>
                <a:latin typeface="Times New Roman" panose="02020603050405020304" pitchFamily="18" charset="0"/>
                <a:ea typeface="Calibri" panose="020F0502020204030204" pitchFamily="34" charset="0"/>
                <a:cs typeface="Times New Roman" panose="02020603050405020304" pitchFamily="18" charset="0"/>
              </a:rPr>
            </a:br>
            <a:r>
              <a:rPr lang="en-IN" sz="5200" dirty="0">
                <a:effectLst/>
                <a:latin typeface="Times New Roman" panose="02020603050405020304" pitchFamily="18" charset="0"/>
                <a:ea typeface="Calibri" panose="020F0502020204030204" pitchFamily="34" charset="0"/>
                <a:cs typeface="Times New Roman" panose="02020603050405020304" pitchFamily="18" charset="0"/>
              </a:rPr>
              <a:t>A baseline model with minimal hyperparameter tuning achieved reasonable accuracy, emphasizing interpretability.</a:t>
            </a:r>
            <a:endParaRPr lang="en-IN" sz="5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200000"/>
              </a:lnSpc>
              <a:buSzPts val="1000"/>
              <a:buFont typeface="Courier New" panose="02070309020205020404" pitchFamily="49" charset="0"/>
              <a:buChar char="o"/>
              <a:tabLst>
                <a:tab pos="914400" algn="l"/>
              </a:tabLst>
            </a:pPr>
            <a:r>
              <a:rPr lang="en-IN" sz="5200" b="1" dirty="0">
                <a:effectLst/>
                <a:latin typeface="Times New Roman" panose="02020603050405020304" pitchFamily="18" charset="0"/>
                <a:ea typeface="Calibri" panose="020F0502020204030204" pitchFamily="34" charset="0"/>
                <a:cs typeface="Times New Roman" panose="02020603050405020304" pitchFamily="18" charset="0"/>
              </a:rPr>
              <a:t>Random Forest</a:t>
            </a:r>
            <a:r>
              <a:rPr lang="en-IN" sz="52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5200" dirty="0">
                <a:effectLst/>
                <a:latin typeface="Times New Roman" panose="02020603050405020304" pitchFamily="18" charset="0"/>
                <a:ea typeface="Calibri" panose="020F0502020204030204" pitchFamily="34" charset="0"/>
                <a:cs typeface="Times New Roman" panose="02020603050405020304" pitchFamily="18" charset="0"/>
              </a:rPr>
            </a:br>
            <a:r>
              <a:rPr lang="en-IN" sz="5200" dirty="0">
                <a:effectLst/>
                <a:latin typeface="Times New Roman" panose="02020603050405020304" pitchFamily="18" charset="0"/>
                <a:ea typeface="Calibri" panose="020F0502020204030204" pitchFamily="34" charset="0"/>
                <a:cs typeface="Times New Roman" panose="02020603050405020304" pitchFamily="18" charset="0"/>
              </a:rPr>
              <a:t>Trained with hyperparameters like the number of estimators (n_ estimators=100) and maximum depth (max_ depth=5). Cross-validation optimized these parameters, resulting in improved accuracy and F1-Score.</a:t>
            </a:r>
            <a:endParaRPr lang="en-IN" sz="5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200000"/>
              </a:lnSpc>
              <a:spcAft>
                <a:spcPts val="1000"/>
              </a:spcAft>
              <a:buSzPts val="1000"/>
              <a:buFont typeface="Courier New" panose="02070309020205020404" pitchFamily="49" charset="0"/>
              <a:buChar char="o"/>
              <a:tabLst>
                <a:tab pos="914400" algn="l"/>
              </a:tabLst>
            </a:pPr>
            <a:r>
              <a:rPr lang="en-IN" sz="5200" b="1" dirty="0">
                <a:effectLst/>
                <a:latin typeface="Times New Roman" panose="02020603050405020304" pitchFamily="18" charset="0"/>
                <a:ea typeface="Calibri" panose="020F0502020204030204" pitchFamily="34" charset="0"/>
                <a:cs typeface="Times New Roman" panose="02020603050405020304" pitchFamily="18" charset="0"/>
              </a:rPr>
              <a:t>Gradient Boosting (XG Boost)</a:t>
            </a:r>
            <a:r>
              <a:rPr lang="en-IN" sz="52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5200" dirty="0">
                <a:effectLst/>
                <a:latin typeface="Times New Roman" panose="02020603050405020304" pitchFamily="18" charset="0"/>
                <a:ea typeface="Calibri" panose="020F0502020204030204" pitchFamily="34" charset="0"/>
                <a:cs typeface="Times New Roman" panose="02020603050405020304" pitchFamily="18" charset="0"/>
              </a:rPr>
            </a:br>
            <a:r>
              <a:rPr lang="en-IN" sz="5200" dirty="0">
                <a:effectLst/>
                <a:latin typeface="Times New Roman" panose="02020603050405020304" pitchFamily="18" charset="0"/>
                <a:ea typeface="Calibri" panose="020F0502020204030204" pitchFamily="34" charset="0"/>
                <a:cs typeface="Times New Roman" panose="02020603050405020304" pitchFamily="18" charset="0"/>
              </a:rPr>
              <a:t>Tuned for learning rate (0.1), number of trees (n_ estimators=200), and maximum depth (max_ depth=4). It consistently outperformed other models due to its robust handling of imbalanced data and feature interactions.</a:t>
            </a:r>
            <a:endParaRPr lang="en-IN" sz="5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67912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FFC36-01F9-BBD9-6BFB-EBF49EEDE748}"/>
              </a:ext>
            </a:extLst>
          </p:cNvPr>
          <p:cNvSpPr>
            <a:spLocks noGrp="1"/>
          </p:cNvSpPr>
          <p:nvPr>
            <p:ph type="title"/>
          </p:nvPr>
        </p:nvSpPr>
        <p:spPr>
          <a:xfrm flipV="1">
            <a:off x="3991896" y="-658760"/>
            <a:ext cx="7163783" cy="945364"/>
          </a:xfrm>
        </p:spPr>
        <p:txBody>
          <a:bodyPr/>
          <a:lstStyle/>
          <a:p>
            <a:endParaRPr lang="en-IN" dirty="0"/>
          </a:p>
        </p:txBody>
      </p:sp>
      <p:sp>
        <p:nvSpPr>
          <p:cNvPr id="3" name="Content Placeholder 2">
            <a:extLst>
              <a:ext uri="{FF2B5EF4-FFF2-40B4-BE49-F238E27FC236}">
                <a16:creationId xmlns:a16="http://schemas.microsoft.com/office/drawing/2014/main" id="{5894C36C-FAA4-E7FC-8533-14841C6D7999}"/>
              </a:ext>
            </a:extLst>
          </p:cNvPr>
          <p:cNvSpPr>
            <a:spLocks noGrp="1"/>
          </p:cNvSpPr>
          <p:nvPr>
            <p:ph idx="1"/>
          </p:nvPr>
        </p:nvSpPr>
        <p:spPr>
          <a:xfrm>
            <a:off x="117987" y="98323"/>
            <a:ext cx="11037693" cy="5770771"/>
          </a:xfrm>
        </p:spPr>
        <p:txBody>
          <a:bodyPr>
            <a:normAutofit fontScale="25000" lnSpcReduction="20000"/>
          </a:bodyPr>
          <a:lstStyle/>
          <a:p>
            <a:pPr marL="342900" lvl="0" indent="-342900">
              <a:lnSpc>
                <a:spcPct val="200000"/>
              </a:lnSpc>
              <a:tabLst>
                <a:tab pos="457200" algn="l"/>
              </a:tabLst>
            </a:pPr>
            <a:r>
              <a:rPr lang="en-IN" sz="7200" b="1" dirty="0">
                <a:effectLst/>
                <a:latin typeface="Times New Roman" panose="02020603050405020304" pitchFamily="18" charset="0"/>
                <a:ea typeface="Calibri" panose="020F0502020204030204" pitchFamily="34" charset="0"/>
                <a:cs typeface="Times New Roman" panose="02020603050405020304" pitchFamily="18" charset="0"/>
              </a:rPr>
              <a:t>Testing Results</a:t>
            </a: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200000"/>
              </a:lnSpc>
              <a:buSzPts val="1000"/>
              <a:buFont typeface="Courier New" panose="02070309020205020404" pitchFamily="49" charset="0"/>
              <a:buChar char="o"/>
              <a:tabLst>
                <a:tab pos="914400" algn="l"/>
              </a:tabLst>
            </a:pP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The final evaluation on the testing set confirmed the high performance of Gradient Boosting, achieving:</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200000"/>
              </a:lnSpc>
              <a:buSzPts val="1000"/>
              <a:buFont typeface="Wingdings" panose="05000000000000000000" pitchFamily="2" charset="2"/>
              <a:buChar char=""/>
              <a:tabLst>
                <a:tab pos="1371600" algn="l"/>
              </a:tabLst>
            </a:pPr>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Accuracy</a:t>
            </a: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 80.7%</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200000"/>
              </a:lnSpc>
              <a:spcAft>
                <a:spcPts val="1000"/>
              </a:spcAft>
              <a:buSzPts val="1000"/>
              <a:buFont typeface="Wingdings" panose="05000000000000000000" pitchFamily="2" charset="2"/>
              <a:buChar char=""/>
              <a:tabLst>
                <a:tab pos="1371600" algn="l"/>
              </a:tabLst>
            </a:pPr>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F1-Score (Survived Class)</a:t>
            </a: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 0.80</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200000"/>
              </a:lnSpc>
              <a:spcAft>
                <a:spcPts val="1000"/>
              </a:spcAft>
            </a:pPr>
            <a:r>
              <a:rPr lang="en-IN" sz="4800" b="1" dirty="0">
                <a:effectLst/>
                <a:latin typeface="Times New Roman" panose="02020603050405020304" pitchFamily="18" charset="0"/>
                <a:ea typeface="Calibri" panose="020F0502020204030204" pitchFamily="34" charset="0"/>
                <a:cs typeface="Times New Roman" panose="02020603050405020304" pitchFamily="18" charset="0"/>
              </a:rPr>
              <a:t>4.1 Hardware and Software Requirements:</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1000"/>
              </a:spcAft>
              <a:buSzPts val="1000"/>
              <a:buFont typeface="Symbol" panose="05050102010706020507" pitchFamily="18" charset="2"/>
              <a:buChar char=""/>
              <a:tabLst>
                <a:tab pos="457200" algn="l"/>
              </a:tabLst>
            </a:pPr>
            <a:r>
              <a:rPr lang="en-IN" sz="4800" b="1" dirty="0">
                <a:effectLst/>
                <a:latin typeface="Times New Roman" panose="02020603050405020304" pitchFamily="18" charset="0"/>
                <a:ea typeface="Calibri" panose="020F0502020204030204" pitchFamily="34" charset="0"/>
                <a:cs typeface="Times New Roman" panose="02020603050405020304" pitchFamily="18" charset="0"/>
              </a:rPr>
              <a:t>Hardware:</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200000"/>
              </a:lnSpc>
              <a:spcAft>
                <a:spcPts val="1000"/>
              </a:spcAft>
              <a:buSzPts val="1000"/>
              <a:buFont typeface="Courier New" panose="02070309020205020404" pitchFamily="49" charset="0"/>
              <a:buChar char="o"/>
              <a:tabLst>
                <a:tab pos="914400" algn="l"/>
              </a:tabLst>
            </a:pPr>
            <a:r>
              <a:rPr lang="en-IN" sz="4800" dirty="0">
                <a:effectLst/>
                <a:latin typeface="Times New Roman" panose="02020603050405020304" pitchFamily="18" charset="0"/>
                <a:ea typeface="Calibri" panose="020F0502020204030204" pitchFamily="34" charset="0"/>
                <a:cs typeface="Times New Roman" panose="02020603050405020304" pitchFamily="18" charset="0"/>
              </a:rPr>
              <a:t>The hardware required for this project is COMPUTER OR LAPTOP with minimum processer of intel i3.</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1000"/>
              </a:spcAft>
              <a:buSzPts val="1000"/>
              <a:buFont typeface="Symbol" panose="05050102010706020507" pitchFamily="18" charset="2"/>
              <a:buChar char=""/>
              <a:tabLst>
                <a:tab pos="457200" algn="l"/>
              </a:tabLst>
            </a:pPr>
            <a:r>
              <a:rPr lang="en-IN" sz="4800" b="1" dirty="0">
                <a:effectLst/>
                <a:latin typeface="Times New Roman" panose="02020603050405020304" pitchFamily="18" charset="0"/>
                <a:ea typeface="Calibri" panose="020F0502020204030204" pitchFamily="34" charset="0"/>
                <a:cs typeface="Times New Roman" panose="02020603050405020304" pitchFamily="18" charset="0"/>
              </a:rPr>
              <a:t>Software:</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200000"/>
              </a:lnSpc>
              <a:spcAft>
                <a:spcPts val="1000"/>
              </a:spcAft>
              <a:buSzPts val="1000"/>
              <a:buFont typeface="Courier New" panose="02070309020205020404" pitchFamily="49" charset="0"/>
              <a:buChar char="o"/>
              <a:tabLst>
                <a:tab pos="914400" algn="l"/>
              </a:tabLst>
            </a:pPr>
            <a:r>
              <a:rPr lang="en-IN" sz="4800" dirty="0">
                <a:effectLst/>
                <a:latin typeface="Times New Roman" panose="02020603050405020304" pitchFamily="18" charset="0"/>
                <a:ea typeface="Calibri" panose="020F0502020204030204" pitchFamily="34" charset="0"/>
                <a:cs typeface="Times New Roman" panose="02020603050405020304" pitchFamily="18" charset="0"/>
              </a:rPr>
              <a:t>The software used in this project is Python 3.10</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1000"/>
              </a:spcAft>
              <a:buSzPts val="1000"/>
              <a:buFont typeface="Symbol" panose="05050102010706020507" pitchFamily="18" charset="2"/>
              <a:buChar char=""/>
              <a:tabLst>
                <a:tab pos="457200" algn="l"/>
              </a:tabLst>
            </a:pPr>
            <a:r>
              <a:rPr lang="en-IN" sz="4800" b="1" dirty="0">
                <a:effectLst/>
                <a:latin typeface="Times New Roman" panose="02020603050405020304" pitchFamily="18" charset="0"/>
                <a:ea typeface="Calibri" panose="020F0502020204030204" pitchFamily="34" charset="0"/>
                <a:cs typeface="Times New Roman" panose="02020603050405020304" pitchFamily="18" charset="0"/>
              </a:rPr>
              <a:t>Libraries:</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457200">
              <a:lnSpc>
                <a:spcPct val="200000"/>
              </a:lnSpc>
              <a:spcAft>
                <a:spcPts val="1000"/>
              </a:spcAft>
            </a:pPr>
            <a:r>
              <a:rPr lang="en-IN" sz="4800" dirty="0">
                <a:effectLst/>
                <a:latin typeface="Times New Roman" panose="02020603050405020304" pitchFamily="18" charset="0"/>
                <a:ea typeface="Calibri" panose="020F0502020204030204" pitchFamily="34" charset="0"/>
                <a:cs typeface="Times New Roman" panose="02020603050405020304" pitchFamily="18" charset="0"/>
              </a:rPr>
              <a:t>Pandas, NumPy, Scikit-learn, Matplotlib, Seaborn, XG Boost, TensorFlow</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35600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98F8-8620-BF9D-494E-F87520B532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F00594-66A6-4142-5E44-659198B303CD}"/>
              </a:ext>
            </a:extLst>
          </p:cNvPr>
          <p:cNvSpPr>
            <a:spLocks noGrp="1"/>
          </p:cNvSpPr>
          <p:nvPr>
            <p:ph idx="1"/>
          </p:nvPr>
        </p:nvSpPr>
        <p:spPr/>
        <p:txBody>
          <a:bodyPr>
            <a:normAutofit fontScale="92500"/>
          </a:bodyPr>
          <a:lstStyle/>
          <a:p>
            <a:pPr marL="342900" lvl="0" indent="-342900" algn="just">
              <a:lnSpc>
                <a:spcPct val="200000"/>
              </a:lnSpc>
              <a:spcAft>
                <a:spcPts val="1000"/>
              </a:spcAft>
              <a:buFont typeface="+mj-lt"/>
              <a:buAutoNum type="arabicPeriod"/>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Results and Analysis: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Logistic Regression achieved an accuracy of 80.4% with moderate F1-Score for the survival class.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Random Forest outperformed simpler models with an accuracy of 80.1% and an ROC-AUC score of 0.88.</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Gradient Boosting (XG Boost) achieved the highest performance with an accuracy of 80.7% and a balanced F1-Score.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Feature importance analysis highlighted </a:t>
            </a:r>
            <a:r>
              <a:rPr lang="en-IN" dirty="0">
                <a:effectLst/>
                <a:latin typeface="Courier New" panose="02070309020205020404" pitchFamily="49" charset="0"/>
                <a:ea typeface="Times New Roman" panose="02020603050405020304" pitchFamily="18" charset="0"/>
                <a:cs typeface="Times New Roman" panose="02020603050405020304" pitchFamily="18" charset="0"/>
              </a:rPr>
              <a:t>Sex</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effectLst/>
                <a:latin typeface="Courier New" panose="02070309020205020404" pitchFamily="49" charset="0"/>
                <a:ea typeface="Times New Roman" panose="02020603050405020304" pitchFamily="18" charset="0"/>
                <a:cs typeface="Times New Roman" panose="02020603050405020304" pitchFamily="18" charset="0"/>
              </a:rPr>
              <a:t>P class</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dirty="0">
                <a:effectLst/>
                <a:latin typeface="Courier New" panose="02070309020205020404" pitchFamily="49" charset="0"/>
                <a:ea typeface="Times New Roman" panose="02020603050405020304" pitchFamily="18" charset="0"/>
                <a:cs typeface="Times New Roman" panose="02020603050405020304" pitchFamily="18" charset="0"/>
              </a:rPr>
              <a:t>Age</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as the most influential features.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22623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69E15-BA41-E940-95B9-2B7C8E2B5A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C50AE3-5F13-0162-51EC-73B92AC678DF}"/>
              </a:ext>
            </a:extLst>
          </p:cNvPr>
          <p:cNvSpPr>
            <a:spLocks noGrp="1"/>
          </p:cNvSpPr>
          <p:nvPr>
            <p:ph idx="1"/>
          </p:nvPr>
        </p:nvSpPr>
        <p:spPr/>
        <p:txBody>
          <a:bodyPr/>
          <a:lstStyle/>
          <a:p>
            <a:r>
              <a:rPr lang="en-US" sz="2400" dirty="0"/>
              <a:t>Conclusion:</a:t>
            </a:r>
          </a:p>
          <a:p>
            <a:pPr marL="457200" algn="just">
              <a:lnSpc>
                <a:spcPct val="20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Titanic Survival Prediction project successfully demonstrated the power of machine learning in predicting survival outcomes based on structured data. Key findings include: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importance of feature engineering and preprocessing.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10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effectiveness of ensemble methods in improving predictive performance.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4617776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TotalTime>
  <Words>736</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Calibri</vt:lpstr>
      <vt:lpstr>Calibri Light</vt:lpstr>
      <vt:lpstr>Courier New</vt:lpstr>
      <vt:lpstr>Inter</vt:lpstr>
      <vt:lpstr>Symbol</vt:lpstr>
      <vt:lpstr>Times New Roman</vt:lpstr>
      <vt:lpstr>Wingdings</vt:lpstr>
      <vt:lpstr>Retrospect</vt:lpstr>
      <vt:lpstr>      Titanic - Machine Learning from Disaster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shasha vali</dc:creator>
  <cp:lastModifiedBy>shasha vali</cp:lastModifiedBy>
  <cp:revision>1</cp:revision>
  <dcterms:created xsi:type="dcterms:W3CDTF">2024-11-28T07:23:06Z</dcterms:created>
  <dcterms:modified xsi:type="dcterms:W3CDTF">2024-11-28T07:47:49Z</dcterms:modified>
</cp:coreProperties>
</file>