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charts/chart1.xml" ContentType="application/vnd.openxmlformats-officedocument.drawingml.chart+xml"/>
  <Override PartName="/ppt/notesSlides/notesSlide81.xml" ContentType="application/vnd.openxmlformats-officedocument.presentationml.notesSlide+xml"/>
  <Override PartName="/ppt/charts/chart2.xml" ContentType="application/vnd.openxmlformats-officedocument.drawingml.chart+xml"/>
  <Override PartName="/ppt/notesSlides/notesSlide82.xml" ContentType="application/vnd.openxmlformats-officedocument.presentationml.notesSlide+xml"/>
  <Override PartName="/ppt/charts/chart3.xml" ContentType="application/vnd.openxmlformats-officedocument.drawingml.chart+xml"/>
  <Override PartName="/ppt/notesSlides/notesSlide83.xml" ContentType="application/vnd.openxmlformats-officedocument.presentationml.notesSlide+xml"/>
  <Override PartName="/ppt/charts/chart4.xml" ContentType="application/vnd.openxmlformats-officedocument.drawingml.chart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charts/chart5.xml" ContentType="application/vnd.openxmlformats-officedocument.drawingml.chart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0"/>
  </p:notesMasterIdLst>
  <p:sldIdLst>
    <p:sldId id="258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41365838520723E-2"/>
          <c:y val="0.27243241387989614"/>
          <c:w val="0.78644112423532087"/>
          <c:h val="0.62259363285168012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log2n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Sheet1!$C$3:$C$13</c:f>
              <c:numCache>
                <c:formatCode>0</c:formatCode>
                <c:ptCount val="11"/>
                <c:pt idx="0">
                  <c:v>3.3219280948873626</c:v>
                </c:pt>
                <c:pt idx="1">
                  <c:v>3.4594316186372982</c:v>
                </c:pt>
                <c:pt idx="2">
                  <c:v>3.5849625007211592</c:v>
                </c:pt>
                <c:pt idx="3">
                  <c:v>3.7004397181411015</c:v>
                </c:pt>
                <c:pt idx="4">
                  <c:v>3.8073549220576042</c:v>
                </c:pt>
                <c:pt idx="5">
                  <c:v>3.9068905956085187</c:v>
                </c:pt>
                <c:pt idx="6">
                  <c:v>4</c:v>
                </c:pt>
                <c:pt idx="7">
                  <c:v>4.08746284125034</c:v>
                </c:pt>
                <c:pt idx="8">
                  <c:v>4.1699250014423095</c:v>
                </c:pt>
                <c:pt idx="9">
                  <c:v>4.2479275134435852</c:v>
                </c:pt>
                <c:pt idx="10">
                  <c:v>4.3219280948873724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7A-4F5B-A956-807B0CF4AC5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5(log2n)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Sheet1!$D$3:$D$13</c:f>
              <c:numCache>
                <c:formatCode>0</c:formatCode>
                <c:ptCount val="11"/>
                <c:pt idx="0">
                  <c:v>16.609640474436812</c:v>
                </c:pt>
                <c:pt idx="1">
                  <c:v>17.297158093186535</c:v>
                </c:pt>
                <c:pt idx="2">
                  <c:v>17.924812503605782</c:v>
                </c:pt>
                <c:pt idx="3">
                  <c:v>18.502198590705429</c:v>
                </c:pt>
                <c:pt idx="4">
                  <c:v>19.036774610288031</c:v>
                </c:pt>
                <c:pt idx="5">
                  <c:v>19.534452978042594</c:v>
                </c:pt>
                <c:pt idx="6">
                  <c:v>20</c:v>
                </c:pt>
                <c:pt idx="7">
                  <c:v>20.437314206251699</c:v>
                </c:pt>
                <c:pt idx="8">
                  <c:v>20.849625007211561</c:v>
                </c:pt>
                <c:pt idx="9">
                  <c:v>21.239637567217926</c:v>
                </c:pt>
                <c:pt idx="10">
                  <c:v>21.609640474436812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7A-4F5B-A956-807B0CF4AC5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3(n+1)/4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Sheet1!$E$3:$E$13</c:f>
              <c:numCache>
                <c:formatCode>0</c:formatCode>
                <c:ptCount val="11"/>
                <c:pt idx="0">
                  <c:v>8.25</c:v>
                </c:pt>
                <c:pt idx="1">
                  <c:v>9</c:v>
                </c:pt>
                <c:pt idx="2">
                  <c:v>9.75</c:v>
                </c:pt>
                <c:pt idx="3">
                  <c:v>10.5</c:v>
                </c:pt>
                <c:pt idx="4">
                  <c:v>11.25</c:v>
                </c:pt>
                <c:pt idx="5">
                  <c:v>12</c:v>
                </c:pt>
                <c:pt idx="6">
                  <c:v>12.75</c:v>
                </c:pt>
                <c:pt idx="7">
                  <c:v>13.5</c:v>
                </c:pt>
                <c:pt idx="8">
                  <c:v>14.25</c:v>
                </c:pt>
                <c:pt idx="9">
                  <c:v>15</c:v>
                </c:pt>
                <c:pt idx="10">
                  <c:v>15.75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7A-4F5B-A956-807B0CF4AC5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Sheet1!$F$3:$F$13</c:f>
              <c:numCache>
                <c:formatCode>0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7A-4F5B-A956-807B0CF4AC5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n(log2n)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Sheet1!$G$3:$G$13</c:f>
              <c:numCache>
                <c:formatCode>0</c:formatCode>
                <c:ptCount val="11"/>
                <c:pt idx="0">
                  <c:v>33.219280948873632</c:v>
                </c:pt>
                <c:pt idx="1">
                  <c:v>38.053747805010154</c:v>
                </c:pt>
                <c:pt idx="2">
                  <c:v>43.01955000865388</c:v>
                </c:pt>
                <c:pt idx="3">
                  <c:v>48.105716335834309</c:v>
                </c:pt>
                <c:pt idx="4">
                  <c:v>53.302968908806449</c:v>
                </c:pt>
                <c:pt idx="5">
                  <c:v>58.603358934127982</c:v>
                </c:pt>
                <c:pt idx="6">
                  <c:v>64</c:v>
                </c:pt>
                <c:pt idx="7">
                  <c:v>69.486868301255782</c:v>
                </c:pt>
                <c:pt idx="8">
                  <c:v>75.058650025961612</c:v>
                </c:pt>
                <c:pt idx="9">
                  <c:v>80.710622755428133</c:v>
                </c:pt>
                <c:pt idx="10">
                  <c:v>86.438561897747263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7A-4F5B-A956-807B0CF4AC5A}"/>
            </c:ext>
          </c:extLst>
        </c:ser>
        <c:ser>
          <c:idx val="5"/>
          <c:order val="5"/>
          <c:tx>
            <c:strRef>
              <c:f>Sheet1!$H$2</c:f>
              <c:strCache>
                <c:ptCount val="1"/>
                <c:pt idx="0">
                  <c:v>n((n-1)/2)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Sheet1!$H$3:$H$13</c:f>
              <c:numCache>
                <c:formatCode>0</c:formatCode>
                <c:ptCount val="11"/>
                <c:pt idx="0">
                  <c:v>45</c:v>
                </c:pt>
                <c:pt idx="1">
                  <c:v>55</c:v>
                </c:pt>
                <c:pt idx="2">
                  <c:v>66</c:v>
                </c:pt>
                <c:pt idx="3">
                  <c:v>78</c:v>
                </c:pt>
                <c:pt idx="4">
                  <c:v>91</c:v>
                </c:pt>
                <c:pt idx="5">
                  <c:v>105</c:v>
                </c:pt>
                <c:pt idx="6">
                  <c:v>120</c:v>
                </c:pt>
                <c:pt idx="7">
                  <c:v>136</c:v>
                </c:pt>
                <c:pt idx="8">
                  <c:v>153</c:v>
                </c:pt>
                <c:pt idx="9">
                  <c:v>171</c:v>
                </c:pt>
                <c:pt idx="10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7A-4F5B-A956-807B0CF4AC5A}"/>
            </c:ext>
          </c:extLst>
        </c:ser>
        <c:ser>
          <c:idx val="6"/>
          <c:order val="6"/>
          <c:tx>
            <c:strRef>
              <c:f>Sheet1!$I$2</c:f>
              <c:strCache>
                <c:ptCount val="1"/>
                <c:pt idx="0">
                  <c:v>n2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Sheet1!$I$3:$I$13</c:f>
              <c:numCache>
                <c:formatCode>0</c:formatCode>
                <c:ptCount val="11"/>
                <c:pt idx="0">
                  <c:v>100</c:v>
                </c:pt>
                <c:pt idx="1">
                  <c:v>121</c:v>
                </c:pt>
                <c:pt idx="2">
                  <c:v>144</c:v>
                </c:pt>
                <c:pt idx="3">
                  <c:v>169</c:v>
                </c:pt>
                <c:pt idx="4">
                  <c:v>196</c:v>
                </c:pt>
                <c:pt idx="5">
                  <c:v>225</c:v>
                </c:pt>
                <c:pt idx="6">
                  <c:v>256</c:v>
                </c:pt>
                <c:pt idx="7">
                  <c:v>289</c:v>
                </c:pt>
                <c:pt idx="8">
                  <c:v>324</c:v>
                </c:pt>
                <c:pt idx="9">
                  <c:v>361</c:v>
                </c:pt>
                <c:pt idx="10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7A-4F5B-A956-807B0CF4A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935168"/>
        <c:axId val="98937088"/>
      </c:lineChart>
      <c:catAx>
        <c:axId val="98935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937088"/>
        <c:crosses val="autoZero"/>
        <c:auto val="1"/>
        <c:lblAlgn val="ctr"/>
        <c:lblOffset val="100"/>
        <c:noMultiLvlLbl val="0"/>
      </c:catAx>
      <c:valAx>
        <c:axId val="98937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Number of Operations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98935168"/>
        <c:crosses val="autoZero"/>
        <c:crossBetween val="between"/>
      </c:valAx>
      <c:spPr>
        <a:solidFill>
          <a:srgbClr val="D4D4D6"/>
        </a:solidFill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log2n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Sheet1!$C$16:$C$25</c:f>
              <c:numCache>
                <c:formatCode>0</c:formatCode>
                <c:ptCount val="10"/>
                <c:pt idx="0">
                  <c:v>3.3219280948873626</c:v>
                </c:pt>
                <c:pt idx="1">
                  <c:v>4.3219280948873724</c:v>
                </c:pt>
                <c:pt idx="2">
                  <c:v>4.9068905956085329</c:v>
                </c:pt>
                <c:pt idx="3">
                  <c:v>5.3219280948873724</c:v>
                </c:pt>
                <c:pt idx="4">
                  <c:v>5.6438561897747324</c:v>
                </c:pt>
                <c:pt idx="5">
                  <c:v>5.9068905956085329</c:v>
                </c:pt>
                <c:pt idx="6">
                  <c:v>6.1292830169449672</c:v>
                </c:pt>
                <c:pt idx="7">
                  <c:v>6.3219280948873724</c:v>
                </c:pt>
                <c:pt idx="8">
                  <c:v>6.4918530963296881</c:v>
                </c:pt>
                <c:pt idx="9">
                  <c:v>6.6438561897747324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8-4F4D-9AAC-F6AD0D347E44}"/>
            </c:ext>
          </c:extLst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5(log2n)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Sheet1!$D$16:$D$25</c:f>
              <c:numCache>
                <c:formatCode>0</c:formatCode>
                <c:ptCount val="10"/>
                <c:pt idx="0">
                  <c:v>16.609640474436812</c:v>
                </c:pt>
                <c:pt idx="1">
                  <c:v>21.609640474436812</c:v>
                </c:pt>
                <c:pt idx="2">
                  <c:v>24.534452978042594</c:v>
                </c:pt>
                <c:pt idx="3">
                  <c:v>26.609640474436812</c:v>
                </c:pt>
                <c:pt idx="4">
                  <c:v>28.219280948873621</c:v>
                </c:pt>
                <c:pt idx="5">
                  <c:v>29.534452978042594</c:v>
                </c:pt>
                <c:pt idx="6">
                  <c:v>30.646415084724829</c:v>
                </c:pt>
                <c:pt idx="7">
                  <c:v>31.609640474436809</c:v>
                </c:pt>
                <c:pt idx="8">
                  <c:v>32.459265481648131</c:v>
                </c:pt>
                <c:pt idx="9">
                  <c:v>33.219280948873632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A8-4F4D-9AAC-F6AD0D347E44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3(n+1)/4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Sheet1!$E$16:$E$25</c:f>
              <c:numCache>
                <c:formatCode>0</c:formatCode>
                <c:ptCount val="10"/>
                <c:pt idx="0">
                  <c:v>8.25</c:v>
                </c:pt>
                <c:pt idx="1">
                  <c:v>15.75</c:v>
                </c:pt>
                <c:pt idx="2">
                  <c:v>23.25</c:v>
                </c:pt>
                <c:pt idx="3">
                  <c:v>30.75</c:v>
                </c:pt>
                <c:pt idx="4">
                  <c:v>38.25</c:v>
                </c:pt>
                <c:pt idx="5">
                  <c:v>45.75</c:v>
                </c:pt>
                <c:pt idx="6">
                  <c:v>53.25</c:v>
                </c:pt>
                <c:pt idx="7">
                  <c:v>60.75</c:v>
                </c:pt>
                <c:pt idx="8">
                  <c:v>68.25</c:v>
                </c:pt>
                <c:pt idx="9">
                  <c:v>75.75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A8-4F4D-9AAC-F6AD0D347E44}"/>
            </c:ext>
          </c:extLst>
        </c:ser>
        <c:ser>
          <c:idx val="3"/>
          <c:order val="3"/>
          <c:tx>
            <c:strRef>
              <c:f>Sheet1!$F$15</c:f>
              <c:strCache>
                <c:ptCount val="1"/>
                <c:pt idx="0">
                  <c:v>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Sheet1!$F$16:$F$25</c:f>
              <c:numCache>
                <c:formatCode>0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A8-4F4D-9AAC-F6AD0D347E44}"/>
            </c:ext>
          </c:extLst>
        </c:ser>
        <c:ser>
          <c:idx val="4"/>
          <c:order val="4"/>
          <c:tx>
            <c:strRef>
              <c:f>Sheet1!$G$15</c:f>
              <c:strCache>
                <c:ptCount val="1"/>
                <c:pt idx="0">
                  <c:v>n(log2n)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Sheet1!$G$16:$G$25</c:f>
              <c:numCache>
                <c:formatCode>0</c:formatCode>
                <c:ptCount val="10"/>
                <c:pt idx="0">
                  <c:v>33.219280948873632</c:v>
                </c:pt>
                <c:pt idx="1">
                  <c:v>86.438561897747263</c:v>
                </c:pt>
                <c:pt idx="2">
                  <c:v>147.20671786825557</c:v>
                </c:pt>
                <c:pt idx="3">
                  <c:v>212.87712379549461</c:v>
                </c:pt>
                <c:pt idx="4">
                  <c:v>282.19280948873632</c:v>
                </c:pt>
                <c:pt idx="5">
                  <c:v>354.41343573651113</c:v>
                </c:pt>
                <c:pt idx="6">
                  <c:v>429.04981118614853</c:v>
                </c:pt>
                <c:pt idx="7">
                  <c:v>505.754247590989</c:v>
                </c:pt>
                <c:pt idx="8">
                  <c:v>584.26677866967361</c:v>
                </c:pt>
                <c:pt idx="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A8-4F4D-9AAC-F6AD0D347E44}"/>
            </c:ext>
          </c:extLst>
        </c:ser>
        <c:ser>
          <c:idx val="5"/>
          <c:order val="5"/>
          <c:tx>
            <c:strRef>
              <c:f>Sheet1!$H$15</c:f>
              <c:strCache>
                <c:ptCount val="1"/>
                <c:pt idx="0">
                  <c:v>n((n-1)/2)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Sheet1!$H$16:$H$25</c:f>
              <c:numCache>
                <c:formatCode>0</c:formatCode>
                <c:ptCount val="10"/>
                <c:pt idx="0">
                  <c:v>45</c:v>
                </c:pt>
                <c:pt idx="1">
                  <c:v>190</c:v>
                </c:pt>
                <c:pt idx="2">
                  <c:v>435</c:v>
                </c:pt>
                <c:pt idx="3">
                  <c:v>780</c:v>
                </c:pt>
                <c:pt idx="4">
                  <c:v>1225</c:v>
                </c:pt>
                <c:pt idx="5">
                  <c:v>1770</c:v>
                </c:pt>
                <c:pt idx="6">
                  <c:v>2415</c:v>
                </c:pt>
                <c:pt idx="7">
                  <c:v>3160</c:v>
                </c:pt>
                <c:pt idx="8">
                  <c:v>4005</c:v>
                </c:pt>
                <c:pt idx="9">
                  <c:v>4950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A8-4F4D-9AAC-F6AD0D347E44}"/>
            </c:ext>
          </c:extLst>
        </c:ser>
        <c:ser>
          <c:idx val="6"/>
          <c:order val="6"/>
          <c:tx>
            <c:strRef>
              <c:f>Sheet1!$I$15</c:f>
              <c:strCache>
                <c:ptCount val="1"/>
                <c:pt idx="0">
                  <c:v>n2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Sheet1!$B$16:$B$25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Sheet1!$I$16:$I$25</c:f>
              <c:numCache>
                <c:formatCode>0</c:formatCode>
                <c:ptCount val="10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  <c:pt idx="4">
                  <c:v>2500</c:v>
                </c:pt>
                <c:pt idx="5">
                  <c:v>3600</c:v>
                </c:pt>
                <c:pt idx="6">
                  <c:v>4900</c:v>
                </c:pt>
                <c:pt idx="7">
                  <c:v>6400</c:v>
                </c:pt>
                <c:pt idx="8">
                  <c:v>8100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A8-4F4D-9AAC-F6AD0D347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45920"/>
        <c:axId val="99347840"/>
      </c:lineChart>
      <c:catAx>
        <c:axId val="99345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347840"/>
        <c:crosses val="autoZero"/>
        <c:auto val="1"/>
        <c:lblAlgn val="ctr"/>
        <c:lblOffset val="100"/>
        <c:noMultiLvlLbl val="0"/>
      </c:catAx>
      <c:valAx>
        <c:axId val="99347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Number of Operations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99345920"/>
        <c:crosses val="autoZero"/>
        <c:crossBetween val="between"/>
      </c:valAx>
      <c:spPr>
        <a:solidFill>
          <a:srgbClr val="D4D4D6"/>
        </a:solidFill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Sheet1!$C$28</c:f>
              <c:strCache>
                <c:ptCount val="1"/>
                <c:pt idx="0">
                  <c:v>log2n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Sheet1!$C$29:$C$39</c:f>
              <c:numCache>
                <c:formatCode>0</c:formatCode>
                <c:ptCount val="11"/>
                <c:pt idx="0">
                  <c:v>3.3219280948873626</c:v>
                </c:pt>
                <c:pt idx="1">
                  <c:v>5.6438561897747324</c:v>
                </c:pt>
                <c:pt idx="2">
                  <c:v>6.6438561897747324</c:v>
                </c:pt>
                <c:pt idx="3">
                  <c:v>8.9657842846621243</c:v>
                </c:pt>
                <c:pt idx="4">
                  <c:v>9.9657842846621243</c:v>
                </c:pt>
                <c:pt idx="5">
                  <c:v>12.287712379549452</c:v>
                </c:pt>
                <c:pt idx="6">
                  <c:v>13.287712379549452</c:v>
                </c:pt>
                <c:pt idx="7">
                  <c:v>15.609640474436812</c:v>
                </c:pt>
                <c:pt idx="8">
                  <c:v>16.609640474436812</c:v>
                </c:pt>
                <c:pt idx="9">
                  <c:v>18.931568569324174</c:v>
                </c:pt>
                <c:pt idx="10">
                  <c:v>19.931568569324174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96-4C87-91E8-F49EFBCFE9A0}"/>
            </c:ext>
          </c:extLst>
        </c:ser>
        <c:ser>
          <c:idx val="1"/>
          <c:order val="1"/>
          <c:tx>
            <c:strRef>
              <c:f>Sheet1!$D$28</c:f>
              <c:strCache>
                <c:ptCount val="1"/>
                <c:pt idx="0">
                  <c:v>5(log2n)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Sheet1!$D$29:$D$39</c:f>
              <c:numCache>
                <c:formatCode>0</c:formatCode>
                <c:ptCount val="11"/>
                <c:pt idx="0">
                  <c:v>16.609640474436812</c:v>
                </c:pt>
                <c:pt idx="1">
                  <c:v>28.219280948873621</c:v>
                </c:pt>
                <c:pt idx="2">
                  <c:v>33.219280948873632</c:v>
                </c:pt>
                <c:pt idx="3">
                  <c:v>44.828921423310319</c:v>
                </c:pt>
                <c:pt idx="4">
                  <c:v>49.828921423310319</c:v>
                </c:pt>
                <c:pt idx="5">
                  <c:v>61.438561897747157</c:v>
                </c:pt>
                <c:pt idx="6">
                  <c:v>66.438561897747263</c:v>
                </c:pt>
                <c:pt idx="7">
                  <c:v>78.048202372183766</c:v>
                </c:pt>
                <c:pt idx="8">
                  <c:v>83.048202372183766</c:v>
                </c:pt>
                <c:pt idx="9">
                  <c:v>94.657842846620454</c:v>
                </c:pt>
                <c:pt idx="10">
                  <c:v>99.657842846620454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96-4C87-91E8-F49EFBCFE9A0}"/>
            </c:ext>
          </c:extLst>
        </c:ser>
        <c:ser>
          <c:idx val="2"/>
          <c:order val="2"/>
          <c:tx>
            <c:strRef>
              <c:f>Sheet1!$E$28</c:f>
              <c:strCache>
                <c:ptCount val="1"/>
                <c:pt idx="0">
                  <c:v>3(n+1)/4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Sheet1!$E$29:$E$39</c:f>
              <c:numCache>
                <c:formatCode>0</c:formatCode>
                <c:ptCount val="11"/>
                <c:pt idx="0">
                  <c:v>8.25</c:v>
                </c:pt>
                <c:pt idx="1">
                  <c:v>38.25</c:v>
                </c:pt>
                <c:pt idx="2">
                  <c:v>75.75</c:v>
                </c:pt>
                <c:pt idx="3">
                  <c:v>375.75</c:v>
                </c:pt>
                <c:pt idx="4">
                  <c:v>750.75</c:v>
                </c:pt>
                <c:pt idx="5">
                  <c:v>3750.75</c:v>
                </c:pt>
                <c:pt idx="6">
                  <c:v>7500.75</c:v>
                </c:pt>
                <c:pt idx="7">
                  <c:v>37500.75</c:v>
                </c:pt>
                <c:pt idx="8">
                  <c:v>75000.75</c:v>
                </c:pt>
                <c:pt idx="9">
                  <c:v>375000.75</c:v>
                </c:pt>
                <c:pt idx="10">
                  <c:v>750000.75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96-4C87-91E8-F49EFBCFE9A0}"/>
            </c:ext>
          </c:extLst>
        </c:ser>
        <c:ser>
          <c:idx val="3"/>
          <c:order val="3"/>
          <c:tx>
            <c:strRef>
              <c:f>Sheet1!$F$28</c:f>
              <c:strCache>
                <c:ptCount val="1"/>
                <c:pt idx="0">
                  <c:v>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Sheet1!$F$29:$F$39</c:f>
              <c:numCache>
                <c:formatCode>0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96-4C87-91E8-F49EFBCFE9A0}"/>
            </c:ext>
          </c:extLst>
        </c:ser>
        <c:ser>
          <c:idx val="4"/>
          <c:order val="4"/>
          <c:tx>
            <c:strRef>
              <c:f>Sheet1!$G$28</c:f>
              <c:strCache>
                <c:ptCount val="1"/>
                <c:pt idx="0">
                  <c:v>n(log2n)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Sheet1!$G$29:$G$39</c:f>
              <c:numCache>
                <c:formatCode>0</c:formatCode>
                <c:ptCount val="11"/>
                <c:pt idx="0">
                  <c:v>33.219280948873632</c:v>
                </c:pt>
                <c:pt idx="1">
                  <c:v>282.19280948873632</c:v>
                </c:pt>
                <c:pt idx="2">
                  <c:v>664.38561897747252</c:v>
                </c:pt>
                <c:pt idx="3">
                  <c:v>4482.8921423310439</c:v>
                </c:pt>
                <c:pt idx="4">
                  <c:v>9965.7842846620879</c:v>
                </c:pt>
                <c:pt idx="5">
                  <c:v>61438.561897747255</c:v>
                </c:pt>
                <c:pt idx="6">
                  <c:v>132877.12379549415</c:v>
                </c:pt>
                <c:pt idx="7">
                  <c:v>780482.02372184221</c:v>
                </c:pt>
                <c:pt idx="8">
                  <c:v>1660964.0474436842</c:v>
                </c:pt>
                <c:pt idx="9">
                  <c:v>9465784.2846620865</c:v>
                </c:pt>
                <c:pt idx="10">
                  <c:v>19931568.56932418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96-4C87-91E8-F49EFBCFE9A0}"/>
            </c:ext>
          </c:extLst>
        </c:ser>
        <c:ser>
          <c:idx val="5"/>
          <c:order val="5"/>
          <c:tx>
            <c:strRef>
              <c:f>Sheet1!$H$28</c:f>
              <c:strCache>
                <c:ptCount val="1"/>
                <c:pt idx="0">
                  <c:v>n((n-1)/2)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Sheet1!$H$29:$H$39</c:f>
              <c:numCache>
                <c:formatCode>0</c:formatCode>
                <c:ptCount val="11"/>
                <c:pt idx="0">
                  <c:v>45</c:v>
                </c:pt>
                <c:pt idx="1">
                  <c:v>1225</c:v>
                </c:pt>
                <c:pt idx="2">
                  <c:v>4950</c:v>
                </c:pt>
                <c:pt idx="3">
                  <c:v>124750</c:v>
                </c:pt>
                <c:pt idx="4">
                  <c:v>499500</c:v>
                </c:pt>
                <c:pt idx="5">
                  <c:v>12497500</c:v>
                </c:pt>
                <c:pt idx="6">
                  <c:v>49995000</c:v>
                </c:pt>
                <c:pt idx="7">
                  <c:v>1249975000</c:v>
                </c:pt>
                <c:pt idx="8">
                  <c:v>4999950000</c:v>
                </c:pt>
                <c:pt idx="9">
                  <c:v>124999750000</c:v>
                </c:pt>
                <c:pt idx="10">
                  <c:v>499999500000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96-4C87-91E8-F49EFBCFE9A0}"/>
            </c:ext>
          </c:extLst>
        </c:ser>
        <c:ser>
          <c:idx val="6"/>
          <c:order val="6"/>
          <c:tx>
            <c:strRef>
              <c:f>Sheet1!$I$28</c:f>
              <c:strCache>
                <c:ptCount val="1"/>
                <c:pt idx="0">
                  <c:v>n2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Sheet1!$I$29:$I$39</c:f>
              <c:numCache>
                <c:formatCode>0</c:formatCode>
                <c:ptCount val="11"/>
                <c:pt idx="0">
                  <c:v>100</c:v>
                </c:pt>
                <c:pt idx="1">
                  <c:v>2500</c:v>
                </c:pt>
                <c:pt idx="2">
                  <c:v>10000</c:v>
                </c:pt>
                <c:pt idx="3">
                  <c:v>250000</c:v>
                </c:pt>
                <c:pt idx="4">
                  <c:v>1000000</c:v>
                </c:pt>
                <c:pt idx="5">
                  <c:v>25000000</c:v>
                </c:pt>
                <c:pt idx="6">
                  <c:v>100000000</c:v>
                </c:pt>
                <c:pt idx="7">
                  <c:v>2500000000</c:v>
                </c:pt>
                <c:pt idx="8">
                  <c:v>10000000000</c:v>
                </c:pt>
                <c:pt idx="9">
                  <c:v>250000000000</c:v>
                </c:pt>
                <c:pt idx="10">
                  <c:v>1000000000000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96-4C87-91E8-F49EFBCFE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764352"/>
        <c:axId val="103766272"/>
      </c:lineChart>
      <c:catAx>
        <c:axId val="10376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3766272"/>
        <c:crosses val="autoZero"/>
        <c:auto val="1"/>
        <c:lblAlgn val="ctr"/>
        <c:lblOffset val="100"/>
        <c:noMultiLvlLbl val="0"/>
      </c:catAx>
      <c:valAx>
        <c:axId val="1037662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Number of Operations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03764352"/>
        <c:crosses val="autoZero"/>
        <c:crossBetween val="between"/>
      </c:valAx>
      <c:spPr>
        <a:solidFill>
          <a:srgbClr val="D4D4D6"/>
        </a:solidFill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Sheet1!$C$28</c:f>
              <c:strCache>
                <c:ptCount val="1"/>
                <c:pt idx="0">
                  <c:v>log2n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Sheet1!$C$29:$C$39</c:f>
              <c:numCache>
                <c:formatCode>0</c:formatCode>
                <c:ptCount val="11"/>
                <c:pt idx="0">
                  <c:v>3.3219280948873626</c:v>
                </c:pt>
                <c:pt idx="1">
                  <c:v>5.6438561897747324</c:v>
                </c:pt>
                <c:pt idx="2">
                  <c:v>6.6438561897747324</c:v>
                </c:pt>
                <c:pt idx="3">
                  <c:v>8.9657842846621243</c:v>
                </c:pt>
                <c:pt idx="4">
                  <c:v>9.9657842846621243</c:v>
                </c:pt>
                <c:pt idx="5">
                  <c:v>12.287712379549452</c:v>
                </c:pt>
                <c:pt idx="6">
                  <c:v>13.287712379549452</c:v>
                </c:pt>
                <c:pt idx="7">
                  <c:v>15.609640474436812</c:v>
                </c:pt>
                <c:pt idx="8">
                  <c:v>16.609640474436812</c:v>
                </c:pt>
                <c:pt idx="9">
                  <c:v>18.931568569324174</c:v>
                </c:pt>
                <c:pt idx="10">
                  <c:v>19.931568569324174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0-4D60-9D41-8118D8C424DA}"/>
            </c:ext>
          </c:extLst>
        </c:ser>
        <c:ser>
          <c:idx val="1"/>
          <c:order val="1"/>
          <c:tx>
            <c:strRef>
              <c:f>Sheet1!$D$28</c:f>
              <c:strCache>
                <c:ptCount val="1"/>
                <c:pt idx="0">
                  <c:v>5(log2n)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Sheet1!$D$29:$D$39</c:f>
              <c:numCache>
                <c:formatCode>0</c:formatCode>
                <c:ptCount val="11"/>
                <c:pt idx="0">
                  <c:v>16.609640474436812</c:v>
                </c:pt>
                <c:pt idx="1">
                  <c:v>28.219280948873621</c:v>
                </c:pt>
                <c:pt idx="2">
                  <c:v>33.219280948873632</c:v>
                </c:pt>
                <c:pt idx="3">
                  <c:v>44.828921423310319</c:v>
                </c:pt>
                <c:pt idx="4">
                  <c:v>49.828921423310319</c:v>
                </c:pt>
                <c:pt idx="5">
                  <c:v>61.438561897747157</c:v>
                </c:pt>
                <c:pt idx="6">
                  <c:v>66.438561897747263</c:v>
                </c:pt>
                <c:pt idx="7">
                  <c:v>78.048202372183766</c:v>
                </c:pt>
                <c:pt idx="8">
                  <c:v>83.048202372183766</c:v>
                </c:pt>
                <c:pt idx="9">
                  <c:v>94.657842846620454</c:v>
                </c:pt>
                <c:pt idx="10">
                  <c:v>99.657842846620454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0-4D60-9D41-8118D8C424DA}"/>
            </c:ext>
          </c:extLst>
        </c:ser>
        <c:ser>
          <c:idx val="2"/>
          <c:order val="2"/>
          <c:tx>
            <c:strRef>
              <c:f>Sheet1!$E$28</c:f>
              <c:strCache>
                <c:ptCount val="1"/>
                <c:pt idx="0">
                  <c:v>3(n+1)/4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Sheet1!$E$29:$E$39</c:f>
              <c:numCache>
                <c:formatCode>0</c:formatCode>
                <c:ptCount val="11"/>
                <c:pt idx="0">
                  <c:v>8.25</c:v>
                </c:pt>
                <c:pt idx="1">
                  <c:v>38.25</c:v>
                </c:pt>
                <c:pt idx="2">
                  <c:v>75.75</c:v>
                </c:pt>
                <c:pt idx="3">
                  <c:v>375.75</c:v>
                </c:pt>
                <c:pt idx="4">
                  <c:v>750.75</c:v>
                </c:pt>
                <c:pt idx="5">
                  <c:v>3750.75</c:v>
                </c:pt>
                <c:pt idx="6">
                  <c:v>7500.75</c:v>
                </c:pt>
                <c:pt idx="7">
                  <c:v>37500.75</c:v>
                </c:pt>
                <c:pt idx="8">
                  <c:v>75000.75</c:v>
                </c:pt>
                <c:pt idx="9">
                  <c:v>375000.75</c:v>
                </c:pt>
                <c:pt idx="10">
                  <c:v>750000.75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0-4D60-9D41-8118D8C424DA}"/>
            </c:ext>
          </c:extLst>
        </c:ser>
        <c:ser>
          <c:idx val="3"/>
          <c:order val="3"/>
          <c:tx>
            <c:strRef>
              <c:f>Sheet1!$F$28</c:f>
              <c:strCache>
                <c:ptCount val="1"/>
                <c:pt idx="0">
                  <c:v>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Sheet1!$F$29:$F$39</c:f>
              <c:numCache>
                <c:formatCode>0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70-4D60-9D41-8118D8C424DA}"/>
            </c:ext>
          </c:extLst>
        </c:ser>
        <c:ser>
          <c:idx val="4"/>
          <c:order val="4"/>
          <c:tx>
            <c:strRef>
              <c:f>Sheet1!$G$28</c:f>
              <c:strCache>
                <c:ptCount val="1"/>
                <c:pt idx="0">
                  <c:v>n(log2n)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Sheet1!$G$29:$G$39</c:f>
              <c:numCache>
                <c:formatCode>0</c:formatCode>
                <c:ptCount val="11"/>
                <c:pt idx="0">
                  <c:v>33.219280948873632</c:v>
                </c:pt>
                <c:pt idx="1">
                  <c:v>282.19280948873632</c:v>
                </c:pt>
                <c:pt idx="2">
                  <c:v>664.38561897747252</c:v>
                </c:pt>
                <c:pt idx="3">
                  <c:v>4482.8921423310439</c:v>
                </c:pt>
                <c:pt idx="4">
                  <c:v>9965.7842846620879</c:v>
                </c:pt>
                <c:pt idx="5">
                  <c:v>61438.561897747255</c:v>
                </c:pt>
                <c:pt idx="6">
                  <c:v>132877.12379549415</c:v>
                </c:pt>
                <c:pt idx="7">
                  <c:v>780482.02372184221</c:v>
                </c:pt>
                <c:pt idx="8">
                  <c:v>1660964.0474436842</c:v>
                </c:pt>
                <c:pt idx="9">
                  <c:v>9465784.2846620865</c:v>
                </c:pt>
                <c:pt idx="10">
                  <c:v>19931568.56932418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70-4D60-9D41-8118D8C424DA}"/>
            </c:ext>
          </c:extLst>
        </c:ser>
        <c:ser>
          <c:idx val="5"/>
          <c:order val="5"/>
          <c:tx>
            <c:strRef>
              <c:f>Sheet1!$H$28</c:f>
              <c:strCache>
                <c:ptCount val="1"/>
                <c:pt idx="0">
                  <c:v>n((n-1)/2)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Sheet1!$H$29:$H$39</c:f>
              <c:numCache>
                <c:formatCode>0</c:formatCode>
                <c:ptCount val="11"/>
                <c:pt idx="0">
                  <c:v>45</c:v>
                </c:pt>
                <c:pt idx="1">
                  <c:v>1225</c:v>
                </c:pt>
                <c:pt idx="2">
                  <c:v>4950</c:v>
                </c:pt>
                <c:pt idx="3">
                  <c:v>124750</c:v>
                </c:pt>
                <c:pt idx="4">
                  <c:v>499500</c:v>
                </c:pt>
                <c:pt idx="5">
                  <c:v>12497500</c:v>
                </c:pt>
                <c:pt idx="6">
                  <c:v>49995000</c:v>
                </c:pt>
                <c:pt idx="7">
                  <c:v>1249975000</c:v>
                </c:pt>
                <c:pt idx="8">
                  <c:v>4999950000</c:v>
                </c:pt>
                <c:pt idx="9">
                  <c:v>124999750000</c:v>
                </c:pt>
                <c:pt idx="10">
                  <c:v>499999500000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70-4D60-9D41-8118D8C424DA}"/>
            </c:ext>
          </c:extLst>
        </c:ser>
        <c:ser>
          <c:idx val="6"/>
          <c:order val="6"/>
          <c:tx>
            <c:strRef>
              <c:f>Sheet1!$I$28</c:f>
              <c:strCache>
                <c:ptCount val="1"/>
                <c:pt idx="0">
                  <c:v>n2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Sheet1!$B$29:$B$39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  <c:pt idx="7">
                  <c:v>50000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</c:numCache>
            </c:numRef>
          </c:cat>
          <c:val>
            <c:numRef>
              <c:f>Sheet1!$I$29:$I$39</c:f>
              <c:numCache>
                <c:formatCode>0</c:formatCode>
                <c:ptCount val="11"/>
                <c:pt idx="0">
                  <c:v>100</c:v>
                </c:pt>
                <c:pt idx="1">
                  <c:v>2500</c:v>
                </c:pt>
                <c:pt idx="2">
                  <c:v>10000</c:v>
                </c:pt>
                <c:pt idx="3">
                  <c:v>250000</c:v>
                </c:pt>
                <c:pt idx="4">
                  <c:v>1000000</c:v>
                </c:pt>
                <c:pt idx="5">
                  <c:v>25000000</c:v>
                </c:pt>
                <c:pt idx="6">
                  <c:v>100000000</c:v>
                </c:pt>
                <c:pt idx="7">
                  <c:v>2500000000</c:v>
                </c:pt>
                <c:pt idx="8">
                  <c:v>10000000000</c:v>
                </c:pt>
                <c:pt idx="9">
                  <c:v>250000000000</c:v>
                </c:pt>
                <c:pt idx="10">
                  <c:v>1000000000000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70-4D60-9D41-8118D8C42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583360"/>
        <c:axId val="109606016"/>
      </c:lineChart>
      <c:catAx>
        <c:axId val="109583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9606016"/>
        <c:crosses val="autoZero"/>
        <c:auto val="1"/>
        <c:lblAlgn val="ctr"/>
        <c:lblOffset val="100"/>
        <c:noMultiLvlLbl val="0"/>
      </c:catAx>
      <c:valAx>
        <c:axId val="10960601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Number of Operations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09583360"/>
        <c:crosses val="autoZero"/>
        <c:crossBetween val="between"/>
      </c:valAx>
      <c:spPr>
        <a:solidFill>
          <a:schemeClr val="bg2"/>
        </a:solidFill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269851562389446E-2"/>
          <c:y val="3.3340742282082322E-2"/>
          <c:w val="0.7456442416267729"/>
          <c:h val="0.86911958043280868"/>
        </c:manualLayout>
      </c:layout>
      <c:lineChart>
        <c:grouping val="standard"/>
        <c:varyColors val="0"/>
        <c:ser>
          <c:idx val="0"/>
          <c:order val="0"/>
          <c:tx>
            <c:strRef>
              <c:f>Sheet1!$C$42</c:f>
              <c:strCache>
                <c:ptCount val="1"/>
                <c:pt idx="0">
                  <c:v>2n2+10n+6</c:v>
                </c:pt>
              </c:strCache>
            </c:strRef>
          </c:tx>
          <c:marker>
            <c:symbol val="none"/>
          </c:marker>
          <c:cat>
            <c:numRef>
              <c:f>Sheet1!$B$43:$B$58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</c:numCache>
            </c:numRef>
          </c:cat>
          <c:val>
            <c:numRef>
              <c:f>Sheet1!$C$43:$C$58</c:f>
              <c:numCache>
                <c:formatCode>0</c:formatCode>
                <c:ptCount val="16"/>
                <c:pt idx="0">
                  <c:v>106</c:v>
                </c:pt>
                <c:pt idx="1">
                  <c:v>138</c:v>
                </c:pt>
                <c:pt idx="2">
                  <c:v>174</c:v>
                </c:pt>
                <c:pt idx="3">
                  <c:v>214</c:v>
                </c:pt>
                <c:pt idx="4">
                  <c:v>258</c:v>
                </c:pt>
                <c:pt idx="5">
                  <c:v>306</c:v>
                </c:pt>
                <c:pt idx="6">
                  <c:v>358</c:v>
                </c:pt>
                <c:pt idx="7">
                  <c:v>414</c:v>
                </c:pt>
                <c:pt idx="8">
                  <c:v>474</c:v>
                </c:pt>
                <c:pt idx="9">
                  <c:v>538</c:v>
                </c:pt>
                <c:pt idx="10">
                  <c:v>606</c:v>
                </c:pt>
                <c:pt idx="11">
                  <c:v>678</c:v>
                </c:pt>
                <c:pt idx="12">
                  <c:v>754</c:v>
                </c:pt>
                <c:pt idx="13">
                  <c:v>834</c:v>
                </c:pt>
                <c:pt idx="14">
                  <c:v>918</c:v>
                </c:pt>
                <c:pt idx="15">
                  <c:v>1006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F-40C2-B438-7F9FECCC8CB1}"/>
            </c:ext>
          </c:extLst>
        </c:ser>
        <c:ser>
          <c:idx val="1"/>
          <c:order val="1"/>
          <c:tx>
            <c:strRef>
              <c:f>Sheet1!$D$42</c:f>
              <c:strCache>
                <c:ptCount val="1"/>
                <c:pt idx="0">
                  <c:v>3n2</c:v>
                </c:pt>
              </c:strCache>
            </c:strRef>
          </c:tx>
          <c:marker>
            <c:symbol val="none"/>
          </c:marker>
          <c:cat>
            <c:numRef>
              <c:f>Sheet1!$B$43:$B$58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</c:numCache>
            </c:numRef>
          </c:cat>
          <c:val>
            <c:numRef>
              <c:f>Sheet1!$D$43:$D$58</c:f>
              <c:numCache>
                <c:formatCode>0</c:formatCode>
                <c:ptCount val="16"/>
                <c:pt idx="0">
                  <c:v>75</c:v>
                </c:pt>
                <c:pt idx="1">
                  <c:v>108</c:v>
                </c:pt>
                <c:pt idx="2">
                  <c:v>147</c:v>
                </c:pt>
                <c:pt idx="3">
                  <c:v>192</c:v>
                </c:pt>
                <c:pt idx="4">
                  <c:v>243</c:v>
                </c:pt>
                <c:pt idx="5">
                  <c:v>300</c:v>
                </c:pt>
                <c:pt idx="6">
                  <c:v>363</c:v>
                </c:pt>
                <c:pt idx="7">
                  <c:v>432</c:v>
                </c:pt>
                <c:pt idx="8">
                  <c:v>507</c:v>
                </c:pt>
                <c:pt idx="9">
                  <c:v>588</c:v>
                </c:pt>
                <c:pt idx="10">
                  <c:v>675</c:v>
                </c:pt>
                <c:pt idx="11">
                  <c:v>768</c:v>
                </c:pt>
                <c:pt idx="12">
                  <c:v>867</c:v>
                </c:pt>
                <c:pt idx="13">
                  <c:v>972</c:v>
                </c:pt>
                <c:pt idx="14">
                  <c:v>1083</c:v>
                </c:pt>
                <c:pt idx="15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F-40C2-B438-7F9FECCC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487872"/>
        <c:axId val="95489408"/>
      </c:lineChart>
      <c:catAx>
        <c:axId val="9548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5489408"/>
        <c:crosses val="autoZero"/>
        <c:auto val="1"/>
        <c:lblAlgn val="ctr"/>
        <c:lblOffset val="100"/>
        <c:noMultiLvlLbl val="0"/>
      </c:catAx>
      <c:valAx>
        <c:axId val="9548940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95487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F952-2032-4037-8D1A-E4BD045CA839}" type="datetimeFigureOut">
              <a:rPr lang="en-IN" smtClean="0"/>
              <a:t>27-03-2016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E149-9767-42F6-97F5-06D7E7CB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5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3B84F-B435-4606-86A9-D4FAAE4E46F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801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FF644-8B63-44A3-8B45-8CA3FC5079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41029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69955-5292-40DA-AA1B-70D49B1C1DD7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96505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0898E-1C28-41D8-A969-68BE906B868E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11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88007-2B11-4B94-AE34-A677DEF57E0F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71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28707-CA7B-4E24-AA6F-E29B9D1B9FC1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312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BBA01-E21C-438A-ACB0-A98C9561C27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8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265F8-36AD-412D-88D0-85FC0102A9C5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480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FF78B-98D3-48DE-8A23-4F4A54E032F7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4029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3DDCF-57B2-44E8-BEE2-B02A1E6A401E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13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5CBE4-2842-44D0-B944-FBEC44C23E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882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4765D-F62E-4A97-BC35-60594F150C9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340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5EE67-BECF-44E8-8EE0-3918E91D00C4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07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F08A1-F941-40AD-96BE-DCAFF3A43CD1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147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0CEFE-96DB-4DAE-A272-76ED4D7C374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602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D01E7-3EFE-4655-B9B6-C7897779A9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7443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8D6C7-D7D7-4CC9-A364-01E7D5A3D9A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3779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351A9-CD2F-4A8C-8C88-EA98A42C3A3F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2593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4A52B-9D12-44C8-8CEB-1EEA5CEDCDF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139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CE757-37A3-4FB4-9245-25E730020ED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855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0C66F-00DF-4F6F-8427-3B7D74737040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7638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D9D3A-5784-4C31-BAC5-240D530233E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8412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ACB43-0A1D-4E72-BA56-8B618F737E3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2974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0E244-B530-41CF-9341-6D369EBECC9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4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7CFF2-4E98-4631-9368-377D43203DC8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6008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D2276-50CF-4E1B-9B4C-5143EC0A02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692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86072-3F82-4D9A-A482-56B5E5D901F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641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280DE-3EFD-496D-8BC4-D8ED065620E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7100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29EF1-DBAB-49F9-8D34-370D0D76E36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0151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9D7E2-8BD7-443F-ABB1-863AE2889726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503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2173C-C0A9-4C65-88C6-345F66205C01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3565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5A9FE-7DD2-4664-BDC3-1943D717E09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8872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64A03-8264-49DA-8882-043877B527C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4028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C51EC-198A-4FD6-9187-4C2B9B3AE72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9458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93F5E-20ED-4918-ABC4-D4E7572E274B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978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5AD93-4779-4B07-8787-8AA8823465C5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5282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0770B-1990-44B9-85F1-6469042F8EBF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9385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A34D3-21F4-4311-8537-A7BEB03F7F9E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2233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DED54-90EB-4BDD-A88C-D6805CE4A03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7705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8C200-11ED-443C-817D-5332FBC7A77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237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A7590-5FFA-42ED-9C2C-30BB242252E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80759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EAA0A-BA19-41AD-950D-09B082EB522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9858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90C6E-4C55-4843-9B09-5ABB3711807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48585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07067-CFFB-41E8-A881-C4F5D1757521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6116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78904-23DE-4FAC-A128-48E4A20B02EF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36928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06877-B538-438D-9C6D-D47CB4927594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32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054FD-A4C7-46AF-B159-A149B150971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075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0F153-415B-4E9E-AC81-52F968B2C58C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1831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6D534-3F3B-4523-ABD1-A9A12C8BAD3A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42586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0FBDA-6263-41A3-B6C5-4031DA0DEAB5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76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C37AA-98CC-4B4E-B1A5-EBC1DC0FF918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50965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02D4-D565-45BE-B2DA-0BF32624D1A3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9082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02D4-D565-45BE-B2DA-0BF32624D1A3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2370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050EC-8A8D-4666-8CF7-2B01F252EA5B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7659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23CF-084A-4162-B899-C50189FEB262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12848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D5208-0E55-453C-83C2-A302B0832F4E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00524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1F9D5-5172-41A9-99A1-1283E071A7AC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04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12891-3393-4A36-9729-4FA7EBB078B2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44834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57E28-3E6A-42AB-B3D9-5EE24EA36911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0609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CE7AB-11EA-4F12-BD0C-6D4EAACEBB47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1798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239C2-EAEC-428E-9EB6-D81852C7FF07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78043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2B8172-BD75-42C9-8179-BA73343E6351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9095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F9ECF-4EA0-4963-A8A2-041924EFF0BA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2662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6B8BB-2844-4ACF-B059-04635D029CC8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139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E7C5D-155D-4C22-B470-501512F38A38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423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E254-3319-4947-970B-8D7CC9AE5825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3741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708B-4565-4CC5-B54C-3090D2D7C824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5556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545E6-3F42-4D6F-B20B-566DC894E2E8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23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5B96-AF25-48A7-9E02-40584C40866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8690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13B99-A5BD-4B89-9D4C-6BDA29F8C373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5447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DD0F1-74D6-444A-9B2F-C573B190B8B3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0275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79A86-B417-441C-B0A4-8D14B4404D06}" type="slidenum">
              <a:rPr lang="en-US" smtClean="0"/>
              <a:pPr/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72785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BD544-870D-4659-B58F-9C4B3FA2BC15}" type="slidenum">
              <a:rPr lang="en-US" smtClean="0"/>
              <a:pPr/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31666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A7559-00A4-4560-9452-C9AA32161E89}" type="slidenum">
              <a:rPr lang="en-US" smtClean="0"/>
              <a:pPr/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42367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5C6CE-CF7B-402F-834C-C00D2A57A6C3}" type="slidenum">
              <a:rPr lang="en-US" smtClean="0"/>
              <a:pPr/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02740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670CE-1A59-4EFE-82DF-F251BDEACD4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58981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3F6B5-6A99-47B8-B140-45A3806FC74B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46907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CFFB4-001A-4A38-84BF-18A5150B46A1}" type="slidenum">
              <a:rPr lang="en-US" smtClean="0"/>
              <a:pPr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6731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14CF2-BECA-4188-9B2E-FE44D4C75EF1}" type="slidenum">
              <a:rPr lang="en-US" smtClean="0"/>
              <a:pPr/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94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B584F-7CC2-4930-8571-3560C4906E3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9093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5685D-549C-4465-8B26-BF25F1C865F6}" type="slidenum">
              <a:rPr lang="en-US" smtClean="0"/>
              <a:pPr/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5814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95671-C3B0-476A-83CC-5F9001397358}" type="slidenum">
              <a:rPr lang="en-US" smtClean="0"/>
              <a:pPr/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96610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9B38E-7815-49C9-9220-3BD26F19839B}" type="slidenum">
              <a:rPr lang="en-US" smtClean="0"/>
              <a:pPr/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35204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CC5F5-ACEC-4445-8942-A5A0A07B738B}" type="slidenum">
              <a:rPr lang="en-US" smtClean="0"/>
              <a:pPr/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57474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6BCC-E9D5-4EC2-8020-8561C6F6FD8D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36108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9DDD0-3F43-4C9B-BA2C-96DAD78D8A9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990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935B6-89A0-4A26-9F77-976F63D519A9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32217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BBAC-7E1F-45E4-AEFA-CD362C3E7C36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8411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62843-6E0F-4DBA-AA02-4FD4D8AF8857}" type="slidenum">
              <a:rPr lang="en-US" smtClean="0"/>
              <a:pPr/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97105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A5DD9-8D94-4CA1-B074-E52ABB89520C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66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50F-9021-45C7-92A3-880C2770BA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6696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46B8B-5BE3-4CE5-A79A-3E35F5EEB6AB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07829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8F40B-BE57-4EAA-B11E-DB9D4127360C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7681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4485B-AE97-498D-95E6-E25411F48BB2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0634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75BAB-2983-4ED9-94EE-8A55AE6E48DE}" type="slidenum">
              <a:rPr lang="en-US" smtClean="0"/>
              <a:pPr/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00343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C252F-C78B-4E68-B246-D0C22967D09B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197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D4284-E10D-477D-9660-D73F6F46FC34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92369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A71CA-F035-419E-9250-0F78780E0BEE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222404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A2F1C-D322-43E8-94F6-15D484C15A38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59773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13CF4-225B-4BFE-A306-CA29FF02CFA0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879728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42B61-0C7C-4956-8983-D3D8DAEAA8C0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269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27-03-2016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13" y="3133592"/>
            <a:ext cx="5328592" cy="5620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91" y="2503487"/>
            <a:ext cx="5536096" cy="100647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86" y="3694804"/>
            <a:ext cx="4065104" cy="400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27-03-2016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8F303-3AF4-4B1B-854F-B4D68B951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C402-00FE-4F31-924C-92C21563A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5657" y="343379"/>
            <a:ext cx="7211143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0054-5F95-4915-AA6F-7EE4335E7A66}" type="datetimeFigureOut">
              <a:rPr lang="en-IN" smtClean="0"/>
              <a:pPr/>
              <a:t>27-03-2016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10295" y="-104520"/>
            <a:ext cx="2044279" cy="15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4" r:id="rId8"/>
    <p:sldLayoutId id="2147483695" r:id="rId9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Analysis of </a:t>
            </a:r>
            <a:r>
              <a:rPr lang="en-US" altLang="en-US" dirty="0"/>
              <a:t>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0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Input Varies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8449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number of operations usually varies based on the size of the input</a:t>
            </a:r>
          </a:p>
          <a:p>
            <a:pPr lvl="1" eaLnBrk="1" hangingPunct="1"/>
            <a:r>
              <a:rPr lang="en-US" sz="2400" dirty="0" smtClean="0"/>
              <a:t>Though not always –  consider array lookup</a:t>
            </a:r>
          </a:p>
          <a:p>
            <a:pPr eaLnBrk="1" hangingPunct="1"/>
            <a:r>
              <a:rPr lang="en-US" sz="2800" dirty="0" smtClean="0"/>
              <a:t>In addition algorithm performance may vary based on the </a:t>
            </a:r>
            <a:r>
              <a:rPr lang="en-US" sz="2800" i="1" dirty="0" smtClean="0"/>
              <a:t>organization</a:t>
            </a:r>
            <a:r>
              <a:rPr lang="en-US" sz="2800" dirty="0" smtClean="0"/>
              <a:t> of the input</a:t>
            </a:r>
          </a:p>
          <a:p>
            <a:pPr lvl="1" eaLnBrk="1" hangingPunct="1"/>
            <a:r>
              <a:rPr lang="en-US" sz="2400" dirty="0" smtClean="0"/>
              <a:t>For example consider searching a large array</a:t>
            </a:r>
          </a:p>
          <a:p>
            <a:pPr lvl="1" eaLnBrk="1" hangingPunct="1"/>
            <a:r>
              <a:rPr lang="en-US" sz="2400" dirty="0" smtClean="0"/>
              <a:t>If the target is the first item in the array the search will be very fast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36E93-8E46-4D96-B66B-044F5BAAC7E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17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And Another Graph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A3ACA-19BD-436A-9BA8-025B0FB8B57C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1403648" y="1988840"/>
          <a:ext cx="6643734" cy="422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3923928" y="4869160"/>
            <a:ext cx="576064" cy="3600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1"/>
          <p:cNvSpPr txBox="1"/>
          <p:nvPr/>
        </p:nvSpPr>
        <p:spPr>
          <a:xfrm>
            <a:off x="4499992" y="4941168"/>
            <a:ext cx="3533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After this point 3n</a:t>
            </a:r>
            <a:r>
              <a:rPr lang="en-CA" sz="1800" baseline="30000" dirty="0" smtClean="0"/>
              <a:t>2</a:t>
            </a:r>
            <a:r>
              <a:rPr lang="en-CA" sz="1800" dirty="0" smtClean="0"/>
              <a:t> is always going to be larger than 2n</a:t>
            </a:r>
            <a:r>
              <a:rPr lang="en-CA" sz="1800" baseline="30000" dirty="0" smtClean="0"/>
              <a:t>2</a:t>
            </a:r>
            <a:r>
              <a:rPr lang="en-CA" sz="1800" dirty="0" smtClean="0"/>
              <a:t> +10n + 6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58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O Notation Examples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1338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All these expressions are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):</a:t>
            </a:r>
          </a:p>
          <a:p>
            <a:pPr lvl="1" eaLnBrk="1" hangingPunct="1"/>
            <a:r>
              <a:rPr lang="en-US" sz="2400" i="1" dirty="0" smtClean="0"/>
              <a:t>n</a:t>
            </a:r>
            <a:r>
              <a:rPr lang="en-US" sz="2400" dirty="0" smtClean="0"/>
              <a:t>, 3</a:t>
            </a:r>
            <a:r>
              <a:rPr lang="en-US" sz="2400" i="1" dirty="0" smtClean="0"/>
              <a:t>n</a:t>
            </a:r>
            <a:r>
              <a:rPr lang="en-US" sz="2400" dirty="0" smtClean="0"/>
              <a:t>, 61</a:t>
            </a:r>
            <a:r>
              <a:rPr lang="en-US" sz="2400" i="1" dirty="0" smtClean="0"/>
              <a:t>n</a:t>
            </a:r>
            <a:r>
              <a:rPr lang="en-US" sz="2400" dirty="0" smtClean="0"/>
              <a:t> + 5, 22</a:t>
            </a:r>
            <a:r>
              <a:rPr lang="en-US" sz="2400" i="1" dirty="0" smtClean="0"/>
              <a:t>n</a:t>
            </a:r>
            <a:r>
              <a:rPr lang="en-US" sz="2400" dirty="0" smtClean="0"/>
              <a:t> – 5, …</a:t>
            </a:r>
          </a:p>
          <a:p>
            <a:pPr eaLnBrk="1" hangingPunct="1"/>
            <a:r>
              <a:rPr lang="en-US" sz="2800" dirty="0" smtClean="0"/>
              <a:t>All these expressions are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):</a:t>
            </a:r>
          </a:p>
          <a:p>
            <a:pPr lvl="1" eaLnBrk="1" hangingPunct="1"/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9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18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+ 4</a:t>
            </a:r>
            <a:r>
              <a:rPr lang="en-US" sz="2400" i="1" dirty="0" smtClean="0"/>
              <a:t>n</a:t>
            </a:r>
            <a:r>
              <a:rPr lang="en-US" sz="2400" dirty="0" smtClean="0"/>
              <a:t> – 53, …</a:t>
            </a:r>
          </a:p>
          <a:p>
            <a:pPr eaLnBrk="1" hangingPunct="1"/>
            <a:r>
              <a:rPr lang="en-US" sz="2800" dirty="0" smtClean="0"/>
              <a:t>All these expressions are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log </a:t>
            </a:r>
            <a:r>
              <a:rPr lang="en-US" sz="2800" i="1" dirty="0" smtClean="0"/>
              <a:t>n</a:t>
            </a:r>
            <a:r>
              <a:rPr lang="en-US" sz="2800" dirty="0" smtClean="0"/>
              <a:t>):</a:t>
            </a:r>
          </a:p>
          <a:p>
            <a:pPr lvl="1" eaLnBrk="1" hangingPunct="1"/>
            <a:r>
              <a:rPr lang="en-US" sz="2400" i="1" dirty="0" smtClean="0"/>
              <a:t>n</a:t>
            </a:r>
            <a:r>
              <a:rPr lang="en-US" sz="2400" dirty="0" smtClean="0"/>
              <a:t>(log </a:t>
            </a:r>
            <a:r>
              <a:rPr lang="en-US" sz="2400" i="1" dirty="0" smtClean="0"/>
              <a:t>n)</a:t>
            </a:r>
            <a:r>
              <a:rPr lang="en-US" sz="2400" dirty="0" smtClean="0"/>
              <a:t>, 5</a:t>
            </a:r>
            <a:r>
              <a:rPr lang="en-US" sz="2400" i="1" dirty="0" smtClean="0"/>
              <a:t>n</a:t>
            </a:r>
            <a:r>
              <a:rPr lang="en-US" sz="2400" dirty="0" smtClean="0"/>
              <a:t>(log 99</a:t>
            </a:r>
            <a:r>
              <a:rPr lang="en-US" sz="2400" i="1" dirty="0" smtClean="0"/>
              <a:t>n)</a:t>
            </a:r>
            <a:r>
              <a:rPr lang="en-US" sz="2400" dirty="0" smtClean="0"/>
              <a:t>, 18 + (4</a:t>
            </a:r>
            <a:r>
              <a:rPr lang="en-US" sz="2400" i="1" dirty="0" smtClean="0"/>
              <a:t>n</a:t>
            </a:r>
            <a:r>
              <a:rPr lang="en-US" sz="2400" dirty="0" smtClean="0"/>
              <a:t> – 2)(log (5</a:t>
            </a:r>
            <a:r>
              <a:rPr lang="en-US" sz="2400" i="1" dirty="0" smtClean="0"/>
              <a:t>n</a:t>
            </a:r>
            <a:r>
              <a:rPr lang="en-US" sz="2400" dirty="0" smtClean="0"/>
              <a:t> + 3)), …</a:t>
            </a:r>
          </a:p>
        </p:txBody>
      </p:sp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7925-6E4D-46A6-8884-EA4515D26A5C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Arithmetic and O Notation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773488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 * </a:t>
            </a:r>
            <a:r>
              <a:rPr lang="en-US" sz="2800" i="1" dirty="0" smtClean="0"/>
              <a:t>f</a:t>
            </a:r>
            <a:r>
              <a:rPr lang="en-US" sz="2800" dirty="0" smtClean="0"/>
              <a:t>) =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 if </a:t>
            </a:r>
            <a:r>
              <a:rPr lang="en-US" sz="2800" i="1" dirty="0" smtClean="0"/>
              <a:t>k</a:t>
            </a:r>
            <a:r>
              <a:rPr lang="en-US" sz="2800" dirty="0" smtClean="0"/>
              <a:t> is a constant</a:t>
            </a:r>
          </a:p>
          <a:p>
            <a:pPr lvl="1" eaLnBrk="1" hangingPunct="1"/>
            <a:r>
              <a:rPr lang="en-US" sz="2400" dirty="0" smtClean="0"/>
              <a:t>e.g. </a:t>
            </a:r>
            <a:r>
              <a:rPr lang="en-US" sz="2400" i="1" dirty="0" smtClean="0"/>
              <a:t>O</a:t>
            </a:r>
            <a:r>
              <a:rPr lang="en-US" sz="2400" dirty="0" smtClean="0"/>
              <a:t>(23 * </a:t>
            </a:r>
            <a:r>
              <a:rPr lang="en-US" sz="2400" i="1" dirty="0" smtClean="0"/>
              <a:t>O</a:t>
            </a:r>
            <a:r>
              <a:rPr lang="en-US" sz="2400" dirty="0" smtClean="0"/>
              <a:t>(log </a:t>
            </a:r>
            <a:r>
              <a:rPr lang="en-US" sz="2400" i="1" dirty="0" smtClean="0"/>
              <a:t>n</a:t>
            </a:r>
            <a:r>
              <a:rPr lang="en-US" sz="2400" dirty="0" smtClean="0"/>
              <a:t>)), simplifies to </a:t>
            </a:r>
            <a:r>
              <a:rPr lang="en-US" sz="2400" i="1" dirty="0" smtClean="0"/>
              <a:t>O</a:t>
            </a:r>
            <a:r>
              <a:rPr lang="en-US" sz="2400" dirty="0" smtClean="0"/>
              <a:t>(log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 + </a:t>
            </a:r>
            <a:r>
              <a:rPr lang="en-US" sz="2800" i="1" dirty="0" smtClean="0"/>
              <a:t>g</a:t>
            </a:r>
            <a:r>
              <a:rPr lang="en-US" sz="2800" dirty="0" smtClean="0"/>
              <a:t>) = max[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),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g</a:t>
            </a:r>
            <a:r>
              <a:rPr lang="en-US" sz="2800" dirty="0" smtClean="0"/>
              <a:t>)]</a:t>
            </a:r>
          </a:p>
          <a:p>
            <a:pPr lvl="1" eaLnBrk="1" hangingPunct="1"/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+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simplifies to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 * </a:t>
            </a:r>
            <a:r>
              <a:rPr lang="en-US" sz="2800" i="1" dirty="0" smtClean="0"/>
              <a:t>g</a:t>
            </a:r>
            <a:r>
              <a:rPr lang="en-US" sz="2800" dirty="0" smtClean="0"/>
              <a:t>) =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 *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g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m</a:t>
            </a:r>
            <a:r>
              <a:rPr lang="en-US" sz="2400" dirty="0" smtClean="0"/>
              <a:t> * </a:t>
            </a:r>
            <a:r>
              <a:rPr lang="en-US" sz="2400" i="1" dirty="0" smtClean="0"/>
              <a:t>n</a:t>
            </a:r>
            <a:r>
              <a:rPr lang="en-US" sz="2400" dirty="0" smtClean="0"/>
              <a:t>), equals 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m</a:t>
            </a:r>
            <a:r>
              <a:rPr lang="en-US" sz="2400" dirty="0" smtClean="0"/>
              <a:t>) *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Unless there is some known relationship between </a:t>
            </a:r>
            <a:r>
              <a:rPr lang="en-US" sz="2400" i="1" dirty="0" smtClean="0"/>
              <a:t>m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dirty="0" smtClean="0"/>
              <a:t> that allows us to simplify it, e.g. </a:t>
            </a:r>
            <a:r>
              <a:rPr lang="en-US" sz="2400" i="1" dirty="0" smtClean="0"/>
              <a:t>m</a:t>
            </a:r>
            <a:r>
              <a:rPr lang="en-US" sz="2400" dirty="0" smtClean="0"/>
              <a:t> &lt; </a:t>
            </a:r>
            <a:r>
              <a:rPr lang="en-US" sz="2400" i="1" dirty="0" smtClean="0"/>
              <a:t>n</a:t>
            </a:r>
          </a:p>
        </p:txBody>
      </p:sp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ECB12-8120-4A6E-9E05-6B32B9DD6C64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Typical Growth Rate Functions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1338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(1) – </a:t>
            </a:r>
            <a:r>
              <a:rPr lang="en-US" sz="2800" i="1" dirty="0" smtClean="0"/>
              <a:t>constant</a:t>
            </a:r>
            <a:r>
              <a:rPr lang="en-US" sz="2800" dirty="0" smtClean="0"/>
              <a:t> time</a:t>
            </a:r>
          </a:p>
          <a:p>
            <a:pPr lvl="1" eaLnBrk="1" hangingPunct="1"/>
            <a:r>
              <a:rPr lang="en-US" sz="2400" dirty="0" smtClean="0"/>
              <a:t>The time is independent of </a:t>
            </a:r>
            <a:r>
              <a:rPr lang="en-US" sz="2400" i="1" dirty="0" smtClean="0"/>
              <a:t>n</a:t>
            </a:r>
            <a:r>
              <a:rPr lang="en-US" sz="2400" dirty="0" smtClean="0"/>
              <a:t>, e.g. list look-up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(log </a:t>
            </a:r>
            <a:r>
              <a:rPr lang="en-US" sz="2800" i="1" dirty="0" smtClean="0"/>
              <a:t>n</a:t>
            </a:r>
            <a:r>
              <a:rPr lang="en-US" sz="2800" dirty="0" smtClean="0"/>
              <a:t>) – </a:t>
            </a:r>
            <a:r>
              <a:rPr lang="en-US" sz="2800" i="1" dirty="0" smtClean="0"/>
              <a:t>logarithmic</a:t>
            </a:r>
            <a:r>
              <a:rPr lang="en-US" sz="2800" dirty="0" smtClean="0"/>
              <a:t> time</a:t>
            </a:r>
          </a:p>
          <a:p>
            <a:pPr lvl="1" eaLnBrk="1" hangingPunct="1"/>
            <a:r>
              <a:rPr lang="en-US" sz="2400" dirty="0" smtClean="0"/>
              <a:t>Usually the log is to the base 2, e.g. binary search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– </a:t>
            </a:r>
            <a:r>
              <a:rPr lang="en-US" sz="2800" i="1" dirty="0" smtClean="0"/>
              <a:t>linear</a:t>
            </a:r>
            <a:r>
              <a:rPr lang="en-US" sz="2800" dirty="0" smtClean="0"/>
              <a:t> time, e.g. linear search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*</a:t>
            </a:r>
            <a:r>
              <a:rPr lang="en-US" sz="2800" dirty="0" err="1" smtClean="0"/>
              <a:t>log</a:t>
            </a:r>
            <a:r>
              <a:rPr lang="en-US" sz="2800" i="1" dirty="0" err="1" smtClean="0"/>
              <a:t>n</a:t>
            </a:r>
            <a:r>
              <a:rPr lang="en-US" sz="2800" dirty="0" smtClean="0"/>
              <a:t>) – e.g. </a:t>
            </a:r>
            <a:r>
              <a:rPr lang="en-US" sz="2800" dirty="0" err="1" smtClean="0"/>
              <a:t>Qquicksort</a:t>
            </a:r>
            <a:r>
              <a:rPr lang="en-US" sz="2800" dirty="0" smtClean="0"/>
              <a:t>, </a:t>
            </a:r>
            <a:r>
              <a:rPr lang="en-US" sz="2800" dirty="0" err="1" smtClean="0"/>
              <a:t>Mergesort</a:t>
            </a:r>
            <a:endParaRPr lang="en-US" sz="2800" dirty="0" smtClean="0"/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– </a:t>
            </a:r>
            <a:r>
              <a:rPr lang="en-US" sz="2800" i="1" dirty="0" smtClean="0"/>
              <a:t>quadratic</a:t>
            </a:r>
            <a:r>
              <a:rPr lang="en-US" sz="2800" dirty="0" smtClean="0"/>
              <a:t> time, e.g. selection sort</a:t>
            </a:r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err="1" smtClean="0"/>
              <a:t>n</a:t>
            </a:r>
            <a:r>
              <a:rPr lang="en-US" sz="2800" i="1" baseline="30000" dirty="0" err="1" smtClean="0"/>
              <a:t>k</a:t>
            </a:r>
            <a:r>
              <a:rPr lang="en-US" sz="2800" dirty="0" smtClean="0"/>
              <a:t>) – </a:t>
            </a:r>
            <a:r>
              <a:rPr lang="en-US" sz="2800" i="1" dirty="0" smtClean="0"/>
              <a:t>polynomial</a:t>
            </a:r>
            <a:r>
              <a:rPr lang="en-US" sz="2800" dirty="0" smtClean="0"/>
              <a:t> (</a:t>
            </a:r>
            <a:r>
              <a:rPr lang="en-US" sz="2500" dirty="0" smtClean="0"/>
              <a:t>where </a:t>
            </a:r>
            <a:r>
              <a:rPr lang="en-US" sz="2800" i="1" dirty="0" smtClean="0"/>
              <a:t>k</a:t>
            </a:r>
            <a:r>
              <a:rPr lang="en-US" sz="2500" dirty="0" smtClean="0"/>
              <a:t> is some constant)</a:t>
            </a:r>
            <a:endParaRPr lang="en-US" sz="2800" dirty="0" smtClean="0"/>
          </a:p>
          <a:p>
            <a:pPr eaLnBrk="1" hangingPunct="1"/>
            <a:r>
              <a:rPr lang="en-US" sz="2800" i="1" dirty="0" smtClean="0"/>
              <a:t>O</a:t>
            </a:r>
            <a:r>
              <a:rPr lang="en-US" sz="2800" dirty="0" smtClean="0"/>
              <a:t>(2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) – </a:t>
            </a:r>
            <a:r>
              <a:rPr lang="en-US" sz="2800" i="1" dirty="0" smtClean="0"/>
              <a:t>exponential</a:t>
            </a:r>
            <a:r>
              <a:rPr lang="en-US" sz="2800" dirty="0" smtClean="0"/>
              <a:t> time, very slow!</a:t>
            </a:r>
          </a:p>
        </p:txBody>
      </p:sp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DEE7B-09B4-4A50-B5CB-A4FB756A4802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94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Note on Constant Time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7734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We write </a:t>
            </a:r>
            <a:r>
              <a:rPr lang="en-US" sz="2800" i="1" dirty="0" smtClean="0"/>
              <a:t>O</a:t>
            </a:r>
            <a:r>
              <a:rPr lang="en-US" sz="2800" dirty="0" smtClean="0"/>
              <a:t>(1) to indicate something that takes a constant amount of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e.g. finding the minimum element of an </a:t>
            </a:r>
            <a:r>
              <a:rPr lang="en-US" sz="2400" i="1" dirty="0" smtClean="0"/>
              <a:t>ordered</a:t>
            </a:r>
            <a:r>
              <a:rPr lang="en-US" sz="2400" dirty="0" smtClean="0"/>
              <a:t> array takes </a:t>
            </a:r>
            <a:r>
              <a:rPr lang="en-US" sz="2400" i="1" dirty="0" smtClean="0"/>
              <a:t>O</a:t>
            </a:r>
            <a:r>
              <a:rPr lang="en-US" sz="2400" dirty="0" smtClean="0"/>
              <a:t>(1)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The min is either at the first or the last element of the array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i="1" dirty="0" smtClean="0"/>
              <a:t>Important</a:t>
            </a:r>
            <a:r>
              <a:rPr lang="en-US" sz="2800" dirty="0" smtClean="0"/>
              <a:t>: constants can be large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So in practice </a:t>
            </a:r>
            <a:r>
              <a:rPr lang="en-US" sz="2400" i="1" dirty="0" smtClean="0"/>
              <a:t>O</a:t>
            </a:r>
            <a:r>
              <a:rPr lang="en-US" sz="2400" dirty="0" smtClean="0"/>
              <a:t>(1) is not </a:t>
            </a:r>
            <a:r>
              <a:rPr lang="en-US" sz="2400" i="1" dirty="0" smtClean="0"/>
              <a:t>necessarily</a:t>
            </a:r>
            <a:r>
              <a:rPr lang="en-US" sz="2400" dirty="0" smtClean="0"/>
              <a:t> efficient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It tells us is that the algorithm will run at the same speed no matter the size of the input we give it</a:t>
            </a:r>
          </a:p>
        </p:txBody>
      </p:sp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ACE02-9E62-4979-834A-C637E8C876B5}" type="slidenum">
              <a:rPr lang="en-US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73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Worst, Average and Best Case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413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O</a:t>
            </a:r>
            <a:r>
              <a:rPr lang="en-US" sz="2800" dirty="0" smtClean="0"/>
              <a:t> notation growth rate of some algorithms varies depending on the input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Typically we consider three cases: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smtClean="0"/>
              <a:t>Worst case</a:t>
            </a:r>
            <a:r>
              <a:rPr lang="en-US" sz="2400" dirty="0" smtClean="0"/>
              <a:t>, usually (relatively) easy to calculate and therefore commonly used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smtClean="0"/>
              <a:t>Average case</a:t>
            </a:r>
            <a:r>
              <a:rPr lang="en-US" sz="2400" dirty="0" smtClean="0"/>
              <a:t>, often difficult to calculate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smtClean="0"/>
              <a:t>Best case</a:t>
            </a:r>
            <a:r>
              <a:rPr lang="en-US" sz="2400" dirty="0" smtClean="0"/>
              <a:t>, usually easy to calculate but less important than the other cases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ACFDC-2D66-4307-81BC-121155245662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 Notation Running Times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9151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Linear search</a:t>
            </a:r>
          </a:p>
          <a:p>
            <a:pPr lvl="1" eaLnBrk="1" hangingPunct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</a:p>
          <a:p>
            <a:pPr lvl="1" eaLnBrk="1" hangingPunct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Binary search</a:t>
            </a:r>
          </a:p>
          <a:p>
            <a:pPr lvl="1" eaLnBrk="1" hangingPunct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</a:p>
          <a:p>
            <a:pPr lvl="1" eaLnBrk="1" hangingPunct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</p:txBody>
      </p:sp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EDB14-496B-4C73-B768-C7F6B65C9EA7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69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 Notation Running Times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91513" cy="4329113"/>
          </a:xfrm>
        </p:spPr>
        <p:txBody>
          <a:bodyPr/>
          <a:lstStyle/>
          <a:p>
            <a:pPr eaLnBrk="1" hangingPunct="1"/>
            <a:r>
              <a:rPr lang="en-US" dirty="0" err="1" smtClean="0"/>
              <a:t>Quicksort</a:t>
            </a:r>
            <a:endParaRPr lang="en-US" dirty="0" smtClean="0"/>
          </a:p>
          <a:p>
            <a:pPr lvl="1" eaLnBrk="1" hangingPunct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 eaLnBrk="1" hangingPunct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</p:txBody>
      </p:sp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A2666-0861-4E6A-AD13-4D7FF8035142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17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 Notation Running Times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4440238"/>
          </a:xfrm>
        </p:spPr>
        <p:txBody>
          <a:bodyPr/>
          <a:lstStyle/>
          <a:p>
            <a:pPr eaLnBrk="1" hangingPunct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Insertion sort</a:t>
            </a:r>
          </a:p>
          <a:p>
            <a:pPr lvl="1" eaLnBrk="1" hangingPunct="1"/>
            <a:r>
              <a:rPr lang="en-US" dirty="0" smtClean="0"/>
              <a:t>Best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9CBE-382B-40BF-BF04-9721E85351B1}" type="slidenum">
              <a:rPr lang="en-US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Best, Average and Worst Case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8449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Algorithm efficiency is often calculated for three broad cases of input</a:t>
            </a:r>
          </a:p>
          <a:p>
            <a:pPr lvl="1" eaLnBrk="1" hangingPunct="1"/>
            <a:r>
              <a:rPr lang="en-US" sz="2500" dirty="0" smtClean="0"/>
              <a:t>Best case</a:t>
            </a:r>
          </a:p>
          <a:p>
            <a:pPr lvl="1" eaLnBrk="1" hangingPunct="1"/>
            <a:r>
              <a:rPr lang="en-US" sz="2500" dirty="0" smtClean="0"/>
              <a:t>Average (or “usual”) case</a:t>
            </a:r>
          </a:p>
          <a:p>
            <a:pPr lvl="1" eaLnBrk="1" hangingPunct="1"/>
            <a:r>
              <a:rPr lang="en-US" sz="2500" dirty="0" smtClean="0"/>
              <a:t>Worst case</a:t>
            </a:r>
          </a:p>
          <a:p>
            <a:pPr eaLnBrk="1" hangingPunct="1"/>
            <a:r>
              <a:rPr lang="en-US" sz="2900" dirty="0" smtClean="0"/>
              <a:t>This analysis considers how performance varies for </a:t>
            </a:r>
            <a:r>
              <a:rPr lang="en-US" sz="2900" i="1" dirty="0" smtClean="0"/>
              <a:t>different</a:t>
            </a:r>
            <a:r>
              <a:rPr lang="en-US" sz="2900" dirty="0" smtClean="0"/>
              <a:t> inputs of the </a:t>
            </a:r>
            <a:r>
              <a:rPr lang="en-US" sz="2900" i="1" dirty="0" smtClean="0"/>
              <a:t>same</a:t>
            </a:r>
            <a:r>
              <a:rPr lang="en-US" sz="2900" dirty="0" smtClean="0"/>
              <a:t> size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15E0C-C852-4FF9-9A3A-63F15C40118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Analyzing Algorithms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4973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It can be difficult to determine the exact number of operations performed by an algorithm</a:t>
            </a:r>
          </a:p>
          <a:p>
            <a:pPr lvl="1" eaLnBrk="1" hangingPunct="1"/>
            <a:r>
              <a:rPr lang="en-US" sz="2300" dirty="0" smtClean="0"/>
              <a:t>Though it is often still useful to do so</a:t>
            </a:r>
          </a:p>
          <a:p>
            <a:pPr eaLnBrk="1" hangingPunct="1"/>
            <a:r>
              <a:rPr lang="en-US" sz="2800" dirty="0" smtClean="0"/>
              <a:t>An alternative to counting all instructions is to focus on an algorithm's </a:t>
            </a:r>
            <a:r>
              <a:rPr lang="en-US" sz="2800" i="1" dirty="0" smtClean="0"/>
              <a:t>barometer instruction</a:t>
            </a:r>
          </a:p>
          <a:p>
            <a:pPr lvl="1" eaLnBrk="1" hangingPunct="1"/>
            <a:r>
              <a:rPr lang="en-US" sz="2300" dirty="0" smtClean="0"/>
              <a:t>The barometer instruction is the instruction that is executed the most number of times in an algorithm</a:t>
            </a:r>
          </a:p>
          <a:p>
            <a:pPr lvl="1" eaLnBrk="1" hangingPunct="1"/>
            <a:r>
              <a:rPr lang="en-US" sz="2300" dirty="0" smtClean="0"/>
              <a:t>The number of times that the barometer instruction is executed is usually proportional to its running time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8062E-6A10-436C-BFB9-4B86C4EBCE0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Comparisons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629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Analyze and compare some different algorithms</a:t>
            </a:r>
          </a:p>
          <a:p>
            <a:pPr lvl="1" eaLnBrk="1" hangingPunct="1"/>
            <a:r>
              <a:rPr lang="en-US" sz="2300" dirty="0" smtClean="0"/>
              <a:t>Linear search</a:t>
            </a:r>
          </a:p>
          <a:p>
            <a:pPr lvl="1" eaLnBrk="1" hangingPunct="1"/>
            <a:r>
              <a:rPr lang="en-US" sz="2300" dirty="0" smtClean="0"/>
              <a:t>Binary search</a:t>
            </a:r>
            <a:endParaRPr lang="en-US" sz="2500" dirty="0" smtClean="0"/>
          </a:p>
          <a:p>
            <a:pPr lvl="1" eaLnBrk="1" hangingPunct="1"/>
            <a:r>
              <a:rPr lang="en-US" sz="2300" dirty="0" smtClean="0"/>
              <a:t>Selection sort</a:t>
            </a:r>
          </a:p>
          <a:p>
            <a:pPr lvl="1" eaLnBrk="1" hangingPunct="1"/>
            <a:r>
              <a:rPr lang="en-US" sz="2300" dirty="0" smtClean="0"/>
              <a:t>Insertion sort</a:t>
            </a:r>
            <a:endParaRPr lang="en-US" sz="2500" dirty="0" smtClean="0"/>
          </a:p>
          <a:p>
            <a:pPr lvl="1" eaLnBrk="1" hangingPunct="1"/>
            <a:r>
              <a:rPr lang="en-US" sz="2300" dirty="0" smtClean="0"/>
              <a:t>Quick sort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6D137-5A21-4254-B342-31CBA98E670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Cost Functions for Searching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401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Searching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425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It is often useful to find out whether or not a list contains a particular item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Such a search can either return true or false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Or the position of the item in the list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If the array isn't sorted use </a:t>
            </a:r>
            <a:r>
              <a:rPr lang="en-US" i="1" dirty="0" smtClean="0"/>
              <a:t>linear search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Start with the first item, and go through the array comparing each item to the target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If the target item is found return true (or the index of the target element)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38010-C231-4473-81D6-F2F7B91D051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Linear Search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1989138"/>
            <a:ext cx="8496176" cy="2879725"/>
          </a:xfrm>
        </p:spPr>
        <p:txBody>
          <a:bodyPr>
            <a:noAutofit/>
          </a:bodyPr>
          <a:lstStyle/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linearSearch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</a:rPr>
              <a:t>[],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size,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x){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400" dirty="0" smtClean="0">
                <a:latin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size;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 == x){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; 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} 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} </a:t>
            </a:r>
            <a:r>
              <a:rPr lang="en-US" sz="2400" dirty="0" smtClean="0">
                <a:solidFill>
                  <a:srgbClr val="008000"/>
                </a:solidFill>
                <a:latin typeface="Courier New" pitchFamily="49" charset="0"/>
              </a:rPr>
              <a:t>//for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</a:rPr>
              <a:t> -1; </a:t>
            </a:r>
            <a:r>
              <a:rPr lang="en-US" sz="2400" dirty="0" smtClean="0">
                <a:solidFill>
                  <a:srgbClr val="008000"/>
                </a:solidFill>
                <a:latin typeface="Courier New" pitchFamily="49" charset="0"/>
              </a:rPr>
              <a:t>//target not found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BA4DA-1574-4E67-BF67-480E4431F4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5796136" y="2996952"/>
            <a:ext cx="320675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function returns as soon as the target item is found</a:t>
            </a: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H="1" flipV="1">
            <a:off x="3564111" y="3357315"/>
            <a:ext cx="2232025" cy="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3347864" y="5229200"/>
            <a:ext cx="3013075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return -1 to indicate that the item has not been found</a:t>
            </a:r>
          </a:p>
        </p:txBody>
      </p:sp>
      <p:sp>
        <p:nvSpPr>
          <p:cNvPr id="316423" name="Line 7"/>
          <p:cNvSpPr>
            <a:spLocks noChangeShapeType="1"/>
          </p:cNvSpPr>
          <p:nvPr/>
        </p:nvSpPr>
        <p:spPr bwMode="auto">
          <a:xfrm flipH="1" flipV="1">
            <a:off x="2557289" y="4654525"/>
            <a:ext cx="790575" cy="57467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7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animBg="1"/>
      <p:bldP spid="3164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Linear Search Barometer Instruction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Search an array of </a:t>
            </a:r>
            <a:r>
              <a:rPr lang="en-US" sz="2800" i="1" dirty="0" smtClean="0"/>
              <a:t>n </a:t>
            </a:r>
            <a:r>
              <a:rPr lang="en-US" sz="2800" dirty="0" smtClean="0"/>
              <a:t>items</a:t>
            </a:r>
          </a:p>
          <a:p>
            <a:pPr eaLnBrk="1" hangingPunct="1"/>
            <a:r>
              <a:rPr lang="en-US" sz="2800" dirty="0" smtClean="0"/>
              <a:t>The barometer instruction is equality checking (or </a:t>
            </a:r>
            <a:r>
              <a:rPr lang="en-US" sz="2800" i="1" dirty="0" smtClean="0"/>
              <a:t>comparisons</a:t>
            </a:r>
            <a:r>
              <a:rPr lang="en-US" sz="2800" dirty="0" smtClean="0"/>
              <a:t> for short)</a:t>
            </a: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] == x; </a:t>
            </a:r>
            <a:endParaRPr lang="en-US" sz="24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dirty="0" smtClean="0"/>
              <a:t>There are actually two other barometer instructions</a:t>
            </a:r>
          </a:p>
          <a:p>
            <a:pPr lvl="2"/>
            <a:r>
              <a:rPr lang="en-US" sz="2000" dirty="0" smtClean="0"/>
              <a:t>What are they?</a:t>
            </a:r>
            <a:endParaRPr lang="en-US" sz="21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How many comparisons does linear search perform?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B522F-7153-404D-9830-5B655A657A9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869160"/>
            <a:ext cx="446449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linearSearch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arr</a:t>
            </a:r>
            <a:r>
              <a:rPr lang="en-US" sz="1200" b="1" dirty="0" smtClean="0">
                <a:latin typeface="Courier New" pitchFamily="49" charset="0"/>
              </a:rPr>
              <a:t>[],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size,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x){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b="1" dirty="0" smtClean="0">
                <a:latin typeface="Courier New" pitchFamily="49" charset="0"/>
              </a:rPr>
              <a:t> 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=0;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 &lt; size;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++){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arr</a:t>
            </a:r>
            <a:r>
              <a:rPr lang="en-US" sz="1200" b="1" dirty="0" smtClean="0">
                <a:latin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] == x){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; 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	} 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}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//for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</a:rPr>
              <a:t> -1;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//target not found</a:t>
            </a:r>
          </a:p>
          <a:p>
            <a:pPr marL="457200" indent="-457200" defTabSz="457200" eaLnBrk="1" hangingPunct="1"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79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Linear Search Comparisons</a:t>
            </a:r>
            <a:endParaRPr lang="en-CA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18488" cy="39893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Best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The target is the first element of the array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Make 1 comparison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The target is not in the array 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The target is at the last position in the array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Make </a:t>
            </a:r>
            <a:r>
              <a:rPr lang="en-US" sz="2400" i="1" dirty="0" smtClean="0"/>
              <a:t>n</a:t>
            </a:r>
            <a:r>
              <a:rPr lang="en-US" sz="2400" dirty="0" smtClean="0"/>
              <a:t> comparisons in either case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Average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Is it (</a:t>
            </a:r>
            <a:r>
              <a:rPr lang="en-US" sz="2400" i="1" dirty="0" smtClean="0"/>
              <a:t>best case</a:t>
            </a:r>
            <a:r>
              <a:rPr lang="en-US" sz="2400" dirty="0" smtClean="0"/>
              <a:t>  + </a:t>
            </a:r>
            <a:r>
              <a:rPr lang="en-US" sz="2400" i="1" dirty="0" smtClean="0"/>
              <a:t>worst case</a:t>
            </a:r>
            <a:r>
              <a:rPr lang="en-US" sz="2400" dirty="0" smtClean="0"/>
              <a:t>) / 2, i.e. (</a:t>
            </a:r>
            <a:r>
              <a:rPr lang="en-US" sz="2400" i="1" dirty="0" smtClean="0"/>
              <a:t>n</a:t>
            </a:r>
            <a:r>
              <a:rPr lang="en-US" sz="2400" dirty="0" smtClean="0"/>
              <a:t> + 1) / 2?</a:t>
            </a:r>
            <a:endParaRPr lang="en-CA" sz="2400" dirty="0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0E101-A3D0-40A4-9524-CCB55853B039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Linear Search: Average Case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14705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CA" dirty="0" smtClean="0"/>
              <a:t>There are two situations when the worst case arises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CA" dirty="0" smtClean="0"/>
              <a:t>When the target is the last item in the array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CA" dirty="0" smtClean="0"/>
              <a:t>When the target is not there at all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CA" dirty="0" smtClean="0"/>
              <a:t>To calculate the average cost we need to know how often these two situations arise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CA" dirty="0" smtClean="0"/>
              <a:t>We can make assumptions about this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CA" dirty="0" smtClean="0"/>
              <a:t>Though any these assumptions may not hold for a particular use of linear search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9CCE3-490B-4642-95B0-5995D29371A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Algorithm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18488" cy="4400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Algorithms can be described in terms of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Time efficiency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Space efficiency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Choosing an appropriate algorithm can make a significant difference in the usability of a system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Government and corporate databases with many millions of records, which are accessed frequently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Online search engines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Real time systems where near instantaneous response is required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From air traffic control systems to computer games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96739-4C74-4599-8A54-970CDCF7F5C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Assumptions</a:t>
            </a:r>
            <a:endParaRPr lang="en-CA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The target is not in the array half the time</a:t>
            </a:r>
          </a:p>
          <a:p>
            <a:pPr lvl="1" eaLnBrk="1" hangingPunct="1"/>
            <a:r>
              <a:rPr lang="en-CA" dirty="0" smtClean="0"/>
              <a:t>Therefore half the time the entire array has to be checked to determine this</a:t>
            </a:r>
          </a:p>
          <a:p>
            <a:pPr eaLnBrk="1" hangingPunct="1"/>
            <a:r>
              <a:rPr lang="en-CA" dirty="0" smtClean="0"/>
              <a:t>There is an equal probability of the target being at any array location</a:t>
            </a:r>
          </a:p>
          <a:p>
            <a:pPr lvl="1" eaLnBrk="1" hangingPunct="1"/>
            <a:r>
              <a:rPr lang="en-CA" dirty="0" smtClean="0"/>
              <a:t>If it is in the array</a:t>
            </a:r>
          </a:p>
          <a:p>
            <a:pPr lvl="1" eaLnBrk="1" hangingPunct="1"/>
            <a:r>
              <a:rPr lang="en-CA" dirty="0" smtClean="0"/>
              <a:t>That is, there is a probability of 1/</a:t>
            </a:r>
            <a:r>
              <a:rPr lang="en-CA" i="1" dirty="0" smtClean="0"/>
              <a:t>n</a:t>
            </a:r>
            <a:r>
              <a:rPr lang="en-CA" dirty="0" smtClean="0"/>
              <a:t> that the target is at some location </a:t>
            </a:r>
            <a:r>
              <a:rPr lang="en-CA" i="1" dirty="0" err="1" smtClean="0"/>
              <a:t>i</a:t>
            </a:r>
            <a:endParaRPr lang="en-CA" i="1" dirty="0" smtClean="0"/>
          </a:p>
          <a:p>
            <a:pPr eaLnBrk="1" hangingPunct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10A19-41F2-48CD-A866-D056A85922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Cost When Target Not Found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362950" cy="3916363"/>
          </a:xfrm>
        </p:spPr>
        <p:txBody>
          <a:bodyPr/>
          <a:lstStyle/>
          <a:p>
            <a:pPr eaLnBrk="1" hangingPunct="1"/>
            <a:r>
              <a:rPr lang="en-US" dirty="0" smtClean="0"/>
              <a:t>Work done if the target is </a:t>
            </a:r>
            <a:r>
              <a:rPr lang="en-US" i="1" dirty="0" smtClean="0"/>
              <a:t>not</a:t>
            </a:r>
            <a:r>
              <a:rPr lang="en-US" dirty="0" smtClean="0"/>
              <a:t> in the array</a:t>
            </a:r>
          </a:p>
          <a:p>
            <a:pPr lvl="1" eaLnBrk="1" hangingPunct="1"/>
            <a:r>
              <a:rPr lang="en-US" i="1" dirty="0" smtClean="0"/>
              <a:t>n</a:t>
            </a:r>
            <a:r>
              <a:rPr lang="en-US" dirty="0" smtClean="0"/>
              <a:t> comparisons</a:t>
            </a:r>
          </a:p>
          <a:p>
            <a:pPr lvl="1" eaLnBrk="1" hangingPunct="1"/>
            <a:r>
              <a:rPr lang="en-US" dirty="0" smtClean="0"/>
              <a:t>This occurs with probability of 0.5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A9091-AD2E-4987-8782-59D615297345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Cost When Target Is Found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362950" cy="47577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Work done if target is in the array:</a:t>
            </a:r>
          </a:p>
          <a:p>
            <a:pPr lvl="1" eaLnBrk="1" hangingPunct="1">
              <a:defRPr/>
            </a:pPr>
            <a:r>
              <a:rPr lang="en-US" sz="2400" dirty="0" smtClean="0"/>
              <a:t>1 comparison if target is at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location</a:t>
            </a:r>
          </a:p>
          <a:p>
            <a:pPr lvl="2" eaLnBrk="1" hangingPunct="1">
              <a:defRPr/>
            </a:pPr>
            <a:r>
              <a:rPr lang="en-US" sz="2000" dirty="0" smtClean="0"/>
              <a:t>Occurs with probability 1/</a:t>
            </a:r>
            <a:r>
              <a:rPr lang="en-US" sz="2000" i="1" dirty="0" smtClean="0"/>
              <a:t>n</a:t>
            </a:r>
            <a:r>
              <a:rPr lang="en-US" sz="2000" dirty="0" smtClean="0"/>
              <a:t> (second assumption)</a:t>
            </a:r>
          </a:p>
          <a:p>
            <a:pPr lvl="1" eaLnBrk="1" hangingPunct="1">
              <a:defRPr/>
            </a:pPr>
            <a:r>
              <a:rPr lang="en-US" sz="2400" dirty="0" smtClean="0"/>
              <a:t>2 comparisons if target is at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location</a:t>
            </a:r>
          </a:p>
          <a:p>
            <a:pPr lvl="2" eaLnBrk="1" hangingPunct="1">
              <a:defRPr/>
            </a:pPr>
            <a:r>
              <a:rPr lang="en-US" sz="2000" dirty="0" smtClean="0"/>
              <a:t>Also occurs with probability 1/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</a:p>
          <a:p>
            <a:pPr lvl="1" eaLnBrk="1" hangingPunct="1">
              <a:defRPr/>
            </a:pPr>
            <a:r>
              <a:rPr lang="en-US" sz="2400" i="1" dirty="0" err="1" smtClean="0"/>
              <a:t>i</a:t>
            </a:r>
            <a:r>
              <a:rPr lang="en-US" sz="2400" dirty="0" smtClean="0"/>
              <a:t> comparisons if target is at the </a:t>
            </a:r>
            <a:r>
              <a:rPr lang="en-US" sz="2400" i="1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location</a:t>
            </a:r>
          </a:p>
          <a:p>
            <a:pPr marL="438150" lvl="1" indent="-319088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dirty="0" smtClean="0"/>
              <a:t>Take the weighted average of the values to find the total expected number of comparisons 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sz="2400" i="1" dirty="0" smtClean="0"/>
              <a:t>E</a:t>
            </a:r>
            <a:r>
              <a:rPr lang="en-US" sz="2400" dirty="0" smtClean="0"/>
              <a:t> = 1*1/</a:t>
            </a:r>
            <a:r>
              <a:rPr lang="en-US" sz="2400" i="1" dirty="0" smtClean="0"/>
              <a:t>n</a:t>
            </a:r>
            <a:r>
              <a:rPr lang="en-US" sz="2400" dirty="0" smtClean="0"/>
              <a:t> + 2*1/</a:t>
            </a:r>
            <a:r>
              <a:rPr lang="en-US" sz="2400" i="1" dirty="0" smtClean="0"/>
              <a:t>n</a:t>
            </a:r>
            <a:r>
              <a:rPr lang="en-US" sz="2400" dirty="0" smtClean="0"/>
              <a:t> + 3*1/</a:t>
            </a:r>
            <a:r>
              <a:rPr lang="en-US" sz="2400" i="1" dirty="0" smtClean="0"/>
              <a:t>n</a:t>
            </a:r>
            <a:r>
              <a:rPr lang="en-US" sz="2400" dirty="0" smtClean="0"/>
              <a:t> + … + n * 1/</a:t>
            </a:r>
            <a:r>
              <a:rPr lang="en-US" sz="2400" i="1" dirty="0" smtClean="0"/>
              <a:t>n or</a:t>
            </a:r>
          </a:p>
          <a:p>
            <a:pPr lvl="1" eaLnBrk="1" hangingPunct="1">
              <a:defRPr/>
            </a:pPr>
            <a:r>
              <a:rPr lang="en-US" sz="2400" i="1" dirty="0" smtClean="0"/>
              <a:t>E</a:t>
            </a:r>
            <a:r>
              <a:rPr lang="en-US" sz="2400" dirty="0" smtClean="0"/>
              <a:t> = (</a:t>
            </a:r>
            <a:r>
              <a:rPr lang="en-US" sz="2400" i="1" dirty="0" smtClean="0"/>
              <a:t>n</a:t>
            </a:r>
            <a:r>
              <a:rPr lang="en-US" sz="2400" dirty="0" smtClean="0"/>
              <a:t> + 1) / 2</a:t>
            </a:r>
            <a:endParaRPr lang="en-CA" sz="2400" dirty="0" smtClean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37D1A-D6DD-4A8E-B7FE-B2311E7412E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Average Case Cost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41544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Target is </a:t>
            </a:r>
            <a:r>
              <a:rPr lang="en-US" sz="2800" i="1" dirty="0" smtClean="0"/>
              <a:t>not</a:t>
            </a:r>
            <a:r>
              <a:rPr lang="en-US" sz="2800" dirty="0" smtClean="0"/>
              <a:t> in the array: </a:t>
            </a:r>
            <a:r>
              <a:rPr lang="en-US" sz="2800" i="1" dirty="0" smtClean="0"/>
              <a:t>n</a:t>
            </a:r>
            <a:r>
              <a:rPr lang="en-US" sz="2800" dirty="0" smtClean="0"/>
              <a:t> comparisons</a:t>
            </a:r>
          </a:p>
          <a:p>
            <a:pPr eaLnBrk="1" hangingPunct="1"/>
            <a:r>
              <a:rPr lang="en-US" sz="2800" dirty="0" smtClean="0"/>
              <a:t>Target </a:t>
            </a:r>
            <a:r>
              <a:rPr lang="en-US" sz="2800" i="1" dirty="0" smtClean="0"/>
              <a:t>is</a:t>
            </a:r>
            <a:r>
              <a:rPr lang="en-US" sz="2800" dirty="0" smtClean="0"/>
              <a:t> in the array (</a:t>
            </a:r>
            <a:r>
              <a:rPr lang="en-US" sz="2800" i="1" dirty="0" smtClean="0"/>
              <a:t>n</a:t>
            </a:r>
            <a:r>
              <a:rPr lang="en-US" sz="2800" dirty="0" smtClean="0"/>
              <a:t> + 1) / 2 comparisons</a:t>
            </a:r>
          </a:p>
          <a:p>
            <a:pPr eaLnBrk="1" hangingPunct="1"/>
            <a:r>
              <a:rPr lang="en-US" sz="2800" dirty="0" smtClean="0"/>
              <a:t>Take a weighted average of the two amounts:</a:t>
            </a:r>
          </a:p>
          <a:p>
            <a:pPr lvl="1" eaLnBrk="1" hangingPunct="1"/>
            <a:r>
              <a:rPr lang="en-US" sz="2400" dirty="0" smtClean="0"/>
              <a:t>= (</a:t>
            </a:r>
            <a:r>
              <a:rPr lang="en-US" sz="2400" i="1" dirty="0" smtClean="0"/>
              <a:t>n</a:t>
            </a:r>
            <a:r>
              <a:rPr lang="en-US" sz="2400" dirty="0" smtClean="0"/>
              <a:t> * ½) + ((</a:t>
            </a:r>
            <a:r>
              <a:rPr lang="en-US" sz="2400" i="1" dirty="0" smtClean="0"/>
              <a:t>n</a:t>
            </a:r>
            <a:r>
              <a:rPr lang="en-US" sz="2400" dirty="0" smtClean="0"/>
              <a:t> + 1) / 2 * ½)</a:t>
            </a:r>
          </a:p>
          <a:p>
            <a:pPr lvl="1" eaLnBrk="1" hangingPunct="1"/>
            <a:r>
              <a:rPr lang="en-US" sz="2400" dirty="0" smtClean="0"/>
              <a:t>= 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/ 2) + ((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+ 1) / 4)</a:t>
            </a:r>
          </a:p>
          <a:p>
            <a:pPr lvl="1" eaLnBrk="1" hangingPunct="1"/>
            <a:r>
              <a:rPr lang="en-US" sz="2400" dirty="0" smtClean="0"/>
              <a:t>= (2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/ 4) + ((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+ 1) / 4)</a:t>
            </a:r>
          </a:p>
          <a:p>
            <a:pPr lvl="1" eaLnBrk="1" hangingPunct="1"/>
            <a:r>
              <a:rPr lang="en-US" sz="2400" dirty="0" smtClean="0"/>
              <a:t>= (3</a:t>
            </a:r>
            <a:r>
              <a:rPr lang="en-US" sz="2400" i="1" dirty="0" smtClean="0"/>
              <a:t>n</a:t>
            </a:r>
            <a:r>
              <a:rPr lang="en-US" sz="2400" dirty="0" smtClean="0"/>
              <a:t> + 1) / 4</a:t>
            </a:r>
          </a:p>
          <a:p>
            <a:pPr eaLnBrk="1" hangingPunct="1"/>
            <a:r>
              <a:rPr lang="en-US" sz="2800" dirty="0" smtClean="0"/>
              <a:t>Therefore, on average, we expect linear search to perform (3</a:t>
            </a:r>
            <a:r>
              <a:rPr lang="en-US" sz="2800" i="1" dirty="0" smtClean="0"/>
              <a:t>n</a:t>
            </a:r>
            <a:r>
              <a:rPr lang="en-US" sz="2800" dirty="0" smtClean="0"/>
              <a:t> + 1) / 4 comparisons</a:t>
            </a:r>
            <a:endParaRPr lang="en-CA" sz="2800" dirty="0" smtClean="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9BEED-5690-433A-B8A5-3D1B5B2D0964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Searching Sorted Arrays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we sort the target array first we can change the linear search average cost to around </a:t>
            </a:r>
            <a:r>
              <a:rPr lang="en-US" sz="2800" i="1" dirty="0" smtClean="0"/>
              <a:t>n</a:t>
            </a:r>
            <a:r>
              <a:rPr lang="en-US" sz="2800" dirty="0" smtClean="0"/>
              <a:t> / 2</a:t>
            </a:r>
          </a:p>
          <a:p>
            <a:pPr lvl="1" eaLnBrk="1" hangingPunct="1"/>
            <a:r>
              <a:rPr lang="en-US" sz="2500" dirty="0" smtClean="0"/>
              <a:t>Once a value equal to or greater than the target is found the search can end</a:t>
            </a:r>
          </a:p>
          <a:p>
            <a:pPr lvl="2" eaLnBrk="1" hangingPunct="1"/>
            <a:r>
              <a:rPr lang="en-US" dirty="0" smtClean="0"/>
              <a:t>So, if a sequence contains 8 items, on average, linear search compares 4 of them, </a:t>
            </a:r>
          </a:p>
          <a:p>
            <a:pPr lvl="2" eaLnBrk="1" hangingPunct="1"/>
            <a:r>
              <a:rPr lang="en-US" dirty="0" smtClean="0"/>
              <a:t>If a sequence contains 1,000,000 items, linear search compares 500,000 of them, etc.</a:t>
            </a:r>
          </a:p>
          <a:p>
            <a:pPr eaLnBrk="1" hangingPunct="1"/>
            <a:r>
              <a:rPr lang="en-US" sz="2800" dirty="0" smtClean="0"/>
              <a:t>However, if the array is sorted, it is possible to do </a:t>
            </a:r>
            <a:r>
              <a:rPr lang="en-US" sz="2800" i="1" dirty="0" smtClean="0"/>
              <a:t>much better </a:t>
            </a:r>
            <a:r>
              <a:rPr lang="en-US" sz="2800" dirty="0" smtClean="0"/>
              <a:t>than this by using binary search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9108D-C29E-4299-A898-6EE3AC32D8DB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25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Binary Search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 defTabSz="517525"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binSearch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size,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target){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low = 0;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high = size - 1;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mid = 0;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</a:rPr>
              <a:t> (low &lt;= high){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	mid = (low + high) / 2;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</a:rPr>
              <a:t>(target ==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[mid]){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</a:rPr>
              <a:t> mid; 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}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2000" b="1" dirty="0" smtClean="0">
                <a:latin typeface="Courier New" pitchFamily="49" charset="0"/>
              </a:rPr>
              <a:t>(target &gt;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[mid]){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		low = mid + 1;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}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</a:rPr>
              <a:t> {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//target &lt;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[mid]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		high = mid - 1;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}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}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//while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</a:rPr>
              <a:t> -1;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//target not found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F4AC-D8E6-474E-A8EA-97CC77E2731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940152" y="2204864"/>
            <a:ext cx="2736850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Index of the last element in the array</a:t>
            </a:r>
          </a:p>
        </p:txBody>
      </p:sp>
      <p:sp>
        <p:nvSpPr>
          <p:cNvPr id="357382" name="Line 6"/>
          <p:cNvSpPr>
            <a:spLocks noChangeShapeType="1"/>
          </p:cNvSpPr>
          <p:nvPr/>
        </p:nvSpPr>
        <p:spPr bwMode="auto">
          <a:xfrm flipH="1">
            <a:off x="5154339" y="2490614"/>
            <a:ext cx="792163" cy="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804248" y="4005064"/>
            <a:ext cx="2016125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 the if, else if, else</a:t>
            </a:r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 flipH="1">
            <a:off x="5940648" y="4293989"/>
            <a:ext cx="863600" cy="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H="1">
            <a:off x="5868144" y="4293988"/>
            <a:ext cx="936104" cy="575171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 flipH="1" flipV="1">
            <a:off x="5077048" y="3717727"/>
            <a:ext cx="1727200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3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  <p:bldP spid="3573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Analyzing Binary Search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18488" cy="44211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algorithm consists of three parts</a:t>
            </a:r>
          </a:p>
          <a:p>
            <a:pPr lvl="1" eaLnBrk="1" hangingPunct="1"/>
            <a:r>
              <a:rPr lang="en-US" sz="2400" dirty="0" smtClean="0"/>
              <a:t>Initialization (setting lower and upper)</a:t>
            </a:r>
          </a:p>
          <a:p>
            <a:pPr lvl="1" eaLnBrk="1" hangingPunct="1"/>
            <a:r>
              <a:rPr lang="en-US" sz="2400" dirty="0" smtClean="0"/>
              <a:t>While loop including a return statement on success</a:t>
            </a:r>
          </a:p>
          <a:p>
            <a:pPr lvl="1" eaLnBrk="1" hangingPunct="1"/>
            <a:r>
              <a:rPr lang="en-US" sz="2400" dirty="0" smtClean="0"/>
              <a:t>Return statement which executes when on failure</a:t>
            </a:r>
          </a:p>
          <a:p>
            <a:pPr eaLnBrk="1" hangingPunct="1"/>
            <a:r>
              <a:rPr lang="en-US" sz="2800" dirty="0" smtClean="0"/>
              <a:t>Initialization and return on failure require the same amount of work regardless of input size</a:t>
            </a:r>
          </a:p>
          <a:p>
            <a:pPr eaLnBrk="1" hangingPunct="1"/>
            <a:r>
              <a:rPr lang="en-US" sz="2800" dirty="0" smtClean="0"/>
              <a:t>The number of times that the while loop iterates depends on the size of the input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457B6-20ED-4283-AA03-76F5DB5D235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Binary Search Iteration</a:t>
            </a:r>
            <a:endParaRPr lang="en-CA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500" dirty="0" smtClean="0"/>
              <a:t>The while loop contains an </a:t>
            </a:r>
            <a:r>
              <a:rPr lang="en-US" sz="2500" i="1" dirty="0" smtClean="0"/>
              <a:t>if</a:t>
            </a:r>
            <a:r>
              <a:rPr lang="en-US" sz="2500" dirty="0" smtClean="0"/>
              <a:t>, </a:t>
            </a:r>
            <a:r>
              <a:rPr lang="en-US" sz="2500" i="1" dirty="0" smtClean="0"/>
              <a:t>else if</a:t>
            </a:r>
            <a:r>
              <a:rPr lang="en-US" sz="2500" dirty="0" smtClean="0"/>
              <a:t>, </a:t>
            </a:r>
            <a:r>
              <a:rPr lang="en-US" sz="2500" i="1" dirty="0" smtClean="0"/>
              <a:t>else</a:t>
            </a:r>
            <a:r>
              <a:rPr lang="en-US" sz="2500" dirty="0" smtClean="0"/>
              <a:t> statement</a:t>
            </a:r>
          </a:p>
          <a:p>
            <a:pPr eaLnBrk="1" hangingPunct="1"/>
            <a:r>
              <a:rPr lang="en-US" sz="2500" dirty="0" smtClean="0"/>
              <a:t>The first if condition is met when the target is found</a:t>
            </a:r>
          </a:p>
          <a:p>
            <a:pPr lvl="1" eaLnBrk="1" hangingPunct="1"/>
            <a:r>
              <a:rPr lang="en-US" sz="2300" dirty="0" smtClean="0"/>
              <a:t>And is therefore performed at most once each time the algorithm is run</a:t>
            </a:r>
          </a:p>
          <a:p>
            <a:pPr eaLnBrk="1" hangingPunct="1"/>
            <a:r>
              <a:rPr lang="en-US" sz="2500" dirty="0" smtClean="0"/>
              <a:t>The algorithm usually performs 5 operations for each iteration of the while loop</a:t>
            </a:r>
          </a:p>
          <a:p>
            <a:pPr lvl="1" eaLnBrk="1" hangingPunct="1"/>
            <a:r>
              <a:rPr lang="en-US" sz="2300" dirty="0" smtClean="0"/>
              <a:t>Checking the while condition</a:t>
            </a:r>
          </a:p>
          <a:p>
            <a:pPr lvl="1" eaLnBrk="1" hangingPunct="1"/>
            <a:r>
              <a:rPr lang="en-US" sz="2300" dirty="0" smtClean="0"/>
              <a:t>Assignment to mid</a:t>
            </a:r>
          </a:p>
          <a:p>
            <a:pPr lvl="1" eaLnBrk="1" hangingPunct="1"/>
            <a:r>
              <a:rPr lang="en-US" sz="2300" dirty="0" smtClean="0"/>
              <a:t>Equality comparison with target</a:t>
            </a:r>
          </a:p>
          <a:p>
            <a:pPr lvl="1" eaLnBrk="1" hangingPunct="1"/>
            <a:r>
              <a:rPr lang="en-US" sz="2300" dirty="0" smtClean="0"/>
              <a:t>Inequality  comparison </a:t>
            </a:r>
          </a:p>
          <a:p>
            <a:pPr lvl="1" eaLnBrk="1" hangingPunct="1"/>
            <a:r>
              <a:rPr lang="en-US" sz="2300" dirty="0" smtClean="0"/>
              <a:t>One other operation (setting either lower or upper)</a:t>
            </a:r>
          </a:p>
          <a:p>
            <a:pPr eaLnBrk="1" hangingPunct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73A88-1922-4A2C-A488-460A4B0E131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516216" y="4725144"/>
            <a:ext cx="2016125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barometer instructions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220072" y="5014068"/>
            <a:ext cx="1296144" cy="215131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4067944" y="5014068"/>
            <a:ext cx="2448272" cy="647179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789016" y="4437807"/>
            <a:ext cx="1727200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3635896" y="4797151"/>
            <a:ext cx="2880320" cy="216024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7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Best Case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218488" cy="4421188"/>
          </a:xfrm>
        </p:spPr>
        <p:txBody>
          <a:bodyPr/>
          <a:lstStyle/>
          <a:p>
            <a:pPr eaLnBrk="1" hangingPunct="1"/>
            <a:r>
              <a:rPr lang="en-US" dirty="0" smtClean="0"/>
              <a:t>In the best case the target is the midpoint element of the array</a:t>
            </a:r>
          </a:p>
          <a:p>
            <a:pPr lvl="1" eaLnBrk="1" hangingPunct="1"/>
            <a:r>
              <a:rPr lang="en-US" dirty="0" smtClean="0"/>
              <a:t>Requiring one iteration of the while loop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199F7-9424-4A8B-8C47-DBE1774C735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5616" y="4293096"/>
          <a:ext cx="6095997" cy="67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index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arr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040" y="5373216"/>
            <a:ext cx="2268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mid = (0 + 7) / 2 = 3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429000"/>
            <a:ext cx="2210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binary search (</a:t>
            </a:r>
            <a:r>
              <a:rPr lang="en-CA" dirty="0" err="1" smtClean="0"/>
              <a:t>arr</a:t>
            </a:r>
            <a:r>
              <a:rPr lang="en-CA" dirty="0" smtClean="0"/>
              <a:t>, 11)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23928" y="3933056"/>
            <a:ext cx="576858" cy="794"/>
          </a:xfrm>
          <a:prstGeom prst="straightConnector1">
            <a:avLst/>
          </a:prstGeom>
          <a:ln cmpd="sng">
            <a:tailEnd type="triangle" w="lg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Worst Case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421188"/>
          </a:xfrm>
        </p:spPr>
        <p:txBody>
          <a:bodyPr/>
          <a:lstStyle/>
          <a:p>
            <a:pPr eaLnBrk="1" hangingPunct="1"/>
            <a:r>
              <a:rPr lang="en-US" dirty="0" smtClean="0"/>
              <a:t>What is the worst case for binary search?</a:t>
            </a:r>
          </a:p>
          <a:p>
            <a:pPr lvl="1" eaLnBrk="1" hangingPunct="1"/>
            <a:r>
              <a:rPr lang="en-US" dirty="0" smtClean="0"/>
              <a:t>Either the target is not in the array, or </a:t>
            </a:r>
          </a:p>
          <a:p>
            <a:pPr lvl="1" eaLnBrk="1" hangingPunct="1"/>
            <a:r>
              <a:rPr lang="en-US" dirty="0" smtClean="0"/>
              <a:t>It is found when the search space consists of one element</a:t>
            </a:r>
          </a:p>
          <a:p>
            <a:pPr eaLnBrk="1" hangingPunct="1"/>
            <a:r>
              <a:rPr lang="en-US" dirty="0" smtClean="0"/>
              <a:t>How many times does the while loop iterate in the worst case?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88B93-F1E8-4F7E-B13F-055EB9ADE179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23728" y="5085184"/>
          <a:ext cx="6095997" cy="67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index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arr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5877272"/>
            <a:ext cx="7168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mid =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4581128"/>
            <a:ext cx="22351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binary search (</a:t>
            </a:r>
            <a:r>
              <a:rPr lang="en-CA" dirty="0" err="1" smtClean="0"/>
              <a:t>arr</a:t>
            </a:r>
            <a:r>
              <a:rPr lang="en-CA" dirty="0" smtClean="0"/>
              <a:t>, 20)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932040" y="4653136"/>
            <a:ext cx="576858" cy="794"/>
          </a:xfrm>
          <a:prstGeom prst="straightConnector1">
            <a:avLst/>
          </a:prstGeom>
          <a:ln cmpd="sng">
            <a:tailEnd type="triangle" w="lg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5877272"/>
            <a:ext cx="13681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(0 + 7) / 2 = 3 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5877272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(4 + 7) / 2 = 5 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228184" y="4653136"/>
            <a:ext cx="576858" cy="794"/>
          </a:xfrm>
          <a:prstGeom prst="straightConnector1">
            <a:avLst/>
          </a:prstGeom>
          <a:ln cmpd="sng">
            <a:solidFill>
              <a:schemeClr val="accent2"/>
            </a:solidFill>
            <a:tailEnd type="triangle" w="lg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948264" y="4653136"/>
            <a:ext cx="576858" cy="794"/>
          </a:xfrm>
          <a:prstGeom prst="straightConnector1">
            <a:avLst/>
          </a:prstGeom>
          <a:ln cmpd="sng">
            <a:solidFill>
              <a:schemeClr val="accent3"/>
            </a:solidFill>
            <a:tailEnd type="triangle" w="lg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136" y="5877272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(6 + 7) / 2 = 6 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done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1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Comparing Algorithms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There are often many ways to solve a problem</a:t>
            </a:r>
          </a:p>
          <a:p>
            <a:pPr lvl="1" eaLnBrk="1" hangingPunct="1"/>
            <a:r>
              <a:rPr lang="en-US" sz="2400" dirty="0" smtClean="0"/>
              <a:t>Different algorithms that produce the same results</a:t>
            </a:r>
          </a:p>
          <a:p>
            <a:pPr lvl="2" eaLnBrk="1" hangingPunct="1"/>
            <a:r>
              <a:rPr lang="en-US" sz="2000" dirty="0" smtClean="0"/>
              <a:t>e.g. there are numerous </a:t>
            </a:r>
            <a:r>
              <a:rPr lang="en-US" sz="2000" i="1" dirty="0" smtClean="0"/>
              <a:t>sorting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algorithms</a:t>
            </a:r>
          </a:p>
          <a:p>
            <a:pPr eaLnBrk="1" hangingPunct="1"/>
            <a:r>
              <a:rPr lang="en-US" sz="2800" dirty="0" smtClean="0"/>
              <a:t>We are usually interested in how an algorithm performs when its input is large</a:t>
            </a:r>
          </a:p>
          <a:p>
            <a:pPr lvl="1" eaLnBrk="1" hangingPunct="1"/>
            <a:r>
              <a:rPr lang="en-US" sz="2400" dirty="0" smtClean="0"/>
              <a:t>In practice, with today's hardware, </a:t>
            </a:r>
            <a:r>
              <a:rPr lang="en-US" sz="2400" i="1" dirty="0" smtClean="0"/>
              <a:t>most</a:t>
            </a:r>
            <a:r>
              <a:rPr lang="en-US" sz="2400" dirty="0" smtClean="0"/>
              <a:t> algorithms will perform well with small input</a:t>
            </a:r>
          </a:p>
          <a:p>
            <a:pPr lvl="1" eaLnBrk="1" hangingPunct="1"/>
            <a:r>
              <a:rPr lang="en-US" sz="2400" dirty="0" smtClean="0"/>
              <a:t>There are exceptions to this, such as the </a:t>
            </a:r>
            <a:r>
              <a:rPr lang="en-US" sz="2400" i="1" dirty="0" smtClean="0"/>
              <a:t>Traveling Salesman </a:t>
            </a:r>
            <a:r>
              <a:rPr lang="en-US" sz="2400" i="1" dirty="0" smtClean="0"/>
              <a:t>Problem or </a:t>
            </a:r>
            <a:r>
              <a:rPr lang="en-US" dirty="0"/>
              <a:t>the recursive Fibonacci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C952C-CD9E-4664-ABEF-49A8AEAE70A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Analyzing the Worst Case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18488" cy="44211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Each iteration of the while loop halves the search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For simplicity assume that </a:t>
            </a:r>
            <a:r>
              <a:rPr lang="en-US" sz="2400" i="1" dirty="0" smtClean="0"/>
              <a:t>n</a:t>
            </a:r>
            <a:r>
              <a:rPr lang="en-US" sz="2400" dirty="0" smtClean="0"/>
              <a:t> is a power of 2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So </a:t>
            </a:r>
            <a:r>
              <a:rPr lang="en-US" sz="2000" i="1" dirty="0" smtClean="0"/>
              <a:t>n</a:t>
            </a:r>
            <a:r>
              <a:rPr lang="en-US" sz="2000" dirty="0" smtClean="0"/>
              <a:t> = 2</a:t>
            </a:r>
            <a:r>
              <a:rPr lang="en-US" sz="2000" i="1" baseline="30000" dirty="0" smtClean="0"/>
              <a:t>k</a:t>
            </a:r>
            <a:r>
              <a:rPr lang="en-US" sz="2000" dirty="0" smtClean="0"/>
              <a:t> (e.g. if </a:t>
            </a:r>
            <a:r>
              <a:rPr lang="en-US" sz="2000" i="1" dirty="0" smtClean="0"/>
              <a:t>n</a:t>
            </a:r>
            <a:r>
              <a:rPr lang="en-US" sz="2000" dirty="0" smtClean="0"/>
              <a:t> = 128, </a:t>
            </a:r>
            <a:r>
              <a:rPr lang="en-US" sz="2000" i="1" dirty="0" smtClean="0"/>
              <a:t>k</a:t>
            </a:r>
            <a:r>
              <a:rPr lang="en-US" sz="2000" dirty="0" smtClean="0"/>
              <a:t> = 7)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How large is the search space?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The first iteration halves the search space to </a:t>
            </a:r>
            <a:r>
              <a:rPr lang="en-US" sz="2400" i="1" dirty="0" smtClean="0"/>
              <a:t>n</a:t>
            </a:r>
            <a:r>
              <a:rPr lang="en-US" sz="2400" dirty="0" smtClean="0"/>
              <a:t>/2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After the second iteration the search space is </a:t>
            </a:r>
            <a:r>
              <a:rPr lang="en-US" sz="2400" i="1" dirty="0" smtClean="0"/>
              <a:t>n</a:t>
            </a:r>
            <a:r>
              <a:rPr lang="en-US" sz="2400" dirty="0" smtClean="0"/>
              <a:t>/4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After the </a:t>
            </a:r>
            <a:r>
              <a:rPr lang="en-US" sz="2400" i="1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 iteration the search space consists of just one element, since </a:t>
            </a:r>
            <a:r>
              <a:rPr lang="en-US" sz="2400" i="1" dirty="0" smtClean="0"/>
              <a:t>n</a:t>
            </a:r>
            <a:r>
              <a:rPr lang="en-US" sz="2400" dirty="0" smtClean="0"/>
              <a:t>/2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 = </a:t>
            </a:r>
            <a:r>
              <a:rPr lang="en-US" sz="2400" i="1" dirty="0" smtClean="0"/>
              <a:t>n</a:t>
            </a:r>
            <a:r>
              <a:rPr lang="en-US" sz="2400" dirty="0" smtClean="0"/>
              <a:t>/</a:t>
            </a:r>
            <a:r>
              <a:rPr lang="en-US" sz="2400" i="1" dirty="0" smtClean="0"/>
              <a:t>n</a:t>
            </a:r>
            <a:r>
              <a:rPr lang="en-US" sz="2400" dirty="0" smtClean="0"/>
              <a:t> = 1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Because </a:t>
            </a:r>
            <a:r>
              <a:rPr lang="en-US" sz="2000" i="1" dirty="0" smtClean="0"/>
              <a:t>n</a:t>
            </a:r>
            <a:r>
              <a:rPr lang="en-US" sz="2000" dirty="0" smtClean="0"/>
              <a:t> = 2</a:t>
            </a:r>
            <a:r>
              <a:rPr lang="en-US" sz="2000" i="1" baseline="30000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 = log</a:t>
            </a:r>
            <a:r>
              <a:rPr lang="en-US" sz="2000" baseline="-25000" dirty="0" smtClean="0"/>
              <a:t>2</a:t>
            </a:r>
            <a:r>
              <a:rPr lang="en-US" sz="2000" i="1" dirty="0" smtClean="0"/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Therefore at most log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n</a:t>
            </a:r>
            <a:r>
              <a:rPr lang="en-US" sz="2400" dirty="0" smtClean="0"/>
              <a:t> iterations of the while loop are made in the worst case!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31129-2F9B-4E31-A810-77D37C7DF81C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5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Average Case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18488" cy="44211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Is the average case more like the best case or the worst case?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What is the chance that an array element is the target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1/</a:t>
            </a:r>
            <a:r>
              <a:rPr lang="en-US" sz="2000" i="1" dirty="0" smtClean="0"/>
              <a:t>n</a:t>
            </a:r>
            <a:r>
              <a:rPr lang="en-US" sz="2000" dirty="0" smtClean="0"/>
              <a:t> the first time through the loop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1/(</a:t>
            </a:r>
            <a:r>
              <a:rPr lang="en-US" sz="2000" i="1" dirty="0" smtClean="0"/>
              <a:t>n</a:t>
            </a:r>
            <a:r>
              <a:rPr lang="en-US" sz="2000" dirty="0" smtClean="0"/>
              <a:t>/2) the second time through the loop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… and so on …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It is more likely that the target will be found as the search space becomes small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That is, when the while loop nears its final iteration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We can conclude that the average case is more like the worst case than the best case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20BE2-4678-40CD-A5CD-03115EA5DBB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Binary Search vs Linear Search</a:t>
            </a:r>
            <a:endParaRPr lang="en-CA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532D0-2248-4542-BE02-5634D269442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63591" name="Group 71"/>
          <p:cNvGraphicFramePr>
            <a:graphicFrameLocks noGrp="1"/>
          </p:cNvGraphicFramePr>
          <p:nvPr/>
        </p:nvGraphicFramePr>
        <p:xfrm>
          <a:off x="1428728" y="1785926"/>
          <a:ext cx="5976937" cy="4145280"/>
        </p:xfrm>
        <a:graphic>
          <a:graphicData uri="http://schemas.openxmlformats.org/drawingml/2006/table">
            <a:tbl>
              <a:tblPr bandCol="1">
                <a:tableStyleId>{3B4B98B0-60AC-42C2-AFA5-B58CD77FA1E5}</a:tableStyleId>
              </a:tblPr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CA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(3n+1)/4</a:t>
                      </a:r>
                      <a:endParaRPr kumimoji="0" lang="en-CA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log</a:t>
                      </a:r>
                      <a:r>
                        <a:rPr kumimoji="0" lang="en-CA" sz="2800" u="sng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CA" sz="2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(n)</a:t>
                      </a:r>
                      <a:endParaRPr kumimoji="0" lang="en-CA" sz="2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76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751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10,000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7,501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100,000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75,001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1,000,000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750,001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10,000,000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7,500,001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6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Simple Sorting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5732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Simple Sorting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As an example of algorithm analysis let's look at two simple sorting algorithms</a:t>
            </a:r>
          </a:p>
          <a:p>
            <a:pPr lvl="1" eaLnBrk="1" hangingPunct="1"/>
            <a:r>
              <a:rPr lang="en-US" sz="2500" dirty="0" smtClean="0"/>
              <a:t>Selection Sort and</a:t>
            </a:r>
          </a:p>
          <a:p>
            <a:pPr lvl="1" eaLnBrk="1" hangingPunct="1"/>
            <a:r>
              <a:rPr lang="en-US" sz="2500" dirty="0" smtClean="0"/>
              <a:t>Insertion Sort</a:t>
            </a:r>
          </a:p>
          <a:p>
            <a:pPr eaLnBrk="1" hangingPunct="1"/>
            <a:r>
              <a:rPr lang="en-US" sz="2800" dirty="0" smtClean="0"/>
              <a:t>Calculate an approximate cost function for these two sorting algorithms </a:t>
            </a:r>
          </a:p>
          <a:p>
            <a:pPr lvl="1" eaLnBrk="1" hangingPunct="1"/>
            <a:r>
              <a:rPr lang="en-US" sz="2500" dirty="0" smtClean="0"/>
              <a:t>By analyzing how many operations are performed by each algorithm</a:t>
            </a:r>
          </a:p>
          <a:p>
            <a:pPr lvl="1" eaLnBrk="1" hangingPunct="1"/>
            <a:r>
              <a:rPr lang="en-US" sz="2500" dirty="0" smtClean="0"/>
              <a:t>This will include an analysis of how many times the algorithms' loops iterate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D96F9-340A-43A9-A730-FB049A130FEC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9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Selection Sort</a:t>
            </a:r>
            <a:endParaRPr lang="en-CA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Selection sort is a simple sorting algorithm that repeatedly finds the smallest item</a:t>
            </a:r>
          </a:p>
          <a:p>
            <a:pPr lvl="1" eaLnBrk="1" hangingPunct="1"/>
            <a:r>
              <a:rPr lang="en-CA" dirty="0" smtClean="0"/>
              <a:t>The array is divided into a sorted part and an unsorted part</a:t>
            </a:r>
          </a:p>
          <a:p>
            <a:pPr eaLnBrk="1" hangingPunct="1"/>
            <a:r>
              <a:rPr lang="en-CA" dirty="0" smtClean="0"/>
              <a:t>Repeatedly swap the first unsorted item with the smallest unsorted item</a:t>
            </a:r>
          </a:p>
          <a:p>
            <a:pPr lvl="1" eaLnBrk="1" hangingPunct="1"/>
            <a:r>
              <a:rPr lang="en-CA" dirty="0" smtClean="0"/>
              <a:t>Starting with the element with index 0, and</a:t>
            </a:r>
          </a:p>
          <a:p>
            <a:pPr lvl="1" eaLnBrk="1" hangingPunct="1"/>
            <a:r>
              <a:rPr lang="en-CA" dirty="0" smtClean="0"/>
              <a:t>Ending with last but one element (index </a:t>
            </a:r>
            <a:r>
              <a:rPr lang="en-CA" i="1" dirty="0" smtClean="0"/>
              <a:t>n</a:t>
            </a:r>
            <a:r>
              <a:rPr lang="en-CA" dirty="0" smtClean="0"/>
              <a:t> – 1)</a:t>
            </a:r>
          </a:p>
          <a:p>
            <a:pPr eaLnBrk="1" hangingPunct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C677E-0B74-4BA2-A3F7-AD4B326607E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Selection Sort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26912-CF71-4794-A5B4-7474838D4C8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813" y="1785938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813" y="2286000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1800" b="1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23</a:t>
                      </a:r>
                      <a:endParaRPr kumimoji="0" lang="en-CA" sz="1800" b="1" kern="1200" dirty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5813" y="2786063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1800" b="1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41</a:t>
                      </a:r>
                      <a:endParaRPr kumimoji="0" lang="en-CA" sz="1800" b="1" kern="1200" dirty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- 5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813" y="3286125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1800" b="1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33</a:t>
                      </a:r>
                      <a:endParaRPr kumimoji="0" lang="en-CA" sz="1800" b="1" kern="1200" dirty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- 4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813" y="3786188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1800" b="1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81</a:t>
                      </a:r>
                      <a:endParaRPr kumimoji="0" lang="en-CA" sz="1800" b="1" kern="1200" dirty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- 3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5813" y="4286250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1800" b="1" kern="1200" dirty="0" smtClean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81</a:t>
                      </a:r>
                      <a:endParaRPr kumimoji="0" lang="en-CA" sz="1800" b="1" kern="1200" dirty="0">
                        <a:solidFill>
                          <a:schemeClr val="lt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- 2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85813" y="4786313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find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unsorted - 1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 </a:t>
                      </a: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5813" y="5286375"/>
          <a:ext cx="5286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3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709863" y="1795463"/>
            <a:ext cx="493985" cy="357187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3676649" y="2286000"/>
            <a:ext cx="481013" cy="357188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0875" y="2786063"/>
            <a:ext cx="485775" cy="357187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09864" y="3286125"/>
            <a:ext cx="495300" cy="357188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00400" y="3786188"/>
            <a:ext cx="485775" cy="357187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1889" y="4286250"/>
            <a:ext cx="495300" cy="357188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2425" y="4786313"/>
            <a:ext cx="481013" cy="357187"/>
          </a:xfrm>
          <a:prstGeom prst="rect">
            <a:avLst/>
          </a:prstGeom>
          <a:solidFill>
            <a:schemeClr val="accent4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Selection Sort Comparisons</a:t>
            </a:r>
          </a:p>
        </p:txBody>
      </p:sp>
      <p:graphicFrame>
        <p:nvGraphicFramePr>
          <p:cNvPr id="118840" name="Group 56"/>
          <p:cNvGraphicFramePr>
            <a:graphicFrameLocks noGrp="1"/>
          </p:cNvGraphicFramePr>
          <p:nvPr>
            <p:ph type="tbl" idx="1"/>
          </p:nvPr>
        </p:nvGraphicFramePr>
        <p:xfrm>
          <a:off x="1547664" y="1988840"/>
          <a:ext cx="5903912" cy="3670300"/>
        </p:xfrm>
        <a:graphic>
          <a:graphicData uri="http://schemas.openxmlformats.org/drawingml/2006/table">
            <a:tbl>
              <a:tblPr firstRow="1" lastRow="1" bandCol="1">
                <a:tableStyleId>{B301B821-A1FF-4177-AEE7-76D212191A09}</a:tableStyleId>
              </a:tblPr>
              <a:tblGrid>
                <a:gridCol w="2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Unsorted elements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CA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-1)/2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FDABB-C80A-49F7-905E-5B9FE5DDE05E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0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42086" y="1811797"/>
            <a:ext cx="8018346" cy="4637088"/>
          </a:xfrm>
        </p:spPr>
        <p:txBody>
          <a:bodyPr>
            <a:normAutofit fontScale="92500" lnSpcReduction="20000"/>
          </a:bodyPr>
          <a:lstStyle/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selectionSort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size){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size -1; ++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smallest 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Find the index of the smallest element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j 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+ 1; j &lt; size; ++j){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[j] &lt;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[smallest]){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	smallest = j;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}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}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Swap the smallest with the current item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temp 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];{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[smallest];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[smallest] = temp;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}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3548" y="2140399"/>
            <a:ext cx="2286016" cy="364333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Selection Sort Algorithm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80565-6C37-43C7-8F16-D82AE47AC76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85778" y="3569159"/>
            <a:ext cx="1857375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inner loop body</a:t>
            </a:r>
          </a:p>
          <a:p>
            <a:pPr>
              <a:defRPr/>
            </a:pP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– 1)/2 times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9199" y="2711910"/>
            <a:ext cx="1214437" cy="646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outer loop</a:t>
            </a:r>
          </a:p>
          <a:p>
            <a:pPr>
              <a:defRPr/>
            </a:pPr>
            <a:r>
              <a:rPr lang="en-US" i="1" dirty="0"/>
              <a:t>n</a:t>
            </a:r>
            <a:r>
              <a:rPr lang="en-US" dirty="0"/>
              <a:t>-1 times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7951" y="2926217"/>
            <a:ext cx="6715172" cy="142876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9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8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Barometer Operation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barometer operation for selection sort must be in the inner loop</a:t>
            </a:r>
          </a:p>
          <a:p>
            <a:pPr lvl="1"/>
            <a:r>
              <a:rPr lang="en-CA" dirty="0" smtClean="0"/>
              <a:t>Since operations in the inner loop are executed the greatest number of times</a:t>
            </a:r>
          </a:p>
          <a:p>
            <a:r>
              <a:rPr lang="en-CA" dirty="0" smtClean="0"/>
              <a:t>The inner loop contains four operations</a:t>
            </a:r>
          </a:p>
          <a:p>
            <a:pPr lvl="1"/>
            <a:r>
              <a:rPr lang="en-CA" dirty="0" smtClean="0"/>
              <a:t>Compare </a:t>
            </a:r>
            <a:r>
              <a:rPr lang="en-CA" i="1" dirty="0" smtClean="0"/>
              <a:t>j</a:t>
            </a:r>
            <a:r>
              <a:rPr lang="en-CA" dirty="0" smtClean="0"/>
              <a:t> to array length</a:t>
            </a:r>
          </a:p>
          <a:p>
            <a:pPr lvl="1"/>
            <a:r>
              <a:rPr lang="en-CA" dirty="0" smtClean="0"/>
              <a:t>Compare </a:t>
            </a:r>
            <a:r>
              <a:rPr lang="en-CA" i="1" dirty="0" err="1" smtClean="0"/>
              <a:t>arr</a:t>
            </a:r>
            <a:r>
              <a:rPr lang="en-CA" dirty="0" smtClean="0"/>
              <a:t>[</a:t>
            </a:r>
            <a:r>
              <a:rPr lang="en-CA" i="1" dirty="0" smtClean="0"/>
              <a:t>j</a:t>
            </a:r>
            <a:r>
              <a:rPr lang="en-CA" dirty="0" smtClean="0"/>
              <a:t>] to smallest</a:t>
            </a:r>
          </a:p>
          <a:p>
            <a:pPr lvl="1"/>
            <a:r>
              <a:rPr lang="en-CA" dirty="0" smtClean="0"/>
              <a:t>Change smallest</a:t>
            </a:r>
          </a:p>
          <a:p>
            <a:pPr lvl="1"/>
            <a:r>
              <a:rPr lang="en-CA" dirty="0" smtClean="0"/>
              <a:t>Increment </a:t>
            </a:r>
            <a:r>
              <a:rPr lang="en-CA" i="1" dirty="0" smtClean="0"/>
              <a:t>j</a:t>
            </a:r>
            <a:endParaRPr lang="en-CA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516216" y="4725144"/>
            <a:ext cx="2016125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barometer instructions</a:t>
            </a:r>
            <a:endParaRPr lang="en-US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2987824" y="5014068"/>
            <a:ext cx="3528392" cy="1151236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5076056" y="4581127"/>
            <a:ext cx="1440160" cy="432941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292080" y="5013174"/>
            <a:ext cx="1224136" cy="72009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1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Measuring Algorithms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It is possible to </a:t>
            </a:r>
            <a:r>
              <a:rPr lang="en-US" sz="2800" i="1" dirty="0" smtClean="0"/>
              <a:t>count</a:t>
            </a:r>
            <a:r>
              <a:rPr lang="en-US" sz="2800" dirty="0" smtClean="0"/>
              <a:t> the number of operations that an algorithm performs</a:t>
            </a:r>
          </a:p>
          <a:p>
            <a:pPr lvl="1" eaLnBrk="1" hangingPunct="1"/>
            <a:r>
              <a:rPr lang="en-US" sz="2400" dirty="0" smtClean="0"/>
              <a:t>By a careful visual walkthrough of the algorithm or by</a:t>
            </a:r>
          </a:p>
          <a:p>
            <a:pPr lvl="1" eaLnBrk="1" hangingPunct="1"/>
            <a:r>
              <a:rPr lang="en-US" sz="2400" dirty="0" smtClean="0"/>
              <a:t>Inserting code in the algorithm to count and print the number of times that each line executes (</a:t>
            </a:r>
            <a:r>
              <a:rPr lang="en-US" sz="2400" i="1" dirty="0" smtClean="0"/>
              <a:t>profiling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800" dirty="0" smtClean="0"/>
              <a:t>It is also possible to </a:t>
            </a:r>
            <a:r>
              <a:rPr lang="en-US" sz="2800" i="1" dirty="0" smtClean="0"/>
              <a:t>time</a:t>
            </a:r>
            <a:r>
              <a:rPr lang="en-US" sz="2800" dirty="0" smtClean="0"/>
              <a:t> algorithms</a:t>
            </a:r>
          </a:p>
          <a:p>
            <a:pPr lvl="1" eaLnBrk="1" hangingPunct="1"/>
            <a:r>
              <a:rPr lang="en-US" sz="2400" dirty="0" smtClean="0"/>
              <a:t>Compare system time before and after running an algorithm</a:t>
            </a:r>
          </a:p>
          <a:p>
            <a:pPr lvl="2"/>
            <a:r>
              <a:rPr lang="en-US" sz="2000" dirty="0" smtClean="0"/>
              <a:t>More sophisticated timer classes exist</a:t>
            </a:r>
          </a:p>
          <a:p>
            <a:pPr lvl="1"/>
            <a:r>
              <a:rPr lang="en-US" sz="2400" dirty="0" smtClean="0"/>
              <a:t>Simply timing an algorithm may ignore a variety of </a:t>
            </a:r>
            <a:r>
              <a:rPr lang="en-US" sz="2400" dirty="0" smtClean="0"/>
              <a:t>issues</a:t>
            </a:r>
          </a:p>
          <a:p>
            <a:r>
              <a:rPr lang="en-US" dirty="0">
                <a:solidFill>
                  <a:srgbClr val="002060"/>
                </a:solidFill>
              </a:rPr>
              <a:t>But is this a good </a:t>
            </a:r>
            <a:r>
              <a:rPr lang="en-US" i="1" dirty="0">
                <a:solidFill>
                  <a:srgbClr val="002060"/>
                </a:solidFill>
              </a:rPr>
              <a:t>general</a:t>
            </a:r>
            <a:r>
              <a:rPr lang="en-US" dirty="0">
                <a:solidFill>
                  <a:srgbClr val="002060"/>
                </a:solidFill>
              </a:rPr>
              <a:t> comparison method?</a:t>
            </a:r>
          </a:p>
          <a:p>
            <a:pPr lvl="1"/>
            <a:r>
              <a:rPr lang="en-US" dirty="0"/>
              <a:t>Running time is affected by a number of factors other than algorithm efficiency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2400" dirty="0" smtClean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F355D-6A26-41EB-A841-D0936FB079F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4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Selection Sort Cost Function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The barometer instruction is evaluated n(n-1) times</a:t>
            </a:r>
          </a:p>
          <a:p>
            <a:pPr eaLnBrk="1" hangingPunct="1"/>
            <a:r>
              <a:rPr lang="en-US" sz="2800" dirty="0" smtClean="0"/>
              <a:t>Let’s calculate a detailed cost function</a:t>
            </a:r>
          </a:p>
          <a:p>
            <a:pPr lvl="1"/>
            <a:r>
              <a:rPr lang="en-US" sz="2400" dirty="0" smtClean="0"/>
              <a:t>The outer loop is evaluated </a:t>
            </a:r>
            <a:r>
              <a:rPr lang="en-US" sz="2400" i="1" dirty="0" smtClean="0"/>
              <a:t>n</a:t>
            </a:r>
            <a:r>
              <a:rPr lang="en-US" sz="2400" dirty="0" smtClean="0"/>
              <a:t>-1 times</a:t>
            </a:r>
          </a:p>
          <a:p>
            <a:pPr lvl="2"/>
            <a:r>
              <a:rPr lang="en-US" sz="2000" dirty="0" smtClean="0"/>
              <a:t>7 instructions (including the loop statements), cost is 7(</a:t>
            </a:r>
            <a:r>
              <a:rPr lang="en-US" sz="2000" i="1" dirty="0" smtClean="0"/>
              <a:t>n</a:t>
            </a:r>
            <a:r>
              <a:rPr lang="en-US" sz="2000" dirty="0" smtClean="0"/>
              <a:t>-1)</a:t>
            </a:r>
          </a:p>
          <a:p>
            <a:pPr lvl="1"/>
            <a:r>
              <a:rPr lang="en-US" sz="2400" dirty="0" smtClean="0"/>
              <a:t>The inner loop is evaluated </a:t>
            </a:r>
            <a:r>
              <a:rPr lang="en-US" sz="2400" i="1" dirty="0" smtClean="0"/>
              <a:t>n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– 1)/2 times</a:t>
            </a:r>
          </a:p>
          <a:p>
            <a:pPr lvl="2"/>
            <a:r>
              <a:rPr lang="en-US" sz="2000" dirty="0" smtClean="0"/>
              <a:t>There are 4 instructions but one is only evaluated some of the time</a:t>
            </a:r>
          </a:p>
          <a:p>
            <a:pPr lvl="2"/>
            <a:r>
              <a:rPr lang="en-US" sz="2000" dirty="0" smtClean="0"/>
              <a:t>Worst case cost is 4(</a:t>
            </a:r>
            <a:r>
              <a:rPr lang="en-US" sz="2000" i="1" dirty="0" smtClean="0"/>
              <a:t>n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b="1" dirty="0" smtClean="0"/>
              <a:t> </a:t>
            </a:r>
            <a:r>
              <a:rPr lang="en-US" sz="2000" dirty="0" smtClean="0"/>
              <a:t>– 1)/2)</a:t>
            </a:r>
          </a:p>
          <a:p>
            <a:pPr lvl="1"/>
            <a:r>
              <a:rPr lang="en-US" sz="2400" dirty="0" smtClean="0"/>
              <a:t>Some constant amount of work is performed</a:t>
            </a:r>
          </a:p>
          <a:p>
            <a:pPr lvl="2"/>
            <a:r>
              <a:rPr lang="en-US" sz="2000" dirty="0" smtClean="0"/>
              <a:t>Parameters are set and the outer loop control variable is initialized</a:t>
            </a:r>
          </a:p>
          <a:p>
            <a:pPr lvl="1"/>
            <a:r>
              <a:rPr lang="en-US" sz="2400" dirty="0" smtClean="0"/>
              <a:t>Total cost: 7(</a:t>
            </a:r>
            <a:r>
              <a:rPr lang="en-US" sz="2400" i="1" dirty="0" smtClean="0"/>
              <a:t>n</a:t>
            </a:r>
            <a:r>
              <a:rPr lang="en-US" sz="2400" dirty="0" smtClean="0"/>
              <a:t>-1) + 4(</a:t>
            </a:r>
            <a:r>
              <a:rPr lang="en-US" sz="2400" i="1" dirty="0" smtClean="0"/>
              <a:t>n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– 1)/2) + 3</a:t>
            </a:r>
          </a:p>
          <a:p>
            <a:pPr lvl="2"/>
            <a:r>
              <a:rPr lang="en-US" sz="2000" dirty="0" smtClean="0"/>
              <a:t>Assumption: all instructions have the same cost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E564D-361A-41A1-909A-3AFC3D7AA4E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Selection Sort 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3784"/>
            <a:ext cx="8229600" cy="37734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broad terms and ignoring the actual number of executable statements selection sort</a:t>
            </a:r>
          </a:p>
          <a:p>
            <a:pPr lvl="1" eaLnBrk="1" hangingPunct="1"/>
            <a:r>
              <a:rPr lang="en-US" sz="2400" dirty="0" smtClean="0"/>
              <a:t>Makes </a:t>
            </a:r>
            <a:r>
              <a:rPr lang="en-US" sz="2400" i="1" dirty="0" smtClean="0"/>
              <a:t>n</a:t>
            </a:r>
            <a:r>
              <a:rPr lang="en-US" sz="2400" dirty="0" smtClean="0"/>
              <a:t>*(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– 1)/2 comparisons, regardless of the original order of the input</a:t>
            </a:r>
          </a:p>
          <a:p>
            <a:pPr lvl="1" eaLnBrk="1" hangingPunct="1"/>
            <a:r>
              <a:rPr lang="en-US" sz="2400" dirty="0" smtClean="0"/>
              <a:t>Performs </a:t>
            </a:r>
            <a:r>
              <a:rPr lang="en-US" sz="2400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– 1 swaps</a:t>
            </a:r>
          </a:p>
          <a:p>
            <a:pPr eaLnBrk="1" hangingPunct="1"/>
            <a:r>
              <a:rPr lang="en-US" sz="2800" dirty="0" smtClean="0"/>
              <a:t>Neither of these operations are substantially affected by the organization of the input 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28182-D143-4E83-95B8-FC6ABF4C748D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Insertion Sort</a:t>
            </a:r>
            <a:endParaRPr lang="en-CA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Another simple sorting algorithm</a:t>
            </a:r>
          </a:p>
          <a:p>
            <a:pPr lvl="1" eaLnBrk="1" hangingPunct="1"/>
            <a:r>
              <a:rPr lang="en-CA" dirty="0" smtClean="0"/>
              <a:t>Divides array into sorted and unsorted parts</a:t>
            </a:r>
          </a:p>
          <a:p>
            <a:pPr eaLnBrk="1" hangingPunct="1"/>
            <a:r>
              <a:rPr lang="en-CA" dirty="0" smtClean="0"/>
              <a:t>The sorted part of the array is expanded one element at a time</a:t>
            </a:r>
          </a:p>
          <a:p>
            <a:pPr lvl="1" eaLnBrk="1" hangingPunct="1"/>
            <a:r>
              <a:rPr lang="en-US" dirty="0" smtClean="0"/>
              <a:t>Find the correct place in the sorted part to place the 1</a:t>
            </a:r>
            <a:r>
              <a:rPr lang="en-US" baseline="30000" dirty="0" smtClean="0"/>
              <a:t>st</a:t>
            </a:r>
            <a:r>
              <a:rPr lang="en-US" dirty="0" smtClean="0"/>
              <a:t> element of the unsorted part</a:t>
            </a:r>
          </a:p>
          <a:p>
            <a:pPr lvl="2" eaLnBrk="1" hangingPunct="1"/>
            <a:r>
              <a:rPr lang="en-US" dirty="0" smtClean="0"/>
              <a:t>By searching through all of the sorted elements </a:t>
            </a:r>
          </a:p>
          <a:p>
            <a:pPr lvl="1" eaLnBrk="1" hangingPunct="1"/>
            <a:r>
              <a:rPr lang="en-US" dirty="0" smtClean="0"/>
              <a:t>Move the elements after the insertion point up one position to make space</a:t>
            </a:r>
          </a:p>
          <a:p>
            <a:pPr eaLnBrk="1" hangingPunct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89D4A-F216-4768-87AF-FA5129F90A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Insertion Sort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76238-EC75-4C30-9760-9EE7546728B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813" y="1785938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treats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first element as sorted part</a:t>
                      </a:r>
                      <a:endParaRPr kumimoji="0" lang="en-CA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813" y="5286375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45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- 1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5813" y="2286000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41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- 1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813" y="2786063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33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- 2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813" y="3286125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81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- 1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5813" y="3786188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07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- 4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85813" y="4286250"/>
          <a:ext cx="751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19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- 5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5813" y="4786313"/>
          <a:ext cx="7500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33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81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45</a:t>
                      </a:r>
                      <a:endParaRPr lang="en-CA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locate position for 11</a:t>
                      </a:r>
                      <a:r>
                        <a:rPr kumimoji="0" lang="en-CA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- 6</a:t>
                      </a:r>
                      <a:r>
                        <a:rPr kumimoji="0" lang="en-CA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comparisons</a:t>
                      </a:r>
                    </a:p>
                  </a:txBody>
                  <a:tcPr marL="36000" marR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266825" y="2286000"/>
            <a:ext cx="485775" cy="357188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71589" y="2786063"/>
            <a:ext cx="476250" cy="357187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14563" y="3286125"/>
            <a:ext cx="500062" cy="357188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5338" y="3786188"/>
            <a:ext cx="471487" cy="357187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589" y="4286250"/>
            <a:ext cx="476249" cy="357188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6826" y="4786313"/>
            <a:ext cx="493962" cy="357187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81413" y="5286375"/>
            <a:ext cx="481012" cy="357188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43750" y="3500438"/>
            <a:ext cx="1892746" cy="646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inner loop body</a:t>
            </a:r>
          </a:p>
          <a:p>
            <a:pPr>
              <a:defRPr/>
            </a:pPr>
            <a:r>
              <a:rPr lang="en-US" dirty="0"/>
              <a:t>how many times?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492625"/>
          </a:xfrm>
        </p:spPr>
        <p:txBody>
          <a:bodyPr>
            <a:normAutofit lnSpcReduction="10000"/>
          </a:bodyPr>
          <a:lstStyle/>
          <a:p>
            <a:pPr marL="0" indent="0" defTabSz="517525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insertionSort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size){</a:t>
            </a:r>
          </a:p>
          <a:p>
            <a:pPr marL="0" indent="0" defTabSz="517525"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1;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size; ++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temp 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pos 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Shuffle up all sorted items &gt;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</a:rPr>
              <a:t>(pos &gt; 0 &amp;&amp;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[pos - 1] &gt; temp){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[pos] 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[pos – 1];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pos--;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}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//while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		// Insert the current item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[pos] = temp;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}</a:t>
            </a:r>
          </a:p>
          <a:p>
            <a:pPr marL="0" indent="0" defTabSz="517525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7224" y="2000240"/>
            <a:ext cx="2286016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500166" y="3214686"/>
            <a:ext cx="6715172" cy="121444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Insertion Sort Algorithm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E1BCEA-6676-4925-A91C-6B3A8613D96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72188" y="5229200"/>
            <a:ext cx="28923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maximum: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– 1 times for each iteration, </a:t>
            </a:r>
            <a:r>
              <a:rPr lang="en-US" i="1" dirty="0"/>
              <a:t>n</a:t>
            </a:r>
            <a:r>
              <a:rPr lang="en-US" dirty="0"/>
              <a:t> * (</a:t>
            </a:r>
            <a:r>
              <a:rPr lang="en-US" i="1" dirty="0"/>
              <a:t>n</a:t>
            </a:r>
            <a:r>
              <a:rPr lang="en-US" dirty="0"/>
              <a:t> – 1) / 2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4313" y="2286000"/>
            <a:ext cx="1214437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outer loop</a:t>
            </a:r>
          </a:p>
          <a:p>
            <a:pPr>
              <a:defRPr/>
            </a:pPr>
            <a:r>
              <a:rPr lang="en-US" dirty="0"/>
              <a:t>n-1  times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72188" y="4509120"/>
            <a:ext cx="28923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minimum: just </a:t>
            </a:r>
            <a:r>
              <a:rPr lang="en-US" dirty="0"/>
              <a:t>the test for each outer loop iteration, </a:t>
            </a:r>
            <a:r>
              <a:rPr lang="en-US" i="1" dirty="0"/>
              <a:t>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4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8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15" grpId="0" animBg="1"/>
      <p:bldP spid="8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Insertion Sort Cost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120903" name="Group 71"/>
          <p:cNvGraphicFramePr>
            <a:graphicFrameLocks noGrp="1"/>
          </p:cNvGraphicFramePr>
          <p:nvPr>
            <p:ph type="tbl" idx="1"/>
          </p:nvPr>
        </p:nvGraphicFramePr>
        <p:xfrm>
          <a:off x="1476375" y="1700213"/>
          <a:ext cx="5835650" cy="4158426"/>
        </p:xfrm>
        <a:graphic>
          <a:graphicData uri="http://schemas.openxmlformats.org/drawingml/2006/table">
            <a:tbl>
              <a:tblPr firstRow="1" lastRow="1" bandCol="1">
                <a:tableStyleId>{B301B821-A1FF-4177-AEE7-76D212191A09}</a:tableStyleId>
              </a:tblPr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Sorted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Elements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Worst-case Search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Worst-case Shuffle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-1)/2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-1)/2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E6C34-1560-4116-8033-63F8E61CC754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Insertion Sort Best Case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/>
          <a:lstStyle/>
          <a:p>
            <a:pPr eaLnBrk="1" hangingPunct="1"/>
            <a:r>
              <a:rPr lang="en-US" dirty="0" smtClean="0"/>
              <a:t>The efficiency of insertion sort </a:t>
            </a:r>
            <a:r>
              <a:rPr lang="en-US" i="1" dirty="0" smtClean="0"/>
              <a:t>is</a:t>
            </a:r>
            <a:r>
              <a:rPr lang="en-US" dirty="0" smtClean="0"/>
              <a:t> affected by the state of the array to be sorted</a:t>
            </a:r>
          </a:p>
          <a:p>
            <a:pPr eaLnBrk="1" hangingPunct="1"/>
            <a:r>
              <a:rPr lang="en-US" dirty="0" smtClean="0"/>
              <a:t>In the best case the array is already completely sorted!</a:t>
            </a:r>
          </a:p>
          <a:p>
            <a:pPr lvl="1" eaLnBrk="1" hangingPunct="1"/>
            <a:r>
              <a:rPr lang="en-US" dirty="0" smtClean="0"/>
              <a:t>No movement of array elements is required</a:t>
            </a:r>
          </a:p>
          <a:p>
            <a:pPr lvl="1" eaLnBrk="1" hangingPunct="1"/>
            <a:r>
              <a:rPr lang="en-US" dirty="0" smtClean="0"/>
              <a:t>Requires </a:t>
            </a:r>
            <a:r>
              <a:rPr lang="en-US" i="1" dirty="0" smtClean="0"/>
              <a:t>n</a:t>
            </a:r>
            <a:r>
              <a:rPr lang="en-US" dirty="0" smtClean="0"/>
              <a:t> comparisons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27D9-B99F-4E62-8179-66E28DA0EA26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7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Insertion Sort Worst Case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/>
          <a:lstStyle/>
          <a:p>
            <a:pPr eaLnBrk="1" hangingPunct="1"/>
            <a:r>
              <a:rPr lang="en-US" dirty="0" smtClean="0"/>
              <a:t>In the worst case the array is in reverse order</a:t>
            </a:r>
          </a:p>
          <a:p>
            <a:pPr eaLnBrk="1" hangingPunct="1"/>
            <a:r>
              <a:rPr lang="en-US" dirty="0" smtClean="0"/>
              <a:t>Every item has to be moved all the way to the front of the array</a:t>
            </a:r>
          </a:p>
          <a:p>
            <a:pPr lvl="1" eaLnBrk="1" hangingPunct="1"/>
            <a:r>
              <a:rPr lang="en-US" dirty="0" smtClean="0"/>
              <a:t>The outer loop runs </a:t>
            </a:r>
            <a:r>
              <a:rPr lang="en-US" i="1" dirty="0" smtClean="0"/>
              <a:t>n</a:t>
            </a:r>
            <a:r>
              <a:rPr lang="en-US" dirty="0" smtClean="0"/>
              <a:t>-1 times</a:t>
            </a:r>
          </a:p>
          <a:p>
            <a:pPr lvl="2" eaLnBrk="1" hangingPunct="1"/>
            <a:r>
              <a:rPr lang="en-US" dirty="0" smtClean="0"/>
              <a:t>In the first iteration, one comparison and move</a:t>
            </a:r>
          </a:p>
          <a:p>
            <a:pPr lvl="2" eaLnBrk="1" hangingPunct="1"/>
            <a:r>
              <a:rPr lang="en-US" dirty="0" smtClean="0"/>
              <a:t>In the last iteration, </a:t>
            </a:r>
            <a:r>
              <a:rPr lang="en-US" i="1" dirty="0" smtClean="0"/>
              <a:t>n</a:t>
            </a:r>
            <a:r>
              <a:rPr lang="en-US" dirty="0" smtClean="0"/>
              <a:t>-1 comparisons and moves</a:t>
            </a:r>
          </a:p>
          <a:p>
            <a:pPr lvl="2" eaLnBrk="1" hangingPunct="1"/>
            <a:r>
              <a:rPr lang="en-US" dirty="0" smtClean="0"/>
              <a:t>On average, </a:t>
            </a:r>
            <a:r>
              <a:rPr lang="en-US" i="1" dirty="0" smtClean="0"/>
              <a:t>n</a:t>
            </a:r>
            <a:r>
              <a:rPr lang="en-US" dirty="0" smtClean="0"/>
              <a:t>/2 comparisons and moves</a:t>
            </a:r>
          </a:p>
          <a:p>
            <a:pPr lvl="1" eaLnBrk="1" hangingPunct="1"/>
            <a:r>
              <a:rPr lang="en-US" dirty="0" smtClean="0"/>
              <a:t>For a total of </a:t>
            </a:r>
            <a:r>
              <a:rPr lang="en-US" i="1" dirty="0" smtClean="0"/>
              <a:t>n</a:t>
            </a:r>
            <a:r>
              <a:rPr lang="en-US" dirty="0" smtClean="0"/>
              <a:t> * (</a:t>
            </a:r>
            <a:r>
              <a:rPr lang="en-US" i="1" dirty="0" smtClean="0"/>
              <a:t>n</a:t>
            </a:r>
            <a:r>
              <a:rPr lang="en-US" dirty="0" smtClean="0"/>
              <a:t>-1) / 2 comparisons and moves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6CF9-42E4-4E76-994E-DA0FE172B30A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8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Insertion Sort: Average Case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276725"/>
          </a:xfrm>
        </p:spPr>
        <p:txBody>
          <a:bodyPr/>
          <a:lstStyle/>
          <a:p>
            <a:pPr eaLnBrk="1" hangingPunct="1"/>
            <a:r>
              <a:rPr lang="en-US" dirty="0" smtClean="0"/>
              <a:t>What is the average case cost?</a:t>
            </a:r>
          </a:p>
          <a:p>
            <a:pPr lvl="1" eaLnBrk="1" hangingPunct="1"/>
            <a:r>
              <a:rPr lang="en-US" dirty="0" smtClean="0"/>
              <a:t>Is it closer to the best case?</a:t>
            </a:r>
          </a:p>
          <a:p>
            <a:pPr lvl="1" eaLnBrk="1" hangingPunct="1"/>
            <a:r>
              <a:rPr lang="en-US" dirty="0" smtClean="0"/>
              <a:t>Or the worst case?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/>
              <a:t>random</a:t>
            </a:r>
            <a:r>
              <a:rPr lang="en-US" dirty="0" smtClean="0"/>
              <a:t> data is sorted, insertion sort is usually closer to the worst case</a:t>
            </a:r>
          </a:p>
          <a:p>
            <a:pPr lvl="1" eaLnBrk="1" hangingPunct="1"/>
            <a:r>
              <a:rPr lang="en-US" dirty="0" smtClean="0"/>
              <a:t>Around </a:t>
            </a:r>
            <a:r>
              <a:rPr lang="en-US" i="1" dirty="0" smtClean="0"/>
              <a:t>n</a:t>
            </a:r>
            <a:r>
              <a:rPr lang="en-US" dirty="0" smtClean="0"/>
              <a:t> * (</a:t>
            </a:r>
            <a:r>
              <a:rPr lang="en-US" i="1" dirty="0" smtClean="0"/>
              <a:t>n</a:t>
            </a:r>
            <a:r>
              <a:rPr lang="en-US" dirty="0" smtClean="0"/>
              <a:t>-1) / 4 comparisons</a:t>
            </a:r>
          </a:p>
          <a:p>
            <a:pPr eaLnBrk="1" hangingPunct="1"/>
            <a:r>
              <a:rPr lang="en-US" dirty="0" smtClean="0"/>
              <a:t>And what do we mean by average input for a sorting algorithm in anyway?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3B649-0C9C-4BE7-A35B-0798FFF8CA03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Introduction to QuickSort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3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accent1">
                    <a:satMod val="150000"/>
                  </a:schemeClr>
                </a:solidFill>
              </a:rPr>
              <a:t>Running Time is Affected By</a:t>
            </a:r>
            <a:endParaRPr lang="en-C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CPU speed</a:t>
            </a:r>
          </a:p>
          <a:p>
            <a:pPr eaLnBrk="1" hangingPunct="1"/>
            <a:r>
              <a:rPr lang="en-US" sz="2800" dirty="0" smtClean="0"/>
              <a:t>Amount of main memory</a:t>
            </a:r>
          </a:p>
          <a:p>
            <a:pPr eaLnBrk="1" hangingPunct="1"/>
            <a:r>
              <a:rPr lang="en-US" sz="2800" dirty="0" smtClean="0"/>
              <a:t>Specialized hardware (e.g. graphics card)</a:t>
            </a:r>
          </a:p>
          <a:p>
            <a:pPr eaLnBrk="1" hangingPunct="1"/>
            <a:r>
              <a:rPr lang="en-US" sz="2800" dirty="0" smtClean="0"/>
              <a:t>Operating system</a:t>
            </a:r>
          </a:p>
          <a:p>
            <a:pPr eaLnBrk="1" hangingPunct="1"/>
            <a:r>
              <a:rPr lang="en-US" sz="2800" dirty="0" smtClean="0"/>
              <a:t>System configuration (e.g. virtual memory)</a:t>
            </a:r>
          </a:p>
          <a:p>
            <a:pPr eaLnBrk="1" hangingPunct="1"/>
            <a:r>
              <a:rPr lang="en-US" sz="2800" dirty="0" smtClean="0"/>
              <a:t>Programming language</a:t>
            </a:r>
          </a:p>
          <a:p>
            <a:pPr eaLnBrk="1" hangingPunct="1"/>
            <a:r>
              <a:rPr lang="en-US" sz="2800" dirty="0" smtClean="0"/>
              <a:t>Algorithm implementation </a:t>
            </a:r>
          </a:p>
          <a:p>
            <a:pPr eaLnBrk="1" hangingPunct="1"/>
            <a:r>
              <a:rPr lang="en-US" sz="2800" dirty="0" smtClean="0"/>
              <a:t>Other programs</a:t>
            </a:r>
          </a:p>
          <a:p>
            <a:pPr eaLnBrk="1" hangingPunct="1"/>
            <a:r>
              <a:rPr lang="en-US" sz="2800" dirty="0" smtClean="0"/>
              <a:t>System tasks (e.g. memory management)</a:t>
            </a:r>
          </a:p>
          <a:p>
            <a:pPr eaLnBrk="1" hangingPunct="1"/>
            <a:r>
              <a:rPr lang="en-US" sz="2800" dirty="0" smtClean="0"/>
              <a:t>…</a:t>
            </a:r>
          </a:p>
          <a:p>
            <a:pPr eaLnBrk="1" hangingPunct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951AA-B6D8-4EF7-9496-02C2AADA523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6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Introduction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Quicksort</a:t>
            </a:r>
            <a:r>
              <a:rPr lang="en-US" sz="2800" dirty="0" smtClean="0"/>
              <a:t> is a more efficient sorting algorithm than either selection or insertion sort</a:t>
            </a:r>
          </a:p>
          <a:p>
            <a:pPr lvl="1" eaLnBrk="1" hangingPunct="1"/>
            <a:r>
              <a:rPr lang="en-US" sz="2400" dirty="0" smtClean="0"/>
              <a:t>It sorts an array by repeatedly </a:t>
            </a:r>
            <a:r>
              <a:rPr lang="en-US" sz="2400" i="1" dirty="0" smtClean="0"/>
              <a:t>partitioning</a:t>
            </a:r>
            <a:r>
              <a:rPr lang="en-US" sz="2400" dirty="0" smtClean="0"/>
              <a:t> it</a:t>
            </a:r>
          </a:p>
          <a:p>
            <a:r>
              <a:rPr lang="en-US" sz="2800" dirty="0" smtClean="0"/>
              <a:t>Partitioning is the process of dividing an array into sections (partitions), based on some criteria</a:t>
            </a:r>
          </a:p>
          <a:p>
            <a:pPr lvl="1"/>
            <a:r>
              <a:rPr lang="en-US" sz="2400" dirty="0" smtClean="0"/>
              <a:t>Big and small values</a:t>
            </a:r>
          </a:p>
          <a:p>
            <a:pPr lvl="1"/>
            <a:r>
              <a:rPr lang="en-US" sz="2400" dirty="0" smtClean="0"/>
              <a:t>Negative and positive numbers</a:t>
            </a:r>
          </a:p>
          <a:p>
            <a:pPr lvl="1"/>
            <a:r>
              <a:rPr lang="en-US" sz="2400" dirty="0" smtClean="0"/>
              <a:t>Names that begin with </a:t>
            </a:r>
            <a:r>
              <a:rPr lang="en-US" sz="2400" i="1" dirty="0" smtClean="0"/>
              <a:t>a-m</a:t>
            </a:r>
            <a:r>
              <a:rPr lang="en-US" sz="2400" dirty="0" smtClean="0"/>
              <a:t>, names that begin with </a:t>
            </a:r>
            <a:r>
              <a:rPr lang="en-US" sz="2400" i="1" dirty="0" smtClean="0"/>
              <a:t>n-z</a:t>
            </a:r>
          </a:p>
          <a:p>
            <a:pPr lvl="1"/>
            <a:r>
              <a:rPr lang="en-US" sz="2400" dirty="0" smtClean="0"/>
              <a:t>Darker and lighter pixels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7E0F4-1ACF-4904-84F9-A5C9F0A5FBE7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B0C6D-600A-4F11-B042-851B41F4087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3348038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3922713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3736" name="Text Box 6"/>
          <p:cNvSpPr txBox="1">
            <a:spLocks noChangeArrowheads="1"/>
          </p:cNvSpPr>
          <p:nvPr/>
        </p:nvSpPr>
        <p:spPr bwMode="auto">
          <a:xfrm>
            <a:off x="4498975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07</a:t>
            </a:r>
          </a:p>
        </p:txBody>
      </p:sp>
      <p:sp>
        <p:nvSpPr>
          <p:cNvPr id="73737" name="Text Box 7"/>
          <p:cNvSpPr txBox="1">
            <a:spLocks noChangeArrowheads="1"/>
          </p:cNvSpPr>
          <p:nvPr/>
        </p:nvSpPr>
        <p:spPr bwMode="auto">
          <a:xfrm>
            <a:off x="5075238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3738" name="Text Box 8"/>
          <p:cNvSpPr txBox="1">
            <a:spLocks noChangeArrowheads="1"/>
          </p:cNvSpPr>
          <p:nvPr/>
        </p:nvSpPr>
        <p:spPr bwMode="auto">
          <a:xfrm>
            <a:off x="5651500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3739" name="Text Box 9"/>
          <p:cNvSpPr txBox="1">
            <a:spLocks noChangeArrowheads="1"/>
          </p:cNvSpPr>
          <p:nvPr/>
        </p:nvSpPr>
        <p:spPr bwMode="auto">
          <a:xfrm>
            <a:off x="6227763" y="2492375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02</a:t>
            </a:r>
          </a:p>
        </p:txBody>
      </p:sp>
      <p:sp>
        <p:nvSpPr>
          <p:cNvPr id="73740" name="Text Box 10"/>
          <p:cNvSpPr txBox="1">
            <a:spLocks noChangeArrowheads="1"/>
          </p:cNvSpPr>
          <p:nvPr/>
        </p:nvSpPr>
        <p:spPr bwMode="auto">
          <a:xfrm>
            <a:off x="6804248" y="249289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11</a:t>
            </a:r>
          </a:p>
        </p:txBody>
      </p:sp>
      <p:sp>
        <p:nvSpPr>
          <p:cNvPr id="73741" name="Text Box 11"/>
          <p:cNvSpPr txBox="1">
            <a:spLocks noChangeArrowheads="1"/>
          </p:cNvSpPr>
          <p:nvPr/>
        </p:nvSpPr>
        <p:spPr bwMode="auto">
          <a:xfrm>
            <a:off x="7375752" y="249289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59722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BB873-47F2-4EFB-82A0-4BCF06CC2715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 </a:t>
            </a:r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 flipV="1">
            <a:off x="363537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 flipV="1">
            <a:off x="7143750" y="3000375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343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  <p:bldP spid="379919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F13DF-7FBE-433B-962D-CA4A22652F08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5783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5784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07</a:t>
            </a:r>
          </a:p>
        </p:txBody>
      </p:sp>
      <p:sp>
        <p:nvSpPr>
          <p:cNvPr id="75785" name="Text Box 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5786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5787" name="Text Box 9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5788" name="Text Box 10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75789" name="Text Box 11"/>
          <p:cNvSpPr txBox="1">
            <a:spLocks noChangeArrowheads="1"/>
          </p:cNvSpPr>
          <p:nvPr/>
        </p:nvSpPr>
        <p:spPr bwMode="auto">
          <a:xfrm>
            <a:off x="7358063" y="2500313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75790" name="Line 12"/>
          <p:cNvSpPr>
            <a:spLocks noChangeShapeType="1"/>
          </p:cNvSpPr>
          <p:nvPr/>
        </p:nvSpPr>
        <p:spPr bwMode="auto">
          <a:xfrm flipV="1">
            <a:off x="363537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5791" name="Line 13"/>
          <p:cNvSpPr>
            <a:spLocks noChangeShapeType="1"/>
          </p:cNvSpPr>
          <p:nvPr/>
        </p:nvSpPr>
        <p:spPr bwMode="auto">
          <a:xfrm flipV="1">
            <a:off x="7143750" y="3000375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0942" name="Text Box 14"/>
          <p:cNvSpPr txBox="1">
            <a:spLocks noChangeArrowheads="1"/>
          </p:cNvSpPr>
          <p:nvPr/>
        </p:nvSpPr>
        <p:spPr bwMode="auto">
          <a:xfrm>
            <a:off x="4067175" y="3573463"/>
            <a:ext cx="3933825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dirty="0" smtClean="0"/>
              <a:t>] (31) </a:t>
            </a:r>
            <a:r>
              <a:rPr lang="en-US" dirty="0"/>
              <a:t>is greater than the pivot and should be on the right, we need to swap it with something</a:t>
            </a:r>
          </a:p>
        </p:txBody>
      </p:sp>
      <p:sp>
        <p:nvSpPr>
          <p:cNvPr id="75793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75794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6724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1C488-C0E4-4E2F-ABB5-8036A467D55A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6808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76809" name="Text Box 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358063" y="2500313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76814" name="Line 12"/>
          <p:cNvSpPr>
            <a:spLocks noChangeShapeType="1"/>
          </p:cNvSpPr>
          <p:nvPr/>
        </p:nvSpPr>
        <p:spPr bwMode="auto">
          <a:xfrm flipV="1">
            <a:off x="363537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6815" name="Text Box 13"/>
          <p:cNvSpPr txBox="1">
            <a:spLocks noChangeArrowheads="1"/>
          </p:cNvSpPr>
          <p:nvPr/>
        </p:nvSpPr>
        <p:spPr bwMode="auto">
          <a:xfrm>
            <a:off x="4067175" y="3573463"/>
            <a:ext cx="3933825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dirty="0" smtClean="0"/>
              <a:t>] (31) is </a:t>
            </a:r>
            <a:r>
              <a:rPr lang="en-US" dirty="0"/>
              <a:t>greater than the pivot and should be on the right, we need to swap it with something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4071938" y="4714875"/>
            <a:ext cx="3929062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  <a:r>
              <a:rPr lang="en-US" i="1" dirty="0"/>
              <a:t>]</a:t>
            </a:r>
            <a:r>
              <a:rPr lang="en-US" dirty="0"/>
              <a:t> </a:t>
            </a:r>
            <a:r>
              <a:rPr lang="en-US" dirty="0" smtClean="0"/>
              <a:t>(11) is </a:t>
            </a:r>
            <a:r>
              <a:rPr lang="en-US" dirty="0"/>
              <a:t>less than the pivot so swap with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6819" name="Line 17"/>
          <p:cNvSpPr>
            <a:spLocks noChangeShapeType="1"/>
          </p:cNvSpPr>
          <p:nvPr/>
        </p:nvSpPr>
        <p:spPr bwMode="auto">
          <a:xfrm flipV="1">
            <a:off x="7143750" y="3000375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488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12824-D78E-4520-BA51-E48FC95378D6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31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77831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93</a:t>
            </a: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V="1">
            <a:off x="363537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2992" name="Text Box 16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77840" name="Line 19"/>
          <p:cNvSpPr>
            <a:spLocks noChangeShapeType="1"/>
          </p:cNvSpPr>
          <p:nvPr/>
        </p:nvSpPr>
        <p:spPr bwMode="auto">
          <a:xfrm flipV="1">
            <a:off x="7143750" y="3000375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762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2" grpId="0" animBg="1"/>
      <p:bldP spid="38299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E8351-7160-47C5-A184-52F36B658544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384012" name="Line 12"/>
          <p:cNvSpPr>
            <a:spLocks noChangeShapeType="1"/>
          </p:cNvSpPr>
          <p:nvPr/>
        </p:nvSpPr>
        <p:spPr bwMode="auto">
          <a:xfrm flipV="1">
            <a:off x="363537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4067175" y="3573463"/>
            <a:ext cx="38623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increment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 smtClean="0"/>
              <a:t> </a:t>
            </a:r>
            <a:r>
              <a:rPr lang="en-US" dirty="0" smtClean="0"/>
              <a:t>until it needs to be swapped with something</a:t>
            </a:r>
            <a:endParaRPr lang="en-US" dirty="0"/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384020" name="Line 20"/>
          <p:cNvSpPr>
            <a:spLocks noChangeShapeType="1"/>
          </p:cNvSpPr>
          <p:nvPr/>
        </p:nvSpPr>
        <p:spPr bwMode="auto">
          <a:xfrm flipV="1">
            <a:off x="7143750" y="3000375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21" name="Line 21"/>
          <p:cNvSpPr>
            <a:spLocks noChangeShapeType="1"/>
          </p:cNvSpPr>
          <p:nvPr/>
        </p:nvSpPr>
        <p:spPr bwMode="auto">
          <a:xfrm flipV="1">
            <a:off x="4211638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auto">
          <a:xfrm flipV="1">
            <a:off x="6516688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23" name="Line 23"/>
          <p:cNvSpPr>
            <a:spLocks noChangeShapeType="1"/>
          </p:cNvSpPr>
          <p:nvPr/>
        </p:nvSpPr>
        <p:spPr bwMode="auto">
          <a:xfrm flipV="1">
            <a:off x="4787900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24" name="Line 24"/>
          <p:cNvSpPr>
            <a:spLocks noChangeShapeType="1"/>
          </p:cNvSpPr>
          <p:nvPr/>
        </p:nvSpPr>
        <p:spPr bwMode="auto">
          <a:xfrm flipV="1">
            <a:off x="53641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067944" y="4365104"/>
            <a:ext cx="38623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then decrement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high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/>
              <a:t>until it can be swapped with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7283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3" grpId="0" animBg="1"/>
      <p:bldP spid="25" grpId="0" animBg="1"/>
      <p:bldP spid="26" grpId="0" animBg="1"/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E8351-7160-47C5-A184-52F36B658544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4067944" y="5157192"/>
            <a:ext cx="386238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and then swap them</a:t>
            </a:r>
            <a:endParaRPr lang="en-US" dirty="0"/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02</a:t>
            </a: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auto">
          <a:xfrm flipV="1">
            <a:off x="6516688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4024" name="Line 24"/>
          <p:cNvSpPr>
            <a:spLocks noChangeShapeType="1"/>
          </p:cNvSpPr>
          <p:nvPr/>
        </p:nvSpPr>
        <p:spPr bwMode="auto">
          <a:xfrm flipV="1">
            <a:off x="53641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067175" y="3573463"/>
            <a:ext cx="38623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increment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 smtClean="0"/>
              <a:t> </a:t>
            </a:r>
            <a:r>
              <a:rPr lang="en-US" dirty="0" smtClean="0"/>
              <a:t>until it needs to be swapped with something</a:t>
            </a:r>
            <a:endParaRPr lang="en-US" dirty="0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067944" y="4365104"/>
            <a:ext cx="38623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then decrement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high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/>
              <a:t>until it can be swapped with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635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3" grpId="0" animBg="1"/>
      <p:bldP spid="384017" grpId="0" animBg="1"/>
      <p:bldP spid="3840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Algorithm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8A771-E132-47EC-84C4-26F3A517B655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79881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7358063" y="2500313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4067175" y="3573463"/>
            <a:ext cx="39338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repeat this process until</a:t>
            </a:r>
            <a:endParaRPr lang="en-US" dirty="0"/>
          </a:p>
        </p:txBody>
      </p:sp>
      <p:sp>
        <p:nvSpPr>
          <p:cNvPr id="79886" name="Text Box 15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79887" name="Text Box 16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79888" name="Text Box 1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79889" name="Text Box 18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385043" name="Text Box 19"/>
          <p:cNvSpPr txBox="1">
            <a:spLocks noChangeArrowheads="1"/>
          </p:cNvSpPr>
          <p:nvPr/>
        </p:nvSpPr>
        <p:spPr bwMode="auto">
          <a:xfrm>
            <a:off x="4067175" y="4221163"/>
            <a:ext cx="3961209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are the same</a:t>
            </a:r>
          </a:p>
        </p:txBody>
      </p:sp>
      <p:sp>
        <p:nvSpPr>
          <p:cNvPr id="385044" name="Line 20"/>
          <p:cNvSpPr>
            <a:spLocks noChangeShapeType="1"/>
          </p:cNvSpPr>
          <p:nvPr/>
        </p:nvSpPr>
        <p:spPr bwMode="auto">
          <a:xfrm flipV="1">
            <a:off x="6516688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 flipV="1">
            <a:off x="53641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5046" name="Line 22"/>
          <p:cNvSpPr>
            <a:spLocks noChangeShapeType="1"/>
          </p:cNvSpPr>
          <p:nvPr/>
        </p:nvSpPr>
        <p:spPr bwMode="auto">
          <a:xfrm flipV="1">
            <a:off x="594042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 flipV="1">
            <a:off x="60118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3461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512AB-2A8B-4206-9CD2-4560929FE14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4067175" y="3573463"/>
            <a:ext cx="39338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this process </a:t>
            </a:r>
            <a:r>
              <a:rPr lang="en-US" dirty="0" smtClean="0"/>
              <a:t>until</a:t>
            </a:r>
            <a:endParaRPr lang="en-US" dirty="0"/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4067175" y="4221163"/>
            <a:ext cx="393382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high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 smtClean="0"/>
              <a:t> </a:t>
            </a:r>
            <a:r>
              <a:rPr lang="en-US" dirty="0" smtClean="0"/>
              <a:t>are the same</a:t>
            </a:r>
            <a:endParaRPr lang="en-US" dirty="0"/>
          </a:p>
        </p:txBody>
      </p:sp>
      <p:sp>
        <p:nvSpPr>
          <p:cNvPr id="80917" name="Line 22"/>
          <p:cNvSpPr>
            <a:spLocks noChangeShapeType="1"/>
          </p:cNvSpPr>
          <p:nvPr/>
        </p:nvSpPr>
        <p:spPr bwMode="auto">
          <a:xfrm flipV="1">
            <a:off x="594042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0918" name="Line 23"/>
          <p:cNvSpPr>
            <a:spLocks noChangeShapeType="1"/>
          </p:cNvSpPr>
          <p:nvPr/>
        </p:nvSpPr>
        <p:spPr bwMode="auto">
          <a:xfrm flipV="1">
            <a:off x="60118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4067175" y="4868863"/>
            <a:ext cx="3933825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dirty="0"/>
              <a:t>We'd like the pivot value to be in the centre of the array, so we will swap it with the first item greater than it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358063" y="2500313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092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2" grpId="0" animBg="1"/>
      <p:bldP spid="386065" grpId="0" animBg="1"/>
      <p:bldP spid="3860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Counting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2052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Instead of </a:t>
            </a:r>
            <a:r>
              <a:rPr lang="en-US" sz="2800" i="1" dirty="0" smtClean="0"/>
              <a:t>timing</a:t>
            </a:r>
            <a:r>
              <a:rPr lang="en-US" sz="2800" dirty="0" smtClean="0"/>
              <a:t> an algorithm, </a:t>
            </a:r>
            <a:r>
              <a:rPr lang="en-US" sz="2800" i="1" dirty="0" smtClean="0"/>
              <a:t>count</a:t>
            </a:r>
            <a:r>
              <a:rPr lang="en-US" sz="2800" dirty="0" smtClean="0"/>
              <a:t> the number</a:t>
            </a:r>
            <a:r>
              <a:rPr lang="en-US" sz="2800" b="1" dirty="0" smtClean="0"/>
              <a:t> </a:t>
            </a:r>
            <a:r>
              <a:rPr lang="en-US" sz="2800" dirty="0" smtClean="0"/>
              <a:t>of instructions that it performs</a:t>
            </a:r>
          </a:p>
          <a:p>
            <a:pPr eaLnBrk="1" hangingPunct="1"/>
            <a:r>
              <a:rPr lang="en-US" sz="2800" dirty="0" smtClean="0"/>
              <a:t>The number of instructions performed may vary based on</a:t>
            </a:r>
          </a:p>
          <a:p>
            <a:pPr lvl="1" eaLnBrk="1" hangingPunct="1"/>
            <a:r>
              <a:rPr lang="en-US" sz="2400" dirty="0" smtClean="0"/>
              <a:t>The size of the input</a:t>
            </a:r>
          </a:p>
          <a:p>
            <a:pPr lvl="1" eaLnBrk="1" hangingPunct="1"/>
            <a:r>
              <a:rPr lang="en-US" sz="2400" dirty="0" smtClean="0"/>
              <a:t>The organization of the input</a:t>
            </a:r>
          </a:p>
          <a:p>
            <a:pPr eaLnBrk="1" hangingPunct="1"/>
            <a:r>
              <a:rPr lang="en-US" sz="2800" dirty="0" smtClean="0"/>
              <a:t>The number of instructions can be written as a cost function on the input size 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BBDFE-5BDD-46CD-B97D-158D949555A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9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an Array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43E00-E635-4F06-A154-EAEAF0C91C21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81939" name="Line 20"/>
          <p:cNvSpPr>
            <a:spLocks noChangeShapeType="1"/>
          </p:cNvSpPr>
          <p:nvPr/>
        </p:nvSpPr>
        <p:spPr bwMode="auto">
          <a:xfrm flipV="1">
            <a:off x="594042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1940" name="Line 21"/>
          <p:cNvSpPr>
            <a:spLocks noChangeShapeType="1"/>
          </p:cNvSpPr>
          <p:nvPr/>
        </p:nvSpPr>
        <p:spPr bwMode="auto">
          <a:xfrm flipV="1">
            <a:off x="60118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3779838" y="3068638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387097" name="Text Box 25"/>
          <p:cNvSpPr txBox="1">
            <a:spLocks noChangeArrowheads="1"/>
          </p:cNvSpPr>
          <p:nvPr/>
        </p:nvSpPr>
        <p:spPr bwMode="auto">
          <a:xfrm>
            <a:off x="6877050" y="3068638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Bradley Hand ITC" pitchFamily="66" charset="0"/>
              </a:rPr>
              <a:t>bigs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5580063" y="33575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92905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50056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58082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93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643570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18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6786578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31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21507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5072066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357554" y="2500306"/>
            <a:ext cx="574675" cy="466725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11</a:t>
            </a:r>
          </a:p>
        </p:txBody>
      </p:sp>
      <p:sp>
        <p:nvSpPr>
          <p:cNvPr id="387094" name="Rectangle 22"/>
          <p:cNvSpPr>
            <a:spLocks noChangeArrowheads="1"/>
          </p:cNvSpPr>
          <p:nvPr/>
        </p:nvSpPr>
        <p:spPr bwMode="auto">
          <a:xfrm>
            <a:off x="3276600" y="2276475"/>
            <a:ext cx="2374900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en-CA"/>
          </a:p>
        </p:txBody>
      </p:sp>
      <p:sp>
        <p:nvSpPr>
          <p:cNvPr id="387095" name="Rectangle 23"/>
          <p:cNvSpPr>
            <a:spLocks noChangeArrowheads="1"/>
          </p:cNvSpPr>
          <p:nvPr/>
        </p:nvSpPr>
        <p:spPr bwMode="auto">
          <a:xfrm>
            <a:off x="6227763" y="2276475"/>
            <a:ext cx="180022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en-CA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95536" y="3429000"/>
            <a:ext cx="2819152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We will partition the array around the last value (18), we'll call this value the </a:t>
            </a:r>
            <a:r>
              <a:rPr lang="en-US" i="1" dirty="0"/>
              <a:t>pivot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95536" y="458152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two indices, one at each end of the array, call them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high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5536" y="2276475"/>
            <a:ext cx="2819152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Partition this array into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big</a:t>
            </a:r>
            <a:r>
              <a:rPr lang="en-US" dirty="0"/>
              <a:t> values using a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5822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6" grpId="0"/>
      <p:bldP spid="387097" grpId="0"/>
      <p:bldP spid="387098" grpId="0"/>
      <p:bldP spid="387094" grpId="0" animBg="1"/>
      <p:bldP spid="38709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Question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6D5E-409E-4007-896E-6E6967945FE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395536" y="2852738"/>
            <a:ext cx="2890589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Use the same algorithm to partition this array into small and big values</a:t>
            </a: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00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82953" name="Text Box 7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82954" name="Text Box 8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82955" name="Text Box 9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82956" name="Text Box 10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82957" name="Text Box 11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82958" name="Line 12"/>
          <p:cNvSpPr>
            <a:spLocks noChangeShapeType="1"/>
          </p:cNvSpPr>
          <p:nvPr/>
        </p:nvSpPr>
        <p:spPr bwMode="auto">
          <a:xfrm flipV="1">
            <a:off x="3708400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2959" name="Line 13"/>
          <p:cNvSpPr>
            <a:spLocks noChangeShapeType="1"/>
          </p:cNvSpPr>
          <p:nvPr/>
        </p:nvSpPr>
        <p:spPr bwMode="auto">
          <a:xfrm flipV="1">
            <a:off x="723741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8110" name="Line 14"/>
          <p:cNvSpPr>
            <a:spLocks noChangeShapeType="1"/>
          </p:cNvSpPr>
          <p:nvPr/>
        </p:nvSpPr>
        <p:spPr bwMode="auto">
          <a:xfrm flipV="1">
            <a:off x="7667625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 flipV="1">
            <a:off x="7739063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8112" name="Rectangle 16"/>
          <p:cNvSpPr>
            <a:spLocks noChangeArrowheads="1"/>
          </p:cNvSpPr>
          <p:nvPr/>
        </p:nvSpPr>
        <p:spPr bwMode="auto">
          <a:xfrm>
            <a:off x="8027988" y="3933825"/>
            <a:ext cx="7302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7956550" y="47244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  <a:r>
              <a:rPr lang="en-US" sz="2400" b="1" dirty="0">
                <a:solidFill>
                  <a:schemeClr val="accent4"/>
                </a:solidFill>
                <a:latin typeface="Bradley Hand ITC" pitchFamily="66" charset="0"/>
              </a:rPr>
              <a:t>!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7307263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00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3348038" y="3933825"/>
            <a:ext cx="4103687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5003800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</p:spTree>
    <p:extLst>
      <p:ext uri="{BB962C8B-B14F-4D97-AF65-F5344CB8AC3E}">
        <p14:creationId xmlns:p14="http://schemas.microsoft.com/office/powerpoint/2010/main" val="22391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 animBg="1"/>
      <p:bldP spid="388113" grpId="0"/>
      <p:bldP spid="388114" grpId="0"/>
      <p:bldP spid="388115" grpId="0" animBg="1"/>
      <p:bldP spid="388116" grpId="0" animBg="1"/>
      <p:bldP spid="388117" grpId="0" animBg="1"/>
      <p:bldP spid="388118" grpId="0" animBg="1"/>
      <p:bldP spid="388119" grpId="0" animBg="1"/>
      <p:bldP spid="388120" grpId="0" animBg="1"/>
      <p:bldP spid="388121" grpId="0" animBg="1"/>
      <p:bldP spid="388122" grpId="0" animBg="1"/>
      <p:bldP spid="388123" grpId="0" animBg="1"/>
      <p:bldP spid="3881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Partitioning Question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8B353-6394-4202-9350-19412391725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323528" y="3213100"/>
            <a:ext cx="289116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Or this one:</a:t>
            </a:r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83976" name="Text Box 6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83978" name="Text Box 8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83979" name="Text Box 9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83980" name="Text Box 10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83981" name="Text Box 11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83982" name="Line 12"/>
          <p:cNvSpPr>
            <a:spLocks noChangeShapeType="1"/>
          </p:cNvSpPr>
          <p:nvPr/>
        </p:nvSpPr>
        <p:spPr bwMode="auto">
          <a:xfrm flipV="1">
            <a:off x="3708400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3983" name="Line 13"/>
          <p:cNvSpPr>
            <a:spLocks noChangeShapeType="1"/>
          </p:cNvSpPr>
          <p:nvPr/>
        </p:nvSpPr>
        <p:spPr bwMode="auto">
          <a:xfrm flipV="1">
            <a:off x="723741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9134" name="Line 14"/>
          <p:cNvSpPr>
            <a:spLocks noChangeShapeType="1"/>
          </p:cNvSpPr>
          <p:nvPr/>
        </p:nvSpPr>
        <p:spPr bwMode="auto">
          <a:xfrm flipV="1">
            <a:off x="370840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9135" name="Line 15"/>
          <p:cNvSpPr>
            <a:spLocks noChangeShapeType="1"/>
          </p:cNvSpPr>
          <p:nvPr/>
        </p:nvSpPr>
        <p:spPr bwMode="auto">
          <a:xfrm flipV="1">
            <a:off x="377983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89136" name="Text Box 16"/>
          <p:cNvSpPr txBox="1">
            <a:spLocks noChangeArrowheads="1"/>
          </p:cNvSpPr>
          <p:nvPr/>
        </p:nvSpPr>
        <p:spPr bwMode="auto">
          <a:xfrm>
            <a:off x="5724525" y="4724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334803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89138" name="Text Box 18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89145" name="Text Box 25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89146" name="Rectangle 26"/>
          <p:cNvSpPr>
            <a:spLocks noChangeArrowheads="1"/>
          </p:cNvSpPr>
          <p:nvPr/>
        </p:nvSpPr>
        <p:spPr bwMode="auto">
          <a:xfrm>
            <a:off x="3348038" y="3933825"/>
            <a:ext cx="73025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2555875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389148" name="Rectangle 28"/>
          <p:cNvSpPr>
            <a:spLocks noChangeArrowheads="1"/>
          </p:cNvSpPr>
          <p:nvPr/>
        </p:nvSpPr>
        <p:spPr bwMode="auto">
          <a:xfrm>
            <a:off x="3995738" y="3933825"/>
            <a:ext cx="410527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3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6" grpId="0"/>
      <p:bldP spid="389137" grpId="0"/>
      <p:bldP spid="389138" grpId="0" animBg="1"/>
      <p:bldP spid="389139" grpId="0" animBg="1"/>
      <p:bldP spid="389140" grpId="0" animBg="1"/>
      <p:bldP spid="389141" grpId="0" animBg="1"/>
      <p:bldP spid="389142" grpId="0" animBg="1"/>
      <p:bldP spid="389143" grpId="0" animBg="1"/>
      <p:bldP spid="389144" grpId="0" animBg="1"/>
      <p:bldP spid="389145" grpId="0" animBg="1"/>
      <p:bldP spid="389146" grpId="0" animBg="1"/>
      <p:bldP spid="389147" grpId="0"/>
      <p:bldP spid="38914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425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/>
              <a:t>Quicksort</a:t>
            </a:r>
            <a:r>
              <a:rPr lang="en-US" sz="2800" dirty="0" smtClean="0"/>
              <a:t> algorithm works by </a:t>
            </a:r>
            <a:r>
              <a:rPr lang="en-US" sz="2800" i="1" dirty="0" smtClean="0"/>
              <a:t>repeatedly partitioning</a:t>
            </a:r>
            <a:r>
              <a:rPr lang="en-US" sz="2800" dirty="0" smtClean="0"/>
              <a:t> an array</a:t>
            </a:r>
          </a:p>
          <a:p>
            <a:pPr eaLnBrk="1" hangingPunct="1"/>
            <a:r>
              <a:rPr lang="en-US" sz="2800" dirty="0" smtClean="0"/>
              <a:t>Each time a </a:t>
            </a:r>
            <a:r>
              <a:rPr lang="en-US" sz="2800" dirty="0" err="1" smtClean="0"/>
              <a:t>subarray</a:t>
            </a:r>
            <a:r>
              <a:rPr lang="en-US" sz="2800" dirty="0" smtClean="0"/>
              <a:t> is partitioned there is</a:t>
            </a:r>
          </a:p>
          <a:p>
            <a:pPr lvl="1" eaLnBrk="1" hangingPunct="1"/>
            <a:r>
              <a:rPr lang="en-US" sz="2500" dirty="0" smtClean="0"/>
              <a:t>A sequence of </a:t>
            </a:r>
            <a:r>
              <a:rPr lang="en-US" sz="2500" i="1" dirty="0" smtClean="0"/>
              <a:t>small</a:t>
            </a:r>
            <a:r>
              <a:rPr lang="en-US" sz="2500" dirty="0" smtClean="0"/>
              <a:t> values,</a:t>
            </a:r>
          </a:p>
          <a:p>
            <a:pPr lvl="1" eaLnBrk="1" hangingPunct="1"/>
            <a:r>
              <a:rPr lang="en-US" sz="2500" dirty="0" smtClean="0"/>
              <a:t>A sequence of </a:t>
            </a:r>
            <a:r>
              <a:rPr lang="en-US" sz="2500" i="1" dirty="0" smtClean="0"/>
              <a:t>big</a:t>
            </a:r>
            <a:r>
              <a:rPr lang="en-US" sz="2500" dirty="0" smtClean="0"/>
              <a:t> values, and </a:t>
            </a:r>
          </a:p>
          <a:p>
            <a:pPr lvl="1" eaLnBrk="1" hangingPunct="1"/>
            <a:r>
              <a:rPr lang="en-US" sz="2500" dirty="0" smtClean="0"/>
              <a:t>A </a:t>
            </a:r>
            <a:r>
              <a:rPr lang="en-US" sz="2500" i="1" dirty="0" smtClean="0"/>
              <a:t>pivot</a:t>
            </a:r>
            <a:r>
              <a:rPr lang="en-US" sz="2500" dirty="0" smtClean="0"/>
              <a:t> value </a:t>
            </a:r>
            <a:r>
              <a:rPr lang="en-US" sz="2500" i="1" dirty="0" smtClean="0"/>
              <a:t>which is in the correct position</a:t>
            </a:r>
          </a:p>
          <a:p>
            <a:pPr eaLnBrk="1" hangingPunct="1"/>
            <a:r>
              <a:rPr lang="en-US" sz="2800" dirty="0" smtClean="0"/>
              <a:t>Partition the small values, and the big values</a:t>
            </a:r>
          </a:p>
          <a:p>
            <a:pPr lvl="1" eaLnBrk="1" hangingPunct="1"/>
            <a:r>
              <a:rPr lang="en-US" sz="2400" dirty="0" smtClean="0"/>
              <a:t>Repeat the process until each </a:t>
            </a:r>
            <a:r>
              <a:rPr lang="en-US" sz="2400" dirty="0" err="1" smtClean="0"/>
              <a:t>subarray</a:t>
            </a:r>
            <a:r>
              <a:rPr lang="en-US" sz="2400" dirty="0" smtClean="0"/>
              <a:t> being partitioned consists of just one element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981A6-B731-46F9-914E-BF20C22988F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5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Quicksort</a:t>
            </a:r>
            <a:r>
              <a:rPr lang="en-CA" dirty="0" smtClean="0"/>
              <a:t>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25609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Quicksort</a:t>
            </a:r>
            <a:r>
              <a:rPr lang="en-CA" dirty="0" smtClean="0"/>
              <a:t> algorithm repeatedly partitions an array until it is sorted</a:t>
            </a:r>
          </a:p>
          <a:p>
            <a:pPr lvl="1"/>
            <a:r>
              <a:rPr lang="en-CA" dirty="0" smtClean="0"/>
              <a:t>Until all partitions consist of at most one element</a:t>
            </a:r>
          </a:p>
          <a:p>
            <a:r>
              <a:rPr lang="en-CA" dirty="0" smtClean="0"/>
              <a:t>A simple iterative approach would halve each sub-array to get partitions</a:t>
            </a:r>
          </a:p>
          <a:p>
            <a:pPr lvl="1"/>
            <a:r>
              <a:rPr lang="en-CA" dirty="0" smtClean="0"/>
              <a:t>But partitions are not necessarily of the same size</a:t>
            </a:r>
          </a:p>
          <a:p>
            <a:pPr lvl="1"/>
            <a:r>
              <a:rPr lang="en-CA" dirty="0" smtClean="0"/>
              <a:t>So the start and end indexes of each partition are not easily predictable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5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76450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1125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70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27387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36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03650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97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779912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56175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67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32437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29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508700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11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083970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48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660232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236495" y="19888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53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051720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627982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29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3204245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48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780507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4933032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6084565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97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2627784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03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204047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11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3780309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29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4932834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48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6084367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61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2627784" y="414908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11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Uneven Partitions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477045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36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4356770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11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660827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61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7236296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70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476847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36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051522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7236892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97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1476847" y="414908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2051522" y="414908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3780309" y="414908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36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2627784" y="486916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1476847" y="486916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2051522" y="486916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03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2051720" y="55892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477045" y="558924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03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5508104" y="270892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53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6660232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70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4355976" y="342900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47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3203848" y="4149080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latin typeface="Courier New" pitchFamily="49" charset="0"/>
              </a:rPr>
              <a:t>29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2627784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5508104" y="342900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53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4932834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48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6084367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61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7236892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97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6660232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70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4355976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5508104" y="414908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53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3780309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36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3203848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29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4932834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48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6084367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61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7236892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97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6660232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70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4355976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5508104" y="486916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53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3779912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36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3203451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29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4932437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48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6083970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61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7236495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97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6659835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70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4355579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47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>
            <a:off x="5507707" y="5589240"/>
            <a:ext cx="574675" cy="466725"/>
          </a:xfrm>
          <a:prstGeom prst="rect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53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54" grpId="0" animBg="1"/>
      <p:bldP spid="59" grpId="0" animBg="1"/>
      <p:bldP spid="60" grpId="0" animBg="1"/>
      <p:bldP spid="61" grpId="0" animBg="1"/>
      <p:bldP spid="63" grpId="0" animBg="1"/>
      <p:bldP spid="65" grpId="0" animBg="1"/>
      <p:bldP spid="70" grpId="0" animBg="1"/>
      <p:bldP spid="46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67" grpId="0" animBg="1"/>
      <p:bldP spid="68" grpId="0" animBg="1"/>
      <p:bldP spid="69" grpId="0" animBg="1"/>
      <p:bldP spid="72" grpId="0" animBg="1"/>
      <p:bldP spid="85" grpId="0" animBg="1"/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Keeping Track of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way to implement </a:t>
            </a:r>
            <a:r>
              <a:rPr lang="en-CA" dirty="0" err="1" smtClean="0"/>
              <a:t>Quicksort</a:t>
            </a:r>
            <a:r>
              <a:rPr lang="en-CA" dirty="0" smtClean="0"/>
              <a:t> might be to record the index of each new partition</a:t>
            </a:r>
          </a:p>
          <a:p>
            <a:r>
              <a:rPr lang="en-CA" dirty="0" smtClean="0"/>
              <a:t>But this is difficult and requires a reasonable amount of space</a:t>
            </a:r>
          </a:p>
          <a:p>
            <a:pPr lvl="1"/>
            <a:r>
              <a:rPr lang="en-CA" dirty="0" smtClean="0"/>
              <a:t>The goal is to record the start and end index of each partition</a:t>
            </a:r>
          </a:p>
          <a:p>
            <a:pPr lvl="1"/>
            <a:r>
              <a:rPr lang="en-CA" dirty="0" smtClean="0"/>
              <a:t>This can be achieved by making them the parameters of a recursive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4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</a:t>
            </a:r>
            <a:r>
              <a:rPr lang="en-CA" dirty="0" err="1" smtClean="0"/>
              <a:t>Quicksort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CA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low, </a:t>
            </a:r>
            <a:r>
              <a:rPr lang="en-CA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high){</a:t>
            </a:r>
          </a:p>
          <a:p>
            <a:pPr lvl="1">
              <a:buNone/>
            </a:pPr>
            <a:r>
              <a:rPr lang="en-CA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 (low &lt; high){</a:t>
            </a:r>
          </a:p>
          <a:p>
            <a:pPr lvl="2">
              <a:buNone/>
            </a:pP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pivot = partition(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[], low, high)</a:t>
            </a:r>
          </a:p>
          <a:p>
            <a:pPr lvl="2">
              <a:buNone/>
            </a:pP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[], low, pivot – 1)</a:t>
            </a:r>
          </a:p>
          <a:p>
            <a:pPr lvl="2">
              <a:buNone/>
            </a:pP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[], pivot + 1, high)</a:t>
            </a:r>
          </a:p>
          <a:p>
            <a:pPr>
              <a:buNone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7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Analysis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0655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How long does </a:t>
            </a:r>
            <a:r>
              <a:rPr lang="en-US" sz="2800" dirty="0" err="1" smtClean="0"/>
              <a:t>Quicksort</a:t>
            </a:r>
            <a:r>
              <a:rPr lang="en-US" sz="2800" dirty="0" smtClean="0"/>
              <a:t> take to run?</a:t>
            </a:r>
          </a:p>
          <a:p>
            <a:pPr lvl="1" eaLnBrk="1" hangingPunct="1"/>
            <a:r>
              <a:rPr lang="en-US" sz="2400" dirty="0" smtClean="0"/>
              <a:t>Let's consider the best and the worst case</a:t>
            </a:r>
          </a:p>
          <a:p>
            <a:pPr lvl="1" eaLnBrk="1" hangingPunct="1"/>
            <a:r>
              <a:rPr lang="en-US" sz="2400" dirty="0" smtClean="0"/>
              <a:t>These differ because the partitioning algorithm may not always do a good job</a:t>
            </a:r>
          </a:p>
          <a:p>
            <a:pPr eaLnBrk="1" hangingPunct="1"/>
            <a:r>
              <a:rPr lang="en-US" sz="2800" dirty="0" smtClean="0"/>
              <a:t>Let's look at the best case first</a:t>
            </a:r>
          </a:p>
          <a:p>
            <a:pPr lvl="1" eaLnBrk="1" hangingPunct="1"/>
            <a:r>
              <a:rPr lang="en-US" sz="2400" dirty="0" smtClean="0"/>
              <a:t>Each time a sub-array is partitioned the pivot is the exact midpoint of the slice (or as close as it can get)</a:t>
            </a:r>
          </a:p>
          <a:p>
            <a:pPr lvl="2" eaLnBrk="1" hangingPunct="1"/>
            <a:r>
              <a:rPr lang="en-US" sz="2000" dirty="0" smtClean="0"/>
              <a:t>So it is divided in half</a:t>
            </a:r>
          </a:p>
          <a:p>
            <a:pPr lvl="1" eaLnBrk="1" hangingPunct="1"/>
            <a:r>
              <a:rPr lang="en-US" sz="2400" dirty="0" smtClean="0"/>
              <a:t>What is the running time?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DA865-F2DC-4215-865E-63EC0CD8E4AF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Best Case</a:t>
            </a: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6CDBC-CCDE-4551-AF2C-B8E44EF6107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87047" name="Text Box 5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87048" name="Text Box 6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87049" name="Text Box 7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87050" name="Text Box 8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87051" name="Text Box 9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87052" name="Text Box 10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3227" name="Line 11"/>
          <p:cNvSpPr>
            <a:spLocks noChangeShapeType="1"/>
          </p:cNvSpPr>
          <p:nvPr/>
        </p:nvSpPr>
        <p:spPr bwMode="auto">
          <a:xfrm flipV="1">
            <a:off x="601345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3228" name="Line 12"/>
          <p:cNvSpPr>
            <a:spLocks noChangeShapeType="1"/>
          </p:cNvSpPr>
          <p:nvPr/>
        </p:nvSpPr>
        <p:spPr bwMode="auto">
          <a:xfrm flipV="1">
            <a:off x="608488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7092950" y="4724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565308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93231" name="Text Box 15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3232" name="Text Box 16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3233" name="Text Box 17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3995738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393240" name="Text Box 24"/>
          <p:cNvSpPr txBox="1">
            <a:spLocks noChangeArrowheads="1"/>
          </p:cNvSpPr>
          <p:nvPr/>
        </p:nvSpPr>
        <p:spPr bwMode="auto">
          <a:xfrm>
            <a:off x="323528" y="3284538"/>
            <a:ext cx="230378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First partition</a:t>
            </a:r>
          </a:p>
        </p:txBody>
      </p:sp>
      <p:sp>
        <p:nvSpPr>
          <p:cNvPr id="393241" name="Rectangle 25"/>
          <p:cNvSpPr>
            <a:spLocks noChangeArrowheads="1"/>
          </p:cNvSpPr>
          <p:nvPr/>
        </p:nvSpPr>
        <p:spPr bwMode="auto">
          <a:xfrm>
            <a:off x="6300788" y="3933825"/>
            <a:ext cx="180022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3242" name="Rectangle 26"/>
          <p:cNvSpPr>
            <a:spLocks noChangeArrowheads="1"/>
          </p:cNvSpPr>
          <p:nvPr/>
        </p:nvSpPr>
        <p:spPr bwMode="auto">
          <a:xfrm>
            <a:off x="3348038" y="3933825"/>
            <a:ext cx="2376487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7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9" grpId="0"/>
      <p:bldP spid="393230" grpId="0"/>
      <p:bldP spid="393231" grpId="0" animBg="1"/>
      <p:bldP spid="393232" grpId="0" animBg="1"/>
      <p:bldP spid="393233" grpId="0" animBg="1"/>
      <p:bldP spid="393234" grpId="0" animBg="1"/>
      <p:bldP spid="393235" grpId="0" animBg="1"/>
      <p:bldP spid="393236" grpId="0" animBg="1"/>
      <p:bldP spid="393237" grpId="0" animBg="1"/>
      <p:bldP spid="393238" grpId="0" animBg="1"/>
      <p:bldP spid="393239" grpId="0"/>
      <p:bldP spid="393240" grpId="0" animBg="1"/>
      <p:bldP spid="393241" grpId="0" animBg="1"/>
      <p:bldP spid="3932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accent1">
                    <a:satMod val="150000"/>
                  </a:schemeClr>
                </a:solidFill>
              </a:rPr>
              <a:t>A Simple Example</a:t>
            </a:r>
            <a:endParaRPr lang="en-C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CA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&lt; size; ++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2">
              <a:buNone/>
            </a:pP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3A590-A737-423A-B7C2-D5A5B28D62F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4071938"/>
            <a:ext cx="7929563" cy="642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4071938"/>
            <a:ext cx="2857500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Operations performed on an array of length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43375"/>
            <a:ext cx="285750" cy="430213"/>
          </a:xfrm>
          <a:prstGeom prst="rect">
            <a:avLst/>
          </a:prstGeom>
          <a:noFill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|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43188" y="4786313"/>
            <a:ext cx="1428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declare and initialize </a:t>
            </a:r>
            <a:r>
              <a:rPr lang="en-CA" i="1" dirty="0" err="1">
                <a:solidFill>
                  <a:schemeClr val="dk1"/>
                </a:solidFill>
                <a:latin typeface="+mn-lt"/>
              </a:rPr>
              <a:t>i</a:t>
            </a:r>
            <a:endParaRPr lang="en-CA" i="1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4714875"/>
            <a:ext cx="26431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perform comparison, print array element, and increment </a:t>
            </a:r>
            <a:r>
              <a:rPr lang="en-CA" i="1" dirty="0">
                <a:solidFill>
                  <a:schemeClr val="dk1"/>
                </a:solidFill>
                <a:latin typeface="+mn-lt"/>
              </a:rPr>
              <a:t>i</a:t>
            </a:r>
            <a:r>
              <a:rPr lang="en-CA" dirty="0">
                <a:solidFill>
                  <a:schemeClr val="dk1"/>
                </a:solidFill>
                <a:latin typeface="+mn-lt"/>
              </a:rPr>
              <a:t>:10 times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188" y="4143375"/>
            <a:ext cx="3571894" cy="430887"/>
          </a:xfrm>
          <a:prstGeom prst="rect">
            <a:avLst/>
          </a:prstGeom>
          <a:noFill/>
        </p:spPr>
        <p:txBody>
          <a:bodyPr wrap="square"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 |</a:t>
            </a:r>
            <a:r>
              <a:rPr lang="en-CA" sz="2800" dirty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 |</a:t>
            </a:r>
            <a:r>
              <a:rPr lang="en-CA" sz="2800" dirty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3">
                    <a:lumMod val="75000"/>
                  </a:schemeClr>
                </a:solidFill>
              </a:rPr>
              <a:t>|</a:t>
            </a:r>
            <a:r>
              <a:rPr lang="en-CA" sz="28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en-CA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0958" y="4143380"/>
            <a:ext cx="285750" cy="430213"/>
          </a:xfrm>
          <a:prstGeom prst="rect">
            <a:avLst/>
          </a:prstGeom>
          <a:noFill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|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9454" y="4714884"/>
            <a:ext cx="1428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make comparison when </a:t>
            </a:r>
            <a:r>
              <a:rPr lang="en-CA" i="1" dirty="0" err="1">
                <a:solidFill>
                  <a:schemeClr val="dk1"/>
                </a:solidFill>
                <a:latin typeface="+mn-lt"/>
              </a:rPr>
              <a:t>i</a:t>
            </a:r>
            <a:r>
              <a:rPr lang="en-CA" dirty="0">
                <a:solidFill>
                  <a:schemeClr val="dk1"/>
                </a:solidFill>
                <a:latin typeface="+mn-lt"/>
              </a:rPr>
              <a:t> =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0312" y="3789040"/>
            <a:ext cx="15824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32 operations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71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Best Case</a:t>
            </a: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490BB-A0B8-48D3-9A50-76C4D4022139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394243" name="Line 3"/>
          <p:cNvSpPr>
            <a:spLocks noChangeShapeType="1"/>
          </p:cNvSpPr>
          <p:nvPr/>
        </p:nvSpPr>
        <p:spPr bwMode="auto">
          <a:xfrm flipV="1">
            <a:off x="4860925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 flipV="1">
            <a:off x="4932363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5076825" y="47244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big1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00563" y="5084763"/>
            <a:ext cx="93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pivot1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35375" y="4724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sm1</a:t>
            </a:r>
          </a:p>
        </p:txBody>
      </p:sp>
      <p:sp>
        <p:nvSpPr>
          <p:cNvPr id="88080" name="Text Box 14"/>
          <p:cNvSpPr txBox="1">
            <a:spLocks noChangeArrowheads="1"/>
          </p:cNvSpPr>
          <p:nvPr/>
        </p:nvSpPr>
        <p:spPr bwMode="auto">
          <a:xfrm>
            <a:off x="34194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88081" name="Text Box 15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88082" name="Text Box 16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88083" name="Text Box 17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88084" name="Text Box 18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88085" name="Text Box 19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88086" name="Text Box 20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88087" name="Text Box 21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323528" y="3284538"/>
            <a:ext cx="2448247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Second partition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5148263" y="3933825"/>
            <a:ext cx="576262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394266" name="Rectangle 26"/>
          <p:cNvSpPr>
            <a:spLocks noChangeArrowheads="1"/>
          </p:cNvSpPr>
          <p:nvPr/>
        </p:nvSpPr>
        <p:spPr bwMode="auto">
          <a:xfrm>
            <a:off x="3348038" y="3933825"/>
            <a:ext cx="1223962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4267" name="Line 27"/>
          <p:cNvSpPr>
            <a:spLocks noChangeShapeType="1"/>
          </p:cNvSpPr>
          <p:nvPr/>
        </p:nvSpPr>
        <p:spPr bwMode="auto">
          <a:xfrm flipV="1">
            <a:off x="53641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5003800" y="3357563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pivot1</a:t>
            </a:r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 flipV="1">
            <a:off x="7740650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7380288" y="3357563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pivot2</a:t>
            </a:r>
          </a:p>
        </p:txBody>
      </p:sp>
      <p:sp>
        <p:nvSpPr>
          <p:cNvPr id="394271" name="Line 31"/>
          <p:cNvSpPr>
            <a:spLocks noChangeShapeType="1"/>
          </p:cNvSpPr>
          <p:nvPr/>
        </p:nvSpPr>
        <p:spPr bwMode="auto">
          <a:xfrm flipV="1">
            <a:off x="716438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804025" y="5084763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pivot2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80288" y="4724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6227763" y="47244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sm2</a:t>
            </a:r>
          </a:p>
        </p:txBody>
      </p:sp>
      <p:sp>
        <p:nvSpPr>
          <p:cNvPr id="394275" name="Rectangle 35"/>
          <p:cNvSpPr>
            <a:spLocks noChangeArrowheads="1"/>
          </p:cNvSpPr>
          <p:nvPr/>
        </p:nvSpPr>
        <p:spPr bwMode="auto">
          <a:xfrm>
            <a:off x="7451725" y="3933825"/>
            <a:ext cx="649288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4276" name="Rectangle 36"/>
          <p:cNvSpPr>
            <a:spLocks noChangeArrowheads="1"/>
          </p:cNvSpPr>
          <p:nvPr/>
        </p:nvSpPr>
        <p:spPr bwMode="auto">
          <a:xfrm>
            <a:off x="6300788" y="3933825"/>
            <a:ext cx="576262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V="1">
            <a:off x="7237413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6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/>
      <p:bldP spid="394246" grpId="0"/>
      <p:bldP spid="394247" grpId="0" animBg="1"/>
      <p:bldP spid="394248" grpId="0" animBg="1"/>
      <p:bldP spid="394249" grpId="0" animBg="1"/>
      <p:bldP spid="394250" grpId="0" animBg="1"/>
      <p:bldP spid="394251" grpId="0" animBg="1"/>
      <p:bldP spid="394252" grpId="0" animBg="1"/>
      <p:bldP spid="394253" grpId="0"/>
      <p:bldP spid="394262" grpId="0" animBg="1"/>
      <p:bldP spid="394263" grpId="0" animBg="1"/>
      <p:bldP spid="394264" grpId="0" animBg="1"/>
      <p:bldP spid="394265" grpId="0" animBg="1"/>
      <p:bldP spid="394266" grpId="0" animBg="1"/>
      <p:bldP spid="394268" grpId="0"/>
      <p:bldP spid="394270" grpId="0"/>
      <p:bldP spid="394272" grpId="0"/>
      <p:bldP spid="394273" grpId="0"/>
      <p:bldP spid="394274" grpId="0"/>
      <p:bldP spid="394275" grpId="0" animBg="1"/>
      <p:bldP spid="39427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Best Case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6A76-CD02-4A7C-AF64-C3E001CEBE3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395267" name="Line 3"/>
          <p:cNvSpPr>
            <a:spLocks noChangeShapeType="1"/>
          </p:cNvSpPr>
          <p:nvPr/>
        </p:nvSpPr>
        <p:spPr bwMode="auto">
          <a:xfrm flipV="1">
            <a:off x="370840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68" name="Line 4"/>
          <p:cNvSpPr>
            <a:spLocks noChangeShapeType="1"/>
          </p:cNvSpPr>
          <p:nvPr/>
        </p:nvSpPr>
        <p:spPr bwMode="auto">
          <a:xfrm flipV="1">
            <a:off x="377983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3348038" y="5084763"/>
            <a:ext cx="93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pivot1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323528" y="3284538"/>
            <a:ext cx="2448247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Third partition</a:t>
            </a:r>
          </a:p>
        </p:txBody>
      </p:sp>
      <p:sp>
        <p:nvSpPr>
          <p:cNvPr id="89104" name="Text Box 14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89105" name="Text Box 15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89106" name="Text Box 16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03</a:t>
            </a:r>
          </a:p>
        </p:txBody>
      </p:sp>
      <p:sp>
        <p:nvSpPr>
          <p:cNvPr id="89107" name="Text Box 17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89108" name="Text Box 18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89109" name="Text Box 19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89110" name="Text Box 20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89111" name="Text Box 21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5286" name="Line 22"/>
          <p:cNvSpPr>
            <a:spLocks noChangeShapeType="1"/>
          </p:cNvSpPr>
          <p:nvPr/>
        </p:nvSpPr>
        <p:spPr bwMode="auto">
          <a:xfrm flipV="1">
            <a:off x="4284663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87" name="Text Box 23"/>
          <p:cNvSpPr txBox="1">
            <a:spLocks noChangeArrowheads="1"/>
          </p:cNvSpPr>
          <p:nvPr/>
        </p:nvSpPr>
        <p:spPr bwMode="auto">
          <a:xfrm>
            <a:off x="3851275" y="3357563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pivot1</a:t>
            </a:r>
          </a:p>
        </p:txBody>
      </p:sp>
      <p:sp>
        <p:nvSpPr>
          <p:cNvPr id="395288" name="Line 24"/>
          <p:cNvSpPr>
            <a:spLocks noChangeShapeType="1"/>
          </p:cNvSpPr>
          <p:nvPr/>
        </p:nvSpPr>
        <p:spPr bwMode="auto">
          <a:xfrm flipV="1">
            <a:off x="7740650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89" name="Text Box 25"/>
          <p:cNvSpPr txBox="1">
            <a:spLocks noChangeArrowheads="1"/>
          </p:cNvSpPr>
          <p:nvPr/>
        </p:nvSpPr>
        <p:spPr bwMode="auto">
          <a:xfrm>
            <a:off x="7380288" y="3357563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CC00"/>
                </a:solidFill>
                <a:latin typeface="Bradley Hand ITC" pitchFamily="66" charset="0"/>
              </a:rPr>
              <a:t>done</a:t>
            </a:r>
          </a:p>
        </p:txBody>
      </p:sp>
      <p:sp>
        <p:nvSpPr>
          <p:cNvPr id="395290" name="Line 26"/>
          <p:cNvSpPr>
            <a:spLocks noChangeShapeType="1"/>
          </p:cNvSpPr>
          <p:nvPr/>
        </p:nvSpPr>
        <p:spPr bwMode="auto">
          <a:xfrm flipV="1">
            <a:off x="6588125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6227763" y="3357563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CC00"/>
                </a:solidFill>
                <a:latin typeface="Bradley Hand ITC" pitchFamily="66" charset="0"/>
              </a:rPr>
              <a:t>done</a:t>
            </a:r>
          </a:p>
        </p:txBody>
      </p:sp>
      <p:sp>
        <p:nvSpPr>
          <p:cNvPr id="395292" name="Line 28"/>
          <p:cNvSpPr>
            <a:spLocks noChangeShapeType="1"/>
          </p:cNvSpPr>
          <p:nvPr/>
        </p:nvSpPr>
        <p:spPr bwMode="auto">
          <a:xfrm flipV="1">
            <a:off x="5437188" y="29972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5293" name="Text Box 29"/>
          <p:cNvSpPr txBox="1">
            <a:spLocks noChangeArrowheads="1"/>
          </p:cNvSpPr>
          <p:nvPr/>
        </p:nvSpPr>
        <p:spPr bwMode="auto">
          <a:xfrm>
            <a:off x="5076825" y="3357563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CC00"/>
                </a:solidFill>
                <a:latin typeface="Bradley Hand ITC" pitchFamily="66" charset="0"/>
              </a:rPr>
              <a:t>done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655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  <p:bldP spid="395270" grpId="0" animBg="1"/>
      <p:bldP spid="395271" grpId="0" animBg="1"/>
      <p:bldP spid="395272" grpId="0" animBg="1"/>
      <p:bldP spid="395273" grpId="0" animBg="1"/>
      <p:bldP spid="395274" grpId="0" animBg="1"/>
      <p:bldP spid="395275" grpId="0" animBg="1"/>
      <p:bldP spid="395276" grpId="0" animBg="1"/>
      <p:bldP spid="395277" grpId="0" animBg="1"/>
      <p:bldP spid="395287" grpId="0"/>
      <p:bldP spid="395289" grpId="0"/>
      <p:bldP spid="395291" grpId="0"/>
      <p:bldP spid="395293" grpId="0"/>
      <p:bldP spid="39529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Best Case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6370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Each sub-array is divided in half in each partition</a:t>
            </a:r>
          </a:p>
          <a:p>
            <a:pPr lvl="1" eaLnBrk="1" hangingPunct="1"/>
            <a:r>
              <a:rPr lang="en-US" sz="2300" dirty="0" smtClean="0"/>
              <a:t>Each time a series of sub-arrays are partitioned </a:t>
            </a:r>
            <a:r>
              <a:rPr lang="en-US" sz="2300" i="1" dirty="0" smtClean="0"/>
              <a:t>n </a:t>
            </a:r>
            <a:r>
              <a:rPr lang="en-US" sz="2300" dirty="0" smtClean="0"/>
              <a:t>(approximately)  comparisons are made</a:t>
            </a:r>
          </a:p>
          <a:p>
            <a:pPr lvl="1" eaLnBrk="1" hangingPunct="1"/>
            <a:r>
              <a:rPr lang="en-US" sz="2300" dirty="0" smtClean="0"/>
              <a:t>The process ends once all the sub-arrays left to be partitioned are of size 1</a:t>
            </a:r>
          </a:p>
          <a:p>
            <a:pPr eaLnBrk="1" hangingPunct="1"/>
            <a:r>
              <a:rPr lang="en-US" sz="2800" dirty="0" smtClean="0"/>
              <a:t>How many times does </a:t>
            </a:r>
            <a:r>
              <a:rPr lang="en-US" sz="2800" i="1" dirty="0" smtClean="0"/>
              <a:t>n</a:t>
            </a:r>
            <a:r>
              <a:rPr lang="en-US" sz="2800" dirty="0" smtClean="0"/>
              <a:t> have to be divided in half before the result is 1?</a:t>
            </a:r>
          </a:p>
          <a:p>
            <a:pPr lvl="1" eaLnBrk="1" hangingPunct="1"/>
            <a:r>
              <a:rPr lang="en-US" sz="2300" dirty="0" smtClean="0"/>
              <a:t>log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 (</a:t>
            </a:r>
            <a:r>
              <a:rPr lang="en-US" sz="2300" i="1" dirty="0" smtClean="0"/>
              <a:t>n</a:t>
            </a:r>
            <a:r>
              <a:rPr lang="en-US" sz="2300" dirty="0" smtClean="0"/>
              <a:t>) times</a:t>
            </a:r>
          </a:p>
          <a:p>
            <a:pPr lvl="1" eaLnBrk="1" hangingPunct="1"/>
            <a:r>
              <a:rPr lang="en-US" sz="2300" dirty="0" err="1" smtClean="0"/>
              <a:t>Quicksort</a:t>
            </a:r>
            <a:r>
              <a:rPr lang="en-US" sz="2300" dirty="0" smtClean="0"/>
              <a:t> performs </a:t>
            </a:r>
            <a:r>
              <a:rPr lang="en-US" sz="2300" i="1" dirty="0" smtClean="0"/>
              <a:t>n</a:t>
            </a:r>
            <a:r>
              <a:rPr lang="en-US" sz="2300" dirty="0" smtClean="0"/>
              <a:t> * log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 </a:t>
            </a:r>
            <a:r>
              <a:rPr lang="en-US" sz="2300" i="1" dirty="0" smtClean="0"/>
              <a:t>(n</a:t>
            </a:r>
            <a:r>
              <a:rPr lang="en-US" sz="2300" dirty="0" smtClean="0"/>
              <a:t>) operations in the best case</a:t>
            </a:r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D58F5-488E-4580-9026-FBC7476CBA57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First partition</a:t>
            </a:r>
            <a:endParaRPr lang="en-US" dirty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112D8-6BF1-4FB6-AEB5-4292E7B2162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1143" name="Text Box 5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1144" name="Text Box 6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1145" name="Text Box 7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1146" name="Text Box 8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1147" name="Text Box 9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1148" name="Text Box 10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7323" name="Line 11"/>
          <p:cNvSpPr>
            <a:spLocks noChangeShapeType="1"/>
          </p:cNvSpPr>
          <p:nvPr/>
        </p:nvSpPr>
        <p:spPr bwMode="auto">
          <a:xfrm flipV="1">
            <a:off x="370840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7324" name="Line 12"/>
          <p:cNvSpPr>
            <a:spLocks noChangeShapeType="1"/>
          </p:cNvSpPr>
          <p:nvPr/>
        </p:nvSpPr>
        <p:spPr bwMode="auto">
          <a:xfrm flipV="1">
            <a:off x="377983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7325" name="Text Box 13"/>
          <p:cNvSpPr txBox="1">
            <a:spLocks noChangeArrowheads="1"/>
          </p:cNvSpPr>
          <p:nvPr/>
        </p:nvSpPr>
        <p:spPr bwMode="auto">
          <a:xfrm>
            <a:off x="5724525" y="4724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334803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97327" name="Text Box 15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97335" name="Rectangle 23"/>
          <p:cNvSpPr>
            <a:spLocks noChangeArrowheads="1"/>
          </p:cNvSpPr>
          <p:nvPr/>
        </p:nvSpPr>
        <p:spPr bwMode="auto">
          <a:xfrm>
            <a:off x="3348038" y="3933825"/>
            <a:ext cx="73025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7336" name="Text Box 24"/>
          <p:cNvSpPr txBox="1">
            <a:spLocks noChangeArrowheads="1"/>
          </p:cNvSpPr>
          <p:nvPr/>
        </p:nvSpPr>
        <p:spPr bwMode="auto">
          <a:xfrm>
            <a:off x="2555875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397338" name="Rectangle 26"/>
          <p:cNvSpPr>
            <a:spLocks noChangeArrowheads="1"/>
          </p:cNvSpPr>
          <p:nvPr/>
        </p:nvSpPr>
        <p:spPr bwMode="auto">
          <a:xfrm>
            <a:off x="3995738" y="3933825"/>
            <a:ext cx="410527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9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7325" grpId="0"/>
      <p:bldP spid="397326" grpId="0"/>
      <p:bldP spid="397327" grpId="0" animBg="1"/>
      <p:bldP spid="397328" grpId="0" animBg="1"/>
      <p:bldP spid="397329" grpId="0" animBg="1"/>
      <p:bldP spid="397330" grpId="0" animBg="1"/>
      <p:bldP spid="397331" grpId="0" animBg="1"/>
      <p:bldP spid="397332" grpId="0" animBg="1"/>
      <p:bldP spid="397333" grpId="0" animBg="1"/>
      <p:bldP spid="397334" grpId="0" animBg="1"/>
      <p:bldP spid="397335" grpId="0" animBg="1"/>
      <p:bldP spid="397336" grpId="0"/>
      <p:bldP spid="39733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A665E-BEEF-4F6D-B364-5123823144B6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V="1">
            <a:off x="774065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 flipV="1">
            <a:off x="781208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7956550" y="4724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738028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292725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92178" name="Text Box 16"/>
          <p:cNvSpPr txBox="1">
            <a:spLocks noChangeArrowheads="1"/>
          </p:cNvSpPr>
          <p:nvPr/>
        </p:nvSpPr>
        <p:spPr bwMode="auto">
          <a:xfrm>
            <a:off x="34194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2179" name="Text Box 17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2180" name="Text Box 18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2181" name="Text Box 19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2182" name="Text Box 20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2183" name="Text Box 21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2184" name="Text Box 22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2185" name="Text Box 23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98360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Second partition</a:t>
            </a:r>
          </a:p>
        </p:txBody>
      </p:sp>
      <p:sp>
        <p:nvSpPr>
          <p:cNvPr id="398361" name="Rectangle 25"/>
          <p:cNvSpPr>
            <a:spLocks noChangeArrowheads="1"/>
          </p:cNvSpPr>
          <p:nvPr/>
        </p:nvSpPr>
        <p:spPr bwMode="auto">
          <a:xfrm>
            <a:off x="8027988" y="3933825"/>
            <a:ext cx="7302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98362" name="Rectangle 26"/>
          <p:cNvSpPr>
            <a:spLocks noChangeArrowheads="1"/>
          </p:cNvSpPr>
          <p:nvPr/>
        </p:nvSpPr>
        <p:spPr bwMode="auto">
          <a:xfrm>
            <a:off x="3995738" y="3933825"/>
            <a:ext cx="3455987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 animBg="1"/>
      <p:bldP spid="398344" grpId="0" animBg="1"/>
      <p:bldP spid="398345" grpId="0" animBg="1"/>
      <p:bldP spid="398346" grpId="0" animBg="1"/>
      <p:bldP spid="398347" grpId="0" animBg="1"/>
      <p:bldP spid="398348" grpId="0" animBg="1"/>
      <p:bldP spid="398349" grpId="0" animBg="1"/>
      <p:bldP spid="398350" grpId="0" animBg="1"/>
      <p:bldP spid="398351" grpId="0"/>
      <p:bldP spid="398360" grpId="0" animBg="1"/>
      <p:bldP spid="398361" grpId="0" animBg="1"/>
      <p:bldP spid="39836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4A437-10B6-438C-923B-510FE82AA6B2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399363" name="Line 3"/>
          <p:cNvSpPr>
            <a:spLocks noChangeShapeType="1"/>
          </p:cNvSpPr>
          <p:nvPr/>
        </p:nvSpPr>
        <p:spPr bwMode="auto">
          <a:xfrm flipV="1">
            <a:off x="4213225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V="1">
            <a:off x="4284663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5580063" y="4724400"/>
            <a:ext cx="72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3852863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399373" name="Text Box 13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399374" name="Text Box 14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4572000" y="3933825"/>
            <a:ext cx="2879725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93203" name="Text Box 17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3204" name="Text Box 18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3205" name="Text Box 19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3206" name="Text Box 20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3207" name="Text Box 21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3208" name="Text Box 22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3209" name="Text Box 23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3210" name="Text Box 24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Third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7" grpId="0" animBg="1"/>
      <p:bldP spid="399368" grpId="0" animBg="1"/>
      <p:bldP spid="399369" grpId="0" animBg="1"/>
      <p:bldP spid="399370" grpId="0" animBg="1"/>
      <p:bldP spid="399371" grpId="0" animBg="1"/>
      <p:bldP spid="399372" grpId="0" animBg="1"/>
      <p:bldP spid="399373" grpId="0" animBg="1"/>
      <p:bldP spid="399374" grpId="0" animBg="1"/>
      <p:bldP spid="399376" grpId="0" animBg="1"/>
      <p:bldP spid="2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4A949-304B-47D9-9FE3-E1CE6788AA7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400387" name="Line 3"/>
          <p:cNvSpPr>
            <a:spLocks noChangeShapeType="1"/>
          </p:cNvSpPr>
          <p:nvPr/>
        </p:nvSpPr>
        <p:spPr bwMode="auto">
          <a:xfrm flipV="1">
            <a:off x="709295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0388" name="Line 4"/>
          <p:cNvSpPr>
            <a:spLocks noChangeShapeType="1"/>
          </p:cNvSpPr>
          <p:nvPr/>
        </p:nvSpPr>
        <p:spPr bwMode="auto">
          <a:xfrm flipV="1">
            <a:off x="716438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673258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5292725" y="47244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400400" name="Rectangle 16"/>
          <p:cNvSpPr>
            <a:spLocks noChangeArrowheads="1"/>
          </p:cNvSpPr>
          <p:nvPr/>
        </p:nvSpPr>
        <p:spPr bwMode="auto">
          <a:xfrm flipH="1">
            <a:off x="4572000" y="3933825"/>
            <a:ext cx="2305050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94227" name="Text Box 17"/>
          <p:cNvSpPr txBox="1">
            <a:spLocks noChangeArrowheads="1"/>
          </p:cNvSpPr>
          <p:nvPr/>
        </p:nvSpPr>
        <p:spPr bwMode="auto">
          <a:xfrm>
            <a:off x="34194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4228" name="Text Box 18"/>
          <p:cNvSpPr txBox="1">
            <a:spLocks noChangeArrowheads="1"/>
          </p:cNvSpPr>
          <p:nvPr/>
        </p:nvSpPr>
        <p:spPr bwMode="auto">
          <a:xfrm>
            <a:off x="39941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4229" name="Text Box 19"/>
          <p:cNvSpPr txBox="1">
            <a:spLocks noChangeArrowheads="1"/>
          </p:cNvSpPr>
          <p:nvPr/>
        </p:nvSpPr>
        <p:spPr bwMode="auto">
          <a:xfrm>
            <a:off x="45704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4230" name="Text Box 20"/>
          <p:cNvSpPr txBox="1">
            <a:spLocks noChangeArrowheads="1"/>
          </p:cNvSpPr>
          <p:nvPr/>
        </p:nvSpPr>
        <p:spPr bwMode="auto">
          <a:xfrm>
            <a:off x="51466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4231" name="Text Box 21"/>
          <p:cNvSpPr txBox="1">
            <a:spLocks noChangeArrowheads="1"/>
          </p:cNvSpPr>
          <p:nvPr/>
        </p:nvSpPr>
        <p:spPr bwMode="auto">
          <a:xfrm>
            <a:off x="57229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4232" name="Text Box 22"/>
          <p:cNvSpPr txBox="1">
            <a:spLocks noChangeArrowheads="1"/>
          </p:cNvSpPr>
          <p:nvPr/>
        </p:nvSpPr>
        <p:spPr bwMode="auto">
          <a:xfrm>
            <a:off x="62992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4233" name="Text Box 23"/>
          <p:cNvSpPr txBox="1">
            <a:spLocks noChangeArrowheads="1"/>
          </p:cNvSpPr>
          <p:nvPr/>
        </p:nvSpPr>
        <p:spPr bwMode="auto">
          <a:xfrm>
            <a:off x="68754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4234" name="Text Box 24"/>
          <p:cNvSpPr txBox="1">
            <a:spLocks noChangeArrowheads="1"/>
          </p:cNvSpPr>
          <p:nvPr/>
        </p:nvSpPr>
        <p:spPr bwMode="auto">
          <a:xfrm>
            <a:off x="74517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Fourth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/>
      <p:bldP spid="400390" grpId="0" animBg="1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/>
      <p:bldP spid="400397" grpId="0" animBg="1"/>
      <p:bldP spid="400398" grpId="0"/>
      <p:bldP spid="400400" grpId="0" animBg="1"/>
      <p:bldP spid="2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7EAD0-A010-4459-9F66-6E75A93DF2C8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401411" name="Line 3"/>
          <p:cNvSpPr>
            <a:spLocks noChangeShapeType="1"/>
          </p:cNvSpPr>
          <p:nvPr/>
        </p:nvSpPr>
        <p:spPr bwMode="auto">
          <a:xfrm flipV="1">
            <a:off x="478790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 flipV="1">
            <a:off x="485933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5651500" y="4797425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4"/>
                </a:solidFill>
                <a:latin typeface="Bradley Hand ITC" pitchFamily="66" charset="0"/>
              </a:rPr>
              <a:t>bigs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4427538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401424" name="Rectangle 16"/>
          <p:cNvSpPr>
            <a:spLocks noChangeArrowheads="1"/>
          </p:cNvSpPr>
          <p:nvPr/>
        </p:nvSpPr>
        <p:spPr bwMode="auto">
          <a:xfrm>
            <a:off x="5148263" y="4005263"/>
            <a:ext cx="1728787" cy="936625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95251" name="Text Box 17"/>
          <p:cNvSpPr txBox="1">
            <a:spLocks noChangeArrowheads="1"/>
          </p:cNvSpPr>
          <p:nvPr/>
        </p:nvSpPr>
        <p:spPr bwMode="auto">
          <a:xfrm>
            <a:off x="34194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5252" name="Text Box 18"/>
          <p:cNvSpPr txBox="1">
            <a:spLocks noChangeArrowheads="1"/>
          </p:cNvSpPr>
          <p:nvPr/>
        </p:nvSpPr>
        <p:spPr bwMode="auto">
          <a:xfrm>
            <a:off x="39941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5253" name="Text Box 19"/>
          <p:cNvSpPr txBox="1">
            <a:spLocks noChangeArrowheads="1"/>
          </p:cNvSpPr>
          <p:nvPr/>
        </p:nvSpPr>
        <p:spPr bwMode="auto">
          <a:xfrm>
            <a:off x="45704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5254" name="Text Box 20"/>
          <p:cNvSpPr txBox="1">
            <a:spLocks noChangeArrowheads="1"/>
          </p:cNvSpPr>
          <p:nvPr/>
        </p:nvSpPr>
        <p:spPr bwMode="auto">
          <a:xfrm>
            <a:off x="51466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5255" name="Text Box 21"/>
          <p:cNvSpPr txBox="1">
            <a:spLocks noChangeArrowheads="1"/>
          </p:cNvSpPr>
          <p:nvPr/>
        </p:nvSpPr>
        <p:spPr bwMode="auto">
          <a:xfrm>
            <a:off x="57229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5256" name="Text Box 22"/>
          <p:cNvSpPr txBox="1">
            <a:spLocks noChangeArrowheads="1"/>
          </p:cNvSpPr>
          <p:nvPr/>
        </p:nvSpPr>
        <p:spPr bwMode="auto">
          <a:xfrm>
            <a:off x="62992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5257" name="Text Box 23"/>
          <p:cNvSpPr txBox="1">
            <a:spLocks noChangeArrowheads="1"/>
          </p:cNvSpPr>
          <p:nvPr/>
        </p:nvSpPr>
        <p:spPr bwMode="auto">
          <a:xfrm>
            <a:off x="68754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5258" name="Text Box 24"/>
          <p:cNvSpPr txBox="1">
            <a:spLocks noChangeArrowheads="1"/>
          </p:cNvSpPr>
          <p:nvPr/>
        </p:nvSpPr>
        <p:spPr bwMode="auto">
          <a:xfrm>
            <a:off x="74517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Fifth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/>
      <p:bldP spid="401414" grpId="0"/>
      <p:bldP spid="401415" grpId="0" animBg="1"/>
      <p:bldP spid="401416" grpId="0" animBg="1"/>
      <p:bldP spid="401417" grpId="0" animBg="1"/>
      <p:bldP spid="401418" grpId="0" animBg="1"/>
      <p:bldP spid="401419" grpId="0" animBg="1"/>
      <p:bldP spid="401420" grpId="0" animBg="1"/>
      <p:bldP spid="401421" grpId="0" animBg="1"/>
      <p:bldP spid="401422" grpId="0" animBg="1"/>
      <p:bldP spid="401424" grpId="0" animBg="1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5EBF5-6CDF-457B-93EE-C1F4F10210E5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 flipV="1">
            <a:off x="6588125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2436" name="Line 4"/>
          <p:cNvSpPr>
            <a:spLocks noChangeShapeType="1"/>
          </p:cNvSpPr>
          <p:nvPr/>
        </p:nvSpPr>
        <p:spPr bwMode="auto">
          <a:xfrm flipV="1">
            <a:off x="6659563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6227763" y="5084763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5219700" y="4797425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radley Hand ITC" pitchFamily="66" charset="0"/>
              </a:rPr>
              <a:t>smalls</a:t>
            </a:r>
          </a:p>
        </p:txBody>
      </p:sp>
      <p:sp>
        <p:nvSpPr>
          <p:cNvPr id="402448" name="Rectangle 16"/>
          <p:cNvSpPr>
            <a:spLocks noChangeArrowheads="1"/>
          </p:cNvSpPr>
          <p:nvPr/>
        </p:nvSpPr>
        <p:spPr bwMode="auto">
          <a:xfrm flipH="1">
            <a:off x="5148263" y="4005263"/>
            <a:ext cx="1152525" cy="936625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96275" name="Text Box 17"/>
          <p:cNvSpPr txBox="1">
            <a:spLocks noChangeArrowheads="1"/>
          </p:cNvSpPr>
          <p:nvPr/>
        </p:nvSpPr>
        <p:spPr bwMode="auto">
          <a:xfrm>
            <a:off x="34210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6276" name="Text Box 18"/>
          <p:cNvSpPr txBox="1">
            <a:spLocks noChangeArrowheads="1"/>
          </p:cNvSpPr>
          <p:nvPr/>
        </p:nvSpPr>
        <p:spPr bwMode="auto">
          <a:xfrm>
            <a:off x="39957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6277" name="Text Box 19"/>
          <p:cNvSpPr txBox="1">
            <a:spLocks noChangeArrowheads="1"/>
          </p:cNvSpPr>
          <p:nvPr/>
        </p:nvSpPr>
        <p:spPr bwMode="auto">
          <a:xfrm>
            <a:off x="45720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6278" name="Text Box 20"/>
          <p:cNvSpPr txBox="1">
            <a:spLocks noChangeArrowheads="1"/>
          </p:cNvSpPr>
          <p:nvPr/>
        </p:nvSpPr>
        <p:spPr bwMode="auto">
          <a:xfrm>
            <a:off x="51482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6279" name="Text Box 21"/>
          <p:cNvSpPr txBox="1">
            <a:spLocks noChangeArrowheads="1"/>
          </p:cNvSpPr>
          <p:nvPr/>
        </p:nvSpPr>
        <p:spPr bwMode="auto">
          <a:xfrm>
            <a:off x="57245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6280" name="Text Box 22"/>
          <p:cNvSpPr txBox="1">
            <a:spLocks noChangeArrowheads="1"/>
          </p:cNvSpPr>
          <p:nvPr/>
        </p:nvSpPr>
        <p:spPr bwMode="auto">
          <a:xfrm>
            <a:off x="630078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6281" name="Text Box 23"/>
          <p:cNvSpPr txBox="1">
            <a:spLocks noChangeArrowheads="1"/>
          </p:cNvSpPr>
          <p:nvPr/>
        </p:nvSpPr>
        <p:spPr bwMode="auto">
          <a:xfrm>
            <a:off x="68770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6282" name="Text Box 24"/>
          <p:cNvSpPr txBox="1">
            <a:spLocks noChangeArrowheads="1"/>
          </p:cNvSpPr>
          <p:nvPr/>
        </p:nvSpPr>
        <p:spPr bwMode="auto">
          <a:xfrm>
            <a:off x="74533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763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Sixth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/>
      <p:bldP spid="402438" grpId="0" animBg="1"/>
      <p:bldP spid="402439" grpId="0" animBg="1"/>
      <p:bldP spid="402440" grpId="0" animBg="1"/>
      <p:bldP spid="402441" grpId="0" animBg="1"/>
      <p:bldP spid="402442" grpId="0" animBg="1"/>
      <p:bldP spid="402443" grpId="0" animBg="1"/>
      <p:bldP spid="402444" grpId="0" animBg="1"/>
      <p:bldP spid="402445" grpId="0" animBg="1"/>
      <p:bldP spid="402446" grpId="0"/>
      <p:bldP spid="402448" grpId="0" animBg="1"/>
      <p:bldP spid="2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Worst Case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1F8D7-5B25-497E-8038-14B04018BDCE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403459" name="Line 3"/>
          <p:cNvSpPr>
            <a:spLocks noChangeShapeType="1"/>
          </p:cNvSpPr>
          <p:nvPr/>
        </p:nvSpPr>
        <p:spPr bwMode="auto">
          <a:xfrm flipV="1">
            <a:off x="5435600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3460" name="Line 4"/>
          <p:cNvSpPr>
            <a:spLocks noChangeShapeType="1"/>
          </p:cNvSpPr>
          <p:nvPr/>
        </p:nvSpPr>
        <p:spPr bwMode="auto">
          <a:xfrm flipV="1">
            <a:off x="5507038" y="47244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075238" y="5084763"/>
            <a:ext cx="925512" cy="369887"/>
          </a:xfrm>
          <a:prstGeom prst="rect">
            <a:avLst/>
          </a:prstGeom>
          <a:ln>
            <a:noFill/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latin typeface="Bradley Hand ITC" pitchFamily="66" charset="0"/>
              </a:rPr>
              <a:t>pivot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34194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399415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457041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514667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5722938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299200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6875463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7451725" y="4221163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97297" name="Text Box 15"/>
          <p:cNvSpPr txBox="1">
            <a:spLocks noChangeArrowheads="1"/>
          </p:cNvSpPr>
          <p:nvPr/>
        </p:nvSpPr>
        <p:spPr bwMode="auto">
          <a:xfrm>
            <a:off x="34194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01</a:t>
            </a:r>
          </a:p>
        </p:txBody>
      </p:sp>
      <p:sp>
        <p:nvSpPr>
          <p:cNvPr id="97298" name="Text Box 16"/>
          <p:cNvSpPr txBox="1">
            <a:spLocks noChangeArrowheads="1"/>
          </p:cNvSpPr>
          <p:nvPr/>
        </p:nvSpPr>
        <p:spPr bwMode="auto">
          <a:xfrm>
            <a:off x="399415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02</a:t>
            </a:r>
          </a:p>
        </p:txBody>
      </p:sp>
      <p:sp>
        <p:nvSpPr>
          <p:cNvPr id="97299" name="Text Box 17"/>
          <p:cNvSpPr txBox="1">
            <a:spLocks noChangeArrowheads="1"/>
          </p:cNvSpPr>
          <p:nvPr/>
        </p:nvSpPr>
        <p:spPr bwMode="auto">
          <a:xfrm>
            <a:off x="457041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04</a:t>
            </a:r>
          </a:p>
        </p:txBody>
      </p:sp>
      <p:sp>
        <p:nvSpPr>
          <p:cNvPr id="97300" name="Text Box 18"/>
          <p:cNvSpPr txBox="1">
            <a:spLocks noChangeArrowheads="1"/>
          </p:cNvSpPr>
          <p:nvPr/>
        </p:nvSpPr>
        <p:spPr bwMode="auto">
          <a:xfrm>
            <a:off x="514667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06</a:t>
            </a:r>
          </a:p>
        </p:txBody>
      </p:sp>
      <p:sp>
        <p:nvSpPr>
          <p:cNvPr id="97301" name="Text Box 19"/>
          <p:cNvSpPr txBox="1">
            <a:spLocks noChangeArrowheads="1"/>
          </p:cNvSpPr>
          <p:nvPr/>
        </p:nvSpPr>
        <p:spPr bwMode="auto">
          <a:xfrm>
            <a:off x="5722938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05</a:t>
            </a:r>
          </a:p>
        </p:txBody>
      </p:sp>
      <p:sp>
        <p:nvSpPr>
          <p:cNvPr id="97302" name="Text Box 20"/>
          <p:cNvSpPr txBox="1">
            <a:spLocks noChangeArrowheads="1"/>
          </p:cNvSpPr>
          <p:nvPr/>
        </p:nvSpPr>
        <p:spPr bwMode="auto">
          <a:xfrm>
            <a:off x="6299200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07</a:t>
            </a:r>
          </a:p>
        </p:txBody>
      </p:sp>
      <p:sp>
        <p:nvSpPr>
          <p:cNvPr id="97303" name="Text Box 21"/>
          <p:cNvSpPr txBox="1">
            <a:spLocks noChangeArrowheads="1"/>
          </p:cNvSpPr>
          <p:nvPr/>
        </p:nvSpPr>
        <p:spPr bwMode="auto">
          <a:xfrm>
            <a:off x="6875463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08</a:t>
            </a:r>
          </a:p>
        </p:txBody>
      </p:sp>
      <p:sp>
        <p:nvSpPr>
          <p:cNvPr id="97304" name="Text Box 22"/>
          <p:cNvSpPr txBox="1">
            <a:spLocks noChangeArrowheads="1"/>
          </p:cNvSpPr>
          <p:nvPr/>
        </p:nvSpPr>
        <p:spPr bwMode="auto">
          <a:xfrm>
            <a:off x="7451725" y="2492375"/>
            <a:ext cx="5746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latin typeface="Courier New" pitchFamily="49" charset="0"/>
              </a:rPr>
              <a:t>09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475656" y="3284984"/>
            <a:ext cx="194421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Seventh partition!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2" grpId="0" animBg="1"/>
      <p:bldP spid="403463" grpId="0" animBg="1"/>
      <p:bldP spid="403464" grpId="0" animBg="1"/>
      <p:bldP spid="403465" grpId="0" animBg="1"/>
      <p:bldP spid="403466" grpId="0" animBg="1"/>
      <p:bldP spid="403467" grpId="0" animBg="1"/>
      <p:bldP spid="403468" grpId="0" animBg="1"/>
      <p:bldP spid="40346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Cost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2052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Instead of choosing a particular input size we will express a cost function for input of size </a:t>
            </a:r>
            <a:r>
              <a:rPr lang="en-US" sz="2800" i="1" dirty="0" smtClean="0"/>
              <a:t>n</a:t>
            </a:r>
          </a:p>
          <a:p>
            <a:pPr eaLnBrk="1" hangingPunct="1"/>
            <a:r>
              <a:rPr lang="en-US" sz="2800" dirty="0" smtClean="0"/>
              <a:t>Assume that the running time, </a:t>
            </a:r>
            <a:r>
              <a:rPr lang="en-US" sz="2800" i="1" dirty="0" smtClean="0"/>
              <a:t>t</a:t>
            </a:r>
            <a:r>
              <a:rPr lang="en-US" sz="2800" dirty="0" smtClean="0"/>
              <a:t>, of an algorithm is proportional to the number of operations</a:t>
            </a:r>
            <a:endParaRPr lang="en-US" sz="3000" dirty="0" smtClean="0"/>
          </a:p>
          <a:p>
            <a:pPr eaLnBrk="1" hangingPunct="1"/>
            <a:r>
              <a:rPr lang="en-US" sz="2800" dirty="0" smtClean="0"/>
              <a:t>Express</a:t>
            </a:r>
            <a:r>
              <a:rPr lang="en-US" sz="2800" i="1" dirty="0" smtClean="0"/>
              <a:t> t </a:t>
            </a:r>
            <a:r>
              <a:rPr lang="en-US" sz="2800" dirty="0" smtClean="0"/>
              <a:t>as a function of </a:t>
            </a:r>
            <a:r>
              <a:rPr lang="en-US" sz="2800" i="1" dirty="0" smtClean="0"/>
              <a:t>n</a:t>
            </a:r>
          </a:p>
          <a:p>
            <a:pPr lvl="1" eaLnBrk="1" hangingPunct="1"/>
            <a:r>
              <a:rPr lang="en-US" sz="2500" dirty="0" smtClean="0"/>
              <a:t>Where</a:t>
            </a:r>
            <a:r>
              <a:rPr lang="en-US" sz="2500" i="1" dirty="0" smtClean="0"/>
              <a:t> t </a:t>
            </a:r>
            <a:r>
              <a:rPr lang="en-US" sz="2500" dirty="0" smtClean="0"/>
              <a:t>is the time required to process the data using some algorithm </a:t>
            </a:r>
            <a:r>
              <a:rPr lang="en-US" sz="2500" i="1" dirty="0" smtClean="0"/>
              <a:t>A</a:t>
            </a:r>
          </a:p>
          <a:p>
            <a:pPr lvl="1" eaLnBrk="1" hangingPunct="1"/>
            <a:r>
              <a:rPr lang="en-US" sz="2500" dirty="0" smtClean="0"/>
              <a:t>Denote a cost function as </a:t>
            </a:r>
            <a:r>
              <a:rPr lang="en-US" sz="2500" i="1" dirty="0" err="1" smtClean="0"/>
              <a:t>t</a:t>
            </a:r>
            <a:r>
              <a:rPr lang="en-US" sz="2500" i="1" baseline="-25000" dirty="0" err="1" smtClean="0"/>
              <a:t>A</a:t>
            </a:r>
            <a:r>
              <a:rPr lang="en-US" sz="2500" dirty="0" smtClean="0"/>
              <a:t>(</a:t>
            </a:r>
            <a:r>
              <a:rPr lang="en-US" sz="2500" i="1" dirty="0" smtClean="0"/>
              <a:t>n</a:t>
            </a:r>
            <a:r>
              <a:rPr lang="en-US" sz="2500" dirty="0" smtClean="0"/>
              <a:t>)</a:t>
            </a:r>
          </a:p>
          <a:p>
            <a:pPr lvl="2" eaLnBrk="1" hangingPunct="1"/>
            <a:r>
              <a:rPr lang="en-US" sz="2100" dirty="0" smtClean="0"/>
              <a:t>i.e. the running time of algorithm </a:t>
            </a:r>
            <a:r>
              <a:rPr lang="en-US" sz="2100" i="1" dirty="0" smtClean="0"/>
              <a:t>A</a:t>
            </a:r>
            <a:r>
              <a:rPr lang="en-US" sz="2100" dirty="0" smtClean="0"/>
              <a:t>, with input size </a:t>
            </a:r>
            <a:r>
              <a:rPr lang="en-US" sz="2100" i="1" dirty="0" smtClean="0"/>
              <a:t>n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3BFB-7391-4A26-B0D9-CC1E5487CE1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52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Quicksort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Worst Case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060825"/>
          </a:xfrm>
        </p:spPr>
        <p:txBody>
          <a:bodyPr/>
          <a:lstStyle/>
          <a:p>
            <a:pPr eaLnBrk="1" hangingPunct="1"/>
            <a:r>
              <a:rPr lang="en-US" dirty="0" smtClean="0"/>
              <a:t>Every partition step ends with no values on one side of the pivot</a:t>
            </a:r>
          </a:p>
          <a:p>
            <a:pPr lvl="1" eaLnBrk="1" hangingPunct="1"/>
            <a:r>
              <a:rPr lang="en-US" dirty="0" smtClean="0"/>
              <a:t>The array has to be partitioned </a:t>
            </a:r>
            <a:r>
              <a:rPr lang="en-US" i="1" dirty="0" smtClean="0"/>
              <a:t>n</a:t>
            </a:r>
            <a:r>
              <a:rPr lang="en-US" dirty="0" smtClean="0"/>
              <a:t> times, not log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times</a:t>
            </a:r>
          </a:p>
          <a:p>
            <a:pPr lvl="1" eaLnBrk="1" hangingPunct="1"/>
            <a:r>
              <a:rPr lang="en-US" dirty="0" smtClean="0"/>
              <a:t>So in the worst case </a:t>
            </a:r>
            <a:r>
              <a:rPr lang="en-US" dirty="0" err="1" smtClean="0"/>
              <a:t>Quicksort</a:t>
            </a:r>
            <a:r>
              <a:rPr lang="en-US" dirty="0" smtClean="0"/>
              <a:t> performs around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operations</a:t>
            </a:r>
          </a:p>
          <a:p>
            <a:pPr eaLnBrk="1" hangingPunct="1"/>
            <a:r>
              <a:rPr lang="en-US" dirty="0" smtClean="0"/>
              <a:t>The worst case usually occurs when the array is nearly sorted (in either direction)</a:t>
            </a:r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ACA79-072A-4D85-A8C8-93F123FC1CAE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1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Quicksort Average Case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229600" cy="42484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With a large array we would have to be very, very unlucky to get the 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Unless there was some reason for the array to already be partially sorted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average case is much more like the best case than the worst case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 is an easy way to fix a partially sorted arrays to that it is ready for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Randomize the positions of the array elements!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0892F-6C22-4763-AAEC-7037389275AE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O Notation</a:t>
            </a:r>
          </a:p>
        </p:txBody>
      </p:sp>
      <p:sp>
        <p:nvSpPr>
          <p:cNvPr id="921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202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Algorithm Summary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Linear search: 3(</a:t>
            </a:r>
            <a:r>
              <a:rPr lang="en-US" sz="2800" i="1" dirty="0" smtClean="0"/>
              <a:t>n</a:t>
            </a:r>
            <a:r>
              <a:rPr lang="en-US" sz="2800" dirty="0" smtClean="0"/>
              <a:t> + 1)/4 – average case</a:t>
            </a:r>
          </a:p>
          <a:p>
            <a:pPr lvl="1" eaLnBrk="1" hangingPunct="1"/>
            <a:r>
              <a:rPr lang="en-US" sz="2500" dirty="0" smtClean="0"/>
              <a:t>Given certain assumptions</a:t>
            </a:r>
          </a:p>
          <a:p>
            <a:pPr eaLnBrk="1" hangingPunct="1"/>
            <a:r>
              <a:rPr lang="en-US" sz="2800" dirty="0" smtClean="0"/>
              <a:t>Binary search: log</a:t>
            </a:r>
            <a:r>
              <a:rPr lang="en-US" sz="2800" baseline="-25000" dirty="0" smtClean="0"/>
              <a:t>2</a:t>
            </a:r>
            <a:r>
              <a:rPr lang="en-US" sz="2800" i="1" dirty="0" smtClean="0"/>
              <a:t>n</a:t>
            </a:r>
            <a:r>
              <a:rPr lang="en-US" sz="2800" dirty="0" smtClean="0"/>
              <a:t> – worst case</a:t>
            </a:r>
          </a:p>
          <a:p>
            <a:pPr lvl="1" eaLnBrk="1" hangingPunct="1"/>
            <a:r>
              <a:rPr lang="en-US" sz="2500" dirty="0" smtClean="0"/>
              <a:t>Average case similar to the worst case</a:t>
            </a:r>
          </a:p>
          <a:p>
            <a:pPr eaLnBrk="1" hangingPunct="1"/>
            <a:r>
              <a:rPr lang="en-US" sz="2800" dirty="0" smtClean="0"/>
              <a:t>Selection sort: </a:t>
            </a:r>
            <a:r>
              <a:rPr lang="en-US" sz="2800" i="1" dirty="0" smtClean="0"/>
              <a:t>n</a:t>
            </a:r>
            <a:r>
              <a:rPr lang="en-US" sz="2800" dirty="0" smtClean="0"/>
              <a:t>((</a:t>
            </a:r>
            <a:r>
              <a:rPr lang="en-US" sz="2800" i="1" dirty="0" smtClean="0"/>
              <a:t>n</a:t>
            </a:r>
            <a:r>
              <a:rPr lang="en-US" sz="2800" dirty="0" smtClean="0"/>
              <a:t> – 1) / 2) – all cases</a:t>
            </a:r>
          </a:p>
          <a:p>
            <a:pPr eaLnBrk="1" hangingPunct="1"/>
            <a:r>
              <a:rPr lang="en-US" sz="2800" dirty="0" smtClean="0"/>
              <a:t>Insertion sort: </a:t>
            </a:r>
            <a:r>
              <a:rPr lang="en-US" sz="2800" i="1" dirty="0" smtClean="0"/>
              <a:t>n</a:t>
            </a:r>
            <a:r>
              <a:rPr lang="en-US" sz="2800" dirty="0" smtClean="0"/>
              <a:t>((</a:t>
            </a:r>
            <a:r>
              <a:rPr lang="en-US" sz="2800" i="1" dirty="0" smtClean="0"/>
              <a:t>n</a:t>
            </a:r>
            <a:r>
              <a:rPr lang="en-US" sz="2800" dirty="0" smtClean="0"/>
              <a:t> – 1) / 2) – worst case</a:t>
            </a:r>
          </a:p>
          <a:p>
            <a:pPr lvl="1" eaLnBrk="1" hangingPunct="1"/>
            <a:r>
              <a:rPr lang="en-US" sz="2500" dirty="0" smtClean="0"/>
              <a:t>Average case is similar to the worst case</a:t>
            </a:r>
          </a:p>
          <a:p>
            <a:pPr eaLnBrk="1" hangingPunct="1"/>
            <a:r>
              <a:rPr lang="en-US" sz="2800" dirty="0" err="1" smtClean="0"/>
              <a:t>Quicksort</a:t>
            </a:r>
            <a:r>
              <a:rPr lang="en-US" sz="2800" dirty="0" smtClean="0"/>
              <a:t>: </a:t>
            </a:r>
            <a:r>
              <a:rPr lang="en-US" sz="2800" i="1" dirty="0" smtClean="0"/>
              <a:t>n</a:t>
            </a:r>
            <a:r>
              <a:rPr lang="en-US" sz="2800" dirty="0" smtClean="0"/>
              <a:t>(log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)) – best case</a:t>
            </a:r>
          </a:p>
          <a:p>
            <a:pPr lvl="1" eaLnBrk="1" hangingPunct="1"/>
            <a:r>
              <a:rPr lang="en-US" sz="2500" dirty="0" smtClean="0"/>
              <a:t>Average case is similar to the best case</a:t>
            </a:r>
          </a:p>
        </p:txBody>
      </p:sp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5CCEE-BE0B-429F-A87E-764DD84B4F47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Algorithm Comparison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Let's compare these algorithms for some arbitrary input size (say </a:t>
            </a:r>
            <a:r>
              <a:rPr lang="en-US" i="1" dirty="0" smtClean="0"/>
              <a:t>n</a:t>
            </a:r>
            <a:r>
              <a:rPr lang="en-US" dirty="0" smtClean="0"/>
              <a:t> = 1,000)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order of the number of comparisons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Binary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Linear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Insertion sort best 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Quicksort</a:t>
            </a:r>
            <a:r>
              <a:rPr lang="en-US" dirty="0" smtClean="0"/>
              <a:t> average and best cases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Selection sort all cases, Insertion sort average and worst cases, </a:t>
            </a:r>
            <a:r>
              <a:rPr lang="en-US" dirty="0" err="1" smtClean="0"/>
              <a:t>Quicksort</a:t>
            </a:r>
            <a:r>
              <a:rPr lang="en-US" dirty="0" smtClean="0"/>
              <a:t> worst case</a:t>
            </a: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E2184-EA08-4669-91A1-190B39ACD47F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43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Algorithm Growth Rate</a:t>
            </a:r>
            <a:endParaRPr lang="en-CA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 we want to know when comparing two algorithms?</a:t>
            </a:r>
          </a:p>
          <a:p>
            <a:pPr lvl="1"/>
            <a:r>
              <a:rPr lang="en-CA" dirty="0" smtClean="0"/>
              <a:t>The most important thing is how quickly the time requirements increase with input size</a:t>
            </a:r>
          </a:p>
          <a:p>
            <a:pPr lvl="1"/>
            <a:r>
              <a:rPr lang="en-CA" dirty="0" smtClean="0"/>
              <a:t>e.g. If we double the input size how much longer does an algorithm take?</a:t>
            </a:r>
          </a:p>
          <a:p>
            <a:r>
              <a:rPr lang="en-CA" dirty="0" smtClean="0"/>
              <a:t>Here are some graphs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0CDC9-1777-4CC6-B781-81963EFC28A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58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34723" y="282348"/>
          <a:ext cx="8674554" cy="629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Small </a:t>
            </a:r>
            <a:r>
              <a:rPr lang="en-US" i="1" smtClean="0">
                <a:solidFill>
                  <a:schemeClr val="accent1">
                    <a:satMod val="150000"/>
                  </a:schemeClr>
                </a:solidFill>
              </a:rPr>
              <a:t>n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B9EAD-07DA-4F5B-ABE0-D0140ABC5FDC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971600" y="1556792"/>
            <a:ext cx="6768752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Hard to see what is happening with </a:t>
            </a:r>
            <a:r>
              <a:rPr lang="en-US" i="1" dirty="0"/>
              <a:t>n</a:t>
            </a:r>
            <a:r>
              <a:rPr lang="en-US" dirty="0"/>
              <a:t> so small …</a:t>
            </a:r>
          </a:p>
        </p:txBody>
      </p:sp>
    </p:spTree>
    <p:extLst>
      <p:ext uri="{BB962C8B-B14F-4D97-AF65-F5344CB8AC3E}">
        <p14:creationId xmlns:p14="http://schemas.microsoft.com/office/powerpoint/2010/main" val="28782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Not Much Bigger </a:t>
            </a:r>
            <a:r>
              <a:rPr lang="en-US" i="1" smtClean="0">
                <a:solidFill>
                  <a:schemeClr val="accent1">
                    <a:satMod val="150000"/>
                  </a:schemeClr>
                </a:solidFill>
              </a:rPr>
              <a:t>n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ECF0C-55D8-495C-A8FA-8BEA1B9BB7BE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043608" y="1556792"/>
            <a:ext cx="6768752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-1)/2 are growing much faster than any of the others</a:t>
            </a:r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34723" y="2000240"/>
          <a:ext cx="8674554" cy="457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5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smtClean="0">
                <a:solidFill>
                  <a:schemeClr val="accent1">
                    <a:satMod val="150000"/>
                  </a:schemeClr>
                </a:solidFill>
              </a:rPr>
              <a:t>n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 from 10 to 1,000,000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6D4A9-81B3-478B-98D5-35CF0781D851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1619672" y="1556792"/>
            <a:ext cx="6192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Hmm!  Let's try a logarithmic scale …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34723" y="2000240"/>
          <a:ext cx="8674554" cy="457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7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smtClean="0">
                <a:solidFill>
                  <a:schemeClr val="accent1">
                    <a:satMod val="150000"/>
                  </a:schemeClr>
                </a:solidFill>
              </a:rPr>
              <a:t>n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 from 10 to 1,000,000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41A08-A3FF-4AB7-AEE8-13A74A1D9AEB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1619672" y="1556792"/>
            <a:ext cx="6192688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Notice how </a:t>
            </a:r>
            <a:r>
              <a:rPr lang="en-US" i="1" dirty="0"/>
              <a:t>clusters</a:t>
            </a:r>
            <a:r>
              <a:rPr lang="en-US" dirty="0"/>
              <a:t> of growth rates start to emerge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34723" y="1928802"/>
          <a:ext cx="8674554" cy="464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6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accent1">
                    <a:satMod val="150000"/>
                  </a:schemeClr>
                </a:solidFill>
              </a:rPr>
              <a:t>A Simple Example</a:t>
            </a:r>
            <a:endParaRPr lang="en-C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size){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&lt; size; ++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2">
              <a:buNone/>
            </a:pP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6FD36-B96B-409C-9B2F-77600FE4559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4071938"/>
            <a:ext cx="7929563" cy="642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4071938"/>
            <a:ext cx="2857500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Operations performed on an array of length </a:t>
            </a:r>
            <a:r>
              <a:rPr lang="en-CA" b="1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50" y="4143375"/>
            <a:ext cx="2000250" cy="430213"/>
          </a:xfrm>
          <a:prstGeom prst="rect">
            <a:avLst/>
          </a:prstGeom>
          <a:noFill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43188" y="4786313"/>
            <a:ext cx="1428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declare and initialize </a:t>
            </a:r>
            <a:r>
              <a:rPr lang="en-CA" i="1" dirty="0" err="1">
                <a:solidFill>
                  <a:schemeClr val="dk1"/>
                </a:solidFill>
                <a:latin typeface="+mn-lt"/>
              </a:rPr>
              <a:t>i</a:t>
            </a:r>
            <a:endParaRPr lang="en-CA" i="1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4714875"/>
            <a:ext cx="26431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perform comparison, print array element, and increment </a:t>
            </a:r>
            <a:r>
              <a:rPr lang="en-CA" i="1" dirty="0" err="1">
                <a:solidFill>
                  <a:schemeClr val="dk1"/>
                </a:solidFill>
                <a:latin typeface="+mn-lt"/>
              </a:rPr>
              <a:t>i</a:t>
            </a:r>
            <a:r>
              <a:rPr lang="en-CA" dirty="0">
                <a:solidFill>
                  <a:schemeClr val="dk1"/>
                </a:solidFill>
                <a:latin typeface="+mn-lt"/>
              </a:rPr>
              <a:t>: </a:t>
            </a:r>
            <a:r>
              <a:rPr lang="en-CA" i="1" dirty="0">
                <a:solidFill>
                  <a:schemeClr val="dk1"/>
                </a:solidFill>
                <a:latin typeface="+mn-lt"/>
              </a:rPr>
              <a:t>n</a:t>
            </a:r>
            <a:r>
              <a:rPr lang="en-CA" dirty="0">
                <a:solidFill>
                  <a:schemeClr val="dk1"/>
                </a:solidFill>
                <a:latin typeface="+mn-lt"/>
              </a:rPr>
              <a:t> times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188" y="4143375"/>
            <a:ext cx="3357562" cy="430213"/>
          </a:xfrm>
          <a:prstGeom prst="rect">
            <a:avLst/>
          </a:prstGeom>
          <a:noFill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3n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5" y="4143375"/>
            <a:ext cx="285750" cy="430213"/>
          </a:xfrm>
          <a:prstGeom prst="rect">
            <a:avLst/>
          </a:prstGeom>
          <a:noFill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715125" y="4714875"/>
            <a:ext cx="1428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CA" dirty="0">
                <a:solidFill>
                  <a:schemeClr val="dk1"/>
                </a:solidFill>
                <a:latin typeface="+mn-lt"/>
              </a:rPr>
              <a:t>make comparison when </a:t>
            </a:r>
            <a:r>
              <a:rPr lang="en-CA" i="1" dirty="0" err="1">
                <a:solidFill>
                  <a:schemeClr val="dk1"/>
                </a:solidFill>
                <a:latin typeface="+mn-lt"/>
              </a:rPr>
              <a:t>i</a:t>
            </a:r>
            <a:r>
              <a:rPr lang="en-CA" dirty="0">
                <a:solidFill>
                  <a:schemeClr val="dk1"/>
                </a:solidFill>
                <a:latin typeface="+mn-lt"/>
              </a:rPr>
              <a:t> = </a:t>
            </a:r>
            <a:r>
              <a:rPr lang="en-CA" i="1" dirty="0">
                <a:solidFill>
                  <a:schemeClr val="dk1"/>
                </a:solidFill>
                <a:latin typeface="+mn-lt"/>
              </a:rPr>
              <a:t>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2360" y="3789040"/>
            <a:ext cx="115212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CA" dirty="0">
                <a:solidFill>
                  <a:schemeClr val="tx1"/>
                </a:solidFill>
                <a:latin typeface="+mn-lt"/>
              </a:rPr>
              <a:t>t = 3n + 2 </a:t>
            </a:r>
          </a:p>
        </p:txBody>
      </p:sp>
    </p:spTree>
    <p:extLst>
      <p:ext uri="{BB962C8B-B14F-4D97-AF65-F5344CB8AC3E}">
        <p14:creationId xmlns:p14="http://schemas.microsoft.com/office/powerpoint/2010/main" val="15263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 Notation Introduction</a:t>
            </a:r>
            <a:endParaRPr lang="en-CA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7004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Exact counting of operations is often difficult (and tedious), even for simple algorithms</a:t>
            </a:r>
          </a:p>
          <a:p>
            <a:pPr lvl="1" eaLnBrk="1" hangingPunct="1"/>
            <a:r>
              <a:rPr lang="en-US" sz="2400" dirty="0" smtClean="0"/>
              <a:t>And is often not much more useful than estimates due to the relative importance of other factors</a:t>
            </a:r>
          </a:p>
          <a:p>
            <a:pPr eaLnBrk="1" hangingPunct="1"/>
            <a:r>
              <a:rPr lang="en-US" sz="2800" i="1" dirty="0" smtClean="0"/>
              <a:t>O Notation </a:t>
            </a:r>
            <a:r>
              <a:rPr lang="en-US" sz="2800" dirty="0" smtClean="0"/>
              <a:t>is a mathematical language for evaluating the running-time  of algorithms</a:t>
            </a:r>
          </a:p>
          <a:p>
            <a:pPr lvl="1" eaLnBrk="1" hangingPunct="1"/>
            <a:r>
              <a:rPr lang="en-US" sz="2400" dirty="0" smtClean="0"/>
              <a:t>O-notation evaluates the </a:t>
            </a:r>
            <a:r>
              <a:rPr lang="en-US" sz="2400" i="1" dirty="0" smtClean="0"/>
              <a:t>growth rate </a:t>
            </a:r>
            <a:r>
              <a:rPr lang="en-US" sz="2400" dirty="0" smtClean="0"/>
              <a:t>of an algorithm</a:t>
            </a:r>
            <a:endParaRPr lang="en-CA" sz="2400" dirty="0" smtClean="0"/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D6C4F-FA1F-4A07-8DE1-920CA1D43711}" type="slidenum">
              <a:rPr lang="en-US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19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Example of a Cost Function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Cost Function:</a:t>
            </a:r>
            <a:r>
              <a:rPr lang="en-US" sz="2800" i="1" dirty="0" smtClean="0"/>
              <a:t> 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+ 20</a:t>
            </a:r>
            <a:r>
              <a:rPr lang="en-US" sz="2800" i="1" dirty="0" smtClean="0"/>
              <a:t>n</a:t>
            </a:r>
            <a:r>
              <a:rPr lang="en-US" sz="2800" dirty="0" smtClean="0"/>
              <a:t> + 100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Which term in the function is the most important?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depends on the size of </a:t>
            </a:r>
            <a:r>
              <a:rPr lang="en-US" sz="2800" i="1" dirty="0" smtClean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n</a:t>
            </a:r>
            <a:r>
              <a:rPr lang="en-US" sz="2400" dirty="0" smtClean="0"/>
              <a:t> = 2,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4 + 40 + </a:t>
            </a:r>
            <a:r>
              <a:rPr lang="en-US" sz="2400" u="sng" dirty="0" smtClean="0"/>
              <a:t>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 constant, 100,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n</a:t>
            </a:r>
            <a:r>
              <a:rPr lang="en-US" sz="2400" dirty="0" smtClean="0"/>
              <a:t> = 10,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100 + </a:t>
            </a:r>
            <a:r>
              <a:rPr lang="en-US" sz="2400" u="sng" dirty="0" smtClean="0"/>
              <a:t>200</a:t>
            </a:r>
            <a:r>
              <a:rPr lang="en-US" sz="2400" dirty="0" smtClean="0"/>
              <a:t> + 100</a:t>
            </a:r>
            <a:endParaRPr lang="en-US" sz="23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20</a:t>
            </a:r>
            <a:r>
              <a:rPr lang="en-US" sz="2000" i="1" dirty="0" smtClean="0"/>
              <a:t>n</a:t>
            </a:r>
            <a:r>
              <a:rPr lang="en-US" sz="2000" dirty="0" smtClean="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n</a:t>
            </a:r>
            <a:r>
              <a:rPr lang="en-US" sz="2400" dirty="0" smtClean="0"/>
              <a:t> = 100,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u="sng" dirty="0" smtClean="0"/>
              <a:t>10,000</a:t>
            </a:r>
            <a:r>
              <a:rPr lang="en-US" sz="2400" dirty="0" smtClean="0"/>
              <a:t> + 2,000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n</a:t>
            </a:r>
            <a:r>
              <a:rPr lang="en-US" sz="2400" dirty="0" smtClean="0"/>
              <a:t> = 1000,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b="1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u="sng" dirty="0" smtClean="0"/>
              <a:t>1,000,000</a:t>
            </a:r>
            <a:r>
              <a:rPr lang="en-US" sz="2400" dirty="0" smtClean="0"/>
              <a:t> + 20,000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is still the dominating term</a:t>
            </a:r>
          </a:p>
        </p:txBody>
      </p:sp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A6EA8-3C6E-460E-95F2-C0A7EE3FF4D8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Big O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 notation approximates a cost function that allows us to estimate growth rate</a:t>
            </a:r>
          </a:p>
          <a:p>
            <a:pPr lvl="1" eaLnBrk="1" hangingPunct="1"/>
            <a:r>
              <a:rPr lang="en-US" sz="2500" dirty="0" smtClean="0"/>
              <a:t>The approximation is usually good enough</a:t>
            </a:r>
          </a:p>
          <a:p>
            <a:pPr lvl="2" eaLnBrk="1" hangingPunct="1"/>
            <a:r>
              <a:rPr lang="en-US" dirty="0" smtClean="0"/>
              <a:t>Especially when considering the efficiency of an algorithm as </a:t>
            </a:r>
            <a:r>
              <a:rPr lang="en-US" i="1" dirty="0" smtClean="0"/>
              <a:t>n</a:t>
            </a:r>
            <a:r>
              <a:rPr lang="en-US" dirty="0" smtClean="0"/>
              <a:t> gets very large</a:t>
            </a:r>
          </a:p>
          <a:p>
            <a:pPr eaLnBrk="1" hangingPunct="1"/>
            <a:r>
              <a:rPr lang="en-US" sz="2800" dirty="0" smtClean="0"/>
              <a:t>Count the number of times that an algorithm executes its </a:t>
            </a:r>
            <a:r>
              <a:rPr lang="en-US" sz="2800" i="1" dirty="0" smtClean="0"/>
              <a:t>barometer instruction</a:t>
            </a:r>
          </a:p>
          <a:p>
            <a:pPr lvl="1" eaLnBrk="1" hangingPunct="1"/>
            <a:r>
              <a:rPr lang="en-US" sz="2500" dirty="0" smtClean="0"/>
              <a:t>And determine how the count increases as the input size increases</a:t>
            </a:r>
          </a:p>
        </p:txBody>
      </p:sp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0DB6-431D-44FF-BCB0-EEB116B6AA8E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4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The general idea is 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72816"/>
            <a:ext cx="8216900" cy="396044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Big-</a:t>
            </a:r>
            <a:r>
              <a:rPr lang="en-US" sz="2800" i="1" dirty="0" smtClean="0"/>
              <a:t>O</a:t>
            </a:r>
            <a:r>
              <a:rPr lang="en-US" sz="2800" dirty="0" smtClean="0"/>
              <a:t> notation does not give a precise formulation of the cost function for a particular data size</a:t>
            </a:r>
            <a:endParaRPr lang="en-US" sz="2800" b="1" dirty="0" smtClean="0"/>
          </a:p>
          <a:p>
            <a:pPr eaLnBrk="1" hangingPunct="1"/>
            <a:r>
              <a:rPr lang="en-US" sz="2800" dirty="0" smtClean="0"/>
              <a:t>It expresses the general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of the algorithm as the data size </a:t>
            </a:r>
            <a:r>
              <a:rPr lang="en-US" sz="2800" i="1" dirty="0" smtClean="0"/>
              <a:t>n</a:t>
            </a:r>
            <a:r>
              <a:rPr lang="en-US" sz="2800" dirty="0" smtClean="0"/>
              <a:t> grows very large so ignores</a:t>
            </a:r>
          </a:p>
          <a:p>
            <a:pPr lvl="1" eaLnBrk="1" hangingPunct="1"/>
            <a:r>
              <a:rPr lang="en-US" sz="2400" dirty="0" smtClean="0"/>
              <a:t>lower order terms and</a:t>
            </a:r>
          </a:p>
          <a:p>
            <a:pPr lvl="1" eaLnBrk="1" hangingPunct="1"/>
            <a:r>
              <a:rPr lang="en-US" sz="2400" dirty="0" smtClean="0"/>
              <a:t>constants</a:t>
            </a:r>
          </a:p>
          <a:p>
            <a:r>
              <a:rPr lang="en-US" sz="2800" dirty="0" smtClean="0"/>
              <a:t>A Big-</a:t>
            </a:r>
            <a:r>
              <a:rPr lang="en-US" sz="2800" i="1" dirty="0" smtClean="0"/>
              <a:t>O</a:t>
            </a:r>
            <a:r>
              <a:rPr lang="en-US" sz="2800" dirty="0" smtClean="0"/>
              <a:t> cost function is a simple function of </a:t>
            </a:r>
            <a:r>
              <a:rPr lang="en-US" sz="2800" i="1" dirty="0" smtClean="0"/>
              <a:t>n</a:t>
            </a:r>
          </a:p>
          <a:p>
            <a:pPr lvl="1"/>
            <a:r>
              <a:rPr lang="en-US" sz="2400" i="1" dirty="0" smtClean="0"/>
              <a:t>n</a:t>
            </a:r>
            <a:r>
              <a:rPr lang="en-US" sz="2400" dirty="0" smtClean="0"/>
              <a:t>,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), etc.</a:t>
            </a:r>
          </a:p>
        </p:txBody>
      </p:sp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50247-B305-4A45-A230-C24609FF7B08}" type="slidenum">
              <a:rPr lang="en-US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25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Why Big O?</a:t>
            </a:r>
            <a:endParaRPr lang="en-CA" dirty="0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algorithm is said to be </a:t>
            </a:r>
            <a:r>
              <a:rPr lang="en-CA" i="1" dirty="0" smtClean="0"/>
              <a:t>order</a:t>
            </a:r>
            <a:r>
              <a:rPr lang="en-CA" dirty="0" smtClean="0"/>
              <a:t> </a:t>
            </a:r>
            <a:r>
              <a:rPr lang="en-CA" i="1" dirty="0" smtClean="0"/>
              <a:t>f</a:t>
            </a:r>
            <a:r>
              <a:rPr lang="en-CA" dirty="0" smtClean="0"/>
              <a:t>(</a:t>
            </a:r>
            <a:r>
              <a:rPr lang="en-CA" i="1" dirty="0" smtClean="0"/>
              <a:t>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Denoted as </a:t>
            </a:r>
            <a:r>
              <a:rPr lang="en-CA" i="1" dirty="0" smtClean="0"/>
              <a:t>O</a:t>
            </a:r>
            <a:r>
              <a:rPr lang="en-CA" dirty="0" smtClean="0"/>
              <a:t>(</a:t>
            </a:r>
            <a:r>
              <a:rPr lang="en-CA" i="1" dirty="0" smtClean="0"/>
              <a:t>f</a:t>
            </a:r>
            <a:r>
              <a:rPr lang="en-CA" dirty="0" smtClean="0"/>
              <a:t>(</a:t>
            </a:r>
            <a:r>
              <a:rPr lang="en-CA" i="1" dirty="0" smtClean="0"/>
              <a:t>n</a:t>
            </a:r>
            <a:r>
              <a:rPr lang="en-CA" dirty="0" smtClean="0"/>
              <a:t>))</a:t>
            </a:r>
          </a:p>
          <a:p>
            <a:r>
              <a:rPr lang="en-CA" dirty="0" smtClean="0"/>
              <a:t>The function </a:t>
            </a:r>
            <a:r>
              <a:rPr lang="en-CA" i="1" dirty="0" smtClean="0"/>
              <a:t>f</a:t>
            </a:r>
            <a:r>
              <a:rPr lang="en-CA" dirty="0" smtClean="0"/>
              <a:t>(</a:t>
            </a:r>
            <a:r>
              <a:rPr lang="en-CA" i="1" dirty="0" smtClean="0"/>
              <a:t>n</a:t>
            </a:r>
            <a:r>
              <a:rPr lang="en-CA" dirty="0" smtClean="0"/>
              <a:t>) is the algorithm's growth rate function</a:t>
            </a:r>
          </a:p>
          <a:p>
            <a:pPr lvl="1"/>
            <a:r>
              <a:rPr lang="en-CA" dirty="0" smtClean="0"/>
              <a:t>If a problem of size </a:t>
            </a:r>
            <a:r>
              <a:rPr lang="en-CA" i="1" dirty="0" smtClean="0"/>
              <a:t>n</a:t>
            </a:r>
            <a:r>
              <a:rPr lang="en-CA" dirty="0" smtClean="0"/>
              <a:t> requires time proportional to </a:t>
            </a:r>
            <a:r>
              <a:rPr lang="en-CA" i="1" dirty="0" smtClean="0"/>
              <a:t>n</a:t>
            </a:r>
            <a:r>
              <a:rPr lang="en-CA" dirty="0" smtClean="0"/>
              <a:t> then the problem is </a:t>
            </a:r>
            <a:r>
              <a:rPr lang="en-CA" i="1" dirty="0" smtClean="0"/>
              <a:t>O</a:t>
            </a:r>
            <a:r>
              <a:rPr lang="en-CA" dirty="0" smtClean="0"/>
              <a:t>(</a:t>
            </a:r>
            <a:r>
              <a:rPr lang="en-CA" i="1" dirty="0" smtClean="0"/>
              <a:t>n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e.g. If the input size is doubled so is the running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A5EBA-F175-4B28-AF18-7A07CE3C96BE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17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Big O Notation Definition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 algorithm is </a:t>
            </a:r>
            <a:r>
              <a:rPr lang="en-US" sz="2800" i="1" dirty="0" smtClean="0"/>
              <a:t>order 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if there are positive constants </a:t>
            </a:r>
            <a:r>
              <a:rPr lang="en-US" sz="2800" i="1" dirty="0" smtClean="0"/>
              <a:t>k</a:t>
            </a:r>
            <a:r>
              <a:rPr lang="en-US" sz="2800" dirty="0" smtClean="0"/>
              <a:t> and </a:t>
            </a:r>
            <a:r>
              <a:rPr lang="en-US" sz="2800" i="1" dirty="0" smtClean="0"/>
              <a:t>m</a:t>
            </a:r>
            <a:r>
              <a:rPr lang="en-US" sz="2800" dirty="0" smtClean="0"/>
              <a:t> such that </a:t>
            </a:r>
          </a:p>
          <a:p>
            <a:pPr lvl="1" eaLnBrk="1" hangingPunct="1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k </a:t>
            </a:r>
            <a:r>
              <a:rPr lang="en-US" sz="2400" dirty="0" smtClean="0"/>
              <a:t>*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for all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i="1" dirty="0" smtClean="0"/>
              <a:t>m</a:t>
            </a:r>
          </a:p>
          <a:p>
            <a:pPr lvl="2"/>
            <a:r>
              <a:rPr lang="en-US" sz="2000" dirty="0" smtClean="0"/>
              <a:t>i.e. find constants </a:t>
            </a:r>
            <a:r>
              <a:rPr lang="en-US" sz="2000" i="1" dirty="0" smtClean="0"/>
              <a:t>k</a:t>
            </a:r>
            <a:r>
              <a:rPr lang="en-US" sz="2000" dirty="0" smtClean="0"/>
              <a:t> and </a:t>
            </a:r>
            <a:r>
              <a:rPr lang="en-US" sz="2000" i="1" dirty="0" smtClean="0"/>
              <a:t>m</a:t>
            </a:r>
            <a:r>
              <a:rPr lang="en-US" sz="2000" dirty="0" smtClean="0"/>
              <a:t> such that the cost function is less than or equal to </a:t>
            </a:r>
            <a:r>
              <a:rPr lang="en-US" sz="2000" i="1" dirty="0" smtClean="0"/>
              <a:t>k</a:t>
            </a:r>
            <a:r>
              <a:rPr lang="en-US" sz="2000" dirty="0" smtClean="0"/>
              <a:t> * a simpler function for all </a:t>
            </a:r>
            <a:r>
              <a:rPr lang="en-US" sz="2000" i="1" dirty="0" smtClean="0"/>
              <a:t>n</a:t>
            </a:r>
            <a:r>
              <a:rPr lang="en-US" sz="2000" dirty="0" smtClean="0"/>
              <a:t> greater than or equal to </a:t>
            </a:r>
            <a:r>
              <a:rPr lang="en-US" sz="2000" i="1" dirty="0" smtClean="0"/>
              <a:t>m</a:t>
            </a:r>
          </a:p>
          <a:p>
            <a:r>
              <a:rPr lang="en-US" sz="2800" dirty="0" smtClean="0"/>
              <a:t>If so we would say that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is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))</a:t>
            </a:r>
          </a:p>
        </p:txBody>
      </p:sp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18658-8EBA-40FA-B5D8-6BC6A89F13CE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33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Constants </a:t>
            </a:r>
            <a:r>
              <a:rPr lang="en-CA" i="1" dirty="0" smtClean="0"/>
              <a:t>k</a:t>
            </a:r>
            <a:r>
              <a:rPr lang="en-CA" dirty="0" smtClean="0"/>
              <a:t> and </a:t>
            </a:r>
            <a:r>
              <a:rPr lang="en-CA" i="1" dirty="0" smtClean="0"/>
              <a:t>m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Finding a constant </a:t>
            </a:r>
            <a:r>
              <a:rPr lang="en-CA" i="1" dirty="0" smtClean="0"/>
              <a:t>k</a:t>
            </a:r>
            <a:r>
              <a:rPr lang="en-CA" dirty="0" smtClean="0"/>
              <a:t> |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*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CA" dirty="0" smtClean="0"/>
              <a:t>shows that there is no higher order term than </a:t>
            </a:r>
            <a:r>
              <a:rPr lang="en-CA" i="1" dirty="0" smtClean="0"/>
              <a:t>f</a:t>
            </a:r>
            <a:r>
              <a:rPr lang="en-CA" dirty="0" smtClean="0"/>
              <a:t>(</a:t>
            </a:r>
            <a:r>
              <a:rPr lang="en-CA" i="1" dirty="0" smtClean="0"/>
              <a:t>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e.g. If the cost function was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+ 20</a:t>
            </a:r>
            <a:r>
              <a:rPr lang="en-US" i="1" dirty="0" smtClean="0"/>
              <a:t>n</a:t>
            </a:r>
            <a:r>
              <a:rPr lang="en-US" dirty="0" smtClean="0"/>
              <a:t> + 100 and I believed this was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 would </a:t>
            </a:r>
            <a:r>
              <a:rPr lang="en-US" i="1" dirty="0" smtClean="0"/>
              <a:t>not</a:t>
            </a:r>
            <a:r>
              <a:rPr lang="en-US" dirty="0" smtClean="0"/>
              <a:t> be able to find a constant </a:t>
            </a:r>
            <a:r>
              <a:rPr lang="en-CA" i="1" dirty="0" smtClean="0"/>
              <a:t>k</a:t>
            </a:r>
            <a:r>
              <a:rPr lang="en-CA" dirty="0" smtClean="0"/>
              <a:t> |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*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for all values of 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 smtClean="0"/>
              <a:t>For some small values of </a:t>
            </a:r>
            <a:r>
              <a:rPr lang="en-US" i="1" dirty="0" smtClean="0"/>
              <a:t>n</a:t>
            </a:r>
            <a:r>
              <a:rPr lang="en-US" dirty="0" smtClean="0"/>
              <a:t> lower order terms may dominate</a:t>
            </a:r>
          </a:p>
          <a:p>
            <a:pPr lvl="1"/>
            <a:r>
              <a:rPr lang="en-US" dirty="0" smtClean="0"/>
              <a:t>The constant</a:t>
            </a:r>
            <a:r>
              <a:rPr lang="en-US" i="1" dirty="0" smtClean="0"/>
              <a:t> m</a:t>
            </a:r>
            <a:r>
              <a:rPr lang="en-US" dirty="0" smtClean="0"/>
              <a:t> addresses this issue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6369-C735-41C2-B363-2BB10D79253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0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Or In English…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0608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idea is that a cost function can be approximated by another, simpler, function </a:t>
            </a:r>
          </a:p>
          <a:p>
            <a:pPr lvl="1" eaLnBrk="1" hangingPunct="1"/>
            <a:r>
              <a:rPr lang="en-US" sz="2400" dirty="0" smtClean="0"/>
              <a:t>The simpler function has 1 variable, the data size </a:t>
            </a:r>
            <a:r>
              <a:rPr lang="en-US" sz="2400" i="1" dirty="0" smtClean="0"/>
              <a:t>n</a:t>
            </a:r>
          </a:p>
          <a:p>
            <a:pPr lvl="1" eaLnBrk="1" hangingPunct="1"/>
            <a:r>
              <a:rPr lang="en-US" sz="2400" dirty="0" smtClean="0"/>
              <a:t>This function is selected such that it represents an </a:t>
            </a:r>
            <a:r>
              <a:rPr lang="en-US" sz="2400" i="1" dirty="0" smtClean="0"/>
              <a:t>upper bound</a:t>
            </a:r>
            <a:r>
              <a:rPr lang="en-US" sz="2400" dirty="0" smtClean="0"/>
              <a:t> on the value of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800" dirty="0" smtClean="0"/>
              <a:t>Saying that the time efficiency of algorithm </a:t>
            </a:r>
            <a:r>
              <a:rPr lang="en-US" sz="2800" i="1" dirty="0" smtClean="0"/>
              <a:t>A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is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)) means that</a:t>
            </a:r>
          </a:p>
          <a:p>
            <a:pPr lvl="1" eaLnBrk="1" hangingPunct="1"/>
            <a:r>
              <a:rPr lang="en-US" sz="2400" i="1" dirty="0" smtClean="0"/>
              <a:t>A</a:t>
            </a:r>
            <a:r>
              <a:rPr lang="en-US" sz="2400" dirty="0" smtClean="0"/>
              <a:t> cannot take more than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)) time to execute, and</a:t>
            </a:r>
          </a:p>
          <a:p>
            <a:pPr lvl="1" eaLnBrk="1" hangingPunct="1"/>
            <a:r>
              <a:rPr lang="en-US" sz="2400" dirty="0" smtClean="0"/>
              <a:t>The cost function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</a:t>
            </a:r>
            <a:r>
              <a:rPr lang="en-US" sz="2400" i="1" dirty="0" smtClean="0"/>
              <a:t>grows at most as</a:t>
            </a:r>
            <a:r>
              <a:rPr lang="en-US" sz="2400" dirty="0" smtClean="0"/>
              <a:t> fast as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</p:txBody>
      </p:sp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E7871-DE48-4D6E-BE1D-3556B74F0B75}" type="slidenum">
              <a:rPr lang="en-US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04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Big O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An algorithm’s cost function is 3</a:t>
            </a:r>
            <a:r>
              <a:rPr lang="en-US" i="1" dirty="0" smtClean="0"/>
              <a:t>n</a:t>
            </a:r>
            <a:r>
              <a:rPr lang="en-US" dirty="0" smtClean="0"/>
              <a:t> + 12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If we can find constants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i="1" dirty="0" smtClean="0"/>
              <a:t>k</a:t>
            </a:r>
            <a:r>
              <a:rPr lang="en-US" dirty="0" smtClean="0"/>
              <a:t> * </a:t>
            </a:r>
            <a:r>
              <a:rPr lang="en-US" i="1" dirty="0" smtClean="0"/>
              <a:t>n</a:t>
            </a:r>
            <a:r>
              <a:rPr lang="en-US" dirty="0" smtClean="0"/>
              <a:t> &gt; 3</a:t>
            </a:r>
            <a:r>
              <a:rPr lang="en-US" i="1" dirty="0" smtClean="0"/>
              <a:t>n</a:t>
            </a:r>
            <a:r>
              <a:rPr lang="en-US" dirty="0" smtClean="0"/>
              <a:t> + 12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then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The algorithm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Find values of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so that this is true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i="1" dirty="0" smtClean="0"/>
              <a:t>k</a:t>
            </a:r>
            <a:r>
              <a:rPr lang="en-US" dirty="0" smtClean="0"/>
              <a:t> = 4, and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i="1" dirty="0" smtClean="0"/>
              <a:t>m</a:t>
            </a:r>
            <a:r>
              <a:rPr lang="en-US" dirty="0" smtClean="0"/>
              <a:t> = 12 then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4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3</a:t>
            </a:r>
            <a:r>
              <a:rPr lang="en-US" i="1" dirty="0" smtClean="0"/>
              <a:t>n</a:t>
            </a:r>
            <a:r>
              <a:rPr lang="en-US" dirty="0" smtClean="0"/>
              <a:t> + 12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12</a:t>
            </a:r>
          </a:p>
        </p:txBody>
      </p:sp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A3350-38EB-42FC-9558-00937C1DA8D5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Another Big O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3497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An algorithm’s cost function is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i="1" dirty="0" smtClean="0"/>
              <a:t>n</a:t>
            </a:r>
            <a:r>
              <a:rPr lang="en-US" dirty="0" smtClean="0"/>
              <a:t> + 6</a:t>
            </a:r>
          </a:p>
          <a:p>
            <a:pPr lvl="1" eaLnBrk="1" hangingPunct="1">
              <a:defRPr/>
            </a:pPr>
            <a:r>
              <a:rPr lang="en-US" dirty="0" smtClean="0"/>
              <a:t>If we can find constants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that:</a:t>
            </a:r>
          </a:p>
          <a:p>
            <a:pPr lvl="1" eaLnBrk="1" hangingPunct="1">
              <a:defRPr/>
            </a:pPr>
            <a:r>
              <a:rPr lang="en-US" i="1" dirty="0" smtClean="0"/>
              <a:t>k</a:t>
            </a:r>
            <a:r>
              <a:rPr lang="en-US" dirty="0" smtClean="0"/>
              <a:t> *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&gt;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i="1" dirty="0" smtClean="0"/>
              <a:t>n</a:t>
            </a:r>
            <a:r>
              <a:rPr lang="en-US" dirty="0" smtClean="0"/>
              <a:t> + 6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then</a:t>
            </a:r>
          </a:p>
          <a:p>
            <a:pPr lvl="1" eaLnBrk="1" hangingPunct="1">
              <a:defRPr/>
            </a:pPr>
            <a:r>
              <a:rPr lang="en-US" dirty="0" smtClean="0"/>
              <a:t>The algorithm is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sz="2400" dirty="0" smtClean="0"/>
              <a:t>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Find values of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so that this is true</a:t>
            </a:r>
          </a:p>
          <a:p>
            <a:pPr lvl="1" eaLnBrk="1" hangingPunct="1">
              <a:defRPr/>
            </a:pPr>
            <a:r>
              <a:rPr lang="en-US" i="1" dirty="0" smtClean="0"/>
              <a:t>k</a:t>
            </a:r>
            <a:r>
              <a:rPr lang="en-US" dirty="0" smtClean="0"/>
              <a:t> = 3, and</a:t>
            </a:r>
          </a:p>
          <a:p>
            <a:pPr lvl="1" eaLnBrk="1" hangingPunct="1">
              <a:defRPr/>
            </a:pPr>
            <a:r>
              <a:rPr lang="en-US" i="1" dirty="0" smtClean="0"/>
              <a:t>m</a:t>
            </a:r>
            <a:r>
              <a:rPr lang="en-US" dirty="0" smtClean="0"/>
              <a:t> = 11 then</a:t>
            </a:r>
          </a:p>
          <a:p>
            <a:pPr lvl="1" eaLnBrk="1" hangingPunct="1">
              <a:defRPr/>
            </a:pPr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&gt;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i="1" dirty="0" smtClean="0"/>
              <a:t>n</a:t>
            </a:r>
            <a:r>
              <a:rPr lang="en-US" dirty="0" smtClean="0"/>
              <a:t> + 6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11</a:t>
            </a:r>
          </a:p>
        </p:txBody>
      </p:sp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22C8A-8476-4214-AFD4-260CE70FFA71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6273</Words>
  <Application>Microsoft Office PowerPoint</Application>
  <PresentationFormat>On-screen Show (4:3)</PresentationFormat>
  <Paragraphs>1523</Paragraphs>
  <Slides>108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Bradley Hand ITC</vt:lpstr>
      <vt:lpstr>Calibri</vt:lpstr>
      <vt:lpstr>Courier New</vt:lpstr>
      <vt:lpstr>Symbol</vt:lpstr>
      <vt:lpstr>Times New Roman</vt:lpstr>
      <vt:lpstr>Wingdings</vt:lpstr>
      <vt:lpstr>Wingdings 2</vt:lpstr>
      <vt:lpstr>2_Office Theme</vt:lpstr>
      <vt:lpstr>Analysis of Algorithms</vt:lpstr>
      <vt:lpstr>Algorithm Analysis</vt:lpstr>
      <vt:lpstr>Comparing Algorithms</vt:lpstr>
      <vt:lpstr>Measuring Algorithms</vt:lpstr>
      <vt:lpstr>Running Time is Affected By</vt:lpstr>
      <vt:lpstr>Counting</vt:lpstr>
      <vt:lpstr>A Simple Example</vt:lpstr>
      <vt:lpstr>Cost Functions</vt:lpstr>
      <vt:lpstr>A Simple Example</vt:lpstr>
      <vt:lpstr>Input Varies</vt:lpstr>
      <vt:lpstr>Best, Average and Worst Case</vt:lpstr>
      <vt:lpstr>Analyzing Algorithms</vt:lpstr>
      <vt:lpstr>Comparisons</vt:lpstr>
      <vt:lpstr>Cost Functions for Searching</vt:lpstr>
      <vt:lpstr>Searching</vt:lpstr>
      <vt:lpstr>Linear Search</vt:lpstr>
      <vt:lpstr>Linear Search Barometer Instruction</vt:lpstr>
      <vt:lpstr>Linear Search Comparisons</vt:lpstr>
      <vt:lpstr>Linear Search: Average Case</vt:lpstr>
      <vt:lpstr>Assumptions</vt:lpstr>
      <vt:lpstr>Cost When Target Not Found</vt:lpstr>
      <vt:lpstr>Cost When Target Is Found</vt:lpstr>
      <vt:lpstr>Average Case Cost</vt:lpstr>
      <vt:lpstr>Searching Sorted Arrays</vt:lpstr>
      <vt:lpstr>Binary Search Algorithm</vt:lpstr>
      <vt:lpstr>Analyzing Binary Search</vt:lpstr>
      <vt:lpstr>Binary Search Iteration</vt:lpstr>
      <vt:lpstr>Best Case</vt:lpstr>
      <vt:lpstr>Worst Case</vt:lpstr>
      <vt:lpstr>Analyzing the Worst Case</vt:lpstr>
      <vt:lpstr>Average Case</vt:lpstr>
      <vt:lpstr>Binary Search vs Linear Search</vt:lpstr>
      <vt:lpstr>Simple Sorting</vt:lpstr>
      <vt:lpstr>Simple Sorting</vt:lpstr>
      <vt:lpstr>Selection Sort</vt:lpstr>
      <vt:lpstr>Selection Sort</vt:lpstr>
      <vt:lpstr>Selection Sort Comparisons</vt:lpstr>
      <vt:lpstr>Selection Sort Algorithm</vt:lpstr>
      <vt:lpstr>Barometer Operation</vt:lpstr>
      <vt:lpstr>Selection Sort Cost Function</vt:lpstr>
      <vt:lpstr>Selection Sort Summary</vt:lpstr>
      <vt:lpstr>Insertion Sort</vt:lpstr>
      <vt:lpstr>Insertion Sort</vt:lpstr>
      <vt:lpstr>Insertion Sort Algorithm</vt:lpstr>
      <vt:lpstr>Insertion Sort Cost</vt:lpstr>
      <vt:lpstr>Insertion Sort Best Case</vt:lpstr>
      <vt:lpstr>Insertion Sort Worst Case</vt:lpstr>
      <vt:lpstr>Insertion Sort: Average Case</vt:lpstr>
      <vt:lpstr>Introduction to QuickSort</vt:lpstr>
      <vt:lpstr>QuickSort Introduction</vt:lpstr>
      <vt:lpstr>Partitioning an Array</vt:lpstr>
      <vt:lpstr>Partitioning an Array</vt:lpstr>
      <vt:lpstr>Partitioning an Array</vt:lpstr>
      <vt:lpstr>Partitioning an Array</vt:lpstr>
      <vt:lpstr>Partitioning an Array</vt:lpstr>
      <vt:lpstr>Partitioning an Array</vt:lpstr>
      <vt:lpstr>Partitioning an Array</vt:lpstr>
      <vt:lpstr>Partitioning Algorithm</vt:lpstr>
      <vt:lpstr>Partitioning an Array</vt:lpstr>
      <vt:lpstr>Partitioning an Array</vt:lpstr>
      <vt:lpstr>Partitioning Question</vt:lpstr>
      <vt:lpstr>Partitioning Question</vt:lpstr>
      <vt:lpstr>Quicksort</vt:lpstr>
      <vt:lpstr>Quicksort Algorithm</vt:lpstr>
      <vt:lpstr>Uneven Partitions</vt:lpstr>
      <vt:lpstr>Keeping Track of Indexes</vt:lpstr>
      <vt:lpstr>Recursive Quicksort</vt:lpstr>
      <vt:lpstr>Quicksort Analysis</vt:lpstr>
      <vt:lpstr>Quicksort Best Case</vt:lpstr>
      <vt:lpstr>Quicksort Best Case</vt:lpstr>
      <vt:lpstr>Quicksort Best Case</vt:lpstr>
      <vt:lpstr>Quicksort Best Case</vt:lpstr>
      <vt:lpstr>Quicksort Worst Case</vt:lpstr>
      <vt:lpstr>Quicksort Worst Case</vt:lpstr>
      <vt:lpstr>Quicksort Worst Case</vt:lpstr>
      <vt:lpstr>Quicksort Worst Case</vt:lpstr>
      <vt:lpstr>Quicksort Worst Case</vt:lpstr>
      <vt:lpstr>Quicksort Worst Case</vt:lpstr>
      <vt:lpstr>Quicksort Worst Case</vt:lpstr>
      <vt:lpstr>Quicksort Worst Case</vt:lpstr>
      <vt:lpstr>Quicksort Average Case</vt:lpstr>
      <vt:lpstr>O Notation</vt:lpstr>
      <vt:lpstr>Algorithm Summary</vt:lpstr>
      <vt:lpstr>Algorithm Comparison </vt:lpstr>
      <vt:lpstr>Algorithm Growth Rate</vt:lpstr>
      <vt:lpstr>Small n</vt:lpstr>
      <vt:lpstr>Not Much Bigger n</vt:lpstr>
      <vt:lpstr>n from 10 to 1,000,000</vt:lpstr>
      <vt:lpstr>n from 10 to 1,000,000</vt:lpstr>
      <vt:lpstr>O Notation Introduction</vt:lpstr>
      <vt:lpstr>Example of a Cost Function</vt:lpstr>
      <vt:lpstr>Big O Notation</vt:lpstr>
      <vt:lpstr>The general idea is …</vt:lpstr>
      <vt:lpstr>Why Big O?</vt:lpstr>
      <vt:lpstr>Big O Notation Definition</vt:lpstr>
      <vt:lpstr>Constants k and m</vt:lpstr>
      <vt:lpstr>Or In English…</vt:lpstr>
      <vt:lpstr>Big O Example</vt:lpstr>
      <vt:lpstr>Another Big O Example</vt:lpstr>
      <vt:lpstr>And Another Graph</vt:lpstr>
      <vt:lpstr>O Notation Examples</vt:lpstr>
      <vt:lpstr>Arithmetic and O Notation</vt:lpstr>
      <vt:lpstr>Typical Growth Rate Functions</vt:lpstr>
      <vt:lpstr>Note on Constant Time</vt:lpstr>
      <vt:lpstr>Worst, Average and Best Case</vt:lpstr>
      <vt:lpstr>O Notation Running Times</vt:lpstr>
      <vt:lpstr>O Notation Running Times</vt:lpstr>
      <vt:lpstr>O Notation Running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Hayavadan</dc:creator>
  <cp:lastModifiedBy>Hayavadan</cp:lastModifiedBy>
  <cp:revision>108</cp:revision>
  <dcterms:created xsi:type="dcterms:W3CDTF">2016-02-03T02:18:25Z</dcterms:created>
  <dcterms:modified xsi:type="dcterms:W3CDTF">2016-03-27T06:07:03Z</dcterms:modified>
</cp:coreProperties>
</file>