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06" r:id="rId5"/>
  </p:sldMasterIdLst>
  <p:notesMasterIdLst>
    <p:notesMasterId r:id="rId42"/>
  </p:notesMasterIdLst>
  <p:handoutMasterIdLst>
    <p:handoutMasterId r:id="rId43"/>
  </p:handoutMasterIdLst>
  <p:sldIdLst>
    <p:sldId id="372" r:id="rId6"/>
    <p:sldId id="538" r:id="rId7"/>
    <p:sldId id="539" r:id="rId8"/>
    <p:sldId id="461" r:id="rId9"/>
    <p:sldId id="588" r:id="rId10"/>
    <p:sldId id="589" r:id="rId11"/>
    <p:sldId id="590" r:id="rId12"/>
    <p:sldId id="591" r:id="rId13"/>
    <p:sldId id="592" r:id="rId14"/>
    <p:sldId id="593" r:id="rId15"/>
    <p:sldId id="594" r:id="rId16"/>
    <p:sldId id="595" r:id="rId17"/>
    <p:sldId id="596" r:id="rId18"/>
    <p:sldId id="597" r:id="rId19"/>
    <p:sldId id="598" r:id="rId20"/>
    <p:sldId id="599" r:id="rId21"/>
    <p:sldId id="600" r:id="rId22"/>
    <p:sldId id="601" r:id="rId23"/>
    <p:sldId id="602" r:id="rId24"/>
    <p:sldId id="603" r:id="rId25"/>
    <p:sldId id="604" r:id="rId26"/>
    <p:sldId id="605" r:id="rId27"/>
    <p:sldId id="606" r:id="rId28"/>
    <p:sldId id="607" r:id="rId29"/>
    <p:sldId id="608" r:id="rId30"/>
    <p:sldId id="609" r:id="rId31"/>
    <p:sldId id="610" r:id="rId32"/>
    <p:sldId id="611" r:id="rId33"/>
    <p:sldId id="612" r:id="rId34"/>
    <p:sldId id="613" r:id="rId35"/>
    <p:sldId id="614" r:id="rId36"/>
    <p:sldId id="615" r:id="rId37"/>
    <p:sldId id="616" r:id="rId38"/>
    <p:sldId id="572" r:id="rId39"/>
    <p:sldId id="573" r:id="rId40"/>
    <p:sldId id="475" r:id="rId41"/>
  </p:sldIdLst>
  <p:sldSz cx="12966700" cy="9720263"/>
  <p:notesSz cx="6858000" cy="9144000"/>
  <p:defaultTextStyle>
    <a:defPPr>
      <a:defRPr lang="en-US"/>
    </a:defPPr>
    <a:lvl1pPr marL="0" algn="l" defTabSz="647889" rtl="0" eaLnBrk="1" latinLnBrk="0" hangingPunct="1">
      <a:defRPr sz="2600" kern="1200">
        <a:solidFill>
          <a:schemeClr val="tx1"/>
        </a:solidFill>
        <a:latin typeface="+mn-lt"/>
        <a:ea typeface="+mn-ea"/>
        <a:cs typeface="+mn-cs"/>
      </a:defRPr>
    </a:lvl1pPr>
    <a:lvl2pPr marL="647889" algn="l" defTabSz="647889" rtl="0" eaLnBrk="1" latinLnBrk="0" hangingPunct="1">
      <a:defRPr sz="2600" kern="1200">
        <a:solidFill>
          <a:schemeClr val="tx1"/>
        </a:solidFill>
        <a:latin typeface="+mn-lt"/>
        <a:ea typeface="+mn-ea"/>
        <a:cs typeface="+mn-cs"/>
      </a:defRPr>
    </a:lvl2pPr>
    <a:lvl3pPr marL="1295778" algn="l" defTabSz="647889" rtl="0" eaLnBrk="1" latinLnBrk="0" hangingPunct="1">
      <a:defRPr sz="2600" kern="1200">
        <a:solidFill>
          <a:schemeClr val="tx1"/>
        </a:solidFill>
        <a:latin typeface="+mn-lt"/>
        <a:ea typeface="+mn-ea"/>
        <a:cs typeface="+mn-cs"/>
      </a:defRPr>
    </a:lvl3pPr>
    <a:lvl4pPr marL="1943668" algn="l" defTabSz="647889" rtl="0" eaLnBrk="1" latinLnBrk="0" hangingPunct="1">
      <a:defRPr sz="2600" kern="1200">
        <a:solidFill>
          <a:schemeClr val="tx1"/>
        </a:solidFill>
        <a:latin typeface="+mn-lt"/>
        <a:ea typeface="+mn-ea"/>
        <a:cs typeface="+mn-cs"/>
      </a:defRPr>
    </a:lvl4pPr>
    <a:lvl5pPr marL="2591556" algn="l" defTabSz="647889" rtl="0" eaLnBrk="1" latinLnBrk="0" hangingPunct="1">
      <a:defRPr sz="2600" kern="1200">
        <a:solidFill>
          <a:schemeClr val="tx1"/>
        </a:solidFill>
        <a:latin typeface="+mn-lt"/>
        <a:ea typeface="+mn-ea"/>
        <a:cs typeface="+mn-cs"/>
      </a:defRPr>
    </a:lvl5pPr>
    <a:lvl6pPr marL="3239445" algn="l" defTabSz="647889" rtl="0" eaLnBrk="1" latinLnBrk="0" hangingPunct="1">
      <a:defRPr sz="2600" kern="1200">
        <a:solidFill>
          <a:schemeClr val="tx1"/>
        </a:solidFill>
        <a:latin typeface="+mn-lt"/>
        <a:ea typeface="+mn-ea"/>
        <a:cs typeface="+mn-cs"/>
      </a:defRPr>
    </a:lvl6pPr>
    <a:lvl7pPr marL="3887334" algn="l" defTabSz="647889" rtl="0" eaLnBrk="1" latinLnBrk="0" hangingPunct="1">
      <a:defRPr sz="2600" kern="1200">
        <a:solidFill>
          <a:schemeClr val="tx1"/>
        </a:solidFill>
        <a:latin typeface="+mn-lt"/>
        <a:ea typeface="+mn-ea"/>
        <a:cs typeface="+mn-cs"/>
      </a:defRPr>
    </a:lvl7pPr>
    <a:lvl8pPr marL="4535223" algn="l" defTabSz="647889" rtl="0" eaLnBrk="1" latinLnBrk="0" hangingPunct="1">
      <a:defRPr sz="2600" kern="1200">
        <a:solidFill>
          <a:schemeClr val="tx1"/>
        </a:solidFill>
        <a:latin typeface="+mn-lt"/>
        <a:ea typeface="+mn-ea"/>
        <a:cs typeface="+mn-cs"/>
      </a:defRPr>
    </a:lvl8pPr>
    <a:lvl9pPr marL="5183112" algn="l" defTabSz="647889"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userDrawn="1">
          <p15:clr>
            <a:srgbClr val="A4A3A4"/>
          </p15:clr>
        </p15:guide>
        <p15:guide id="2" pos="4082" userDrawn="1">
          <p15:clr>
            <a:srgbClr val="A4A3A4"/>
          </p15:clr>
        </p15:guide>
        <p15:guide id="3" pos="40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F1AC00"/>
    <a:srgbClr val="3EC73C"/>
    <a:srgbClr val="ED5041"/>
    <a:srgbClr val="3FB2E8"/>
    <a:srgbClr val="E2E2E2"/>
    <a:srgbClr val="EB8204"/>
    <a:srgbClr val="D64712"/>
    <a:srgbClr val="2F9DDB"/>
    <a:srgbClr val="32C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6" autoAdjust="0"/>
    <p:restoredTop sz="94637" autoAdjust="0"/>
  </p:normalViewPr>
  <p:slideViewPr>
    <p:cSldViewPr snapToGrid="0">
      <p:cViewPr varScale="1">
        <p:scale>
          <a:sx n="67" d="100"/>
          <a:sy n="67" d="100"/>
        </p:scale>
        <p:origin x="1344" y="77"/>
      </p:cViewPr>
      <p:guideLst>
        <p:guide orient="horz" pos="3062"/>
        <p:guide pos="4082"/>
        <p:guide pos="40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114"/>
    </p:cViewPr>
  </p:sorterViewPr>
  <p:notesViewPr>
    <p:cSldViewPr snapToGrid="0" snapToObjects="1">
      <p:cViewPr varScale="1">
        <p:scale>
          <a:sx n="67" d="100"/>
          <a:sy n="67" d="100"/>
        </p:scale>
        <p:origin x="237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28/12/2016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12/28/2016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Agency_(philosophy)"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en.wikipedia.org/wiki/Goal" TargetMode="External"/><Relationship Id="rId4" Type="http://schemas.openxmlformats.org/officeDocument/2006/relationships/hyperlink" Target="http://en.wikipedia.org/wiki/Artifact_(software_develop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10 minutes:</a:t>
            </a:r>
          </a:p>
          <a:p>
            <a:r>
              <a:rPr lang="en-US" altLang="en-US" dirty="0" smtClean="0"/>
              <a:t>Discuss the definition of design</a:t>
            </a:r>
          </a:p>
          <a:p>
            <a:r>
              <a:rPr lang="en-US" altLang="en-US" dirty="0" smtClean="0"/>
              <a:t>Wikipedia says “</a:t>
            </a:r>
            <a:r>
              <a:rPr lang="en-US" altLang="en-US" b="1" dirty="0" smtClean="0"/>
              <a:t>Software design</a:t>
            </a:r>
            <a:r>
              <a:rPr lang="en-US" altLang="en-US" dirty="0" smtClean="0"/>
              <a:t> is the process by which an </a:t>
            </a:r>
            <a:r>
              <a:rPr lang="en-US" altLang="en-US" dirty="0" smtClean="0">
                <a:hlinkClick r:id="rId3" tooltip="Agency (philosophy)"/>
              </a:rPr>
              <a:t>agent</a:t>
            </a:r>
            <a:r>
              <a:rPr lang="en-US" altLang="en-US" dirty="0" smtClean="0"/>
              <a:t> creates a specification of a </a:t>
            </a:r>
            <a:r>
              <a:rPr lang="en-US" altLang="en-US" dirty="0" smtClean="0">
                <a:hlinkClick r:id="rId4" tooltip="Artifact (software development)"/>
              </a:rPr>
              <a:t>software artifact</a:t>
            </a:r>
            <a:r>
              <a:rPr lang="en-US" altLang="en-US" dirty="0" smtClean="0"/>
              <a:t>, intended to accomplish </a:t>
            </a:r>
            <a:r>
              <a:rPr lang="en-US" altLang="en-US" dirty="0" smtClean="0">
                <a:hlinkClick r:id="rId5" tooltip="Goal"/>
              </a:rPr>
              <a:t>goals</a:t>
            </a:r>
            <a:r>
              <a:rPr lang="en-US" altLang="en-US" dirty="0" smtClean="0"/>
              <a:t>, using a set of primitive components and subject to constraints”.</a:t>
            </a:r>
          </a:p>
          <a:p>
            <a:r>
              <a:rPr lang="en-US" altLang="en-US" dirty="0" smtClean="0"/>
              <a:t>It is the blueprint of how a software needs to be implemented.</a:t>
            </a:r>
          </a:p>
          <a:p>
            <a:endParaRPr lang="en-US" altLang="en-US" dirty="0" smtClean="0"/>
          </a:p>
          <a:p>
            <a:r>
              <a:rPr lang="en-US" altLang="en-US" dirty="0" smtClean="0"/>
              <a:t>Encourage the participants to discuss what happens if we don’t have a design phase and get into coding straight away.</a:t>
            </a:r>
          </a:p>
          <a:p>
            <a:r>
              <a:rPr lang="en-US" altLang="en-US" dirty="0" smtClean="0"/>
              <a:t>For small activities like Coding a search algorithm, it may be easy to code directly, but if you want to implement a larger system, while making sure that all its requirements are satisfied (and that others are ok with your approach), it makes more sense to make a design document first.</a:t>
            </a:r>
          </a:p>
          <a:p>
            <a:r>
              <a:rPr lang="en-US" altLang="en-US" dirty="0" smtClean="0"/>
              <a:t>Design helps organize your thought process before coding.</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a:t>
            </a:fld>
            <a:endParaRPr lang="en-US"/>
          </a:p>
        </p:txBody>
      </p:sp>
    </p:spTree>
    <p:extLst>
      <p:ext uri="{BB962C8B-B14F-4D97-AF65-F5344CB8AC3E}">
        <p14:creationId xmlns:p14="http://schemas.microsoft.com/office/powerpoint/2010/main" val="230191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5 min to design on post-its.</a:t>
            </a:r>
          </a:p>
          <a:p>
            <a:r>
              <a:rPr lang="en-US" altLang="en-US" dirty="0" smtClean="0"/>
              <a:t>Stick them on the whiteboard. Ask </a:t>
            </a:r>
            <a:r>
              <a:rPr lang="en-US" altLang="en-US" dirty="0" err="1" smtClean="0"/>
              <a:t>ppl</a:t>
            </a:r>
            <a:r>
              <a:rPr lang="en-US" altLang="en-US" dirty="0" smtClean="0"/>
              <a:t> to tick and give votes.</a:t>
            </a:r>
          </a:p>
          <a:p>
            <a:r>
              <a:rPr lang="en-US" altLang="en-US" dirty="0" smtClean="0"/>
              <a:t>Different conflicting options would be there. Open/closed, big/small, light/</a:t>
            </a:r>
            <a:r>
              <a:rPr lang="en-US" altLang="en-US" dirty="0" err="1" smtClean="0"/>
              <a:t>heavyduty</a:t>
            </a:r>
            <a:r>
              <a:rPr lang="en-US" altLang="en-US" dirty="0" smtClean="0"/>
              <a:t>. </a:t>
            </a:r>
          </a:p>
          <a:p>
            <a:r>
              <a:rPr lang="en-US" altLang="en-US" dirty="0" smtClean="0"/>
              <a:t>Takeaway - Design is the skill to tradeoff. Great designers know and try to balance best.</a:t>
            </a:r>
          </a:p>
          <a:p>
            <a:r>
              <a:rPr lang="en-US" altLang="en-US" dirty="0" smtClean="0"/>
              <a:t>Give a gift to the most innovative design.</a:t>
            </a:r>
          </a:p>
          <a:p>
            <a:endParaRPr lang="en-US" altLang="en-US" dirty="0" smtClean="0"/>
          </a:p>
          <a:p>
            <a:r>
              <a:rPr lang="en-US" altLang="en-US" dirty="0" smtClean="0"/>
              <a:t>A simpler option is to draw a tree. Very few will draw roots too.</a:t>
            </a:r>
          </a:p>
          <a:p>
            <a:r>
              <a:rPr lang="en-US" altLang="en-US" dirty="0" smtClean="0"/>
              <a:t>http://wirfs-brock.com/blog/tag/icebreaker/</a:t>
            </a:r>
          </a:p>
          <a:p>
            <a:endParaRPr lang="en-US" altLang="en-US" dirty="0" smtClean="0"/>
          </a:p>
          <a:p>
            <a:r>
              <a:rPr lang="en-US" altLang="en-US" dirty="0" smtClean="0"/>
              <a:t>Why did you draw the way you did.</a:t>
            </a:r>
          </a:p>
          <a:p>
            <a:r>
              <a:rPr lang="en-US" altLang="en-US" dirty="0" smtClean="0"/>
              <a:t>Why did or didn’t you draw the roots?</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6</a:t>
            </a:fld>
            <a:endParaRPr lang="en-US"/>
          </a:p>
        </p:txBody>
      </p:sp>
    </p:spTree>
    <p:extLst>
      <p:ext uri="{BB962C8B-B14F-4D97-AF65-F5344CB8AC3E}">
        <p14:creationId xmlns:p14="http://schemas.microsoft.com/office/powerpoint/2010/main" val="148359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Case :</a:t>
            </a:r>
          </a:p>
          <a:p>
            <a:r>
              <a:rPr lang="en-US" altLang="en-US" dirty="0" smtClean="0"/>
              <a:t>FTP Server – given a set of broad requirements, identify the main sub-components.</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13</a:t>
            </a:fld>
            <a:endParaRPr lang="en-US"/>
          </a:p>
        </p:txBody>
      </p:sp>
    </p:spTree>
    <p:extLst>
      <p:ext uri="{BB962C8B-B14F-4D97-AF65-F5344CB8AC3E}">
        <p14:creationId xmlns:p14="http://schemas.microsoft.com/office/powerpoint/2010/main" val="4075233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Give the audience relevant handout</a:t>
            </a:r>
          </a:p>
          <a:p>
            <a:r>
              <a:rPr lang="en-US" altLang="en-US" dirty="0" smtClean="0"/>
              <a:t>Explain each term</a:t>
            </a:r>
          </a:p>
          <a:p>
            <a:r>
              <a:rPr lang="en-US" altLang="en-US" dirty="0" smtClean="0"/>
              <a:t>http://etutorials.org/Programming/Software+architecture+in+practice,+second+edition/Part+Two+Creating+an+Architecture/Chapter+5.+Achieving+Qualities/5.2+Availability+Tactics/</a:t>
            </a:r>
          </a:p>
          <a:p>
            <a:endParaRPr lang="en-US" altLang="en-US" dirty="0" smtClean="0"/>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19</a:t>
            </a:fld>
            <a:endParaRPr lang="en-US"/>
          </a:p>
        </p:txBody>
      </p:sp>
    </p:spTree>
    <p:extLst>
      <p:ext uri="{BB962C8B-B14F-4D97-AF65-F5344CB8AC3E}">
        <p14:creationId xmlns:p14="http://schemas.microsoft.com/office/powerpoint/2010/main" val="267250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For FTP server, data persistence and integrity may be important. </a:t>
            </a:r>
          </a:p>
          <a:p>
            <a:r>
              <a:rPr lang="en-US" altLang="en-US" dirty="0" err="1" smtClean="0"/>
              <a:t>Atleast</a:t>
            </a:r>
            <a:r>
              <a:rPr lang="en-US" altLang="en-US" dirty="0" smtClean="0"/>
              <a:t> the connectivity with existing clients should survive the switchover</a:t>
            </a: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21</a:t>
            </a:fld>
            <a:endParaRPr lang="en-US"/>
          </a:p>
        </p:txBody>
      </p:sp>
    </p:spTree>
    <p:extLst>
      <p:ext uri="{BB962C8B-B14F-4D97-AF65-F5344CB8AC3E}">
        <p14:creationId xmlns:p14="http://schemas.microsoft.com/office/powerpoint/2010/main" val="257534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FTP server</a:t>
            </a:r>
          </a:p>
          <a:p>
            <a:r>
              <a:rPr lang="en-US" altLang="en-US" dirty="0" smtClean="0"/>
              <a:t>Change can be – addition of new commands to be run by FTP client, like diff between two files.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25</a:t>
            </a:fld>
            <a:endParaRPr lang="en-US"/>
          </a:p>
        </p:txBody>
      </p:sp>
    </p:spTree>
    <p:extLst>
      <p:ext uri="{BB962C8B-B14F-4D97-AF65-F5344CB8AC3E}">
        <p14:creationId xmlns:p14="http://schemas.microsoft.com/office/powerpoint/2010/main" val="127491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2024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550567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0"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07391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112872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F1AC00"/>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0"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46888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766442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solidFill>
                  <a:schemeClr val="bg1"/>
                </a:solidFill>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9"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01147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823068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57280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8984879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350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2"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922417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275866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141137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EC73C"/>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48259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normAutofit fontScale="25000" lnSpcReduction="20000"/>
          </a:bodyP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783832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27750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0733399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8193263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992635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6318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56540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173012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920185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FB2E8"/>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28033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279427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86459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5108494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0"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2899750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462444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96639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1"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125459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9423727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574355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D5041"/>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1"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305924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24618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4"/>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8" name="Rectangle 7"/>
          <p:cNvSpPr/>
          <p:nvPr userDrawn="1"/>
        </p:nvSpPr>
        <p:spPr>
          <a:xfrm>
            <a:off x="1" y="4"/>
            <a:ext cx="7445722" cy="9719067"/>
          </a:xfrm>
          <a:prstGeom prst="rect">
            <a:avLst/>
          </a:prstGeom>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a:endParaRPr lang="en-GB" sz="1499" b="1" cap="all" dirty="0">
              <a:solidFill>
                <a:srgbClr val="FFFFFF"/>
              </a:solidFill>
            </a:endParaRPr>
          </a:p>
        </p:txBody>
      </p:sp>
      <p:sp>
        <p:nvSpPr>
          <p:cNvPr id="12"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560992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112235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5" y="8587633"/>
            <a:ext cx="3337676" cy="338426"/>
          </a:xfrm>
          <a:prstGeom prst="rect">
            <a:avLst/>
          </a:prstGeom>
        </p:spPr>
        <p:txBody>
          <a:bodyPr wrap="none">
            <a:spAutoFit/>
          </a:bodyPr>
          <a:lstStyle/>
          <a:p>
            <a:r>
              <a:rPr lang="en-GB" sz="1599" dirty="0">
                <a:solidFill>
                  <a:prstClr val="black"/>
                </a:solidFill>
                <a:latin typeface="Arial"/>
              </a:rPr>
              <a:t>© </a:t>
            </a:r>
            <a:r>
              <a:rPr lang="en-GB" sz="1599" dirty="0" smtClean="0">
                <a:solidFill>
                  <a:prstClr val="black"/>
                </a:solidFill>
                <a:latin typeface="Arial"/>
              </a:rPr>
              <a:t>2016 </a:t>
            </a:r>
            <a:r>
              <a:rPr lang="en-GB" sz="1599" dirty="0">
                <a:solidFill>
                  <a:prstClr val="black"/>
                </a:solidFill>
                <a:latin typeface="Arial"/>
              </a:rPr>
              <a:t>Aricent. All rights reserved.</a:t>
            </a:r>
          </a:p>
        </p:txBody>
      </p:sp>
      <p:sp>
        <p:nvSpPr>
          <p:cNvPr id="4" name="Rectangle 3"/>
          <p:cNvSpPr/>
          <p:nvPr userDrawn="1"/>
        </p:nvSpPr>
        <p:spPr>
          <a:xfrm>
            <a:off x="288026" y="8862368"/>
            <a:ext cx="6483350" cy="738664"/>
          </a:xfrm>
          <a:prstGeom prst="rect">
            <a:avLst/>
          </a:prstGeom>
        </p:spPr>
        <p:txBody>
          <a:bodyPr>
            <a:spAutoFit/>
          </a:bodyPr>
          <a:lstStyle/>
          <a:p>
            <a:r>
              <a:rPr lang="en-GB" sz="1399" dirty="0">
                <a:solidFill>
                  <a:prstClr val="black"/>
                </a:solidFill>
              </a:rPr>
              <a:t>All </a:t>
            </a:r>
            <a:r>
              <a:rPr lang="en-GB" sz="1399" dirty="0" err="1">
                <a:solidFill>
                  <a:prstClr val="black"/>
                </a:solidFill>
              </a:rPr>
              <a:t>Aricent</a:t>
            </a:r>
            <a:r>
              <a:rPr lang="en-GB" sz="1399" dirty="0">
                <a:solidFill>
                  <a:prstClr val="black"/>
                </a:solidFill>
              </a:rPr>
              <a:t> brand and product names are service marks, trademarks, or registered marks of </a:t>
            </a:r>
            <a:r>
              <a:rPr lang="en-GB" sz="1399" dirty="0" err="1">
                <a:solidFill>
                  <a:prstClr val="black"/>
                </a:solidFill>
              </a:rPr>
              <a:t>Aricent</a:t>
            </a:r>
            <a:r>
              <a:rPr lang="en-GB" sz="1399" dirty="0">
                <a:solidFill>
                  <a:prstClr val="black"/>
                </a:solidFill>
              </a:rPr>
              <a:t> in the United States and other countries</a:t>
            </a:r>
          </a:p>
          <a:p>
            <a:endParaRPr lang="en-GB" sz="1399" dirty="0">
              <a:solidFill>
                <a:prstClr val="black"/>
              </a:solidFill>
            </a:endParaRPr>
          </a:p>
        </p:txBody>
      </p:sp>
    </p:spTree>
    <p:extLst>
      <p:ext uri="{BB962C8B-B14F-4D97-AF65-F5344CB8AC3E}">
        <p14:creationId xmlns:p14="http://schemas.microsoft.com/office/powerpoint/2010/main" val="1176143105"/>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5"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7505556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7"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APAC HQ</a:t>
            </a:r>
            <a:endParaRPr lang="en-GB" sz="1599" b="1" dirty="0">
              <a:solidFill>
                <a:prstClr val="white"/>
              </a:solidFill>
            </a:endParaRPr>
          </a:p>
        </p:txBody>
      </p:sp>
      <p:sp>
        <p:nvSpPr>
          <p:cNvPr id="15" name="Text Placeholder 3"/>
          <p:cNvSpPr txBox="1">
            <a:spLocks/>
          </p:cNvSpPr>
          <p:nvPr userDrawn="1"/>
        </p:nvSpPr>
        <p:spPr>
          <a:xfrm>
            <a:off x="3939827" y="7606934"/>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Plot 31, Electronic City</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Sector 18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Gurgaon, Haryana </a:t>
            </a:r>
            <a:r>
              <a:rPr lang="en-US" sz="1699" dirty="0" smtClean="0">
                <a:solidFill>
                  <a:prstClr val="white"/>
                </a:solidFill>
                <a:latin typeface="Arial"/>
                <a:ea typeface="ＭＳ Ｐゴシック" charset="0"/>
                <a:cs typeface="Arial"/>
              </a:rPr>
              <a:t>122017 </a:t>
            </a:r>
            <a:r>
              <a:rPr lang="en-US" sz="1699" dirty="0">
                <a:solidFill>
                  <a:prstClr val="white"/>
                </a:solidFill>
                <a:latin typeface="Arial"/>
                <a:ea typeface="ＭＳ Ｐゴシック" charset="0"/>
                <a:cs typeface="Arial"/>
              </a:rPr>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India</a:t>
            </a:r>
          </a:p>
          <a:p>
            <a:pPr fontAlgn="base">
              <a:spcBef>
                <a:spcPct val="0"/>
              </a:spcBef>
              <a:spcAft>
                <a:spcPct val="0"/>
              </a:spcAft>
            </a:pPr>
            <a:r>
              <a:rPr lang="en-US" sz="1699" dirty="0">
                <a:solidFill>
                  <a:prstClr val="white"/>
                </a:solidFill>
                <a:latin typeface="Arial"/>
                <a:ea typeface="ＭＳ Ｐゴシック" charset="0"/>
                <a:cs typeface="Arial"/>
              </a:rPr>
              <a:t>Tel: +91 124 4095888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+91 124 2455100</a:t>
            </a:r>
          </a:p>
        </p:txBody>
      </p:sp>
      <p:sp>
        <p:nvSpPr>
          <p:cNvPr id="16" name="Text Placeholder 3"/>
          <p:cNvSpPr txBox="1">
            <a:spLocks/>
          </p:cNvSpPr>
          <p:nvPr userDrawn="1"/>
        </p:nvSpPr>
        <p:spPr>
          <a:xfrm>
            <a:off x="7374994" y="7597970"/>
            <a:ext cx="4146680"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Intec 4, Wade Road,</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Basingstoke,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Hampshire RG24 8NE,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United Kingdom</a:t>
            </a:r>
          </a:p>
          <a:p>
            <a:pPr fontAlgn="base">
              <a:spcBef>
                <a:spcPct val="0"/>
              </a:spcBef>
              <a:spcAft>
                <a:spcPct val="0"/>
              </a:spcAft>
            </a:pPr>
            <a:r>
              <a:rPr lang="en-US" sz="1699" dirty="0">
                <a:solidFill>
                  <a:prstClr val="white"/>
                </a:solidFill>
                <a:latin typeface="Arial"/>
                <a:ea typeface="ＭＳ Ｐゴシック" charset="0"/>
                <a:cs typeface="Arial"/>
              </a:rPr>
              <a:t>Tel: +44 1256 339500</a:t>
            </a:r>
          </a:p>
        </p:txBody>
      </p:sp>
      <p:sp>
        <p:nvSpPr>
          <p:cNvPr id="17" name="Text Placeholder 3"/>
          <p:cNvSpPr txBox="1">
            <a:spLocks/>
          </p:cNvSpPr>
          <p:nvPr userDrawn="1"/>
        </p:nvSpPr>
        <p:spPr>
          <a:xfrm>
            <a:off x="560872" y="7619813"/>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303 Twin Dolphin Drive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6th Floor</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Redwood City, CA 94065</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USA</a:t>
            </a:r>
          </a:p>
          <a:p>
            <a:pPr fontAlgn="base">
              <a:spcBef>
                <a:spcPct val="0"/>
              </a:spcBef>
              <a:spcAft>
                <a:spcPct val="0"/>
              </a:spcAft>
            </a:pPr>
            <a:r>
              <a:rPr lang="en-US" sz="1699" dirty="0">
                <a:solidFill>
                  <a:prstClr val="white"/>
                </a:solidFill>
                <a:latin typeface="Arial"/>
                <a:ea typeface="ＭＳ Ｐゴシック" charset="0"/>
                <a:cs typeface="Arial"/>
              </a:rPr>
              <a:t>Tel: +1 650 632 4310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+1 650 551 9901</a:t>
            </a:r>
          </a:p>
          <a:p>
            <a:endParaRPr lang="en-GB" sz="1699" dirty="0">
              <a:solidFill>
                <a:prstClr val="white"/>
              </a:solidFill>
            </a:endParaRPr>
          </a:p>
        </p:txBody>
      </p:sp>
      <p:sp>
        <p:nvSpPr>
          <p:cNvPr id="2" name="Rectangle 1"/>
          <p:cNvSpPr/>
          <p:nvPr userDrawn="1"/>
        </p:nvSpPr>
        <p:spPr>
          <a:xfrm>
            <a:off x="560872" y="7267421"/>
            <a:ext cx="1912037" cy="338554"/>
          </a:xfrm>
          <a:prstGeom prst="rect">
            <a:avLst/>
          </a:prstGeom>
        </p:spPr>
        <p:txBody>
          <a:bodyPr wrap="none">
            <a:spAutoFit/>
          </a:bodyPr>
          <a:lstStyle/>
          <a:p>
            <a:r>
              <a:rPr lang="nl-NL" sz="1599" b="1" dirty="0">
                <a:solidFill>
                  <a:prstClr val="white"/>
                </a:solidFill>
                <a:latin typeface="Arial"/>
              </a:rPr>
              <a:t>HEADQUARTERS</a:t>
            </a:r>
            <a:endParaRPr lang="en-GB" sz="1599" b="1" dirty="0">
              <a:solidFill>
                <a:prstClr val="white"/>
              </a:solidFill>
              <a:latin typeface="Arial"/>
            </a:endParaRPr>
          </a:p>
        </p:txBody>
      </p:sp>
      <p:sp>
        <p:nvSpPr>
          <p:cNvPr id="3" name="Rectangle 2"/>
          <p:cNvSpPr/>
          <p:nvPr userDrawn="1"/>
        </p:nvSpPr>
        <p:spPr>
          <a:xfrm>
            <a:off x="560872" y="6969487"/>
            <a:ext cx="938537" cy="353943"/>
          </a:xfrm>
          <a:prstGeom prst="rect">
            <a:avLst/>
          </a:prstGeom>
        </p:spPr>
        <p:txBody>
          <a:bodyPr wrap="none">
            <a:spAutoFit/>
          </a:bodyPr>
          <a:lstStyle/>
          <a:p>
            <a:r>
              <a:rPr lang="nl-NL" sz="1699" dirty="0">
                <a:solidFill>
                  <a:prstClr val="white"/>
                </a:solidFill>
                <a:latin typeface="Arial"/>
              </a:rPr>
              <a:t>Contact</a:t>
            </a:r>
            <a:endParaRPr lang="en-GB" sz="1699" dirty="0">
              <a:solidFill>
                <a:prstClr val="white"/>
              </a:solidFill>
              <a:latin typeface="Arial"/>
            </a:endParaRPr>
          </a:p>
        </p:txBody>
      </p:sp>
      <p:sp>
        <p:nvSpPr>
          <p:cNvPr id="19" name="Text Placeholder 2"/>
          <p:cNvSpPr txBox="1">
            <a:spLocks/>
          </p:cNvSpPr>
          <p:nvPr userDrawn="1"/>
        </p:nvSpPr>
        <p:spPr>
          <a:xfrm>
            <a:off x="7343362"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EUROPE HQ</a:t>
            </a:r>
            <a:endParaRPr lang="en-GB" sz="1599" b="1" dirty="0">
              <a:solidFill>
                <a:prstClr val="white"/>
              </a:solidFill>
            </a:endParaRPr>
          </a:p>
        </p:txBody>
      </p:sp>
      <p:sp>
        <p:nvSpPr>
          <p:cNvPr id="18"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148257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Tree>
    <p:extLst>
      <p:ext uri="{BB962C8B-B14F-4D97-AF65-F5344CB8AC3E}">
        <p14:creationId xmlns:p14="http://schemas.microsoft.com/office/powerpoint/2010/main" val="5754872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1"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81736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5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8943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5_EMPTY with Logo">
    <p:spTree>
      <p:nvGrpSpPr>
        <p:cNvPr id="1" name=""/>
        <p:cNvGrpSpPr/>
        <p:nvPr/>
      </p:nvGrpSpPr>
      <p:grpSpPr>
        <a:xfrm>
          <a:off x="0" y="0"/>
          <a:ext cx="0" cy="0"/>
          <a:chOff x="0" y="0"/>
          <a:chExt cx="0" cy="0"/>
        </a:xfrm>
      </p:grpSpPr>
      <p:pic>
        <p:nvPicPr>
          <p:cNvPr id="2" name="Picture 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Tree>
    <p:extLst>
      <p:ext uri="{BB962C8B-B14F-4D97-AF65-F5344CB8AC3E}">
        <p14:creationId xmlns:p14="http://schemas.microsoft.com/office/powerpoint/2010/main" val="10164735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05-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0" y="0"/>
            <a:ext cx="12966350" cy="9683986"/>
          </a:xfrm>
          <a:prstGeom prst="rect">
            <a:avLst/>
          </a:prstGeom>
        </p:spPr>
      </p:pic>
      <p:sp>
        <p:nvSpPr>
          <p:cNvPr id="12" name="Shape 127"/>
          <p:cNvSpPr/>
          <p:nvPr userDrawn="1"/>
        </p:nvSpPr>
        <p:spPr>
          <a:xfrm>
            <a:off x="350" y="3107905"/>
            <a:ext cx="12966350"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14527" t="30948" r="8692" b="38814"/>
          <a:stretch/>
        </p:blipFill>
        <p:spPr>
          <a:xfrm>
            <a:off x="9694182" y="245870"/>
            <a:ext cx="2808743" cy="1068714"/>
          </a:xfrm>
          <a:prstGeom prst="rect">
            <a:avLst/>
          </a:prstGeom>
        </p:spPr>
      </p:pic>
    </p:spTree>
    <p:extLst>
      <p:ext uri="{BB962C8B-B14F-4D97-AF65-F5344CB8AC3E}">
        <p14:creationId xmlns:p14="http://schemas.microsoft.com/office/powerpoint/2010/main" val="13552632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5_EMPTY">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8264" y="9127007"/>
            <a:ext cx="12930174" cy="593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83">
              <a:solidFill>
                <a:prstClr val="white"/>
              </a:solidFill>
            </a:endParaRPr>
          </a:p>
        </p:txBody>
      </p:sp>
    </p:spTree>
    <p:extLst>
      <p:ext uri="{BB962C8B-B14F-4D97-AF65-F5344CB8AC3E}">
        <p14:creationId xmlns:p14="http://schemas.microsoft.com/office/powerpoint/2010/main" val="282818174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394596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2111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43710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smtClean="0"/>
              <a:t>Design-Proficient</a:t>
            </a:r>
            <a:endParaRPr lang="en-US" dirty="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2400">
                <a:latin typeface="Arial" panose="020B0604020202020204" pitchFamily="34" charset="0"/>
                <a:cs typeface="Arial" panose="020B0604020202020204" pitchFamily="34" charset="0"/>
              </a:defRPr>
            </a:lvl1pPr>
            <a:lvl2pPr marL="933768" indent="-285750">
              <a:buClr>
                <a:srgbClr val="EB8024"/>
              </a:buClr>
              <a:buFont typeface="Arial"/>
              <a:buChar char="•"/>
              <a:defRPr sz="2000">
                <a:latin typeface="+mj-lt"/>
                <a:cs typeface="Georgia"/>
              </a:defRPr>
            </a:lvl2pPr>
            <a:lvl3pPr marL="1581787" indent="-285750">
              <a:buClr>
                <a:srgbClr val="EB8024"/>
              </a:buClr>
              <a:buFont typeface="Arial"/>
              <a:buChar char="•"/>
              <a:defRPr sz="1800">
                <a:latin typeface="+mj-lt"/>
                <a:cs typeface="Georgia"/>
              </a:defRPr>
            </a:lvl3pPr>
            <a:lvl4pPr marL="2229805" indent="-285750">
              <a:buClr>
                <a:srgbClr val="EB8024"/>
              </a:buClr>
              <a:buFont typeface="Arial"/>
              <a:buChar char="•"/>
              <a:defRPr sz="1800">
                <a:latin typeface="+mj-lt"/>
                <a:cs typeface="Georgia"/>
              </a:defRPr>
            </a:lvl4pPr>
            <a:lvl5pPr marL="2877823" indent="-285750">
              <a:buClr>
                <a:srgbClr val="EB8024"/>
              </a:buClr>
              <a:buFont typeface="Arial"/>
              <a:buChar char="•"/>
              <a:defRPr sz="1800">
                <a:latin typeface="+mj-lt"/>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91131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87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077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2916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443641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Tree>
    <p:extLst>
      <p:ext uri="{BB962C8B-B14F-4D97-AF65-F5344CB8AC3E}">
        <p14:creationId xmlns:p14="http://schemas.microsoft.com/office/powerpoint/2010/main" val="324983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91131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156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4139927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79939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800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1094523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47562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0989920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32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863280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3321821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43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1633312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3682811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Tree>
    <p:extLst>
      <p:ext uri="{BB962C8B-B14F-4D97-AF65-F5344CB8AC3E}">
        <p14:creationId xmlns:p14="http://schemas.microsoft.com/office/powerpoint/2010/main" val="1911315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1029078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15788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a:t>
            </a:r>
            <a:r>
              <a:rPr lang="en-GB" sz="1600" dirty="0" smtClean="0">
                <a:latin typeface="+mj-lt"/>
              </a:rPr>
              <a:t>2015 </a:t>
            </a:r>
            <a:r>
              <a:rPr lang="en-GB" sz="1600" dirty="0">
                <a:latin typeface="+mj-lt"/>
              </a:rPr>
              <a:t>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t>
            </a:r>
            <a:r>
              <a:rPr lang="en-GB" sz="1400" dirty="0" err="1"/>
              <a:t>Aricent</a:t>
            </a:r>
            <a:r>
              <a:rPr lang="en-GB" sz="1400" dirty="0"/>
              <a:t> brand and product names are service marks, trademarks, or registered marks of </a:t>
            </a:r>
            <a:r>
              <a:rPr lang="en-GB" sz="1400" dirty="0" err="1"/>
              <a:t>Aricent</a:t>
            </a:r>
            <a:r>
              <a:rPr lang="en-GB" sz="1400" dirty="0"/>
              <a: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a:t>
            </a:r>
            <a:r>
              <a:rPr lang="en-US" dirty="0" smtClean="0">
                <a:latin typeface="Arial"/>
                <a:ea typeface="ＭＳ Ｐゴシック" charset="0"/>
                <a:cs typeface="Arial"/>
              </a:rPr>
              <a:t>122017 </a:t>
            </a:r>
            <a:r>
              <a:rPr lang="en-US" dirty="0">
                <a:latin typeface="Arial"/>
                <a:ea typeface="ＭＳ Ｐゴシック" charset="0"/>
                <a:cs typeface="Arial"/>
              </a:rPr>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39558491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3"/>
            <a:ext cx="13016879" cy="9720265"/>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02703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3016881" cy="9720266"/>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07649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3016881" cy="9728354"/>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27605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13016880" cy="9720263"/>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346655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8"/>
            <a:ext cx="12982392"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5346667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8" name="Picture Placeholder 17"/>
          <p:cNvSpPr>
            <a:spLocks noGrp="1"/>
          </p:cNvSpPr>
          <p:nvPr>
            <p:ph type="pic" sz="quarter" idx="11"/>
          </p:nvPr>
        </p:nvSpPr>
        <p:spPr>
          <a:xfrm>
            <a:off x="0" y="4"/>
            <a:ext cx="4157542" cy="9720263"/>
          </a:xfrm>
          <a:prstGeom prst="rect">
            <a:avLst/>
          </a:prstGeom>
        </p:spPr>
        <p:txBody>
          <a:bodyPr/>
          <a:lstStyle>
            <a:lvl1pPr>
              <a:buNone/>
              <a:defRPr sz="3198"/>
            </a:lvl1pPr>
          </a:lstStyle>
          <a:p>
            <a:endParaRPr lang="en-GB" dirty="0"/>
          </a:p>
        </p:txBody>
      </p:sp>
      <p:sp>
        <p:nvSpPr>
          <p:cNvPr id="22" name="Text Placeholder 21"/>
          <p:cNvSpPr>
            <a:spLocks noGrp="1"/>
          </p:cNvSpPr>
          <p:nvPr>
            <p:ph type="body" sz="quarter" idx="10" hasCustomPrompt="1"/>
          </p:nvPr>
        </p:nvSpPr>
        <p:spPr>
          <a:xfrm>
            <a:off x="5033460" y="2828753"/>
            <a:ext cx="6609978" cy="5678487"/>
          </a:xfrm>
          <a:prstGeom prst="rect">
            <a:avLst/>
          </a:prstGeom>
        </p:spPr>
        <p:txBody>
          <a:bodyPr lIns="91111" tIns="45555" rIns="91111" bIns="45555"/>
          <a:lstStyle>
            <a:lvl1pPr>
              <a:buClr>
                <a:srgbClr val="EB8024"/>
              </a:buClr>
              <a:buSzPct val="130000"/>
              <a:buFont typeface="+mj-lt"/>
              <a:buAutoNum type="arabicPeriod"/>
              <a:defRPr sz="2399" baseline="0"/>
            </a:lvl1pPr>
            <a:lvl2pPr marL="913943" indent="-456971">
              <a:defRPr sz="2399"/>
            </a:lvl2pPr>
            <a:lvl3pPr marL="1370914" indent="-456971">
              <a:defRPr sz="2399"/>
            </a:lvl3pPr>
            <a:lvl4pPr marL="685457"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19"/>
          <p:cNvSpPr>
            <a:spLocks noGrp="1"/>
          </p:cNvSpPr>
          <p:nvPr>
            <p:ph type="body" sz="quarter" idx="29" hasCustomPrompt="1"/>
          </p:nvPr>
        </p:nvSpPr>
        <p:spPr>
          <a:xfrm>
            <a:off x="4582060" y="865528"/>
            <a:ext cx="3041489"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20749891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3"/>
            <a:ext cx="12996410" cy="9720263"/>
          </a:xfrm>
          <a:prstGeom prst="rect">
            <a:avLst/>
          </a:prstGeom>
          <a:ln w="12700">
            <a:miter lim="400000"/>
          </a:ln>
        </p:spPr>
      </p:pic>
      <p:sp>
        <p:nvSpPr>
          <p:cNvPr id="7" name="Shape 140"/>
          <p:cNvSpPr/>
          <p:nvPr userDrawn="1"/>
        </p:nvSpPr>
        <p:spPr>
          <a:xfrm>
            <a:off x="-29706" y="3107907"/>
            <a:ext cx="13026114" cy="6625243"/>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1" name="Shape 144"/>
          <p:cNvSpPr>
            <a:spLocks noGrp="1"/>
          </p:cNvSpPr>
          <p:nvPr>
            <p:ph type="ctrTitle"/>
          </p:nvPr>
        </p:nvSpPr>
        <p:spPr>
          <a:xfrm>
            <a:off x="439127" y="5840549"/>
            <a:ext cx="11401956" cy="1330081"/>
          </a:xfrm>
          <a:prstGeom prst="rect">
            <a:avLst/>
          </a:prstGeom>
        </p:spPr>
        <p:txBody>
          <a:bodyPr lIns="91111" tIns="45555" rIns="91111" bIns="45555" anchor="b"/>
          <a:lstStyle>
            <a:lvl1pPr algn="l">
              <a:defRPr sz="4499">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8" y="817787"/>
            <a:ext cx="9808917" cy="903364"/>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ts val="0"/>
              </a:spcBef>
              <a:spcAft>
                <a:spcPts val="0"/>
              </a:spcAft>
              <a:buClrTx/>
              <a:buSzTx/>
              <a:buFontTx/>
              <a:buNone/>
              <a:tabLst/>
              <a:defRPr sz="1499"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399">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Tree>
    <p:extLst>
      <p:ext uri="{BB962C8B-B14F-4D97-AF65-F5344CB8AC3E}">
        <p14:creationId xmlns:p14="http://schemas.microsoft.com/office/powerpoint/2010/main" val="261573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3" y="3"/>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8" y="8346470"/>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7"/>
            <a:ext cx="11570264" cy="555471"/>
          </a:xfrm>
          <a:prstGeom prst="rect">
            <a:avLst/>
          </a:prstGeom>
        </p:spPr>
        <p:txBody>
          <a:bodyPr vert="horz" lIns="91111" tIns="45555" rIns="91111" bIns="45555" anchor="b"/>
          <a:lstStyle>
            <a:lvl1pPr marL="0" indent="0">
              <a:buNone/>
              <a:defRPr sz="1499"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2"/>
            <a:ext cx="10205834" cy="554983"/>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699">
                <a:solidFill>
                  <a:schemeClr val="bg1"/>
                </a:solidFill>
                <a:latin typeface="Georgia"/>
                <a:cs typeface="Georgia"/>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9" y="5979961"/>
            <a:ext cx="10205833" cy="358579"/>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499" b="1" cap="all">
                <a:solidFill>
                  <a:schemeClr val="tx1"/>
                </a:solidFill>
                <a:latin typeface="Arial"/>
                <a:cs typeface="Arial"/>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9" y="2041525"/>
            <a:ext cx="10205833" cy="3765550"/>
          </a:xfrm>
          <a:prstGeom prst="rect">
            <a:avLst/>
          </a:prstGeom>
        </p:spPr>
        <p:txBody>
          <a:bodyPr/>
          <a:lstStyle>
            <a:lvl1pPr marL="0" marR="0" indent="0" algn="l" defTabSz="647695" rtl="0" eaLnBrk="1" fontAlgn="auto" latinLnBrk="0" hangingPunct="1">
              <a:lnSpc>
                <a:spcPct val="160000"/>
              </a:lnSpc>
              <a:spcBef>
                <a:spcPct val="0"/>
              </a:spcBef>
              <a:spcAft>
                <a:spcPts val="0"/>
              </a:spcAft>
              <a:buClrTx/>
              <a:buSzTx/>
              <a:buFontTx/>
              <a:buNone/>
              <a:tabLst/>
              <a:defRPr sz="2399"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18888658"/>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14"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15"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16"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18"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19"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0"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1"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22"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24"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5"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26"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7"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8"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29"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30"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1"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2"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33"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6"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37"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39"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0"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41"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43"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4"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45"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6"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47"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48"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9"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51"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4"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56"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7"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58"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a:lnSpc>
                <a:spcPct val="130000"/>
              </a:lnSpc>
              <a:defRPr sz="1800"/>
            </a:pPr>
            <a:r>
              <a:rPr sz="2999" dirty="0">
                <a:solidFill>
                  <a:prstClr val="black"/>
                </a:solidFill>
                <a:latin typeface="Arial"/>
                <a:ea typeface="BentonSans Book"/>
                <a:cs typeface="BentonSans Book"/>
                <a:sym typeface="BentonSans Book"/>
              </a:rPr>
              <a:t>Our </a:t>
            </a:r>
            <a:r>
              <a:rPr sz="2999" b="1" dirty="0">
                <a:solidFill>
                  <a:srgbClr val="EB8024"/>
                </a:solidFill>
                <a:latin typeface="Arial"/>
                <a:ea typeface="BentonSans Book"/>
                <a:cs typeface="BentonSans Book"/>
                <a:sym typeface="BentonSans"/>
              </a:rPr>
              <a:t>Locations</a:t>
            </a:r>
          </a:p>
        </p:txBody>
      </p:sp>
      <p:sp>
        <p:nvSpPr>
          <p:cNvPr id="67" name="Shape 789"/>
          <p:cNvSpPr/>
          <p:nvPr userDrawn="1"/>
        </p:nvSpPr>
        <p:spPr>
          <a:xfrm>
            <a:off x="555259" y="1735028"/>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62" name="TextBox 6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64" name="Rectangle 6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75707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4"/>
            <a:ext cx="12260134" cy="5659163"/>
          </a:xfrm>
          <a:prstGeom prst="rect">
            <a:avLst/>
          </a:prstGeom>
          <a:ln w="12700">
            <a:miter lim="400000"/>
          </a:ln>
        </p:spPr>
      </p:pic>
      <p:sp>
        <p:nvSpPr>
          <p:cNvPr id="6"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8" name="Shape 797"/>
          <p:cNvSpPr/>
          <p:nvPr userDrawn="1"/>
        </p:nvSpPr>
        <p:spPr>
          <a:xfrm>
            <a:off x="530612" y="898824"/>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a:ea typeface="BentonSans Book"/>
                <a:cs typeface="BentonSans Book"/>
                <a:sym typeface="BentonSans Book"/>
              </a:rPr>
              <a:t>Our </a:t>
            </a:r>
            <a:r>
              <a:rPr sz="2999" b="1" dirty="0">
                <a:solidFill>
                  <a:srgbClr val="FFFFFF"/>
                </a:solidFill>
                <a:latin typeface="Arial"/>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3"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76"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77"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78"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80"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81"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2"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3"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84"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86"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7"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88"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9"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0"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91"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92"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3"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4"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95"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8"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99"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101"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2"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103"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105"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6"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107"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8"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109"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110"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1"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113"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16"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118"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9"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120"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3" name="Rectangle 6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81558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9" name="Picture Placeholder 18"/>
          <p:cNvSpPr>
            <a:spLocks noGrp="1"/>
          </p:cNvSpPr>
          <p:nvPr>
            <p:ph type="pic" sz="quarter" idx="10"/>
          </p:nvPr>
        </p:nvSpPr>
        <p:spPr>
          <a:xfrm>
            <a:off x="555079"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Text Placeholder 23"/>
          <p:cNvSpPr>
            <a:spLocks noGrp="1"/>
          </p:cNvSpPr>
          <p:nvPr>
            <p:ph type="body" sz="quarter" idx="14" hasCustomPrompt="1"/>
          </p:nvPr>
        </p:nvSpPr>
        <p:spPr>
          <a:xfrm>
            <a:off x="1998181" y="345050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1" y="383247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3" name="Text Placeholder 23"/>
          <p:cNvSpPr>
            <a:spLocks noGrp="1"/>
          </p:cNvSpPr>
          <p:nvPr>
            <p:ph type="body" sz="quarter" idx="18" hasCustomPrompt="1"/>
          </p:nvPr>
        </p:nvSpPr>
        <p:spPr>
          <a:xfrm>
            <a:off x="1998181" y="5925813"/>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1" y="6307779"/>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5"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4" y="383247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5" y="421752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5"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9"/>
            <a:ext cx="4203748"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2" y="6692833"/>
            <a:ext cx="4203745"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212834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4"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Text Placeholder 23"/>
          <p:cNvSpPr>
            <a:spLocks noGrp="1"/>
          </p:cNvSpPr>
          <p:nvPr>
            <p:ph type="body" sz="quarter" idx="40" hasCustomPrompt="1"/>
          </p:nvPr>
        </p:nvSpPr>
        <p:spPr>
          <a:xfrm>
            <a:off x="1982495" y="258908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5" y="297105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8"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7" y="297105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8" y="335610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Text Placeholder 23"/>
          <p:cNvSpPr>
            <a:spLocks noGrp="1"/>
          </p:cNvSpPr>
          <p:nvPr>
            <p:ph type="body" sz="quarter" idx="48" hasCustomPrompt="1"/>
          </p:nvPr>
        </p:nvSpPr>
        <p:spPr>
          <a:xfrm>
            <a:off x="1993789" y="490504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9" y="528701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Text Placeholder 23"/>
          <p:cNvSpPr>
            <a:spLocks noGrp="1"/>
          </p:cNvSpPr>
          <p:nvPr>
            <p:ph type="body" sz="quarter" idx="52" hasCustomPrompt="1"/>
          </p:nvPr>
        </p:nvSpPr>
        <p:spPr>
          <a:xfrm>
            <a:off x="8220181" y="490504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3"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0" name="Text Placeholder 23"/>
          <p:cNvSpPr>
            <a:spLocks noGrp="1"/>
          </p:cNvSpPr>
          <p:nvPr>
            <p:ph type="body" sz="quarter" idx="56" hasCustomPrompt="1"/>
          </p:nvPr>
        </p:nvSpPr>
        <p:spPr>
          <a:xfrm>
            <a:off x="2005084" y="725236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4" y="763433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7"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6" y="763433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7" y="801938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45638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2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0"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1699">
              <a:solidFill>
                <a:srgbClr val="F2AC00"/>
              </a:solidFill>
            </a:endParaRPr>
          </a:p>
        </p:txBody>
      </p:sp>
      <p:sp>
        <p:nvSpPr>
          <p:cNvPr id="50"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1"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2"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3"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4"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5"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6"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7"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8"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9"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1"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2"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3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6" name="Rectangle 3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809951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3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36" name="TextBox 3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9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2"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3"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5"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6"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7"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9"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0"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1"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2"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3"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4"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Rectangle 3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6202584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dirty="0">
              <a:solidFill>
                <a:srgbClr val="FFFFFF"/>
              </a:solidFill>
            </a:endParaRPr>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5" name="Rectangle 14"/>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347933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Rectangle 1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4030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8210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20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66131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226167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64"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448752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B8024"/>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7833270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2"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48675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2"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21709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5214810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latin typeface="Aria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2108740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90353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49986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55" Type="http://schemas.openxmlformats.org/officeDocument/2006/relationships/slideLayout" Target="../slideLayouts/slideLayout127.xml"/><Relationship Id="rId63" Type="http://schemas.openxmlformats.org/officeDocument/2006/relationships/slideLayout" Target="../slideLayouts/slideLayout135.xml"/><Relationship Id="rId68" Type="http://schemas.openxmlformats.org/officeDocument/2006/relationships/slideLayout" Target="../slideLayouts/slideLayout140.xml"/><Relationship Id="rId7" Type="http://schemas.openxmlformats.org/officeDocument/2006/relationships/slideLayout" Target="../slideLayouts/slideLayout79.xml"/><Relationship Id="rId71" Type="http://schemas.openxmlformats.org/officeDocument/2006/relationships/slideLayout" Target="../slideLayouts/slideLayout143.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3" Type="http://schemas.openxmlformats.org/officeDocument/2006/relationships/slideLayout" Target="../slideLayouts/slideLayout125.xml"/><Relationship Id="rId58" Type="http://schemas.openxmlformats.org/officeDocument/2006/relationships/slideLayout" Target="../slideLayouts/slideLayout130.xml"/><Relationship Id="rId66" Type="http://schemas.openxmlformats.org/officeDocument/2006/relationships/slideLayout" Target="../slideLayouts/slideLayout138.xml"/><Relationship Id="rId74" Type="http://schemas.openxmlformats.org/officeDocument/2006/relationships/theme" Target="../theme/theme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57" Type="http://schemas.openxmlformats.org/officeDocument/2006/relationships/slideLayout" Target="../slideLayouts/slideLayout129.xml"/><Relationship Id="rId61" Type="http://schemas.openxmlformats.org/officeDocument/2006/relationships/slideLayout" Target="../slideLayouts/slideLayout133.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slideLayout" Target="../slideLayouts/slideLayout124.xml"/><Relationship Id="rId60" Type="http://schemas.openxmlformats.org/officeDocument/2006/relationships/slideLayout" Target="../slideLayouts/slideLayout132.xml"/><Relationship Id="rId65" Type="http://schemas.openxmlformats.org/officeDocument/2006/relationships/slideLayout" Target="../slideLayouts/slideLayout137.xml"/><Relationship Id="rId73" Type="http://schemas.openxmlformats.org/officeDocument/2006/relationships/slideLayout" Target="../slideLayouts/slideLayout14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56" Type="http://schemas.openxmlformats.org/officeDocument/2006/relationships/slideLayout" Target="../slideLayouts/slideLayout128.xml"/><Relationship Id="rId64" Type="http://schemas.openxmlformats.org/officeDocument/2006/relationships/slideLayout" Target="../slideLayouts/slideLayout136.xml"/><Relationship Id="rId69" Type="http://schemas.openxmlformats.org/officeDocument/2006/relationships/slideLayout" Target="../slideLayouts/slideLayout141.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72" Type="http://schemas.openxmlformats.org/officeDocument/2006/relationships/slideLayout" Target="../slideLayouts/slideLayout144.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59" Type="http://schemas.openxmlformats.org/officeDocument/2006/relationships/slideLayout" Target="../slideLayouts/slideLayout131.xml"/><Relationship Id="rId67" Type="http://schemas.openxmlformats.org/officeDocument/2006/relationships/slideLayout" Target="../slideLayouts/slideLayout139.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54" Type="http://schemas.openxmlformats.org/officeDocument/2006/relationships/slideLayout" Target="../slideLayouts/slideLayout126.xml"/><Relationship Id="rId62" Type="http://schemas.openxmlformats.org/officeDocument/2006/relationships/slideLayout" Target="../slideLayouts/slideLayout134.xml"/><Relationship Id="rId70" Type="http://schemas.openxmlformats.org/officeDocument/2006/relationships/slideLayout" Target="../slideLayouts/slideLayout142.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58298"/>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651" r:id="rId3"/>
    <p:sldLayoutId id="2147483783" r:id="rId4"/>
    <p:sldLayoutId id="2147483784" r:id="rId5"/>
    <p:sldLayoutId id="2147483652" r:id="rId6"/>
    <p:sldLayoutId id="2147483733" r:id="rId7"/>
    <p:sldLayoutId id="2147483655" r:id="rId8"/>
    <p:sldLayoutId id="2147483716" r:id="rId9"/>
    <p:sldLayoutId id="2147483717" r:id="rId10"/>
    <p:sldLayoutId id="2147483697" r:id="rId11"/>
    <p:sldLayoutId id="2147483802" r:id="rId12"/>
    <p:sldLayoutId id="2147483696" r:id="rId13"/>
    <p:sldLayoutId id="2147483761" r:id="rId14"/>
    <p:sldLayoutId id="2147483719" r:id="rId15"/>
    <p:sldLayoutId id="2147483778" r:id="rId16"/>
    <p:sldLayoutId id="2147483762" r:id="rId17"/>
    <p:sldLayoutId id="2147483779" r:id="rId18"/>
    <p:sldLayoutId id="2147483767" r:id="rId19"/>
    <p:sldLayoutId id="2147483749" r:id="rId20"/>
    <p:sldLayoutId id="2147483786" r:id="rId21"/>
    <p:sldLayoutId id="2147483795" r:id="rId22"/>
    <p:sldLayoutId id="2147483787" r:id="rId23"/>
    <p:sldLayoutId id="2147483788" r:id="rId24"/>
    <p:sldLayoutId id="2147483701" r:id="rId25"/>
    <p:sldLayoutId id="2147483711" r:id="rId26"/>
    <p:sldLayoutId id="2147483789" r:id="rId27"/>
    <p:sldLayoutId id="2147483772" r:id="rId28"/>
    <p:sldLayoutId id="2147483773" r:id="rId29"/>
    <p:sldLayoutId id="2147483785" r:id="rId30"/>
    <p:sldLayoutId id="2147483735" r:id="rId31"/>
    <p:sldLayoutId id="2147483796" r:id="rId32"/>
    <p:sldLayoutId id="2147483752" r:id="rId33"/>
    <p:sldLayoutId id="2147483743" r:id="rId34"/>
    <p:sldLayoutId id="2147483702" r:id="rId35"/>
    <p:sldLayoutId id="2147483712" r:id="rId36"/>
    <p:sldLayoutId id="2147483764" r:id="rId37"/>
    <p:sldLayoutId id="2147483770" r:id="rId38"/>
    <p:sldLayoutId id="2147483771" r:id="rId39"/>
    <p:sldLayoutId id="2147483792" r:id="rId40"/>
    <p:sldLayoutId id="2147483736" r:id="rId41"/>
    <p:sldLayoutId id="2147483797" r:id="rId42"/>
    <p:sldLayoutId id="2147483746" r:id="rId43"/>
    <p:sldLayoutId id="2147483745" r:id="rId44"/>
    <p:sldLayoutId id="2147483703" r:id="rId45"/>
    <p:sldLayoutId id="2147483713" r:id="rId46"/>
    <p:sldLayoutId id="2147483763" r:id="rId47"/>
    <p:sldLayoutId id="2147483768" r:id="rId48"/>
    <p:sldLayoutId id="2147483769" r:id="rId49"/>
    <p:sldLayoutId id="2147483791" r:id="rId50"/>
    <p:sldLayoutId id="2147483734" r:id="rId51"/>
    <p:sldLayoutId id="2147483798" r:id="rId52"/>
    <p:sldLayoutId id="2147483751" r:id="rId53"/>
    <p:sldLayoutId id="2147483741" r:id="rId54"/>
    <p:sldLayoutId id="2147483704" r:id="rId55"/>
    <p:sldLayoutId id="2147483714" r:id="rId56"/>
    <p:sldLayoutId id="2147483780" r:id="rId57"/>
    <p:sldLayoutId id="2147483766" r:id="rId58"/>
    <p:sldLayoutId id="2147483777" r:id="rId59"/>
    <p:sldLayoutId id="2147483793" r:id="rId60"/>
    <p:sldLayoutId id="2147483737" r:id="rId61"/>
    <p:sldLayoutId id="2147483799" r:id="rId62"/>
    <p:sldLayoutId id="2147483748" r:id="rId63"/>
    <p:sldLayoutId id="2147483747" r:id="rId64"/>
    <p:sldLayoutId id="2147483800" r:id="rId65"/>
    <p:sldLayoutId id="2147483707" r:id="rId66"/>
    <p:sldLayoutId id="2147483801" r:id="rId67"/>
    <p:sldLayoutId id="2147483750" r:id="rId68"/>
    <p:sldLayoutId id="2147483774" r:id="rId69"/>
    <p:sldLayoutId id="2147483776" r:id="rId70"/>
    <p:sldLayoutId id="2147483803" r:id="rId71"/>
    <p:sldLayoutId id="2147483804" r:id="rId72"/>
  </p:sldLayoutIdLst>
  <p:hf hdr="0" ftr="0" dt="0"/>
  <p:txStyles>
    <p:titleStyle>
      <a:lvl1pPr algn="ctr" defTabSz="648019" rtl="0" eaLnBrk="1" latinLnBrk="0" hangingPunct="1">
        <a:spcBef>
          <a:spcPct val="0"/>
        </a:spcBef>
        <a:buNone/>
        <a:defRPr sz="6301" kern="1200">
          <a:solidFill>
            <a:schemeClr val="tx1"/>
          </a:solidFill>
          <a:latin typeface="+mj-lt"/>
          <a:ea typeface="+mj-ea"/>
          <a:cs typeface="+mj-cs"/>
        </a:defRPr>
      </a:lvl1pPr>
    </p:titleStyle>
    <p:body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p:bodyStyle>
    <p:otherStyle>
      <a:defPPr>
        <a:defRPr lang="en-US"/>
      </a:defPPr>
      <a:lvl1pPr marL="0" algn="l" defTabSz="648019" rtl="0" eaLnBrk="1" latinLnBrk="0" hangingPunct="1">
        <a:defRPr sz="2601" kern="1200">
          <a:solidFill>
            <a:schemeClr val="tx1"/>
          </a:solidFill>
          <a:latin typeface="+mn-lt"/>
          <a:ea typeface="+mn-ea"/>
          <a:cs typeface="+mn-cs"/>
        </a:defRPr>
      </a:lvl1pPr>
      <a:lvl2pPr marL="648019" algn="l" defTabSz="648019" rtl="0" eaLnBrk="1" latinLnBrk="0" hangingPunct="1">
        <a:defRPr sz="2601" kern="1200">
          <a:solidFill>
            <a:schemeClr val="tx1"/>
          </a:solidFill>
          <a:latin typeface="+mn-lt"/>
          <a:ea typeface="+mn-ea"/>
          <a:cs typeface="+mn-cs"/>
        </a:defRPr>
      </a:lvl2pPr>
      <a:lvl3pPr marL="1296037" algn="l" defTabSz="648019" rtl="0" eaLnBrk="1" latinLnBrk="0" hangingPunct="1">
        <a:defRPr sz="2601" kern="1200">
          <a:solidFill>
            <a:schemeClr val="tx1"/>
          </a:solidFill>
          <a:latin typeface="+mn-lt"/>
          <a:ea typeface="+mn-ea"/>
          <a:cs typeface="+mn-cs"/>
        </a:defRPr>
      </a:lvl3pPr>
      <a:lvl4pPr marL="1944057" algn="l" defTabSz="648019" rtl="0" eaLnBrk="1" latinLnBrk="0" hangingPunct="1">
        <a:defRPr sz="2601" kern="1200">
          <a:solidFill>
            <a:schemeClr val="tx1"/>
          </a:solidFill>
          <a:latin typeface="+mn-lt"/>
          <a:ea typeface="+mn-ea"/>
          <a:cs typeface="+mn-cs"/>
        </a:defRPr>
      </a:lvl4pPr>
      <a:lvl5pPr marL="2592074" algn="l" defTabSz="648019" rtl="0" eaLnBrk="1" latinLnBrk="0" hangingPunct="1">
        <a:defRPr sz="2601" kern="1200">
          <a:solidFill>
            <a:schemeClr val="tx1"/>
          </a:solidFill>
          <a:latin typeface="+mn-lt"/>
          <a:ea typeface="+mn-ea"/>
          <a:cs typeface="+mn-cs"/>
        </a:defRPr>
      </a:lvl5pPr>
      <a:lvl6pPr marL="3240093" algn="l" defTabSz="648019" rtl="0" eaLnBrk="1" latinLnBrk="0" hangingPunct="1">
        <a:defRPr sz="2601" kern="1200">
          <a:solidFill>
            <a:schemeClr val="tx1"/>
          </a:solidFill>
          <a:latin typeface="+mn-lt"/>
          <a:ea typeface="+mn-ea"/>
          <a:cs typeface="+mn-cs"/>
        </a:defRPr>
      </a:lvl6pPr>
      <a:lvl7pPr marL="3888111" algn="l" defTabSz="648019" rtl="0" eaLnBrk="1" latinLnBrk="0" hangingPunct="1">
        <a:defRPr sz="2601" kern="1200">
          <a:solidFill>
            <a:schemeClr val="tx1"/>
          </a:solidFill>
          <a:latin typeface="+mn-lt"/>
          <a:ea typeface="+mn-ea"/>
          <a:cs typeface="+mn-cs"/>
        </a:defRPr>
      </a:lvl7pPr>
      <a:lvl8pPr marL="4536130" algn="l" defTabSz="648019" rtl="0" eaLnBrk="1" latinLnBrk="0" hangingPunct="1">
        <a:defRPr sz="2601" kern="1200">
          <a:solidFill>
            <a:schemeClr val="tx1"/>
          </a:solidFill>
          <a:latin typeface="+mn-lt"/>
          <a:ea typeface="+mn-ea"/>
          <a:cs typeface="+mn-cs"/>
        </a:defRPr>
      </a:lvl8pPr>
      <a:lvl9pPr marL="5184149" algn="l" defTabSz="648019" rtl="0" eaLnBrk="1" latinLnBrk="0" hangingPunct="1">
        <a:defRPr sz="26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4826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59" r:id="rId53"/>
    <p:sldLayoutId id="2147483860" r:id="rId54"/>
    <p:sldLayoutId id="2147483861" r:id="rId55"/>
    <p:sldLayoutId id="2147483862" r:id="rId56"/>
    <p:sldLayoutId id="2147483863" r:id="rId57"/>
    <p:sldLayoutId id="2147483864" r:id="rId58"/>
    <p:sldLayoutId id="2147483865" r:id="rId59"/>
    <p:sldLayoutId id="2147483866" r:id="rId60"/>
    <p:sldLayoutId id="2147483867" r:id="rId61"/>
    <p:sldLayoutId id="2147483868" r:id="rId62"/>
    <p:sldLayoutId id="2147483869" r:id="rId63"/>
    <p:sldLayoutId id="2147483870" r:id="rId64"/>
    <p:sldLayoutId id="2147483871" r:id="rId65"/>
    <p:sldLayoutId id="2147483872" r:id="rId66"/>
    <p:sldLayoutId id="2147483873" r:id="rId67"/>
    <p:sldLayoutId id="2147483874" r:id="rId68"/>
    <p:sldLayoutId id="2147483875" r:id="rId69"/>
    <p:sldLayoutId id="2147483876" r:id="rId70"/>
    <p:sldLayoutId id="2147483877" r:id="rId71"/>
    <p:sldLayoutId id="2147483878" r:id="rId72"/>
    <p:sldLayoutId id="2147483879" r:id="rId73"/>
  </p:sldLayoutIdLst>
  <p:hf hdr="0" ftr="0" dt="0"/>
  <p:txStyles>
    <p:titleStyle>
      <a:lvl1pPr algn="ctr" defTabSz="647695" rtl="0" eaLnBrk="1" latinLnBrk="0" hangingPunct="1">
        <a:spcBef>
          <a:spcPct val="0"/>
        </a:spcBef>
        <a:buNone/>
        <a:defRPr sz="6298" kern="1200">
          <a:solidFill>
            <a:schemeClr val="tx1"/>
          </a:solidFill>
          <a:latin typeface="+mj-lt"/>
          <a:ea typeface="+mj-ea"/>
          <a:cs typeface="+mj-cs"/>
        </a:defRPr>
      </a:lvl1pPr>
    </p:titleStyle>
    <p:body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7695" rtl="0" eaLnBrk="1" latinLnBrk="0" hangingPunct="1">
        <a:defRPr sz="2600" kern="1200">
          <a:solidFill>
            <a:schemeClr val="tx1"/>
          </a:solidFill>
          <a:latin typeface="+mn-lt"/>
          <a:ea typeface="+mn-ea"/>
          <a:cs typeface="+mn-cs"/>
        </a:defRPr>
      </a:lvl1pPr>
      <a:lvl2pPr marL="647695" algn="l" defTabSz="647695" rtl="0" eaLnBrk="1" latinLnBrk="0" hangingPunct="1">
        <a:defRPr sz="2600" kern="1200">
          <a:solidFill>
            <a:schemeClr val="tx1"/>
          </a:solidFill>
          <a:latin typeface="+mn-lt"/>
          <a:ea typeface="+mn-ea"/>
          <a:cs typeface="+mn-cs"/>
        </a:defRPr>
      </a:lvl2pPr>
      <a:lvl3pPr marL="1295389" algn="l" defTabSz="647695" rtl="0" eaLnBrk="1" latinLnBrk="0" hangingPunct="1">
        <a:defRPr sz="2600" kern="1200">
          <a:solidFill>
            <a:schemeClr val="tx1"/>
          </a:solidFill>
          <a:latin typeface="+mn-lt"/>
          <a:ea typeface="+mn-ea"/>
          <a:cs typeface="+mn-cs"/>
        </a:defRPr>
      </a:lvl3pPr>
      <a:lvl4pPr marL="1943085" algn="l" defTabSz="647695" rtl="0" eaLnBrk="1" latinLnBrk="0" hangingPunct="1">
        <a:defRPr sz="2600" kern="1200">
          <a:solidFill>
            <a:schemeClr val="tx1"/>
          </a:solidFill>
          <a:latin typeface="+mn-lt"/>
          <a:ea typeface="+mn-ea"/>
          <a:cs typeface="+mn-cs"/>
        </a:defRPr>
      </a:lvl4pPr>
      <a:lvl5pPr marL="2590778" algn="l" defTabSz="647695" rtl="0" eaLnBrk="1" latinLnBrk="0" hangingPunct="1">
        <a:defRPr sz="2600" kern="1200">
          <a:solidFill>
            <a:schemeClr val="tx1"/>
          </a:solidFill>
          <a:latin typeface="+mn-lt"/>
          <a:ea typeface="+mn-ea"/>
          <a:cs typeface="+mn-cs"/>
        </a:defRPr>
      </a:lvl5pPr>
      <a:lvl6pPr marL="3238473" algn="l" defTabSz="647695" rtl="0" eaLnBrk="1" latinLnBrk="0" hangingPunct="1">
        <a:defRPr sz="2600" kern="1200">
          <a:solidFill>
            <a:schemeClr val="tx1"/>
          </a:solidFill>
          <a:latin typeface="+mn-lt"/>
          <a:ea typeface="+mn-ea"/>
          <a:cs typeface="+mn-cs"/>
        </a:defRPr>
      </a:lvl6pPr>
      <a:lvl7pPr marL="3886167" algn="l" defTabSz="647695" rtl="0" eaLnBrk="1" latinLnBrk="0" hangingPunct="1">
        <a:defRPr sz="2600" kern="1200">
          <a:solidFill>
            <a:schemeClr val="tx1"/>
          </a:solidFill>
          <a:latin typeface="+mn-lt"/>
          <a:ea typeface="+mn-ea"/>
          <a:cs typeface="+mn-cs"/>
        </a:defRPr>
      </a:lvl7pPr>
      <a:lvl8pPr marL="4533862" algn="l" defTabSz="647695" rtl="0" eaLnBrk="1" latinLnBrk="0" hangingPunct="1">
        <a:defRPr sz="2600" kern="1200">
          <a:solidFill>
            <a:schemeClr val="tx1"/>
          </a:solidFill>
          <a:latin typeface="+mn-lt"/>
          <a:ea typeface="+mn-ea"/>
          <a:cs typeface="+mn-cs"/>
        </a:defRPr>
      </a:lvl8pPr>
      <a:lvl9pPr marL="5181557" algn="l" defTabSz="6476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nl-NL" b="0" dirty="0" smtClean="0"/>
              <a:t>Design:Advanced</a:t>
            </a:r>
            <a:endParaRPr lang="en-GB" dirty="0"/>
          </a:p>
        </p:txBody>
      </p:sp>
    </p:spTree>
    <p:extLst>
      <p:ext uri="{BB962C8B-B14F-4D97-AF65-F5344CB8AC3E}">
        <p14:creationId xmlns:p14="http://schemas.microsoft.com/office/powerpoint/2010/main" val="348745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Common areas of focus</a:t>
            </a:r>
            <a:endParaRPr lang="en-US" dirty="0"/>
          </a:p>
        </p:txBody>
      </p:sp>
      <p:sp>
        <p:nvSpPr>
          <p:cNvPr id="4" name="Content Placeholder 1"/>
          <p:cNvSpPr txBox="1">
            <a:spLocks/>
          </p:cNvSpPr>
          <p:nvPr/>
        </p:nvSpPr>
        <p:spPr bwMode="auto">
          <a:xfrm>
            <a:off x="1363980" y="2484438"/>
            <a:ext cx="8689975"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t>Separation of concerns, interfaces</a:t>
            </a:r>
          </a:p>
          <a:p>
            <a:pPr marL="0" indent="0">
              <a:buNone/>
            </a:pPr>
            <a:endParaRPr lang="en-US" altLang="en-US" sz="2800" dirty="0" smtClean="0"/>
          </a:p>
          <a:p>
            <a:r>
              <a:rPr lang="en-US" altLang="en-US" sz="2800" dirty="0" smtClean="0"/>
              <a:t>Cohesion and coupling, dependencies</a:t>
            </a:r>
          </a:p>
          <a:p>
            <a:pPr marL="0" indent="0">
              <a:buNone/>
            </a:pPr>
            <a:endParaRPr lang="en-US" altLang="en-US" sz="2800" dirty="0" smtClean="0"/>
          </a:p>
          <a:p>
            <a:r>
              <a:rPr lang="en-US" altLang="en-US" sz="2800" dirty="0" smtClean="0"/>
              <a:t>Sequence flows</a:t>
            </a:r>
            <a:endParaRPr lang="en-US" altLang="en-US" sz="2800" dirty="0" smtClean="0"/>
          </a:p>
        </p:txBody>
      </p:sp>
    </p:spTree>
    <p:extLst>
      <p:ext uri="{BB962C8B-B14F-4D97-AF65-F5344CB8AC3E}">
        <p14:creationId xmlns:p14="http://schemas.microsoft.com/office/powerpoint/2010/main" val="744653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Functional view – structured approach</a:t>
            </a:r>
            <a:endParaRPr lang="en-US" dirty="0"/>
          </a:p>
        </p:txBody>
      </p:sp>
      <p:sp>
        <p:nvSpPr>
          <p:cNvPr id="4" name="Content Placeholder 1"/>
          <p:cNvSpPr txBox="1">
            <a:spLocks/>
          </p:cNvSpPr>
          <p:nvPr/>
        </p:nvSpPr>
        <p:spPr bwMode="auto">
          <a:xfrm>
            <a:off x="289560" y="1958658"/>
            <a:ext cx="11174730"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Top down design</a:t>
            </a:r>
          </a:p>
          <a:p>
            <a:r>
              <a:rPr lang="en-US" altLang="en-US" sz="2400" dirty="0" smtClean="0"/>
              <a:t>Use Data Flow Diagrams (DFDs)</a:t>
            </a:r>
          </a:p>
          <a:p>
            <a:pPr lvl="1"/>
            <a:r>
              <a:rPr lang="en-US" altLang="en-US" sz="2000" dirty="0" smtClean="0"/>
              <a:t>Apply modularity principles (cohesion, coupling)</a:t>
            </a:r>
          </a:p>
          <a:p>
            <a:r>
              <a:rPr lang="en-US" altLang="en-US" sz="2400" dirty="0" smtClean="0"/>
              <a:t>Sufficiently small modules can be used as functions which can be coded</a:t>
            </a:r>
            <a:endParaRPr lang="en-US" altLang="en-US" sz="2400" dirty="0" smtClean="0"/>
          </a:p>
        </p:txBody>
      </p:sp>
    </p:spTree>
    <p:extLst>
      <p:ext uri="{BB962C8B-B14F-4D97-AF65-F5344CB8AC3E}">
        <p14:creationId xmlns:p14="http://schemas.microsoft.com/office/powerpoint/2010/main" val="2752993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Functional design – OO approach</a:t>
            </a:r>
            <a:endParaRPr lang="en-US" dirty="0"/>
          </a:p>
        </p:txBody>
      </p:sp>
      <p:sp>
        <p:nvSpPr>
          <p:cNvPr id="2" name="Rectangle 1"/>
          <p:cNvSpPr/>
          <p:nvPr/>
        </p:nvSpPr>
        <p:spPr>
          <a:xfrm>
            <a:off x="439127" y="2155429"/>
            <a:ext cx="11331575" cy="4154984"/>
          </a:xfrm>
          <a:prstGeom prst="rect">
            <a:avLst/>
          </a:prstGeom>
        </p:spPr>
        <p:txBody>
          <a:bodyPr wrap="square">
            <a:spAutoFit/>
          </a:bodyPr>
          <a:lstStyle/>
          <a:p>
            <a:pPr marL="857250" indent="-457200" fontAlgn="auto">
              <a:spcAft>
                <a:spcPts val="0"/>
              </a:spcAft>
              <a:buFont typeface="Arial" panose="020B0604020202020204" pitchFamily="34" charset="0"/>
              <a:buChar char="•"/>
              <a:defRPr/>
            </a:pPr>
            <a:r>
              <a:rPr lang="en-US" sz="2400" dirty="0"/>
              <a:t>Identify design classes in problem domain/decompose into sub </a:t>
            </a:r>
            <a:r>
              <a:rPr lang="en-US" sz="2400" dirty="0" smtClean="0"/>
              <a:t>component</a:t>
            </a:r>
          </a:p>
          <a:p>
            <a:pPr marL="857250" indent="-457200" fontAlgn="auto">
              <a:spcAft>
                <a:spcPts val="0"/>
              </a:spcAft>
              <a:buFont typeface="Arial" panose="020B0604020202020204" pitchFamily="34" charset="0"/>
              <a:buChar char="•"/>
              <a:defRPr/>
            </a:pPr>
            <a:endParaRPr lang="en-US" sz="2400" dirty="0"/>
          </a:p>
          <a:p>
            <a:pPr marL="857250" indent="-457200" fontAlgn="auto">
              <a:spcAft>
                <a:spcPts val="0"/>
              </a:spcAft>
              <a:buFont typeface="Arial" panose="020B0604020202020204" pitchFamily="34" charset="0"/>
              <a:buChar char="•"/>
              <a:defRPr/>
            </a:pPr>
            <a:r>
              <a:rPr lang="en-US" sz="2400" dirty="0"/>
              <a:t>Elaborate design of communication </a:t>
            </a:r>
            <a:r>
              <a:rPr lang="en-US" sz="2400" dirty="0" smtClean="0"/>
              <a:t>interface</a:t>
            </a:r>
          </a:p>
          <a:p>
            <a:pPr marL="857250" indent="-457200" fontAlgn="auto">
              <a:spcAft>
                <a:spcPts val="0"/>
              </a:spcAft>
              <a:buFont typeface="Arial" panose="020B0604020202020204" pitchFamily="34" charset="0"/>
              <a:buChar char="•"/>
              <a:defRPr/>
            </a:pPr>
            <a:endParaRPr lang="en-US" sz="2400" dirty="0"/>
          </a:p>
          <a:p>
            <a:pPr marL="857250" indent="-457200" fontAlgn="auto">
              <a:spcAft>
                <a:spcPts val="0"/>
              </a:spcAft>
              <a:buFont typeface="Arial" panose="020B0604020202020204" pitchFamily="34" charset="0"/>
              <a:buChar char="•"/>
              <a:defRPr/>
            </a:pPr>
            <a:r>
              <a:rPr lang="en-US" sz="2400" dirty="0"/>
              <a:t>Describe persistent data </a:t>
            </a:r>
            <a:r>
              <a:rPr lang="en-US" sz="2400" dirty="0" smtClean="0"/>
              <a:t>sources</a:t>
            </a:r>
          </a:p>
          <a:p>
            <a:pPr marL="857250" indent="-457200" fontAlgn="auto">
              <a:spcAft>
                <a:spcPts val="0"/>
              </a:spcAft>
              <a:buFont typeface="Arial" panose="020B0604020202020204" pitchFamily="34" charset="0"/>
              <a:buChar char="•"/>
              <a:defRPr/>
            </a:pPr>
            <a:endParaRPr lang="en-US" sz="2400" dirty="0"/>
          </a:p>
          <a:p>
            <a:pPr marL="857250" indent="-457200" fontAlgn="auto">
              <a:spcAft>
                <a:spcPts val="0"/>
              </a:spcAft>
              <a:buFont typeface="Arial" panose="020B0604020202020204" pitchFamily="34" charset="0"/>
              <a:buChar char="•"/>
              <a:defRPr/>
            </a:pPr>
            <a:r>
              <a:rPr lang="en-US" sz="2400" dirty="0"/>
              <a:t>Elaborate behavioral </a:t>
            </a:r>
            <a:r>
              <a:rPr lang="en-US" sz="2400" dirty="0" smtClean="0"/>
              <a:t>representations</a:t>
            </a:r>
          </a:p>
          <a:p>
            <a:pPr marL="857250" indent="-457200" fontAlgn="auto">
              <a:spcAft>
                <a:spcPts val="0"/>
              </a:spcAft>
              <a:buFont typeface="Arial" panose="020B0604020202020204" pitchFamily="34" charset="0"/>
              <a:buChar char="•"/>
              <a:defRPr/>
            </a:pPr>
            <a:endParaRPr lang="en-US" sz="2400" dirty="0"/>
          </a:p>
          <a:p>
            <a:pPr marL="857250" indent="-457200" fontAlgn="auto">
              <a:spcAft>
                <a:spcPts val="0"/>
              </a:spcAft>
              <a:buFont typeface="Arial" panose="020B0604020202020204" pitchFamily="34" charset="0"/>
              <a:buChar char="•"/>
              <a:defRPr/>
            </a:pPr>
            <a:r>
              <a:rPr lang="en-US" sz="2400" dirty="0"/>
              <a:t>Elaborate deployment </a:t>
            </a:r>
            <a:r>
              <a:rPr lang="en-US" sz="2400" dirty="0" smtClean="0"/>
              <a:t>diagrams</a:t>
            </a:r>
          </a:p>
          <a:p>
            <a:pPr marL="857250" indent="-457200" fontAlgn="auto">
              <a:spcAft>
                <a:spcPts val="0"/>
              </a:spcAft>
              <a:buFont typeface="Arial" panose="020B0604020202020204" pitchFamily="34" charset="0"/>
              <a:buChar char="•"/>
              <a:defRPr/>
            </a:pPr>
            <a:endParaRPr lang="en-US" sz="2400" dirty="0"/>
          </a:p>
          <a:p>
            <a:pPr marL="857250" indent="-457200" fontAlgn="auto">
              <a:spcAft>
                <a:spcPts val="0"/>
              </a:spcAft>
              <a:buFont typeface="Arial" panose="020B0604020202020204" pitchFamily="34" charset="0"/>
              <a:buChar char="•"/>
              <a:defRPr/>
            </a:pPr>
            <a:r>
              <a:rPr lang="en-US" sz="2400" dirty="0"/>
              <a:t>Refactor design and consider alternatives</a:t>
            </a:r>
          </a:p>
        </p:txBody>
      </p:sp>
    </p:spTree>
    <p:extLst>
      <p:ext uri="{BB962C8B-B14F-4D97-AF65-F5344CB8AC3E}">
        <p14:creationId xmlns:p14="http://schemas.microsoft.com/office/powerpoint/2010/main" val="2398239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4" name="Content Placeholder 1"/>
          <p:cNvSpPr txBox="1">
            <a:spLocks/>
          </p:cNvSpPr>
          <p:nvPr/>
        </p:nvSpPr>
        <p:spPr bwMode="auto">
          <a:xfrm>
            <a:off x="929640" y="2495868"/>
            <a:ext cx="5779770" cy="4811712"/>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t>For given partially filled design document</a:t>
            </a:r>
          </a:p>
          <a:p>
            <a:pPr lvl="1"/>
            <a:r>
              <a:rPr lang="en-US" altLang="en-US" sz="2400" dirty="0" smtClean="0"/>
              <a:t>Identify the main sub-components basis the functionality likely to be exhibited</a:t>
            </a:r>
            <a:endParaRPr lang="en-US" altLang="en-US" sz="2400" dirty="0"/>
          </a:p>
        </p:txBody>
      </p:sp>
      <p:pic>
        <p:nvPicPr>
          <p:cNvPr id="5" name="Picture 2" descr="C:\Users\gur02530\AppData\Local\Microsoft\Windows\Temporary Internet Files\Content.IE5\G6CZEX53\MP90043048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64" y="2495868"/>
            <a:ext cx="3810000"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42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Non- functional attributes</a:t>
            </a:r>
            <a:endParaRPr lang="en-US" dirty="0"/>
          </a:p>
        </p:txBody>
      </p:sp>
      <p:sp>
        <p:nvSpPr>
          <p:cNvPr id="2" name="Rectangle 1"/>
          <p:cNvSpPr/>
          <p:nvPr/>
        </p:nvSpPr>
        <p:spPr>
          <a:xfrm>
            <a:off x="818514" y="2378522"/>
            <a:ext cx="11320145" cy="892552"/>
          </a:xfrm>
          <a:prstGeom prst="rect">
            <a:avLst/>
          </a:prstGeom>
        </p:spPr>
        <p:txBody>
          <a:bodyPr wrap="square">
            <a:spAutoFit/>
          </a:bodyPr>
          <a:lstStyle/>
          <a:p>
            <a:pPr marL="400050"/>
            <a:r>
              <a:rPr lang="en-US" altLang="en-US" dirty="0"/>
              <a:t>Let us look at each non-functional attribute from the perspective of design </a:t>
            </a:r>
          </a:p>
        </p:txBody>
      </p:sp>
    </p:spTree>
    <p:extLst>
      <p:ext uri="{BB962C8B-B14F-4D97-AF65-F5344CB8AC3E}">
        <p14:creationId xmlns:p14="http://schemas.microsoft.com/office/powerpoint/2010/main" val="655424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dirty="0">
                <a:latin typeface="Arial" pitchFamily="34" charset="0"/>
              </a:rPr>
              <a:t>Availability</a:t>
            </a:r>
            <a:endParaRPr lang="en-US" dirty="0"/>
          </a:p>
        </p:txBody>
      </p:sp>
      <p:sp>
        <p:nvSpPr>
          <p:cNvPr id="5" name="Text Box 2"/>
          <p:cNvSpPr txBox="1">
            <a:spLocks noChangeArrowheads="1"/>
          </p:cNvSpPr>
          <p:nvPr/>
        </p:nvSpPr>
        <p:spPr bwMode="auto">
          <a:xfrm>
            <a:off x="1811019" y="3516630"/>
            <a:ext cx="83137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sz="4800" dirty="0">
                <a:solidFill>
                  <a:srgbClr val="BA0000"/>
                </a:solidFill>
                <a:latin typeface="Arial Narrow" panose="020B0606020202030204" pitchFamily="34" charset="0"/>
              </a:rPr>
              <a:t>System should always provide service</a:t>
            </a:r>
          </a:p>
          <a:p>
            <a:pPr algn="ctr" eaLnBrk="1" hangingPunct="1"/>
            <a:endParaRPr lang="en-US" altLang="en-US" sz="4800" dirty="0">
              <a:solidFill>
                <a:srgbClr val="BA0000"/>
              </a:solidFill>
              <a:latin typeface="Arial Narrow" panose="020B0606020202030204" pitchFamily="34" charset="0"/>
            </a:endParaRPr>
          </a:p>
          <a:p>
            <a:pPr algn="ctr" eaLnBrk="1" hangingPunct="1"/>
            <a:r>
              <a:rPr lang="en-US" altLang="en-US" sz="4000" i="1" dirty="0">
                <a:solidFill>
                  <a:schemeClr val="accent1"/>
                </a:solidFill>
                <a:latin typeface="Bookman Old Style" panose="02050604050505020204" pitchFamily="18" charset="0"/>
              </a:rPr>
              <a:t>‘Availability’</a:t>
            </a:r>
          </a:p>
          <a:p>
            <a:pPr algn="ctr" eaLnBrk="1" hangingPunct="1"/>
            <a:endParaRPr lang="en-US" altLang="en-US" sz="3200" dirty="0">
              <a:solidFill>
                <a:srgbClr val="0099CC"/>
              </a:solidFill>
              <a:latin typeface="Arial Narrow" panose="020B0606020202030204" pitchFamily="34" charset="0"/>
            </a:endParaRPr>
          </a:p>
          <a:p>
            <a:pPr algn="ctr" eaLnBrk="1" hangingPunct="1"/>
            <a:r>
              <a:rPr lang="en-US" altLang="en-US" sz="3200" dirty="0">
                <a:solidFill>
                  <a:srgbClr val="0099CC"/>
                </a:solidFill>
                <a:latin typeface="Arial Narrow" panose="020B0606020202030204" pitchFamily="34" charset="0"/>
              </a:rPr>
              <a:t>Committed uptime of </a:t>
            </a:r>
            <a:r>
              <a:rPr lang="en-US" altLang="en-US" sz="3200" b="1" dirty="0">
                <a:solidFill>
                  <a:srgbClr val="0099CC"/>
                </a:solidFill>
                <a:latin typeface="Bookman Old Style" panose="02050604050505020204" pitchFamily="18" charset="0"/>
              </a:rPr>
              <a:t>1 – 10</a:t>
            </a:r>
            <a:r>
              <a:rPr lang="en-US" altLang="en-US" sz="3200" b="1" baseline="30000" dirty="0">
                <a:solidFill>
                  <a:srgbClr val="0099CC"/>
                </a:solidFill>
                <a:latin typeface="Bookman Old Style" panose="02050604050505020204" pitchFamily="18" charset="0"/>
              </a:rPr>
              <a:t>-</a:t>
            </a:r>
            <a:r>
              <a:rPr lang="en-US" altLang="en-US" sz="3200" b="1" i="1" baseline="30000" dirty="0">
                <a:solidFill>
                  <a:srgbClr val="FF3333"/>
                </a:solidFill>
                <a:latin typeface="Bookman Old Style" panose="02050604050505020204" pitchFamily="18" charset="0"/>
              </a:rPr>
              <a:t>n</a:t>
            </a:r>
            <a:r>
              <a:rPr lang="en-US" altLang="en-US" sz="3200" b="1" dirty="0">
                <a:solidFill>
                  <a:srgbClr val="0099CC"/>
                </a:solidFill>
                <a:latin typeface="Bookman Old Style" panose="02050604050505020204" pitchFamily="18" charset="0"/>
              </a:rPr>
              <a:t> </a:t>
            </a:r>
            <a:r>
              <a:rPr lang="en-US" altLang="en-US" sz="3200" dirty="0">
                <a:solidFill>
                  <a:srgbClr val="0099CC"/>
                </a:solidFill>
                <a:latin typeface="Arial Narrow" panose="020B0606020202030204" pitchFamily="34" charset="0"/>
              </a:rPr>
              <a:t>is called ‘</a:t>
            </a:r>
            <a:r>
              <a:rPr lang="en-US" altLang="en-US" sz="3200" b="1" i="1" dirty="0">
                <a:solidFill>
                  <a:srgbClr val="FF3333"/>
                </a:solidFill>
                <a:latin typeface="Bookman Old Style" panose="02050604050505020204" pitchFamily="18" charset="0"/>
              </a:rPr>
              <a:t>n</a:t>
            </a:r>
            <a:r>
              <a:rPr lang="en-US" altLang="en-US" sz="3200" b="1" dirty="0">
                <a:solidFill>
                  <a:srgbClr val="0099CC"/>
                </a:solidFill>
                <a:latin typeface="Bookman Old Style" panose="02050604050505020204" pitchFamily="18" charset="0"/>
              </a:rPr>
              <a:t>-nines’</a:t>
            </a:r>
            <a:r>
              <a:rPr lang="en-US" altLang="en-US" sz="3200" dirty="0">
                <a:solidFill>
                  <a:srgbClr val="0099CC"/>
                </a:solidFill>
                <a:latin typeface="Arial Narrow" panose="020B0606020202030204" pitchFamily="34" charset="0"/>
              </a:rPr>
              <a:t> </a:t>
            </a:r>
          </a:p>
          <a:p>
            <a:pPr algn="ctr" eaLnBrk="1" hangingPunct="1"/>
            <a:endParaRPr lang="en-US" altLang="en-US" sz="3200" dirty="0">
              <a:solidFill>
                <a:srgbClr val="0099CC"/>
              </a:solidFill>
              <a:latin typeface="Arial Narrow" panose="020B0606020202030204" pitchFamily="34" charset="0"/>
            </a:endParaRPr>
          </a:p>
          <a:p>
            <a:pPr algn="ctr" eaLnBrk="1" hangingPunct="1"/>
            <a:r>
              <a:rPr lang="en-US" altLang="en-US" dirty="0">
                <a:solidFill>
                  <a:srgbClr val="0099CC"/>
                </a:solidFill>
                <a:latin typeface="Arial Narrow" panose="020B0606020202030204" pitchFamily="34" charset="0"/>
              </a:rPr>
              <a:t>‘Five nines’ </a:t>
            </a:r>
            <a:r>
              <a:rPr lang="en-US" altLang="en-US" dirty="0">
                <a:solidFill>
                  <a:srgbClr val="0099CC"/>
                </a:solidFill>
                <a:latin typeface="Arial Narrow" panose="020B0606020202030204" pitchFamily="34" charset="0"/>
                <a:sym typeface="Symbol" panose="05050102010706020507" pitchFamily="18" charset="2"/>
              </a:rPr>
              <a:t></a:t>
            </a:r>
            <a:r>
              <a:rPr lang="en-US" altLang="en-US" dirty="0">
                <a:solidFill>
                  <a:srgbClr val="0099CC"/>
                </a:solidFill>
                <a:latin typeface="Arial Narrow" panose="020B0606020202030204" pitchFamily="34" charset="0"/>
              </a:rPr>
              <a:t> 99.999% uptime</a:t>
            </a:r>
          </a:p>
          <a:p>
            <a:pPr algn="ctr" eaLnBrk="1" hangingPunct="1"/>
            <a:r>
              <a:rPr lang="en-US" altLang="en-US" dirty="0">
                <a:solidFill>
                  <a:srgbClr val="0099CC"/>
                </a:solidFill>
                <a:latin typeface="Arial Narrow" panose="020B0606020202030204" pitchFamily="34" charset="0"/>
              </a:rPr>
              <a:t>‘Six nines’ </a:t>
            </a:r>
            <a:r>
              <a:rPr lang="en-US" altLang="en-US" dirty="0">
                <a:solidFill>
                  <a:srgbClr val="0099CC"/>
                </a:solidFill>
                <a:latin typeface="Arial Narrow" panose="020B0606020202030204" pitchFamily="34" charset="0"/>
                <a:sym typeface="Symbol" panose="05050102010706020507" pitchFamily="18" charset="2"/>
              </a:rPr>
              <a:t></a:t>
            </a:r>
            <a:r>
              <a:rPr lang="en-US" altLang="en-US" dirty="0">
                <a:solidFill>
                  <a:srgbClr val="0099CC"/>
                </a:solidFill>
                <a:latin typeface="Arial Narrow" panose="020B0606020202030204" pitchFamily="34" charset="0"/>
              </a:rPr>
              <a:t> 99.9999% uptime</a:t>
            </a:r>
            <a:r>
              <a:rPr lang="en-US" altLang="en-US" sz="3200" dirty="0">
                <a:solidFill>
                  <a:srgbClr val="0099CC"/>
                </a:solidFill>
                <a:latin typeface="Arial Narrow" panose="020B0606020202030204" pitchFamily="34" charset="0"/>
              </a:rPr>
              <a:t>    </a:t>
            </a:r>
          </a:p>
        </p:txBody>
      </p:sp>
    </p:spTree>
    <p:extLst>
      <p:ext uri="{BB962C8B-B14F-4D97-AF65-F5344CB8AC3E}">
        <p14:creationId xmlns:p14="http://schemas.microsoft.com/office/powerpoint/2010/main" val="4084481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HA terms</a:t>
            </a:r>
            <a:endParaRPr lang="en-US" dirty="0"/>
          </a:p>
        </p:txBody>
      </p:sp>
      <p:sp>
        <p:nvSpPr>
          <p:cNvPr id="2" name="Rectangle 1"/>
          <p:cNvSpPr/>
          <p:nvPr/>
        </p:nvSpPr>
        <p:spPr>
          <a:xfrm>
            <a:off x="1092834" y="2154982"/>
            <a:ext cx="10691495" cy="4339650"/>
          </a:xfrm>
          <a:prstGeom prst="rect">
            <a:avLst/>
          </a:prstGeom>
        </p:spPr>
        <p:txBody>
          <a:bodyPr wrap="square">
            <a:spAutoFit/>
          </a:bodyPr>
          <a:lstStyle/>
          <a:p>
            <a:pPr lvl="1" fontAlgn="auto">
              <a:spcAft>
                <a:spcPts val="0"/>
              </a:spcAft>
              <a:defRPr/>
            </a:pPr>
            <a:r>
              <a:rPr lang="en-US" sz="2400" dirty="0"/>
              <a:t>Fault and Failure</a:t>
            </a:r>
          </a:p>
          <a:p>
            <a:pPr lvl="2" fontAlgn="auto">
              <a:spcAft>
                <a:spcPts val="0"/>
              </a:spcAft>
              <a:defRPr/>
            </a:pPr>
            <a:r>
              <a:rPr lang="en-US" sz="2000" dirty="0"/>
              <a:t>A fault may become a failure if not corrected or masked. That is, a failure is observable by the system's user and a fault is not. When a fault does become observable, it becomes a failure</a:t>
            </a:r>
            <a:r>
              <a:rPr lang="en-US" sz="2000" dirty="0" smtClean="0"/>
              <a:t>.</a:t>
            </a:r>
          </a:p>
          <a:p>
            <a:pPr lvl="2" fontAlgn="auto">
              <a:spcAft>
                <a:spcPts val="0"/>
              </a:spcAft>
              <a:defRPr/>
            </a:pPr>
            <a:endParaRPr lang="en-US" sz="2000" dirty="0"/>
          </a:p>
          <a:p>
            <a:pPr lvl="1" fontAlgn="auto">
              <a:spcAft>
                <a:spcPts val="0"/>
              </a:spcAft>
              <a:defRPr/>
            </a:pPr>
            <a:r>
              <a:rPr lang="en-US" sz="2400" dirty="0"/>
              <a:t>Repair </a:t>
            </a:r>
          </a:p>
          <a:p>
            <a:pPr lvl="2" fontAlgn="auto">
              <a:spcAft>
                <a:spcPts val="0"/>
              </a:spcAft>
              <a:defRPr/>
            </a:pPr>
            <a:r>
              <a:rPr lang="en-US" sz="2000" dirty="0"/>
              <a:t>To provide a solution such that the failure is no longer </a:t>
            </a:r>
            <a:r>
              <a:rPr lang="en-US" sz="2000" dirty="0" smtClean="0"/>
              <a:t>observable</a:t>
            </a:r>
          </a:p>
          <a:p>
            <a:pPr lvl="2" fontAlgn="auto">
              <a:spcAft>
                <a:spcPts val="0"/>
              </a:spcAft>
              <a:defRPr/>
            </a:pPr>
            <a:endParaRPr lang="en-US" sz="2000" dirty="0"/>
          </a:p>
          <a:p>
            <a:pPr lvl="1" fontAlgn="auto">
              <a:spcAft>
                <a:spcPts val="0"/>
              </a:spcAft>
              <a:defRPr/>
            </a:pPr>
            <a:r>
              <a:rPr lang="en-US" sz="2400" dirty="0"/>
              <a:t>MTBF</a:t>
            </a:r>
          </a:p>
          <a:p>
            <a:pPr lvl="2" fontAlgn="auto">
              <a:spcAft>
                <a:spcPts val="0"/>
              </a:spcAft>
              <a:defRPr/>
            </a:pPr>
            <a:r>
              <a:rPr lang="en-US" sz="2000" dirty="0"/>
              <a:t>Mean Time between </a:t>
            </a:r>
            <a:r>
              <a:rPr lang="en-US" sz="2000" dirty="0" smtClean="0"/>
              <a:t>failures</a:t>
            </a:r>
          </a:p>
          <a:p>
            <a:pPr lvl="2" fontAlgn="auto">
              <a:spcAft>
                <a:spcPts val="0"/>
              </a:spcAft>
              <a:defRPr/>
            </a:pPr>
            <a:endParaRPr lang="en-US" sz="2000" dirty="0"/>
          </a:p>
          <a:p>
            <a:pPr lvl="1" fontAlgn="auto">
              <a:spcAft>
                <a:spcPts val="0"/>
              </a:spcAft>
              <a:defRPr/>
            </a:pPr>
            <a:r>
              <a:rPr lang="en-US" sz="2400" dirty="0"/>
              <a:t>MTTR</a:t>
            </a:r>
          </a:p>
          <a:p>
            <a:pPr lvl="2" fontAlgn="auto">
              <a:spcAft>
                <a:spcPts val="0"/>
              </a:spcAft>
              <a:defRPr/>
            </a:pPr>
            <a:r>
              <a:rPr lang="en-US" sz="2000" dirty="0"/>
              <a:t>Mean Time to repair</a:t>
            </a:r>
            <a:endParaRPr lang="en-US" sz="2000" dirty="0"/>
          </a:p>
        </p:txBody>
      </p:sp>
    </p:spTree>
    <p:extLst>
      <p:ext uri="{BB962C8B-B14F-4D97-AF65-F5344CB8AC3E}">
        <p14:creationId xmlns:p14="http://schemas.microsoft.com/office/powerpoint/2010/main" val="2581973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HA terms</a:t>
            </a:r>
            <a:endParaRPr lang="en-US" dirty="0"/>
          </a:p>
        </p:txBody>
      </p:sp>
      <p:sp>
        <p:nvSpPr>
          <p:cNvPr id="2" name="Rectangle 1"/>
          <p:cNvSpPr/>
          <p:nvPr/>
        </p:nvSpPr>
        <p:spPr>
          <a:xfrm>
            <a:off x="1275714" y="2172544"/>
            <a:ext cx="10554335" cy="5293757"/>
          </a:xfrm>
          <a:prstGeom prst="rect">
            <a:avLst/>
          </a:prstGeom>
        </p:spPr>
        <p:txBody>
          <a:bodyPr wrap="square">
            <a:spAutoFit/>
          </a:bodyPr>
          <a:lstStyle/>
          <a:p>
            <a:pPr marL="1105089" lvl="1" indent="-457200">
              <a:buFont typeface="Arial" panose="020B0604020202020204" pitchFamily="34" charset="0"/>
              <a:buChar char="•"/>
            </a:pPr>
            <a:r>
              <a:rPr lang="en-US" altLang="en-US" sz="2800" dirty="0"/>
              <a:t>Availability of the system</a:t>
            </a:r>
          </a:p>
          <a:p>
            <a:pPr lvl="1">
              <a:buFont typeface="Wingdings" panose="05000000000000000000" pitchFamily="2" charset="2"/>
              <a:buNone/>
            </a:pPr>
            <a:r>
              <a:rPr lang="en-US" altLang="en-US" sz="2000" dirty="0"/>
              <a:t>	  A= MTBF / (MTBF+ MTTR)</a:t>
            </a:r>
          </a:p>
          <a:p>
            <a:pPr lvl="3"/>
            <a:r>
              <a:rPr lang="en-US" altLang="en-US" sz="1800" dirty="0"/>
              <a:t>Perfect score is </a:t>
            </a:r>
            <a:r>
              <a:rPr lang="en-US" altLang="en-US" sz="1800" dirty="0" smtClean="0"/>
              <a:t>1</a:t>
            </a:r>
          </a:p>
          <a:p>
            <a:pPr lvl="3"/>
            <a:endParaRPr lang="en-US" altLang="en-US" sz="1800" dirty="0"/>
          </a:p>
          <a:p>
            <a:pPr marL="990789" lvl="1" indent="-342900">
              <a:buFont typeface="Arial" panose="020B0604020202020204" pitchFamily="34" charset="0"/>
              <a:buChar char="•"/>
            </a:pPr>
            <a:r>
              <a:rPr lang="en-US" altLang="en-US" sz="2400" dirty="0"/>
              <a:t>Scheduled/Planned down </a:t>
            </a:r>
            <a:r>
              <a:rPr lang="en-US" altLang="en-US" sz="2400" dirty="0" smtClean="0"/>
              <a:t>time</a:t>
            </a:r>
          </a:p>
          <a:p>
            <a:pPr marL="990789" lvl="1" indent="-342900">
              <a:buFont typeface="Arial" panose="020B0604020202020204" pitchFamily="34" charset="0"/>
              <a:buChar char="•"/>
            </a:pPr>
            <a:endParaRPr lang="en-US" altLang="en-US" sz="2400" dirty="0"/>
          </a:p>
          <a:p>
            <a:pPr marL="990789" lvl="1" indent="-342900">
              <a:buFont typeface="Arial" panose="020B0604020202020204" pitchFamily="34" charset="0"/>
              <a:buChar char="•"/>
            </a:pPr>
            <a:r>
              <a:rPr lang="en-US" altLang="en-US" sz="2400" dirty="0"/>
              <a:t>Failover &amp; </a:t>
            </a:r>
            <a:r>
              <a:rPr lang="en-US" altLang="en-US" sz="2400" dirty="0" smtClean="0"/>
              <a:t>switchover</a:t>
            </a:r>
          </a:p>
          <a:p>
            <a:pPr marL="990789" lvl="1" indent="-342900">
              <a:buFont typeface="Arial" panose="020B0604020202020204" pitchFamily="34" charset="0"/>
              <a:buChar char="•"/>
            </a:pPr>
            <a:endParaRPr lang="en-US" altLang="en-US" sz="2400" dirty="0"/>
          </a:p>
          <a:p>
            <a:pPr marL="990789" lvl="1" indent="-342900">
              <a:buFont typeface="Arial" panose="020B0604020202020204" pitchFamily="34" charset="0"/>
              <a:buChar char="•"/>
            </a:pPr>
            <a:r>
              <a:rPr lang="en-US" altLang="en-US" sz="2400" dirty="0"/>
              <a:t>Uptime vs </a:t>
            </a:r>
            <a:r>
              <a:rPr lang="en-US" altLang="en-US" sz="2400" dirty="0" smtClean="0"/>
              <a:t>availability</a:t>
            </a:r>
          </a:p>
          <a:p>
            <a:pPr marL="990789" lvl="1" indent="-342900">
              <a:buFont typeface="Arial" panose="020B0604020202020204" pitchFamily="34" charset="0"/>
              <a:buChar char="•"/>
            </a:pPr>
            <a:endParaRPr lang="en-US" altLang="en-US" sz="2400" dirty="0"/>
          </a:p>
          <a:p>
            <a:pPr marL="990789" lvl="1" indent="-342900">
              <a:buFont typeface="Arial" panose="020B0604020202020204" pitchFamily="34" charset="0"/>
              <a:buChar char="•"/>
            </a:pPr>
            <a:r>
              <a:rPr lang="en-US" altLang="en-US" sz="2400" dirty="0"/>
              <a:t>SPOF </a:t>
            </a:r>
          </a:p>
          <a:p>
            <a:pPr lvl="2"/>
            <a:r>
              <a:rPr lang="en-US" altLang="en-US" sz="1800" dirty="0"/>
              <a:t>Single Point of </a:t>
            </a:r>
            <a:r>
              <a:rPr lang="en-US" altLang="en-US" sz="1800" dirty="0" smtClean="0"/>
              <a:t>Failure</a:t>
            </a:r>
          </a:p>
          <a:p>
            <a:pPr lvl="2"/>
            <a:endParaRPr lang="en-US" altLang="en-US" sz="1800" dirty="0"/>
          </a:p>
          <a:p>
            <a:pPr marL="990789" lvl="1" indent="-342900">
              <a:buFont typeface="Arial" panose="020B0604020202020204" pitchFamily="34" charset="0"/>
              <a:buChar char="•"/>
            </a:pPr>
            <a:r>
              <a:rPr lang="en-US" altLang="en-US" sz="2400" dirty="0"/>
              <a:t>A Stable state is defined as one in which there is no state transition due to internally generated events </a:t>
            </a:r>
            <a:r>
              <a:rPr lang="en-US" altLang="en-US" dirty="0"/>
              <a:t>- i.e., due to expiry of a timer.</a:t>
            </a:r>
            <a:endParaRPr lang="en-US" altLang="en-US" sz="2000" dirty="0"/>
          </a:p>
        </p:txBody>
      </p:sp>
    </p:spTree>
    <p:extLst>
      <p:ext uri="{BB962C8B-B14F-4D97-AF65-F5344CB8AC3E}">
        <p14:creationId xmlns:p14="http://schemas.microsoft.com/office/powerpoint/2010/main" val="3551999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cs typeface="Times New Roman" panose="02020603050405020304" pitchFamily="18" charset="0"/>
              </a:rPr>
              <a:t>Availability Tactics</a:t>
            </a:r>
            <a:endParaRPr lang="en-US" dirty="0"/>
          </a:p>
        </p:txBody>
      </p:sp>
      <p:pic>
        <p:nvPicPr>
          <p:cNvPr id="4" name="Picture 3" descr="Tactics-Availability-Summary05fig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460" y="2718118"/>
            <a:ext cx="10424160" cy="519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423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Detailed view - Availability</a:t>
            </a:r>
            <a:endParaRPr lang="en-US" dirty="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494" y="1851660"/>
            <a:ext cx="10067135" cy="696087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pic>
    </p:spTree>
    <p:extLst>
      <p:ext uri="{BB962C8B-B14F-4D97-AF65-F5344CB8AC3E}">
        <p14:creationId xmlns:p14="http://schemas.microsoft.com/office/powerpoint/2010/main" val="2391382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DeSIGN</a:t>
            </a:r>
            <a:r>
              <a:rPr lang="en-US" dirty="0" smtClean="0"/>
              <a:t> - </a:t>
            </a:r>
            <a:r>
              <a:rPr lang="en-US" dirty="0" smtClean="0"/>
              <a:t>Advanced</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Program flow</a:t>
            </a:r>
            <a:endParaRPr lang="en-US" dirty="0"/>
          </a:p>
        </p:txBody>
      </p:sp>
      <p:sp>
        <p:nvSpPr>
          <p:cNvPr id="5" name="Rectangle 2"/>
          <p:cNvSpPr txBox="1">
            <a:spLocks noChangeArrowheads="1"/>
          </p:cNvSpPr>
          <p:nvPr/>
        </p:nvSpPr>
        <p:spPr bwMode="auto">
          <a:xfrm>
            <a:off x="765810" y="1851660"/>
            <a:ext cx="10515600" cy="716661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lIns="90488" tIns="44450" rIns="90488" bIns="44450" numCol="1" anchor="t" anchorCtr="0" compatLnSpc="1">
            <a:prstTxWarp prst="textNoShape">
              <a:avLst/>
            </a:prstTxWarp>
          </a:bodyPr>
          <a:lst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1.     </a:t>
            </a:r>
            <a:r>
              <a:rPr lang="en-US" altLang="en-US" sz="1000" dirty="0" smtClean="0">
                <a:latin typeface="Arial" panose="020B0604020202020204" pitchFamily="34" charset="0"/>
                <a:cs typeface="Arial" panose="020B0604020202020204" pitchFamily="34" charset="0"/>
              </a:rPr>
              <a:t>       </a:t>
            </a:r>
            <a:r>
              <a:rPr lang="en-US" altLang="en-US" sz="1400" dirty="0" smtClean="0">
                <a:latin typeface="Arial" panose="020B0604020202020204" pitchFamily="34" charset="0"/>
                <a:cs typeface="Arial" panose="020B0604020202020204" pitchFamily="34" charset="0"/>
              </a:rPr>
              <a:t>Activity – Share a non-technical case study which shows impacts due to neglect of overall picture //15 min icebreaker</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2.            Component design basics // 30 min</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Definition, characteristics</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Ways to approach design of a components – various views – functional view*, deployment view, non-functional attribute view (perspective of HA, performance, maintainability </a:t>
            </a:r>
            <a:r>
              <a:rPr lang="en-US" altLang="en-US" sz="1400" dirty="0" err="1" smtClean="0">
                <a:latin typeface="Arial" panose="020B0604020202020204" pitchFamily="34" charset="0"/>
                <a:cs typeface="Arial" panose="020B0604020202020204" pitchFamily="34" charset="0"/>
              </a:rPr>
              <a:t>etc</a:t>
            </a:r>
            <a:r>
              <a:rPr lang="en-US" altLang="en-US" sz="14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3.            Discuss case study which was shared earlier // 30 min</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Identify key takeaways and issues in the case study.</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Discuss the feature enhancement requirements sought in the case study</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Lead the discussion to component design approach, as listed in point 1.</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4.            Functional view // 30 min</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*The functional view can be replaced by Object view for batches who have worked on OOD.</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separation of concerns, interfaces</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cohesion and coupling, dependencies</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Sequence flows</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Discuss example</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5.            Non-functional attribute view  // 2 hours</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For each  attribute(HA, performance/concurrency/multi-core, maintainability/heterogeneity, fault tolerance, </a:t>
            </a:r>
            <a:r>
              <a:rPr lang="en-US" altLang="en-US" sz="1400" dirty="0" err="1" smtClean="0">
                <a:latin typeface="Arial" panose="020B0604020202020204" pitchFamily="34" charset="0"/>
                <a:cs typeface="Arial" panose="020B0604020202020204" pitchFamily="34" charset="0"/>
              </a:rPr>
              <a:t>deployability</a:t>
            </a:r>
            <a:r>
              <a:rPr lang="en-US" altLang="en-US" sz="14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discuss the theme and basics around it. (e.g. for HA, discuss 5 9s, Carrier grade requirements </a:t>
            </a:r>
            <a:r>
              <a:rPr lang="en-US" altLang="en-US" sz="1400" dirty="0" err="1" smtClean="0">
                <a:latin typeface="Arial" panose="020B0604020202020204" pitchFamily="34" charset="0"/>
                <a:cs typeface="Arial" panose="020B0604020202020204" pitchFamily="34" charset="0"/>
              </a:rPr>
              <a:t>etc</a:t>
            </a:r>
            <a:r>
              <a:rPr lang="en-US" altLang="en-US" sz="1400" dirty="0" smtClean="0">
                <a:latin typeface="Arial" panose="020B0604020202020204" pitchFamily="34" charset="0"/>
                <a:cs typeface="Arial" panose="020B0604020202020204" pitchFamily="34" charset="0"/>
              </a:rPr>
              <a:t>)</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discuss relevant tactics/patterns (e.g. for HA, we have tactics for Fault detection, recovery and prevention)</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take one small specific example to walk through</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6.            Team activity // Total 2 hours</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Provide enhancement requirements for each attribute.</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Divide participants into teams. Each team to work on one attribute.</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              Each team has to discuss and present design approach for given attribute.</a:t>
            </a:r>
          </a:p>
          <a:p>
            <a:pPr>
              <a:buFont typeface="Wingdings" panose="05000000000000000000" pitchFamily="2" charset="2"/>
              <a:buNone/>
            </a:pPr>
            <a:r>
              <a:rPr lang="en-US" altLang="en-US" sz="1400" dirty="0" smtClean="0">
                <a:latin typeface="Arial" panose="020B0604020202020204" pitchFamily="34" charset="0"/>
                <a:cs typeface="Arial" panose="020B0604020202020204" pitchFamily="34" charset="0"/>
              </a:rPr>
              <a:t>6.            Summarize</a:t>
            </a:r>
          </a:p>
          <a:p>
            <a:pPr>
              <a:buFont typeface="Wingdings" panose="05000000000000000000" pitchFamily="2" charset="2"/>
              <a:buNone/>
            </a:pPr>
            <a:endParaRPr lang="en-US" alt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7635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a:xfrm>
            <a:off x="439127" y="914403"/>
            <a:ext cx="11196613" cy="773325"/>
          </a:xfrm>
        </p:spPr>
        <p:txBody>
          <a:bodyPr/>
          <a:lstStyle/>
          <a:p>
            <a:r>
              <a:rPr lang="en-US" altLang="en-US" dirty="0">
                <a:cs typeface="Times New Roman" panose="02020603050405020304" pitchFamily="18" charset="0"/>
              </a:rPr>
              <a:t>HA underlying platform and Application layer</a:t>
            </a:r>
            <a:br>
              <a:rPr lang="en-US" altLang="en-US" dirty="0">
                <a:cs typeface="Times New Roman" panose="02020603050405020304" pitchFamily="18" charset="0"/>
              </a:rPr>
            </a:br>
            <a:r>
              <a:rPr lang="en-US" altLang="en-US" dirty="0">
                <a:cs typeface="Times New Roman" panose="02020603050405020304" pitchFamily="18" charset="0"/>
              </a:rPr>
              <a:t>- Case study (explain these modules)</a:t>
            </a:r>
            <a:endParaRPr lang="en-US" dirty="0"/>
          </a:p>
        </p:txBody>
      </p:sp>
      <p:sp>
        <p:nvSpPr>
          <p:cNvPr id="5" name="Rectangle 23"/>
          <p:cNvSpPr>
            <a:spLocks noChangeArrowheads="1"/>
          </p:cNvSpPr>
          <p:nvPr/>
        </p:nvSpPr>
        <p:spPr bwMode="auto">
          <a:xfrm>
            <a:off x="4141439" y="1940243"/>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327" name="Rectangle 11"/>
          <p:cNvSpPr>
            <a:spLocks noChangeArrowheads="1"/>
          </p:cNvSpPr>
          <p:nvPr/>
        </p:nvSpPr>
        <p:spPr bwMode="auto">
          <a:xfrm>
            <a:off x="863283" y="3156371"/>
            <a:ext cx="4573587" cy="4179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28" name="Freeform 21"/>
          <p:cNvSpPr>
            <a:spLocks/>
          </p:cNvSpPr>
          <p:nvPr/>
        </p:nvSpPr>
        <p:spPr bwMode="auto">
          <a:xfrm>
            <a:off x="2890520" y="2411833"/>
            <a:ext cx="811213" cy="508000"/>
          </a:xfrm>
          <a:custGeom>
            <a:avLst/>
            <a:gdLst>
              <a:gd name="T0" fmla="*/ 229 w 511"/>
              <a:gd name="T1" fmla="*/ 0 h 320"/>
              <a:gd name="T2" fmla="*/ 192 w 511"/>
              <a:gd name="T3" fmla="*/ 4 h 320"/>
              <a:gd name="T4" fmla="*/ 155 w 511"/>
              <a:gd name="T5" fmla="*/ 12 h 320"/>
              <a:gd name="T6" fmla="*/ 122 w 511"/>
              <a:gd name="T7" fmla="*/ 22 h 320"/>
              <a:gd name="T8" fmla="*/ 93 w 511"/>
              <a:gd name="T9" fmla="*/ 35 h 320"/>
              <a:gd name="T10" fmla="*/ 66 w 511"/>
              <a:gd name="T11" fmla="*/ 51 h 320"/>
              <a:gd name="T12" fmla="*/ 44 w 511"/>
              <a:gd name="T13" fmla="*/ 70 h 320"/>
              <a:gd name="T14" fmla="*/ 25 w 511"/>
              <a:gd name="T15" fmla="*/ 90 h 320"/>
              <a:gd name="T16" fmla="*/ 12 w 511"/>
              <a:gd name="T17" fmla="*/ 112 h 320"/>
              <a:gd name="T18" fmla="*/ 2 w 511"/>
              <a:gd name="T19" fmla="*/ 135 h 320"/>
              <a:gd name="T20" fmla="*/ 0 w 511"/>
              <a:gd name="T21" fmla="*/ 159 h 320"/>
              <a:gd name="T22" fmla="*/ 2 w 511"/>
              <a:gd name="T23" fmla="*/ 184 h 320"/>
              <a:gd name="T24" fmla="*/ 12 w 511"/>
              <a:gd name="T25" fmla="*/ 208 h 320"/>
              <a:gd name="T26" fmla="*/ 25 w 511"/>
              <a:gd name="T27" fmla="*/ 229 h 320"/>
              <a:gd name="T28" fmla="*/ 44 w 511"/>
              <a:gd name="T29" fmla="*/ 249 h 320"/>
              <a:gd name="T30" fmla="*/ 66 w 511"/>
              <a:gd name="T31" fmla="*/ 268 h 320"/>
              <a:gd name="T32" fmla="*/ 93 w 511"/>
              <a:gd name="T33" fmla="*/ 284 h 320"/>
              <a:gd name="T34" fmla="*/ 122 w 511"/>
              <a:gd name="T35" fmla="*/ 296 h 320"/>
              <a:gd name="T36" fmla="*/ 155 w 511"/>
              <a:gd name="T37" fmla="*/ 307 h 320"/>
              <a:gd name="T38" fmla="*/ 192 w 511"/>
              <a:gd name="T39" fmla="*/ 315 h 320"/>
              <a:gd name="T40" fmla="*/ 229 w 511"/>
              <a:gd name="T41" fmla="*/ 319 h 320"/>
              <a:gd name="T42" fmla="*/ 268 w 511"/>
              <a:gd name="T43" fmla="*/ 320 h 320"/>
              <a:gd name="T44" fmla="*/ 307 w 511"/>
              <a:gd name="T45" fmla="*/ 317 h 320"/>
              <a:gd name="T46" fmla="*/ 343 w 511"/>
              <a:gd name="T47" fmla="*/ 310 h 320"/>
              <a:gd name="T48" fmla="*/ 377 w 511"/>
              <a:gd name="T49" fmla="*/ 301 h 320"/>
              <a:gd name="T50" fmla="*/ 408 w 511"/>
              <a:gd name="T51" fmla="*/ 288 h 320"/>
              <a:gd name="T52" fmla="*/ 435 w 511"/>
              <a:gd name="T53" fmla="*/ 273 h 320"/>
              <a:gd name="T54" fmla="*/ 460 w 511"/>
              <a:gd name="T55" fmla="*/ 256 h 320"/>
              <a:gd name="T56" fmla="*/ 480 w 511"/>
              <a:gd name="T57" fmla="*/ 237 h 320"/>
              <a:gd name="T58" fmla="*/ 495 w 511"/>
              <a:gd name="T59" fmla="*/ 215 h 320"/>
              <a:gd name="T60" fmla="*/ 506 w 511"/>
              <a:gd name="T61" fmla="*/ 192 h 320"/>
              <a:gd name="T62" fmla="*/ 510 w 511"/>
              <a:gd name="T63" fmla="*/ 168 h 320"/>
              <a:gd name="T64" fmla="*/ 509 w 511"/>
              <a:gd name="T65" fmla="*/ 143 h 320"/>
              <a:gd name="T66" fmla="*/ 502 w 511"/>
              <a:gd name="T67" fmla="*/ 120 h 320"/>
              <a:gd name="T68" fmla="*/ 491 w 511"/>
              <a:gd name="T69" fmla="*/ 97 h 320"/>
              <a:gd name="T70" fmla="*/ 474 w 511"/>
              <a:gd name="T71" fmla="*/ 76 h 320"/>
              <a:gd name="T72" fmla="*/ 452 w 511"/>
              <a:gd name="T73" fmla="*/ 58 h 320"/>
              <a:gd name="T74" fmla="*/ 427 w 511"/>
              <a:gd name="T75" fmla="*/ 41 h 320"/>
              <a:gd name="T76" fmla="*/ 398 w 511"/>
              <a:gd name="T77" fmla="*/ 27 h 320"/>
              <a:gd name="T78" fmla="*/ 366 w 511"/>
              <a:gd name="T79" fmla="*/ 15 h 320"/>
              <a:gd name="T80" fmla="*/ 331 w 511"/>
              <a:gd name="T81" fmla="*/ 6 h 320"/>
              <a:gd name="T82" fmla="*/ 294 w 511"/>
              <a:gd name="T83" fmla="*/ 1 h 320"/>
              <a:gd name="T84" fmla="*/ 256 w 511"/>
              <a:gd name="T85" fmla="*/ 0 h 3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11"/>
              <a:gd name="T130" fmla="*/ 0 h 320"/>
              <a:gd name="T131" fmla="*/ 511 w 511"/>
              <a:gd name="T132" fmla="*/ 320 h 32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11" h="320">
                <a:moveTo>
                  <a:pt x="256" y="0"/>
                </a:moveTo>
                <a:lnTo>
                  <a:pt x="242" y="0"/>
                </a:lnTo>
                <a:lnTo>
                  <a:pt x="229" y="0"/>
                </a:lnTo>
                <a:lnTo>
                  <a:pt x="216" y="1"/>
                </a:lnTo>
                <a:lnTo>
                  <a:pt x="203" y="2"/>
                </a:lnTo>
                <a:lnTo>
                  <a:pt x="192" y="4"/>
                </a:lnTo>
                <a:lnTo>
                  <a:pt x="179" y="6"/>
                </a:lnTo>
                <a:lnTo>
                  <a:pt x="167" y="9"/>
                </a:lnTo>
                <a:lnTo>
                  <a:pt x="155" y="12"/>
                </a:lnTo>
                <a:lnTo>
                  <a:pt x="145" y="15"/>
                </a:lnTo>
                <a:lnTo>
                  <a:pt x="133" y="18"/>
                </a:lnTo>
                <a:lnTo>
                  <a:pt x="122" y="22"/>
                </a:lnTo>
                <a:lnTo>
                  <a:pt x="113" y="27"/>
                </a:lnTo>
                <a:lnTo>
                  <a:pt x="102" y="31"/>
                </a:lnTo>
                <a:lnTo>
                  <a:pt x="93" y="35"/>
                </a:lnTo>
                <a:lnTo>
                  <a:pt x="83" y="41"/>
                </a:lnTo>
                <a:lnTo>
                  <a:pt x="75" y="46"/>
                </a:lnTo>
                <a:lnTo>
                  <a:pt x="66" y="51"/>
                </a:lnTo>
                <a:lnTo>
                  <a:pt x="59" y="58"/>
                </a:lnTo>
                <a:lnTo>
                  <a:pt x="50" y="63"/>
                </a:lnTo>
                <a:lnTo>
                  <a:pt x="44" y="70"/>
                </a:lnTo>
                <a:lnTo>
                  <a:pt x="36" y="76"/>
                </a:lnTo>
                <a:lnTo>
                  <a:pt x="31" y="83"/>
                </a:lnTo>
                <a:lnTo>
                  <a:pt x="25" y="90"/>
                </a:lnTo>
                <a:lnTo>
                  <a:pt x="20" y="97"/>
                </a:lnTo>
                <a:lnTo>
                  <a:pt x="15" y="105"/>
                </a:lnTo>
                <a:lnTo>
                  <a:pt x="12" y="112"/>
                </a:lnTo>
                <a:lnTo>
                  <a:pt x="8" y="120"/>
                </a:lnTo>
                <a:lnTo>
                  <a:pt x="5" y="127"/>
                </a:lnTo>
                <a:lnTo>
                  <a:pt x="2" y="135"/>
                </a:lnTo>
                <a:lnTo>
                  <a:pt x="1" y="143"/>
                </a:lnTo>
                <a:lnTo>
                  <a:pt x="0" y="151"/>
                </a:lnTo>
                <a:lnTo>
                  <a:pt x="0" y="159"/>
                </a:lnTo>
                <a:lnTo>
                  <a:pt x="0" y="168"/>
                </a:lnTo>
                <a:lnTo>
                  <a:pt x="1" y="176"/>
                </a:lnTo>
                <a:lnTo>
                  <a:pt x="2" y="184"/>
                </a:lnTo>
                <a:lnTo>
                  <a:pt x="5" y="192"/>
                </a:lnTo>
                <a:lnTo>
                  <a:pt x="8" y="200"/>
                </a:lnTo>
                <a:lnTo>
                  <a:pt x="12" y="208"/>
                </a:lnTo>
                <a:lnTo>
                  <a:pt x="15" y="215"/>
                </a:lnTo>
                <a:lnTo>
                  <a:pt x="20" y="223"/>
                </a:lnTo>
                <a:lnTo>
                  <a:pt x="25" y="229"/>
                </a:lnTo>
                <a:lnTo>
                  <a:pt x="31" y="237"/>
                </a:lnTo>
                <a:lnTo>
                  <a:pt x="36" y="243"/>
                </a:lnTo>
                <a:lnTo>
                  <a:pt x="44" y="249"/>
                </a:lnTo>
                <a:lnTo>
                  <a:pt x="50" y="256"/>
                </a:lnTo>
                <a:lnTo>
                  <a:pt x="59" y="262"/>
                </a:lnTo>
                <a:lnTo>
                  <a:pt x="66" y="268"/>
                </a:lnTo>
                <a:lnTo>
                  <a:pt x="75" y="273"/>
                </a:lnTo>
                <a:lnTo>
                  <a:pt x="83" y="278"/>
                </a:lnTo>
                <a:lnTo>
                  <a:pt x="93" y="284"/>
                </a:lnTo>
                <a:lnTo>
                  <a:pt x="102" y="288"/>
                </a:lnTo>
                <a:lnTo>
                  <a:pt x="113" y="293"/>
                </a:lnTo>
                <a:lnTo>
                  <a:pt x="122" y="296"/>
                </a:lnTo>
                <a:lnTo>
                  <a:pt x="133" y="301"/>
                </a:lnTo>
                <a:lnTo>
                  <a:pt x="145" y="304"/>
                </a:lnTo>
                <a:lnTo>
                  <a:pt x="155" y="307"/>
                </a:lnTo>
                <a:lnTo>
                  <a:pt x="167" y="310"/>
                </a:lnTo>
                <a:lnTo>
                  <a:pt x="179" y="313"/>
                </a:lnTo>
                <a:lnTo>
                  <a:pt x="192" y="315"/>
                </a:lnTo>
                <a:lnTo>
                  <a:pt x="203" y="317"/>
                </a:lnTo>
                <a:lnTo>
                  <a:pt x="216" y="318"/>
                </a:lnTo>
                <a:lnTo>
                  <a:pt x="229" y="319"/>
                </a:lnTo>
                <a:lnTo>
                  <a:pt x="242" y="320"/>
                </a:lnTo>
                <a:lnTo>
                  <a:pt x="256" y="320"/>
                </a:lnTo>
                <a:lnTo>
                  <a:pt x="268" y="320"/>
                </a:lnTo>
                <a:lnTo>
                  <a:pt x="281" y="319"/>
                </a:lnTo>
                <a:lnTo>
                  <a:pt x="294" y="318"/>
                </a:lnTo>
                <a:lnTo>
                  <a:pt x="307" y="317"/>
                </a:lnTo>
                <a:lnTo>
                  <a:pt x="319" y="315"/>
                </a:lnTo>
                <a:lnTo>
                  <a:pt x="331" y="313"/>
                </a:lnTo>
                <a:lnTo>
                  <a:pt x="343" y="310"/>
                </a:lnTo>
                <a:lnTo>
                  <a:pt x="354" y="307"/>
                </a:lnTo>
                <a:lnTo>
                  <a:pt x="366" y="304"/>
                </a:lnTo>
                <a:lnTo>
                  <a:pt x="377" y="301"/>
                </a:lnTo>
                <a:lnTo>
                  <a:pt x="387" y="296"/>
                </a:lnTo>
                <a:lnTo>
                  <a:pt x="398" y="293"/>
                </a:lnTo>
                <a:lnTo>
                  <a:pt x="408" y="288"/>
                </a:lnTo>
                <a:lnTo>
                  <a:pt x="417" y="284"/>
                </a:lnTo>
                <a:lnTo>
                  <a:pt x="427" y="278"/>
                </a:lnTo>
                <a:lnTo>
                  <a:pt x="435" y="273"/>
                </a:lnTo>
                <a:lnTo>
                  <a:pt x="444" y="268"/>
                </a:lnTo>
                <a:lnTo>
                  <a:pt x="452" y="262"/>
                </a:lnTo>
                <a:lnTo>
                  <a:pt x="460" y="256"/>
                </a:lnTo>
                <a:lnTo>
                  <a:pt x="467" y="249"/>
                </a:lnTo>
                <a:lnTo>
                  <a:pt x="474" y="243"/>
                </a:lnTo>
                <a:lnTo>
                  <a:pt x="480" y="237"/>
                </a:lnTo>
                <a:lnTo>
                  <a:pt x="485" y="229"/>
                </a:lnTo>
                <a:lnTo>
                  <a:pt x="491" y="223"/>
                </a:lnTo>
                <a:lnTo>
                  <a:pt x="495" y="215"/>
                </a:lnTo>
                <a:lnTo>
                  <a:pt x="499" y="208"/>
                </a:lnTo>
                <a:lnTo>
                  <a:pt x="502" y="200"/>
                </a:lnTo>
                <a:lnTo>
                  <a:pt x="506" y="192"/>
                </a:lnTo>
                <a:lnTo>
                  <a:pt x="508" y="184"/>
                </a:lnTo>
                <a:lnTo>
                  <a:pt x="509" y="176"/>
                </a:lnTo>
                <a:lnTo>
                  <a:pt x="510" y="168"/>
                </a:lnTo>
                <a:lnTo>
                  <a:pt x="511" y="159"/>
                </a:lnTo>
                <a:lnTo>
                  <a:pt x="510" y="151"/>
                </a:lnTo>
                <a:lnTo>
                  <a:pt x="509" y="143"/>
                </a:lnTo>
                <a:lnTo>
                  <a:pt x="508" y="135"/>
                </a:lnTo>
                <a:lnTo>
                  <a:pt x="506" y="127"/>
                </a:lnTo>
                <a:lnTo>
                  <a:pt x="502" y="120"/>
                </a:lnTo>
                <a:lnTo>
                  <a:pt x="499" y="112"/>
                </a:lnTo>
                <a:lnTo>
                  <a:pt x="495" y="105"/>
                </a:lnTo>
                <a:lnTo>
                  <a:pt x="491" y="97"/>
                </a:lnTo>
                <a:lnTo>
                  <a:pt x="485" y="90"/>
                </a:lnTo>
                <a:lnTo>
                  <a:pt x="480" y="83"/>
                </a:lnTo>
                <a:lnTo>
                  <a:pt x="474" y="76"/>
                </a:lnTo>
                <a:lnTo>
                  <a:pt x="467" y="70"/>
                </a:lnTo>
                <a:lnTo>
                  <a:pt x="460" y="63"/>
                </a:lnTo>
                <a:lnTo>
                  <a:pt x="452" y="58"/>
                </a:lnTo>
                <a:lnTo>
                  <a:pt x="444" y="51"/>
                </a:lnTo>
                <a:lnTo>
                  <a:pt x="435" y="46"/>
                </a:lnTo>
                <a:lnTo>
                  <a:pt x="427" y="41"/>
                </a:lnTo>
                <a:lnTo>
                  <a:pt x="417" y="35"/>
                </a:lnTo>
                <a:lnTo>
                  <a:pt x="408" y="31"/>
                </a:lnTo>
                <a:lnTo>
                  <a:pt x="398" y="27"/>
                </a:lnTo>
                <a:lnTo>
                  <a:pt x="387" y="22"/>
                </a:lnTo>
                <a:lnTo>
                  <a:pt x="377" y="18"/>
                </a:lnTo>
                <a:lnTo>
                  <a:pt x="366" y="15"/>
                </a:lnTo>
                <a:lnTo>
                  <a:pt x="354" y="12"/>
                </a:lnTo>
                <a:lnTo>
                  <a:pt x="343" y="9"/>
                </a:lnTo>
                <a:lnTo>
                  <a:pt x="331" y="6"/>
                </a:lnTo>
                <a:lnTo>
                  <a:pt x="319" y="4"/>
                </a:lnTo>
                <a:lnTo>
                  <a:pt x="307" y="2"/>
                </a:lnTo>
                <a:lnTo>
                  <a:pt x="294" y="1"/>
                </a:lnTo>
                <a:lnTo>
                  <a:pt x="281" y="0"/>
                </a:lnTo>
                <a:lnTo>
                  <a:pt x="268" y="0"/>
                </a:lnTo>
                <a:lnTo>
                  <a:pt x="256"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9" name="Rectangle 22"/>
          <p:cNvSpPr>
            <a:spLocks noChangeArrowheads="1"/>
          </p:cNvSpPr>
          <p:nvPr/>
        </p:nvSpPr>
        <p:spPr bwMode="auto">
          <a:xfrm>
            <a:off x="3131820" y="2530896"/>
            <a:ext cx="419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SMF</a:t>
            </a:r>
            <a:endParaRPr lang="en-US" altLang="en-US"/>
          </a:p>
        </p:txBody>
      </p:sp>
      <p:sp>
        <p:nvSpPr>
          <p:cNvPr id="330" name="Freeform 82"/>
          <p:cNvSpPr>
            <a:spLocks noEditPoints="1"/>
          </p:cNvSpPr>
          <p:nvPr/>
        </p:nvSpPr>
        <p:spPr bwMode="auto">
          <a:xfrm>
            <a:off x="2922270" y="2915071"/>
            <a:ext cx="334963" cy="546100"/>
          </a:xfrm>
          <a:custGeom>
            <a:avLst/>
            <a:gdLst>
              <a:gd name="T0" fmla="*/ 370 w 371"/>
              <a:gd name="T1" fmla="*/ 4 h 796"/>
              <a:gd name="T2" fmla="*/ 23 w 371"/>
              <a:gd name="T3" fmla="*/ 758 h 796"/>
              <a:gd name="T4" fmla="*/ 22 w 371"/>
              <a:gd name="T5" fmla="*/ 759 h 796"/>
              <a:gd name="T6" fmla="*/ 21 w 371"/>
              <a:gd name="T7" fmla="*/ 760 h 796"/>
              <a:gd name="T8" fmla="*/ 20 w 371"/>
              <a:gd name="T9" fmla="*/ 760 h 796"/>
              <a:gd name="T10" fmla="*/ 19 w 371"/>
              <a:gd name="T11" fmla="*/ 759 h 796"/>
              <a:gd name="T12" fmla="*/ 18 w 371"/>
              <a:gd name="T13" fmla="*/ 759 h 796"/>
              <a:gd name="T14" fmla="*/ 17 w 371"/>
              <a:gd name="T15" fmla="*/ 758 h 796"/>
              <a:gd name="T16" fmla="*/ 17 w 371"/>
              <a:gd name="T17" fmla="*/ 756 h 796"/>
              <a:gd name="T18" fmla="*/ 17 w 371"/>
              <a:gd name="T19" fmla="*/ 754 h 796"/>
              <a:gd name="T20" fmla="*/ 365 w 371"/>
              <a:gd name="T21" fmla="*/ 2 h 796"/>
              <a:gd name="T22" fmla="*/ 365 w 371"/>
              <a:gd name="T23" fmla="*/ 1 h 796"/>
              <a:gd name="T24" fmla="*/ 366 w 371"/>
              <a:gd name="T25" fmla="*/ 0 h 796"/>
              <a:gd name="T26" fmla="*/ 368 w 371"/>
              <a:gd name="T27" fmla="*/ 0 h 796"/>
              <a:gd name="T28" fmla="*/ 369 w 371"/>
              <a:gd name="T29" fmla="*/ 0 h 796"/>
              <a:gd name="T30" fmla="*/ 370 w 371"/>
              <a:gd name="T31" fmla="*/ 1 h 796"/>
              <a:gd name="T32" fmla="*/ 370 w 371"/>
              <a:gd name="T33" fmla="*/ 2 h 796"/>
              <a:gd name="T34" fmla="*/ 371 w 371"/>
              <a:gd name="T35" fmla="*/ 3 h 796"/>
              <a:gd name="T36" fmla="*/ 370 w 371"/>
              <a:gd name="T37" fmla="*/ 4 h 796"/>
              <a:gd name="T38" fmla="*/ 370 w 371"/>
              <a:gd name="T39" fmla="*/ 4 h 796"/>
              <a:gd name="T40" fmla="*/ 47 w 371"/>
              <a:gd name="T41" fmla="*/ 760 h 796"/>
              <a:gd name="T42" fmla="*/ 2 w 371"/>
              <a:gd name="T43" fmla="*/ 796 h 796"/>
              <a:gd name="T44" fmla="*/ 0 w 371"/>
              <a:gd name="T45" fmla="*/ 737 h 796"/>
              <a:gd name="T46" fmla="*/ 47 w 371"/>
              <a:gd name="T47" fmla="*/ 760 h 7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1"/>
              <a:gd name="T73" fmla="*/ 0 h 796"/>
              <a:gd name="T74" fmla="*/ 371 w 371"/>
              <a:gd name="T75" fmla="*/ 796 h 7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1" h="796">
                <a:moveTo>
                  <a:pt x="370" y="4"/>
                </a:moveTo>
                <a:lnTo>
                  <a:pt x="23" y="758"/>
                </a:lnTo>
                <a:lnTo>
                  <a:pt x="22" y="759"/>
                </a:lnTo>
                <a:lnTo>
                  <a:pt x="21" y="760"/>
                </a:lnTo>
                <a:lnTo>
                  <a:pt x="20" y="760"/>
                </a:lnTo>
                <a:lnTo>
                  <a:pt x="19" y="759"/>
                </a:lnTo>
                <a:lnTo>
                  <a:pt x="18" y="759"/>
                </a:lnTo>
                <a:lnTo>
                  <a:pt x="17" y="758"/>
                </a:lnTo>
                <a:lnTo>
                  <a:pt x="17" y="756"/>
                </a:lnTo>
                <a:lnTo>
                  <a:pt x="17" y="754"/>
                </a:lnTo>
                <a:lnTo>
                  <a:pt x="365" y="2"/>
                </a:lnTo>
                <a:lnTo>
                  <a:pt x="365" y="1"/>
                </a:lnTo>
                <a:lnTo>
                  <a:pt x="366" y="0"/>
                </a:lnTo>
                <a:lnTo>
                  <a:pt x="368" y="0"/>
                </a:lnTo>
                <a:lnTo>
                  <a:pt x="369" y="0"/>
                </a:lnTo>
                <a:lnTo>
                  <a:pt x="370" y="1"/>
                </a:lnTo>
                <a:lnTo>
                  <a:pt x="370" y="2"/>
                </a:lnTo>
                <a:lnTo>
                  <a:pt x="371" y="3"/>
                </a:lnTo>
                <a:lnTo>
                  <a:pt x="370" y="4"/>
                </a:lnTo>
                <a:close/>
                <a:moveTo>
                  <a:pt x="47" y="760"/>
                </a:moveTo>
                <a:lnTo>
                  <a:pt x="2" y="796"/>
                </a:lnTo>
                <a:lnTo>
                  <a:pt x="0" y="737"/>
                </a:lnTo>
                <a:lnTo>
                  <a:pt x="47" y="760"/>
                </a:lnTo>
                <a:close/>
              </a:path>
            </a:pathLst>
          </a:custGeom>
          <a:solidFill>
            <a:srgbClr val="000000"/>
          </a:solidFill>
          <a:ln w="1588">
            <a:solidFill>
              <a:srgbClr val="000000"/>
            </a:solidFill>
            <a:prstDash val="solid"/>
            <a:round/>
            <a:headEnd/>
            <a:tailEnd/>
          </a:ln>
        </p:spPr>
        <p:txBody>
          <a:bodyPr/>
          <a:lstStyle/>
          <a:p>
            <a:endParaRPr lang="en-US"/>
          </a:p>
        </p:txBody>
      </p:sp>
      <p:sp>
        <p:nvSpPr>
          <p:cNvPr id="331" name="Freeform 83"/>
          <p:cNvSpPr>
            <a:spLocks noEditPoints="1"/>
          </p:cNvSpPr>
          <p:nvPr/>
        </p:nvSpPr>
        <p:spPr bwMode="auto">
          <a:xfrm>
            <a:off x="3371533" y="2915071"/>
            <a:ext cx="312737" cy="546100"/>
          </a:xfrm>
          <a:custGeom>
            <a:avLst/>
            <a:gdLst>
              <a:gd name="T0" fmla="*/ 7 w 399"/>
              <a:gd name="T1" fmla="*/ 2 h 796"/>
              <a:gd name="T2" fmla="*/ 382 w 399"/>
              <a:gd name="T3" fmla="*/ 756 h 796"/>
              <a:gd name="T4" fmla="*/ 382 w 399"/>
              <a:gd name="T5" fmla="*/ 757 h 796"/>
              <a:gd name="T6" fmla="*/ 382 w 399"/>
              <a:gd name="T7" fmla="*/ 758 h 796"/>
              <a:gd name="T8" fmla="*/ 381 w 399"/>
              <a:gd name="T9" fmla="*/ 759 h 796"/>
              <a:gd name="T10" fmla="*/ 380 w 399"/>
              <a:gd name="T11" fmla="*/ 760 h 796"/>
              <a:gd name="T12" fmla="*/ 379 w 399"/>
              <a:gd name="T13" fmla="*/ 760 h 796"/>
              <a:gd name="T14" fmla="*/ 378 w 399"/>
              <a:gd name="T15" fmla="*/ 760 h 796"/>
              <a:gd name="T16" fmla="*/ 377 w 399"/>
              <a:gd name="T17" fmla="*/ 760 h 796"/>
              <a:gd name="T18" fmla="*/ 376 w 399"/>
              <a:gd name="T19" fmla="*/ 759 h 796"/>
              <a:gd name="T20" fmla="*/ 1 w 399"/>
              <a:gd name="T21" fmla="*/ 5 h 796"/>
              <a:gd name="T22" fmla="*/ 0 w 399"/>
              <a:gd name="T23" fmla="*/ 3 h 796"/>
              <a:gd name="T24" fmla="*/ 1 w 399"/>
              <a:gd name="T25" fmla="*/ 2 h 796"/>
              <a:gd name="T26" fmla="*/ 1 w 399"/>
              <a:gd name="T27" fmla="*/ 1 h 796"/>
              <a:gd name="T28" fmla="*/ 3 w 399"/>
              <a:gd name="T29" fmla="*/ 0 h 796"/>
              <a:gd name="T30" fmla="*/ 4 w 399"/>
              <a:gd name="T31" fmla="*/ 0 h 796"/>
              <a:gd name="T32" fmla="*/ 5 w 399"/>
              <a:gd name="T33" fmla="*/ 0 h 796"/>
              <a:gd name="T34" fmla="*/ 6 w 399"/>
              <a:gd name="T35" fmla="*/ 1 h 796"/>
              <a:gd name="T36" fmla="*/ 7 w 399"/>
              <a:gd name="T37" fmla="*/ 2 h 796"/>
              <a:gd name="T38" fmla="*/ 7 w 399"/>
              <a:gd name="T39" fmla="*/ 2 h 796"/>
              <a:gd name="T40" fmla="*/ 399 w 399"/>
              <a:gd name="T41" fmla="*/ 736 h 796"/>
              <a:gd name="T42" fmla="*/ 399 w 399"/>
              <a:gd name="T43" fmla="*/ 796 h 796"/>
              <a:gd name="T44" fmla="*/ 352 w 399"/>
              <a:gd name="T45" fmla="*/ 761 h 796"/>
              <a:gd name="T46" fmla="*/ 399 w 399"/>
              <a:gd name="T47" fmla="*/ 736 h 7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9"/>
              <a:gd name="T73" fmla="*/ 0 h 796"/>
              <a:gd name="T74" fmla="*/ 399 w 399"/>
              <a:gd name="T75" fmla="*/ 796 h 7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9" h="796">
                <a:moveTo>
                  <a:pt x="7" y="2"/>
                </a:moveTo>
                <a:lnTo>
                  <a:pt x="382" y="756"/>
                </a:lnTo>
                <a:lnTo>
                  <a:pt x="382" y="757"/>
                </a:lnTo>
                <a:lnTo>
                  <a:pt x="382" y="758"/>
                </a:lnTo>
                <a:lnTo>
                  <a:pt x="381" y="759"/>
                </a:lnTo>
                <a:lnTo>
                  <a:pt x="380" y="760"/>
                </a:lnTo>
                <a:lnTo>
                  <a:pt x="379" y="760"/>
                </a:lnTo>
                <a:lnTo>
                  <a:pt x="378" y="760"/>
                </a:lnTo>
                <a:lnTo>
                  <a:pt x="377" y="760"/>
                </a:lnTo>
                <a:lnTo>
                  <a:pt x="376" y="759"/>
                </a:lnTo>
                <a:lnTo>
                  <a:pt x="1" y="5"/>
                </a:lnTo>
                <a:lnTo>
                  <a:pt x="0" y="3"/>
                </a:lnTo>
                <a:lnTo>
                  <a:pt x="1" y="2"/>
                </a:lnTo>
                <a:lnTo>
                  <a:pt x="1" y="1"/>
                </a:lnTo>
                <a:lnTo>
                  <a:pt x="3" y="0"/>
                </a:lnTo>
                <a:lnTo>
                  <a:pt x="4" y="0"/>
                </a:lnTo>
                <a:lnTo>
                  <a:pt x="5" y="0"/>
                </a:lnTo>
                <a:lnTo>
                  <a:pt x="6" y="1"/>
                </a:lnTo>
                <a:lnTo>
                  <a:pt x="7" y="2"/>
                </a:lnTo>
                <a:close/>
                <a:moveTo>
                  <a:pt x="399" y="736"/>
                </a:moveTo>
                <a:lnTo>
                  <a:pt x="399" y="796"/>
                </a:lnTo>
                <a:lnTo>
                  <a:pt x="352" y="761"/>
                </a:lnTo>
                <a:lnTo>
                  <a:pt x="399" y="736"/>
                </a:lnTo>
                <a:close/>
              </a:path>
            </a:pathLst>
          </a:custGeom>
          <a:solidFill>
            <a:srgbClr val="000000"/>
          </a:solidFill>
          <a:ln w="1588">
            <a:solidFill>
              <a:srgbClr val="000000"/>
            </a:solidFill>
            <a:prstDash val="solid"/>
            <a:round/>
            <a:headEnd/>
            <a:tailEnd/>
          </a:ln>
        </p:spPr>
        <p:txBody>
          <a:bodyPr/>
          <a:lstStyle/>
          <a:p>
            <a:endParaRPr lang="en-US"/>
          </a:p>
        </p:txBody>
      </p:sp>
      <p:grpSp>
        <p:nvGrpSpPr>
          <p:cNvPr id="332" name="Group 166"/>
          <p:cNvGrpSpPr>
            <a:grpSpLocks/>
          </p:cNvGrpSpPr>
          <p:nvPr/>
        </p:nvGrpSpPr>
        <p:grpSpPr bwMode="auto">
          <a:xfrm>
            <a:off x="1168083" y="3481808"/>
            <a:ext cx="4156075" cy="3179763"/>
            <a:chOff x="379413" y="2851150"/>
            <a:chExt cx="4156075" cy="3179763"/>
          </a:xfrm>
        </p:grpSpPr>
        <p:sp>
          <p:nvSpPr>
            <p:cNvPr id="333" name="Rectangle 12"/>
            <p:cNvSpPr>
              <a:spLocks noChangeArrowheads="1"/>
            </p:cNvSpPr>
            <p:nvPr/>
          </p:nvSpPr>
          <p:spPr bwMode="auto">
            <a:xfrm>
              <a:off x="379413" y="2851150"/>
              <a:ext cx="1824037" cy="234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34" name="Rectangle 13"/>
            <p:cNvSpPr>
              <a:spLocks noChangeArrowheads="1"/>
            </p:cNvSpPr>
            <p:nvPr/>
          </p:nvSpPr>
          <p:spPr bwMode="auto">
            <a:xfrm>
              <a:off x="379413" y="2851150"/>
              <a:ext cx="1824037" cy="2344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35" name="Rectangle 14"/>
            <p:cNvSpPr>
              <a:spLocks noChangeArrowheads="1"/>
            </p:cNvSpPr>
            <p:nvPr/>
          </p:nvSpPr>
          <p:spPr bwMode="auto">
            <a:xfrm>
              <a:off x="485775" y="2913063"/>
              <a:ext cx="52228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Active</a:t>
              </a:r>
              <a:endParaRPr lang="en-US" altLang="en-US"/>
            </a:p>
          </p:txBody>
        </p:sp>
        <p:sp>
          <p:nvSpPr>
            <p:cNvPr id="336" name="Rectangle 15"/>
            <p:cNvSpPr>
              <a:spLocks noChangeArrowheads="1"/>
            </p:cNvSpPr>
            <p:nvPr/>
          </p:nvSpPr>
          <p:spPr bwMode="auto">
            <a:xfrm>
              <a:off x="906463" y="2913063"/>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337" name="Rectangle 16"/>
            <p:cNvSpPr>
              <a:spLocks noChangeArrowheads="1"/>
            </p:cNvSpPr>
            <p:nvPr/>
          </p:nvSpPr>
          <p:spPr bwMode="auto">
            <a:xfrm>
              <a:off x="2709863" y="2851150"/>
              <a:ext cx="1825625" cy="234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38" name="Rectangle 17"/>
            <p:cNvSpPr>
              <a:spLocks noChangeArrowheads="1"/>
            </p:cNvSpPr>
            <p:nvPr/>
          </p:nvSpPr>
          <p:spPr bwMode="auto">
            <a:xfrm>
              <a:off x="2709863" y="2851150"/>
              <a:ext cx="1825625" cy="2344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39" name="Rectangle 18"/>
            <p:cNvSpPr>
              <a:spLocks noChangeArrowheads="1"/>
            </p:cNvSpPr>
            <p:nvPr/>
          </p:nvSpPr>
          <p:spPr bwMode="auto">
            <a:xfrm>
              <a:off x="2816225" y="2913063"/>
              <a:ext cx="673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Standby</a:t>
              </a:r>
              <a:endParaRPr lang="en-US" altLang="en-US"/>
            </a:p>
          </p:txBody>
        </p:sp>
        <p:sp>
          <p:nvSpPr>
            <p:cNvPr id="340" name="Rectangle 19"/>
            <p:cNvSpPr>
              <a:spLocks noChangeArrowheads="1"/>
            </p:cNvSpPr>
            <p:nvPr/>
          </p:nvSpPr>
          <p:spPr bwMode="auto">
            <a:xfrm>
              <a:off x="3384550" y="2913063"/>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341" name="Rectangle 24"/>
            <p:cNvSpPr>
              <a:spLocks noChangeArrowheads="1"/>
            </p:cNvSpPr>
            <p:nvPr/>
          </p:nvSpPr>
          <p:spPr bwMode="auto">
            <a:xfrm>
              <a:off x="987425" y="5603875"/>
              <a:ext cx="2938462" cy="306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42" name="Rectangle 25"/>
            <p:cNvSpPr>
              <a:spLocks noChangeArrowheads="1"/>
            </p:cNvSpPr>
            <p:nvPr/>
          </p:nvSpPr>
          <p:spPr bwMode="auto">
            <a:xfrm>
              <a:off x="987425" y="5603875"/>
              <a:ext cx="2938462" cy="306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43" name="Rectangle 26"/>
            <p:cNvSpPr>
              <a:spLocks noChangeArrowheads="1"/>
            </p:cNvSpPr>
            <p:nvPr/>
          </p:nvSpPr>
          <p:spPr bwMode="auto">
            <a:xfrm>
              <a:off x="1582738" y="5665788"/>
              <a:ext cx="15303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IP based transport bus</a:t>
              </a:r>
              <a:endParaRPr lang="en-US" altLang="en-US"/>
            </a:p>
          </p:txBody>
        </p:sp>
        <p:sp>
          <p:nvSpPr>
            <p:cNvPr id="344" name="Rectangle 27"/>
            <p:cNvSpPr>
              <a:spLocks noChangeArrowheads="1"/>
            </p:cNvSpPr>
            <p:nvPr/>
          </p:nvSpPr>
          <p:spPr bwMode="auto">
            <a:xfrm>
              <a:off x="2452688" y="5665788"/>
              <a:ext cx="1270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a:t>
              </a:r>
              <a:endParaRPr lang="en-US" altLang="en-US"/>
            </a:p>
          </p:txBody>
        </p:sp>
        <p:sp>
          <p:nvSpPr>
            <p:cNvPr id="345" name="Rectangle 28"/>
            <p:cNvSpPr>
              <a:spLocks noChangeArrowheads="1"/>
            </p:cNvSpPr>
            <p:nvPr/>
          </p:nvSpPr>
          <p:spPr bwMode="auto">
            <a:xfrm>
              <a:off x="2505075" y="5665788"/>
              <a:ext cx="1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46" name="Rectangle 29"/>
            <p:cNvSpPr>
              <a:spLocks noChangeArrowheads="1"/>
            </p:cNvSpPr>
            <p:nvPr/>
          </p:nvSpPr>
          <p:spPr bwMode="auto">
            <a:xfrm>
              <a:off x="3330575" y="5665788"/>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347" name="Freeform 30"/>
            <p:cNvSpPr>
              <a:spLocks noEditPoints="1"/>
            </p:cNvSpPr>
            <p:nvPr/>
          </p:nvSpPr>
          <p:spPr bwMode="auto">
            <a:xfrm>
              <a:off x="1552575" y="5191125"/>
              <a:ext cx="84137" cy="412750"/>
            </a:xfrm>
            <a:custGeom>
              <a:avLst/>
              <a:gdLst>
                <a:gd name="T0" fmla="*/ 30 w 53"/>
                <a:gd name="T1" fmla="*/ 3 h 260"/>
                <a:gd name="T2" fmla="*/ 30 w 53"/>
                <a:gd name="T3" fmla="*/ 216 h 260"/>
                <a:gd name="T4" fmla="*/ 30 w 53"/>
                <a:gd name="T5" fmla="*/ 217 h 260"/>
                <a:gd name="T6" fmla="*/ 29 w 53"/>
                <a:gd name="T7" fmla="*/ 218 h 260"/>
                <a:gd name="T8" fmla="*/ 28 w 53"/>
                <a:gd name="T9" fmla="*/ 219 h 260"/>
                <a:gd name="T10" fmla="*/ 27 w 53"/>
                <a:gd name="T11" fmla="*/ 219 h 260"/>
                <a:gd name="T12" fmla="*/ 26 w 53"/>
                <a:gd name="T13" fmla="*/ 219 h 260"/>
                <a:gd name="T14" fmla="*/ 25 w 53"/>
                <a:gd name="T15" fmla="*/ 218 h 260"/>
                <a:gd name="T16" fmla="*/ 24 w 53"/>
                <a:gd name="T17" fmla="*/ 217 h 260"/>
                <a:gd name="T18" fmla="*/ 24 w 53"/>
                <a:gd name="T19" fmla="*/ 216 h 260"/>
                <a:gd name="T20" fmla="*/ 24 w 53"/>
                <a:gd name="T21" fmla="*/ 3 h 260"/>
                <a:gd name="T22" fmla="*/ 24 w 53"/>
                <a:gd name="T23" fmla="*/ 2 h 260"/>
                <a:gd name="T24" fmla="*/ 25 w 53"/>
                <a:gd name="T25" fmla="*/ 1 h 260"/>
                <a:gd name="T26" fmla="*/ 26 w 53"/>
                <a:gd name="T27" fmla="*/ 1 h 260"/>
                <a:gd name="T28" fmla="*/ 27 w 53"/>
                <a:gd name="T29" fmla="*/ 0 h 260"/>
                <a:gd name="T30" fmla="*/ 28 w 53"/>
                <a:gd name="T31" fmla="*/ 1 h 260"/>
                <a:gd name="T32" fmla="*/ 29 w 53"/>
                <a:gd name="T33" fmla="*/ 1 h 260"/>
                <a:gd name="T34" fmla="*/ 30 w 53"/>
                <a:gd name="T35" fmla="*/ 2 h 260"/>
                <a:gd name="T36" fmla="*/ 30 w 53"/>
                <a:gd name="T37" fmla="*/ 3 h 260"/>
                <a:gd name="T38" fmla="*/ 30 w 53"/>
                <a:gd name="T39" fmla="*/ 3 h 260"/>
                <a:gd name="T40" fmla="*/ 53 w 53"/>
                <a:gd name="T41" fmla="*/ 207 h 260"/>
                <a:gd name="T42" fmla="*/ 27 w 53"/>
                <a:gd name="T43" fmla="*/ 260 h 260"/>
                <a:gd name="T44" fmla="*/ 0 w 53"/>
                <a:gd name="T45" fmla="*/ 207 h 260"/>
                <a:gd name="T46" fmla="*/ 53 w 53"/>
                <a:gd name="T47" fmla="*/ 207 h 2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3"/>
                <a:gd name="T73" fmla="*/ 0 h 260"/>
                <a:gd name="T74" fmla="*/ 53 w 53"/>
                <a:gd name="T75" fmla="*/ 260 h 2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3" h="260">
                  <a:moveTo>
                    <a:pt x="30" y="3"/>
                  </a:moveTo>
                  <a:lnTo>
                    <a:pt x="30" y="216"/>
                  </a:lnTo>
                  <a:lnTo>
                    <a:pt x="30" y="217"/>
                  </a:lnTo>
                  <a:lnTo>
                    <a:pt x="29" y="218"/>
                  </a:lnTo>
                  <a:lnTo>
                    <a:pt x="28" y="219"/>
                  </a:lnTo>
                  <a:lnTo>
                    <a:pt x="27" y="219"/>
                  </a:lnTo>
                  <a:lnTo>
                    <a:pt x="26" y="219"/>
                  </a:lnTo>
                  <a:lnTo>
                    <a:pt x="25" y="218"/>
                  </a:lnTo>
                  <a:lnTo>
                    <a:pt x="24" y="217"/>
                  </a:lnTo>
                  <a:lnTo>
                    <a:pt x="24" y="216"/>
                  </a:lnTo>
                  <a:lnTo>
                    <a:pt x="24" y="3"/>
                  </a:lnTo>
                  <a:lnTo>
                    <a:pt x="24" y="2"/>
                  </a:lnTo>
                  <a:lnTo>
                    <a:pt x="25" y="1"/>
                  </a:lnTo>
                  <a:lnTo>
                    <a:pt x="26" y="1"/>
                  </a:lnTo>
                  <a:lnTo>
                    <a:pt x="27" y="0"/>
                  </a:lnTo>
                  <a:lnTo>
                    <a:pt x="28" y="1"/>
                  </a:lnTo>
                  <a:lnTo>
                    <a:pt x="29" y="1"/>
                  </a:lnTo>
                  <a:lnTo>
                    <a:pt x="30" y="2"/>
                  </a:lnTo>
                  <a:lnTo>
                    <a:pt x="30" y="3"/>
                  </a:lnTo>
                  <a:close/>
                  <a:moveTo>
                    <a:pt x="53" y="207"/>
                  </a:moveTo>
                  <a:lnTo>
                    <a:pt x="27" y="260"/>
                  </a:lnTo>
                  <a:lnTo>
                    <a:pt x="0" y="207"/>
                  </a:lnTo>
                  <a:lnTo>
                    <a:pt x="53" y="207"/>
                  </a:lnTo>
                  <a:close/>
                </a:path>
              </a:pathLst>
            </a:custGeom>
            <a:solidFill>
              <a:srgbClr val="000000"/>
            </a:solidFill>
            <a:ln w="1588">
              <a:solidFill>
                <a:srgbClr val="000000"/>
              </a:solidFill>
              <a:prstDash val="solid"/>
              <a:round/>
              <a:headEnd/>
              <a:tailEnd/>
            </a:ln>
          </p:spPr>
          <p:txBody>
            <a:bodyPr/>
            <a:lstStyle/>
            <a:p>
              <a:endParaRPr lang="en-US"/>
            </a:p>
          </p:txBody>
        </p:sp>
        <p:sp>
          <p:nvSpPr>
            <p:cNvPr id="348" name="Freeform 31"/>
            <p:cNvSpPr>
              <a:spLocks noEditPoints="1"/>
            </p:cNvSpPr>
            <p:nvPr/>
          </p:nvSpPr>
          <p:spPr bwMode="auto">
            <a:xfrm>
              <a:off x="3276600" y="5191125"/>
              <a:ext cx="84137" cy="412750"/>
            </a:xfrm>
            <a:custGeom>
              <a:avLst/>
              <a:gdLst>
                <a:gd name="T0" fmla="*/ 30 w 53"/>
                <a:gd name="T1" fmla="*/ 3 h 260"/>
                <a:gd name="T2" fmla="*/ 30 w 53"/>
                <a:gd name="T3" fmla="*/ 216 h 260"/>
                <a:gd name="T4" fmla="*/ 30 w 53"/>
                <a:gd name="T5" fmla="*/ 217 h 260"/>
                <a:gd name="T6" fmla="*/ 28 w 53"/>
                <a:gd name="T7" fmla="*/ 218 h 260"/>
                <a:gd name="T8" fmla="*/ 27 w 53"/>
                <a:gd name="T9" fmla="*/ 219 h 260"/>
                <a:gd name="T10" fmla="*/ 26 w 53"/>
                <a:gd name="T11" fmla="*/ 219 h 260"/>
                <a:gd name="T12" fmla="*/ 25 w 53"/>
                <a:gd name="T13" fmla="*/ 219 h 260"/>
                <a:gd name="T14" fmla="*/ 24 w 53"/>
                <a:gd name="T15" fmla="*/ 218 h 260"/>
                <a:gd name="T16" fmla="*/ 23 w 53"/>
                <a:gd name="T17" fmla="*/ 217 h 260"/>
                <a:gd name="T18" fmla="*/ 23 w 53"/>
                <a:gd name="T19" fmla="*/ 216 h 260"/>
                <a:gd name="T20" fmla="*/ 23 w 53"/>
                <a:gd name="T21" fmla="*/ 3 h 260"/>
                <a:gd name="T22" fmla="*/ 23 w 53"/>
                <a:gd name="T23" fmla="*/ 2 h 260"/>
                <a:gd name="T24" fmla="*/ 24 w 53"/>
                <a:gd name="T25" fmla="*/ 1 h 260"/>
                <a:gd name="T26" fmla="*/ 25 w 53"/>
                <a:gd name="T27" fmla="*/ 1 h 260"/>
                <a:gd name="T28" fmla="*/ 26 w 53"/>
                <a:gd name="T29" fmla="*/ 0 h 260"/>
                <a:gd name="T30" fmla="*/ 27 w 53"/>
                <a:gd name="T31" fmla="*/ 1 h 260"/>
                <a:gd name="T32" fmla="*/ 28 w 53"/>
                <a:gd name="T33" fmla="*/ 1 h 260"/>
                <a:gd name="T34" fmla="*/ 30 w 53"/>
                <a:gd name="T35" fmla="*/ 2 h 260"/>
                <a:gd name="T36" fmla="*/ 30 w 53"/>
                <a:gd name="T37" fmla="*/ 3 h 260"/>
                <a:gd name="T38" fmla="*/ 30 w 53"/>
                <a:gd name="T39" fmla="*/ 3 h 260"/>
                <a:gd name="T40" fmla="*/ 53 w 53"/>
                <a:gd name="T41" fmla="*/ 207 h 260"/>
                <a:gd name="T42" fmla="*/ 26 w 53"/>
                <a:gd name="T43" fmla="*/ 260 h 260"/>
                <a:gd name="T44" fmla="*/ 0 w 53"/>
                <a:gd name="T45" fmla="*/ 207 h 260"/>
                <a:gd name="T46" fmla="*/ 53 w 53"/>
                <a:gd name="T47" fmla="*/ 207 h 2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3"/>
                <a:gd name="T73" fmla="*/ 0 h 260"/>
                <a:gd name="T74" fmla="*/ 53 w 53"/>
                <a:gd name="T75" fmla="*/ 260 h 2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3" h="260">
                  <a:moveTo>
                    <a:pt x="30" y="3"/>
                  </a:moveTo>
                  <a:lnTo>
                    <a:pt x="30" y="216"/>
                  </a:lnTo>
                  <a:lnTo>
                    <a:pt x="30" y="217"/>
                  </a:lnTo>
                  <a:lnTo>
                    <a:pt x="28" y="218"/>
                  </a:lnTo>
                  <a:lnTo>
                    <a:pt x="27" y="219"/>
                  </a:lnTo>
                  <a:lnTo>
                    <a:pt x="26" y="219"/>
                  </a:lnTo>
                  <a:lnTo>
                    <a:pt x="25" y="219"/>
                  </a:lnTo>
                  <a:lnTo>
                    <a:pt x="24" y="218"/>
                  </a:lnTo>
                  <a:lnTo>
                    <a:pt x="23" y="217"/>
                  </a:lnTo>
                  <a:lnTo>
                    <a:pt x="23" y="216"/>
                  </a:lnTo>
                  <a:lnTo>
                    <a:pt x="23" y="3"/>
                  </a:lnTo>
                  <a:lnTo>
                    <a:pt x="23" y="2"/>
                  </a:lnTo>
                  <a:lnTo>
                    <a:pt x="24" y="1"/>
                  </a:lnTo>
                  <a:lnTo>
                    <a:pt x="25" y="1"/>
                  </a:lnTo>
                  <a:lnTo>
                    <a:pt x="26" y="0"/>
                  </a:lnTo>
                  <a:lnTo>
                    <a:pt x="27" y="1"/>
                  </a:lnTo>
                  <a:lnTo>
                    <a:pt x="28" y="1"/>
                  </a:lnTo>
                  <a:lnTo>
                    <a:pt x="30" y="2"/>
                  </a:lnTo>
                  <a:lnTo>
                    <a:pt x="30" y="3"/>
                  </a:lnTo>
                  <a:close/>
                  <a:moveTo>
                    <a:pt x="53" y="207"/>
                  </a:moveTo>
                  <a:lnTo>
                    <a:pt x="26" y="260"/>
                  </a:lnTo>
                  <a:lnTo>
                    <a:pt x="0" y="207"/>
                  </a:lnTo>
                  <a:lnTo>
                    <a:pt x="53" y="207"/>
                  </a:lnTo>
                  <a:close/>
                </a:path>
              </a:pathLst>
            </a:custGeom>
            <a:solidFill>
              <a:srgbClr val="000000"/>
            </a:solidFill>
            <a:ln w="1588">
              <a:solidFill>
                <a:srgbClr val="000000"/>
              </a:solidFill>
              <a:prstDash val="solid"/>
              <a:round/>
              <a:headEnd/>
              <a:tailEnd/>
            </a:ln>
          </p:spPr>
          <p:txBody>
            <a:bodyPr/>
            <a:lstStyle/>
            <a:p>
              <a:endParaRPr lang="en-US"/>
            </a:p>
          </p:txBody>
        </p:sp>
        <p:sp>
          <p:nvSpPr>
            <p:cNvPr id="349" name="Freeform 32"/>
            <p:cNvSpPr>
              <a:spLocks/>
            </p:cNvSpPr>
            <p:nvPr/>
          </p:nvSpPr>
          <p:spPr bwMode="auto">
            <a:xfrm>
              <a:off x="581025" y="3725863"/>
              <a:ext cx="709612" cy="407987"/>
            </a:xfrm>
            <a:custGeom>
              <a:avLst/>
              <a:gdLst>
                <a:gd name="T0" fmla="*/ 200 w 447"/>
                <a:gd name="T1" fmla="*/ 1 h 257"/>
                <a:gd name="T2" fmla="*/ 167 w 447"/>
                <a:gd name="T3" fmla="*/ 5 h 257"/>
                <a:gd name="T4" fmla="*/ 136 w 447"/>
                <a:gd name="T5" fmla="*/ 11 h 257"/>
                <a:gd name="T6" fmla="*/ 108 w 447"/>
                <a:gd name="T7" fmla="*/ 20 h 257"/>
                <a:gd name="T8" fmla="*/ 81 w 447"/>
                <a:gd name="T9" fmla="*/ 30 h 257"/>
                <a:gd name="T10" fmla="*/ 58 w 447"/>
                <a:gd name="T11" fmla="*/ 43 h 257"/>
                <a:gd name="T12" fmla="*/ 39 w 447"/>
                <a:gd name="T13" fmla="*/ 57 h 257"/>
                <a:gd name="T14" fmla="*/ 22 w 447"/>
                <a:gd name="T15" fmla="*/ 73 h 257"/>
                <a:gd name="T16" fmla="*/ 10 w 447"/>
                <a:gd name="T17" fmla="*/ 91 h 257"/>
                <a:gd name="T18" fmla="*/ 2 w 447"/>
                <a:gd name="T19" fmla="*/ 110 h 257"/>
                <a:gd name="T20" fmla="*/ 0 w 447"/>
                <a:gd name="T21" fmla="*/ 129 h 257"/>
                <a:gd name="T22" fmla="*/ 2 w 447"/>
                <a:gd name="T23" fmla="*/ 149 h 257"/>
                <a:gd name="T24" fmla="*/ 10 w 447"/>
                <a:gd name="T25" fmla="*/ 167 h 257"/>
                <a:gd name="T26" fmla="*/ 22 w 447"/>
                <a:gd name="T27" fmla="*/ 185 h 257"/>
                <a:gd name="T28" fmla="*/ 39 w 447"/>
                <a:gd name="T29" fmla="*/ 201 h 257"/>
                <a:gd name="T30" fmla="*/ 58 w 447"/>
                <a:gd name="T31" fmla="*/ 216 h 257"/>
                <a:gd name="T32" fmla="*/ 81 w 447"/>
                <a:gd name="T33" fmla="*/ 228 h 257"/>
                <a:gd name="T34" fmla="*/ 108 w 447"/>
                <a:gd name="T35" fmla="*/ 239 h 257"/>
                <a:gd name="T36" fmla="*/ 136 w 447"/>
                <a:gd name="T37" fmla="*/ 248 h 257"/>
                <a:gd name="T38" fmla="*/ 167 w 447"/>
                <a:gd name="T39" fmla="*/ 254 h 257"/>
                <a:gd name="T40" fmla="*/ 200 w 447"/>
                <a:gd name="T41" fmla="*/ 257 h 257"/>
                <a:gd name="T42" fmla="*/ 235 w 447"/>
                <a:gd name="T43" fmla="*/ 257 h 257"/>
                <a:gd name="T44" fmla="*/ 268 w 447"/>
                <a:gd name="T45" fmla="*/ 255 h 257"/>
                <a:gd name="T46" fmla="*/ 300 w 447"/>
                <a:gd name="T47" fmla="*/ 250 h 257"/>
                <a:gd name="T48" fmla="*/ 330 w 447"/>
                <a:gd name="T49" fmla="*/ 242 h 257"/>
                <a:gd name="T50" fmla="*/ 357 w 447"/>
                <a:gd name="T51" fmla="*/ 233 h 257"/>
                <a:gd name="T52" fmla="*/ 381 w 447"/>
                <a:gd name="T53" fmla="*/ 220 h 257"/>
                <a:gd name="T54" fmla="*/ 403 w 447"/>
                <a:gd name="T55" fmla="*/ 206 h 257"/>
                <a:gd name="T56" fmla="*/ 420 w 447"/>
                <a:gd name="T57" fmla="*/ 191 h 257"/>
                <a:gd name="T58" fmla="*/ 433 w 447"/>
                <a:gd name="T59" fmla="*/ 174 h 257"/>
                <a:gd name="T60" fmla="*/ 442 w 447"/>
                <a:gd name="T61" fmla="*/ 156 h 257"/>
                <a:gd name="T62" fmla="*/ 446 w 447"/>
                <a:gd name="T63" fmla="*/ 136 h 257"/>
                <a:gd name="T64" fmla="*/ 446 w 447"/>
                <a:gd name="T65" fmla="*/ 116 h 257"/>
                <a:gd name="T66" fmla="*/ 440 w 447"/>
                <a:gd name="T67" fmla="*/ 97 h 257"/>
                <a:gd name="T68" fmla="*/ 429 w 447"/>
                <a:gd name="T69" fmla="*/ 80 h 257"/>
                <a:gd name="T70" fmla="*/ 414 w 447"/>
                <a:gd name="T71" fmla="*/ 62 h 257"/>
                <a:gd name="T72" fmla="*/ 396 w 447"/>
                <a:gd name="T73" fmla="*/ 48 h 257"/>
                <a:gd name="T74" fmla="*/ 374 w 447"/>
                <a:gd name="T75" fmla="*/ 35 h 257"/>
                <a:gd name="T76" fmla="*/ 348 w 447"/>
                <a:gd name="T77" fmla="*/ 23 h 257"/>
                <a:gd name="T78" fmla="*/ 321 w 447"/>
                <a:gd name="T79" fmla="*/ 13 h 257"/>
                <a:gd name="T80" fmla="*/ 290 w 447"/>
                <a:gd name="T81" fmla="*/ 7 h 257"/>
                <a:gd name="T82" fmla="*/ 258 w 447"/>
                <a:gd name="T83" fmla="*/ 3 h 257"/>
                <a:gd name="T84" fmla="*/ 224 w 447"/>
                <a:gd name="T85" fmla="*/ 0 h 2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7"/>
                <a:gd name="T131" fmla="*/ 447 w 447"/>
                <a:gd name="T132" fmla="*/ 257 h 2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7">
                  <a:moveTo>
                    <a:pt x="224" y="0"/>
                  </a:moveTo>
                  <a:lnTo>
                    <a:pt x="212" y="1"/>
                  </a:lnTo>
                  <a:lnTo>
                    <a:pt x="200" y="1"/>
                  </a:lnTo>
                  <a:lnTo>
                    <a:pt x="190" y="3"/>
                  </a:lnTo>
                  <a:lnTo>
                    <a:pt x="178" y="4"/>
                  </a:lnTo>
                  <a:lnTo>
                    <a:pt x="167" y="5"/>
                  </a:lnTo>
                  <a:lnTo>
                    <a:pt x="157" y="7"/>
                  </a:lnTo>
                  <a:lnTo>
                    <a:pt x="147" y="9"/>
                  </a:lnTo>
                  <a:lnTo>
                    <a:pt x="136" y="11"/>
                  </a:lnTo>
                  <a:lnTo>
                    <a:pt x="127" y="13"/>
                  </a:lnTo>
                  <a:lnTo>
                    <a:pt x="117" y="16"/>
                  </a:lnTo>
                  <a:lnTo>
                    <a:pt x="108" y="20"/>
                  </a:lnTo>
                  <a:lnTo>
                    <a:pt x="98" y="23"/>
                  </a:lnTo>
                  <a:lnTo>
                    <a:pt x="90" y="26"/>
                  </a:lnTo>
                  <a:lnTo>
                    <a:pt x="81" y="30"/>
                  </a:lnTo>
                  <a:lnTo>
                    <a:pt x="74" y="35"/>
                  </a:lnTo>
                  <a:lnTo>
                    <a:pt x="65" y="39"/>
                  </a:lnTo>
                  <a:lnTo>
                    <a:pt x="58" y="43"/>
                  </a:lnTo>
                  <a:lnTo>
                    <a:pt x="51" y="48"/>
                  </a:lnTo>
                  <a:lnTo>
                    <a:pt x="44" y="53"/>
                  </a:lnTo>
                  <a:lnTo>
                    <a:pt x="39" y="57"/>
                  </a:lnTo>
                  <a:lnTo>
                    <a:pt x="32" y="62"/>
                  </a:lnTo>
                  <a:lnTo>
                    <a:pt x="27" y="68"/>
                  </a:lnTo>
                  <a:lnTo>
                    <a:pt x="22" y="73"/>
                  </a:lnTo>
                  <a:lnTo>
                    <a:pt x="17" y="80"/>
                  </a:lnTo>
                  <a:lnTo>
                    <a:pt x="13" y="85"/>
                  </a:lnTo>
                  <a:lnTo>
                    <a:pt x="10" y="91"/>
                  </a:lnTo>
                  <a:lnTo>
                    <a:pt x="7" y="97"/>
                  </a:lnTo>
                  <a:lnTo>
                    <a:pt x="4" y="103"/>
                  </a:lnTo>
                  <a:lnTo>
                    <a:pt x="2" y="110"/>
                  </a:lnTo>
                  <a:lnTo>
                    <a:pt x="1" y="116"/>
                  </a:lnTo>
                  <a:lnTo>
                    <a:pt x="0" y="122"/>
                  </a:lnTo>
                  <a:lnTo>
                    <a:pt x="0" y="129"/>
                  </a:lnTo>
                  <a:lnTo>
                    <a:pt x="0" y="136"/>
                  </a:lnTo>
                  <a:lnTo>
                    <a:pt x="1" y="143"/>
                  </a:lnTo>
                  <a:lnTo>
                    <a:pt x="2" y="149"/>
                  </a:lnTo>
                  <a:lnTo>
                    <a:pt x="4" y="156"/>
                  </a:lnTo>
                  <a:lnTo>
                    <a:pt x="7" y="161"/>
                  </a:lnTo>
                  <a:lnTo>
                    <a:pt x="10" y="167"/>
                  </a:lnTo>
                  <a:lnTo>
                    <a:pt x="13" y="174"/>
                  </a:lnTo>
                  <a:lnTo>
                    <a:pt x="17" y="179"/>
                  </a:lnTo>
                  <a:lnTo>
                    <a:pt x="22" y="185"/>
                  </a:lnTo>
                  <a:lnTo>
                    <a:pt x="27" y="191"/>
                  </a:lnTo>
                  <a:lnTo>
                    <a:pt x="32" y="196"/>
                  </a:lnTo>
                  <a:lnTo>
                    <a:pt x="39" y="201"/>
                  </a:lnTo>
                  <a:lnTo>
                    <a:pt x="44" y="206"/>
                  </a:lnTo>
                  <a:lnTo>
                    <a:pt x="51" y="211"/>
                  </a:lnTo>
                  <a:lnTo>
                    <a:pt x="58" y="216"/>
                  </a:lnTo>
                  <a:lnTo>
                    <a:pt x="65" y="220"/>
                  </a:lnTo>
                  <a:lnTo>
                    <a:pt x="74" y="224"/>
                  </a:lnTo>
                  <a:lnTo>
                    <a:pt x="81" y="228"/>
                  </a:lnTo>
                  <a:lnTo>
                    <a:pt x="90" y="233"/>
                  </a:lnTo>
                  <a:lnTo>
                    <a:pt x="98" y="236"/>
                  </a:lnTo>
                  <a:lnTo>
                    <a:pt x="108" y="239"/>
                  </a:lnTo>
                  <a:lnTo>
                    <a:pt x="117" y="242"/>
                  </a:lnTo>
                  <a:lnTo>
                    <a:pt x="127" y="246"/>
                  </a:lnTo>
                  <a:lnTo>
                    <a:pt x="136" y="248"/>
                  </a:lnTo>
                  <a:lnTo>
                    <a:pt x="147" y="250"/>
                  </a:lnTo>
                  <a:lnTo>
                    <a:pt x="157" y="252"/>
                  </a:lnTo>
                  <a:lnTo>
                    <a:pt x="167" y="254"/>
                  </a:lnTo>
                  <a:lnTo>
                    <a:pt x="178" y="255"/>
                  </a:lnTo>
                  <a:lnTo>
                    <a:pt x="190" y="256"/>
                  </a:lnTo>
                  <a:lnTo>
                    <a:pt x="200" y="257"/>
                  </a:lnTo>
                  <a:lnTo>
                    <a:pt x="212" y="257"/>
                  </a:lnTo>
                  <a:lnTo>
                    <a:pt x="224" y="257"/>
                  </a:lnTo>
                  <a:lnTo>
                    <a:pt x="235" y="257"/>
                  </a:lnTo>
                  <a:lnTo>
                    <a:pt x="246" y="257"/>
                  </a:lnTo>
                  <a:lnTo>
                    <a:pt x="258" y="256"/>
                  </a:lnTo>
                  <a:lnTo>
                    <a:pt x="268" y="255"/>
                  </a:lnTo>
                  <a:lnTo>
                    <a:pt x="279" y="254"/>
                  </a:lnTo>
                  <a:lnTo>
                    <a:pt x="290" y="252"/>
                  </a:lnTo>
                  <a:lnTo>
                    <a:pt x="300" y="250"/>
                  </a:lnTo>
                  <a:lnTo>
                    <a:pt x="310" y="248"/>
                  </a:lnTo>
                  <a:lnTo>
                    <a:pt x="321" y="246"/>
                  </a:lnTo>
                  <a:lnTo>
                    <a:pt x="330" y="242"/>
                  </a:lnTo>
                  <a:lnTo>
                    <a:pt x="340" y="239"/>
                  </a:lnTo>
                  <a:lnTo>
                    <a:pt x="348" y="236"/>
                  </a:lnTo>
                  <a:lnTo>
                    <a:pt x="357" y="233"/>
                  </a:lnTo>
                  <a:lnTo>
                    <a:pt x="365" y="228"/>
                  </a:lnTo>
                  <a:lnTo>
                    <a:pt x="374" y="224"/>
                  </a:lnTo>
                  <a:lnTo>
                    <a:pt x="381" y="220"/>
                  </a:lnTo>
                  <a:lnTo>
                    <a:pt x="389" y="216"/>
                  </a:lnTo>
                  <a:lnTo>
                    <a:pt x="396" y="211"/>
                  </a:lnTo>
                  <a:lnTo>
                    <a:pt x="403" y="206"/>
                  </a:lnTo>
                  <a:lnTo>
                    <a:pt x="409" y="201"/>
                  </a:lnTo>
                  <a:lnTo>
                    <a:pt x="414" y="196"/>
                  </a:lnTo>
                  <a:lnTo>
                    <a:pt x="420" y="191"/>
                  </a:lnTo>
                  <a:lnTo>
                    <a:pt x="425" y="185"/>
                  </a:lnTo>
                  <a:lnTo>
                    <a:pt x="429" y="179"/>
                  </a:lnTo>
                  <a:lnTo>
                    <a:pt x="433" y="174"/>
                  </a:lnTo>
                  <a:lnTo>
                    <a:pt x="437" y="167"/>
                  </a:lnTo>
                  <a:lnTo>
                    <a:pt x="440" y="161"/>
                  </a:lnTo>
                  <a:lnTo>
                    <a:pt x="442" y="156"/>
                  </a:lnTo>
                  <a:lnTo>
                    <a:pt x="444" y="149"/>
                  </a:lnTo>
                  <a:lnTo>
                    <a:pt x="446" y="143"/>
                  </a:lnTo>
                  <a:lnTo>
                    <a:pt x="446" y="136"/>
                  </a:lnTo>
                  <a:lnTo>
                    <a:pt x="447" y="129"/>
                  </a:lnTo>
                  <a:lnTo>
                    <a:pt x="446" y="122"/>
                  </a:lnTo>
                  <a:lnTo>
                    <a:pt x="446" y="116"/>
                  </a:lnTo>
                  <a:lnTo>
                    <a:pt x="444" y="110"/>
                  </a:lnTo>
                  <a:lnTo>
                    <a:pt x="442" y="103"/>
                  </a:lnTo>
                  <a:lnTo>
                    <a:pt x="440" y="97"/>
                  </a:lnTo>
                  <a:lnTo>
                    <a:pt x="437" y="91"/>
                  </a:lnTo>
                  <a:lnTo>
                    <a:pt x="433" y="85"/>
                  </a:lnTo>
                  <a:lnTo>
                    <a:pt x="429" y="80"/>
                  </a:lnTo>
                  <a:lnTo>
                    <a:pt x="425" y="73"/>
                  </a:lnTo>
                  <a:lnTo>
                    <a:pt x="420" y="68"/>
                  </a:lnTo>
                  <a:lnTo>
                    <a:pt x="414" y="62"/>
                  </a:lnTo>
                  <a:lnTo>
                    <a:pt x="409" y="57"/>
                  </a:lnTo>
                  <a:lnTo>
                    <a:pt x="403" y="53"/>
                  </a:lnTo>
                  <a:lnTo>
                    <a:pt x="396" y="48"/>
                  </a:lnTo>
                  <a:lnTo>
                    <a:pt x="389" y="43"/>
                  </a:lnTo>
                  <a:lnTo>
                    <a:pt x="381" y="39"/>
                  </a:lnTo>
                  <a:lnTo>
                    <a:pt x="374" y="35"/>
                  </a:lnTo>
                  <a:lnTo>
                    <a:pt x="365" y="30"/>
                  </a:lnTo>
                  <a:lnTo>
                    <a:pt x="357" y="26"/>
                  </a:lnTo>
                  <a:lnTo>
                    <a:pt x="348" y="23"/>
                  </a:lnTo>
                  <a:lnTo>
                    <a:pt x="340" y="20"/>
                  </a:lnTo>
                  <a:lnTo>
                    <a:pt x="330" y="16"/>
                  </a:lnTo>
                  <a:lnTo>
                    <a:pt x="321" y="13"/>
                  </a:lnTo>
                  <a:lnTo>
                    <a:pt x="310" y="11"/>
                  </a:lnTo>
                  <a:lnTo>
                    <a:pt x="300" y="9"/>
                  </a:lnTo>
                  <a:lnTo>
                    <a:pt x="290" y="7"/>
                  </a:lnTo>
                  <a:lnTo>
                    <a:pt x="279" y="5"/>
                  </a:lnTo>
                  <a:lnTo>
                    <a:pt x="268" y="4"/>
                  </a:lnTo>
                  <a:lnTo>
                    <a:pt x="258" y="3"/>
                  </a:lnTo>
                  <a:lnTo>
                    <a:pt x="246" y="1"/>
                  </a:lnTo>
                  <a:lnTo>
                    <a:pt x="235" y="1"/>
                  </a:lnTo>
                  <a:lnTo>
                    <a:pt x="2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33"/>
            <p:cNvSpPr>
              <a:spLocks/>
            </p:cNvSpPr>
            <p:nvPr/>
          </p:nvSpPr>
          <p:spPr bwMode="auto">
            <a:xfrm>
              <a:off x="581025" y="3725863"/>
              <a:ext cx="709612" cy="407987"/>
            </a:xfrm>
            <a:custGeom>
              <a:avLst/>
              <a:gdLst>
                <a:gd name="T0" fmla="*/ 200 w 447"/>
                <a:gd name="T1" fmla="*/ 1 h 257"/>
                <a:gd name="T2" fmla="*/ 167 w 447"/>
                <a:gd name="T3" fmla="*/ 5 h 257"/>
                <a:gd name="T4" fmla="*/ 136 w 447"/>
                <a:gd name="T5" fmla="*/ 11 h 257"/>
                <a:gd name="T6" fmla="*/ 108 w 447"/>
                <a:gd name="T7" fmla="*/ 20 h 257"/>
                <a:gd name="T8" fmla="*/ 81 w 447"/>
                <a:gd name="T9" fmla="*/ 30 h 257"/>
                <a:gd name="T10" fmla="*/ 58 w 447"/>
                <a:gd name="T11" fmla="*/ 43 h 257"/>
                <a:gd name="T12" fmla="*/ 39 w 447"/>
                <a:gd name="T13" fmla="*/ 57 h 257"/>
                <a:gd name="T14" fmla="*/ 22 w 447"/>
                <a:gd name="T15" fmla="*/ 73 h 257"/>
                <a:gd name="T16" fmla="*/ 10 w 447"/>
                <a:gd name="T17" fmla="*/ 91 h 257"/>
                <a:gd name="T18" fmla="*/ 2 w 447"/>
                <a:gd name="T19" fmla="*/ 110 h 257"/>
                <a:gd name="T20" fmla="*/ 0 w 447"/>
                <a:gd name="T21" fmla="*/ 129 h 257"/>
                <a:gd name="T22" fmla="*/ 2 w 447"/>
                <a:gd name="T23" fmla="*/ 149 h 257"/>
                <a:gd name="T24" fmla="*/ 10 w 447"/>
                <a:gd name="T25" fmla="*/ 167 h 257"/>
                <a:gd name="T26" fmla="*/ 22 w 447"/>
                <a:gd name="T27" fmla="*/ 185 h 257"/>
                <a:gd name="T28" fmla="*/ 39 w 447"/>
                <a:gd name="T29" fmla="*/ 201 h 257"/>
                <a:gd name="T30" fmla="*/ 58 w 447"/>
                <a:gd name="T31" fmla="*/ 216 h 257"/>
                <a:gd name="T32" fmla="*/ 81 w 447"/>
                <a:gd name="T33" fmla="*/ 228 h 257"/>
                <a:gd name="T34" fmla="*/ 108 w 447"/>
                <a:gd name="T35" fmla="*/ 239 h 257"/>
                <a:gd name="T36" fmla="*/ 136 w 447"/>
                <a:gd name="T37" fmla="*/ 248 h 257"/>
                <a:gd name="T38" fmla="*/ 167 w 447"/>
                <a:gd name="T39" fmla="*/ 254 h 257"/>
                <a:gd name="T40" fmla="*/ 200 w 447"/>
                <a:gd name="T41" fmla="*/ 257 h 257"/>
                <a:gd name="T42" fmla="*/ 235 w 447"/>
                <a:gd name="T43" fmla="*/ 257 h 257"/>
                <a:gd name="T44" fmla="*/ 268 w 447"/>
                <a:gd name="T45" fmla="*/ 255 h 257"/>
                <a:gd name="T46" fmla="*/ 300 w 447"/>
                <a:gd name="T47" fmla="*/ 250 h 257"/>
                <a:gd name="T48" fmla="*/ 330 w 447"/>
                <a:gd name="T49" fmla="*/ 242 h 257"/>
                <a:gd name="T50" fmla="*/ 357 w 447"/>
                <a:gd name="T51" fmla="*/ 233 h 257"/>
                <a:gd name="T52" fmla="*/ 381 w 447"/>
                <a:gd name="T53" fmla="*/ 220 h 257"/>
                <a:gd name="T54" fmla="*/ 403 w 447"/>
                <a:gd name="T55" fmla="*/ 206 h 257"/>
                <a:gd name="T56" fmla="*/ 420 w 447"/>
                <a:gd name="T57" fmla="*/ 191 h 257"/>
                <a:gd name="T58" fmla="*/ 433 w 447"/>
                <a:gd name="T59" fmla="*/ 174 h 257"/>
                <a:gd name="T60" fmla="*/ 442 w 447"/>
                <a:gd name="T61" fmla="*/ 156 h 257"/>
                <a:gd name="T62" fmla="*/ 446 w 447"/>
                <a:gd name="T63" fmla="*/ 136 h 257"/>
                <a:gd name="T64" fmla="*/ 446 w 447"/>
                <a:gd name="T65" fmla="*/ 116 h 257"/>
                <a:gd name="T66" fmla="*/ 440 w 447"/>
                <a:gd name="T67" fmla="*/ 97 h 257"/>
                <a:gd name="T68" fmla="*/ 429 w 447"/>
                <a:gd name="T69" fmla="*/ 80 h 257"/>
                <a:gd name="T70" fmla="*/ 414 w 447"/>
                <a:gd name="T71" fmla="*/ 62 h 257"/>
                <a:gd name="T72" fmla="*/ 396 w 447"/>
                <a:gd name="T73" fmla="*/ 48 h 257"/>
                <a:gd name="T74" fmla="*/ 374 w 447"/>
                <a:gd name="T75" fmla="*/ 35 h 257"/>
                <a:gd name="T76" fmla="*/ 348 w 447"/>
                <a:gd name="T77" fmla="*/ 23 h 257"/>
                <a:gd name="T78" fmla="*/ 321 w 447"/>
                <a:gd name="T79" fmla="*/ 13 h 257"/>
                <a:gd name="T80" fmla="*/ 290 w 447"/>
                <a:gd name="T81" fmla="*/ 7 h 257"/>
                <a:gd name="T82" fmla="*/ 258 w 447"/>
                <a:gd name="T83" fmla="*/ 3 h 257"/>
                <a:gd name="T84" fmla="*/ 224 w 447"/>
                <a:gd name="T85" fmla="*/ 0 h 2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7"/>
                <a:gd name="T131" fmla="*/ 447 w 447"/>
                <a:gd name="T132" fmla="*/ 257 h 2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7">
                  <a:moveTo>
                    <a:pt x="224" y="0"/>
                  </a:moveTo>
                  <a:lnTo>
                    <a:pt x="212" y="1"/>
                  </a:lnTo>
                  <a:lnTo>
                    <a:pt x="200" y="1"/>
                  </a:lnTo>
                  <a:lnTo>
                    <a:pt x="190" y="3"/>
                  </a:lnTo>
                  <a:lnTo>
                    <a:pt x="178" y="4"/>
                  </a:lnTo>
                  <a:lnTo>
                    <a:pt x="167" y="5"/>
                  </a:lnTo>
                  <a:lnTo>
                    <a:pt x="157" y="7"/>
                  </a:lnTo>
                  <a:lnTo>
                    <a:pt x="147" y="9"/>
                  </a:lnTo>
                  <a:lnTo>
                    <a:pt x="136" y="11"/>
                  </a:lnTo>
                  <a:lnTo>
                    <a:pt x="127" y="13"/>
                  </a:lnTo>
                  <a:lnTo>
                    <a:pt x="117" y="16"/>
                  </a:lnTo>
                  <a:lnTo>
                    <a:pt x="108" y="20"/>
                  </a:lnTo>
                  <a:lnTo>
                    <a:pt x="98" y="23"/>
                  </a:lnTo>
                  <a:lnTo>
                    <a:pt x="90" y="26"/>
                  </a:lnTo>
                  <a:lnTo>
                    <a:pt x="81" y="30"/>
                  </a:lnTo>
                  <a:lnTo>
                    <a:pt x="74" y="35"/>
                  </a:lnTo>
                  <a:lnTo>
                    <a:pt x="65" y="39"/>
                  </a:lnTo>
                  <a:lnTo>
                    <a:pt x="58" y="43"/>
                  </a:lnTo>
                  <a:lnTo>
                    <a:pt x="51" y="48"/>
                  </a:lnTo>
                  <a:lnTo>
                    <a:pt x="44" y="53"/>
                  </a:lnTo>
                  <a:lnTo>
                    <a:pt x="39" y="57"/>
                  </a:lnTo>
                  <a:lnTo>
                    <a:pt x="32" y="62"/>
                  </a:lnTo>
                  <a:lnTo>
                    <a:pt x="27" y="68"/>
                  </a:lnTo>
                  <a:lnTo>
                    <a:pt x="22" y="73"/>
                  </a:lnTo>
                  <a:lnTo>
                    <a:pt x="17" y="80"/>
                  </a:lnTo>
                  <a:lnTo>
                    <a:pt x="13" y="85"/>
                  </a:lnTo>
                  <a:lnTo>
                    <a:pt x="10" y="91"/>
                  </a:lnTo>
                  <a:lnTo>
                    <a:pt x="7" y="97"/>
                  </a:lnTo>
                  <a:lnTo>
                    <a:pt x="4" y="103"/>
                  </a:lnTo>
                  <a:lnTo>
                    <a:pt x="2" y="110"/>
                  </a:lnTo>
                  <a:lnTo>
                    <a:pt x="1" y="116"/>
                  </a:lnTo>
                  <a:lnTo>
                    <a:pt x="0" y="122"/>
                  </a:lnTo>
                  <a:lnTo>
                    <a:pt x="0" y="129"/>
                  </a:lnTo>
                  <a:lnTo>
                    <a:pt x="0" y="136"/>
                  </a:lnTo>
                  <a:lnTo>
                    <a:pt x="1" y="143"/>
                  </a:lnTo>
                  <a:lnTo>
                    <a:pt x="2" y="149"/>
                  </a:lnTo>
                  <a:lnTo>
                    <a:pt x="4" y="156"/>
                  </a:lnTo>
                  <a:lnTo>
                    <a:pt x="7" y="161"/>
                  </a:lnTo>
                  <a:lnTo>
                    <a:pt x="10" y="167"/>
                  </a:lnTo>
                  <a:lnTo>
                    <a:pt x="13" y="174"/>
                  </a:lnTo>
                  <a:lnTo>
                    <a:pt x="17" y="179"/>
                  </a:lnTo>
                  <a:lnTo>
                    <a:pt x="22" y="185"/>
                  </a:lnTo>
                  <a:lnTo>
                    <a:pt x="27" y="191"/>
                  </a:lnTo>
                  <a:lnTo>
                    <a:pt x="32" y="196"/>
                  </a:lnTo>
                  <a:lnTo>
                    <a:pt x="39" y="201"/>
                  </a:lnTo>
                  <a:lnTo>
                    <a:pt x="44" y="206"/>
                  </a:lnTo>
                  <a:lnTo>
                    <a:pt x="51" y="211"/>
                  </a:lnTo>
                  <a:lnTo>
                    <a:pt x="58" y="216"/>
                  </a:lnTo>
                  <a:lnTo>
                    <a:pt x="65" y="220"/>
                  </a:lnTo>
                  <a:lnTo>
                    <a:pt x="74" y="224"/>
                  </a:lnTo>
                  <a:lnTo>
                    <a:pt x="81" y="228"/>
                  </a:lnTo>
                  <a:lnTo>
                    <a:pt x="90" y="233"/>
                  </a:lnTo>
                  <a:lnTo>
                    <a:pt x="98" y="236"/>
                  </a:lnTo>
                  <a:lnTo>
                    <a:pt x="108" y="239"/>
                  </a:lnTo>
                  <a:lnTo>
                    <a:pt x="117" y="242"/>
                  </a:lnTo>
                  <a:lnTo>
                    <a:pt x="127" y="246"/>
                  </a:lnTo>
                  <a:lnTo>
                    <a:pt x="136" y="248"/>
                  </a:lnTo>
                  <a:lnTo>
                    <a:pt x="147" y="250"/>
                  </a:lnTo>
                  <a:lnTo>
                    <a:pt x="157" y="252"/>
                  </a:lnTo>
                  <a:lnTo>
                    <a:pt x="167" y="254"/>
                  </a:lnTo>
                  <a:lnTo>
                    <a:pt x="178" y="255"/>
                  </a:lnTo>
                  <a:lnTo>
                    <a:pt x="190" y="256"/>
                  </a:lnTo>
                  <a:lnTo>
                    <a:pt x="200" y="257"/>
                  </a:lnTo>
                  <a:lnTo>
                    <a:pt x="212" y="257"/>
                  </a:lnTo>
                  <a:lnTo>
                    <a:pt x="224" y="257"/>
                  </a:lnTo>
                  <a:lnTo>
                    <a:pt x="235" y="257"/>
                  </a:lnTo>
                  <a:lnTo>
                    <a:pt x="246" y="257"/>
                  </a:lnTo>
                  <a:lnTo>
                    <a:pt x="258" y="256"/>
                  </a:lnTo>
                  <a:lnTo>
                    <a:pt x="268" y="255"/>
                  </a:lnTo>
                  <a:lnTo>
                    <a:pt x="279" y="254"/>
                  </a:lnTo>
                  <a:lnTo>
                    <a:pt x="290" y="252"/>
                  </a:lnTo>
                  <a:lnTo>
                    <a:pt x="300" y="250"/>
                  </a:lnTo>
                  <a:lnTo>
                    <a:pt x="310" y="248"/>
                  </a:lnTo>
                  <a:lnTo>
                    <a:pt x="321" y="246"/>
                  </a:lnTo>
                  <a:lnTo>
                    <a:pt x="330" y="242"/>
                  </a:lnTo>
                  <a:lnTo>
                    <a:pt x="340" y="239"/>
                  </a:lnTo>
                  <a:lnTo>
                    <a:pt x="348" y="236"/>
                  </a:lnTo>
                  <a:lnTo>
                    <a:pt x="357" y="233"/>
                  </a:lnTo>
                  <a:lnTo>
                    <a:pt x="365" y="228"/>
                  </a:lnTo>
                  <a:lnTo>
                    <a:pt x="374" y="224"/>
                  </a:lnTo>
                  <a:lnTo>
                    <a:pt x="381" y="220"/>
                  </a:lnTo>
                  <a:lnTo>
                    <a:pt x="389" y="216"/>
                  </a:lnTo>
                  <a:lnTo>
                    <a:pt x="396" y="211"/>
                  </a:lnTo>
                  <a:lnTo>
                    <a:pt x="403" y="206"/>
                  </a:lnTo>
                  <a:lnTo>
                    <a:pt x="409" y="201"/>
                  </a:lnTo>
                  <a:lnTo>
                    <a:pt x="414" y="196"/>
                  </a:lnTo>
                  <a:lnTo>
                    <a:pt x="420" y="191"/>
                  </a:lnTo>
                  <a:lnTo>
                    <a:pt x="425" y="185"/>
                  </a:lnTo>
                  <a:lnTo>
                    <a:pt x="429" y="179"/>
                  </a:lnTo>
                  <a:lnTo>
                    <a:pt x="433" y="174"/>
                  </a:lnTo>
                  <a:lnTo>
                    <a:pt x="437" y="167"/>
                  </a:lnTo>
                  <a:lnTo>
                    <a:pt x="440" y="161"/>
                  </a:lnTo>
                  <a:lnTo>
                    <a:pt x="442" y="156"/>
                  </a:lnTo>
                  <a:lnTo>
                    <a:pt x="444" y="149"/>
                  </a:lnTo>
                  <a:lnTo>
                    <a:pt x="446" y="143"/>
                  </a:lnTo>
                  <a:lnTo>
                    <a:pt x="446" y="136"/>
                  </a:lnTo>
                  <a:lnTo>
                    <a:pt x="447" y="129"/>
                  </a:lnTo>
                  <a:lnTo>
                    <a:pt x="446" y="122"/>
                  </a:lnTo>
                  <a:lnTo>
                    <a:pt x="446" y="116"/>
                  </a:lnTo>
                  <a:lnTo>
                    <a:pt x="444" y="110"/>
                  </a:lnTo>
                  <a:lnTo>
                    <a:pt x="442" y="103"/>
                  </a:lnTo>
                  <a:lnTo>
                    <a:pt x="440" y="97"/>
                  </a:lnTo>
                  <a:lnTo>
                    <a:pt x="437" y="91"/>
                  </a:lnTo>
                  <a:lnTo>
                    <a:pt x="433" y="85"/>
                  </a:lnTo>
                  <a:lnTo>
                    <a:pt x="429" y="80"/>
                  </a:lnTo>
                  <a:lnTo>
                    <a:pt x="425" y="73"/>
                  </a:lnTo>
                  <a:lnTo>
                    <a:pt x="420" y="68"/>
                  </a:lnTo>
                  <a:lnTo>
                    <a:pt x="414" y="62"/>
                  </a:lnTo>
                  <a:lnTo>
                    <a:pt x="409" y="57"/>
                  </a:lnTo>
                  <a:lnTo>
                    <a:pt x="403" y="53"/>
                  </a:lnTo>
                  <a:lnTo>
                    <a:pt x="396" y="48"/>
                  </a:lnTo>
                  <a:lnTo>
                    <a:pt x="389" y="43"/>
                  </a:lnTo>
                  <a:lnTo>
                    <a:pt x="381" y="39"/>
                  </a:lnTo>
                  <a:lnTo>
                    <a:pt x="374" y="35"/>
                  </a:lnTo>
                  <a:lnTo>
                    <a:pt x="365" y="30"/>
                  </a:lnTo>
                  <a:lnTo>
                    <a:pt x="357" y="26"/>
                  </a:lnTo>
                  <a:lnTo>
                    <a:pt x="348" y="23"/>
                  </a:lnTo>
                  <a:lnTo>
                    <a:pt x="340" y="20"/>
                  </a:lnTo>
                  <a:lnTo>
                    <a:pt x="330" y="16"/>
                  </a:lnTo>
                  <a:lnTo>
                    <a:pt x="321" y="13"/>
                  </a:lnTo>
                  <a:lnTo>
                    <a:pt x="310" y="11"/>
                  </a:lnTo>
                  <a:lnTo>
                    <a:pt x="300" y="9"/>
                  </a:lnTo>
                  <a:lnTo>
                    <a:pt x="290" y="7"/>
                  </a:lnTo>
                  <a:lnTo>
                    <a:pt x="279" y="5"/>
                  </a:lnTo>
                  <a:lnTo>
                    <a:pt x="268" y="4"/>
                  </a:lnTo>
                  <a:lnTo>
                    <a:pt x="258" y="3"/>
                  </a:lnTo>
                  <a:lnTo>
                    <a:pt x="246" y="1"/>
                  </a:lnTo>
                  <a:lnTo>
                    <a:pt x="235" y="1"/>
                  </a:lnTo>
                  <a:lnTo>
                    <a:pt x="224" y="0"/>
                  </a:lnTo>
                </a:path>
              </a:pathLst>
            </a:custGeom>
            <a:noFill/>
            <a:ln w="9525">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1" name="Rectangle 34"/>
            <p:cNvSpPr>
              <a:spLocks noChangeArrowheads="1"/>
            </p:cNvSpPr>
            <p:nvPr/>
          </p:nvSpPr>
          <p:spPr bwMode="auto">
            <a:xfrm>
              <a:off x="822325" y="3829050"/>
              <a:ext cx="2794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APP</a:t>
              </a:r>
              <a:endParaRPr lang="en-US" altLang="en-US"/>
            </a:p>
          </p:txBody>
        </p:sp>
        <p:sp>
          <p:nvSpPr>
            <p:cNvPr id="352" name="Rectangle 35"/>
            <p:cNvSpPr>
              <a:spLocks noChangeArrowheads="1"/>
            </p:cNvSpPr>
            <p:nvPr/>
          </p:nvSpPr>
          <p:spPr bwMode="auto">
            <a:xfrm>
              <a:off x="1049338" y="3829050"/>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53" name="Freeform 36"/>
            <p:cNvSpPr>
              <a:spLocks/>
            </p:cNvSpPr>
            <p:nvPr/>
          </p:nvSpPr>
          <p:spPr bwMode="auto">
            <a:xfrm>
              <a:off x="885825" y="4359275"/>
              <a:ext cx="709612" cy="406400"/>
            </a:xfrm>
            <a:custGeom>
              <a:avLst/>
              <a:gdLst>
                <a:gd name="T0" fmla="*/ 200 w 447"/>
                <a:gd name="T1" fmla="*/ 0 h 256"/>
                <a:gd name="T2" fmla="*/ 167 w 447"/>
                <a:gd name="T3" fmla="*/ 3 h 256"/>
                <a:gd name="T4" fmla="*/ 136 w 447"/>
                <a:gd name="T5" fmla="*/ 9 h 256"/>
                <a:gd name="T6" fmla="*/ 107 w 447"/>
                <a:gd name="T7" fmla="*/ 18 h 256"/>
                <a:gd name="T8" fmla="*/ 81 w 447"/>
                <a:gd name="T9" fmla="*/ 28 h 256"/>
                <a:gd name="T10" fmla="*/ 57 w 447"/>
                <a:gd name="T11" fmla="*/ 41 h 256"/>
                <a:gd name="T12" fmla="*/ 38 w 447"/>
                <a:gd name="T13" fmla="*/ 56 h 256"/>
                <a:gd name="T14" fmla="*/ 21 w 447"/>
                <a:gd name="T15" fmla="*/ 72 h 256"/>
                <a:gd name="T16" fmla="*/ 9 w 447"/>
                <a:gd name="T17" fmla="*/ 90 h 256"/>
                <a:gd name="T18" fmla="*/ 2 w 447"/>
                <a:gd name="T19" fmla="*/ 108 h 256"/>
                <a:gd name="T20" fmla="*/ 0 w 447"/>
                <a:gd name="T21" fmla="*/ 128 h 256"/>
                <a:gd name="T22" fmla="*/ 2 w 447"/>
                <a:gd name="T23" fmla="*/ 147 h 256"/>
                <a:gd name="T24" fmla="*/ 9 w 447"/>
                <a:gd name="T25" fmla="*/ 165 h 256"/>
                <a:gd name="T26" fmla="*/ 21 w 447"/>
                <a:gd name="T27" fmla="*/ 184 h 256"/>
                <a:gd name="T28" fmla="*/ 38 w 447"/>
                <a:gd name="T29" fmla="*/ 200 h 256"/>
                <a:gd name="T30" fmla="*/ 57 w 447"/>
                <a:gd name="T31" fmla="*/ 214 h 256"/>
                <a:gd name="T32" fmla="*/ 81 w 447"/>
                <a:gd name="T33" fmla="*/ 227 h 256"/>
                <a:gd name="T34" fmla="*/ 107 w 447"/>
                <a:gd name="T35" fmla="*/ 237 h 256"/>
                <a:gd name="T36" fmla="*/ 136 w 447"/>
                <a:gd name="T37" fmla="*/ 246 h 256"/>
                <a:gd name="T38" fmla="*/ 167 w 447"/>
                <a:gd name="T39" fmla="*/ 252 h 256"/>
                <a:gd name="T40" fmla="*/ 200 w 447"/>
                <a:gd name="T41" fmla="*/ 255 h 256"/>
                <a:gd name="T42" fmla="*/ 235 w 447"/>
                <a:gd name="T43" fmla="*/ 255 h 256"/>
                <a:gd name="T44" fmla="*/ 268 w 447"/>
                <a:gd name="T45" fmla="*/ 253 h 256"/>
                <a:gd name="T46" fmla="*/ 300 w 447"/>
                <a:gd name="T47" fmla="*/ 248 h 256"/>
                <a:gd name="T48" fmla="*/ 330 w 447"/>
                <a:gd name="T49" fmla="*/ 240 h 256"/>
                <a:gd name="T50" fmla="*/ 356 w 447"/>
                <a:gd name="T51" fmla="*/ 231 h 256"/>
                <a:gd name="T52" fmla="*/ 381 w 447"/>
                <a:gd name="T53" fmla="*/ 218 h 256"/>
                <a:gd name="T54" fmla="*/ 402 w 447"/>
                <a:gd name="T55" fmla="*/ 204 h 256"/>
                <a:gd name="T56" fmla="*/ 419 w 447"/>
                <a:gd name="T57" fmla="*/ 189 h 256"/>
                <a:gd name="T58" fmla="*/ 433 w 447"/>
                <a:gd name="T59" fmla="*/ 172 h 256"/>
                <a:gd name="T60" fmla="*/ 443 w 447"/>
                <a:gd name="T61" fmla="*/ 154 h 256"/>
                <a:gd name="T62" fmla="*/ 446 w 447"/>
                <a:gd name="T63" fmla="*/ 134 h 256"/>
                <a:gd name="T64" fmla="*/ 446 w 447"/>
                <a:gd name="T65" fmla="*/ 114 h 256"/>
                <a:gd name="T66" fmla="*/ 439 w 447"/>
                <a:gd name="T67" fmla="*/ 96 h 256"/>
                <a:gd name="T68" fmla="*/ 429 w 447"/>
                <a:gd name="T69" fmla="*/ 78 h 256"/>
                <a:gd name="T70" fmla="*/ 414 w 447"/>
                <a:gd name="T71" fmla="*/ 61 h 256"/>
                <a:gd name="T72" fmla="*/ 396 w 447"/>
                <a:gd name="T73" fmla="*/ 46 h 256"/>
                <a:gd name="T74" fmla="*/ 373 w 447"/>
                <a:gd name="T75" fmla="*/ 33 h 256"/>
                <a:gd name="T76" fmla="*/ 348 w 447"/>
                <a:gd name="T77" fmla="*/ 21 h 256"/>
                <a:gd name="T78" fmla="*/ 320 w 447"/>
                <a:gd name="T79" fmla="*/ 11 h 256"/>
                <a:gd name="T80" fmla="*/ 289 w 447"/>
                <a:gd name="T81" fmla="*/ 5 h 256"/>
                <a:gd name="T82" fmla="*/ 257 w 447"/>
                <a:gd name="T83" fmla="*/ 1 h 256"/>
                <a:gd name="T84" fmla="*/ 223 w 447"/>
                <a:gd name="T85" fmla="*/ 0 h 2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6"/>
                <a:gd name="T131" fmla="*/ 447 w 447"/>
                <a:gd name="T132" fmla="*/ 256 h 2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6">
                  <a:moveTo>
                    <a:pt x="223" y="0"/>
                  </a:moveTo>
                  <a:lnTo>
                    <a:pt x="212" y="0"/>
                  </a:lnTo>
                  <a:lnTo>
                    <a:pt x="200" y="0"/>
                  </a:lnTo>
                  <a:lnTo>
                    <a:pt x="189" y="1"/>
                  </a:lnTo>
                  <a:lnTo>
                    <a:pt x="178" y="2"/>
                  </a:lnTo>
                  <a:lnTo>
                    <a:pt x="167" y="3"/>
                  </a:lnTo>
                  <a:lnTo>
                    <a:pt x="156" y="5"/>
                  </a:lnTo>
                  <a:lnTo>
                    <a:pt x="147" y="7"/>
                  </a:lnTo>
                  <a:lnTo>
                    <a:pt x="136" y="9"/>
                  </a:lnTo>
                  <a:lnTo>
                    <a:pt x="126" y="11"/>
                  </a:lnTo>
                  <a:lnTo>
                    <a:pt x="117" y="15"/>
                  </a:lnTo>
                  <a:lnTo>
                    <a:pt x="107" y="18"/>
                  </a:lnTo>
                  <a:lnTo>
                    <a:pt x="98" y="21"/>
                  </a:lnTo>
                  <a:lnTo>
                    <a:pt x="89" y="24"/>
                  </a:lnTo>
                  <a:lnTo>
                    <a:pt x="81" y="28"/>
                  </a:lnTo>
                  <a:lnTo>
                    <a:pt x="73" y="33"/>
                  </a:lnTo>
                  <a:lnTo>
                    <a:pt x="65" y="37"/>
                  </a:lnTo>
                  <a:lnTo>
                    <a:pt x="57" y="41"/>
                  </a:lnTo>
                  <a:lnTo>
                    <a:pt x="51" y="46"/>
                  </a:lnTo>
                  <a:lnTo>
                    <a:pt x="43" y="51"/>
                  </a:lnTo>
                  <a:lnTo>
                    <a:pt x="38" y="56"/>
                  </a:lnTo>
                  <a:lnTo>
                    <a:pt x="32" y="61"/>
                  </a:lnTo>
                  <a:lnTo>
                    <a:pt x="26" y="66"/>
                  </a:lnTo>
                  <a:lnTo>
                    <a:pt x="21" y="72"/>
                  </a:lnTo>
                  <a:lnTo>
                    <a:pt x="17" y="78"/>
                  </a:lnTo>
                  <a:lnTo>
                    <a:pt x="14" y="83"/>
                  </a:lnTo>
                  <a:lnTo>
                    <a:pt x="9" y="90"/>
                  </a:lnTo>
                  <a:lnTo>
                    <a:pt x="6" y="96"/>
                  </a:lnTo>
                  <a:lnTo>
                    <a:pt x="4" y="101"/>
                  </a:lnTo>
                  <a:lnTo>
                    <a:pt x="2" y="108"/>
                  </a:lnTo>
                  <a:lnTo>
                    <a:pt x="1" y="114"/>
                  </a:lnTo>
                  <a:lnTo>
                    <a:pt x="0" y="121"/>
                  </a:lnTo>
                  <a:lnTo>
                    <a:pt x="0" y="128"/>
                  </a:lnTo>
                  <a:lnTo>
                    <a:pt x="0" y="134"/>
                  </a:lnTo>
                  <a:lnTo>
                    <a:pt x="1" y="141"/>
                  </a:lnTo>
                  <a:lnTo>
                    <a:pt x="2" y="147"/>
                  </a:lnTo>
                  <a:lnTo>
                    <a:pt x="4" y="154"/>
                  </a:lnTo>
                  <a:lnTo>
                    <a:pt x="6" y="160"/>
                  </a:lnTo>
                  <a:lnTo>
                    <a:pt x="9" y="165"/>
                  </a:lnTo>
                  <a:lnTo>
                    <a:pt x="14" y="172"/>
                  </a:lnTo>
                  <a:lnTo>
                    <a:pt x="17" y="177"/>
                  </a:lnTo>
                  <a:lnTo>
                    <a:pt x="21" y="184"/>
                  </a:lnTo>
                  <a:lnTo>
                    <a:pt x="26" y="189"/>
                  </a:lnTo>
                  <a:lnTo>
                    <a:pt x="32" y="194"/>
                  </a:lnTo>
                  <a:lnTo>
                    <a:pt x="38" y="200"/>
                  </a:lnTo>
                  <a:lnTo>
                    <a:pt x="43" y="204"/>
                  </a:lnTo>
                  <a:lnTo>
                    <a:pt x="51" y="209"/>
                  </a:lnTo>
                  <a:lnTo>
                    <a:pt x="57" y="214"/>
                  </a:lnTo>
                  <a:lnTo>
                    <a:pt x="65" y="218"/>
                  </a:lnTo>
                  <a:lnTo>
                    <a:pt x="73" y="222"/>
                  </a:lnTo>
                  <a:lnTo>
                    <a:pt x="81" y="227"/>
                  </a:lnTo>
                  <a:lnTo>
                    <a:pt x="89" y="231"/>
                  </a:lnTo>
                  <a:lnTo>
                    <a:pt x="98" y="234"/>
                  </a:lnTo>
                  <a:lnTo>
                    <a:pt x="107" y="237"/>
                  </a:lnTo>
                  <a:lnTo>
                    <a:pt x="117" y="240"/>
                  </a:lnTo>
                  <a:lnTo>
                    <a:pt x="126" y="244"/>
                  </a:lnTo>
                  <a:lnTo>
                    <a:pt x="136" y="246"/>
                  </a:lnTo>
                  <a:lnTo>
                    <a:pt x="147" y="248"/>
                  </a:lnTo>
                  <a:lnTo>
                    <a:pt x="156" y="250"/>
                  </a:lnTo>
                  <a:lnTo>
                    <a:pt x="167" y="252"/>
                  </a:lnTo>
                  <a:lnTo>
                    <a:pt x="178" y="253"/>
                  </a:lnTo>
                  <a:lnTo>
                    <a:pt x="189" y="254"/>
                  </a:lnTo>
                  <a:lnTo>
                    <a:pt x="200" y="255"/>
                  </a:lnTo>
                  <a:lnTo>
                    <a:pt x="212" y="255"/>
                  </a:lnTo>
                  <a:lnTo>
                    <a:pt x="223" y="256"/>
                  </a:lnTo>
                  <a:lnTo>
                    <a:pt x="235" y="255"/>
                  </a:lnTo>
                  <a:lnTo>
                    <a:pt x="246" y="255"/>
                  </a:lnTo>
                  <a:lnTo>
                    <a:pt x="257" y="254"/>
                  </a:lnTo>
                  <a:lnTo>
                    <a:pt x="268" y="253"/>
                  </a:lnTo>
                  <a:lnTo>
                    <a:pt x="279" y="252"/>
                  </a:lnTo>
                  <a:lnTo>
                    <a:pt x="289" y="250"/>
                  </a:lnTo>
                  <a:lnTo>
                    <a:pt x="300" y="248"/>
                  </a:lnTo>
                  <a:lnTo>
                    <a:pt x="311" y="246"/>
                  </a:lnTo>
                  <a:lnTo>
                    <a:pt x="320" y="244"/>
                  </a:lnTo>
                  <a:lnTo>
                    <a:pt x="330" y="240"/>
                  </a:lnTo>
                  <a:lnTo>
                    <a:pt x="339" y="237"/>
                  </a:lnTo>
                  <a:lnTo>
                    <a:pt x="348" y="234"/>
                  </a:lnTo>
                  <a:lnTo>
                    <a:pt x="356" y="231"/>
                  </a:lnTo>
                  <a:lnTo>
                    <a:pt x="365" y="227"/>
                  </a:lnTo>
                  <a:lnTo>
                    <a:pt x="373" y="222"/>
                  </a:lnTo>
                  <a:lnTo>
                    <a:pt x="381" y="218"/>
                  </a:lnTo>
                  <a:lnTo>
                    <a:pt x="388" y="214"/>
                  </a:lnTo>
                  <a:lnTo>
                    <a:pt x="396" y="209"/>
                  </a:lnTo>
                  <a:lnTo>
                    <a:pt x="402" y="204"/>
                  </a:lnTo>
                  <a:lnTo>
                    <a:pt x="408" y="200"/>
                  </a:lnTo>
                  <a:lnTo>
                    <a:pt x="414" y="194"/>
                  </a:lnTo>
                  <a:lnTo>
                    <a:pt x="419" y="189"/>
                  </a:lnTo>
                  <a:lnTo>
                    <a:pt x="424" y="184"/>
                  </a:lnTo>
                  <a:lnTo>
                    <a:pt x="429" y="177"/>
                  </a:lnTo>
                  <a:lnTo>
                    <a:pt x="433" y="172"/>
                  </a:lnTo>
                  <a:lnTo>
                    <a:pt x="436" y="165"/>
                  </a:lnTo>
                  <a:lnTo>
                    <a:pt x="439" y="160"/>
                  </a:lnTo>
                  <a:lnTo>
                    <a:pt x="443" y="154"/>
                  </a:lnTo>
                  <a:lnTo>
                    <a:pt x="444" y="147"/>
                  </a:lnTo>
                  <a:lnTo>
                    <a:pt x="446" y="141"/>
                  </a:lnTo>
                  <a:lnTo>
                    <a:pt x="446" y="134"/>
                  </a:lnTo>
                  <a:lnTo>
                    <a:pt x="447" y="128"/>
                  </a:lnTo>
                  <a:lnTo>
                    <a:pt x="446" y="121"/>
                  </a:lnTo>
                  <a:lnTo>
                    <a:pt x="446" y="114"/>
                  </a:lnTo>
                  <a:lnTo>
                    <a:pt x="444" y="108"/>
                  </a:lnTo>
                  <a:lnTo>
                    <a:pt x="443" y="101"/>
                  </a:lnTo>
                  <a:lnTo>
                    <a:pt x="439" y="96"/>
                  </a:lnTo>
                  <a:lnTo>
                    <a:pt x="436" y="90"/>
                  </a:lnTo>
                  <a:lnTo>
                    <a:pt x="433" y="83"/>
                  </a:lnTo>
                  <a:lnTo>
                    <a:pt x="429" y="78"/>
                  </a:lnTo>
                  <a:lnTo>
                    <a:pt x="424" y="72"/>
                  </a:lnTo>
                  <a:lnTo>
                    <a:pt x="419" y="66"/>
                  </a:lnTo>
                  <a:lnTo>
                    <a:pt x="414" y="61"/>
                  </a:lnTo>
                  <a:lnTo>
                    <a:pt x="408" y="56"/>
                  </a:lnTo>
                  <a:lnTo>
                    <a:pt x="402" y="51"/>
                  </a:lnTo>
                  <a:lnTo>
                    <a:pt x="396" y="46"/>
                  </a:lnTo>
                  <a:lnTo>
                    <a:pt x="388" y="41"/>
                  </a:lnTo>
                  <a:lnTo>
                    <a:pt x="381" y="37"/>
                  </a:lnTo>
                  <a:lnTo>
                    <a:pt x="373" y="33"/>
                  </a:lnTo>
                  <a:lnTo>
                    <a:pt x="365" y="28"/>
                  </a:lnTo>
                  <a:lnTo>
                    <a:pt x="356" y="24"/>
                  </a:lnTo>
                  <a:lnTo>
                    <a:pt x="348" y="21"/>
                  </a:lnTo>
                  <a:lnTo>
                    <a:pt x="339" y="18"/>
                  </a:lnTo>
                  <a:lnTo>
                    <a:pt x="330" y="15"/>
                  </a:lnTo>
                  <a:lnTo>
                    <a:pt x="320" y="11"/>
                  </a:lnTo>
                  <a:lnTo>
                    <a:pt x="311" y="9"/>
                  </a:lnTo>
                  <a:lnTo>
                    <a:pt x="300" y="7"/>
                  </a:lnTo>
                  <a:lnTo>
                    <a:pt x="289" y="5"/>
                  </a:lnTo>
                  <a:lnTo>
                    <a:pt x="279" y="3"/>
                  </a:lnTo>
                  <a:lnTo>
                    <a:pt x="268" y="2"/>
                  </a:lnTo>
                  <a:lnTo>
                    <a:pt x="257" y="1"/>
                  </a:lnTo>
                  <a:lnTo>
                    <a:pt x="246" y="0"/>
                  </a:lnTo>
                  <a:lnTo>
                    <a:pt x="235" y="0"/>
                  </a:lnTo>
                  <a:lnTo>
                    <a:pt x="2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37"/>
            <p:cNvSpPr>
              <a:spLocks/>
            </p:cNvSpPr>
            <p:nvPr/>
          </p:nvSpPr>
          <p:spPr bwMode="auto">
            <a:xfrm>
              <a:off x="885825" y="4359275"/>
              <a:ext cx="709612" cy="406400"/>
            </a:xfrm>
            <a:custGeom>
              <a:avLst/>
              <a:gdLst>
                <a:gd name="T0" fmla="*/ 200 w 447"/>
                <a:gd name="T1" fmla="*/ 0 h 256"/>
                <a:gd name="T2" fmla="*/ 167 w 447"/>
                <a:gd name="T3" fmla="*/ 3 h 256"/>
                <a:gd name="T4" fmla="*/ 136 w 447"/>
                <a:gd name="T5" fmla="*/ 9 h 256"/>
                <a:gd name="T6" fmla="*/ 107 w 447"/>
                <a:gd name="T7" fmla="*/ 18 h 256"/>
                <a:gd name="T8" fmla="*/ 81 w 447"/>
                <a:gd name="T9" fmla="*/ 28 h 256"/>
                <a:gd name="T10" fmla="*/ 57 w 447"/>
                <a:gd name="T11" fmla="*/ 41 h 256"/>
                <a:gd name="T12" fmla="*/ 38 w 447"/>
                <a:gd name="T13" fmla="*/ 56 h 256"/>
                <a:gd name="T14" fmla="*/ 21 w 447"/>
                <a:gd name="T15" fmla="*/ 72 h 256"/>
                <a:gd name="T16" fmla="*/ 9 w 447"/>
                <a:gd name="T17" fmla="*/ 90 h 256"/>
                <a:gd name="T18" fmla="*/ 2 w 447"/>
                <a:gd name="T19" fmla="*/ 108 h 256"/>
                <a:gd name="T20" fmla="*/ 0 w 447"/>
                <a:gd name="T21" fmla="*/ 128 h 256"/>
                <a:gd name="T22" fmla="*/ 2 w 447"/>
                <a:gd name="T23" fmla="*/ 147 h 256"/>
                <a:gd name="T24" fmla="*/ 9 w 447"/>
                <a:gd name="T25" fmla="*/ 165 h 256"/>
                <a:gd name="T26" fmla="*/ 21 w 447"/>
                <a:gd name="T27" fmla="*/ 184 h 256"/>
                <a:gd name="T28" fmla="*/ 38 w 447"/>
                <a:gd name="T29" fmla="*/ 200 h 256"/>
                <a:gd name="T30" fmla="*/ 57 w 447"/>
                <a:gd name="T31" fmla="*/ 214 h 256"/>
                <a:gd name="T32" fmla="*/ 81 w 447"/>
                <a:gd name="T33" fmla="*/ 227 h 256"/>
                <a:gd name="T34" fmla="*/ 107 w 447"/>
                <a:gd name="T35" fmla="*/ 237 h 256"/>
                <a:gd name="T36" fmla="*/ 136 w 447"/>
                <a:gd name="T37" fmla="*/ 246 h 256"/>
                <a:gd name="T38" fmla="*/ 167 w 447"/>
                <a:gd name="T39" fmla="*/ 252 h 256"/>
                <a:gd name="T40" fmla="*/ 200 w 447"/>
                <a:gd name="T41" fmla="*/ 255 h 256"/>
                <a:gd name="T42" fmla="*/ 235 w 447"/>
                <a:gd name="T43" fmla="*/ 255 h 256"/>
                <a:gd name="T44" fmla="*/ 268 w 447"/>
                <a:gd name="T45" fmla="*/ 253 h 256"/>
                <a:gd name="T46" fmla="*/ 300 w 447"/>
                <a:gd name="T47" fmla="*/ 248 h 256"/>
                <a:gd name="T48" fmla="*/ 330 w 447"/>
                <a:gd name="T49" fmla="*/ 240 h 256"/>
                <a:gd name="T50" fmla="*/ 356 w 447"/>
                <a:gd name="T51" fmla="*/ 231 h 256"/>
                <a:gd name="T52" fmla="*/ 381 w 447"/>
                <a:gd name="T53" fmla="*/ 218 h 256"/>
                <a:gd name="T54" fmla="*/ 402 w 447"/>
                <a:gd name="T55" fmla="*/ 204 h 256"/>
                <a:gd name="T56" fmla="*/ 419 w 447"/>
                <a:gd name="T57" fmla="*/ 189 h 256"/>
                <a:gd name="T58" fmla="*/ 433 w 447"/>
                <a:gd name="T59" fmla="*/ 172 h 256"/>
                <a:gd name="T60" fmla="*/ 443 w 447"/>
                <a:gd name="T61" fmla="*/ 154 h 256"/>
                <a:gd name="T62" fmla="*/ 446 w 447"/>
                <a:gd name="T63" fmla="*/ 134 h 256"/>
                <a:gd name="T64" fmla="*/ 446 w 447"/>
                <a:gd name="T65" fmla="*/ 114 h 256"/>
                <a:gd name="T66" fmla="*/ 439 w 447"/>
                <a:gd name="T67" fmla="*/ 96 h 256"/>
                <a:gd name="T68" fmla="*/ 429 w 447"/>
                <a:gd name="T69" fmla="*/ 78 h 256"/>
                <a:gd name="T70" fmla="*/ 414 w 447"/>
                <a:gd name="T71" fmla="*/ 61 h 256"/>
                <a:gd name="T72" fmla="*/ 396 w 447"/>
                <a:gd name="T73" fmla="*/ 46 h 256"/>
                <a:gd name="T74" fmla="*/ 373 w 447"/>
                <a:gd name="T75" fmla="*/ 33 h 256"/>
                <a:gd name="T76" fmla="*/ 348 w 447"/>
                <a:gd name="T77" fmla="*/ 21 h 256"/>
                <a:gd name="T78" fmla="*/ 320 w 447"/>
                <a:gd name="T79" fmla="*/ 11 h 256"/>
                <a:gd name="T80" fmla="*/ 289 w 447"/>
                <a:gd name="T81" fmla="*/ 5 h 256"/>
                <a:gd name="T82" fmla="*/ 257 w 447"/>
                <a:gd name="T83" fmla="*/ 1 h 256"/>
                <a:gd name="T84" fmla="*/ 223 w 447"/>
                <a:gd name="T85" fmla="*/ 0 h 2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6"/>
                <a:gd name="T131" fmla="*/ 447 w 447"/>
                <a:gd name="T132" fmla="*/ 256 h 2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6">
                  <a:moveTo>
                    <a:pt x="223" y="0"/>
                  </a:moveTo>
                  <a:lnTo>
                    <a:pt x="212" y="0"/>
                  </a:lnTo>
                  <a:lnTo>
                    <a:pt x="200" y="0"/>
                  </a:lnTo>
                  <a:lnTo>
                    <a:pt x="189" y="1"/>
                  </a:lnTo>
                  <a:lnTo>
                    <a:pt x="178" y="2"/>
                  </a:lnTo>
                  <a:lnTo>
                    <a:pt x="167" y="3"/>
                  </a:lnTo>
                  <a:lnTo>
                    <a:pt x="156" y="5"/>
                  </a:lnTo>
                  <a:lnTo>
                    <a:pt x="147" y="7"/>
                  </a:lnTo>
                  <a:lnTo>
                    <a:pt x="136" y="9"/>
                  </a:lnTo>
                  <a:lnTo>
                    <a:pt x="126" y="11"/>
                  </a:lnTo>
                  <a:lnTo>
                    <a:pt x="117" y="15"/>
                  </a:lnTo>
                  <a:lnTo>
                    <a:pt x="107" y="18"/>
                  </a:lnTo>
                  <a:lnTo>
                    <a:pt x="98" y="21"/>
                  </a:lnTo>
                  <a:lnTo>
                    <a:pt x="89" y="24"/>
                  </a:lnTo>
                  <a:lnTo>
                    <a:pt x="81" y="28"/>
                  </a:lnTo>
                  <a:lnTo>
                    <a:pt x="73" y="33"/>
                  </a:lnTo>
                  <a:lnTo>
                    <a:pt x="65" y="37"/>
                  </a:lnTo>
                  <a:lnTo>
                    <a:pt x="57" y="41"/>
                  </a:lnTo>
                  <a:lnTo>
                    <a:pt x="51" y="46"/>
                  </a:lnTo>
                  <a:lnTo>
                    <a:pt x="43" y="51"/>
                  </a:lnTo>
                  <a:lnTo>
                    <a:pt x="38" y="56"/>
                  </a:lnTo>
                  <a:lnTo>
                    <a:pt x="32" y="61"/>
                  </a:lnTo>
                  <a:lnTo>
                    <a:pt x="26" y="66"/>
                  </a:lnTo>
                  <a:lnTo>
                    <a:pt x="21" y="72"/>
                  </a:lnTo>
                  <a:lnTo>
                    <a:pt x="17" y="78"/>
                  </a:lnTo>
                  <a:lnTo>
                    <a:pt x="14" y="83"/>
                  </a:lnTo>
                  <a:lnTo>
                    <a:pt x="9" y="90"/>
                  </a:lnTo>
                  <a:lnTo>
                    <a:pt x="6" y="96"/>
                  </a:lnTo>
                  <a:lnTo>
                    <a:pt x="4" y="101"/>
                  </a:lnTo>
                  <a:lnTo>
                    <a:pt x="2" y="108"/>
                  </a:lnTo>
                  <a:lnTo>
                    <a:pt x="1" y="114"/>
                  </a:lnTo>
                  <a:lnTo>
                    <a:pt x="0" y="121"/>
                  </a:lnTo>
                  <a:lnTo>
                    <a:pt x="0" y="128"/>
                  </a:lnTo>
                  <a:lnTo>
                    <a:pt x="0" y="134"/>
                  </a:lnTo>
                  <a:lnTo>
                    <a:pt x="1" y="141"/>
                  </a:lnTo>
                  <a:lnTo>
                    <a:pt x="2" y="147"/>
                  </a:lnTo>
                  <a:lnTo>
                    <a:pt x="4" y="154"/>
                  </a:lnTo>
                  <a:lnTo>
                    <a:pt x="6" y="160"/>
                  </a:lnTo>
                  <a:lnTo>
                    <a:pt x="9" y="165"/>
                  </a:lnTo>
                  <a:lnTo>
                    <a:pt x="14" y="172"/>
                  </a:lnTo>
                  <a:lnTo>
                    <a:pt x="17" y="177"/>
                  </a:lnTo>
                  <a:lnTo>
                    <a:pt x="21" y="184"/>
                  </a:lnTo>
                  <a:lnTo>
                    <a:pt x="26" y="189"/>
                  </a:lnTo>
                  <a:lnTo>
                    <a:pt x="32" y="194"/>
                  </a:lnTo>
                  <a:lnTo>
                    <a:pt x="38" y="200"/>
                  </a:lnTo>
                  <a:lnTo>
                    <a:pt x="43" y="204"/>
                  </a:lnTo>
                  <a:lnTo>
                    <a:pt x="51" y="209"/>
                  </a:lnTo>
                  <a:lnTo>
                    <a:pt x="57" y="214"/>
                  </a:lnTo>
                  <a:lnTo>
                    <a:pt x="65" y="218"/>
                  </a:lnTo>
                  <a:lnTo>
                    <a:pt x="73" y="222"/>
                  </a:lnTo>
                  <a:lnTo>
                    <a:pt x="81" y="227"/>
                  </a:lnTo>
                  <a:lnTo>
                    <a:pt x="89" y="231"/>
                  </a:lnTo>
                  <a:lnTo>
                    <a:pt x="98" y="234"/>
                  </a:lnTo>
                  <a:lnTo>
                    <a:pt x="107" y="237"/>
                  </a:lnTo>
                  <a:lnTo>
                    <a:pt x="117" y="240"/>
                  </a:lnTo>
                  <a:lnTo>
                    <a:pt x="126" y="244"/>
                  </a:lnTo>
                  <a:lnTo>
                    <a:pt x="136" y="246"/>
                  </a:lnTo>
                  <a:lnTo>
                    <a:pt x="147" y="248"/>
                  </a:lnTo>
                  <a:lnTo>
                    <a:pt x="156" y="250"/>
                  </a:lnTo>
                  <a:lnTo>
                    <a:pt x="167" y="252"/>
                  </a:lnTo>
                  <a:lnTo>
                    <a:pt x="178" y="253"/>
                  </a:lnTo>
                  <a:lnTo>
                    <a:pt x="189" y="254"/>
                  </a:lnTo>
                  <a:lnTo>
                    <a:pt x="200" y="255"/>
                  </a:lnTo>
                  <a:lnTo>
                    <a:pt x="212" y="255"/>
                  </a:lnTo>
                  <a:lnTo>
                    <a:pt x="223" y="256"/>
                  </a:lnTo>
                  <a:lnTo>
                    <a:pt x="235" y="255"/>
                  </a:lnTo>
                  <a:lnTo>
                    <a:pt x="246" y="255"/>
                  </a:lnTo>
                  <a:lnTo>
                    <a:pt x="257" y="254"/>
                  </a:lnTo>
                  <a:lnTo>
                    <a:pt x="268" y="253"/>
                  </a:lnTo>
                  <a:lnTo>
                    <a:pt x="279" y="252"/>
                  </a:lnTo>
                  <a:lnTo>
                    <a:pt x="289" y="250"/>
                  </a:lnTo>
                  <a:lnTo>
                    <a:pt x="300" y="248"/>
                  </a:lnTo>
                  <a:lnTo>
                    <a:pt x="311" y="246"/>
                  </a:lnTo>
                  <a:lnTo>
                    <a:pt x="320" y="244"/>
                  </a:lnTo>
                  <a:lnTo>
                    <a:pt x="330" y="240"/>
                  </a:lnTo>
                  <a:lnTo>
                    <a:pt x="339" y="237"/>
                  </a:lnTo>
                  <a:lnTo>
                    <a:pt x="348" y="234"/>
                  </a:lnTo>
                  <a:lnTo>
                    <a:pt x="356" y="231"/>
                  </a:lnTo>
                  <a:lnTo>
                    <a:pt x="365" y="227"/>
                  </a:lnTo>
                  <a:lnTo>
                    <a:pt x="373" y="222"/>
                  </a:lnTo>
                  <a:lnTo>
                    <a:pt x="381" y="218"/>
                  </a:lnTo>
                  <a:lnTo>
                    <a:pt x="388" y="214"/>
                  </a:lnTo>
                  <a:lnTo>
                    <a:pt x="396" y="209"/>
                  </a:lnTo>
                  <a:lnTo>
                    <a:pt x="402" y="204"/>
                  </a:lnTo>
                  <a:lnTo>
                    <a:pt x="408" y="200"/>
                  </a:lnTo>
                  <a:lnTo>
                    <a:pt x="414" y="194"/>
                  </a:lnTo>
                  <a:lnTo>
                    <a:pt x="419" y="189"/>
                  </a:lnTo>
                  <a:lnTo>
                    <a:pt x="424" y="184"/>
                  </a:lnTo>
                  <a:lnTo>
                    <a:pt x="429" y="177"/>
                  </a:lnTo>
                  <a:lnTo>
                    <a:pt x="433" y="172"/>
                  </a:lnTo>
                  <a:lnTo>
                    <a:pt x="436" y="165"/>
                  </a:lnTo>
                  <a:lnTo>
                    <a:pt x="439" y="160"/>
                  </a:lnTo>
                  <a:lnTo>
                    <a:pt x="443" y="154"/>
                  </a:lnTo>
                  <a:lnTo>
                    <a:pt x="444" y="147"/>
                  </a:lnTo>
                  <a:lnTo>
                    <a:pt x="446" y="141"/>
                  </a:lnTo>
                  <a:lnTo>
                    <a:pt x="446" y="134"/>
                  </a:lnTo>
                  <a:lnTo>
                    <a:pt x="447" y="128"/>
                  </a:lnTo>
                  <a:lnTo>
                    <a:pt x="446" y="121"/>
                  </a:lnTo>
                  <a:lnTo>
                    <a:pt x="446" y="114"/>
                  </a:lnTo>
                  <a:lnTo>
                    <a:pt x="444" y="108"/>
                  </a:lnTo>
                  <a:lnTo>
                    <a:pt x="443" y="101"/>
                  </a:lnTo>
                  <a:lnTo>
                    <a:pt x="439" y="96"/>
                  </a:lnTo>
                  <a:lnTo>
                    <a:pt x="436" y="90"/>
                  </a:lnTo>
                  <a:lnTo>
                    <a:pt x="433" y="83"/>
                  </a:lnTo>
                  <a:lnTo>
                    <a:pt x="429" y="78"/>
                  </a:lnTo>
                  <a:lnTo>
                    <a:pt x="424" y="72"/>
                  </a:lnTo>
                  <a:lnTo>
                    <a:pt x="419" y="66"/>
                  </a:lnTo>
                  <a:lnTo>
                    <a:pt x="414" y="61"/>
                  </a:lnTo>
                  <a:lnTo>
                    <a:pt x="408" y="56"/>
                  </a:lnTo>
                  <a:lnTo>
                    <a:pt x="402" y="51"/>
                  </a:lnTo>
                  <a:lnTo>
                    <a:pt x="396" y="46"/>
                  </a:lnTo>
                  <a:lnTo>
                    <a:pt x="388" y="41"/>
                  </a:lnTo>
                  <a:lnTo>
                    <a:pt x="381" y="37"/>
                  </a:lnTo>
                  <a:lnTo>
                    <a:pt x="373" y="33"/>
                  </a:lnTo>
                  <a:lnTo>
                    <a:pt x="365" y="28"/>
                  </a:lnTo>
                  <a:lnTo>
                    <a:pt x="356" y="24"/>
                  </a:lnTo>
                  <a:lnTo>
                    <a:pt x="348" y="21"/>
                  </a:lnTo>
                  <a:lnTo>
                    <a:pt x="339" y="18"/>
                  </a:lnTo>
                  <a:lnTo>
                    <a:pt x="330" y="15"/>
                  </a:lnTo>
                  <a:lnTo>
                    <a:pt x="320" y="11"/>
                  </a:lnTo>
                  <a:lnTo>
                    <a:pt x="311" y="9"/>
                  </a:lnTo>
                  <a:lnTo>
                    <a:pt x="300" y="7"/>
                  </a:lnTo>
                  <a:lnTo>
                    <a:pt x="289" y="5"/>
                  </a:lnTo>
                  <a:lnTo>
                    <a:pt x="279" y="3"/>
                  </a:lnTo>
                  <a:lnTo>
                    <a:pt x="268" y="2"/>
                  </a:lnTo>
                  <a:lnTo>
                    <a:pt x="257" y="1"/>
                  </a:lnTo>
                  <a:lnTo>
                    <a:pt x="246" y="0"/>
                  </a:lnTo>
                  <a:lnTo>
                    <a:pt x="235" y="0"/>
                  </a:lnTo>
                  <a:lnTo>
                    <a:pt x="223"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5" name="Rectangle 38"/>
            <p:cNvSpPr>
              <a:spLocks noChangeArrowheads="1"/>
            </p:cNvSpPr>
            <p:nvPr/>
          </p:nvSpPr>
          <p:spPr bwMode="auto">
            <a:xfrm>
              <a:off x="1149350" y="4459288"/>
              <a:ext cx="3683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Admin</a:t>
              </a:r>
              <a:endParaRPr lang="en-US" altLang="en-US"/>
            </a:p>
          </p:txBody>
        </p:sp>
        <p:sp>
          <p:nvSpPr>
            <p:cNvPr id="356" name="Rectangle 39"/>
            <p:cNvSpPr>
              <a:spLocks noChangeArrowheads="1"/>
            </p:cNvSpPr>
            <p:nvPr/>
          </p:nvSpPr>
          <p:spPr bwMode="auto">
            <a:xfrm>
              <a:off x="1331913" y="4459288"/>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57" name="Freeform 40"/>
            <p:cNvSpPr>
              <a:spLocks/>
            </p:cNvSpPr>
            <p:nvPr/>
          </p:nvSpPr>
          <p:spPr bwMode="auto">
            <a:xfrm>
              <a:off x="3622675" y="3725863"/>
              <a:ext cx="709612" cy="407987"/>
            </a:xfrm>
            <a:custGeom>
              <a:avLst/>
              <a:gdLst>
                <a:gd name="T0" fmla="*/ 200 w 447"/>
                <a:gd name="T1" fmla="*/ 1 h 257"/>
                <a:gd name="T2" fmla="*/ 167 w 447"/>
                <a:gd name="T3" fmla="*/ 5 h 257"/>
                <a:gd name="T4" fmla="*/ 136 w 447"/>
                <a:gd name="T5" fmla="*/ 11 h 257"/>
                <a:gd name="T6" fmla="*/ 107 w 447"/>
                <a:gd name="T7" fmla="*/ 20 h 257"/>
                <a:gd name="T8" fmla="*/ 81 w 447"/>
                <a:gd name="T9" fmla="*/ 30 h 257"/>
                <a:gd name="T10" fmla="*/ 57 w 447"/>
                <a:gd name="T11" fmla="*/ 43 h 257"/>
                <a:gd name="T12" fmla="*/ 38 w 447"/>
                <a:gd name="T13" fmla="*/ 57 h 257"/>
                <a:gd name="T14" fmla="*/ 21 w 447"/>
                <a:gd name="T15" fmla="*/ 73 h 257"/>
                <a:gd name="T16" fmla="*/ 10 w 447"/>
                <a:gd name="T17" fmla="*/ 91 h 257"/>
                <a:gd name="T18" fmla="*/ 2 w 447"/>
                <a:gd name="T19" fmla="*/ 110 h 257"/>
                <a:gd name="T20" fmla="*/ 0 w 447"/>
                <a:gd name="T21" fmla="*/ 129 h 257"/>
                <a:gd name="T22" fmla="*/ 2 w 447"/>
                <a:gd name="T23" fmla="*/ 149 h 257"/>
                <a:gd name="T24" fmla="*/ 10 w 447"/>
                <a:gd name="T25" fmla="*/ 167 h 257"/>
                <a:gd name="T26" fmla="*/ 21 w 447"/>
                <a:gd name="T27" fmla="*/ 185 h 257"/>
                <a:gd name="T28" fmla="*/ 38 w 447"/>
                <a:gd name="T29" fmla="*/ 201 h 257"/>
                <a:gd name="T30" fmla="*/ 57 w 447"/>
                <a:gd name="T31" fmla="*/ 216 h 257"/>
                <a:gd name="T32" fmla="*/ 81 w 447"/>
                <a:gd name="T33" fmla="*/ 228 h 257"/>
                <a:gd name="T34" fmla="*/ 107 w 447"/>
                <a:gd name="T35" fmla="*/ 239 h 257"/>
                <a:gd name="T36" fmla="*/ 136 w 447"/>
                <a:gd name="T37" fmla="*/ 248 h 257"/>
                <a:gd name="T38" fmla="*/ 167 w 447"/>
                <a:gd name="T39" fmla="*/ 254 h 257"/>
                <a:gd name="T40" fmla="*/ 200 w 447"/>
                <a:gd name="T41" fmla="*/ 257 h 257"/>
                <a:gd name="T42" fmla="*/ 235 w 447"/>
                <a:gd name="T43" fmla="*/ 257 h 257"/>
                <a:gd name="T44" fmla="*/ 268 w 447"/>
                <a:gd name="T45" fmla="*/ 255 h 257"/>
                <a:gd name="T46" fmla="*/ 300 w 447"/>
                <a:gd name="T47" fmla="*/ 250 h 257"/>
                <a:gd name="T48" fmla="*/ 330 w 447"/>
                <a:gd name="T49" fmla="*/ 242 h 257"/>
                <a:gd name="T50" fmla="*/ 356 w 447"/>
                <a:gd name="T51" fmla="*/ 233 h 257"/>
                <a:gd name="T52" fmla="*/ 381 w 447"/>
                <a:gd name="T53" fmla="*/ 220 h 257"/>
                <a:gd name="T54" fmla="*/ 402 w 447"/>
                <a:gd name="T55" fmla="*/ 206 h 257"/>
                <a:gd name="T56" fmla="*/ 419 w 447"/>
                <a:gd name="T57" fmla="*/ 191 h 257"/>
                <a:gd name="T58" fmla="*/ 433 w 447"/>
                <a:gd name="T59" fmla="*/ 174 h 257"/>
                <a:gd name="T60" fmla="*/ 443 w 447"/>
                <a:gd name="T61" fmla="*/ 156 h 257"/>
                <a:gd name="T62" fmla="*/ 446 w 447"/>
                <a:gd name="T63" fmla="*/ 136 h 257"/>
                <a:gd name="T64" fmla="*/ 446 w 447"/>
                <a:gd name="T65" fmla="*/ 116 h 257"/>
                <a:gd name="T66" fmla="*/ 439 w 447"/>
                <a:gd name="T67" fmla="*/ 97 h 257"/>
                <a:gd name="T68" fmla="*/ 429 w 447"/>
                <a:gd name="T69" fmla="*/ 80 h 257"/>
                <a:gd name="T70" fmla="*/ 414 w 447"/>
                <a:gd name="T71" fmla="*/ 62 h 257"/>
                <a:gd name="T72" fmla="*/ 396 w 447"/>
                <a:gd name="T73" fmla="*/ 48 h 257"/>
                <a:gd name="T74" fmla="*/ 373 w 447"/>
                <a:gd name="T75" fmla="*/ 35 h 257"/>
                <a:gd name="T76" fmla="*/ 348 w 447"/>
                <a:gd name="T77" fmla="*/ 23 h 257"/>
                <a:gd name="T78" fmla="*/ 320 w 447"/>
                <a:gd name="T79" fmla="*/ 13 h 257"/>
                <a:gd name="T80" fmla="*/ 289 w 447"/>
                <a:gd name="T81" fmla="*/ 7 h 257"/>
                <a:gd name="T82" fmla="*/ 257 w 447"/>
                <a:gd name="T83" fmla="*/ 3 h 257"/>
                <a:gd name="T84" fmla="*/ 223 w 447"/>
                <a:gd name="T85" fmla="*/ 0 h 2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7"/>
                <a:gd name="T131" fmla="*/ 447 w 447"/>
                <a:gd name="T132" fmla="*/ 257 h 2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7">
                  <a:moveTo>
                    <a:pt x="223" y="0"/>
                  </a:moveTo>
                  <a:lnTo>
                    <a:pt x="212" y="1"/>
                  </a:lnTo>
                  <a:lnTo>
                    <a:pt x="200" y="1"/>
                  </a:lnTo>
                  <a:lnTo>
                    <a:pt x="189" y="3"/>
                  </a:lnTo>
                  <a:lnTo>
                    <a:pt x="178" y="4"/>
                  </a:lnTo>
                  <a:lnTo>
                    <a:pt x="167" y="5"/>
                  </a:lnTo>
                  <a:lnTo>
                    <a:pt x="156" y="7"/>
                  </a:lnTo>
                  <a:lnTo>
                    <a:pt x="147" y="9"/>
                  </a:lnTo>
                  <a:lnTo>
                    <a:pt x="136" y="11"/>
                  </a:lnTo>
                  <a:lnTo>
                    <a:pt x="127" y="13"/>
                  </a:lnTo>
                  <a:lnTo>
                    <a:pt x="117" y="16"/>
                  </a:lnTo>
                  <a:lnTo>
                    <a:pt x="107" y="20"/>
                  </a:lnTo>
                  <a:lnTo>
                    <a:pt x="98" y="23"/>
                  </a:lnTo>
                  <a:lnTo>
                    <a:pt x="89" y="26"/>
                  </a:lnTo>
                  <a:lnTo>
                    <a:pt x="81" y="30"/>
                  </a:lnTo>
                  <a:lnTo>
                    <a:pt x="73" y="35"/>
                  </a:lnTo>
                  <a:lnTo>
                    <a:pt x="65" y="39"/>
                  </a:lnTo>
                  <a:lnTo>
                    <a:pt x="57" y="43"/>
                  </a:lnTo>
                  <a:lnTo>
                    <a:pt x="51" y="48"/>
                  </a:lnTo>
                  <a:lnTo>
                    <a:pt x="44" y="53"/>
                  </a:lnTo>
                  <a:lnTo>
                    <a:pt x="38" y="57"/>
                  </a:lnTo>
                  <a:lnTo>
                    <a:pt x="32" y="62"/>
                  </a:lnTo>
                  <a:lnTo>
                    <a:pt x="27" y="68"/>
                  </a:lnTo>
                  <a:lnTo>
                    <a:pt x="21" y="73"/>
                  </a:lnTo>
                  <a:lnTo>
                    <a:pt x="17" y="80"/>
                  </a:lnTo>
                  <a:lnTo>
                    <a:pt x="14" y="85"/>
                  </a:lnTo>
                  <a:lnTo>
                    <a:pt x="10" y="91"/>
                  </a:lnTo>
                  <a:lnTo>
                    <a:pt x="6" y="97"/>
                  </a:lnTo>
                  <a:lnTo>
                    <a:pt x="4" y="103"/>
                  </a:lnTo>
                  <a:lnTo>
                    <a:pt x="2" y="110"/>
                  </a:lnTo>
                  <a:lnTo>
                    <a:pt x="1" y="116"/>
                  </a:lnTo>
                  <a:lnTo>
                    <a:pt x="0" y="122"/>
                  </a:lnTo>
                  <a:lnTo>
                    <a:pt x="0" y="129"/>
                  </a:lnTo>
                  <a:lnTo>
                    <a:pt x="0" y="136"/>
                  </a:lnTo>
                  <a:lnTo>
                    <a:pt x="1" y="143"/>
                  </a:lnTo>
                  <a:lnTo>
                    <a:pt x="2" y="149"/>
                  </a:lnTo>
                  <a:lnTo>
                    <a:pt x="4" y="156"/>
                  </a:lnTo>
                  <a:lnTo>
                    <a:pt x="6" y="161"/>
                  </a:lnTo>
                  <a:lnTo>
                    <a:pt x="10" y="167"/>
                  </a:lnTo>
                  <a:lnTo>
                    <a:pt x="14" y="174"/>
                  </a:lnTo>
                  <a:lnTo>
                    <a:pt x="17" y="179"/>
                  </a:lnTo>
                  <a:lnTo>
                    <a:pt x="21" y="185"/>
                  </a:lnTo>
                  <a:lnTo>
                    <a:pt x="27" y="191"/>
                  </a:lnTo>
                  <a:lnTo>
                    <a:pt x="32" y="196"/>
                  </a:lnTo>
                  <a:lnTo>
                    <a:pt x="38" y="201"/>
                  </a:lnTo>
                  <a:lnTo>
                    <a:pt x="44" y="206"/>
                  </a:lnTo>
                  <a:lnTo>
                    <a:pt x="51" y="211"/>
                  </a:lnTo>
                  <a:lnTo>
                    <a:pt x="57" y="216"/>
                  </a:lnTo>
                  <a:lnTo>
                    <a:pt x="65" y="220"/>
                  </a:lnTo>
                  <a:lnTo>
                    <a:pt x="73" y="224"/>
                  </a:lnTo>
                  <a:lnTo>
                    <a:pt x="81" y="228"/>
                  </a:lnTo>
                  <a:lnTo>
                    <a:pt x="89" y="233"/>
                  </a:lnTo>
                  <a:lnTo>
                    <a:pt x="98" y="236"/>
                  </a:lnTo>
                  <a:lnTo>
                    <a:pt x="107" y="239"/>
                  </a:lnTo>
                  <a:lnTo>
                    <a:pt x="117" y="242"/>
                  </a:lnTo>
                  <a:lnTo>
                    <a:pt x="127" y="246"/>
                  </a:lnTo>
                  <a:lnTo>
                    <a:pt x="136" y="248"/>
                  </a:lnTo>
                  <a:lnTo>
                    <a:pt x="147" y="250"/>
                  </a:lnTo>
                  <a:lnTo>
                    <a:pt x="156" y="252"/>
                  </a:lnTo>
                  <a:lnTo>
                    <a:pt x="167" y="254"/>
                  </a:lnTo>
                  <a:lnTo>
                    <a:pt x="178" y="255"/>
                  </a:lnTo>
                  <a:lnTo>
                    <a:pt x="189" y="256"/>
                  </a:lnTo>
                  <a:lnTo>
                    <a:pt x="200" y="257"/>
                  </a:lnTo>
                  <a:lnTo>
                    <a:pt x="212" y="257"/>
                  </a:lnTo>
                  <a:lnTo>
                    <a:pt x="223" y="257"/>
                  </a:lnTo>
                  <a:lnTo>
                    <a:pt x="235" y="257"/>
                  </a:lnTo>
                  <a:lnTo>
                    <a:pt x="246" y="257"/>
                  </a:lnTo>
                  <a:lnTo>
                    <a:pt x="257" y="256"/>
                  </a:lnTo>
                  <a:lnTo>
                    <a:pt x="268" y="255"/>
                  </a:lnTo>
                  <a:lnTo>
                    <a:pt x="279" y="254"/>
                  </a:lnTo>
                  <a:lnTo>
                    <a:pt x="289" y="252"/>
                  </a:lnTo>
                  <a:lnTo>
                    <a:pt x="300" y="250"/>
                  </a:lnTo>
                  <a:lnTo>
                    <a:pt x="311" y="248"/>
                  </a:lnTo>
                  <a:lnTo>
                    <a:pt x="320" y="246"/>
                  </a:lnTo>
                  <a:lnTo>
                    <a:pt x="330" y="242"/>
                  </a:lnTo>
                  <a:lnTo>
                    <a:pt x="339" y="239"/>
                  </a:lnTo>
                  <a:lnTo>
                    <a:pt x="348" y="236"/>
                  </a:lnTo>
                  <a:lnTo>
                    <a:pt x="356" y="233"/>
                  </a:lnTo>
                  <a:lnTo>
                    <a:pt x="365" y="228"/>
                  </a:lnTo>
                  <a:lnTo>
                    <a:pt x="373" y="224"/>
                  </a:lnTo>
                  <a:lnTo>
                    <a:pt x="381" y="220"/>
                  </a:lnTo>
                  <a:lnTo>
                    <a:pt x="388" y="216"/>
                  </a:lnTo>
                  <a:lnTo>
                    <a:pt x="396" y="211"/>
                  </a:lnTo>
                  <a:lnTo>
                    <a:pt x="402" y="206"/>
                  </a:lnTo>
                  <a:lnTo>
                    <a:pt x="409" y="201"/>
                  </a:lnTo>
                  <a:lnTo>
                    <a:pt x="414" y="196"/>
                  </a:lnTo>
                  <a:lnTo>
                    <a:pt x="419" y="191"/>
                  </a:lnTo>
                  <a:lnTo>
                    <a:pt x="425" y="185"/>
                  </a:lnTo>
                  <a:lnTo>
                    <a:pt x="429" y="179"/>
                  </a:lnTo>
                  <a:lnTo>
                    <a:pt x="433" y="174"/>
                  </a:lnTo>
                  <a:lnTo>
                    <a:pt x="436" y="167"/>
                  </a:lnTo>
                  <a:lnTo>
                    <a:pt x="439" y="161"/>
                  </a:lnTo>
                  <a:lnTo>
                    <a:pt x="443" y="156"/>
                  </a:lnTo>
                  <a:lnTo>
                    <a:pt x="444" y="149"/>
                  </a:lnTo>
                  <a:lnTo>
                    <a:pt x="446" y="143"/>
                  </a:lnTo>
                  <a:lnTo>
                    <a:pt x="446" y="136"/>
                  </a:lnTo>
                  <a:lnTo>
                    <a:pt x="447" y="129"/>
                  </a:lnTo>
                  <a:lnTo>
                    <a:pt x="446" y="122"/>
                  </a:lnTo>
                  <a:lnTo>
                    <a:pt x="446" y="116"/>
                  </a:lnTo>
                  <a:lnTo>
                    <a:pt x="444" y="110"/>
                  </a:lnTo>
                  <a:lnTo>
                    <a:pt x="443" y="103"/>
                  </a:lnTo>
                  <a:lnTo>
                    <a:pt x="439" y="97"/>
                  </a:lnTo>
                  <a:lnTo>
                    <a:pt x="436" y="91"/>
                  </a:lnTo>
                  <a:lnTo>
                    <a:pt x="433" y="85"/>
                  </a:lnTo>
                  <a:lnTo>
                    <a:pt x="429" y="80"/>
                  </a:lnTo>
                  <a:lnTo>
                    <a:pt x="425" y="73"/>
                  </a:lnTo>
                  <a:lnTo>
                    <a:pt x="419" y="68"/>
                  </a:lnTo>
                  <a:lnTo>
                    <a:pt x="414" y="62"/>
                  </a:lnTo>
                  <a:lnTo>
                    <a:pt x="409" y="57"/>
                  </a:lnTo>
                  <a:lnTo>
                    <a:pt x="402" y="53"/>
                  </a:lnTo>
                  <a:lnTo>
                    <a:pt x="396" y="48"/>
                  </a:lnTo>
                  <a:lnTo>
                    <a:pt x="388" y="43"/>
                  </a:lnTo>
                  <a:lnTo>
                    <a:pt x="381" y="39"/>
                  </a:lnTo>
                  <a:lnTo>
                    <a:pt x="373" y="35"/>
                  </a:lnTo>
                  <a:lnTo>
                    <a:pt x="365" y="30"/>
                  </a:lnTo>
                  <a:lnTo>
                    <a:pt x="356" y="26"/>
                  </a:lnTo>
                  <a:lnTo>
                    <a:pt x="348" y="23"/>
                  </a:lnTo>
                  <a:lnTo>
                    <a:pt x="339" y="20"/>
                  </a:lnTo>
                  <a:lnTo>
                    <a:pt x="330" y="16"/>
                  </a:lnTo>
                  <a:lnTo>
                    <a:pt x="320" y="13"/>
                  </a:lnTo>
                  <a:lnTo>
                    <a:pt x="311" y="11"/>
                  </a:lnTo>
                  <a:lnTo>
                    <a:pt x="300" y="9"/>
                  </a:lnTo>
                  <a:lnTo>
                    <a:pt x="289" y="7"/>
                  </a:lnTo>
                  <a:lnTo>
                    <a:pt x="279" y="5"/>
                  </a:lnTo>
                  <a:lnTo>
                    <a:pt x="268" y="4"/>
                  </a:lnTo>
                  <a:lnTo>
                    <a:pt x="257" y="3"/>
                  </a:lnTo>
                  <a:lnTo>
                    <a:pt x="246" y="1"/>
                  </a:lnTo>
                  <a:lnTo>
                    <a:pt x="235" y="1"/>
                  </a:lnTo>
                  <a:lnTo>
                    <a:pt x="22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41"/>
            <p:cNvSpPr>
              <a:spLocks/>
            </p:cNvSpPr>
            <p:nvPr/>
          </p:nvSpPr>
          <p:spPr bwMode="auto">
            <a:xfrm>
              <a:off x="3622675" y="3725863"/>
              <a:ext cx="709612" cy="407987"/>
            </a:xfrm>
            <a:custGeom>
              <a:avLst/>
              <a:gdLst>
                <a:gd name="T0" fmla="*/ 200 w 447"/>
                <a:gd name="T1" fmla="*/ 1 h 257"/>
                <a:gd name="T2" fmla="*/ 167 w 447"/>
                <a:gd name="T3" fmla="*/ 5 h 257"/>
                <a:gd name="T4" fmla="*/ 136 w 447"/>
                <a:gd name="T5" fmla="*/ 11 h 257"/>
                <a:gd name="T6" fmla="*/ 107 w 447"/>
                <a:gd name="T7" fmla="*/ 20 h 257"/>
                <a:gd name="T8" fmla="*/ 81 w 447"/>
                <a:gd name="T9" fmla="*/ 30 h 257"/>
                <a:gd name="T10" fmla="*/ 57 w 447"/>
                <a:gd name="T11" fmla="*/ 43 h 257"/>
                <a:gd name="T12" fmla="*/ 38 w 447"/>
                <a:gd name="T13" fmla="*/ 57 h 257"/>
                <a:gd name="T14" fmla="*/ 21 w 447"/>
                <a:gd name="T15" fmla="*/ 73 h 257"/>
                <a:gd name="T16" fmla="*/ 10 w 447"/>
                <a:gd name="T17" fmla="*/ 91 h 257"/>
                <a:gd name="T18" fmla="*/ 2 w 447"/>
                <a:gd name="T19" fmla="*/ 110 h 257"/>
                <a:gd name="T20" fmla="*/ 0 w 447"/>
                <a:gd name="T21" fmla="*/ 129 h 257"/>
                <a:gd name="T22" fmla="*/ 2 w 447"/>
                <a:gd name="T23" fmla="*/ 149 h 257"/>
                <a:gd name="T24" fmla="*/ 10 w 447"/>
                <a:gd name="T25" fmla="*/ 167 h 257"/>
                <a:gd name="T26" fmla="*/ 21 w 447"/>
                <a:gd name="T27" fmla="*/ 185 h 257"/>
                <a:gd name="T28" fmla="*/ 38 w 447"/>
                <a:gd name="T29" fmla="*/ 201 h 257"/>
                <a:gd name="T30" fmla="*/ 57 w 447"/>
                <a:gd name="T31" fmla="*/ 216 h 257"/>
                <a:gd name="T32" fmla="*/ 81 w 447"/>
                <a:gd name="T33" fmla="*/ 228 h 257"/>
                <a:gd name="T34" fmla="*/ 107 w 447"/>
                <a:gd name="T35" fmla="*/ 239 h 257"/>
                <a:gd name="T36" fmla="*/ 136 w 447"/>
                <a:gd name="T37" fmla="*/ 248 h 257"/>
                <a:gd name="T38" fmla="*/ 167 w 447"/>
                <a:gd name="T39" fmla="*/ 254 h 257"/>
                <a:gd name="T40" fmla="*/ 200 w 447"/>
                <a:gd name="T41" fmla="*/ 257 h 257"/>
                <a:gd name="T42" fmla="*/ 235 w 447"/>
                <a:gd name="T43" fmla="*/ 257 h 257"/>
                <a:gd name="T44" fmla="*/ 268 w 447"/>
                <a:gd name="T45" fmla="*/ 255 h 257"/>
                <a:gd name="T46" fmla="*/ 300 w 447"/>
                <a:gd name="T47" fmla="*/ 250 h 257"/>
                <a:gd name="T48" fmla="*/ 330 w 447"/>
                <a:gd name="T49" fmla="*/ 242 h 257"/>
                <a:gd name="T50" fmla="*/ 356 w 447"/>
                <a:gd name="T51" fmla="*/ 233 h 257"/>
                <a:gd name="T52" fmla="*/ 381 w 447"/>
                <a:gd name="T53" fmla="*/ 220 h 257"/>
                <a:gd name="T54" fmla="*/ 402 w 447"/>
                <a:gd name="T55" fmla="*/ 206 h 257"/>
                <a:gd name="T56" fmla="*/ 419 w 447"/>
                <a:gd name="T57" fmla="*/ 191 h 257"/>
                <a:gd name="T58" fmla="*/ 433 w 447"/>
                <a:gd name="T59" fmla="*/ 174 h 257"/>
                <a:gd name="T60" fmla="*/ 443 w 447"/>
                <a:gd name="T61" fmla="*/ 156 h 257"/>
                <a:gd name="T62" fmla="*/ 446 w 447"/>
                <a:gd name="T63" fmla="*/ 136 h 257"/>
                <a:gd name="T64" fmla="*/ 446 w 447"/>
                <a:gd name="T65" fmla="*/ 116 h 257"/>
                <a:gd name="T66" fmla="*/ 439 w 447"/>
                <a:gd name="T67" fmla="*/ 97 h 257"/>
                <a:gd name="T68" fmla="*/ 429 w 447"/>
                <a:gd name="T69" fmla="*/ 80 h 257"/>
                <a:gd name="T70" fmla="*/ 414 w 447"/>
                <a:gd name="T71" fmla="*/ 62 h 257"/>
                <a:gd name="T72" fmla="*/ 396 w 447"/>
                <a:gd name="T73" fmla="*/ 48 h 257"/>
                <a:gd name="T74" fmla="*/ 373 w 447"/>
                <a:gd name="T75" fmla="*/ 35 h 257"/>
                <a:gd name="T76" fmla="*/ 348 w 447"/>
                <a:gd name="T77" fmla="*/ 23 h 257"/>
                <a:gd name="T78" fmla="*/ 320 w 447"/>
                <a:gd name="T79" fmla="*/ 13 h 257"/>
                <a:gd name="T80" fmla="*/ 289 w 447"/>
                <a:gd name="T81" fmla="*/ 7 h 257"/>
                <a:gd name="T82" fmla="*/ 257 w 447"/>
                <a:gd name="T83" fmla="*/ 3 h 257"/>
                <a:gd name="T84" fmla="*/ 223 w 447"/>
                <a:gd name="T85" fmla="*/ 0 h 2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7"/>
                <a:gd name="T131" fmla="*/ 447 w 447"/>
                <a:gd name="T132" fmla="*/ 257 h 2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7">
                  <a:moveTo>
                    <a:pt x="223" y="0"/>
                  </a:moveTo>
                  <a:lnTo>
                    <a:pt x="212" y="1"/>
                  </a:lnTo>
                  <a:lnTo>
                    <a:pt x="200" y="1"/>
                  </a:lnTo>
                  <a:lnTo>
                    <a:pt x="189" y="3"/>
                  </a:lnTo>
                  <a:lnTo>
                    <a:pt x="178" y="4"/>
                  </a:lnTo>
                  <a:lnTo>
                    <a:pt x="167" y="5"/>
                  </a:lnTo>
                  <a:lnTo>
                    <a:pt x="156" y="7"/>
                  </a:lnTo>
                  <a:lnTo>
                    <a:pt x="147" y="9"/>
                  </a:lnTo>
                  <a:lnTo>
                    <a:pt x="136" y="11"/>
                  </a:lnTo>
                  <a:lnTo>
                    <a:pt x="127" y="13"/>
                  </a:lnTo>
                  <a:lnTo>
                    <a:pt x="117" y="16"/>
                  </a:lnTo>
                  <a:lnTo>
                    <a:pt x="107" y="20"/>
                  </a:lnTo>
                  <a:lnTo>
                    <a:pt x="98" y="23"/>
                  </a:lnTo>
                  <a:lnTo>
                    <a:pt x="89" y="26"/>
                  </a:lnTo>
                  <a:lnTo>
                    <a:pt x="81" y="30"/>
                  </a:lnTo>
                  <a:lnTo>
                    <a:pt x="73" y="35"/>
                  </a:lnTo>
                  <a:lnTo>
                    <a:pt x="65" y="39"/>
                  </a:lnTo>
                  <a:lnTo>
                    <a:pt x="57" y="43"/>
                  </a:lnTo>
                  <a:lnTo>
                    <a:pt x="51" y="48"/>
                  </a:lnTo>
                  <a:lnTo>
                    <a:pt x="44" y="53"/>
                  </a:lnTo>
                  <a:lnTo>
                    <a:pt x="38" y="57"/>
                  </a:lnTo>
                  <a:lnTo>
                    <a:pt x="32" y="62"/>
                  </a:lnTo>
                  <a:lnTo>
                    <a:pt x="27" y="68"/>
                  </a:lnTo>
                  <a:lnTo>
                    <a:pt x="21" y="73"/>
                  </a:lnTo>
                  <a:lnTo>
                    <a:pt x="17" y="80"/>
                  </a:lnTo>
                  <a:lnTo>
                    <a:pt x="14" y="85"/>
                  </a:lnTo>
                  <a:lnTo>
                    <a:pt x="10" y="91"/>
                  </a:lnTo>
                  <a:lnTo>
                    <a:pt x="6" y="97"/>
                  </a:lnTo>
                  <a:lnTo>
                    <a:pt x="4" y="103"/>
                  </a:lnTo>
                  <a:lnTo>
                    <a:pt x="2" y="110"/>
                  </a:lnTo>
                  <a:lnTo>
                    <a:pt x="1" y="116"/>
                  </a:lnTo>
                  <a:lnTo>
                    <a:pt x="0" y="122"/>
                  </a:lnTo>
                  <a:lnTo>
                    <a:pt x="0" y="129"/>
                  </a:lnTo>
                  <a:lnTo>
                    <a:pt x="0" y="136"/>
                  </a:lnTo>
                  <a:lnTo>
                    <a:pt x="1" y="143"/>
                  </a:lnTo>
                  <a:lnTo>
                    <a:pt x="2" y="149"/>
                  </a:lnTo>
                  <a:lnTo>
                    <a:pt x="4" y="156"/>
                  </a:lnTo>
                  <a:lnTo>
                    <a:pt x="6" y="161"/>
                  </a:lnTo>
                  <a:lnTo>
                    <a:pt x="10" y="167"/>
                  </a:lnTo>
                  <a:lnTo>
                    <a:pt x="14" y="174"/>
                  </a:lnTo>
                  <a:lnTo>
                    <a:pt x="17" y="179"/>
                  </a:lnTo>
                  <a:lnTo>
                    <a:pt x="21" y="185"/>
                  </a:lnTo>
                  <a:lnTo>
                    <a:pt x="27" y="191"/>
                  </a:lnTo>
                  <a:lnTo>
                    <a:pt x="32" y="196"/>
                  </a:lnTo>
                  <a:lnTo>
                    <a:pt x="38" y="201"/>
                  </a:lnTo>
                  <a:lnTo>
                    <a:pt x="44" y="206"/>
                  </a:lnTo>
                  <a:lnTo>
                    <a:pt x="51" y="211"/>
                  </a:lnTo>
                  <a:lnTo>
                    <a:pt x="57" y="216"/>
                  </a:lnTo>
                  <a:lnTo>
                    <a:pt x="65" y="220"/>
                  </a:lnTo>
                  <a:lnTo>
                    <a:pt x="73" y="224"/>
                  </a:lnTo>
                  <a:lnTo>
                    <a:pt x="81" y="228"/>
                  </a:lnTo>
                  <a:lnTo>
                    <a:pt x="89" y="233"/>
                  </a:lnTo>
                  <a:lnTo>
                    <a:pt x="98" y="236"/>
                  </a:lnTo>
                  <a:lnTo>
                    <a:pt x="107" y="239"/>
                  </a:lnTo>
                  <a:lnTo>
                    <a:pt x="117" y="242"/>
                  </a:lnTo>
                  <a:lnTo>
                    <a:pt x="127" y="246"/>
                  </a:lnTo>
                  <a:lnTo>
                    <a:pt x="136" y="248"/>
                  </a:lnTo>
                  <a:lnTo>
                    <a:pt x="147" y="250"/>
                  </a:lnTo>
                  <a:lnTo>
                    <a:pt x="156" y="252"/>
                  </a:lnTo>
                  <a:lnTo>
                    <a:pt x="167" y="254"/>
                  </a:lnTo>
                  <a:lnTo>
                    <a:pt x="178" y="255"/>
                  </a:lnTo>
                  <a:lnTo>
                    <a:pt x="189" y="256"/>
                  </a:lnTo>
                  <a:lnTo>
                    <a:pt x="200" y="257"/>
                  </a:lnTo>
                  <a:lnTo>
                    <a:pt x="212" y="257"/>
                  </a:lnTo>
                  <a:lnTo>
                    <a:pt x="223" y="257"/>
                  </a:lnTo>
                  <a:lnTo>
                    <a:pt x="235" y="257"/>
                  </a:lnTo>
                  <a:lnTo>
                    <a:pt x="246" y="257"/>
                  </a:lnTo>
                  <a:lnTo>
                    <a:pt x="257" y="256"/>
                  </a:lnTo>
                  <a:lnTo>
                    <a:pt x="268" y="255"/>
                  </a:lnTo>
                  <a:lnTo>
                    <a:pt x="279" y="254"/>
                  </a:lnTo>
                  <a:lnTo>
                    <a:pt x="289" y="252"/>
                  </a:lnTo>
                  <a:lnTo>
                    <a:pt x="300" y="250"/>
                  </a:lnTo>
                  <a:lnTo>
                    <a:pt x="311" y="248"/>
                  </a:lnTo>
                  <a:lnTo>
                    <a:pt x="320" y="246"/>
                  </a:lnTo>
                  <a:lnTo>
                    <a:pt x="330" y="242"/>
                  </a:lnTo>
                  <a:lnTo>
                    <a:pt x="339" y="239"/>
                  </a:lnTo>
                  <a:lnTo>
                    <a:pt x="348" y="236"/>
                  </a:lnTo>
                  <a:lnTo>
                    <a:pt x="356" y="233"/>
                  </a:lnTo>
                  <a:lnTo>
                    <a:pt x="365" y="228"/>
                  </a:lnTo>
                  <a:lnTo>
                    <a:pt x="373" y="224"/>
                  </a:lnTo>
                  <a:lnTo>
                    <a:pt x="381" y="220"/>
                  </a:lnTo>
                  <a:lnTo>
                    <a:pt x="388" y="216"/>
                  </a:lnTo>
                  <a:lnTo>
                    <a:pt x="396" y="211"/>
                  </a:lnTo>
                  <a:lnTo>
                    <a:pt x="402" y="206"/>
                  </a:lnTo>
                  <a:lnTo>
                    <a:pt x="409" y="201"/>
                  </a:lnTo>
                  <a:lnTo>
                    <a:pt x="414" y="196"/>
                  </a:lnTo>
                  <a:lnTo>
                    <a:pt x="419" y="191"/>
                  </a:lnTo>
                  <a:lnTo>
                    <a:pt x="425" y="185"/>
                  </a:lnTo>
                  <a:lnTo>
                    <a:pt x="429" y="179"/>
                  </a:lnTo>
                  <a:lnTo>
                    <a:pt x="433" y="174"/>
                  </a:lnTo>
                  <a:lnTo>
                    <a:pt x="436" y="167"/>
                  </a:lnTo>
                  <a:lnTo>
                    <a:pt x="439" y="161"/>
                  </a:lnTo>
                  <a:lnTo>
                    <a:pt x="443" y="156"/>
                  </a:lnTo>
                  <a:lnTo>
                    <a:pt x="444" y="149"/>
                  </a:lnTo>
                  <a:lnTo>
                    <a:pt x="446" y="143"/>
                  </a:lnTo>
                  <a:lnTo>
                    <a:pt x="446" y="136"/>
                  </a:lnTo>
                  <a:lnTo>
                    <a:pt x="447" y="129"/>
                  </a:lnTo>
                  <a:lnTo>
                    <a:pt x="446" y="122"/>
                  </a:lnTo>
                  <a:lnTo>
                    <a:pt x="446" y="116"/>
                  </a:lnTo>
                  <a:lnTo>
                    <a:pt x="444" y="110"/>
                  </a:lnTo>
                  <a:lnTo>
                    <a:pt x="443" y="103"/>
                  </a:lnTo>
                  <a:lnTo>
                    <a:pt x="439" y="97"/>
                  </a:lnTo>
                  <a:lnTo>
                    <a:pt x="436" y="91"/>
                  </a:lnTo>
                  <a:lnTo>
                    <a:pt x="433" y="85"/>
                  </a:lnTo>
                  <a:lnTo>
                    <a:pt x="429" y="80"/>
                  </a:lnTo>
                  <a:lnTo>
                    <a:pt x="425" y="73"/>
                  </a:lnTo>
                  <a:lnTo>
                    <a:pt x="419" y="68"/>
                  </a:lnTo>
                  <a:lnTo>
                    <a:pt x="414" y="62"/>
                  </a:lnTo>
                  <a:lnTo>
                    <a:pt x="409" y="57"/>
                  </a:lnTo>
                  <a:lnTo>
                    <a:pt x="402" y="53"/>
                  </a:lnTo>
                  <a:lnTo>
                    <a:pt x="396" y="48"/>
                  </a:lnTo>
                  <a:lnTo>
                    <a:pt x="388" y="43"/>
                  </a:lnTo>
                  <a:lnTo>
                    <a:pt x="381" y="39"/>
                  </a:lnTo>
                  <a:lnTo>
                    <a:pt x="373" y="35"/>
                  </a:lnTo>
                  <a:lnTo>
                    <a:pt x="365" y="30"/>
                  </a:lnTo>
                  <a:lnTo>
                    <a:pt x="356" y="26"/>
                  </a:lnTo>
                  <a:lnTo>
                    <a:pt x="348" y="23"/>
                  </a:lnTo>
                  <a:lnTo>
                    <a:pt x="339" y="20"/>
                  </a:lnTo>
                  <a:lnTo>
                    <a:pt x="330" y="16"/>
                  </a:lnTo>
                  <a:lnTo>
                    <a:pt x="320" y="13"/>
                  </a:lnTo>
                  <a:lnTo>
                    <a:pt x="311" y="11"/>
                  </a:lnTo>
                  <a:lnTo>
                    <a:pt x="300" y="9"/>
                  </a:lnTo>
                  <a:lnTo>
                    <a:pt x="289" y="7"/>
                  </a:lnTo>
                  <a:lnTo>
                    <a:pt x="279" y="5"/>
                  </a:lnTo>
                  <a:lnTo>
                    <a:pt x="268" y="4"/>
                  </a:lnTo>
                  <a:lnTo>
                    <a:pt x="257" y="3"/>
                  </a:lnTo>
                  <a:lnTo>
                    <a:pt x="246" y="1"/>
                  </a:lnTo>
                  <a:lnTo>
                    <a:pt x="235" y="1"/>
                  </a:lnTo>
                  <a:lnTo>
                    <a:pt x="223" y="0"/>
                  </a:lnTo>
                </a:path>
              </a:pathLst>
            </a:custGeom>
            <a:noFill/>
            <a:ln w="9525">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 name="Rectangle 42"/>
            <p:cNvSpPr>
              <a:spLocks noChangeArrowheads="1"/>
            </p:cNvSpPr>
            <p:nvPr/>
          </p:nvSpPr>
          <p:spPr bwMode="auto">
            <a:xfrm>
              <a:off x="3863975" y="3829050"/>
              <a:ext cx="2794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APP</a:t>
              </a:r>
              <a:endParaRPr lang="en-US" altLang="en-US"/>
            </a:p>
          </p:txBody>
        </p:sp>
        <p:sp>
          <p:nvSpPr>
            <p:cNvPr id="360" name="Rectangle 43"/>
            <p:cNvSpPr>
              <a:spLocks noChangeArrowheads="1"/>
            </p:cNvSpPr>
            <p:nvPr/>
          </p:nvSpPr>
          <p:spPr bwMode="auto">
            <a:xfrm>
              <a:off x="4090988" y="3829050"/>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61" name="Freeform 44"/>
            <p:cNvSpPr>
              <a:spLocks/>
            </p:cNvSpPr>
            <p:nvPr/>
          </p:nvSpPr>
          <p:spPr bwMode="auto">
            <a:xfrm>
              <a:off x="3317875" y="4359275"/>
              <a:ext cx="709612" cy="406400"/>
            </a:xfrm>
            <a:custGeom>
              <a:avLst/>
              <a:gdLst>
                <a:gd name="T0" fmla="*/ 200 w 447"/>
                <a:gd name="T1" fmla="*/ 0 h 256"/>
                <a:gd name="T2" fmla="*/ 167 w 447"/>
                <a:gd name="T3" fmla="*/ 3 h 256"/>
                <a:gd name="T4" fmla="*/ 137 w 447"/>
                <a:gd name="T5" fmla="*/ 9 h 256"/>
                <a:gd name="T6" fmla="*/ 108 w 447"/>
                <a:gd name="T7" fmla="*/ 18 h 256"/>
                <a:gd name="T8" fmla="*/ 81 w 447"/>
                <a:gd name="T9" fmla="*/ 28 h 256"/>
                <a:gd name="T10" fmla="*/ 58 w 447"/>
                <a:gd name="T11" fmla="*/ 41 h 256"/>
                <a:gd name="T12" fmla="*/ 39 w 447"/>
                <a:gd name="T13" fmla="*/ 56 h 256"/>
                <a:gd name="T14" fmla="*/ 22 w 447"/>
                <a:gd name="T15" fmla="*/ 72 h 256"/>
                <a:gd name="T16" fmla="*/ 10 w 447"/>
                <a:gd name="T17" fmla="*/ 90 h 256"/>
                <a:gd name="T18" fmla="*/ 2 w 447"/>
                <a:gd name="T19" fmla="*/ 108 h 256"/>
                <a:gd name="T20" fmla="*/ 0 w 447"/>
                <a:gd name="T21" fmla="*/ 128 h 256"/>
                <a:gd name="T22" fmla="*/ 2 w 447"/>
                <a:gd name="T23" fmla="*/ 147 h 256"/>
                <a:gd name="T24" fmla="*/ 10 w 447"/>
                <a:gd name="T25" fmla="*/ 165 h 256"/>
                <a:gd name="T26" fmla="*/ 22 w 447"/>
                <a:gd name="T27" fmla="*/ 184 h 256"/>
                <a:gd name="T28" fmla="*/ 39 w 447"/>
                <a:gd name="T29" fmla="*/ 200 h 256"/>
                <a:gd name="T30" fmla="*/ 58 w 447"/>
                <a:gd name="T31" fmla="*/ 214 h 256"/>
                <a:gd name="T32" fmla="*/ 81 w 447"/>
                <a:gd name="T33" fmla="*/ 227 h 256"/>
                <a:gd name="T34" fmla="*/ 108 w 447"/>
                <a:gd name="T35" fmla="*/ 237 h 256"/>
                <a:gd name="T36" fmla="*/ 137 w 447"/>
                <a:gd name="T37" fmla="*/ 246 h 256"/>
                <a:gd name="T38" fmla="*/ 167 w 447"/>
                <a:gd name="T39" fmla="*/ 252 h 256"/>
                <a:gd name="T40" fmla="*/ 200 w 447"/>
                <a:gd name="T41" fmla="*/ 255 h 256"/>
                <a:gd name="T42" fmla="*/ 236 w 447"/>
                <a:gd name="T43" fmla="*/ 255 h 256"/>
                <a:gd name="T44" fmla="*/ 269 w 447"/>
                <a:gd name="T45" fmla="*/ 253 h 256"/>
                <a:gd name="T46" fmla="*/ 300 w 447"/>
                <a:gd name="T47" fmla="*/ 248 h 256"/>
                <a:gd name="T48" fmla="*/ 330 w 447"/>
                <a:gd name="T49" fmla="*/ 240 h 256"/>
                <a:gd name="T50" fmla="*/ 357 w 447"/>
                <a:gd name="T51" fmla="*/ 231 h 256"/>
                <a:gd name="T52" fmla="*/ 381 w 447"/>
                <a:gd name="T53" fmla="*/ 218 h 256"/>
                <a:gd name="T54" fmla="*/ 403 w 447"/>
                <a:gd name="T55" fmla="*/ 204 h 256"/>
                <a:gd name="T56" fmla="*/ 420 w 447"/>
                <a:gd name="T57" fmla="*/ 189 h 256"/>
                <a:gd name="T58" fmla="*/ 434 w 447"/>
                <a:gd name="T59" fmla="*/ 172 h 256"/>
                <a:gd name="T60" fmla="*/ 443 w 447"/>
                <a:gd name="T61" fmla="*/ 154 h 256"/>
                <a:gd name="T62" fmla="*/ 446 w 447"/>
                <a:gd name="T63" fmla="*/ 134 h 256"/>
                <a:gd name="T64" fmla="*/ 446 w 447"/>
                <a:gd name="T65" fmla="*/ 114 h 256"/>
                <a:gd name="T66" fmla="*/ 440 w 447"/>
                <a:gd name="T67" fmla="*/ 96 h 256"/>
                <a:gd name="T68" fmla="*/ 429 w 447"/>
                <a:gd name="T69" fmla="*/ 78 h 256"/>
                <a:gd name="T70" fmla="*/ 414 w 447"/>
                <a:gd name="T71" fmla="*/ 61 h 256"/>
                <a:gd name="T72" fmla="*/ 396 w 447"/>
                <a:gd name="T73" fmla="*/ 46 h 256"/>
                <a:gd name="T74" fmla="*/ 374 w 447"/>
                <a:gd name="T75" fmla="*/ 33 h 256"/>
                <a:gd name="T76" fmla="*/ 348 w 447"/>
                <a:gd name="T77" fmla="*/ 21 h 256"/>
                <a:gd name="T78" fmla="*/ 321 w 447"/>
                <a:gd name="T79" fmla="*/ 11 h 256"/>
                <a:gd name="T80" fmla="*/ 290 w 447"/>
                <a:gd name="T81" fmla="*/ 5 h 256"/>
                <a:gd name="T82" fmla="*/ 258 w 447"/>
                <a:gd name="T83" fmla="*/ 1 h 256"/>
                <a:gd name="T84" fmla="*/ 224 w 447"/>
                <a:gd name="T85" fmla="*/ 0 h 2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6"/>
                <a:gd name="T131" fmla="*/ 447 w 447"/>
                <a:gd name="T132" fmla="*/ 256 h 2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6">
                  <a:moveTo>
                    <a:pt x="224" y="0"/>
                  </a:moveTo>
                  <a:lnTo>
                    <a:pt x="212" y="0"/>
                  </a:lnTo>
                  <a:lnTo>
                    <a:pt x="200" y="0"/>
                  </a:lnTo>
                  <a:lnTo>
                    <a:pt x="190" y="1"/>
                  </a:lnTo>
                  <a:lnTo>
                    <a:pt x="178" y="2"/>
                  </a:lnTo>
                  <a:lnTo>
                    <a:pt x="167" y="3"/>
                  </a:lnTo>
                  <a:lnTo>
                    <a:pt x="157" y="5"/>
                  </a:lnTo>
                  <a:lnTo>
                    <a:pt x="147" y="7"/>
                  </a:lnTo>
                  <a:lnTo>
                    <a:pt x="137" y="9"/>
                  </a:lnTo>
                  <a:lnTo>
                    <a:pt x="127" y="11"/>
                  </a:lnTo>
                  <a:lnTo>
                    <a:pt x="117" y="15"/>
                  </a:lnTo>
                  <a:lnTo>
                    <a:pt x="108" y="18"/>
                  </a:lnTo>
                  <a:lnTo>
                    <a:pt x="98" y="21"/>
                  </a:lnTo>
                  <a:lnTo>
                    <a:pt x="90" y="24"/>
                  </a:lnTo>
                  <a:lnTo>
                    <a:pt x="81" y="28"/>
                  </a:lnTo>
                  <a:lnTo>
                    <a:pt x="74" y="33"/>
                  </a:lnTo>
                  <a:lnTo>
                    <a:pt x="65" y="37"/>
                  </a:lnTo>
                  <a:lnTo>
                    <a:pt x="58" y="41"/>
                  </a:lnTo>
                  <a:lnTo>
                    <a:pt x="51" y="46"/>
                  </a:lnTo>
                  <a:lnTo>
                    <a:pt x="44" y="51"/>
                  </a:lnTo>
                  <a:lnTo>
                    <a:pt x="39" y="56"/>
                  </a:lnTo>
                  <a:lnTo>
                    <a:pt x="32" y="61"/>
                  </a:lnTo>
                  <a:lnTo>
                    <a:pt x="27" y="66"/>
                  </a:lnTo>
                  <a:lnTo>
                    <a:pt x="22" y="72"/>
                  </a:lnTo>
                  <a:lnTo>
                    <a:pt x="17" y="78"/>
                  </a:lnTo>
                  <a:lnTo>
                    <a:pt x="14" y="83"/>
                  </a:lnTo>
                  <a:lnTo>
                    <a:pt x="10" y="90"/>
                  </a:lnTo>
                  <a:lnTo>
                    <a:pt x="7" y="96"/>
                  </a:lnTo>
                  <a:lnTo>
                    <a:pt x="5" y="101"/>
                  </a:lnTo>
                  <a:lnTo>
                    <a:pt x="2" y="108"/>
                  </a:lnTo>
                  <a:lnTo>
                    <a:pt x="1" y="114"/>
                  </a:lnTo>
                  <a:lnTo>
                    <a:pt x="0" y="121"/>
                  </a:lnTo>
                  <a:lnTo>
                    <a:pt x="0" y="128"/>
                  </a:lnTo>
                  <a:lnTo>
                    <a:pt x="0" y="134"/>
                  </a:lnTo>
                  <a:lnTo>
                    <a:pt x="1" y="141"/>
                  </a:lnTo>
                  <a:lnTo>
                    <a:pt x="2" y="147"/>
                  </a:lnTo>
                  <a:lnTo>
                    <a:pt x="5" y="154"/>
                  </a:lnTo>
                  <a:lnTo>
                    <a:pt x="7" y="160"/>
                  </a:lnTo>
                  <a:lnTo>
                    <a:pt x="10" y="165"/>
                  </a:lnTo>
                  <a:lnTo>
                    <a:pt x="14" y="172"/>
                  </a:lnTo>
                  <a:lnTo>
                    <a:pt x="17" y="177"/>
                  </a:lnTo>
                  <a:lnTo>
                    <a:pt x="22" y="184"/>
                  </a:lnTo>
                  <a:lnTo>
                    <a:pt x="27" y="189"/>
                  </a:lnTo>
                  <a:lnTo>
                    <a:pt x="32" y="194"/>
                  </a:lnTo>
                  <a:lnTo>
                    <a:pt x="39" y="200"/>
                  </a:lnTo>
                  <a:lnTo>
                    <a:pt x="44" y="204"/>
                  </a:lnTo>
                  <a:lnTo>
                    <a:pt x="51" y="209"/>
                  </a:lnTo>
                  <a:lnTo>
                    <a:pt x="58" y="214"/>
                  </a:lnTo>
                  <a:lnTo>
                    <a:pt x="65" y="218"/>
                  </a:lnTo>
                  <a:lnTo>
                    <a:pt x="74" y="222"/>
                  </a:lnTo>
                  <a:lnTo>
                    <a:pt x="81" y="227"/>
                  </a:lnTo>
                  <a:lnTo>
                    <a:pt x="90" y="231"/>
                  </a:lnTo>
                  <a:lnTo>
                    <a:pt x="98" y="234"/>
                  </a:lnTo>
                  <a:lnTo>
                    <a:pt x="108" y="237"/>
                  </a:lnTo>
                  <a:lnTo>
                    <a:pt x="117" y="240"/>
                  </a:lnTo>
                  <a:lnTo>
                    <a:pt x="127" y="244"/>
                  </a:lnTo>
                  <a:lnTo>
                    <a:pt x="137" y="246"/>
                  </a:lnTo>
                  <a:lnTo>
                    <a:pt x="147" y="248"/>
                  </a:lnTo>
                  <a:lnTo>
                    <a:pt x="157" y="250"/>
                  </a:lnTo>
                  <a:lnTo>
                    <a:pt x="167" y="252"/>
                  </a:lnTo>
                  <a:lnTo>
                    <a:pt x="178" y="253"/>
                  </a:lnTo>
                  <a:lnTo>
                    <a:pt x="190" y="254"/>
                  </a:lnTo>
                  <a:lnTo>
                    <a:pt x="200" y="255"/>
                  </a:lnTo>
                  <a:lnTo>
                    <a:pt x="212" y="255"/>
                  </a:lnTo>
                  <a:lnTo>
                    <a:pt x="224" y="256"/>
                  </a:lnTo>
                  <a:lnTo>
                    <a:pt x="236" y="255"/>
                  </a:lnTo>
                  <a:lnTo>
                    <a:pt x="246" y="255"/>
                  </a:lnTo>
                  <a:lnTo>
                    <a:pt x="258" y="254"/>
                  </a:lnTo>
                  <a:lnTo>
                    <a:pt x="269" y="253"/>
                  </a:lnTo>
                  <a:lnTo>
                    <a:pt x="279" y="252"/>
                  </a:lnTo>
                  <a:lnTo>
                    <a:pt x="290" y="250"/>
                  </a:lnTo>
                  <a:lnTo>
                    <a:pt x="300" y="248"/>
                  </a:lnTo>
                  <a:lnTo>
                    <a:pt x="311" y="246"/>
                  </a:lnTo>
                  <a:lnTo>
                    <a:pt x="321" y="244"/>
                  </a:lnTo>
                  <a:lnTo>
                    <a:pt x="330" y="240"/>
                  </a:lnTo>
                  <a:lnTo>
                    <a:pt x="340" y="237"/>
                  </a:lnTo>
                  <a:lnTo>
                    <a:pt x="348" y="234"/>
                  </a:lnTo>
                  <a:lnTo>
                    <a:pt x="357" y="231"/>
                  </a:lnTo>
                  <a:lnTo>
                    <a:pt x="365" y="227"/>
                  </a:lnTo>
                  <a:lnTo>
                    <a:pt x="374" y="222"/>
                  </a:lnTo>
                  <a:lnTo>
                    <a:pt x="381" y="218"/>
                  </a:lnTo>
                  <a:lnTo>
                    <a:pt x="389" y="214"/>
                  </a:lnTo>
                  <a:lnTo>
                    <a:pt x="396" y="209"/>
                  </a:lnTo>
                  <a:lnTo>
                    <a:pt x="403" y="204"/>
                  </a:lnTo>
                  <a:lnTo>
                    <a:pt x="409" y="200"/>
                  </a:lnTo>
                  <a:lnTo>
                    <a:pt x="414" y="194"/>
                  </a:lnTo>
                  <a:lnTo>
                    <a:pt x="420" y="189"/>
                  </a:lnTo>
                  <a:lnTo>
                    <a:pt x="425" y="184"/>
                  </a:lnTo>
                  <a:lnTo>
                    <a:pt x="429" y="177"/>
                  </a:lnTo>
                  <a:lnTo>
                    <a:pt x="434" y="172"/>
                  </a:lnTo>
                  <a:lnTo>
                    <a:pt x="437" y="165"/>
                  </a:lnTo>
                  <a:lnTo>
                    <a:pt x="440" y="160"/>
                  </a:lnTo>
                  <a:lnTo>
                    <a:pt x="443" y="154"/>
                  </a:lnTo>
                  <a:lnTo>
                    <a:pt x="444" y="147"/>
                  </a:lnTo>
                  <a:lnTo>
                    <a:pt x="446" y="141"/>
                  </a:lnTo>
                  <a:lnTo>
                    <a:pt x="446" y="134"/>
                  </a:lnTo>
                  <a:lnTo>
                    <a:pt x="447" y="128"/>
                  </a:lnTo>
                  <a:lnTo>
                    <a:pt x="446" y="121"/>
                  </a:lnTo>
                  <a:lnTo>
                    <a:pt x="446" y="114"/>
                  </a:lnTo>
                  <a:lnTo>
                    <a:pt x="444" y="108"/>
                  </a:lnTo>
                  <a:lnTo>
                    <a:pt x="443" y="101"/>
                  </a:lnTo>
                  <a:lnTo>
                    <a:pt x="440" y="96"/>
                  </a:lnTo>
                  <a:lnTo>
                    <a:pt x="437" y="90"/>
                  </a:lnTo>
                  <a:lnTo>
                    <a:pt x="434" y="83"/>
                  </a:lnTo>
                  <a:lnTo>
                    <a:pt x="429" y="78"/>
                  </a:lnTo>
                  <a:lnTo>
                    <a:pt x="425" y="72"/>
                  </a:lnTo>
                  <a:lnTo>
                    <a:pt x="420" y="66"/>
                  </a:lnTo>
                  <a:lnTo>
                    <a:pt x="414" y="61"/>
                  </a:lnTo>
                  <a:lnTo>
                    <a:pt x="409" y="56"/>
                  </a:lnTo>
                  <a:lnTo>
                    <a:pt x="403" y="51"/>
                  </a:lnTo>
                  <a:lnTo>
                    <a:pt x="396" y="46"/>
                  </a:lnTo>
                  <a:lnTo>
                    <a:pt x="389" y="41"/>
                  </a:lnTo>
                  <a:lnTo>
                    <a:pt x="381" y="37"/>
                  </a:lnTo>
                  <a:lnTo>
                    <a:pt x="374" y="33"/>
                  </a:lnTo>
                  <a:lnTo>
                    <a:pt x="365" y="28"/>
                  </a:lnTo>
                  <a:lnTo>
                    <a:pt x="357" y="24"/>
                  </a:lnTo>
                  <a:lnTo>
                    <a:pt x="348" y="21"/>
                  </a:lnTo>
                  <a:lnTo>
                    <a:pt x="340" y="18"/>
                  </a:lnTo>
                  <a:lnTo>
                    <a:pt x="330" y="15"/>
                  </a:lnTo>
                  <a:lnTo>
                    <a:pt x="321" y="11"/>
                  </a:lnTo>
                  <a:lnTo>
                    <a:pt x="311" y="9"/>
                  </a:lnTo>
                  <a:lnTo>
                    <a:pt x="300" y="7"/>
                  </a:lnTo>
                  <a:lnTo>
                    <a:pt x="290" y="5"/>
                  </a:lnTo>
                  <a:lnTo>
                    <a:pt x="279" y="3"/>
                  </a:lnTo>
                  <a:lnTo>
                    <a:pt x="269" y="2"/>
                  </a:lnTo>
                  <a:lnTo>
                    <a:pt x="258" y="1"/>
                  </a:lnTo>
                  <a:lnTo>
                    <a:pt x="246" y="0"/>
                  </a:lnTo>
                  <a:lnTo>
                    <a:pt x="236" y="0"/>
                  </a:lnTo>
                  <a:lnTo>
                    <a:pt x="2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45"/>
            <p:cNvSpPr>
              <a:spLocks/>
            </p:cNvSpPr>
            <p:nvPr/>
          </p:nvSpPr>
          <p:spPr bwMode="auto">
            <a:xfrm>
              <a:off x="3317875" y="4359275"/>
              <a:ext cx="709612" cy="406400"/>
            </a:xfrm>
            <a:custGeom>
              <a:avLst/>
              <a:gdLst>
                <a:gd name="T0" fmla="*/ 200 w 447"/>
                <a:gd name="T1" fmla="*/ 0 h 256"/>
                <a:gd name="T2" fmla="*/ 167 w 447"/>
                <a:gd name="T3" fmla="*/ 3 h 256"/>
                <a:gd name="T4" fmla="*/ 137 w 447"/>
                <a:gd name="T5" fmla="*/ 9 h 256"/>
                <a:gd name="T6" fmla="*/ 108 w 447"/>
                <a:gd name="T7" fmla="*/ 18 h 256"/>
                <a:gd name="T8" fmla="*/ 81 w 447"/>
                <a:gd name="T9" fmla="*/ 28 h 256"/>
                <a:gd name="T10" fmla="*/ 58 w 447"/>
                <a:gd name="T11" fmla="*/ 41 h 256"/>
                <a:gd name="T12" fmla="*/ 39 w 447"/>
                <a:gd name="T13" fmla="*/ 56 h 256"/>
                <a:gd name="T14" fmla="*/ 22 w 447"/>
                <a:gd name="T15" fmla="*/ 72 h 256"/>
                <a:gd name="T16" fmla="*/ 10 w 447"/>
                <a:gd name="T17" fmla="*/ 90 h 256"/>
                <a:gd name="T18" fmla="*/ 2 w 447"/>
                <a:gd name="T19" fmla="*/ 108 h 256"/>
                <a:gd name="T20" fmla="*/ 0 w 447"/>
                <a:gd name="T21" fmla="*/ 128 h 256"/>
                <a:gd name="T22" fmla="*/ 2 w 447"/>
                <a:gd name="T23" fmla="*/ 147 h 256"/>
                <a:gd name="T24" fmla="*/ 10 w 447"/>
                <a:gd name="T25" fmla="*/ 165 h 256"/>
                <a:gd name="T26" fmla="*/ 22 w 447"/>
                <a:gd name="T27" fmla="*/ 184 h 256"/>
                <a:gd name="T28" fmla="*/ 39 w 447"/>
                <a:gd name="T29" fmla="*/ 200 h 256"/>
                <a:gd name="T30" fmla="*/ 58 w 447"/>
                <a:gd name="T31" fmla="*/ 214 h 256"/>
                <a:gd name="T32" fmla="*/ 81 w 447"/>
                <a:gd name="T33" fmla="*/ 227 h 256"/>
                <a:gd name="T34" fmla="*/ 108 w 447"/>
                <a:gd name="T35" fmla="*/ 237 h 256"/>
                <a:gd name="T36" fmla="*/ 137 w 447"/>
                <a:gd name="T37" fmla="*/ 246 h 256"/>
                <a:gd name="T38" fmla="*/ 167 w 447"/>
                <a:gd name="T39" fmla="*/ 252 h 256"/>
                <a:gd name="T40" fmla="*/ 200 w 447"/>
                <a:gd name="T41" fmla="*/ 255 h 256"/>
                <a:gd name="T42" fmla="*/ 236 w 447"/>
                <a:gd name="T43" fmla="*/ 255 h 256"/>
                <a:gd name="T44" fmla="*/ 269 w 447"/>
                <a:gd name="T45" fmla="*/ 253 h 256"/>
                <a:gd name="T46" fmla="*/ 300 w 447"/>
                <a:gd name="T47" fmla="*/ 248 h 256"/>
                <a:gd name="T48" fmla="*/ 330 w 447"/>
                <a:gd name="T49" fmla="*/ 240 h 256"/>
                <a:gd name="T50" fmla="*/ 357 w 447"/>
                <a:gd name="T51" fmla="*/ 231 h 256"/>
                <a:gd name="T52" fmla="*/ 381 w 447"/>
                <a:gd name="T53" fmla="*/ 218 h 256"/>
                <a:gd name="T54" fmla="*/ 403 w 447"/>
                <a:gd name="T55" fmla="*/ 204 h 256"/>
                <a:gd name="T56" fmla="*/ 420 w 447"/>
                <a:gd name="T57" fmla="*/ 189 h 256"/>
                <a:gd name="T58" fmla="*/ 434 w 447"/>
                <a:gd name="T59" fmla="*/ 172 h 256"/>
                <a:gd name="T60" fmla="*/ 443 w 447"/>
                <a:gd name="T61" fmla="*/ 154 h 256"/>
                <a:gd name="T62" fmla="*/ 446 w 447"/>
                <a:gd name="T63" fmla="*/ 134 h 256"/>
                <a:gd name="T64" fmla="*/ 446 w 447"/>
                <a:gd name="T65" fmla="*/ 114 h 256"/>
                <a:gd name="T66" fmla="*/ 440 w 447"/>
                <a:gd name="T67" fmla="*/ 96 h 256"/>
                <a:gd name="T68" fmla="*/ 429 w 447"/>
                <a:gd name="T69" fmla="*/ 78 h 256"/>
                <a:gd name="T70" fmla="*/ 414 w 447"/>
                <a:gd name="T71" fmla="*/ 61 h 256"/>
                <a:gd name="T72" fmla="*/ 396 w 447"/>
                <a:gd name="T73" fmla="*/ 46 h 256"/>
                <a:gd name="T74" fmla="*/ 374 w 447"/>
                <a:gd name="T75" fmla="*/ 33 h 256"/>
                <a:gd name="T76" fmla="*/ 348 w 447"/>
                <a:gd name="T77" fmla="*/ 21 h 256"/>
                <a:gd name="T78" fmla="*/ 321 w 447"/>
                <a:gd name="T79" fmla="*/ 11 h 256"/>
                <a:gd name="T80" fmla="*/ 290 w 447"/>
                <a:gd name="T81" fmla="*/ 5 h 256"/>
                <a:gd name="T82" fmla="*/ 258 w 447"/>
                <a:gd name="T83" fmla="*/ 1 h 256"/>
                <a:gd name="T84" fmla="*/ 224 w 447"/>
                <a:gd name="T85" fmla="*/ 0 h 2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6"/>
                <a:gd name="T131" fmla="*/ 447 w 447"/>
                <a:gd name="T132" fmla="*/ 256 h 2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6">
                  <a:moveTo>
                    <a:pt x="224" y="0"/>
                  </a:moveTo>
                  <a:lnTo>
                    <a:pt x="212" y="0"/>
                  </a:lnTo>
                  <a:lnTo>
                    <a:pt x="200" y="0"/>
                  </a:lnTo>
                  <a:lnTo>
                    <a:pt x="190" y="1"/>
                  </a:lnTo>
                  <a:lnTo>
                    <a:pt x="178" y="2"/>
                  </a:lnTo>
                  <a:lnTo>
                    <a:pt x="167" y="3"/>
                  </a:lnTo>
                  <a:lnTo>
                    <a:pt x="157" y="5"/>
                  </a:lnTo>
                  <a:lnTo>
                    <a:pt x="147" y="7"/>
                  </a:lnTo>
                  <a:lnTo>
                    <a:pt x="137" y="9"/>
                  </a:lnTo>
                  <a:lnTo>
                    <a:pt x="127" y="11"/>
                  </a:lnTo>
                  <a:lnTo>
                    <a:pt x="117" y="15"/>
                  </a:lnTo>
                  <a:lnTo>
                    <a:pt x="108" y="18"/>
                  </a:lnTo>
                  <a:lnTo>
                    <a:pt x="98" y="21"/>
                  </a:lnTo>
                  <a:lnTo>
                    <a:pt x="90" y="24"/>
                  </a:lnTo>
                  <a:lnTo>
                    <a:pt x="81" y="28"/>
                  </a:lnTo>
                  <a:lnTo>
                    <a:pt x="74" y="33"/>
                  </a:lnTo>
                  <a:lnTo>
                    <a:pt x="65" y="37"/>
                  </a:lnTo>
                  <a:lnTo>
                    <a:pt x="58" y="41"/>
                  </a:lnTo>
                  <a:lnTo>
                    <a:pt x="51" y="46"/>
                  </a:lnTo>
                  <a:lnTo>
                    <a:pt x="44" y="51"/>
                  </a:lnTo>
                  <a:lnTo>
                    <a:pt x="39" y="56"/>
                  </a:lnTo>
                  <a:lnTo>
                    <a:pt x="32" y="61"/>
                  </a:lnTo>
                  <a:lnTo>
                    <a:pt x="27" y="66"/>
                  </a:lnTo>
                  <a:lnTo>
                    <a:pt x="22" y="72"/>
                  </a:lnTo>
                  <a:lnTo>
                    <a:pt x="17" y="78"/>
                  </a:lnTo>
                  <a:lnTo>
                    <a:pt x="14" y="83"/>
                  </a:lnTo>
                  <a:lnTo>
                    <a:pt x="10" y="90"/>
                  </a:lnTo>
                  <a:lnTo>
                    <a:pt x="7" y="96"/>
                  </a:lnTo>
                  <a:lnTo>
                    <a:pt x="5" y="101"/>
                  </a:lnTo>
                  <a:lnTo>
                    <a:pt x="2" y="108"/>
                  </a:lnTo>
                  <a:lnTo>
                    <a:pt x="1" y="114"/>
                  </a:lnTo>
                  <a:lnTo>
                    <a:pt x="0" y="121"/>
                  </a:lnTo>
                  <a:lnTo>
                    <a:pt x="0" y="128"/>
                  </a:lnTo>
                  <a:lnTo>
                    <a:pt x="0" y="134"/>
                  </a:lnTo>
                  <a:lnTo>
                    <a:pt x="1" y="141"/>
                  </a:lnTo>
                  <a:lnTo>
                    <a:pt x="2" y="147"/>
                  </a:lnTo>
                  <a:lnTo>
                    <a:pt x="5" y="154"/>
                  </a:lnTo>
                  <a:lnTo>
                    <a:pt x="7" y="160"/>
                  </a:lnTo>
                  <a:lnTo>
                    <a:pt x="10" y="165"/>
                  </a:lnTo>
                  <a:lnTo>
                    <a:pt x="14" y="172"/>
                  </a:lnTo>
                  <a:lnTo>
                    <a:pt x="17" y="177"/>
                  </a:lnTo>
                  <a:lnTo>
                    <a:pt x="22" y="184"/>
                  </a:lnTo>
                  <a:lnTo>
                    <a:pt x="27" y="189"/>
                  </a:lnTo>
                  <a:lnTo>
                    <a:pt x="32" y="194"/>
                  </a:lnTo>
                  <a:lnTo>
                    <a:pt x="39" y="200"/>
                  </a:lnTo>
                  <a:lnTo>
                    <a:pt x="44" y="204"/>
                  </a:lnTo>
                  <a:lnTo>
                    <a:pt x="51" y="209"/>
                  </a:lnTo>
                  <a:lnTo>
                    <a:pt x="58" y="214"/>
                  </a:lnTo>
                  <a:lnTo>
                    <a:pt x="65" y="218"/>
                  </a:lnTo>
                  <a:lnTo>
                    <a:pt x="74" y="222"/>
                  </a:lnTo>
                  <a:lnTo>
                    <a:pt x="81" y="227"/>
                  </a:lnTo>
                  <a:lnTo>
                    <a:pt x="90" y="231"/>
                  </a:lnTo>
                  <a:lnTo>
                    <a:pt x="98" y="234"/>
                  </a:lnTo>
                  <a:lnTo>
                    <a:pt x="108" y="237"/>
                  </a:lnTo>
                  <a:lnTo>
                    <a:pt x="117" y="240"/>
                  </a:lnTo>
                  <a:lnTo>
                    <a:pt x="127" y="244"/>
                  </a:lnTo>
                  <a:lnTo>
                    <a:pt x="137" y="246"/>
                  </a:lnTo>
                  <a:lnTo>
                    <a:pt x="147" y="248"/>
                  </a:lnTo>
                  <a:lnTo>
                    <a:pt x="157" y="250"/>
                  </a:lnTo>
                  <a:lnTo>
                    <a:pt x="167" y="252"/>
                  </a:lnTo>
                  <a:lnTo>
                    <a:pt x="178" y="253"/>
                  </a:lnTo>
                  <a:lnTo>
                    <a:pt x="190" y="254"/>
                  </a:lnTo>
                  <a:lnTo>
                    <a:pt x="200" y="255"/>
                  </a:lnTo>
                  <a:lnTo>
                    <a:pt x="212" y="255"/>
                  </a:lnTo>
                  <a:lnTo>
                    <a:pt x="224" y="256"/>
                  </a:lnTo>
                  <a:lnTo>
                    <a:pt x="236" y="255"/>
                  </a:lnTo>
                  <a:lnTo>
                    <a:pt x="246" y="255"/>
                  </a:lnTo>
                  <a:lnTo>
                    <a:pt x="258" y="254"/>
                  </a:lnTo>
                  <a:lnTo>
                    <a:pt x="269" y="253"/>
                  </a:lnTo>
                  <a:lnTo>
                    <a:pt x="279" y="252"/>
                  </a:lnTo>
                  <a:lnTo>
                    <a:pt x="290" y="250"/>
                  </a:lnTo>
                  <a:lnTo>
                    <a:pt x="300" y="248"/>
                  </a:lnTo>
                  <a:lnTo>
                    <a:pt x="311" y="246"/>
                  </a:lnTo>
                  <a:lnTo>
                    <a:pt x="321" y="244"/>
                  </a:lnTo>
                  <a:lnTo>
                    <a:pt x="330" y="240"/>
                  </a:lnTo>
                  <a:lnTo>
                    <a:pt x="340" y="237"/>
                  </a:lnTo>
                  <a:lnTo>
                    <a:pt x="348" y="234"/>
                  </a:lnTo>
                  <a:lnTo>
                    <a:pt x="357" y="231"/>
                  </a:lnTo>
                  <a:lnTo>
                    <a:pt x="365" y="227"/>
                  </a:lnTo>
                  <a:lnTo>
                    <a:pt x="374" y="222"/>
                  </a:lnTo>
                  <a:lnTo>
                    <a:pt x="381" y="218"/>
                  </a:lnTo>
                  <a:lnTo>
                    <a:pt x="389" y="214"/>
                  </a:lnTo>
                  <a:lnTo>
                    <a:pt x="396" y="209"/>
                  </a:lnTo>
                  <a:lnTo>
                    <a:pt x="403" y="204"/>
                  </a:lnTo>
                  <a:lnTo>
                    <a:pt x="409" y="200"/>
                  </a:lnTo>
                  <a:lnTo>
                    <a:pt x="414" y="194"/>
                  </a:lnTo>
                  <a:lnTo>
                    <a:pt x="420" y="189"/>
                  </a:lnTo>
                  <a:lnTo>
                    <a:pt x="425" y="184"/>
                  </a:lnTo>
                  <a:lnTo>
                    <a:pt x="429" y="177"/>
                  </a:lnTo>
                  <a:lnTo>
                    <a:pt x="434" y="172"/>
                  </a:lnTo>
                  <a:lnTo>
                    <a:pt x="437" y="165"/>
                  </a:lnTo>
                  <a:lnTo>
                    <a:pt x="440" y="160"/>
                  </a:lnTo>
                  <a:lnTo>
                    <a:pt x="443" y="154"/>
                  </a:lnTo>
                  <a:lnTo>
                    <a:pt x="444" y="147"/>
                  </a:lnTo>
                  <a:lnTo>
                    <a:pt x="446" y="141"/>
                  </a:lnTo>
                  <a:lnTo>
                    <a:pt x="446" y="134"/>
                  </a:lnTo>
                  <a:lnTo>
                    <a:pt x="447" y="128"/>
                  </a:lnTo>
                  <a:lnTo>
                    <a:pt x="446" y="121"/>
                  </a:lnTo>
                  <a:lnTo>
                    <a:pt x="446" y="114"/>
                  </a:lnTo>
                  <a:lnTo>
                    <a:pt x="444" y="108"/>
                  </a:lnTo>
                  <a:lnTo>
                    <a:pt x="443" y="101"/>
                  </a:lnTo>
                  <a:lnTo>
                    <a:pt x="440" y="96"/>
                  </a:lnTo>
                  <a:lnTo>
                    <a:pt x="437" y="90"/>
                  </a:lnTo>
                  <a:lnTo>
                    <a:pt x="434" y="83"/>
                  </a:lnTo>
                  <a:lnTo>
                    <a:pt x="429" y="78"/>
                  </a:lnTo>
                  <a:lnTo>
                    <a:pt x="425" y="72"/>
                  </a:lnTo>
                  <a:lnTo>
                    <a:pt x="420" y="66"/>
                  </a:lnTo>
                  <a:lnTo>
                    <a:pt x="414" y="61"/>
                  </a:lnTo>
                  <a:lnTo>
                    <a:pt x="409" y="56"/>
                  </a:lnTo>
                  <a:lnTo>
                    <a:pt x="403" y="51"/>
                  </a:lnTo>
                  <a:lnTo>
                    <a:pt x="396" y="46"/>
                  </a:lnTo>
                  <a:lnTo>
                    <a:pt x="389" y="41"/>
                  </a:lnTo>
                  <a:lnTo>
                    <a:pt x="381" y="37"/>
                  </a:lnTo>
                  <a:lnTo>
                    <a:pt x="374" y="33"/>
                  </a:lnTo>
                  <a:lnTo>
                    <a:pt x="365" y="28"/>
                  </a:lnTo>
                  <a:lnTo>
                    <a:pt x="357" y="24"/>
                  </a:lnTo>
                  <a:lnTo>
                    <a:pt x="348" y="21"/>
                  </a:lnTo>
                  <a:lnTo>
                    <a:pt x="340" y="18"/>
                  </a:lnTo>
                  <a:lnTo>
                    <a:pt x="330" y="15"/>
                  </a:lnTo>
                  <a:lnTo>
                    <a:pt x="321" y="11"/>
                  </a:lnTo>
                  <a:lnTo>
                    <a:pt x="311" y="9"/>
                  </a:lnTo>
                  <a:lnTo>
                    <a:pt x="300" y="7"/>
                  </a:lnTo>
                  <a:lnTo>
                    <a:pt x="290" y="5"/>
                  </a:lnTo>
                  <a:lnTo>
                    <a:pt x="279" y="3"/>
                  </a:lnTo>
                  <a:lnTo>
                    <a:pt x="269" y="2"/>
                  </a:lnTo>
                  <a:lnTo>
                    <a:pt x="258" y="1"/>
                  </a:lnTo>
                  <a:lnTo>
                    <a:pt x="246" y="0"/>
                  </a:lnTo>
                  <a:lnTo>
                    <a:pt x="236" y="0"/>
                  </a:lnTo>
                  <a:lnTo>
                    <a:pt x="224"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3" name="Rectangle 46"/>
            <p:cNvSpPr>
              <a:spLocks noChangeArrowheads="1"/>
            </p:cNvSpPr>
            <p:nvPr/>
          </p:nvSpPr>
          <p:spPr bwMode="auto">
            <a:xfrm>
              <a:off x="3581400" y="4459288"/>
              <a:ext cx="3683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Admin</a:t>
              </a:r>
              <a:endParaRPr lang="en-US" altLang="en-US"/>
            </a:p>
          </p:txBody>
        </p:sp>
        <p:sp>
          <p:nvSpPr>
            <p:cNvPr id="364" name="Rectangle 47"/>
            <p:cNvSpPr>
              <a:spLocks noChangeArrowheads="1"/>
            </p:cNvSpPr>
            <p:nvPr/>
          </p:nvSpPr>
          <p:spPr bwMode="auto">
            <a:xfrm>
              <a:off x="3763963" y="4459288"/>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65" name="Freeform 48"/>
            <p:cNvSpPr>
              <a:spLocks/>
            </p:cNvSpPr>
            <p:nvPr/>
          </p:nvSpPr>
          <p:spPr bwMode="auto">
            <a:xfrm>
              <a:off x="1595438" y="3784600"/>
              <a:ext cx="506412" cy="509587"/>
            </a:xfrm>
            <a:custGeom>
              <a:avLst/>
              <a:gdLst>
                <a:gd name="T0" fmla="*/ 142 w 319"/>
                <a:gd name="T1" fmla="*/ 1 h 321"/>
                <a:gd name="T2" fmla="*/ 119 w 319"/>
                <a:gd name="T3" fmla="*/ 5 h 321"/>
                <a:gd name="T4" fmla="*/ 97 w 319"/>
                <a:gd name="T5" fmla="*/ 13 h 321"/>
                <a:gd name="T6" fmla="*/ 76 w 319"/>
                <a:gd name="T7" fmla="*/ 23 h 321"/>
                <a:gd name="T8" fmla="*/ 57 w 319"/>
                <a:gd name="T9" fmla="*/ 36 h 321"/>
                <a:gd name="T10" fmla="*/ 41 w 319"/>
                <a:gd name="T11" fmla="*/ 52 h 321"/>
                <a:gd name="T12" fmla="*/ 26 w 319"/>
                <a:gd name="T13" fmla="*/ 70 h 321"/>
                <a:gd name="T14" fmla="*/ 16 w 319"/>
                <a:gd name="T15" fmla="*/ 91 h 321"/>
                <a:gd name="T16" fmla="*/ 6 w 319"/>
                <a:gd name="T17" fmla="*/ 113 h 321"/>
                <a:gd name="T18" fmla="*/ 1 w 319"/>
                <a:gd name="T19" fmla="*/ 136 h 321"/>
                <a:gd name="T20" fmla="*/ 0 w 319"/>
                <a:gd name="T21" fmla="*/ 160 h 321"/>
                <a:gd name="T22" fmla="*/ 1 w 319"/>
                <a:gd name="T23" fmla="*/ 185 h 321"/>
                <a:gd name="T24" fmla="*/ 6 w 319"/>
                <a:gd name="T25" fmla="*/ 209 h 321"/>
                <a:gd name="T26" fmla="*/ 16 w 319"/>
                <a:gd name="T27" fmla="*/ 230 h 321"/>
                <a:gd name="T28" fmla="*/ 26 w 319"/>
                <a:gd name="T29" fmla="*/ 250 h 321"/>
                <a:gd name="T30" fmla="*/ 41 w 319"/>
                <a:gd name="T31" fmla="*/ 268 h 321"/>
                <a:gd name="T32" fmla="*/ 57 w 319"/>
                <a:gd name="T33" fmla="*/ 285 h 321"/>
                <a:gd name="T34" fmla="*/ 76 w 319"/>
                <a:gd name="T35" fmla="*/ 297 h 321"/>
                <a:gd name="T36" fmla="*/ 97 w 319"/>
                <a:gd name="T37" fmla="*/ 308 h 321"/>
                <a:gd name="T38" fmla="*/ 119 w 319"/>
                <a:gd name="T39" fmla="*/ 316 h 321"/>
                <a:gd name="T40" fmla="*/ 142 w 319"/>
                <a:gd name="T41" fmla="*/ 320 h 321"/>
                <a:gd name="T42" fmla="*/ 167 w 319"/>
                <a:gd name="T43" fmla="*/ 321 h 321"/>
                <a:gd name="T44" fmla="*/ 191 w 319"/>
                <a:gd name="T45" fmla="*/ 318 h 321"/>
                <a:gd name="T46" fmla="*/ 214 w 319"/>
                <a:gd name="T47" fmla="*/ 311 h 321"/>
                <a:gd name="T48" fmla="*/ 235 w 319"/>
                <a:gd name="T49" fmla="*/ 302 h 321"/>
                <a:gd name="T50" fmla="*/ 254 w 319"/>
                <a:gd name="T51" fmla="*/ 289 h 321"/>
                <a:gd name="T52" fmla="*/ 272 w 319"/>
                <a:gd name="T53" fmla="*/ 274 h 321"/>
                <a:gd name="T54" fmla="*/ 287 w 319"/>
                <a:gd name="T55" fmla="*/ 257 h 321"/>
                <a:gd name="T56" fmla="*/ 300 w 319"/>
                <a:gd name="T57" fmla="*/ 237 h 321"/>
                <a:gd name="T58" fmla="*/ 309 w 319"/>
                <a:gd name="T59" fmla="*/ 216 h 321"/>
                <a:gd name="T60" fmla="*/ 316 w 319"/>
                <a:gd name="T61" fmla="*/ 192 h 321"/>
                <a:gd name="T62" fmla="*/ 319 w 319"/>
                <a:gd name="T63" fmla="*/ 169 h 321"/>
                <a:gd name="T64" fmla="*/ 318 w 319"/>
                <a:gd name="T65" fmla="*/ 144 h 321"/>
                <a:gd name="T66" fmla="*/ 314 w 319"/>
                <a:gd name="T67" fmla="*/ 121 h 321"/>
                <a:gd name="T68" fmla="*/ 306 w 319"/>
                <a:gd name="T69" fmla="*/ 98 h 321"/>
                <a:gd name="T70" fmla="*/ 296 w 319"/>
                <a:gd name="T71" fmla="*/ 77 h 321"/>
                <a:gd name="T72" fmla="*/ 282 w 319"/>
                <a:gd name="T73" fmla="*/ 59 h 321"/>
                <a:gd name="T74" fmla="*/ 267 w 319"/>
                <a:gd name="T75" fmla="*/ 42 h 321"/>
                <a:gd name="T76" fmla="*/ 249 w 319"/>
                <a:gd name="T77" fmla="*/ 28 h 321"/>
                <a:gd name="T78" fmla="*/ 229 w 319"/>
                <a:gd name="T79" fmla="*/ 16 h 321"/>
                <a:gd name="T80" fmla="*/ 206 w 319"/>
                <a:gd name="T81" fmla="*/ 7 h 321"/>
                <a:gd name="T82" fmla="*/ 184 w 319"/>
                <a:gd name="T83" fmla="*/ 2 h 321"/>
                <a:gd name="T84" fmla="*/ 159 w 319"/>
                <a:gd name="T85" fmla="*/ 0 h 3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9"/>
                <a:gd name="T130" fmla="*/ 0 h 321"/>
                <a:gd name="T131" fmla="*/ 319 w 319"/>
                <a:gd name="T132" fmla="*/ 321 h 3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9" h="321">
                  <a:moveTo>
                    <a:pt x="159" y="0"/>
                  </a:moveTo>
                  <a:lnTo>
                    <a:pt x="151" y="0"/>
                  </a:lnTo>
                  <a:lnTo>
                    <a:pt x="142" y="1"/>
                  </a:lnTo>
                  <a:lnTo>
                    <a:pt x="135" y="2"/>
                  </a:lnTo>
                  <a:lnTo>
                    <a:pt x="128" y="3"/>
                  </a:lnTo>
                  <a:lnTo>
                    <a:pt x="119" y="5"/>
                  </a:lnTo>
                  <a:lnTo>
                    <a:pt x="112" y="7"/>
                  </a:lnTo>
                  <a:lnTo>
                    <a:pt x="104" y="9"/>
                  </a:lnTo>
                  <a:lnTo>
                    <a:pt x="97" y="13"/>
                  </a:lnTo>
                  <a:lnTo>
                    <a:pt x="90" y="16"/>
                  </a:lnTo>
                  <a:lnTo>
                    <a:pt x="83" y="19"/>
                  </a:lnTo>
                  <a:lnTo>
                    <a:pt x="76" y="23"/>
                  </a:lnTo>
                  <a:lnTo>
                    <a:pt x="70" y="28"/>
                  </a:lnTo>
                  <a:lnTo>
                    <a:pt x="64" y="32"/>
                  </a:lnTo>
                  <a:lnTo>
                    <a:pt x="57" y="36"/>
                  </a:lnTo>
                  <a:lnTo>
                    <a:pt x="52" y="42"/>
                  </a:lnTo>
                  <a:lnTo>
                    <a:pt x="47" y="47"/>
                  </a:lnTo>
                  <a:lnTo>
                    <a:pt x="41" y="52"/>
                  </a:lnTo>
                  <a:lnTo>
                    <a:pt x="36" y="59"/>
                  </a:lnTo>
                  <a:lnTo>
                    <a:pt x="32" y="64"/>
                  </a:lnTo>
                  <a:lnTo>
                    <a:pt x="26" y="70"/>
                  </a:lnTo>
                  <a:lnTo>
                    <a:pt x="22" y="77"/>
                  </a:lnTo>
                  <a:lnTo>
                    <a:pt x="19" y="84"/>
                  </a:lnTo>
                  <a:lnTo>
                    <a:pt x="16" y="91"/>
                  </a:lnTo>
                  <a:lnTo>
                    <a:pt x="13" y="98"/>
                  </a:lnTo>
                  <a:lnTo>
                    <a:pt x="9" y="106"/>
                  </a:lnTo>
                  <a:lnTo>
                    <a:pt x="6" y="113"/>
                  </a:lnTo>
                  <a:lnTo>
                    <a:pt x="4" y="121"/>
                  </a:lnTo>
                  <a:lnTo>
                    <a:pt x="3" y="128"/>
                  </a:lnTo>
                  <a:lnTo>
                    <a:pt x="1" y="136"/>
                  </a:lnTo>
                  <a:lnTo>
                    <a:pt x="1" y="144"/>
                  </a:lnTo>
                  <a:lnTo>
                    <a:pt x="0" y="152"/>
                  </a:lnTo>
                  <a:lnTo>
                    <a:pt x="0" y="160"/>
                  </a:lnTo>
                  <a:lnTo>
                    <a:pt x="0" y="169"/>
                  </a:lnTo>
                  <a:lnTo>
                    <a:pt x="1" y="176"/>
                  </a:lnTo>
                  <a:lnTo>
                    <a:pt x="1" y="185"/>
                  </a:lnTo>
                  <a:lnTo>
                    <a:pt x="3" y="192"/>
                  </a:lnTo>
                  <a:lnTo>
                    <a:pt x="4" y="201"/>
                  </a:lnTo>
                  <a:lnTo>
                    <a:pt x="6" y="209"/>
                  </a:lnTo>
                  <a:lnTo>
                    <a:pt x="9" y="216"/>
                  </a:lnTo>
                  <a:lnTo>
                    <a:pt x="13" y="224"/>
                  </a:lnTo>
                  <a:lnTo>
                    <a:pt x="16" y="230"/>
                  </a:lnTo>
                  <a:lnTo>
                    <a:pt x="19" y="237"/>
                  </a:lnTo>
                  <a:lnTo>
                    <a:pt x="22" y="244"/>
                  </a:lnTo>
                  <a:lnTo>
                    <a:pt x="26" y="250"/>
                  </a:lnTo>
                  <a:lnTo>
                    <a:pt x="32" y="257"/>
                  </a:lnTo>
                  <a:lnTo>
                    <a:pt x="36" y="263"/>
                  </a:lnTo>
                  <a:lnTo>
                    <a:pt x="41" y="268"/>
                  </a:lnTo>
                  <a:lnTo>
                    <a:pt x="47" y="274"/>
                  </a:lnTo>
                  <a:lnTo>
                    <a:pt x="52" y="279"/>
                  </a:lnTo>
                  <a:lnTo>
                    <a:pt x="57" y="285"/>
                  </a:lnTo>
                  <a:lnTo>
                    <a:pt x="64" y="289"/>
                  </a:lnTo>
                  <a:lnTo>
                    <a:pt x="70" y="294"/>
                  </a:lnTo>
                  <a:lnTo>
                    <a:pt x="76" y="297"/>
                  </a:lnTo>
                  <a:lnTo>
                    <a:pt x="83" y="302"/>
                  </a:lnTo>
                  <a:lnTo>
                    <a:pt x="90" y="305"/>
                  </a:lnTo>
                  <a:lnTo>
                    <a:pt x="97" y="308"/>
                  </a:lnTo>
                  <a:lnTo>
                    <a:pt x="104" y="311"/>
                  </a:lnTo>
                  <a:lnTo>
                    <a:pt x="112" y="313"/>
                  </a:lnTo>
                  <a:lnTo>
                    <a:pt x="119" y="316"/>
                  </a:lnTo>
                  <a:lnTo>
                    <a:pt x="128" y="318"/>
                  </a:lnTo>
                  <a:lnTo>
                    <a:pt x="135" y="319"/>
                  </a:lnTo>
                  <a:lnTo>
                    <a:pt x="142" y="320"/>
                  </a:lnTo>
                  <a:lnTo>
                    <a:pt x="151" y="321"/>
                  </a:lnTo>
                  <a:lnTo>
                    <a:pt x="159" y="321"/>
                  </a:lnTo>
                  <a:lnTo>
                    <a:pt x="167" y="321"/>
                  </a:lnTo>
                  <a:lnTo>
                    <a:pt x="175" y="320"/>
                  </a:lnTo>
                  <a:lnTo>
                    <a:pt x="184" y="319"/>
                  </a:lnTo>
                  <a:lnTo>
                    <a:pt x="191" y="318"/>
                  </a:lnTo>
                  <a:lnTo>
                    <a:pt x="199" y="316"/>
                  </a:lnTo>
                  <a:lnTo>
                    <a:pt x="206" y="313"/>
                  </a:lnTo>
                  <a:lnTo>
                    <a:pt x="214" y="311"/>
                  </a:lnTo>
                  <a:lnTo>
                    <a:pt x="221" y="308"/>
                  </a:lnTo>
                  <a:lnTo>
                    <a:pt x="229" y="305"/>
                  </a:lnTo>
                  <a:lnTo>
                    <a:pt x="235" y="302"/>
                  </a:lnTo>
                  <a:lnTo>
                    <a:pt x="242" y="297"/>
                  </a:lnTo>
                  <a:lnTo>
                    <a:pt x="249" y="294"/>
                  </a:lnTo>
                  <a:lnTo>
                    <a:pt x="254" y="289"/>
                  </a:lnTo>
                  <a:lnTo>
                    <a:pt x="261" y="285"/>
                  </a:lnTo>
                  <a:lnTo>
                    <a:pt x="267" y="279"/>
                  </a:lnTo>
                  <a:lnTo>
                    <a:pt x="272" y="274"/>
                  </a:lnTo>
                  <a:lnTo>
                    <a:pt x="278" y="268"/>
                  </a:lnTo>
                  <a:lnTo>
                    <a:pt x="282" y="263"/>
                  </a:lnTo>
                  <a:lnTo>
                    <a:pt x="287" y="257"/>
                  </a:lnTo>
                  <a:lnTo>
                    <a:pt x="291" y="250"/>
                  </a:lnTo>
                  <a:lnTo>
                    <a:pt x="296" y="244"/>
                  </a:lnTo>
                  <a:lnTo>
                    <a:pt x="300" y="237"/>
                  </a:lnTo>
                  <a:lnTo>
                    <a:pt x="303" y="230"/>
                  </a:lnTo>
                  <a:lnTo>
                    <a:pt x="306" y="224"/>
                  </a:lnTo>
                  <a:lnTo>
                    <a:pt x="309" y="216"/>
                  </a:lnTo>
                  <a:lnTo>
                    <a:pt x="312" y="209"/>
                  </a:lnTo>
                  <a:lnTo>
                    <a:pt x="314" y="201"/>
                  </a:lnTo>
                  <a:lnTo>
                    <a:pt x="316" y="192"/>
                  </a:lnTo>
                  <a:lnTo>
                    <a:pt x="317" y="185"/>
                  </a:lnTo>
                  <a:lnTo>
                    <a:pt x="318" y="176"/>
                  </a:lnTo>
                  <a:lnTo>
                    <a:pt x="319" y="169"/>
                  </a:lnTo>
                  <a:lnTo>
                    <a:pt x="319" y="160"/>
                  </a:lnTo>
                  <a:lnTo>
                    <a:pt x="319" y="152"/>
                  </a:lnTo>
                  <a:lnTo>
                    <a:pt x="318" y="144"/>
                  </a:lnTo>
                  <a:lnTo>
                    <a:pt x="317" y="136"/>
                  </a:lnTo>
                  <a:lnTo>
                    <a:pt x="316" y="128"/>
                  </a:lnTo>
                  <a:lnTo>
                    <a:pt x="314" y="121"/>
                  </a:lnTo>
                  <a:lnTo>
                    <a:pt x="312" y="113"/>
                  </a:lnTo>
                  <a:lnTo>
                    <a:pt x="309" y="106"/>
                  </a:lnTo>
                  <a:lnTo>
                    <a:pt x="306" y="98"/>
                  </a:lnTo>
                  <a:lnTo>
                    <a:pt x="303" y="91"/>
                  </a:lnTo>
                  <a:lnTo>
                    <a:pt x="300" y="84"/>
                  </a:lnTo>
                  <a:lnTo>
                    <a:pt x="296" y="77"/>
                  </a:lnTo>
                  <a:lnTo>
                    <a:pt x="291" y="70"/>
                  </a:lnTo>
                  <a:lnTo>
                    <a:pt x="287" y="64"/>
                  </a:lnTo>
                  <a:lnTo>
                    <a:pt x="282" y="59"/>
                  </a:lnTo>
                  <a:lnTo>
                    <a:pt x="278" y="52"/>
                  </a:lnTo>
                  <a:lnTo>
                    <a:pt x="272" y="47"/>
                  </a:lnTo>
                  <a:lnTo>
                    <a:pt x="267" y="42"/>
                  </a:lnTo>
                  <a:lnTo>
                    <a:pt x="261" y="36"/>
                  </a:lnTo>
                  <a:lnTo>
                    <a:pt x="254" y="32"/>
                  </a:lnTo>
                  <a:lnTo>
                    <a:pt x="249" y="28"/>
                  </a:lnTo>
                  <a:lnTo>
                    <a:pt x="242" y="23"/>
                  </a:lnTo>
                  <a:lnTo>
                    <a:pt x="235" y="19"/>
                  </a:lnTo>
                  <a:lnTo>
                    <a:pt x="229" y="16"/>
                  </a:lnTo>
                  <a:lnTo>
                    <a:pt x="221" y="13"/>
                  </a:lnTo>
                  <a:lnTo>
                    <a:pt x="214" y="9"/>
                  </a:lnTo>
                  <a:lnTo>
                    <a:pt x="206" y="7"/>
                  </a:lnTo>
                  <a:lnTo>
                    <a:pt x="199" y="5"/>
                  </a:lnTo>
                  <a:lnTo>
                    <a:pt x="191" y="3"/>
                  </a:lnTo>
                  <a:lnTo>
                    <a:pt x="184" y="2"/>
                  </a:lnTo>
                  <a:lnTo>
                    <a:pt x="175" y="1"/>
                  </a:lnTo>
                  <a:lnTo>
                    <a:pt x="167" y="0"/>
                  </a:lnTo>
                  <a:lnTo>
                    <a:pt x="1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49"/>
            <p:cNvSpPr>
              <a:spLocks/>
            </p:cNvSpPr>
            <p:nvPr/>
          </p:nvSpPr>
          <p:spPr bwMode="auto">
            <a:xfrm>
              <a:off x="1595438" y="3784600"/>
              <a:ext cx="506412" cy="509587"/>
            </a:xfrm>
            <a:custGeom>
              <a:avLst/>
              <a:gdLst>
                <a:gd name="T0" fmla="*/ 142 w 319"/>
                <a:gd name="T1" fmla="*/ 1 h 321"/>
                <a:gd name="T2" fmla="*/ 119 w 319"/>
                <a:gd name="T3" fmla="*/ 5 h 321"/>
                <a:gd name="T4" fmla="*/ 97 w 319"/>
                <a:gd name="T5" fmla="*/ 13 h 321"/>
                <a:gd name="T6" fmla="*/ 76 w 319"/>
                <a:gd name="T7" fmla="*/ 23 h 321"/>
                <a:gd name="T8" fmla="*/ 57 w 319"/>
                <a:gd name="T9" fmla="*/ 36 h 321"/>
                <a:gd name="T10" fmla="*/ 41 w 319"/>
                <a:gd name="T11" fmla="*/ 52 h 321"/>
                <a:gd name="T12" fmla="*/ 26 w 319"/>
                <a:gd name="T13" fmla="*/ 70 h 321"/>
                <a:gd name="T14" fmla="*/ 16 w 319"/>
                <a:gd name="T15" fmla="*/ 91 h 321"/>
                <a:gd name="T16" fmla="*/ 6 w 319"/>
                <a:gd name="T17" fmla="*/ 113 h 321"/>
                <a:gd name="T18" fmla="*/ 1 w 319"/>
                <a:gd name="T19" fmla="*/ 136 h 321"/>
                <a:gd name="T20" fmla="*/ 0 w 319"/>
                <a:gd name="T21" fmla="*/ 160 h 321"/>
                <a:gd name="T22" fmla="*/ 1 w 319"/>
                <a:gd name="T23" fmla="*/ 185 h 321"/>
                <a:gd name="T24" fmla="*/ 6 w 319"/>
                <a:gd name="T25" fmla="*/ 209 h 321"/>
                <a:gd name="T26" fmla="*/ 16 w 319"/>
                <a:gd name="T27" fmla="*/ 230 h 321"/>
                <a:gd name="T28" fmla="*/ 26 w 319"/>
                <a:gd name="T29" fmla="*/ 250 h 321"/>
                <a:gd name="T30" fmla="*/ 41 w 319"/>
                <a:gd name="T31" fmla="*/ 268 h 321"/>
                <a:gd name="T32" fmla="*/ 57 w 319"/>
                <a:gd name="T33" fmla="*/ 285 h 321"/>
                <a:gd name="T34" fmla="*/ 76 w 319"/>
                <a:gd name="T35" fmla="*/ 297 h 321"/>
                <a:gd name="T36" fmla="*/ 97 w 319"/>
                <a:gd name="T37" fmla="*/ 308 h 321"/>
                <a:gd name="T38" fmla="*/ 119 w 319"/>
                <a:gd name="T39" fmla="*/ 316 h 321"/>
                <a:gd name="T40" fmla="*/ 142 w 319"/>
                <a:gd name="T41" fmla="*/ 320 h 321"/>
                <a:gd name="T42" fmla="*/ 167 w 319"/>
                <a:gd name="T43" fmla="*/ 321 h 321"/>
                <a:gd name="T44" fmla="*/ 191 w 319"/>
                <a:gd name="T45" fmla="*/ 318 h 321"/>
                <a:gd name="T46" fmla="*/ 214 w 319"/>
                <a:gd name="T47" fmla="*/ 311 h 321"/>
                <a:gd name="T48" fmla="*/ 235 w 319"/>
                <a:gd name="T49" fmla="*/ 302 h 321"/>
                <a:gd name="T50" fmla="*/ 254 w 319"/>
                <a:gd name="T51" fmla="*/ 289 h 321"/>
                <a:gd name="T52" fmla="*/ 272 w 319"/>
                <a:gd name="T53" fmla="*/ 274 h 321"/>
                <a:gd name="T54" fmla="*/ 287 w 319"/>
                <a:gd name="T55" fmla="*/ 257 h 321"/>
                <a:gd name="T56" fmla="*/ 300 w 319"/>
                <a:gd name="T57" fmla="*/ 237 h 321"/>
                <a:gd name="T58" fmla="*/ 309 w 319"/>
                <a:gd name="T59" fmla="*/ 216 h 321"/>
                <a:gd name="T60" fmla="*/ 316 w 319"/>
                <a:gd name="T61" fmla="*/ 192 h 321"/>
                <a:gd name="T62" fmla="*/ 319 w 319"/>
                <a:gd name="T63" fmla="*/ 169 h 321"/>
                <a:gd name="T64" fmla="*/ 318 w 319"/>
                <a:gd name="T65" fmla="*/ 144 h 321"/>
                <a:gd name="T66" fmla="*/ 314 w 319"/>
                <a:gd name="T67" fmla="*/ 121 h 321"/>
                <a:gd name="T68" fmla="*/ 306 w 319"/>
                <a:gd name="T69" fmla="*/ 98 h 321"/>
                <a:gd name="T70" fmla="*/ 296 w 319"/>
                <a:gd name="T71" fmla="*/ 77 h 321"/>
                <a:gd name="T72" fmla="*/ 282 w 319"/>
                <a:gd name="T73" fmla="*/ 59 h 321"/>
                <a:gd name="T74" fmla="*/ 267 w 319"/>
                <a:gd name="T75" fmla="*/ 42 h 321"/>
                <a:gd name="T76" fmla="*/ 249 w 319"/>
                <a:gd name="T77" fmla="*/ 28 h 321"/>
                <a:gd name="T78" fmla="*/ 229 w 319"/>
                <a:gd name="T79" fmla="*/ 16 h 321"/>
                <a:gd name="T80" fmla="*/ 206 w 319"/>
                <a:gd name="T81" fmla="*/ 7 h 321"/>
                <a:gd name="T82" fmla="*/ 184 w 319"/>
                <a:gd name="T83" fmla="*/ 2 h 321"/>
                <a:gd name="T84" fmla="*/ 159 w 319"/>
                <a:gd name="T85" fmla="*/ 0 h 3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9"/>
                <a:gd name="T130" fmla="*/ 0 h 321"/>
                <a:gd name="T131" fmla="*/ 319 w 319"/>
                <a:gd name="T132" fmla="*/ 321 h 3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9" h="321">
                  <a:moveTo>
                    <a:pt x="159" y="0"/>
                  </a:moveTo>
                  <a:lnTo>
                    <a:pt x="151" y="0"/>
                  </a:lnTo>
                  <a:lnTo>
                    <a:pt x="142" y="1"/>
                  </a:lnTo>
                  <a:lnTo>
                    <a:pt x="135" y="2"/>
                  </a:lnTo>
                  <a:lnTo>
                    <a:pt x="128" y="3"/>
                  </a:lnTo>
                  <a:lnTo>
                    <a:pt x="119" y="5"/>
                  </a:lnTo>
                  <a:lnTo>
                    <a:pt x="112" y="7"/>
                  </a:lnTo>
                  <a:lnTo>
                    <a:pt x="104" y="9"/>
                  </a:lnTo>
                  <a:lnTo>
                    <a:pt x="97" y="13"/>
                  </a:lnTo>
                  <a:lnTo>
                    <a:pt x="90" y="16"/>
                  </a:lnTo>
                  <a:lnTo>
                    <a:pt x="83" y="19"/>
                  </a:lnTo>
                  <a:lnTo>
                    <a:pt x="76" y="23"/>
                  </a:lnTo>
                  <a:lnTo>
                    <a:pt x="70" y="28"/>
                  </a:lnTo>
                  <a:lnTo>
                    <a:pt x="64" y="32"/>
                  </a:lnTo>
                  <a:lnTo>
                    <a:pt x="57" y="36"/>
                  </a:lnTo>
                  <a:lnTo>
                    <a:pt x="52" y="42"/>
                  </a:lnTo>
                  <a:lnTo>
                    <a:pt x="47" y="47"/>
                  </a:lnTo>
                  <a:lnTo>
                    <a:pt x="41" y="52"/>
                  </a:lnTo>
                  <a:lnTo>
                    <a:pt x="36" y="59"/>
                  </a:lnTo>
                  <a:lnTo>
                    <a:pt x="32" y="64"/>
                  </a:lnTo>
                  <a:lnTo>
                    <a:pt x="26" y="70"/>
                  </a:lnTo>
                  <a:lnTo>
                    <a:pt x="22" y="77"/>
                  </a:lnTo>
                  <a:lnTo>
                    <a:pt x="19" y="84"/>
                  </a:lnTo>
                  <a:lnTo>
                    <a:pt x="16" y="91"/>
                  </a:lnTo>
                  <a:lnTo>
                    <a:pt x="13" y="98"/>
                  </a:lnTo>
                  <a:lnTo>
                    <a:pt x="9" y="106"/>
                  </a:lnTo>
                  <a:lnTo>
                    <a:pt x="6" y="113"/>
                  </a:lnTo>
                  <a:lnTo>
                    <a:pt x="4" y="121"/>
                  </a:lnTo>
                  <a:lnTo>
                    <a:pt x="3" y="128"/>
                  </a:lnTo>
                  <a:lnTo>
                    <a:pt x="1" y="136"/>
                  </a:lnTo>
                  <a:lnTo>
                    <a:pt x="1" y="144"/>
                  </a:lnTo>
                  <a:lnTo>
                    <a:pt x="0" y="152"/>
                  </a:lnTo>
                  <a:lnTo>
                    <a:pt x="0" y="160"/>
                  </a:lnTo>
                  <a:lnTo>
                    <a:pt x="0" y="169"/>
                  </a:lnTo>
                  <a:lnTo>
                    <a:pt x="1" y="176"/>
                  </a:lnTo>
                  <a:lnTo>
                    <a:pt x="1" y="185"/>
                  </a:lnTo>
                  <a:lnTo>
                    <a:pt x="3" y="192"/>
                  </a:lnTo>
                  <a:lnTo>
                    <a:pt x="4" y="201"/>
                  </a:lnTo>
                  <a:lnTo>
                    <a:pt x="6" y="209"/>
                  </a:lnTo>
                  <a:lnTo>
                    <a:pt x="9" y="216"/>
                  </a:lnTo>
                  <a:lnTo>
                    <a:pt x="13" y="224"/>
                  </a:lnTo>
                  <a:lnTo>
                    <a:pt x="16" y="230"/>
                  </a:lnTo>
                  <a:lnTo>
                    <a:pt x="19" y="237"/>
                  </a:lnTo>
                  <a:lnTo>
                    <a:pt x="22" y="244"/>
                  </a:lnTo>
                  <a:lnTo>
                    <a:pt x="26" y="250"/>
                  </a:lnTo>
                  <a:lnTo>
                    <a:pt x="32" y="257"/>
                  </a:lnTo>
                  <a:lnTo>
                    <a:pt x="36" y="263"/>
                  </a:lnTo>
                  <a:lnTo>
                    <a:pt x="41" y="268"/>
                  </a:lnTo>
                  <a:lnTo>
                    <a:pt x="47" y="274"/>
                  </a:lnTo>
                  <a:lnTo>
                    <a:pt x="52" y="279"/>
                  </a:lnTo>
                  <a:lnTo>
                    <a:pt x="57" y="285"/>
                  </a:lnTo>
                  <a:lnTo>
                    <a:pt x="64" y="289"/>
                  </a:lnTo>
                  <a:lnTo>
                    <a:pt x="70" y="294"/>
                  </a:lnTo>
                  <a:lnTo>
                    <a:pt x="76" y="297"/>
                  </a:lnTo>
                  <a:lnTo>
                    <a:pt x="83" y="302"/>
                  </a:lnTo>
                  <a:lnTo>
                    <a:pt x="90" y="305"/>
                  </a:lnTo>
                  <a:lnTo>
                    <a:pt x="97" y="308"/>
                  </a:lnTo>
                  <a:lnTo>
                    <a:pt x="104" y="311"/>
                  </a:lnTo>
                  <a:lnTo>
                    <a:pt x="112" y="313"/>
                  </a:lnTo>
                  <a:lnTo>
                    <a:pt x="119" y="316"/>
                  </a:lnTo>
                  <a:lnTo>
                    <a:pt x="128" y="318"/>
                  </a:lnTo>
                  <a:lnTo>
                    <a:pt x="135" y="319"/>
                  </a:lnTo>
                  <a:lnTo>
                    <a:pt x="142" y="320"/>
                  </a:lnTo>
                  <a:lnTo>
                    <a:pt x="151" y="321"/>
                  </a:lnTo>
                  <a:lnTo>
                    <a:pt x="159" y="321"/>
                  </a:lnTo>
                  <a:lnTo>
                    <a:pt x="167" y="321"/>
                  </a:lnTo>
                  <a:lnTo>
                    <a:pt x="175" y="320"/>
                  </a:lnTo>
                  <a:lnTo>
                    <a:pt x="184" y="319"/>
                  </a:lnTo>
                  <a:lnTo>
                    <a:pt x="191" y="318"/>
                  </a:lnTo>
                  <a:lnTo>
                    <a:pt x="199" y="316"/>
                  </a:lnTo>
                  <a:lnTo>
                    <a:pt x="206" y="313"/>
                  </a:lnTo>
                  <a:lnTo>
                    <a:pt x="214" y="311"/>
                  </a:lnTo>
                  <a:lnTo>
                    <a:pt x="221" y="308"/>
                  </a:lnTo>
                  <a:lnTo>
                    <a:pt x="229" y="305"/>
                  </a:lnTo>
                  <a:lnTo>
                    <a:pt x="235" y="302"/>
                  </a:lnTo>
                  <a:lnTo>
                    <a:pt x="242" y="297"/>
                  </a:lnTo>
                  <a:lnTo>
                    <a:pt x="249" y="294"/>
                  </a:lnTo>
                  <a:lnTo>
                    <a:pt x="254" y="289"/>
                  </a:lnTo>
                  <a:lnTo>
                    <a:pt x="261" y="285"/>
                  </a:lnTo>
                  <a:lnTo>
                    <a:pt x="267" y="279"/>
                  </a:lnTo>
                  <a:lnTo>
                    <a:pt x="272" y="274"/>
                  </a:lnTo>
                  <a:lnTo>
                    <a:pt x="278" y="268"/>
                  </a:lnTo>
                  <a:lnTo>
                    <a:pt x="282" y="263"/>
                  </a:lnTo>
                  <a:lnTo>
                    <a:pt x="287" y="257"/>
                  </a:lnTo>
                  <a:lnTo>
                    <a:pt x="291" y="250"/>
                  </a:lnTo>
                  <a:lnTo>
                    <a:pt x="296" y="244"/>
                  </a:lnTo>
                  <a:lnTo>
                    <a:pt x="300" y="237"/>
                  </a:lnTo>
                  <a:lnTo>
                    <a:pt x="303" y="230"/>
                  </a:lnTo>
                  <a:lnTo>
                    <a:pt x="306" y="224"/>
                  </a:lnTo>
                  <a:lnTo>
                    <a:pt x="309" y="216"/>
                  </a:lnTo>
                  <a:lnTo>
                    <a:pt x="312" y="209"/>
                  </a:lnTo>
                  <a:lnTo>
                    <a:pt x="314" y="201"/>
                  </a:lnTo>
                  <a:lnTo>
                    <a:pt x="316" y="192"/>
                  </a:lnTo>
                  <a:lnTo>
                    <a:pt x="317" y="185"/>
                  </a:lnTo>
                  <a:lnTo>
                    <a:pt x="318" y="176"/>
                  </a:lnTo>
                  <a:lnTo>
                    <a:pt x="319" y="169"/>
                  </a:lnTo>
                  <a:lnTo>
                    <a:pt x="319" y="160"/>
                  </a:lnTo>
                  <a:lnTo>
                    <a:pt x="319" y="152"/>
                  </a:lnTo>
                  <a:lnTo>
                    <a:pt x="318" y="144"/>
                  </a:lnTo>
                  <a:lnTo>
                    <a:pt x="317" y="136"/>
                  </a:lnTo>
                  <a:lnTo>
                    <a:pt x="316" y="128"/>
                  </a:lnTo>
                  <a:lnTo>
                    <a:pt x="314" y="121"/>
                  </a:lnTo>
                  <a:lnTo>
                    <a:pt x="312" y="113"/>
                  </a:lnTo>
                  <a:lnTo>
                    <a:pt x="309" y="106"/>
                  </a:lnTo>
                  <a:lnTo>
                    <a:pt x="306" y="98"/>
                  </a:lnTo>
                  <a:lnTo>
                    <a:pt x="303" y="91"/>
                  </a:lnTo>
                  <a:lnTo>
                    <a:pt x="300" y="84"/>
                  </a:lnTo>
                  <a:lnTo>
                    <a:pt x="296" y="77"/>
                  </a:lnTo>
                  <a:lnTo>
                    <a:pt x="291" y="70"/>
                  </a:lnTo>
                  <a:lnTo>
                    <a:pt x="287" y="64"/>
                  </a:lnTo>
                  <a:lnTo>
                    <a:pt x="282" y="59"/>
                  </a:lnTo>
                  <a:lnTo>
                    <a:pt x="278" y="52"/>
                  </a:lnTo>
                  <a:lnTo>
                    <a:pt x="272" y="47"/>
                  </a:lnTo>
                  <a:lnTo>
                    <a:pt x="267" y="42"/>
                  </a:lnTo>
                  <a:lnTo>
                    <a:pt x="261" y="36"/>
                  </a:lnTo>
                  <a:lnTo>
                    <a:pt x="254" y="32"/>
                  </a:lnTo>
                  <a:lnTo>
                    <a:pt x="249" y="28"/>
                  </a:lnTo>
                  <a:lnTo>
                    <a:pt x="242" y="23"/>
                  </a:lnTo>
                  <a:lnTo>
                    <a:pt x="235" y="19"/>
                  </a:lnTo>
                  <a:lnTo>
                    <a:pt x="229" y="16"/>
                  </a:lnTo>
                  <a:lnTo>
                    <a:pt x="221" y="13"/>
                  </a:lnTo>
                  <a:lnTo>
                    <a:pt x="214" y="9"/>
                  </a:lnTo>
                  <a:lnTo>
                    <a:pt x="206" y="7"/>
                  </a:lnTo>
                  <a:lnTo>
                    <a:pt x="199" y="5"/>
                  </a:lnTo>
                  <a:lnTo>
                    <a:pt x="191" y="3"/>
                  </a:lnTo>
                  <a:lnTo>
                    <a:pt x="184" y="2"/>
                  </a:lnTo>
                  <a:lnTo>
                    <a:pt x="175" y="1"/>
                  </a:lnTo>
                  <a:lnTo>
                    <a:pt x="167" y="0"/>
                  </a:lnTo>
                  <a:lnTo>
                    <a:pt x="159"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7" name="Rectangle 50"/>
            <p:cNvSpPr>
              <a:spLocks noChangeArrowheads="1"/>
            </p:cNvSpPr>
            <p:nvPr/>
          </p:nvSpPr>
          <p:spPr bwMode="auto">
            <a:xfrm>
              <a:off x="1773238" y="3902075"/>
              <a:ext cx="1968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RM</a:t>
              </a:r>
              <a:endParaRPr lang="en-US" altLang="en-US"/>
            </a:p>
          </p:txBody>
        </p:sp>
        <p:sp>
          <p:nvSpPr>
            <p:cNvPr id="368" name="Rectangle 51"/>
            <p:cNvSpPr>
              <a:spLocks noChangeArrowheads="1"/>
            </p:cNvSpPr>
            <p:nvPr/>
          </p:nvSpPr>
          <p:spPr bwMode="auto">
            <a:xfrm>
              <a:off x="1790700" y="4038600"/>
              <a:ext cx="1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69" name="Rectangle 52"/>
            <p:cNvSpPr>
              <a:spLocks noChangeArrowheads="1"/>
            </p:cNvSpPr>
            <p:nvPr/>
          </p:nvSpPr>
          <p:spPr bwMode="auto">
            <a:xfrm>
              <a:off x="1905000" y="4038600"/>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70" name="Freeform 53"/>
            <p:cNvSpPr>
              <a:spLocks/>
            </p:cNvSpPr>
            <p:nvPr/>
          </p:nvSpPr>
          <p:spPr bwMode="auto">
            <a:xfrm>
              <a:off x="2811463" y="3784600"/>
              <a:ext cx="506412" cy="509587"/>
            </a:xfrm>
            <a:custGeom>
              <a:avLst/>
              <a:gdLst>
                <a:gd name="T0" fmla="*/ 143 w 319"/>
                <a:gd name="T1" fmla="*/ 1 h 321"/>
                <a:gd name="T2" fmla="*/ 119 w 319"/>
                <a:gd name="T3" fmla="*/ 5 h 321"/>
                <a:gd name="T4" fmla="*/ 97 w 319"/>
                <a:gd name="T5" fmla="*/ 13 h 321"/>
                <a:gd name="T6" fmla="*/ 77 w 319"/>
                <a:gd name="T7" fmla="*/ 23 h 321"/>
                <a:gd name="T8" fmla="*/ 58 w 319"/>
                <a:gd name="T9" fmla="*/ 36 h 321"/>
                <a:gd name="T10" fmla="*/ 42 w 319"/>
                <a:gd name="T11" fmla="*/ 52 h 321"/>
                <a:gd name="T12" fmla="*/ 27 w 319"/>
                <a:gd name="T13" fmla="*/ 70 h 321"/>
                <a:gd name="T14" fmla="*/ 16 w 319"/>
                <a:gd name="T15" fmla="*/ 91 h 321"/>
                <a:gd name="T16" fmla="*/ 6 w 319"/>
                <a:gd name="T17" fmla="*/ 113 h 321"/>
                <a:gd name="T18" fmla="*/ 1 w 319"/>
                <a:gd name="T19" fmla="*/ 136 h 321"/>
                <a:gd name="T20" fmla="*/ 0 w 319"/>
                <a:gd name="T21" fmla="*/ 160 h 321"/>
                <a:gd name="T22" fmla="*/ 1 w 319"/>
                <a:gd name="T23" fmla="*/ 185 h 321"/>
                <a:gd name="T24" fmla="*/ 6 w 319"/>
                <a:gd name="T25" fmla="*/ 209 h 321"/>
                <a:gd name="T26" fmla="*/ 16 w 319"/>
                <a:gd name="T27" fmla="*/ 230 h 321"/>
                <a:gd name="T28" fmla="*/ 27 w 319"/>
                <a:gd name="T29" fmla="*/ 250 h 321"/>
                <a:gd name="T30" fmla="*/ 42 w 319"/>
                <a:gd name="T31" fmla="*/ 268 h 321"/>
                <a:gd name="T32" fmla="*/ 58 w 319"/>
                <a:gd name="T33" fmla="*/ 285 h 321"/>
                <a:gd name="T34" fmla="*/ 77 w 319"/>
                <a:gd name="T35" fmla="*/ 297 h 321"/>
                <a:gd name="T36" fmla="*/ 97 w 319"/>
                <a:gd name="T37" fmla="*/ 308 h 321"/>
                <a:gd name="T38" fmla="*/ 119 w 319"/>
                <a:gd name="T39" fmla="*/ 316 h 321"/>
                <a:gd name="T40" fmla="*/ 143 w 319"/>
                <a:gd name="T41" fmla="*/ 320 h 321"/>
                <a:gd name="T42" fmla="*/ 167 w 319"/>
                <a:gd name="T43" fmla="*/ 321 h 321"/>
                <a:gd name="T44" fmla="*/ 192 w 319"/>
                <a:gd name="T45" fmla="*/ 318 h 321"/>
                <a:gd name="T46" fmla="*/ 214 w 319"/>
                <a:gd name="T47" fmla="*/ 311 h 321"/>
                <a:gd name="T48" fmla="*/ 235 w 319"/>
                <a:gd name="T49" fmla="*/ 302 h 321"/>
                <a:gd name="T50" fmla="*/ 254 w 319"/>
                <a:gd name="T51" fmla="*/ 289 h 321"/>
                <a:gd name="T52" fmla="*/ 273 w 319"/>
                <a:gd name="T53" fmla="*/ 274 h 321"/>
                <a:gd name="T54" fmla="*/ 287 w 319"/>
                <a:gd name="T55" fmla="*/ 257 h 321"/>
                <a:gd name="T56" fmla="*/ 300 w 319"/>
                <a:gd name="T57" fmla="*/ 237 h 321"/>
                <a:gd name="T58" fmla="*/ 310 w 319"/>
                <a:gd name="T59" fmla="*/ 216 h 321"/>
                <a:gd name="T60" fmla="*/ 316 w 319"/>
                <a:gd name="T61" fmla="*/ 192 h 321"/>
                <a:gd name="T62" fmla="*/ 319 w 319"/>
                <a:gd name="T63" fmla="*/ 169 h 321"/>
                <a:gd name="T64" fmla="*/ 318 w 319"/>
                <a:gd name="T65" fmla="*/ 144 h 321"/>
                <a:gd name="T66" fmla="*/ 314 w 319"/>
                <a:gd name="T67" fmla="*/ 121 h 321"/>
                <a:gd name="T68" fmla="*/ 307 w 319"/>
                <a:gd name="T69" fmla="*/ 98 h 321"/>
                <a:gd name="T70" fmla="*/ 296 w 319"/>
                <a:gd name="T71" fmla="*/ 77 h 321"/>
                <a:gd name="T72" fmla="*/ 282 w 319"/>
                <a:gd name="T73" fmla="*/ 59 h 321"/>
                <a:gd name="T74" fmla="*/ 267 w 319"/>
                <a:gd name="T75" fmla="*/ 42 h 321"/>
                <a:gd name="T76" fmla="*/ 249 w 319"/>
                <a:gd name="T77" fmla="*/ 28 h 321"/>
                <a:gd name="T78" fmla="*/ 229 w 319"/>
                <a:gd name="T79" fmla="*/ 16 h 321"/>
                <a:gd name="T80" fmla="*/ 207 w 319"/>
                <a:gd name="T81" fmla="*/ 7 h 321"/>
                <a:gd name="T82" fmla="*/ 184 w 319"/>
                <a:gd name="T83" fmla="*/ 2 h 321"/>
                <a:gd name="T84" fmla="*/ 160 w 319"/>
                <a:gd name="T85" fmla="*/ 0 h 3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9"/>
                <a:gd name="T130" fmla="*/ 0 h 321"/>
                <a:gd name="T131" fmla="*/ 319 w 319"/>
                <a:gd name="T132" fmla="*/ 321 h 3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9" h="321">
                  <a:moveTo>
                    <a:pt x="160" y="0"/>
                  </a:moveTo>
                  <a:lnTo>
                    <a:pt x="151" y="0"/>
                  </a:lnTo>
                  <a:lnTo>
                    <a:pt x="143" y="1"/>
                  </a:lnTo>
                  <a:lnTo>
                    <a:pt x="135" y="2"/>
                  </a:lnTo>
                  <a:lnTo>
                    <a:pt x="128" y="3"/>
                  </a:lnTo>
                  <a:lnTo>
                    <a:pt x="119" y="5"/>
                  </a:lnTo>
                  <a:lnTo>
                    <a:pt x="112" y="7"/>
                  </a:lnTo>
                  <a:lnTo>
                    <a:pt x="104" y="9"/>
                  </a:lnTo>
                  <a:lnTo>
                    <a:pt x="97" y="13"/>
                  </a:lnTo>
                  <a:lnTo>
                    <a:pt x="91" y="16"/>
                  </a:lnTo>
                  <a:lnTo>
                    <a:pt x="83" y="19"/>
                  </a:lnTo>
                  <a:lnTo>
                    <a:pt x="77" y="23"/>
                  </a:lnTo>
                  <a:lnTo>
                    <a:pt x="70" y="28"/>
                  </a:lnTo>
                  <a:lnTo>
                    <a:pt x="64" y="32"/>
                  </a:lnTo>
                  <a:lnTo>
                    <a:pt x="58" y="36"/>
                  </a:lnTo>
                  <a:lnTo>
                    <a:pt x="52" y="42"/>
                  </a:lnTo>
                  <a:lnTo>
                    <a:pt x="47" y="47"/>
                  </a:lnTo>
                  <a:lnTo>
                    <a:pt x="42" y="52"/>
                  </a:lnTo>
                  <a:lnTo>
                    <a:pt x="36" y="59"/>
                  </a:lnTo>
                  <a:lnTo>
                    <a:pt x="32" y="64"/>
                  </a:lnTo>
                  <a:lnTo>
                    <a:pt x="27" y="70"/>
                  </a:lnTo>
                  <a:lnTo>
                    <a:pt x="22" y="77"/>
                  </a:lnTo>
                  <a:lnTo>
                    <a:pt x="19" y="84"/>
                  </a:lnTo>
                  <a:lnTo>
                    <a:pt x="16" y="91"/>
                  </a:lnTo>
                  <a:lnTo>
                    <a:pt x="13" y="98"/>
                  </a:lnTo>
                  <a:lnTo>
                    <a:pt x="10" y="106"/>
                  </a:lnTo>
                  <a:lnTo>
                    <a:pt x="6" y="113"/>
                  </a:lnTo>
                  <a:lnTo>
                    <a:pt x="4" y="121"/>
                  </a:lnTo>
                  <a:lnTo>
                    <a:pt x="3" y="128"/>
                  </a:lnTo>
                  <a:lnTo>
                    <a:pt x="1" y="136"/>
                  </a:lnTo>
                  <a:lnTo>
                    <a:pt x="1" y="144"/>
                  </a:lnTo>
                  <a:lnTo>
                    <a:pt x="0" y="152"/>
                  </a:lnTo>
                  <a:lnTo>
                    <a:pt x="0" y="160"/>
                  </a:lnTo>
                  <a:lnTo>
                    <a:pt x="0" y="169"/>
                  </a:lnTo>
                  <a:lnTo>
                    <a:pt x="1" y="176"/>
                  </a:lnTo>
                  <a:lnTo>
                    <a:pt x="1" y="185"/>
                  </a:lnTo>
                  <a:lnTo>
                    <a:pt x="3" y="192"/>
                  </a:lnTo>
                  <a:lnTo>
                    <a:pt x="4" y="201"/>
                  </a:lnTo>
                  <a:lnTo>
                    <a:pt x="6" y="209"/>
                  </a:lnTo>
                  <a:lnTo>
                    <a:pt x="10" y="216"/>
                  </a:lnTo>
                  <a:lnTo>
                    <a:pt x="13" y="224"/>
                  </a:lnTo>
                  <a:lnTo>
                    <a:pt x="16" y="230"/>
                  </a:lnTo>
                  <a:lnTo>
                    <a:pt x="19" y="237"/>
                  </a:lnTo>
                  <a:lnTo>
                    <a:pt x="22" y="244"/>
                  </a:lnTo>
                  <a:lnTo>
                    <a:pt x="27" y="250"/>
                  </a:lnTo>
                  <a:lnTo>
                    <a:pt x="32" y="257"/>
                  </a:lnTo>
                  <a:lnTo>
                    <a:pt x="36" y="263"/>
                  </a:lnTo>
                  <a:lnTo>
                    <a:pt x="42" y="268"/>
                  </a:lnTo>
                  <a:lnTo>
                    <a:pt x="47" y="274"/>
                  </a:lnTo>
                  <a:lnTo>
                    <a:pt x="52" y="279"/>
                  </a:lnTo>
                  <a:lnTo>
                    <a:pt x="58" y="285"/>
                  </a:lnTo>
                  <a:lnTo>
                    <a:pt x="64" y="289"/>
                  </a:lnTo>
                  <a:lnTo>
                    <a:pt x="70" y="294"/>
                  </a:lnTo>
                  <a:lnTo>
                    <a:pt x="77" y="297"/>
                  </a:lnTo>
                  <a:lnTo>
                    <a:pt x="83" y="302"/>
                  </a:lnTo>
                  <a:lnTo>
                    <a:pt x="91" y="305"/>
                  </a:lnTo>
                  <a:lnTo>
                    <a:pt x="97" y="308"/>
                  </a:lnTo>
                  <a:lnTo>
                    <a:pt x="104" y="311"/>
                  </a:lnTo>
                  <a:lnTo>
                    <a:pt x="112" y="313"/>
                  </a:lnTo>
                  <a:lnTo>
                    <a:pt x="119" y="316"/>
                  </a:lnTo>
                  <a:lnTo>
                    <a:pt x="128" y="318"/>
                  </a:lnTo>
                  <a:lnTo>
                    <a:pt x="135" y="319"/>
                  </a:lnTo>
                  <a:lnTo>
                    <a:pt x="143" y="320"/>
                  </a:lnTo>
                  <a:lnTo>
                    <a:pt x="151" y="321"/>
                  </a:lnTo>
                  <a:lnTo>
                    <a:pt x="160" y="321"/>
                  </a:lnTo>
                  <a:lnTo>
                    <a:pt x="167" y="321"/>
                  </a:lnTo>
                  <a:lnTo>
                    <a:pt x="176" y="320"/>
                  </a:lnTo>
                  <a:lnTo>
                    <a:pt x="184" y="319"/>
                  </a:lnTo>
                  <a:lnTo>
                    <a:pt x="192" y="318"/>
                  </a:lnTo>
                  <a:lnTo>
                    <a:pt x="199" y="316"/>
                  </a:lnTo>
                  <a:lnTo>
                    <a:pt x="207" y="313"/>
                  </a:lnTo>
                  <a:lnTo>
                    <a:pt x="214" y="311"/>
                  </a:lnTo>
                  <a:lnTo>
                    <a:pt x="221" y="308"/>
                  </a:lnTo>
                  <a:lnTo>
                    <a:pt x="229" y="305"/>
                  </a:lnTo>
                  <a:lnTo>
                    <a:pt x="235" y="302"/>
                  </a:lnTo>
                  <a:lnTo>
                    <a:pt x="243" y="297"/>
                  </a:lnTo>
                  <a:lnTo>
                    <a:pt x="249" y="294"/>
                  </a:lnTo>
                  <a:lnTo>
                    <a:pt x="254" y="289"/>
                  </a:lnTo>
                  <a:lnTo>
                    <a:pt x="261" y="285"/>
                  </a:lnTo>
                  <a:lnTo>
                    <a:pt x="267" y="279"/>
                  </a:lnTo>
                  <a:lnTo>
                    <a:pt x="273" y="274"/>
                  </a:lnTo>
                  <a:lnTo>
                    <a:pt x="278" y="268"/>
                  </a:lnTo>
                  <a:lnTo>
                    <a:pt x="282" y="263"/>
                  </a:lnTo>
                  <a:lnTo>
                    <a:pt x="287" y="257"/>
                  </a:lnTo>
                  <a:lnTo>
                    <a:pt x="292" y="250"/>
                  </a:lnTo>
                  <a:lnTo>
                    <a:pt x="296" y="244"/>
                  </a:lnTo>
                  <a:lnTo>
                    <a:pt x="300" y="237"/>
                  </a:lnTo>
                  <a:lnTo>
                    <a:pt x="303" y="230"/>
                  </a:lnTo>
                  <a:lnTo>
                    <a:pt x="307" y="224"/>
                  </a:lnTo>
                  <a:lnTo>
                    <a:pt x="310" y="216"/>
                  </a:lnTo>
                  <a:lnTo>
                    <a:pt x="312" y="209"/>
                  </a:lnTo>
                  <a:lnTo>
                    <a:pt x="314" y="201"/>
                  </a:lnTo>
                  <a:lnTo>
                    <a:pt x="316" y="192"/>
                  </a:lnTo>
                  <a:lnTo>
                    <a:pt x="317" y="185"/>
                  </a:lnTo>
                  <a:lnTo>
                    <a:pt x="318" y="176"/>
                  </a:lnTo>
                  <a:lnTo>
                    <a:pt x="319" y="169"/>
                  </a:lnTo>
                  <a:lnTo>
                    <a:pt x="319" y="160"/>
                  </a:lnTo>
                  <a:lnTo>
                    <a:pt x="319" y="152"/>
                  </a:lnTo>
                  <a:lnTo>
                    <a:pt x="318" y="144"/>
                  </a:lnTo>
                  <a:lnTo>
                    <a:pt x="317" y="136"/>
                  </a:lnTo>
                  <a:lnTo>
                    <a:pt x="316" y="128"/>
                  </a:lnTo>
                  <a:lnTo>
                    <a:pt x="314" y="121"/>
                  </a:lnTo>
                  <a:lnTo>
                    <a:pt x="312" y="113"/>
                  </a:lnTo>
                  <a:lnTo>
                    <a:pt x="310" y="106"/>
                  </a:lnTo>
                  <a:lnTo>
                    <a:pt x="307" y="98"/>
                  </a:lnTo>
                  <a:lnTo>
                    <a:pt x="303" y="91"/>
                  </a:lnTo>
                  <a:lnTo>
                    <a:pt x="300" y="84"/>
                  </a:lnTo>
                  <a:lnTo>
                    <a:pt x="296" y="77"/>
                  </a:lnTo>
                  <a:lnTo>
                    <a:pt x="292" y="70"/>
                  </a:lnTo>
                  <a:lnTo>
                    <a:pt x="287" y="64"/>
                  </a:lnTo>
                  <a:lnTo>
                    <a:pt x="282" y="59"/>
                  </a:lnTo>
                  <a:lnTo>
                    <a:pt x="278" y="52"/>
                  </a:lnTo>
                  <a:lnTo>
                    <a:pt x="273" y="47"/>
                  </a:lnTo>
                  <a:lnTo>
                    <a:pt x="267" y="42"/>
                  </a:lnTo>
                  <a:lnTo>
                    <a:pt x="261" y="36"/>
                  </a:lnTo>
                  <a:lnTo>
                    <a:pt x="254" y="32"/>
                  </a:lnTo>
                  <a:lnTo>
                    <a:pt x="249" y="28"/>
                  </a:lnTo>
                  <a:lnTo>
                    <a:pt x="243" y="23"/>
                  </a:lnTo>
                  <a:lnTo>
                    <a:pt x="235" y="19"/>
                  </a:lnTo>
                  <a:lnTo>
                    <a:pt x="229" y="16"/>
                  </a:lnTo>
                  <a:lnTo>
                    <a:pt x="221" y="13"/>
                  </a:lnTo>
                  <a:lnTo>
                    <a:pt x="214" y="9"/>
                  </a:lnTo>
                  <a:lnTo>
                    <a:pt x="207" y="7"/>
                  </a:lnTo>
                  <a:lnTo>
                    <a:pt x="199" y="5"/>
                  </a:lnTo>
                  <a:lnTo>
                    <a:pt x="192" y="3"/>
                  </a:lnTo>
                  <a:lnTo>
                    <a:pt x="184" y="2"/>
                  </a:lnTo>
                  <a:lnTo>
                    <a:pt x="176" y="1"/>
                  </a:lnTo>
                  <a:lnTo>
                    <a:pt x="167" y="0"/>
                  </a:lnTo>
                  <a:lnTo>
                    <a:pt x="16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54"/>
            <p:cNvSpPr>
              <a:spLocks/>
            </p:cNvSpPr>
            <p:nvPr/>
          </p:nvSpPr>
          <p:spPr bwMode="auto">
            <a:xfrm>
              <a:off x="2811463" y="3784600"/>
              <a:ext cx="506412" cy="509587"/>
            </a:xfrm>
            <a:custGeom>
              <a:avLst/>
              <a:gdLst>
                <a:gd name="T0" fmla="*/ 143 w 319"/>
                <a:gd name="T1" fmla="*/ 1 h 321"/>
                <a:gd name="T2" fmla="*/ 119 w 319"/>
                <a:gd name="T3" fmla="*/ 5 h 321"/>
                <a:gd name="T4" fmla="*/ 97 w 319"/>
                <a:gd name="T5" fmla="*/ 13 h 321"/>
                <a:gd name="T6" fmla="*/ 77 w 319"/>
                <a:gd name="T7" fmla="*/ 23 h 321"/>
                <a:gd name="T8" fmla="*/ 58 w 319"/>
                <a:gd name="T9" fmla="*/ 36 h 321"/>
                <a:gd name="T10" fmla="*/ 42 w 319"/>
                <a:gd name="T11" fmla="*/ 52 h 321"/>
                <a:gd name="T12" fmla="*/ 27 w 319"/>
                <a:gd name="T13" fmla="*/ 70 h 321"/>
                <a:gd name="T14" fmla="*/ 16 w 319"/>
                <a:gd name="T15" fmla="*/ 91 h 321"/>
                <a:gd name="T16" fmla="*/ 6 w 319"/>
                <a:gd name="T17" fmla="*/ 113 h 321"/>
                <a:gd name="T18" fmla="*/ 1 w 319"/>
                <a:gd name="T19" fmla="*/ 136 h 321"/>
                <a:gd name="T20" fmla="*/ 0 w 319"/>
                <a:gd name="T21" fmla="*/ 160 h 321"/>
                <a:gd name="T22" fmla="*/ 1 w 319"/>
                <a:gd name="T23" fmla="*/ 185 h 321"/>
                <a:gd name="T24" fmla="*/ 6 w 319"/>
                <a:gd name="T25" fmla="*/ 209 h 321"/>
                <a:gd name="T26" fmla="*/ 16 w 319"/>
                <a:gd name="T27" fmla="*/ 230 h 321"/>
                <a:gd name="T28" fmla="*/ 27 w 319"/>
                <a:gd name="T29" fmla="*/ 250 h 321"/>
                <a:gd name="T30" fmla="*/ 42 w 319"/>
                <a:gd name="T31" fmla="*/ 268 h 321"/>
                <a:gd name="T32" fmla="*/ 58 w 319"/>
                <a:gd name="T33" fmla="*/ 285 h 321"/>
                <a:gd name="T34" fmla="*/ 77 w 319"/>
                <a:gd name="T35" fmla="*/ 297 h 321"/>
                <a:gd name="T36" fmla="*/ 97 w 319"/>
                <a:gd name="T37" fmla="*/ 308 h 321"/>
                <a:gd name="T38" fmla="*/ 119 w 319"/>
                <a:gd name="T39" fmla="*/ 316 h 321"/>
                <a:gd name="T40" fmla="*/ 143 w 319"/>
                <a:gd name="T41" fmla="*/ 320 h 321"/>
                <a:gd name="T42" fmla="*/ 167 w 319"/>
                <a:gd name="T43" fmla="*/ 321 h 321"/>
                <a:gd name="T44" fmla="*/ 192 w 319"/>
                <a:gd name="T45" fmla="*/ 318 h 321"/>
                <a:gd name="T46" fmla="*/ 214 w 319"/>
                <a:gd name="T47" fmla="*/ 311 h 321"/>
                <a:gd name="T48" fmla="*/ 235 w 319"/>
                <a:gd name="T49" fmla="*/ 302 h 321"/>
                <a:gd name="T50" fmla="*/ 254 w 319"/>
                <a:gd name="T51" fmla="*/ 289 h 321"/>
                <a:gd name="T52" fmla="*/ 273 w 319"/>
                <a:gd name="T53" fmla="*/ 274 h 321"/>
                <a:gd name="T54" fmla="*/ 287 w 319"/>
                <a:gd name="T55" fmla="*/ 257 h 321"/>
                <a:gd name="T56" fmla="*/ 300 w 319"/>
                <a:gd name="T57" fmla="*/ 237 h 321"/>
                <a:gd name="T58" fmla="*/ 310 w 319"/>
                <a:gd name="T59" fmla="*/ 216 h 321"/>
                <a:gd name="T60" fmla="*/ 316 w 319"/>
                <a:gd name="T61" fmla="*/ 192 h 321"/>
                <a:gd name="T62" fmla="*/ 319 w 319"/>
                <a:gd name="T63" fmla="*/ 169 h 321"/>
                <a:gd name="T64" fmla="*/ 318 w 319"/>
                <a:gd name="T65" fmla="*/ 144 h 321"/>
                <a:gd name="T66" fmla="*/ 314 w 319"/>
                <a:gd name="T67" fmla="*/ 121 h 321"/>
                <a:gd name="T68" fmla="*/ 307 w 319"/>
                <a:gd name="T69" fmla="*/ 98 h 321"/>
                <a:gd name="T70" fmla="*/ 296 w 319"/>
                <a:gd name="T71" fmla="*/ 77 h 321"/>
                <a:gd name="T72" fmla="*/ 282 w 319"/>
                <a:gd name="T73" fmla="*/ 59 h 321"/>
                <a:gd name="T74" fmla="*/ 267 w 319"/>
                <a:gd name="T75" fmla="*/ 42 h 321"/>
                <a:gd name="T76" fmla="*/ 249 w 319"/>
                <a:gd name="T77" fmla="*/ 28 h 321"/>
                <a:gd name="T78" fmla="*/ 229 w 319"/>
                <a:gd name="T79" fmla="*/ 16 h 321"/>
                <a:gd name="T80" fmla="*/ 207 w 319"/>
                <a:gd name="T81" fmla="*/ 7 h 321"/>
                <a:gd name="T82" fmla="*/ 184 w 319"/>
                <a:gd name="T83" fmla="*/ 2 h 321"/>
                <a:gd name="T84" fmla="*/ 160 w 319"/>
                <a:gd name="T85" fmla="*/ 0 h 3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9"/>
                <a:gd name="T130" fmla="*/ 0 h 321"/>
                <a:gd name="T131" fmla="*/ 319 w 319"/>
                <a:gd name="T132" fmla="*/ 321 h 3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9" h="321">
                  <a:moveTo>
                    <a:pt x="160" y="0"/>
                  </a:moveTo>
                  <a:lnTo>
                    <a:pt x="151" y="0"/>
                  </a:lnTo>
                  <a:lnTo>
                    <a:pt x="143" y="1"/>
                  </a:lnTo>
                  <a:lnTo>
                    <a:pt x="135" y="2"/>
                  </a:lnTo>
                  <a:lnTo>
                    <a:pt x="128" y="3"/>
                  </a:lnTo>
                  <a:lnTo>
                    <a:pt x="119" y="5"/>
                  </a:lnTo>
                  <a:lnTo>
                    <a:pt x="112" y="7"/>
                  </a:lnTo>
                  <a:lnTo>
                    <a:pt x="104" y="9"/>
                  </a:lnTo>
                  <a:lnTo>
                    <a:pt x="97" y="13"/>
                  </a:lnTo>
                  <a:lnTo>
                    <a:pt x="91" y="16"/>
                  </a:lnTo>
                  <a:lnTo>
                    <a:pt x="83" y="19"/>
                  </a:lnTo>
                  <a:lnTo>
                    <a:pt x="77" y="23"/>
                  </a:lnTo>
                  <a:lnTo>
                    <a:pt x="70" y="28"/>
                  </a:lnTo>
                  <a:lnTo>
                    <a:pt x="64" y="32"/>
                  </a:lnTo>
                  <a:lnTo>
                    <a:pt x="58" y="36"/>
                  </a:lnTo>
                  <a:lnTo>
                    <a:pt x="52" y="42"/>
                  </a:lnTo>
                  <a:lnTo>
                    <a:pt x="47" y="47"/>
                  </a:lnTo>
                  <a:lnTo>
                    <a:pt x="42" y="52"/>
                  </a:lnTo>
                  <a:lnTo>
                    <a:pt x="36" y="59"/>
                  </a:lnTo>
                  <a:lnTo>
                    <a:pt x="32" y="64"/>
                  </a:lnTo>
                  <a:lnTo>
                    <a:pt x="27" y="70"/>
                  </a:lnTo>
                  <a:lnTo>
                    <a:pt x="22" y="77"/>
                  </a:lnTo>
                  <a:lnTo>
                    <a:pt x="19" y="84"/>
                  </a:lnTo>
                  <a:lnTo>
                    <a:pt x="16" y="91"/>
                  </a:lnTo>
                  <a:lnTo>
                    <a:pt x="13" y="98"/>
                  </a:lnTo>
                  <a:lnTo>
                    <a:pt x="10" y="106"/>
                  </a:lnTo>
                  <a:lnTo>
                    <a:pt x="6" y="113"/>
                  </a:lnTo>
                  <a:lnTo>
                    <a:pt x="4" y="121"/>
                  </a:lnTo>
                  <a:lnTo>
                    <a:pt x="3" y="128"/>
                  </a:lnTo>
                  <a:lnTo>
                    <a:pt x="1" y="136"/>
                  </a:lnTo>
                  <a:lnTo>
                    <a:pt x="1" y="144"/>
                  </a:lnTo>
                  <a:lnTo>
                    <a:pt x="0" y="152"/>
                  </a:lnTo>
                  <a:lnTo>
                    <a:pt x="0" y="160"/>
                  </a:lnTo>
                  <a:lnTo>
                    <a:pt x="0" y="169"/>
                  </a:lnTo>
                  <a:lnTo>
                    <a:pt x="1" y="176"/>
                  </a:lnTo>
                  <a:lnTo>
                    <a:pt x="1" y="185"/>
                  </a:lnTo>
                  <a:lnTo>
                    <a:pt x="3" y="192"/>
                  </a:lnTo>
                  <a:lnTo>
                    <a:pt x="4" y="201"/>
                  </a:lnTo>
                  <a:lnTo>
                    <a:pt x="6" y="209"/>
                  </a:lnTo>
                  <a:lnTo>
                    <a:pt x="10" y="216"/>
                  </a:lnTo>
                  <a:lnTo>
                    <a:pt x="13" y="224"/>
                  </a:lnTo>
                  <a:lnTo>
                    <a:pt x="16" y="230"/>
                  </a:lnTo>
                  <a:lnTo>
                    <a:pt x="19" y="237"/>
                  </a:lnTo>
                  <a:lnTo>
                    <a:pt x="22" y="244"/>
                  </a:lnTo>
                  <a:lnTo>
                    <a:pt x="27" y="250"/>
                  </a:lnTo>
                  <a:lnTo>
                    <a:pt x="32" y="257"/>
                  </a:lnTo>
                  <a:lnTo>
                    <a:pt x="36" y="263"/>
                  </a:lnTo>
                  <a:lnTo>
                    <a:pt x="42" y="268"/>
                  </a:lnTo>
                  <a:lnTo>
                    <a:pt x="47" y="274"/>
                  </a:lnTo>
                  <a:lnTo>
                    <a:pt x="52" y="279"/>
                  </a:lnTo>
                  <a:lnTo>
                    <a:pt x="58" y="285"/>
                  </a:lnTo>
                  <a:lnTo>
                    <a:pt x="64" y="289"/>
                  </a:lnTo>
                  <a:lnTo>
                    <a:pt x="70" y="294"/>
                  </a:lnTo>
                  <a:lnTo>
                    <a:pt x="77" y="297"/>
                  </a:lnTo>
                  <a:lnTo>
                    <a:pt x="83" y="302"/>
                  </a:lnTo>
                  <a:lnTo>
                    <a:pt x="91" y="305"/>
                  </a:lnTo>
                  <a:lnTo>
                    <a:pt x="97" y="308"/>
                  </a:lnTo>
                  <a:lnTo>
                    <a:pt x="104" y="311"/>
                  </a:lnTo>
                  <a:lnTo>
                    <a:pt x="112" y="313"/>
                  </a:lnTo>
                  <a:lnTo>
                    <a:pt x="119" y="316"/>
                  </a:lnTo>
                  <a:lnTo>
                    <a:pt x="128" y="318"/>
                  </a:lnTo>
                  <a:lnTo>
                    <a:pt x="135" y="319"/>
                  </a:lnTo>
                  <a:lnTo>
                    <a:pt x="143" y="320"/>
                  </a:lnTo>
                  <a:lnTo>
                    <a:pt x="151" y="321"/>
                  </a:lnTo>
                  <a:lnTo>
                    <a:pt x="160" y="321"/>
                  </a:lnTo>
                  <a:lnTo>
                    <a:pt x="167" y="321"/>
                  </a:lnTo>
                  <a:lnTo>
                    <a:pt x="176" y="320"/>
                  </a:lnTo>
                  <a:lnTo>
                    <a:pt x="184" y="319"/>
                  </a:lnTo>
                  <a:lnTo>
                    <a:pt x="192" y="318"/>
                  </a:lnTo>
                  <a:lnTo>
                    <a:pt x="199" y="316"/>
                  </a:lnTo>
                  <a:lnTo>
                    <a:pt x="207" y="313"/>
                  </a:lnTo>
                  <a:lnTo>
                    <a:pt x="214" y="311"/>
                  </a:lnTo>
                  <a:lnTo>
                    <a:pt x="221" y="308"/>
                  </a:lnTo>
                  <a:lnTo>
                    <a:pt x="229" y="305"/>
                  </a:lnTo>
                  <a:lnTo>
                    <a:pt x="235" y="302"/>
                  </a:lnTo>
                  <a:lnTo>
                    <a:pt x="243" y="297"/>
                  </a:lnTo>
                  <a:lnTo>
                    <a:pt x="249" y="294"/>
                  </a:lnTo>
                  <a:lnTo>
                    <a:pt x="254" y="289"/>
                  </a:lnTo>
                  <a:lnTo>
                    <a:pt x="261" y="285"/>
                  </a:lnTo>
                  <a:lnTo>
                    <a:pt x="267" y="279"/>
                  </a:lnTo>
                  <a:lnTo>
                    <a:pt x="273" y="274"/>
                  </a:lnTo>
                  <a:lnTo>
                    <a:pt x="278" y="268"/>
                  </a:lnTo>
                  <a:lnTo>
                    <a:pt x="282" y="263"/>
                  </a:lnTo>
                  <a:lnTo>
                    <a:pt x="287" y="257"/>
                  </a:lnTo>
                  <a:lnTo>
                    <a:pt x="292" y="250"/>
                  </a:lnTo>
                  <a:lnTo>
                    <a:pt x="296" y="244"/>
                  </a:lnTo>
                  <a:lnTo>
                    <a:pt x="300" y="237"/>
                  </a:lnTo>
                  <a:lnTo>
                    <a:pt x="303" y="230"/>
                  </a:lnTo>
                  <a:lnTo>
                    <a:pt x="307" y="224"/>
                  </a:lnTo>
                  <a:lnTo>
                    <a:pt x="310" y="216"/>
                  </a:lnTo>
                  <a:lnTo>
                    <a:pt x="312" y="209"/>
                  </a:lnTo>
                  <a:lnTo>
                    <a:pt x="314" y="201"/>
                  </a:lnTo>
                  <a:lnTo>
                    <a:pt x="316" y="192"/>
                  </a:lnTo>
                  <a:lnTo>
                    <a:pt x="317" y="185"/>
                  </a:lnTo>
                  <a:lnTo>
                    <a:pt x="318" y="176"/>
                  </a:lnTo>
                  <a:lnTo>
                    <a:pt x="319" y="169"/>
                  </a:lnTo>
                  <a:lnTo>
                    <a:pt x="319" y="160"/>
                  </a:lnTo>
                  <a:lnTo>
                    <a:pt x="319" y="152"/>
                  </a:lnTo>
                  <a:lnTo>
                    <a:pt x="318" y="144"/>
                  </a:lnTo>
                  <a:lnTo>
                    <a:pt x="317" y="136"/>
                  </a:lnTo>
                  <a:lnTo>
                    <a:pt x="316" y="128"/>
                  </a:lnTo>
                  <a:lnTo>
                    <a:pt x="314" y="121"/>
                  </a:lnTo>
                  <a:lnTo>
                    <a:pt x="312" y="113"/>
                  </a:lnTo>
                  <a:lnTo>
                    <a:pt x="310" y="106"/>
                  </a:lnTo>
                  <a:lnTo>
                    <a:pt x="307" y="98"/>
                  </a:lnTo>
                  <a:lnTo>
                    <a:pt x="303" y="91"/>
                  </a:lnTo>
                  <a:lnTo>
                    <a:pt x="300" y="84"/>
                  </a:lnTo>
                  <a:lnTo>
                    <a:pt x="296" y="77"/>
                  </a:lnTo>
                  <a:lnTo>
                    <a:pt x="292" y="70"/>
                  </a:lnTo>
                  <a:lnTo>
                    <a:pt x="287" y="64"/>
                  </a:lnTo>
                  <a:lnTo>
                    <a:pt x="282" y="59"/>
                  </a:lnTo>
                  <a:lnTo>
                    <a:pt x="278" y="52"/>
                  </a:lnTo>
                  <a:lnTo>
                    <a:pt x="273" y="47"/>
                  </a:lnTo>
                  <a:lnTo>
                    <a:pt x="267" y="42"/>
                  </a:lnTo>
                  <a:lnTo>
                    <a:pt x="261" y="36"/>
                  </a:lnTo>
                  <a:lnTo>
                    <a:pt x="254" y="32"/>
                  </a:lnTo>
                  <a:lnTo>
                    <a:pt x="249" y="28"/>
                  </a:lnTo>
                  <a:lnTo>
                    <a:pt x="243" y="23"/>
                  </a:lnTo>
                  <a:lnTo>
                    <a:pt x="235" y="19"/>
                  </a:lnTo>
                  <a:lnTo>
                    <a:pt x="229" y="16"/>
                  </a:lnTo>
                  <a:lnTo>
                    <a:pt x="221" y="13"/>
                  </a:lnTo>
                  <a:lnTo>
                    <a:pt x="214" y="9"/>
                  </a:lnTo>
                  <a:lnTo>
                    <a:pt x="207" y="7"/>
                  </a:lnTo>
                  <a:lnTo>
                    <a:pt x="199" y="5"/>
                  </a:lnTo>
                  <a:lnTo>
                    <a:pt x="192" y="3"/>
                  </a:lnTo>
                  <a:lnTo>
                    <a:pt x="184" y="2"/>
                  </a:lnTo>
                  <a:lnTo>
                    <a:pt x="176" y="1"/>
                  </a:lnTo>
                  <a:lnTo>
                    <a:pt x="167" y="0"/>
                  </a:lnTo>
                  <a:lnTo>
                    <a:pt x="16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2" name="Rectangle 55"/>
            <p:cNvSpPr>
              <a:spLocks noChangeArrowheads="1"/>
            </p:cNvSpPr>
            <p:nvPr/>
          </p:nvSpPr>
          <p:spPr bwMode="auto">
            <a:xfrm>
              <a:off x="2989263" y="3902075"/>
              <a:ext cx="1968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RM</a:t>
              </a:r>
              <a:endParaRPr lang="en-US" altLang="en-US"/>
            </a:p>
          </p:txBody>
        </p:sp>
        <p:sp>
          <p:nvSpPr>
            <p:cNvPr id="373" name="Rectangle 56"/>
            <p:cNvSpPr>
              <a:spLocks noChangeArrowheads="1"/>
            </p:cNvSpPr>
            <p:nvPr/>
          </p:nvSpPr>
          <p:spPr bwMode="auto">
            <a:xfrm>
              <a:off x="3008313" y="4038600"/>
              <a:ext cx="1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374" name="Rectangle 57"/>
            <p:cNvSpPr>
              <a:spLocks noChangeArrowheads="1"/>
            </p:cNvSpPr>
            <p:nvPr/>
          </p:nvSpPr>
          <p:spPr bwMode="auto">
            <a:xfrm>
              <a:off x="3121025" y="4038600"/>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75" name="Freeform 58"/>
            <p:cNvSpPr>
              <a:spLocks/>
            </p:cNvSpPr>
            <p:nvPr/>
          </p:nvSpPr>
          <p:spPr bwMode="auto">
            <a:xfrm>
              <a:off x="3216275" y="3157538"/>
              <a:ext cx="609600" cy="509587"/>
            </a:xfrm>
            <a:custGeom>
              <a:avLst/>
              <a:gdLst>
                <a:gd name="T0" fmla="*/ 172 w 384"/>
                <a:gd name="T1" fmla="*/ 1 h 321"/>
                <a:gd name="T2" fmla="*/ 144 w 384"/>
                <a:gd name="T3" fmla="*/ 5 h 321"/>
                <a:gd name="T4" fmla="*/ 118 w 384"/>
                <a:gd name="T5" fmla="*/ 13 h 321"/>
                <a:gd name="T6" fmla="*/ 92 w 384"/>
                <a:gd name="T7" fmla="*/ 23 h 321"/>
                <a:gd name="T8" fmla="*/ 70 w 384"/>
                <a:gd name="T9" fmla="*/ 37 h 321"/>
                <a:gd name="T10" fmla="*/ 51 w 384"/>
                <a:gd name="T11" fmla="*/ 53 h 321"/>
                <a:gd name="T12" fmla="*/ 32 w 384"/>
                <a:gd name="T13" fmla="*/ 72 h 321"/>
                <a:gd name="T14" fmla="*/ 20 w 384"/>
                <a:gd name="T15" fmla="*/ 91 h 321"/>
                <a:gd name="T16" fmla="*/ 9 w 384"/>
                <a:gd name="T17" fmla="*/ 113 h 321"/>
                <a:gd name="T18" fmla="*/ 3 w 384"/>
                <a:gd name="T19" fmla="*/ 137 h 321"/>
                <a:gd name="T20" fmla="*/ 0 w 384"/>
                <a:gd name="T21" fmla="*/ 160 h 321"/>
                <a:gd name="T22" fmla="*/ 3 w 384"/>
                <a:gd name="T23" fmla="*/ 185 h 321"/>
                <a:gd name="T24" fmla="*/ 9 w 384"/>
                <a:gd name="T25" fmla="*/ 209 h 321"/>
                <a:gd name="T26" fmla="*/ 20 w 384"/>
                <a:gd name="T27" fmla="*/ 230 h 321"/>
                <a:gd name="T28" fmla="*/ 32 w 384"/>
                <a:gd name="T29" fmla="*/ 250 h 321"/>
                <a:gd name="T30" fmla="*/ 51 w 384"/>
                <a:gd name="T31" fmla="*/ 269 h 321"/>
                <a:gd name="T32" fmla="*/ 70 w 384"/>
                <a:gd name="T33" fmla="*/ 285 h 321"/>
                <a:gd name="T34" fmla="*/ 92 w 384"/>
                <a:gd name="T35" fmla="*/ 298 h 321"/>
                <a:gd name="T36" fmla="*/ 118 w 384"/>
                <a:gd name="T37" fmla="*/ 309 h 321"/>
                <a:gd name="T38" fmla="*/ 144 w 384"/>
                <a:gd name="T39" fmla="*/ 317 h 321"/>
                <a:gd name="T40" fmla="*/ 172 w 384"/>
                <a:gd name="T41" fmla="*/ 321 h 321"/>
                <a:gd name="T42" fmla="*/ 202 w 384"/>
                <a:gd name="T43" fmla="*/ 321 h 321"/>
                <a:gd name="T44" fmla="*/ 230 w 384"/>
                <a:gd name="T45" fmla="*/ 318 h 321"/>
                <a:gd name="T46" fmla="*/ 258 w 384"/>
                <a:gd name="T47" fmla="*/ 311 h 321"/>
                <a:gd name="T48" fmla="*/ 284 w 384"/>
                <a:gd name="T49" fmla="*/ 302 h 321"/>
                <a:gd name="T50" fmla="*/ 306 w 384"/>
                <a:gd name="T51" fmla="*/ 290 h 321"/>
                <a:gd name="T52" fmla="*/ 327 w 384"/>
                <a:gd name="T53" fmla="*/ 274 h 321"/>
                <a:gd name="T54" fmla="*/ 345 w 384"/>
                <a:gd name="T55" fmla="*/ 257 h 321"/>
                <a:gd name="T56" fmla="*/ 360 w 384"/>
                <a:gd name="T57" fmla="*/ 237 h 321"/>
                <a:gd name="T58" fmla="*/ 372 w 384"/>
                <a:gd name="T59" fmla="*/ 216 h 321"/>
                <a:gd name="T60" fmla="*/ 379 w 384"/>
                <a:gd name="T61" fmla="*/ 194 h 321"/>
                <a:gd name="T62" fmla="*/ 384 w 384"/>
                <a:gd name="T63" fmla="*/ 169 h 321"/>
                <a:gd name="T64" fmla="*/ 383 w 384"/>
                <a:gd name="T65" fmla="*/ 144 h 321"/>
                <a:gd name="T66" fmla="*/ 377 w 384"/>
                <a:gd name="T67" fmla="*/ 121 h 321"/>
                <a:gd name="T68" fmla="*/ 369 w 384"/>
                <a:gd name="T69" fmla="*/ 98 h 321"/>
                <a:gd name="T70" fmla="*/ 356 w 384"/>
                <a:gd name="T71" fmla="*/ 78 h 321"/>
                <a:gd name="T72" fmla="*/ 340 w 384"/>
                <a:gd name="T73" fmla="*/ 59 h 321"/>
                <a:gd name="T74" fmla="*/ 321 w 384"/>
                <a:gd name="T75" fmla="*/ 42 h 321"/>
                <a:gd name="T76" fmla="*/ 298 w 384"/>
                <a:gd name="T77" fmla="*/ 28 h 321"/>
                <a:gd name="T78" fmla="*/ 275 w 384"/>
                <a:gd name="T79" fmla="*/ 16 h 321"/>
                <a:gd name="T80" fmla="*/ 248 w 384"/>
                <a:gd name="T81" fmla="*/ 7 h 321"/>
                <a:gd name="T82" fmla="*/ 221 w 384"/>
                <a:gd name="T83" fmla="*/ 2 h 321"/>
                <a:gd name="T84" fmla="*/ 192 w 384"/>
                <a:gd name="T85" fmla="*/ 0 h 3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4"/>
                <a:gd name="T130" fmla="*/ 0 h 321"/>
                <a:gd name="T131" fmla="*/ 384 w 384"/>
                <a:gd name="T132" fmla="*/ 321 h 3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4" h="321">
                  <a:moveTo>
                    <a:pt x="192" y="0"/>
                  </a:moveTo>
                  <a:lnTo>
                    <a:pt x="182" y="1"/>
                  </a:lnTo>
                  <a:lnTo>
                    <a:pt x="172" y="1"/>
                  </a:lnTo>
                  <a:lnTo>
                    <a:pt x="162" y="2"/>
                  </a:lnTo>
                  <a:lnTo>
                    <a:pt x="153" y="3"/>
                  </a:lnTo>
                  <a:lnTo>
                    <a:pt x="144" y="5"/>
                  </a:lnTo>
                  <a:lnTo>
                    <a:pt x="135" y="7"/>
                  </a:lnTo>
                  <a:lnTo>
                    <a:pt x="126" y="9"/>
                  </a:lnTo>
                  <a:lnTo>
                    <a:pt x="118" y="13"/>
                  </a:lnTo>
                  <a:lnTo>
                    <a:pt x="109" y="16"/>
                  </a:lnTo>
                  <a:lnTo>
                    <a:pt x="101" y="19"/>
                  </a:lnTo>
                  <a:lnTo>
                    <a:pt x="92" y="23"/>
                  </a:lnTo>
                  <a:lnTo>
                    <a:pt x="85" y="28"/>
                  </a:lnTo>
                  <a:lnTo>
                    <a:pt x="77" y="32"/>
                  </a:lnTo>
                  <a:lnTo>
                    <a:pt x="70" y="37"/>
                  </a:lnTo>
                  <a:lnTo>
                    <a:pt x="63" y="42"/>
                  </a:lnTo>
                  <a:lnTo>
                    <a:pt x="56" y="47"/>
                  </a:lnTo>
                  <a:lnTo>
                    <a:pt x="51" y="53"/>
                  </a:lnTo>
                  <a:lnTo>
                    <a:pt x="44" y="59"/>
                  </a:lnTo>
                  <a:lnTo>
                    <a:pt x="39" y="65"/>
                  </a:lnTo>
                  <a:lnTo>
                    <a:pt x="32" y="72"/>
                  </a:lnTo>
                  <a:lnTo>
                    <a:pt x="28" y="78"/>
                  </a:lnTo>
                  <a:lnTo>
                    <a:pt x="23" y="84"/>
                  </a:lnTo>
                  <a:lnTo>
                    <a:pt x="20" y="91"/>
                  </a:lnTo>
                  <a:lnTo>
                    <a:pt x="15" y="98"/>
                  </a:lnTo>
                  <a:lnTo>
                    <a:pt x="12" y="106"/>
                  </a:lnTo>
                  <a:lnTo>
                    <a:pt x="9" y="113"/>
                  </a:lnTo>
                  <a:lnTo>
                    <a:pt x="6" y="121"/>
                  </a:lnTo>
                  <a:lnTo>
                    <a:pt x="4" y="128"/>
                  </a:lnTo>
                  <a:lnTo>
                    <a:pt x="3" y="137"/>
                  </a:lnTo>
                  <a:lnTo>
                    <a:pt x="2" y="144"/>
                  </a:lnTo>
                  <a:lnTo>
                    <a:pt x="0" y="153"/>
                  </a:lnTo>
                  <a:lnTo>
                    <a:pt x="0" y="160"/>
                  </a:lnTo>
                  <a:lnTo>
                    <a:pt x="0" y="169"/>
                  </a:lnTo>
                  <a:lnTo>
                    <a:pt x="2" y="178"/>
                  </a:lnTo>
                  <a:lnTo>
                    <a:pt x="3" y="185"/>
                  </a:lnTo>
                  <a:lnTo>
                    <a:pt x="4" y="194"/>
                  </a:lnTo>
                  <a:lnTo>
                    <a:pt x="6" y="201"/>
                  </a:lnTo>
                  <a:lnTo>
                    <a:pt x="9" y="209"/>
                  </a:lnTo>
                  <a:lnTo>
                    <a:pt x="12" y="216"/>
                  </a:lnTo>
                  <a:lnTo>
                    <a:pt x="15" y="224"/>
                  </a:lnTo>
                  <a:lnTo>
                    <a:pt x="20" y="230"/>
                  </a:lnTo>
                  <a:lnTo>
                    <a:pt x="23" y="237"/>
                  </a:lnTo>
                  <a:lnTo>
                    <a:pt x="28" y="244"/>
                  </a:lnTo>
                  <a:lnTo>
                    <a:pt x="32" y="250"/>
                  </a:lnTo>
                  <a:lnTo>
                    <a:pt x="39" y="257"/>
                  </a:lnTo>
                  <a:lnTo>
                    <a:pt x="44" y="263"/>
                  </a:lnTo>
                  <a:lnTo>
                    <a:pt x="51" y="269"/>
                  </a:lnTo>
                  <a:lnTo>
                    <a:pt x="56" y="274"/>
                  </a:lnTo>
                  <a:lnTo>
                    <a:pt x="63" y="279"/>
                  </a:lnTo>
                  <a:lnTo>
                    <a:pt x="70" y="285"/>
                  </a:lnTo>
                  <a:lnTo>
                    <a:pt x="77" y="290"/>
                  </a:lnTo>
                  <a:lnTo>
                    <a:pt x="85" y="294"/>
                  </a:lnTo>
                  <a:lnTo>
                    <a:pt x="92" y="298"/>
                  </a:lnTo>
                  <a:lnTo>
                    <a:pt x="101" y="302"/>
                  </a:lnTo>
                  <a:lnTo>
                    <a:pt x="109" y="306"/>
                  </a:lnTo>
                  <a:lnTo>
                    <a:pt x="118" y="309"/>
                  </a:lnTo>
                  <a:lnTo>
                    <a:pt x="126" y="311"/>
                  </a:lnTo>
                  <a:lnTo>
                    <a:pt x="135" y="315"/>
                  </a:lnTo>
                  <a:lnTo>
                    <a:pt x="144" y="317"/>
                  </a:lnTo>
                  <a:lnTo>
                    <a:pt x="153" y="318"/>
                  </a:lnTo>
                  <a:lnTo>
                    <a:pt x="162" y="320"/>
                  </a:lnTo>
                  <a:lnTo>
                    <a:pt x="172" y="321"/>
                  </a:lnTo>
                  <a:lnTo>
                    <a:pt x="182" y="321"/>
                  </a:lnTo>
                  <a:lnTo>
                    <a:pt x="192" y="321"/>
                  </a:lnTo>
                  <a:lnTo>
                    <a:pt x="202" y="321"/>
                  </a:lnTo>
                  <a:lnTo>
                    <a:pt x="211" y="321"/>
                  </a:lnTo>
                  <a:lnTo>
                    <a:pt x="221" y="320"/>
                  </a:lnTo>
                  <a:lnTo>
                    <a:pt x="230" y="318"/>
                  </a:lnTo>
                  <a:lnTo>
                    <a:pt x="240" y="317"/>
                  </a:lnTo>
                  <a:lnTo>
                    <a:pt x="248" y="315"/>
                  </a:lnTo>
                  <a:lnTo>
                    <a:pt x="258" y="311"/>
                  </a:lnTo>
                  <a:lnTo>
                    <a:pt x="267" y="309"/>
                  </a:lnTo>
                  <a:lnTo>
                    <a:pt x="275" y="306"/>
                  </a:lnTo>
                  <a:lnTo>
                    <a:pt x="284" y="302"/>
                  </a:lnTo>
                  <a:lnTo>
                    <a:pt x="291" y="298"/>
                  </a:lnTo>
                  <a:lnTo>
                    <a:pt x="298" y="294"/>
                  </a:lnTo>
                  <a:lnTo>
                    <a:pt x="306" y="290"/>
                  </a:lnTo>
                  <a:lnTo>
                    <a:pt x="313" y="285"/>
                  </a:lnTo>
                  <a:lnTo>
                    <a:pt x="321" y="279"/>
                  </a:lnTo>
                  <a:lnTo>
                    <a:pt x="327" y="274"/>
                  </a:lnTo>
                  <a:lnTo>
                    <a:pt x="334" y="269"/>
                  </a:lnTo>
                  <a:lnTo>
                    <a:pt x="340" y="263"/>
                  </a:lnTo>
                  <a:lnTo>
                    <a:pt x="345" y="257"/>
                  </a:lnTo>
                  <a:lnTo>
                    <a:pt x="351" y="250"/>
                  </a:lnTo>
                  <a:lnTo>
                    <a:pt x="356" y="244"/>
                  </a:lnTo>
                  <a:lnTo>
                    <a:pt x="360" y="237"/>
                  </a:lnTo>
                  <a:lnTo>
                    <a:pt x="364" y="230"/>
                  </a:lnTo>
                  <a:lnTo>
                    <a:pt x="369" y="224"/>
                  </a:lnTo>
                  <a:lnTo>
                    <a:pt x="372" y="216"/>
                  </a:lnTo>
                  <a:lnTo>
                    <a:pt x="375" y="209"/>
                  </a:lnTo>
                  <a:lnTo>
                    <a:pt x="377" y="201"/>
                  </a:lnTo>
                  <a:lnTo>
                    <a:pt x="379" y="194"/>
                  </a:lnTo>
                  <a:lnTo>
                    <a:pt x="382" y="185"/>
                  </a:lnTo>
                  <a:lnTo>
                    <a:pt x="383" y="178"/>
                  </a:lnTo>
                  <a:lnTo>
                    <a:pt x="384" y="169"/>
                  </a:lnTo>
                  <a:lnTo>
                    <a:pt x="384" y="160"/>
                  </a:lnTo>
                  <a:lnTo>
                    <a:pt x="384" y="153"/>
                  </a:lnTo>
                  <a:lnTo>
                    <a:pt x="383" y="144"/>
                  </a:lnTo>
                  <a:lnTo>
                    <a:pt x="382" y="137"/>
                  </a:lnTo>
                  <a:lnTo>
                    <a:pt x="379" y="128"/>
                  </a:lnTo>
                  <a:lnTo>
                    <a:pt x="377" y="121"/>
                  </a:lnTo>
                  <a:lnTo>
                    <a:pt x="375" y="113"/>
                  </a:lnTo>
                  <a:lnTo>
                    <a:pt x="372" y="106"/>
                  </a:lnTo>
                  <a:lnTo>
                    <a:pt x="369" y="98"/>
                  </a:lnTo>
                  <a:lnTo>
                    <a:pt x="364" y="91"/>
                  </a:lnTo>
                  <a:lnTo>
                    <a:pt x="360" y="84"/>
                  </a:lnTo>
                  <a:lnTo>
                    <a:pt x="356" y="78"/>
                  </a:lnTo>
                  <a:lnTo>
                    <a:pt x="351" y="72"/>
                  </a:lnTo>
                  <a:lnTo>
                    <a:pt x="345" y="65"/>
                  </a:lnTo>
                  <a:lnTo>
                    <a:pt x="340" y="59"/>
                  </a:lnTo>
                  <a:lnTo>
                    <a:pt x="334" y="53"/>
                  </a:lnTo>
                  <a:lnTo>
                    <a:pt x="327" y="47"/>
                  </a:lnTo>
                  <a:lnTo>
                    <a:pt x="321" y="42"/>
                  </a:lnTo>
                  <a:lnTo>
                    <a:pt x="313" y="37"/>
                  </a:lnTo>
                  <a:lnTo>
                    <a:pt x="306" y="32"/>
                  </a:lnTo>
                  <a:lnTo>
                    <a:pt x="298" y="28"/>
                  </a:lnTo>
                  <a:lnTo>
                    <a:pt x="291" y="23"/>
                  </a:lnTo>
                  <a:lnTo>
                    <a:pt x="284" y="19"/>
                  </a:lnTo>
                  <a:lnTo>
                    <a:pt x="275" y="16"/>
                  </a:lnTo>
                  <a:lnTo>
                    <a:pt x="267" y="13"/>
                  </a:lnTo>
                  <a:lnTo>
                    <a:pt x="258" y="9"/>
                  </a:lnTo>
                  <a:lnTo>
                    <a:pt x="248" y="7"/>
                  </a:lnTo>
                  <a:lnTo>
                    <a:pt x="240" y="5"/>
                  </a:lnTo>
                  <a:lnTo>
                    <a:pt x="230" y="3"/>
                  </a:lnTo>
                  <a:lnTo>
                    <a:pt x="221" y="2"/>
                  </a:lnTo>
                  <a:lnTo>
                    <a:pt x="211" y="1"/>
                  </a:lnTo>
                  <a:lnTo>
                    <a:pt x="202" y="1"/>
                  </a:lnTo>
                  <a:lnTo>
                    <a:pt x="1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59"/>
            <p:cNvSpPr>
              <a:spLocks/>
            </p:cNvSpPr>
            <p:nvPr/>
          </p:nvSpPr>
          <p:spPr bwMode="auto">
            <a:xfrm>
              <a:off x="3216275" y="3157538"/>
              <a:ext cx="609600" cy="509587"/>
            </a:xfrm>
            <a:custGeom>
              <a:avLst/>
              <a:gdLst>
                <a:gd name="T0" fmla="*/ 172 w 384"/>
                <a:gd name="T1" fmla="*/ 1 h 321"/>
                <a:gd name="T2" fmla="*/ 144 w 384"/>
                <a:gd name="T3" fmla="*/ 5 h 321"/>
                <a:gd name="T4" fmla="*/ 118 w 384"/>
                <a:gd name="T5" fmla="*/ 13 h 321"/>
                <a:gd name="T6" fmla="*/ 92 w 384"/>
                <a:gd name="T7" fmla="*/ 23 h 321"/>
                <a:gd name="T8" fmla="*/ 70 w 384"/>
                <a:gd name="T9" fmla="*/ 37 h 321"/>
                <a:gd name="T10" fmla="*/ 51 w 384"/>
                <a:gd name="T11" fmla="*/ 53 h 321"/>
                <a:gd name="T12" fmla="*/ 32 w 384"/>
                <a:gd name="T13" fmla="*/ 72 h 321"/>
                <a:gd name="T14" fmla="*/ 20 w 384"/>
                <a:gd name="T15" fmla="*/ 91 h 321"/>
                <a:gd name="T16" fmla="*/ 9 w 384"/>
                <a:gd name="T17" fmla="*/ 113 h 321"/>
                <a:gd name="T18" fmla="*/ 3 w 384"/>
                <a:gd name="T19" fmla="*/ 137 h 321"/>
                <a:gd name="T20" fmla="*/ 0 w 384"/>
                <a:gd name="T21" fmla="*/ 160 h 321"/>
                <a:gd name="T22" fmla="*/ 3 w 384"/>
                <a:gd name="T23" fmla="*/ 185 h 321"/>
                <a:gd name="T24" fmla="*/ 9 w 384"/>
                <a:gd name="T25" fmla="*/ 209 h 321"/>
                <a:gd name="T26" fmla="*/ 20 w 384"/>
                <a:gd name="T27" fmla="*/ 230 h 321"/>
                <a:gd name="T28" fmla="*/ 32 w 384"/>
                <a:gd name="T29" fmla="*/ 250 h 321"/>
                <a:gd name="T30" fmla="*/ 51 w 384"/>
                <a:gd name="T31" fmla="*/ 269 h 321"/>
                <a:gd name="T32" fmla="*/ 70 w 384"/>
                <a:gd name="T33" fmla="*/ 285 h 321"/>
                <a:gd name="T34" fmla="*/ 92 w 384"/>
                <a:gd name="T35" fmla="*/ 298 h 321"/>
                <a:gd name="T36" fmla="*/ 118 w 384"/>
                <a:gd name="T37" fmla="*/ 309 h 321"/>
                <a:gd name="T38" fmla="*/ 144 w 384"/>
                <a:gd name="T39" fmla="*/ 317 h 321"/>
                <a:gd name="T40" fmla="*/ 172 w 384"/>
                <a:gd name="T41" fmla="*/ 321 h 321"/>
                <a:gd name="T42" fmla="*/ 202 w 384"/>
                <a:gd name="T43" fmla="*/ 321 h 321"/>
                <a:gd name="T44" fmla="*/ 230 w 384"/>
                <a:gd name="T45" fmla="*/ 318 h 321"/>
                <a:gd name="T46" fmla="*/ 258 w 384"/>
                <a:gd name="T47" fmla="*/ 311 h 321"/>
                <a:gd name="T48" fmla="*/ 284 w 384"/>
                <a:gd name="T49" fmla="*/ 302 h 321"/>
                <a:gd name="T50" fmla="*/ 306 w 384"/>
                <a:gd name="T51" fmla="*/ 290 h 321"/>
                <a:gd name="T52" fmla="*/ 327 w 384"/>
                <a:gd name="T53" fmla="*/ 274 h 321"/>
                <a:gd name="T54" fmla="*/ 345 w 384"/>
                <a:gd name="T55" fmla="*/ 257 h 321"/>
                <a:gd name="T56" fmla="*/ 360 w 384"/>
                <a:gd name="T57" fmla="*/ 237 h 321"/>
                <a:gd name="T58" fmla="*/ 372 w 384"/>
                <a:gd name="T59" fmla="*/ 216 h 321"/>
                <a:gd name="T60" fmla="*/ 379 w 384"/>
                <a:gd name="T61" fmla="*/ 194 h 321"/>
                <a:gd name="T62" fmla="*/ 384 w 384"/>
                <a:gd name="T63" fmla="*/ 169 h 321"/>
                <a:gd name="T64" fmla="*/ 383 w 384"/>
                <a:gd name="T65" fmla="*/ 144 h 321"/>
                <a:gd name="T66" fmla="*/ 377 w 384"/>
                <a:gd name="T67" fmla="*/ 121 h 321"/>
                <a:gd name="T68" fmla="*/ 369 w 384"/>
                <a:gd name="T69" fmla="*/ 98 h 321"/>
                <a:gd name="T70" fmla="*/ 356 w 384"/>
                <a:gd name="T71" fmla="*/ 78 h 321"/>
                <a:gd name="T72" fmla="*/ 340 w 384"/>
                <a:gd name="T73" fmla="*/ 59 h 321"/>
                <a:gd name="T74" fmla="*/ 321 w 384"/>
                <a:gd name="T75" fmla="*/ 42 h 321"/>
                <a:gd name="T76" fmla="*/ 298 w 384"/>
                <a:gd name="T77" fmla="*/ 28 h 321"/>
                <a:gd name="T78" fmla="*/ 275 w 384"/>
                <a:gd name="T79" fmla="*/ 16 h 321"/>
                <a:gd name="T80" fmla="*/ 248 w 384"/>
                <a:gd name="T81" fmla="*/ 7 h 321"/>
                <a:gd name="T82" fmla="*/ 221 w 384"/>
                <a:gd name="T83" fmla="*/ 2 h 321"/>
                <a:gd name="T84" fmla="*/ 192 w 384"/>
                <a:gd name="T85" fmla="*/ 0 h 3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4"/>
                <a:gd name="T130" fmla="*/ 0 h 321"/>
                <a:gd name="T131" fmla="*/ 384 w 384"/>
                <a:gd name="T132" fmla="*/ 321 h 3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4" h="321">
                  <a:moveTo>
                    <a:pt x="192" y="0"/>
                  </a:moveTo>
                  <a:lnTo>
                    <a:pt x="182" y="1"/>
                  </a:lnTo>
                  <a:lnTo>
                    <a:pt x="172" y="1"/>
                  </a:lnTo>
                  <a:lnTo>
                    <a:pt x="162" y="2"/>
                  </a:lnTo>
                  <a:lnTo>
                    <a:pt x="153" y="3"/>
                  </a:lnTo>
                  <a:lnTo>
                    <a:pt x="144" y="5"/>
                  </a:lnTo>
                  <a:lnTo>
                    <a:pt x="135" y="7"/>
                  </a:lnTo>
                  <a:lnTo>
                    <a:pt x="126" y="9"/>
                  </a:lnTo>
                  <a:lnTo>
                    <a:pt x="118" y="13"/>
                  </a:lnTo>
                  <a:lnTo>
                    <a:pt x="109" y="16"/>
                  </a:lnTo>
                  <a:lnTo>
                    <a:pt x="101" y="19"/>
                  </a:lnTo>
                  <a:lnTo>
                    <a:pt x="92" y="23"/>
                  </a:lnTo>
                  <a:lnTo>
                    <a:pt x="85" y="28"/>
                  </a:lnTo>
                  <a:lnTo>
                    <a:pt x="77" y="32"/>
                  </a:lnTo>
                  <a:lnTo>
                    <a:pt x="70" y="37"/>
                  </a:lnTo>
                  <a:lnTo>
                    <a:pt x="63" y="42"/>
                  </a:lnTo>
                  <a:lnTo>
                    <a:pt x="56" y="47"/>
                  </a:lnTo>
                  <a:lnTo>
                    <a:pt x="51" y="53"/>
                  </a:lnTo>
                  <a:lnTo>
                    <a:pt x="44" y="59"/>
                  </a:lnTo>
                  <a:lnTo>
                    <a:pt x="39" y="65"/>
                  </a:lnTo>
                  <a:lnTo>
                    <a:pt x="32" y="72"/>
                  </a:lnTo>
                  <a:lnTo>
                    <a:pt x="28" y="78"/>
                  </a:lnTo>
                  <a:lnTo>
                    <a:pt x="23" y="84"/>
                  </a:lnTo>
                  <a:lnTo>
                    <a:pt x="20" y="91"/>
                  </a:lnTo>
                  <a:lnTo>
                    <a:pt x="15" y="98"/>
                  </a:lnTo>
                  <a:lnTo>
                    <a:pt x="12" y="106"/>
                  </a:lnTo>
                  <a:lnTo>
                    <a:pt x="9" y="113"/>
                  </a:lnTo>
                  <a:lnTo>
                    <a:pt x="6" y="121"/>
                  </a:lnTo>
                  <a:lnTo>
                    <a:pt x="4" y="128"/>
                  </a:lnTo>
                  <a:lnTo>
                    <a:pt x="3" y="137"/>
                  </a:lnTo>
                  <a:lnTo>
                    <a:pt x="2" y="144"/>
                  </a:lnTo>
                  <a:lnTo>
                    <a:pt x="0" y="153"/>
                  </a:lnTo>
                  <a:lnTo>
                    <a:pt x="0" y="160"/>
                  </a:lnTo>
                  <a:lnTo>
                    <a:pt x="0" y="169"/>
                  </a:lnTo>
                  <a:lnTo>
                    <a:pt x="2" y="178"/>
                  </a:lnTo>
                  <a:lnTo>
                    <a:pt x="3" y="185"/>
                  </a:lnTo>
                  <a:lnTo>
                    <a:pt x="4" y="194"/>
                  </a:lnTo>
                  <a:lnTo>
                    <a:pt x="6" y="201"/>
                  </a:lnTo>
                  <a:lnTo>
                    <a:pt x="9" y="209"/>
                  </a:lnTo>
                  <a:lnTo>
                    <a:pt x="12" y="216"/>
                  </a:lnTo>
                  <a:lnTo>
                    <a:pt x="15" y="224"/>
                  </a:lnTo>
                  <a:lnTo>
                    <a:pt x="20" y="230"/>
                  </a:lnTo>
                  <a:lnTo>
                    <a:pt x="23" y="237"/>
                  </a:lnTo>
                  <a:lnTo>
                    <a:pt x="28" y="244"/>
                  </a:lnTo>
                  <a:lnTo>
                    <a:pt x="32" y="250"/>
                  </a:lnTo>
                  <a:lnTo>
                    <a:pt x="39" y="257"/>
                  </a:lnTo>
                  <a:lnTo>
                    <a:pt x="44" y="263"/>
                  </a:lnTo>
                  <a:lnTo>
                    <a:pt x="51" y="269"/>
                  </a:lnTo>
                  <a:lnTo>
                    <a:pt x="56" y="274"/>
                  </a:lnTo>
                  <a:lnTo>
                    <a:pt x="63" y="279"/>
                  </a:lnTo>
                  <a:lnTo>
                    <a:pt x="70" y="285"/>
                  </a:lnTo>
                  <a:lnTo>
                    <a:pt x="77" y="290"/>
                  </a:lnTo>
                  <a:lnTo>
                    <a:pt x="85" y="294"/>
                  </a:lnTo>
                  <a:lnTo>
                    <a:pt x="92" y="298"/>
                  </a:lnTo>
                  <a:lnTo>
                    <a:pt x="101" y="302"/>
                  </a:lnTo>
                  <a:lnTo>
                    <a:pt x="109" y="306"/>
                  </a:lnTo>
                  <a:lnTo>
                    <a:pt x="118" y="309"/>
                  </a:lnTo>
                  <a:lnTo>
                    <a:pt x="126" y="311"/>
                  </a:lnTo>
                  <a:lnTo>
                    <a:pt x="135" y="315"/>
                  </a:lnTo>
                  <a:lnTo>
                    <a:pt x="144" y="317"/>
                  </a:lnTo>
                  <a:lnTo>
                    <a:pt x="153" y="318"/>
                  </a:lnTo>
                  <a:lnTo>
                    <a:pt x="162" y="320"/>
                  </a:lnTo>
                  <a:lnTo>
                    <a:pt x="172" y="321"/>
                  </a:lnTo>
                  <a:lnTo>
                    <a:pt x="182" y="321"/>
                  </a:lnTo>
                  <a:lnTo>
                    <a:pt x="192" y="321"/>
                  </a:lnTo>
                  <a:lnTo>
                    <a:pt x="202" y="321"/>
                  </a:lnTo>
                  <a:lnTo>
                    <a:pt x="211" y="321"/>
                  </a:lnTo>
                  <a:lnTo>
                    <a:pt x="221" y="320"/>
                  </a:lnTo>
                  <a:lnTo>
                    <a:pt x="230" y="318"/>
                  </a:lnTo>
                  <a:lnTo>
                    <a:pt x="240" y="317"/>
                  </a:lnTo>
                  <a:lnTo>
                    <a:pt x="248" y="315"/>
                  </a:lnTo>
                  <a:lnTo>
                    <a:pt x="258" y="311"/>
                  </a:lnTo>
                  <a:lnTo>
                    <a:pt x="267" y="309"/>
                  </a:lnTo>
                  <a:lnTo>
                    <a:pt x="275" y="306"/>
                  </a:lnTo>
                  <a:lnTo>
                    <a:pt x="284" y="302"/>
                  </a:lnTo>
                  <a:lnTo>
                    <a:pt x="291" y="298"/>
                  </a:lnTo>
                  <a:lnTo>
                    <a:pt x="298" y="294"/>
                  </a:lnTo>
                  <a:lnTo>
                    <a:pt x="306" y="290"/>
                  </a:lnTo>
                  <a:lnTo>
                    <a:pt x="313" y="285"/>
                  </a:lnTo>
                  <a:lnTo>
                    <a:pt x="321" y="279"/>
                  </a:lnTo>
                  <a:lnTo>
                    <a:pt x="327" y="274"/>
                  </a:lnTo>
                  <a:lnTo>
                    <a:pt x="334" y="269"/>
                  </a:lnTo>
                  <a:lnTo>
                    <a:pt x="340" y="263"/>
                  </a:lnTo>
                  <a:lnTo>
                    <a:pt x="345" y="257"/>
                  </a:lnTo>
                  <a:lnTo>
                    <a:pt x="351" y="250"/>
                  </a:lnTo>
                  <a:lnTo>
                    <a:pt x="356" y="244"/>
                  </a:lnTo>
                  <a:lnTo>
                    <a:pt x="360" y="237"/>
                  </a:lnTo>
                  <a:lnTo>
                    <a:pt x="364" y="230"/>
                  </a:lnTo>
                  <a:lnTo>
                    <a:pt x="369" y="224"/>
                  </a:lnTo>
                  <a:lnTo>
                    <a:pt x="372" y="216"/>
                  </a:lnTo>
                  <a:lnTo>
                    <a:pt x="375" y="209"/>
                  </a:lnTo>
                  <a:lnTo>
                    <a:pt x="377" y="201"/>
                  </a:lnTo>
                  <a:lnTo>
                    <a:pt x="379" y="194"/>
                  </a:lnTo>
                  <a:lnTo>
                    <a:pt x="382" y="185"/>
                  </a:lnTo>
                  <a:lnTo>
                    <a:pt x="383" y="178"/>
                  </a:lnTo>
                  <a:lnTo>
                    <a:pt x="384" y="169"/>
                  </a:lnTo>
                  <a:lnTo>
                    <a:pt x="384" y="160"/>
                  </a:lnTo>
                  <a:lnTo>
                    <a:pt x="384" y="153"/>
                  </a:lnTo>
                  <a:lnTo>
                    <a:pt x="383" y="144"/>
                  </a:lnTo>
                  <a:lnTo>
                    <a:pt x="382" y="137"/>
                  </a:lnTo>
                  <a:lnTo>
                    <a:pt x="379" y="128"/>
                  </a:lnTo>
                  <a:lnTo>
                    <a:pt x="377" y="121"/>
                  </a:lnTo>
                  <a:lnTo>
                    <a:pt x="375" y="113"/>
                  </a:lnTo>
                  <a:lnTo>
                    <a:pt x="372" y="106"/>
                  </a:lnTo>
                  <a:lnTo>
                    <a:pt x="369" y="98"/>
                  </a:lnTo>
                  <a:lnTo>
                    <a:pt x="364" y="91"/>
                  </a:lnTo>
                  <a:lnTo>
                    <a:pt x="360" y="84"/>
                  </a:lnTo>
                  <a:lnTo>
                    <a:pt x="356" y="78"/>
                  </a:lnTo>
                  <a:lnTo>
                    <a:pt x="351" y="72"/>
                  </a:lnTo>
                  <a:lnTo>
                    <a:pt x="345" y="65"/>
                  </a:lnTo>
                  <a:lnTo>
                    <a:pt x="340" y="59"/>
                  </a:lnTo>
                  <a:lnTo>
                    <a:pt x="334" y="53"/>
                  </a:lnTo>
                  <a:lnTo>
                    <a:pt x="327" y="47"/>
                  </a:lnTo>
                  <a:lnTo>
                    <a:pt x="321" y="42"/>
                  </a:lnTo>
                  <a:lnTo>
                    <a:pt x="313" y="37"/>
                  </a:lnTo>
                  <a:lnTo>
                    <a:pt x="306" y="32"/>
                  </a:lnTo>
                  <a:lnTo>
                    <a:pt x="298" y="28"/>
                  </a:lnTo>
                  <a:lnTo>
                    <a:pt x="291" y="23"/>
                  </a:lnTo>
                  <a:lnTo>
                    <a:pt x="284" y="19"/>
                  </a:lnTo>
                  <a:lnTo>
                    <a:pt x="275" y="16"/>
                  </a:lnTo>
                  <a:lnTo>
                    <a:pt x="267" y="13"/>
                  </a:lnTo>
                  <a:lnTo>
                    <a:pt x="258" y="9"/>
                  </a:lnTo>
                  <a:lnTo>
                    <a:pt x="248" y="7"/>
                  </a:lnTo>
                  <a:lnTo>
                    <a:pt x="240" y="5"/>
                  </a:lnTo>
                  <a:lnTo>
                    <a:pt x="230" y="3"/>
                  </a:lnTo>
                  <a:lnTo>
                    <a:pt x="221" y="2"/>
                  </a:lnTo>
                  <a:lnTo>
                    <a:pt x="211" y="1"/>
                  </a:lnTo>
                  <a:lnTo>
                    <a:pt x="202" y="1"/>
                  </a:lnTo>
                  <a:lnTo>
                    <a:pt x="19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7" name="Rectangle 60"/>
            <p:cNvSpPr>
              <a:spLocks noChangeArrowheads="1"/>
            </p:cNvSpPr>
            <p:nvPr/>
          </p:nvSpPr>
          <p:spPr bwMode="auto">
            <a:xfrm>
              <a:off x="3417888" y="3275013"/>
              <a:ext cx="26035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HM</a:t>
              </a:r>
              <a:endParaRPr lang="en-US" altLang="en-US"/>
            </a:p>
          </p:txBody>
        </p:sp>
        <p:sp>
          <p:nvSpPr>
            <p:cNvPr id="378" name="Rectangle 61"/>
            <p:cNvSpPr>
              <a:spLocks noChangeArrowheads="1"/>
            </p:cNvSpPr>
            <p:nvPr/>
          </p:nvSpPr>
          <p:spPr bwMode="auto">
            <a:xfrm>
              <a:off x="3625850" y="3275013"/>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79" name="Freeform 62"/>
            <p:cNvSpPr>
              <a:spLocks/>
            </p:cNvSpPr>
            <p:nvPr/>
          </p:nvSpPr>
          <p:spPr bwMode="auto">
            <a:xfrm>
              <a:off x="1189038" y="2973388"/>
              <a:ext cx="609600" cy="509587"/>
            </a:xfrm>
            <a:custGeom>
              <a:avLst/>
              <a:gdLst>
                <a:gd name="T0" fmla="*/ 172 w 384"/>
                <a:gd name="T1" fmla="*/ 0 h 321"/>
                <a:gd name="T2" fmla="*/ 144 w 384"/>
                <a:gd name="T3" fmla="*/ 5 h 321"/>
                <a:gd name="T4" fmla="*/ 117 w 384"/>
                <a:gd name="T5" fmla="*/ 12 h 321"/>
                <a:gd name="T6" fmla="*/ 92 w 384"/>
                <a:gd name="T7" fmla="*/ 23 h 321"/>
                <a:gd name="T8" fmla="*/ 70 w 384"/>
                <a:gd name="T9" fmla="*/ 37 h 321"/>
                <a:gd name="T10" fmla="*/ 49 w 384"/>
                <a:gd name="T11" fmla="*/ 53 h 321"/>
                <a:gd name="T12" fmla="*/ 32 w 384"/>
                <a:gd name="T13" fmla="*/ 71 h 321"/>
                <a:gd name="T14" fmla="*/ 18 w 384"/>
                <a:gd name="T15" fmla="*/ 91 h 321"/>
                <a:gd name="T16" fmla="*/ 9 w 384"/>
                <a:gd name="T17" fmla="*/ 113 h 321"/>
                <a:gd name="T18" fmla="*/ 2 w 384"/>
                <a:gd name="T19" fmla="*/ 136 h 321"/>
                <a:gd name="T20" fmla="*/ 0 w 384"/>
                <a:gd name="T21" fmla="*/ 161 h 321"/>
                <a:gd name="T22" fmla="*/ 2 w 384"/>
                <a:gd name="T23" fmla="*/ 184 h 321"/>
                <a:gd name="T24" fmla="*/ 9 w 384"/>
                <a:gd name="T25" fmla="*/ 208 h 321"/>
                <a:gd name="T26" fmla="*/ 18 w 384"/>
                <a:gd name="T27" fmla="*/ 230 h 321"/>
                <a:gd name="T28" fmla="*/ 32 w 384"/>
                <a:gd name="T29" fmla="*/ 251 h 321"/>
                <a:gd name="T30" fmla="*/ 49 w 384"/>
                <a:gd name="T31" fmla="*/ 268 h 321"/>
                <a:gd name="T32" fmla="*/ 70 w 384"/>
                <a:gd name="T33" fmla="*/ 284 h 321"/>
                <a:gd name="T34" fmla="*/ 92 w 384"/>
                <a:gd name="T35" fmla="*/ 298 h 321"/>
                <a:gd name="T36" fmla="*/ 117 w 384"/>
                <a:gd name="T37" fmla="*/ 309 h 321"/>
                <a:gd name="T38" fmla="*/ 144 w 384"/>
                <a:gd name="T39" fmla="*/ 316 h 321"/>
                <a:gd name="T40" fmla="*/ 172 w 384"/>
                <a:gd name="T41" fmla="*/ 320 h 321"/>
                <a:gd name="T42" fmla="*/ 202 w 384"/>
                <a:gd name="T43" fmla="*/ 320 h 321"/>
                <a:gd name="T44" fmla="*/ 230 w 384"/>
                <a:gd name="T45" fmla="*/ 318 h 321"/>
                <a:gd name="T46" fmla="*/ 258 w 384"/>
                <a:gd name="T47" fmla="*/ 312 h 321"/>
                <a:gd name="T48" fmla="*/ 283 w 384"/>
                <a:gd name="T49" fmla="*/ 302 h 321"/>
                <a:gd name="T50" fmla="*/ 306 w 384"/>
                <a:gd name="T51" fmla="*/ 289 h 321"/>
                <a:gd name="T52" fmla="*/ 327 w 384"/>
                <a:gd name="T53" fmla="*/ 274 h 321"/>
                <a:gd name="T54" fmla="*/ 345 w 384"/>
                <a:gd name="T55" fmla="*/ 256 h 321"/>
                <a:gd name="T56" fmla="*/ 360 w 384"/>
                <a:gd name="T57" fmla="*/ 237 h 321"/>
                <a:gd name="T58" fmla="*/ 372 w 384"/>
                <a:gd name="T59" fmla="*/ 215 h 321"/>
                <a:gd name="T60" fmla="*/ 379 w 384"/>
                <a:gd name="T61" fmla="*/ 193 h 321"/>
                <a:gd name="T62" fmla="*/ 382 w 384"/>
                <a:gd name="T63" fmla="*/ 168 h 321"/>
                <a:gd name="T64" fmla="*/ 382 w 384"/>
                <a:gd name="T65" fmla="*/ 144 h 321"/>
                <a:gd name="T66" fmla="*/ 377 w 384"/>
                <a:gd name="T67" fmla="*/ 120 h 321"/>
                <a:gd name="T68" fmla="*/ 369 w 384"/>
                <a:gd name="T69" fmla="*/ 98 h 321"/>
                <a:gd name="T70" fmla="*/ 356 w 384"/>
                <a:gd name="T71" fmla="*/ 77 h 321"/>
                <a:gd name="T72" fmla="*/ 340 w 384"/>
                <a:gd name="T73" fmla="*/ 58 h 321"/>
                <a:gd name="T74" fmla="*/ 321 w 384"/>
                <a:gd name="T75" fmla="*/ 42 h 321"/>
                <a:gd name="T76" fmla="*/ 298 w 384"/>
                <a:gd name="T77" fmla="*/ 27 h 321"/>
                <a:gd name="T78" fmla="*/ 275 w 384"/>
                <a:gd name="T79" fmla="*/ 15 h 321"/>
                <a:gd name="T80" fmla="*/ 248 w 384"/>
                <a:gd name="T81" fmla="*/ 7 h 321"/>
                <a:gd name="T82" fmla="*/ 221 w 384"/>
                <a:gd name="T83" fmla="*/ 1 h 321"/>
                <a:gd name="T84" fmla="*/ 192 w 384"/>
                <a:gd name="T85" fmla="*/ 0 h 3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4"/>
                <a:gd name="T130" fmla="*/ 0 h 321"/>
                <a:gd name="T131" fmla="*/ 384 w 384"/>
                <a:gd name="T132" fmla="*/ 321 h 3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4" h="321">
                  <a:moveTo>
                    <a:pt x="192" y="0"/>
                  </a:moveTo>
                  <a:lnTo>
                    <a:pt x="181" y="0"/>
                  </a:lnTo>
                  <a:lnTo>
                    <a:pt x="172" y="0"/>
                  </a:lnTo>
                  <a:lnTo>
                    <a:pt x="162" y="1"/>
                  </a:lnTo>
                  <a:lnTo>
                    <a:pt x="153" y="3"/>
                  </a:lnTo>
                  <a:lnTo>
                    <a:pt x="144" y="5"/>
                  </a:lnTo>
                  <a:lnTo>
                    <a:pt x="134" y="7"/>
                  </a:lnTo>
                  <a:lnTo>
                    <a:pt x="126" y="10"/>
                  </a:lnTo>
                  <a:lnTo>
                    <a:pt x="117" y="12"/>
                  </a:lnTo>
                  <a:lnTo>
                    <a:pt x="109" y="15"/>
                  </a:lnTo>
                  <a:lnTo>
                    <a:pt x="100" y="20"/>
                  </a:lnTo>
                  <a:lnTo>
                    <a:pt x="92" y="23"/>
                  </a:lnTo>
                  <a:lnTo>
                    <a:pt x="84" y="27"/>
                  </a:lnTo>
                  <a:lnTo>
                    <a:pt x="77" y="31"/>
                  </a:lnTo>
                  <a:lnTo>
                    <a:pt x="70" y="37"/>
                  </a:lnTo>
                  <a:lnTo>
                    <a:pt x="63" y="42"/>
                  </a:lnTo>
                  <a:lnTo>
                    <a:pt x="56" y="47"/>
                  </a:lnTo>
                  <a:lnTo>
                    <a:pt x="49" y="53"/>
                  </a:lnTo>
                  <a:lnTo>
                    <a:pt x="44" y="58"/>
                  </a:lnTo>
                  <a:lnTo>
                    <a:pt x="38" y="64"/>
                  </a:lnTo>
                  <a:lnTo>
                    <a:pt x="32" y="71"/>
                  </a:lnTo>
                  <a:lnTo>
                    <a:pt x="28" y="77"/>
                  </a:lnTo>
                  <a:lnTo>
                    <a:pt x="23" y="84"/>
                  </a:lnTo>
                  <a:lnTo>
                    <a:pt x="18" y="91"/>
                  </a:lnTo>
                  <a:lnTo>
                    <a:pt x="15" y="98"/>
                  </a:lnTo>
                  <a:lnTo>
                    <a:pt x="12" y="105"/>
                  </a:lnTo>
                  <a:lnTo>
                    <a:pt x="9" y="113"/>
                  </a:lnTo>
                  <a:lnTo>
                    <a:pt x="6" y="120"/>
                  </a:lnTo>
                  <a:lnTo>
                    <a:pt x="4" y="128"/>
                  </a:lnTo>
                  <a:lnTo>
                    <a:pt x="2" y="136"/>
                  </a:lnTo>
                  <a:lnTo>
                    <a:pt x="1" y="144"/>
                  </a:lnTo>
                  <a:lnTo>
                    <a:pt x="0" y="152"/>
                  </a:lnTo>
                  <a:lnTo>
                    <a:pt x="0" y="161"/>
                  </a:lnTo>
                  <a:lnTo>
                    <a:pt x="0" y="168"/>
                  </a:lnTo>
                  <a:lnTo>
                    <a:pt x="1" y="177"/>
                  </a:lnTo>
                  <a:lnTo>
                    <a:pt x="2" y="184"/>
                  </a:lnTo>
                  <a:lnTo>
                    <a:pt x="4" y="193"/>
                  </a:lnTo>
                  <a:lnTo>
                    <a:pt x="6" y="200"/>
                  </a:lnTo>
                  <a:lnTo>
                    <a:pt x="9" y="208"/>
                  </a:lnTo>
                  <a:lnTo>
                    <a:pt x="12" y="215"/>
                  </a:lnTo>
                  <a:lnTo>
                    <a:pt x="15" y="223"/>
                  </a:lnTo>
                  <a:lnTo>
                    <a:pt x="18" y="230"/>
                  </a:lnTo>
                  <a:lnTo>
                    <a:pt x="23" y="237"/>
                  </a:lnTo>
                  <a:lnTo>
                    <a:pt x="28" y="243"/>
                  </a:lnTo>
                  <a:lnTo>
                    <a:pt x="32" y="251"/>
                  </a:lnTo>
                  <a:lnTo>
                    <a:pt x="38" y="256"/>
                  </a:lnTo>
                  <a:lnTo>
                    <a:pt x="44" y="262"/>
                  </a:lnTo>
                  <a:lnTo>
                    <a:pt x="49" y="268"/>
                  </a:lnTo>
                  <a:lnTo>
                    <a:pt x="56" y="274"/>
                  </a:lnTo>
                  <a:lnTo>
                    <a:pt x="63" y="280"/>
                  </a:lnTo>
                  <a:lnTo>
                    <a:pt x="70" y="284"/>
                  </a:lnTo>
                  <a:lnTo>
                    <a:pt x="77" y="289"/>
                  </a:lnTo>
                  <a:lnTo>
                    <a:pt x="84" y="294"/>
                  </a:lnTo>
                  <a:lnTo>
                    <a:pt x="92" y="298"/>
                  </a:lnTo>
                  <a:lnTo>
                    <a:pt x="100" y="302"/>
                  </a:lnTo>
                  <a:lnTo>
                    <a:pt x="109" y="305"/>
                  </a:lnTo>
                  <a:lnTo>
                    <a:pt x="117" y="309"/>
                  </a:lnTo>
                  <a:lnTo>
                    <a:pt x="126" y="312"/>
                  </a:lnTo>
                  <a:lnTo>
                    <a:pt x="134" y="314"/>
                  </a:lnTo>
                  <a:lnTo>
                    <a:pt x="144" y="316"/>
                  </a:lnTo>
                  <a:lnTo>
                    <a:pt x="153" y="318"/>
                  </a:lnTo>
                  <a:lnTo>
                    <a:pt x="162" y="319"/>
                  </a:lnTo>
                  <a:lnTo>
                    <a:pt x="172" y="320"/>
                  </a:lnTo>
                  <a:lnTo>
                    <a:pt x="181" y="320"/>
                  </a:lnTo>
                  <a:lnTo>
                    <a:pt x="192" y="321"/>
                  </a:lnTo>
                  <a:lnTo>
                    <a:pt x="202" y="320"/>
                  </a:lnTo>
                  <a:lnTo>
                    <a:pt x="211" y="320"/>
                  </a:lnTo>
                  <a:lnTo>
                    <a:pt x="221" y="319"/>
                  </a:lnTo>
                  <a:lnTo>
                    <a:pt x="230" y="318"/>
                  </a:lnTo>
                  <a:lnTo>
                    <a:pt x="240" y="316"/>
                  </a:lnTo>
                  <a:lnTo>
                    <a:pt x="248" y="314"/>
                  </a:lnTo>
                  <a:lnTo>
                    <a:pt x="258" y="312"/>
                  </a:lnTo>
                  <a:lnTo>
                    <a:pt x="266" y="309"/>
                  </a:lnTo>
                  <a:lnTo>
                    <a:pt x="275" y="305"/>
                  </a:lnTo>
                  <a:lnTo>
                    <a:pt x="283" y="302"/>
                  </a:lnTo>
                  <a:lnTo>
                    <a:pt x="291" y="298"/>
                  </a:lnTo>
                  <a:lnTo>
                    <a:pt x="298" y="294"/>
                  </a:lnTo>
                  <a:lnTo>
                    <a:pt x="306" y="289"/>
                  </a:lnTo>
                  <a:lnTo>
                    <a:pt x="313" y="284"/>
                  </a:lnTo>
                  <a:lnTo>
                    <a:pt x="321" y="280"/>
                  </a:lnTo>
                  <a:lnTo>
                    <a:pt x="327" y="274"/>
                  </a:lnTo>
                  <a:lnTo>
                    <a:pt x="333" y="268"/>
                  </a:lnTo>
                  <a:lnTo>
                    <a:pt x="340" y="262"/>
                  </a:lnTo>
                  <a:lnTo>
                    <a:pt x="345" y="256"/>
                  </a:lnTo>
                  <a:lnTo>
                    <a:pt x="351" y="251"/>
                  </a:lnTo>
                  <a:lnTo>
                    <a:pt x="356" y="243"/>
                  </a:lnTo>
                  <a:lnTo>
                    <a:pt x="360" y="237"/>
                  </a:lnTo>
                  <a:lnTo>
                    <a:pt x="364" y="230"/>
                  </a:lnTo>
                  <a:lnTo>
                    <a:pt x="369" y="223"/>
                  </a:lnTo>
                  <a:lnTo>
                    <a:pt x="372" y="215"/>
                  </a:lnTo>
                  <a:lnTo>
                    <a:pt x="375" y="208"/>
                  </a:lnTo>
                  <a:lnTo>
                    <a:pt x="377" y="200"/>
                  </a:lnTo>
                  <a:lnTo>
                    <a:pt x="379" y="193"/>
                  </a:lnTo>
                  <a:lnTo>
                    <a:pt x="381" y="184"/>
                  </a:lnTo>
                  <a:lnTo>
                    <a:pt x="382" y="177"/>
                  </a:lnTo>
                  <a:lnTo>
                    <a:pt x="382" y="168"/>
                  </a:lnTo>
                  <a:lnTo>
                    <a:pt x="384" y="161"/>
                  </a:lnTo>
                  <a:lnTo>
                    <a:pt x="382" y="152"/>
                  </a:lnTo>
                  <a:lnTo>
                    <a:pt x="382" y="144"/>
                  </a:lnTo>
                  <a:lnTo>
                    <a:pt x="381" y="136"/>
                  </a:lnTo>
                  <a:lnTo>
                    <a:pt x="379" y="128"/>
                  </a:lnTo>
                  <a:lnTo>
                    <a:pt x="377" y="120"/>
                  </a:lnTo>
                  <a:lnTo>
                    <a:pt x="375" y="113"/>
                  </a:lnTo>
                  <a:lnTo>
                    <a:pt x="372" y="105"/>
                  </a:lnTo>
                  <a:lnTo>
                    <a:pt x="369" y="98"/>
                  </a:lnTo>
                  <a:lnTo>
                    <a:pt x="364" y="91"/>
                  </a:lnTo>
                  <a:lnTo>
                    <a:pt x="360" y="84"/>
                  </a:lnTo>
                  <a:lnTo>
                    <a:pt x="356" y="77"/>
                  </a:lnTo>
                  <a:lnTo>
                    <a:pt x="351" y="71"/>
                  </a:lnTo>
                  <a:lnTo>
                    <a:pt x="345" y="64"/>
                  </a:lnTo>
                  <a:lnTo>
                    <a:pt x="340" y="58"/>
                  </a:lnTo>
                  <a:lnTo>
                    <a:pt x="333" y="53"/>
                  </a:lnTo>
                  <a:lnTo>
                    <a:pt x="327" y="47"/>
                  </a:lnTo>
                  <a:lnTo>
                    <a:pt x="321" y="42"/>
                  </a:lnTo>
                  <a:lnTo>
                    <a:pt x="313" y="37"/>
                  </a:lnTo>
                  <a:lnTo>
                    <a:pt x="306" y="31"/>
                  </a:lnTo>
                  <a:lnTo>
                    <a:pt x="298" y="27"/>
                  </a:lnTo>
                  <a:lnTo>
                    <a:pt x="291" y="23"/>
                  </a:lnTo>
                  <a:lnTo>
                    <a:pt x="283" y="20"/>
                  </a:lnTo>
                  <a:lnTo>
                    <a:pt x="275" y="15"/>
                  </a:lnTo>
                  <a:lnTo>
                    <a:pt x="266" y="12"/>
                  </a:lnTo>
                  <a:lnTo>
                    <a:pt x="258" y="10"/>
                  </a:lnTo>
                  <a:lnTo>
                    <a:pt x="248" y="7"/>
                  </a:lnTo>
                  <a:lnTo>
                    <a:pt x="240" y="5"/>
                  </a:lnTo>
                  <a:lnTo>
                    <a:pt x="230" y="3"/>
                  </a:lnTo>
                  <a:lnTo>
                    <a:pt x="221" y="1"/>
                  </a:lnTo>
                  <a:lnTo>
                    <a:pt x="211" y="0"/>
                  </a:lnTo>
                  <a:lnTo>
                    <a:pt x="202" y="0"/>
                  </a:lnTo>
                  <a:lnTo>
                    <a:pt x="1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63"/>
            <p:cNvSpPr>
              <a:spLocks/>
            </p:cNvSpPr>
            <p:nvPr/>
          </p:nvSpPr>
          <p:spPr bwMode="auto">
            <a:xfrm>
              <a:off x="1189038" y="2973388"/>
              <a:ext cx="609600" cy="509587"/>
            </a:xfrm>
            <a:custGeom>
              <a:avLst/>
              <a:gdLst>
                <a:gd name="T0" fmla="*/ 172 w 384"/>
                <a:gd name="T1" fmla="*/ 0 h 321"/>
                <a:gd name="T2" fmla="*/ 144 w 384"/>
                <a:gd name="T3" fmla="*/ 5 h 321"/>
                <a:gd name="T4" fmla="*/ 117 w 384"/>
                <a:gd name="T5" fmla="*/ 12 h 321"/>
                <a:gd name="T6" fmla="*/ 92 w 384"/>
                <a:gd name="T7" fmla="*/ 23 h 321"/>
                <a:gd name="T8" fmla="*/ 70 w 384"/>
                <a:gd name="T9" fmla="*/ 37 h 321"/>
                <a:gd name="T10" fmla="*/ 49 w 384"/>
                <a:gd name="T11" fmla="*/ 53 h 321"/>
                <a:gd name="T12" fmla="*/ 32 w 384"/>
                <a:gd name="T13" fmla="*/ 71 h 321"/>
                <a:gd name="T14" fmla="*/ 18 w 384"/>
                <a:gd name="T15" fmla="*/ 91 h 321"/>
                <a:gd name="T16" fmla="*/ 9 w 384"/>
                <a:gd name="T17" fmla="*/ 113 h 321"/>
                <a:gd name="T18" fmla="*/ 2 w 384"/>
                <a:gd name="T19" fmla="*/ 136 h 321"/>
                <a:gd name="T20" fmla="*/ 0 w 384"/>
                <a:gd name="T21" fmla="*/ 161 h 321"/>
                <a:gd name="T22" fmla="*/ 2 w 384"/>
                <a:gd name="T23" fmla="*/ 184 h 321"/>
                <a:gd name="T24" fmla="*/ 9 w 384"/>
                <a:gd name="T25" fmla="*/ 208 h 321"/>
                <a:gd name="T26" fmla="*/ 18 w 384"/>
                <a:gd name="T27" fmla="*/ 230 h 321"/>
                <a:gd name="T28" fmla="*/ 32 w 384"/>
                <a:gd name="T29" fmla="*/ 251 h 321"/>
                <a:gd name="T30" fmla="*/ 49 w 384"/>
                <a:gd name="T31" fmla="*/ 268 h 321"/>
                <a:gd name="T32" fmla="*/ 70 w 384"/>
                <a:gd name="T33" fmla="*/ 284 h 321"/>
                <a:gd name="T34" fmla="*/ 92 w 384"/>
                <a:gd name="T35" fmla="*/ 298 h 321"/>
                <a:gd name="T36" fmla="*/ 117 w 384"/>
                <a:gd name="T37" fmla="*/ 309 h 321"/>
                <a:gd name="T38" fmla="*/ 144 w 384"/>
                <a:gd name="T39" fmla="*/ 316 h 321"/>
                <a:gd name="T40" fmla="*/ 172 w 384"/>
                <a:gd name="T41" fmla="*/ 320 h 321"/>
                <a:gd name="T42" fmla="*/ 202 w 384"/>
                <a:gd name="T43" fmla="*/ 320 h 321"/>
                <a:gd name="T44" fmla="*/ 230 w 384"/>
                <a:gd name="T45" fmla="*/ 318 h 321"/>
                <a:gd name="T46" fmla="*/ 258 w 384"/>
                <a:gd name="T47" fmla="*/ 312 h 321"/>
                <a:gd name="T48" fmla="*/ 283 w 384"/>
                <a:gd name="T49" fmla="*/ 302 h 321"/>
                <a:gd name="T50" fmla="*/ 306 w 384"/>
                <a:gd name="T51" fmla="*/ 289 h 321"/>
                <a:gd name="T52" fmla="*/ 327 w 384"/>
                <a:gd name="T53" fmla="*/ 274 h 321"/>
                <a:gd name="T54" fmla="*/ 345 w 384"/>
                <a:gd name="T55" fmla="*/ 256 h 321"/>
                <a:gd name="T56" fmla="*/ 360 w 384"/>
                <a:gd name="T57" fmla="*/ 237 h 321"/>
                <a:gd name="T58" fmla="*/ 372 w 384"/>
                <a:gd name="T59" fmla="*/ 215 h 321"/>
                <a:gd name="T60" fmla="*/ 379 w 384"/>
                <a:gd name="T61" fmla="*/ 193 h 321"/>
                <a:gd name="T62" fmla="*/ 382 w 384"/>
                <a:gd name="T63" fmla="*/ 168 h 321"/>
                <a:gd name="T64" fmla="*/ 382 w 384"/>
                <a:gd name="T65" fmla="*/ 144 h 321"/>
                <a:gd name="T66" fmla="*/ 377 w 384"/>
                <a:gd name="T67" fmla="*/ 120 h 321"/>
                <a:gd name="T68" fmla="*/ 369 w 384"/>
                <a:gd name="T69" fmla="*/ 98 h 321"/>
                <a:gd name="T70" fmla="*/ 356 w 384"/>
                <a:gd name="T71" fmla="*/ 77 h 321"/>
                <a:gd name="T72" fmla="*/ 340 w 384"/>
                <a:gd name="T73" fmla="*/ 58 h 321"/>
                <a:gd name="T74" fmla="*/ 321 w 384"/>
                <a:gd name="T75" fmla="*/ 42 h 321"/>
                <a:gd name="T76" fmla="*/ 298 w 384"/>
                <a:gd name="T77" fmla="*/ 27 h 321"/>
                <a:gd name="T78" fmla="*/ 275 w 384"/>
                <a:gd name="T79" fmla="*/ 15 h 321"/>
                <a:gd name="T80" fmla="*/ 248 w 384"/>
                <a:gd name="T81" fmla="*/ 7 h 321"/>
                <a:gd name="T82" fmla="*/ 221 w 384"/>
                <a:gd name="T83" fmla="*/ 1 h 321"/>
                <a:gd name="T84" fmla="*/ 192 w 384"/>
                <a:gd name="T85" fmla="*/ 0 h 3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4"/>
                <a:gd name="T130" fmla="*/ 0 h 321"/>
                <a:gd name="T131" fmla="*/ 384 w 384"/>
                <a:gd name="T132" fmla="*/ 321 h 3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4" h="321">
                  <a:moveTo>
                    <a:pt x="192" y="0"/>
                  </a:moveTo>
                  <a:lnTo>
                    <a:pt x="181" y="0"/>
                  </a:lnTo>
                  <a:lnTo>
                    <a:pt x="172" y="0"/>
                  </a:lnTo>
                  <a:lnTo>
                    <a:pt x="162" y="1"/>
                  </a:lnTo>
                  <a:lnTo>
                    <a:pt x="153" y="3"/>
                  </a:lnTo>
                  <a:lnTo>
                    <a:pt x="144" y="5"/>
                  </a:lnTo>
                  <a:lnTo>
                    <a:pt x="134" y="7"/>
                  </a:lnTo>
                  <a:lnTo>
                    <a:pt x="126" y="10"/>
                  </a:lnTo>
                  <a:lnTo>
                    <a:pt x="117" y="12"/>
                  </a:lnTo>
                  <a:lnTo>
                    <a:pt x="109" y="15"/>
                  </a:lnTo>
                  <a:lnTo>
                    <a:pt x="100" y="20"/>
                  </a:lnTo>
                  <a:lnTo>
                    <a:pt x="92" y="23"/>
                  </a:lnTo>
                  <a:lnTo>
                    <a:pt x="84" y="27"/>
                  </a:lnTo>
                  <a:lnTo>
                    <a:pt x="77" y="31"/>
                  </a:lnTo>
                  <a:lnTo>
                    <a:pt x="70" y="37"/>
                  </a:lnTo>
                  <a:lnTo>
                    <a:pt x="63" y="42"/>
                  </a:lnTo>
                  <a:lnTo>
                    <a:pt x="56" y="47"/>
                  </a:lnTo>
                  <a:lnTo>
                    <a:pt x="49" y="53"/>
                  </a:lnTo>
                  <a:lnTo>
                    <a:pt x="44" y="58"/>
                  </a:lnTo>
                  <a:lnTo>
                    <a:pt x="38" y="64"/>
                  </a:lnTo>
                  <a:lnTo>
                    <a:pt x="32" y="71"/>
                  </a:lnTo>
                  <a:lnTo>
                    <a:pt x="28" y="77"/>
                  </a:lnTo>
                  <a:lnTo>
                    <a:pt x="23" y="84"/>
                  </a:lnTo>
                  <a:lnTo>
                    <a:pt x="18" y="91"/>
                  </a:lnTo>
                  <a:lnTo>
                    <a:pt x="15" y="98"/>
                  </a:lnTo>
                  <a:lnTo>
                    <a:pt x="12" y="105"/>
                  </a:lnTo>
                  <a:lnTo>
                    <a:pt x="9" y="113"/>
                  </a:lnTo>
                  <a:lnTo>
                    <a:pt x="6" y="120"/>
                  </a:lnTo>
                  <a:lnTo>
                    <a:pt x="4" y="128"/>
                  </a:lnTo>
                  <a:lnTo>
                    <a:pt x="2" y="136"/>
                  </a:lnTo>
                  <a:lnTo>
                    <a:pt x="1" y="144"/>
                  </a:lnTo>
                  <a:lnTo>
                    <a:pt x="0" y="152"/>
                  </a:lnTo>
                  <a:lnTo>
                    <a:pt x="0" y="161"/>
                  </a:lnTo>
                  <a:lnTo>
                    <a:pt x="0" y="168"/>
                  </a:lnTo>
                  <a:lnTo>
                    <a:pt x="1" y="177"/>
                  </a:lnTo>
                  <a:lnTo>
                    <a:pt x="2" y="184"/>
                  </a:lnTo>
                  <a:lnTo>
                    <a:pt x="4" y="193"/>
                  </a:lnTo>
                  <a:lnTo>
                    <a:pt x="6" y="200"/>
                  </a:lnTo>
                  <a:lnTo>
                    <a:pt x="9" y="208"/>
                  </a:lnTo>
                  <a:lnTo>
                    <a:pt x="12" y="215"/>
                  </a:lnTo>
                  <a:lnTo>
                    <a:pt x="15" y="223"/>
                  </a:lnTo>
                  <a:lnTo>
                    <a:pt x="18" y="230"/>
                  </a:lnTo>
                  <a:lnTo>
                    <a:pt x="23" y="237"/>
                  </a:lnTo>
                  <a:lnTo>
                    <a:pt x="28" y="243"/>
                  </a:lnTo>
                  <a:lnTo>
                    <a:pt x="32" y="251"/>
                  </a:lnTo>
                  <a:lnTo>
                    <a:pt x="38" y="256"/>
                  </a:lnTo>
                  <a:lnTo>
                    <a:pt x="44" y="262"/>
                  </a:lnTo>
                  <a:lnTo>
                    <a:pt x="49" y="268"/>
                  </a:lnTo>
                  <a:lnTo>
                    <a:pt x="56" y="274"/>
                  </a:lnTo>
                  <a:lnTo>
                    <a:pt x="63" y="280"/>
                  </a:lnTo>
                  <a:lnTo>
                    <a:pt x="70" y="284"/>
                  </a:lnTo>
                  <a:lnTo>
                    <a:pt x="77" y="289"/>
                  </a:lnTo>
                  <a:lnTo>
                    <a:pt x="84" y="294"/>
                  </a:lnTo>
                  <a:lnTo>
                    <a:pt x="92" y="298"/>
                  </a:lnTo>
                  <a:lnTo>
                    <a:pt x="100" y="302"/>
                  </a:lnTo>
                  <a:lnTo>
                    <a:pt x="109" y="305"/>
                  </a:lnTo>
                  <a:lnTo>
                    <a:pt x="117" y="309"/>
                  </a:lnTo>
                  <a:lnTo>
                    <a:pt x="126" y="312"/>
                  </a:lnTo>
                  <a:lnTo>
                    <a:pt x="134" y="314"/>
                  </a:lnTo>
                  <a:lnTo>
                    <a:pt x="144" y="316"/>
                  </a:lnTo>
                  <a:lnTo>
                    <a:pt x="153" y="318"/>
                  </a:lnTo>
                  <a:lnTo>
                    <a:pt x="162" y="319"/>
                  </a:lnTo>
                  <a:lnTo>
                    <a:pt x="172" y="320"/>
                  </a:lnTo>
                  <a:lnTo>
                    <a:pt x="181" y="320"/>
                  </a:lnTo>
                  <a:lnTo>
                    <a:pt x="192" y="321"/>
                  </a:lnTo>
                  <a:lnTo>
                    <a:pt x="202" y="320"/>
                  </a:lnTo>
                  <a:lnTo>
                    <a:pt x="211" y="320"/>
                  </a:lnTo>
                  <a:lnTo>
                    <a:pt x="221" y="319"/>
                  </a:lnTo>
                  <a:lnTo>
                    <a:pt x="230" y="318"/>
                  </a:lnTo>
                  <a:lnTo>
                    <a:pt x="240" y="316"/>
                  </a:lnTo>
                  <a:lnTo>
                    <a:pt x="248" y="314"/>
                  </a:lnTo>
                  <a:lnTo>
                    <a:pt x="258" y="312"/>
                  </a:lnTo>
                  <a:lnTo>
                    <a:pt x="266" y="309"/>
                  </a:lnTo>
                  <a:lnTo>
                    <a:pt x="275" y="305"/>
                  </a:lnTo>
                  <a:lnTo>
                    <a:pt x="283" y="302"/>
                  </a:lnTo>
                  <a:lnTo>
                    <a:pt x="291" y="298"/>
                  </a:lnTo>
                  <a:lnTo>
                    <a:pt x="298" y="294"/>
                  </a:lnTo>
                  <a:lnTo>
                    <a:pt x="306" y="289"/>
                  </a:lnTo>
                  <a:lnTo>
                    <a:pt x="313" y="284"/>
                  </a:lnTo>
                  <a:lnTo>
                    <a:pt x="321" y="280"/>
                  </a:lnTo>
                  <a:lnTo>
                    <a:pt x="327" y="274"/>
                  </a:lnTo>
                  <a:lnTo>
                    <a:pt x="333" y="268"/>
                  </a:lnTo>
                  <a:lnTo>
                    <a:pt x="340" y="262"/>
                  </a:lnTo>
                  <a:lnTo>
                    <a:pt x="345" y="256"/>
                  </a:lnTo>
                  <a:lnTo>
                    <a:pt x="351" y="251"/>
                  </a:lnTo>
                  <a:lnTo>
                    <a:pt x="356" y="243"/>
                  </a:lnTo>
                  <a:lnTo>
                    <a:pt x="360" y="237"/>
                  </a:lnTo>
                  <a:lnTo>
                    <a:pt x="364" y="230"/>
                  </a:lnTo>
                  <a:lnTo>
                    <a:pt x="369" y="223"/>
                  </a:lnTo>
                  <a:lnTo>
                    <a:pt x="372" y="215"/>
                  </a:lnTo>
                  <a:lnTo>
                    <a:pt x="375" y="208"/>
                  </a:lnTo>
                  <a:lnTo>
                    <a:pt x="377" y="200"/>
                  </a:lnTo>
                  <a:lnTo>
                    <a:pt x="379" y="193"/>
                  </a:lnTo>
                  <a:lnTo>
                    <a:pt x="381" y="184"/>
                  </a:lnTo>
                  <a:lnTo>
                    <a:pt x="382" y="177"/>
                  </a:lnTo>
                  <a:lnTo>
                    <a:pt x="382" y="168"/>
                  </a:lnTo>
                  <a:lnTo>
                    <a:pt x="384" y="161"/>
                  </a:lnTo>
                  <a:lnTo>
                    <a:pt x="382" y="152"/>
                  </a:lnTo>
                  <a:lnTo>
                    <a:pt x="382" y="144"/>
                  </a:lnTo>
                  <a:lnTo>
                    <a:pt x="381" y="136"/>
                  </a:lnTo>
                  <a:lnTo>
                    <a:pt x="379" y="128"/>
                  </a:lnTo>
                  <a:lnTo>
                    <a:pt x="377" y="120"/>
                  </a:lnTo>
                  <a:lnTo>
                    <a:pt x="375" y="113"/>
                  </a:lnTo>
                  <a:lnTo>
                    <a:pt x="372" y="105"/>
                  </a:lnTo>
                  <a:lnTo>
                    <a:pt x="369" y="98"/>
                  </a:lnTo>
                  <a:lnTo>
                    <a:pt x="364" y="91"/>
                  </a:lnTo>
                  <a:lnTo>
                    <a:pt x="360" y="84"/>
                  </a:lnTo>
                  <a:lnTo>
                    <a:pt x="356" y="77"/>
                  </a:lnTo>
                  <a:lnTo>
                    <a:pt x="351" y="71"/>
                  </a:lnTo>
                  <a:lnTo>
                    <a:pt x="345" y="64"/>
                  </a:lnTo>
                  <a:lnTo>
                    <a:pt x="340" y="58"/>
                  </a:lnTo>
                  <a:lnTo>
                    <a:pt x="333" y="53"/>
                  </a:lnTo>
                  <a:lnTo>
                    <a:pt x="327" y="47"/>
                  </a:lnTo>
                  <a:lnTo>
                    <a:pt x="321" y="42"/>
                  </a:lnTo>
                  <a:lnTo>
                    <a:pt x="313" y="37"/>
                  </a:lnTo>
                  <a:lnTo>
                    <a:pt x="306" y="31"/>
                  </a:lnTo>
                  <a:lnTo>
                    <a:pt x="298" y="27"/>
                  </a:lnTo>
                  <a:lnTo>
                    <a:pt x="291" y="23"/>
                  </a:lnTo>
                  <a:lnTo>
                    <a:pt x="283" y="20"/>
                  </a:lnTo>
                  <a:lnTo>
                    <a:pt x="275" y="15"/>
                  </a:lnTo>
                  <a:lnTo>
                    <a:pt x="266" y="12"/>
                  </a:lnTo>
                  <a:lnTo>
                    <a:pt x="258" y="10"/>
                  </a:lnTo>
                  <a:lnTo>
                    <a:pt x="248" y="7"/>
                  </a:lnTo>
                  <a:lnTo>
                    <a:pt x="240" y="5"/>
                  </a:lnTo>
                  <a:lnTo>
                    <a:pt x="230" y="3"/>
                  </a:lnTo>
                  <a:lnTo>
                    <a:pt x="221" y="1"/>
                  </a:lnTo>
                  <a:lnTo>
                    <a:pt x="211" y="0"/>
                  </a:lnTo>
                  <a:lnTo>
                    <a:pt x="202" y="0"/>
                  </a:lnTo>
                  <a:lnTo>
                    <a:pt x="19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1" name="Rectangle 64"/>
            <p:cNvSpPr>
              <a:spLocks noChangeArrowheads="1"/>
            </p:cNvSpPr>
            <p:nvPr/>
          </p:nvSpPr>
          <p:spPr bwMode="auto">
            <a:xfrm>
              <a:off x="1390650" y="3089275"/>
              <a:ext cx="26035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HM</a:t>
              </a:r>
              <a:endParaRPr lang="en-US" altLang="en-US"/>
            </a:p>
          </p:txBody>
        </p:sp>
        <p:sp>
          <p:nvSpPr>
            <p:cNvPr id="382" name="Rectangle 65"/>
            <p:cNvSpPr>
              <a:spLocks noChangeArrowheads="1"/>
            </p:cNvSpPr>
            <p:nvPr/>
          </p:nvSpPr>
          <p:spPr bwMode="auto">
            <a:xfrm>
              <a:off x="1598613" y="3089275"/>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83" name="Freeform 66"/>
            <p:cNvSpPr>
              <a:spLocks/>
            </p:cNvSpPr>
            <p:nvPr/>
          </p:nvSpPr>
          <p:spPr bwMode="auto">
            <a:xfrm>
              <a:off x="1470025" y="4765675"/>
              <a:ext cx="709612" cy="407987"/>
            </a:xfrm>
            <a:custGeom>
              <a:avLst/>
              <a:gdLst>
                <a:gd name="T0" fmla="*/ 201 w 447"/>
                <a:gd name="T1" fmla="*/ 0 h 257"/>
                <a:gd name="T2" fmla="*/ 168 w 447"/>
                <a:gd name="T3" fmla="*/ 4 h 257"/>
                <a:gd name="T4" fmla="*/ 136 w 447"/>
                <a:gd name="T5" fmla="*/ 10 h 257"/>
                <a:gd name="T6" fmla="*/ 108 w 447"/>
                <a:gd name="T7" fmla="*/ 19 h 257"/>
                <a:gd name="T8" fmla="*/ 81 w 447"/>
                <a:gd name="T9" fmla="*/ 29 h 257"/>
                <a:gd name="T10" fmla="*/ 59 w 447"/>
                <a:gd name="T11" fmla="*/ 42 h 257"/>
                <a:gd name="T12" fmla="*/ 38 w 447"/>
                <a:gd name="T13" fmla="*/ 57 h 257"/>
                <a:gd name="T14" fmla="*/ 22 w 447"/>
                <a:gd name="T15" fmla="*/ 73 h 257"/>
                <a:gd name="T16" fmla="*/ 10 w 447"/>
                <a:gd name="T17" fmla="*/ 90 h 257"/>
                <a:gd name="T18" fmla="*/ 2 w 447"/>
                <a:gd name="T19" fmla="*/ 109 h 257"/>
                <a:gd name="T20" fmla="*/ 0 w 447"/>
                <a:gd name="T21" fmla="*/ 129 h 257"/>
                <a:gd name="T22" fmla="*/ 2 w 447"/>
                <a:gd name="T23" fmla="*/ 148 h 257"/>
                <a:gd name="T24" fmla="*/ 10 w 447"/>
                <a:gd name="T25" fmla="*/ 166 h 257"/>
                <a:gd name="T26" fmla="*/ 22 w 447"/>
                <a:gd name="T27" fmla="*/ 185 h 257"/>
                <a:gd name="T28" fmla="*/ 38 w 447"/>
                <a:gd name="T29" fmla="*/ 201 h 257"/>
                <a:gd name="T30" fmla="*/ 59 w 447"/>
                <a:gd name="T31" fmla="*/ 215 h 257"/>
                <a:gd name="T32" fmla="*/ 81 w 447"/>
                <a:gd name="T33" fmla="*/ 227 h 257"/>
                <a:gd name="T34" fmla="*/ 108 w 447"/>
                <a:gd name="T35" fmla="*/ 238 h 257"/>
                <a:gd name="T36" fmla="*/ 136 w 447"/>
                <a:gd name="T37" fmla="*/ 247 h 257"/>
                <a:gd name="T38" fmla="*/ 168 w 447"/>
                <a:gd name="T39" fmla="*/ 253 h 257"/>
                <a:gd name="T40" fmla="*/ 201 w 447"/>
                <a:gd name="T41" fmla="*/ 256 h 257"/>
                <a:gd name="T42" fmla="*/ 235 w 447"/>
                <a:gd name="T43" fmla="*/ 256 h 257"/>
                <a:gd name="T44" fmla="*/ 268 w 447"/>
                <a:gd name="T45" fmla="*/ 254 h 257"/>
                <a:gd name="T46" fmla="*/ 300 w 447"/>
                <a:gd name="T47" fmla="*/ 249 h 257"/>
                <a:gd name="T48" fmla="*/ 330 w 447"/>
                <a:gd name="T49" fmla="*/ 241 h 257"/>
                <a:gd name="T50" fmla="*/ 358 w 447"/>
                <a:gd name="T51" fmla="*/ 232 h 257"/>
                <a:gd name="T52" fmla="*/ 382 w 447"/>
                <a:gd name="T53" fmla="*/ 219 h 257"/>
                <a:gd name="T54" fmla="*/ 402 w 447"/>
                <a:gd name="T55" fmla="*/ 205 h 257"/>
                <a:gd name="T56" fmla="*/ 420 w 447"/>
                <a:gd name="T57" fmla="*/ 190 h 257"/>
                <a:gd name="T58" fmla="*/ 433 w 447"/>
                <a:gd name="T59" fmla="*/ 173 h 257"/>
                <a:gd name="T60" fmla="*/ 443 w 447"/>
                <a:gd name="T61" fmla="*/ 155 h 257"/>
                <a:gd name="T62" fmla="*/ 447 w 447"/>
                <a:gd name="T63" fmla="*/ 135 h 257"/>
                <a:gd name="T64" fmla="*/ 446 w 447"/>
                <a:gd name="T65" fmla="*/ 115 h 257"/>
                <a:gd name="T66" fmla="*/ 440 w 447"/>
                <a:gd name="T67" fmla="*/ 97 h 257"/>
                <a:gd name="T68" fmla="*/ 430 w 447"/>
                <a:gd name="T69" fmla="*/ 79 h 257"/>
                <a:gd name="T70" fmla="*/ 415 w 447"/>
                <a:gd name="T71" fmla="*/ 61 h 257"/>
                <a:gd name="T72" fmla="*/ 396 w 447"/>
                <a:gd name="T73" fmla="*/ 47 h 257"/>
                <a:gd name="T74" fmla="*/ 374 w 447"/>
                <a:gd name="T75" fmla="*/ 34 h 257"/>
                <a:gd name="T76" fmla="*/ 348 w 447"/>
                <a:gd name="T77" fmla="*/ 22 h 257"/>
                <a:gd name="T78" fmla="*/ 320 w 447"/>
                <a:gd name="T79" fmla="*/ 12 h 257"/>
                <a:gd name="T80" fmla="*/ 290 w 447"/>
                <a:gd name="T81" fmla="*/ 6 h 257"/>
                <a:gd name="T82" fmla="*/ 258 w 447"/>
                <a:gd name="T83" fmla="*/ 2 h 257"/>
                <a:gd name="T84" fmla="*/ 224 w 447"/>
                <a:gd name="T85" fmla="*/ 0 h 2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7"/>
                <a:gd name="T131" fmla="*/ 447 w 447"/>
                <a:gd name="T132" fmla="*/ 257 h 2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7">
                  <a:moveTo>
                    <a:pt x="224" y="0"/>
                  </a:moveTo>
                  <a:lnTo>
                    <a:pt x="212" y="0"/>
                  </a:lnTo>
                  <a:lnTo>
                    <a:pt x="201" y="0"/>
                  </a:lnTo>
                  <a:lnTo>
                    <a:pt x="189" y="2"/>
                  </a:lnTo>
                  <a:lnTo>
                    <a:pt x="179" y="3"/>
                  </a:lnTo>
                  <a:lnTo>
                    <a:pt x="168" y="4"/>
                  </a:lnTo>
                  <a:lnTo>
                    <a:pt x="158" y="6"/>
                  </a:lnTo>
                  <a:lnTo>
                    <a:pt x="147" y="8"/>
                  </a:lnTo>
                  <a:lnTo>
                    <a:pt x="136" y="10"/>
                  </a:lnTo>
                  <a:lnTo>
                    <a:pt x="127" y="12"/>
                  </a:lnTo>
                  <a:lnTo>
                    <a:pt x="117" y="15"/>
                  </a:lnTo>
                  <a:lnTo>
                    <a:pt x="108" y="19"/>
                  </a:lnTo>
                  <a:lnTo>
                    <a:pt x="99" y="22"/>
                  </a:lnTo>
                  <a:lnTo>
                    <a:pt x="89" y="25"/>
                  </a:lnTo>
                  <a:lnTo>
                    <a:pt x="81" y="29"/>
                  </a:lnTo>
                  <a:lnTo>
                    <a:pt x="73" y="34"/>
                  </a:lnTo>
                  <a:lnTo>
                    <a:pt x="66" y="38"/>
                  </a:lnTo>
                  <a:lnTo>
                    <a:pt x="59" y="42"/>
                  </a:lnTo>
                  <a:lnTo>
                    <a:pt x="51" y="47"/>
                  </a:lnTo>
                  <a:lnTo>
                    <a:pt x="45" y="52"/>
                  </a:lnTo>
                  <a:lnTo>
                    <a:pt x="38" y="57"/>
                  </a:lnTo>
                  <a:lnTo>
                    <a:pt x="32" y="61"/>
                  </a:lnTo>
                  <a:lnTo>
                    <a:pt x="27" y="67"/>
                  </a:lnTo>
                  <a:lnTo>
                    <a:pt x="22" y="73"/>
                  </a:lnTo>
                  <a:lnTo>
                    <a:pt x="18" y="79"/>
                  </a:lnTo>
                  <a:lnTo>
                    <a:pt x="14" y="84"/>
                  </a:lnTo>
                  <a:lnTo>
                    <a:pt x="10" y="90"/>
                  </a:lnTo>
                  <a:lnTo>
                    <a:pt x="7" y="97"/>
                  </a:lnTo>
                  <a:lnTo>
                    <a:pt x="4" y="102"/>
                  </a:lnTo>
                  <a:lnTo>
                    <a:pt x="2" y="109"/>
                  </a:lnTo>
                  <a:lnTo>
                    <a:pt x="1" y="115"/>
                  </a:lnTo>
                  <a:lnTo>
                    <a:pt x="0" y="121"/>
                  </a:lnTo>
                  <a:lnTo>
                    <a:pt x="0" y="129"/>
                  </a:lnTo>
                  <a:lnTo>
                    <a:pt x="0" y="135"/>
                  </a:lnTo>
                  <a:lnTo>
                    <a:pt x="1" y="142"/>
                  </a:lnTo>
                  <a:lnTo>
                    <a:pt x="2" y="148"/>
                  </a:lnTo>
                  <a:lnTo>
                    <a:pt x="4" y="155"/>
                  </a:lnTo>
                  <a:lnTo>
                    <a:pt x="7" y="161"/>
                  </a:lnTo>
                  <a:lnTo>
                    <a:pt x="10" y="166"/>
                  </a:lnTo>
                  <a:lnTo>
                    <a:pt x="14" y="173"/>
                  </a:lnTo>
                  <a:lnTo>
                    <a:pt x="18" y="178"/>
                  </a:lnTo>
                  <a:lnTo>
                    <a:pt x="22" y="185"/>
                  </a:lnTo>
                  <a:lnTo>
                    <a:pt x="27" y="190"/>
                  </a:lnTo>
                  <a:lnTo>
                    <a:pt x="32" y="195"/>
                  </a:lnTo>
                  <a:lnTo>
                    <a:pt x="38" y="201"/>
                  </a:lnTo>
                  <a:lnTo>
                    <a:pt x="45" y="205"/>
                  </a:lnTo>
                  <a:lnTo>
                    <a:pt x="51" y="210"/>
                  </a:lnTo>
                  <a:lnTo>
                    <a:pt x="59" y="215"/>
                  </a:lnTo>
                  <a:lnTo>
                    <a:pt x="66" y="219"/>
                  </a:lnTo>
                  <a:lnTo>
                    <a:pt x="73" y="223"/>
                  </a:lnTo>
                  <a:lnTo>
                    <a:pt x="81" y="227"/>
                  </a:lnTo>
                  <a:lnTo>
                    <a:pt x="89" y="232"/>
                  </a:lnTo>
                  <a:lnTo>
                    <a:pt x="99" y="235"/>
                  </a:lnTo>
                  <a:lnTo>
                    <a:pt x="108" y="238"/>
                  </a:lnTo>
                  <a:lnTo>
                    <a:pt x="117" y="241"/>
                  </a:lnTo>
                  <a:lnTo>
                    <a:pt x="127" y="245"/>
                  </a:lnTo>
                  <a:lnTo>
                    <a:pt x="136" y="247"/>
                  </a:lnTo>
                  <a:lnTo>
                    <a:pt x="147" y="249"/>
                  </a:lnTo>
                  <a:lnTo>
                    <a:pt x="158" y="251"/>
                  </a:lnTo>
                  <a:lnTo>
                    <a:pt x="168" y="253"/>
                  </a:lnTo>
                  <a:lnTo>
                    <a:pt x="179" y="254"/>
                  </a:lnTo>
                  <a:lnTo>
                    <a:pt x="189" y="255"/>
                  </a:lnTo>
                  <a:lnTo>
                    <a:pt x="201" y="256"/>
                  </a:lnTo>
                  <a:lnTo>
                    <a:pt x="212" y="256"/>
                  </a:lnTo>
                  <a:lnTo>
                    <a:pt x="224" y="257"/>
                  </a:lnTo>
                  <a:lnTo>
                    <a:pt x="235" y="256"/>
                  </a:lnTo>
                  <a:lnTo>
                    <a:pt x="246" y="256"/>
                  </a:lnTo>
                  <a:lnTo>
                    <a:pt x="258" y="255"/>
                  </a:lnTo>
                  <a:lnTo>
                    <a:pt x="268" y="254"/>
                  </a:lnTo>
                  <a:lnTo>
                    <a:pt x="280" y="253"/>
                  </a:lnTo>
                  <a:lnTo>
                    <a:pt x="290" y="251"/>
                  </a:lnTo>
                  <a:lnTo>
                    <a:pt x="300" y="249"/>
                  </a:lnTo>
                  <a:lnTo>
                    <a:pt x="311" y="247"/>
                  </a:lnTo>
                  <a:lnTo>
                    <a:pt x="320" y="245"/>
                  </a:lnTo>
                  <a:lnTo>
                    <a:pt x="330" y="241"/>
                  </a:lnTo>
                  <a:lnTo>
                    <a:pt x="340" y="238"/>
                  </a:lnTo>
                  <a:lnTo>
                    <a:pt x="348" y="235"/>
                  </a:lnTo>
                  <a:lnTo>
                    <a:pt x="358" y="232"/>
                  </a:lnTo>
                  <a:lnTo>
                    <a:pt x="366" y="227"/>
                  </a:lnTo>
                  <a:lnTo>
                    <a:pt x="374" y="223"/>
                  </a:lnTo>
                  <a:lnTo>
                    <a:pt x="382" y="219"/>
                  </a:lnTo>
                  <a:lnTo>
                    <a:pt x="388" y="215"/>
                  </a:lnTo>
                  <a:lnTo>
                    <a:pt x="396" y="210"/>
                  </a:lnTo>
                  <a:lnTo>
                    <a:pt x="402" y="205"/>
                  </a:lnTo>
                  <a:lnTo>
                    <a:pt x="409" y="201"/>
                  </a:lnTo>
                  <a:lnTo>
                    <a:pt x="415" y="195"/>
                  </a:lnTo>
                  <a:lnTo>
                    <a:pt x="420" y="190"/>
                  </a:lnTo>
                  <a:lnTo>
                    <a:pt x="425" y="185"/>
                  </a:lnTo>
                  <a:lnTo>
                    <a:pt x="430" y="178"/>
                  </a:lnTo>
                  <a:lnTo>
                    <a:pt x="433" y="173"/>
                  </a:lnTo>
                  <a:lnTo>
                    <a:pt x="437" y="166"/>
                  </a:lnTo>
                  <a:lnTo>
                    <a:pt x="440" y="161"/>
                  </a:lnTo>
                  <a:lnTo>
                    <a:pt x="443" y="155"/>
                  </a:lnTo>
                  <a:lnTo>
                    <a:pt x="445" y="148"/>
                  </a:lnTo>
                  <a:lnTo>
                    <a:pt x="446" y="142"/>
                  </a:lnTo>
                  <a:lnTo>
                    <a:pt x="447" y="135"/>
                  </a:lnTo>
                  <a:lnTo>
                    <a:pt x="447" y="129"/>
                  </a:lnTo>
                  <a:lnTo>
                    <a:pt x="447" y="121"/>
                  </a:lnTo>
                  <a:lnTo>
                    <a:pt x="446" y="115"/>
                  </a:lnTo>
                  <a:lnTo>
                    <a:pt x="445" y="109"/>
                  </a:lnTo>
                  <a:lnTo>
                    <a:pt x="443" y="102"/>
                  </a:lnTo>
                  <a:lnTo>
                    <a:pt x="440" y="97"/>
                  </a:lnTo>
                  <a:lnTo>
                    <a:pt x="437" y="90"/>
                  </a:lnTo>
                  <a:lnTo>
                    <a:pt x="433" y="84"/>
                  </a:lnTo>
                  <a:lnTo>
                    <a:pt x="430" y="79"/>
                  </a:lnTo>
                  <a:lnTo>
                    <a:pt x="425" y="73"/>
                  </a:lnTo>
                  <a:lnTo>
                    <a:pt x="420" y="67"/>
                  </a:lnTo>
                  <a:lnTo>
                    <a:pt x="415" y="61"/>
                  </a:lnTo>
                  <a:lnTo>
                    <a:pt x="409" y="57"/>
                  </a:lnTo>
                  <a:lnTo>
                    <a:pt x="402" y="52"/>
                  </a:lnTo>
                  <a:lnTo>
                    <a:pt x="396" y="47"/>
                  </a:lnTo>
                  <a:lnTo>
                    <a:pt x="388" y="42"/>
                  </a:lnTo>
                  <a:lnTo>
                    <a:pt x="382" y="38"/>
                  </a:lnTo>
                  <a:lnTo>
                    <a:pt x="374" y="34"/>
                  </a:lnTo>
                  <a:lnTo>
                    <a:pt x="366" y="29"/>
                  </a:lnTo>
                  <a:lnTo>
                    <a:pt x="358" y="25"/>
                  </a:lnTo>
                  <a:lnTo>
                    <a:pt x="348" y="22"/>
                  </a:lnTo>
                  <a:lnTo>
                    <a:pt x="340" y="19"/>
                  </a:lnTo>
                  <a:lnTo>
                    <a:pt x="330" y="15"/>
                  </a:lnTo>
                  <a:lnTo>
                    <a:pt x="320" y="12"/>
                  </a:lnTo>
                  <a:lnTo>
                    <a:pt x="311" y="10"/>
                  </a:lnTo>
                  <a:lnTo>
                    <a:pt x="300" y="8"/>
                  </a:lnTo>
                  <a:lnTo>
                    <a:pt x="290" y="6"/>
                  </a:lnTo>
                  <a:lnTo>
                    <a:pt x="280" y="4"/>
                  </a:lnTo>
                  <a:lnTo>
                    <a:pt x="268" y="3"/>
                  </a:lnTo>
                  <a:lnTo>
                    <a:pt x="258" y="2"/>
                  </a:lnTo>
                  <a:lnTo>
                    <a:pt x="246" y="0"/>
                  </a:lnTo>
                  <a:lnTo>
                    <a:pt x="235" y="0"/>
                  </a:lnTo>
                  <a:lnTo>
                    <a:pt x="2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67"/>
            <p:cNvSpPr>
              <a:spLocks/>
            </p:cNvSpPr>
            <p:nvPr/>
          </p:nvSpPr>
          <p:spPr bwMode="auto">
            <a:xfrm>
              <a:off x="1470025" y="4765675"/>
              <a:ext cx="709612" cy="407987"/>
            </a:xfrm>
            <a:custGeom>
              <a:avLst/>
              <a:gdLst>
                <a:gd name="T0" fmla="*/ 201 w 447"/>
                <a:gd name="T1" fmla="*/ 0 h 257"/>
                <a:gd name="T2" fmla="*/ 168 w 447"/>
                <a:gd name="T3" fmla="*/ 4 h 257"/>
                <a:gd name="T4" fmla="*/ 136 w 447"/>
                <a:gd name="T5" fmla="*/ 10 h 257"/>
                <a:gd name="T6" fmla="*/ 108 w 447"/>
                <a:gd name="T7" fmla="*/ 19 h 257"/>
                <a:gd name="T8" fmla="*/ 81 w 447"/>
                <a:gd name="T9" fmla="*/ 29 h 257"/>
                <a:gd name="T10" fmla="*/ 59 w 447"/>
                <a:gd name="T11" fmla="*/ 42 h 257"/>
                <a:gd name="T12" fmla="*/ 38 w 447"/>
                <a:gd name="T13" fmla="*/ 57 h 257"/>
                <a:gd name="T14" fmla="*/ 22 w 447"/>
                <a:gd name="T15" fmla="*/ 73 h 257"/>
                <a:gd name="T16" fmla="*/ 10 w 447"/>
                <a:gd name="T17" fmla="*/ 90 h 257"/>
                <a:gd name="T18" fmla="*/ 2 w 447"/>
                <a:gd name="T19" fmla="*/ 109 h 257"/>
                <a:gd name="T20" fmla="*/ 0 w 447"/>
                <a:gd name="T21" fmla="*/ 129 h 257"/>
                <a:gd name="T22" fmla="*/ 2 w 447"/>
                <a:gd name="T23" fmla="*/ 148 h 257"/>
                <a:gd name="T24" fmla="*/ 10 w 447"/>
                <a:gd name="T25" fmla="*/ 166 h 257"/>
                <a:gd name="T26" fmla="*/ 22 w 447"/>
                <a:gd name="T27" fmla="*/ 185 h 257"/>
                <a:gd name="T28" fmla="*/ 38 w 447"/>
                <a:gd name="T29" fmla="*/ 201 h 257"/>
                <a:gd name="T30" fmla="*/ 59 w 447"/>
                <a:gd name="T31" fmla="*/ 215 h 257"/>
                <a:gd name="T32" fmla="*/ 81 w 447"/>
                <a:gd name="T33" fmla="*/ 227 h 257"/>
                <a:gd name="T34" fmla="*/ 108 w 447"/>
                <a:gd name="T35" fmla="*/ 238 h 257"/>
                <a:gd name="T36" fmla="*/ 136 w 447"/>
                <a:gd name="T37" fmla="*/ 247 h 257"/>
                <a:gd name="T38" fmla="*/ 168 w 447"/>
                <a:gd name="T39" fmla="*/ 253 h 257"/>
                <a:gd name="T40" fmla="*/ 201 w 447"/>
                <a:gd name="T41" fmla="*/ 256 h 257"/>
                <a:gd name="T42" fmla="*/ 235 w 447"/>
                <a:gd name="T43" fmla="*/ 256 h 257"/>
                <a:gd name="T44" fmla="*/ 268 w 447"/>
                <a:gd name="T45" fmla="*/ 254 h 257"/>
                <a:gd name="T46" fmla="*/ 300 w 447"/>
                <a:gd name="T47" fmla="*/ 249 h 257"/>
                <a:gd name="T48" fmla="*/ 330 w 447"/>
                <a:gd name="T49" fmla="*/ 241 h 257"/>
                <a:gd name="T50" fmla="*/ 358 w 447"/>
                <a:gd name="T51" fmla="*/ 232 h 257"/>
                <a:gd name="T52" fmla="*/ 382 w 447"/>
                <a:gd name="T53" fmla="*/ 219 h 257"/>
                <a:gd name="T54" fmla="*/ 402 w 447"/>
                <a:gd name="T55" fmla="*/ 205 h 257"/>
                <a:gd name="T56" fmla="*/ 420 w 447"/>
                <a:gd name="T57" fmla="*/ 190 h 257"/>
                <a:gd name="T58" fmla="*/ 433 w 447"/>
                <a:gd name="T59" fmla="*/ 173 h 257"/>
                <a:gd name="T60" fmla="*/ 443 w 447"/>
                <a:gd name="T61" fmla="*/ 155 h 257"/>
                <a:gd name="T62" fmla="*/ 447 w 447"/>
                <a:gd name="T63" fmla="*/ 135 h 257"/>
                <a:gd name="T64" fmla="*/ 446 w 447"/>
                <a:gd name="T65" fmla="*/ 115 h 257"/>
                <a:gd name="T66" fmla="*/ 440 w 447"/>
                <a:gd name="T67" fmla="*/ 97 h 257"/>
                <a:gd name="T68" fmla="*/ 430 w 447"/>
                <a:gd name="T69" fmla="*/ 79 h 257"/>
                <a:gd name="T70" fmla="*/ 415 w 447"/>
                <a:gd name="T71" fmla="*/ 61 h 257"/>
                <a:gd name="T72" fmla="*/ 396 w 447"/>
                <a:gd name="T73" fmla="*/ 47 h 257"/>
                <a:gd name="T74" fmla="*/ 374 w 447"/>
                <a:gd name="T75" fmla="*/ 34 h 257"/>
                <a:gd name="T76" fmla="*/ 348 w 447"/>
                <a:gd name="T77" fmla="*/ 22 h 257"/>
                <a:gd name="T78" fmla="*/ 320 w 447"/>
                <a:gd name="T79" fmla="*/ 12 h 257"/>
                <a:gd name="T80" fmla="*/ 290 w 447"/>
                <a:gd name="T81" fmla="*/ 6 h 257"/>
                <a:gd name="T82" fmla="*/ 258 w 447"/>
                <a:gd name="T83" fmla="*/ 2 h 257"/>
                <a:gd name="T84" fmla="*/ 224 w 447"/>
                <a:gd name="T85" fmla="*/ 0 h 2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7"/>
                <a:gd name="T131" fmla="*/ 447 w 447"/>
                <a:gd name="T132" fmla="*/ 257 h 2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7">
                  <a:moveTo>
                    <a:pt x="224" y="0"/>
                  </a:moveTo>
                  <a:lnTo>
                    <a:pt x="212" y="0"/>
                  </a:lnTo>
                  <a:lnTo>
                    <a:pt x="201" y="0"/>
                  </a:lnTo>
                  <a:lnTo>
                    <a:pt x="189" y="2"/>
                  </a:lnTo>
                  <a:lnTo>
                    <a:pt x="179" y="3"/>
                  </a:lnTo>
                  <a:lnTo>
                    <a:pt x="168" y="4"/>
                  </a:lnTo>
                  <a:lnTo>
                    <a:pt x="158" y="6"/>
                  </a:lnTo>
                  <a:lnTo>
                    <a:pt x="147" y="8"/>
                  </a:lnTo>
                  <a:lnTo>
                    <a:pt x="136" y="10"/>
                  </a:lnTo>
                  <a:lnTo>
                    <a:pt x="127" y="12"/>
                  </a:lnTo>
                  <a:lnTo>
                    <a:pt x="117" y="15"/>
                  </a:lnTo>
                  <a:lnTo>
                    <a:pt x="108" y="19"/>
                  </a:lnTo>
                  <a:lnTo>
                    <a:pt x="99" y="22"/>
                  </a:lnTo>
                  <a:lnTo>
                    <a:pt x="89" y="25"/>
                  </a:lnTo>
                  <a:lnTo>
                    <a:pt x="81" y="29"/>
                  </a:lnTo>
                  <a:lnTo>
                    <a:pt x="73" y="34"/>
                  </a:lnTo>
                  <a:lnTo>
                    <a:pt x="66" y="38"/>
                  </a:lnTo>
                  <a:lnTo>
                    <a:pt x="59" y="42"/>
                  </a:lnTo>
                  <a:lnTo>
                    <a:pt x="51" y="47"/>
                  </a:lnTo>
                  <a:lnTo>
                    <a:pt x="45" y="52"/>
                  </a:lnTo>
                  <a:lnTo>
                    <a:pt x="38" y="57"/>
                  </a:lnTo>
                  <a:lnTo>
                    <a:pt x="32" y="61"/>
                  </a:lnTo>
                  <a:lnTo>
                    <a:pt x="27" y="67"/>
                  </a:lnTo>
                  <a:lnTo>
                    <a:pt x="22" y="73"/>
                  </a:lnTo>
                  <a:lnTo>
                    <a:pt x="18" y="79"/>
                  </a:lnTo>
                  <a:lnTo>
                    <a:pt x="14" y="84"/>
                  </a:lnTo>
                  <a:lnTo>
                    <a:pt x="10" y="90"/>
                  </a:lnTo>
                  <a:lnTo>
                    <a:pt x="7" y="97"/>
                  </a:lnTo>
                  <a:lnTo>
                    <a:pt x="4" y="102"/>
                  </a:lnTo>
                  <a:lnTo>
                    <a:pt x="2" y="109"/>
                  </a:lnTo>
                  <a:lnTo>
                    <a:pt x="1" y="115"/>
                  </a:lnTo>
                  <a:lnTo>
                    <a:pt x="0" y="121"/>
                  </a:lnTo>
                  <a:lnTo>
                    <a:pt x="0" y="129"/>
                  </a:lnTo>
                  <a:lnTo>
                    <a:pt x="0" y="135"/>
                  </a:lnTo>
                  <a:lnTo>
                    <a:pt x="1" y="142"/>
                  </a:lnTo>
                  <a:lnTo>
                    <a:pt x="2" y="148"/>
                  </a:lnTo>
                  <a:lnTo>
                    <a:pt x="4" y="155"/>
                  </a:lnTo>
                  <a:lnTo>
                    <a:pt x="7" y="161"/>
                  </a:lnTo>
                  <a:lnTo>
                    <a:pt x="10" y="166"/>
                  </a:lnTo>
                  <a:lnTo>
                    <a:pt x="14" y="173"/>
                  </a:lnTo>
                  <a:lnTo>
                    <a:pt x="18" y="178"/>
                  </a:lnTo>
                  <a:lnTo>
                    <a:pt x="22" y="185"/>
                  </a:lnTo>
                  <a:lnTo>
                    <a:pt x="27" y="190"/>
                  </a:lnTo>
                  <a:lnTo>
                    <a:pt x="32" y="195"/>
                  </a:lnTo>
                  <a:lnTo>
                    <a:pt x="38" y="201"/>
                  </a:lnTo>
                  <a:lnTo>
                    <a:pt x="45" y="205"/>
                  </a:lnTo>
                  <a:lnTo>
                    <a:pt x="51" y="210"/>
                  </a:lnTo>
                  <a:lnTo>
                    <a:pt x="59" y="215"/>
                  </a:lnTo>
                  <a:lnTo>
                    <a:pt x="66" y="219"/>
                  </a:lnTo>
                  <a:lnTo>
                    <a:pt x="73" y="223"/>
                  </a:lnTo>
                  <a:lnTo>
                    <a:pt x="81" y="227"/>
                  </a:lnTo>
                  <a:lnTo>
                    <a:pt x="89" y="232"/>
                  </a:lnTo>
                  <a:lnTo>
                    <a:pt x="99" y="235"/>
                  </a:lnTo>
                  <a:lnTo>
                    <a:pt x="108" y="238"/>
                  </a:lnTo>
                  <a:lnTo>
                    <a:pt x="117" y="241"/>
                  </a:lnTo>
                  <a:lnTo>
                    <a:pt x="127" y="245"/>
                  </a:lnTo>
                  <a:lnTo>
                    <a:pt x="136" y="247"/>
                  </a:lnTo>
                  <a:lnTo>
                    <a:pt x="147" y="249"/>
                  </a:lnTo>
                  <a:lnTo>
                    <a:pt x="158" y="251"/>
                  </a:lnTo>
                  <a:lnTo>
                    <a:pt x="168" y="253"/>
                  </a:lnTo>
                  <a:lnTo>
                    <a:pt x="179" y="254"/>
                  </a:lnTo>
                  <a:lnTo>
                    <a:pt x="189" y="255"/>
                  </a:lnTo>
                  <a:lnTo>
                    <a:pt x="201" y="256"/>
                  </a:lnTo>
                  <a:lnTo>
                    <a:pt x="212" y="256"/>
                  </a:lnTo>
                  <a:lnTo>
                    <a:pt x="224" y="257"/>
                  </a:lnTo>
                  <a:lnTo>
                    <a:pt x="235" y="256"/>
                  </a:lnTo>
                  <a:lnTo>
                    <a:pt x="246" y="256"/>
                  </a:lnTo>
                  <a:lnTo>
                    <a:pt x="258" y="255"/>
                  </a:lnTo>
                  <a:lnTo>
                    <a:pt x="268" y="254"/>
                  </a:lnTo>
                  <a:lnTo>
                    <a:pt x="280" y="253"/>
                  </a:lnTo>
                  <a:lnTo>
                    <a:pt x="290" y="251"/>
                  </a:lnTo>
                  <a:lnTo>
                    <a:pt x="300" y="249"/>
                  </a:lnTo>
                  <a:lnTo>
                    <a:pt x="311" y="247"/>
                  </a:lnTo>
                  <a:lnTo>
                    <a:pt x="320" y="245"/>
                  </a:lnTo>
                  <a:lnTo>
                    <a:pt x="330" y="241"/>
                  </a:lnTo>
                  <a:lnTo>
                    <a:pt x="340" y="238"/>
                  </a:lnTo>
                  <a:lnTo>
                    <a:pt x="348" y="235"/>
                  </a:lnTo>
                  <a:lnTo>
                    <a:pt x="358" y="232"/>
                  </a:lnTo>
                  <a:lnTo>
                    <a:pt x="366" y="227"/>
                  </a:lnTo>
                  <a:lnTo>
                    <a:pt x="374" y="223"/>
                  </a:lnTo>
                  <a:lnTo>
                    <a:pt x="382" y="219"/>
                  </a:lnTo>
                  <a:lnTo>
                    <a:pt x="388" y="215"/>
                  </a:lnTo>
                  <a:lnTo>
                    <a:pt x="396" y="210"/>
                  </a:lnTo>
                  <a:lnTo>
                    <a:pt x="402" y="205"/>
                  </a:lnTo>
                  <a:lnTo>
                    <a:pt x="409" y="201"/>
                  </a:lnTo>
                  <a:lnTo>
                    <a:pt x="415" y="195"/>
                  </a:lnTo>
                  <a:lnTo>
                    <a:pt x="420" y="190"/>
                  </a:lnTo>
                  <a:lnTo>
                    <a:pt x="425" y="185"/>
                  </a:lnTo>
                  <a:lnTo>
                    <a:pt x="430" y="178"/>
                  </a:lnTo>
                  <a:lnTo>
                    <a:pt x="433" y="173"/>
                  </a:lnTo>
                  <a:lnTo>
                    <a:pt x="437" y="166"/>
                  </a:lnTo>
                  <a:lnTo>
                    <a:pt x="440" y="161"/>
                  </a:lnTo>
                  <a:lnTo>
                    <a:pt x="443" y="155"/>
                  </a:lnTo>
                  <a:lnTo>
                    <a:pt x="445" y="148"/>
                  </a:lnTo>
                  <a:lnTo>
                    <a:pt x="446" y="142"/>
                  </a:lnTo>
                  <a:lnTo>
                    <a:pt x="447" y="135"/>
                  </a:lnTo>
                  <a:lnTo>
                    <a:pt x="447" y="129"/>
                  </a:lnTo>
                  <a:lnTo>
                    <a:pt x="447" y="121"/>
                  </a:lnTo>
                  <a:lnTo>
                    <a:pt x="446" y="115"/>
                  </a:lnTo>
                  <a:lnTo>
                    <a:pt x="445" y="109"/>
                  </a:lnTo>
                  <a:lnTo>
                    <a:pt x="443" y="102"/>
                  </a:lnTo>
                  <a:lnTo>
                    <a:pt x="440" y="97"/>
                  </a:lnTo>
                  <a:lnTo>
                    <a:pt x="437" y="90"/>
                  </a:lnTo>
                  <a:lnTo>
                    <a:pt x="433" y="84"/>
                  </a:lnTo>
                  <a:lnTo>
                    <a:pt x="430" y="79"/>
                  </a:lnTo>
                  <a:lnTo>
                    <a:pt x="425" y="73"/>
                  </a:lnTo>
                  <a:lnTo>
                    <a:pt x="420" y="67"/>
                  </a:lnTo>
                  <a:lnTo>
                    <a:pt x="415" y="61"/>
                  </a:lnTo>
                  <a:lnTo>
                    <a:pt x="409" y="57"/>
                  </a:lnTo>
                  <a:lnTo>
                    <a:pt x="402" y="52"/>
                  </a:lnTo>
                  <a:lnTo>
                    <a:pt x="396" y="47"/>
                  </a:lnTo>
                  <a:lnTo>
                    <a:pt x="388" y="42"/>
                  </a:lnTo>
                  <a:lnTo>
                    <a:pt x="382" y="38"/>
                  </a:lnTo>
                  <a:lnTo>
                    <a:pt x="374" y="34"/>
                  </a:lnTo>
                  <a:lnTo>
                    <a:pt x="366" y="29"/>
                  </a:lnTo>
                  <a:lnTo>
                    <a:pt x="358" y="25"/>
                  </a:lnTo>
                  <a:lnTo>
                    <a:pt x="348" y="22"/>
                  </a:lnTo>
                  <a:lnTo>
                    <a:pt x="340" y="19"/>
                  </a:lnTo>
                  <a:lnTo>
                    <a:pt x="330" y="15"/>
                  </a:lnTo>
                  <a:lnTo>
                    <a:pt x="320" y="12"/>
                  </a:lnTo>
                  <a:lnTo>
                    <a:pt x="311" y="10"/>
                  </a:lnTo>
                  <a:lnTo>
                    <a:pt x="300" y="8"/>
                  </a:lnTo>
                  <a:lnTo>
                    <a:pt x="290" y="6"/>
                  </a:lnTo>
                  <a:lnTo>
                    <a:pt x="280" y="4"/>
                  </a:lnTo>
                  <a:lnTo>
                    <a:pt x="268" y="3"/>
                  </a:lnTo>
                  <a:lnTo>
                    <a:pt x="258" y="2"/>
                  </a:lnTo>
                  <a:lnTo>
                    <a:pt x="246" y="0"/>
                  </a:lnTo>
                  <a:lnTo>
                    <a:pt x="235" y="0"/>
                  </a:lnTo>
                  <a:lnTo>
                    <a:pt x="224"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5" name="Rectangle 68"/>
            <p:cNvSpPr>
              <a:spLocks noChangeArrowheads="1"/>
            </p:cNvSpPr>
            <p:nvPr/>
          </p:nvSpPr>
          <p:spPr bwMode="auto">
            <a:xfrm>
              <a:off x="1730375" y="4867275"/>
              <a:ext cx="2413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BM</a:t>
              </a:r>
              <a:endParaRPr lang="en-US" altLang="en-US"/>
            </a:p>
          </p:txBody>
        </p:sp>
        <p:sp>
          <p:nvSpPr>
            <p:cNvPr id="386" name="Rectangle 69"/>
            <p:cNvSpPr>
              <a:spLocks noChangeArrowheads="1"/>
            </p:cNvSpPr>
            <p:nvPr/>
          </p:nvSpPr>
          <p:spPr bwMode="auto">
            <a:xfrm>
              <a:off x="1919288" y="4867275"/>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87" name="Freeform 70"/>
            <p:cNvSpPr>
              <a:spLocks/>
            </p:cNvSpPr>
            <p:nvPr/>
          </p:nvSpPr>
          <p:spPr bwMode="auto">
            <a:xfrm>
              <a:off x="2725738" y="4765675"/>
              <a:ext cx="709612" cy="407987"/>
            </a:xfrm>
            <a:custGeom>
              <a:avLst/>
              <a:gdLst>
                <a:gd name="T0" fmla="*/ 200 w 447"/>
                <a:gd name="T1" fmla="*/ 0 h 257"/>
                <a:gd name="T2" fmla="*/ 167 w 447"/>
                <a:gd name="T3" fmla="*/ 4 h 257"/>
                <a:gd name="T4" fmla="*/ 136 w 447"/>
                <a:gd name="T5" fmla="*/ 10 h 257"/>
                <a:gd name="T6" fmla="*/ 107 w 447"/>
                <a:gd name="T7" fmla="*/ 19 h 257"/>
                <a:gd name="T8" fmla="*/ 81 w 447"/>
                <a:gd name="T9" fmla="*/ 29 h 257"/>
                <a:gd name="T10" fmla="*/ 57 w 447"/>
                <a:gd name="T11" fmla="*/ 42 h 257"/>
                <a:gd name="T12" fmla="*/ 37 w 447"/>
                <a:gd name="T13" fmla="*/ 57 h 257"/>
                <a:gd name="T14" fmla="*/ 21 w 447"/>
                <a:gd name="T15" fmla="*/ 73 h 257"/>
                <a:gd name="T16" fmla="*/ 9 w 447"/>
                <a:gd name="T17" fmla="*/ 90 h 257"/>
                <a:gd name="T18" fmla="*/ 2 w 447"/>
                <a:gd name="T19" fmla="*/ 109 h 257"/>
                <a:gd name="T20" fmla="*/ 0 w 447"/>
                <a:gd name="T21" fmla="*/ 129 h 257"/>
                <a:gd name="T22" fmla="*/ 2 w 447"/>
                <a:gd name="T23" fmla="*/ 148 h 257"/>
                <a:gd name="T24" fmla="*/ 9 w 447"/>
                <a:gd name="T25" fmla="*/ 166 h 257"/>
                <a:gd name="T26" fmla="*/ 21 w 447"/>
                <a:gd name="T27" fmla="*/ 185 h 257"/>
                <a:gd name="T28" fmla="*/ 37 w 447"/>
                <a:gd name="T29" fmla="*/ 201 h 257"/>
                <a:gd name="T30" fmla="*/ 57 w 447"/>
                <a:gd name="T31" fmla="*/ 215 h 257"/>
                <a:gd name="T32" fmla="*/ 81 w 447"/>
                <a:gd name="T33" fmla="*/ 227 h 257"/>
                <a:gd name="T34" fmla="*/ 107 w 447"/>
                <a:gd name="T35" fmla="*/ 238 h 257"/>
                <a:gd name="T36" fmla="*/ 136 w 447"/>
                <a:gd name="T37" fmla="*/ 247 h 257"/>
                <a:gd name="T38" fmla="*/ 167 w 447"/>
                <a:gd name="T39" fmla="*/ 253 h 257"/>
                <a:gd name="T40" fmla="*/ 200 w 447"/>
                <a:gd name="T41" fmla="*/ 256 h 257"/>
                <a:gd name="T42" fmla="*/ 234 w 447"/>
                <a:gd name="T43" fmla="*/ 256 h 257"/>
                <a:gd name="T44" fmla="*/ 268 w 447"/>
                <a:gd name="T45" fmla="*/ 254 h 257"/>
                <a:gd name="T46" fmla="*/ 300 w 447"/>
                <a:gd name="T47" fmla="*/ 249 h 257"/>
                <a:gd name="T48" fmla="*/ 330 w 447"/>
                <a:gd name="T49" fmla="*/ 241 h 257"/>
                <a:gd name="T50" fmla="*/ 356 w 447"/>
                <a:gd name="T51" fmla="*/ 232 h 257"/>
                <a:gd name="T52" fmla="*/ 381 w 447"/>
                <a:gd name="T53" fmla="*/ 219 h 257"/>
                <a:gd name="T54" fmla="*/ 402 w 447"/>
                <a:gd name="T55" fmla="*/ 205 h 257"/>
                <a:gd name="T56" fmla="*/ 419 w 447"/>
                <a:gd name="T57" fmla="*/ 190 h 257"/>
                <a:gd name="T58" fmla="*/ 433 w 447"/>
                <a:gd name="T59" fmla="*/ 173 h 257"/>
                <a:gd name="T60" fmla="*/ 441 w 447"/>
                <a:gd name="T61" fmla="*/ 155 h 257"/>
                <a:gd name="T62" fmla="*/ 446 w 447"/>
                <a:gd name="T63" fmla="*/ 135 h 257"/>
                <a:gd name="T64" fmla="*/ 445 w 447"/>
                <a:gd name="T65" fmla="*/ 115 h 257"/>
                <a:gd name="T66" fmla="*/ 439 w 447"/>
                <a:gd name="T67" fmla="*/ 97 h 257"/>
                <a:gd name="T68" fmla="*/ 429 w 447"/>
                <a:gd name="T69" fmla="*/ 79 h 257"/>
                <a:gd name="T70" fmla="*/ 414 w 447"/>
                <a:gd name="T71" fmla="*/ 61 h 257"/>
                <a:gd name="T72" fmla="*/ 396 w 447"/>
                <a:gd name="T73" fmla="*/ 47 h 257"/>
                <a:gd name="T74" fmla="*/ 373 w 447"/>
                <a:gd name="T75" fmla="*/ 34 h 257"/>
                <a:gd name="T76" fmla="*/ 348 w 447"/>
                <a:gd name="T77" fmla="*/ 22 h 257"/>
                <a:gd name="T78" fmla="*/ 320 w 447"/>
                <a:gd name="T79" fmla="*/ 12 h 257"/>
                <a:gd name="T80" fmla="*/ 289 w 447"/>
                <a:gd name="T81" fmla="*/ 6 h 257"/>
                <a:gd name="T82" fmla="*/ 257 w 447"/>
                <a:gd name="T83" fmla="*/ 2 h 257"/>
                <a:gd name="T84" fmla="*/ 223 w 447"/>
                <a:gd name="T85" fmla="*/ 0 h 2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7"/>
                <a:gd name="T131" fmla="*/ 447 w 447"/>
                <a:gd name="T132" fmla="*/ 257 h 2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7">
                  <a:moveTo>
                    <a:pt x="223" y="0"/>
                  </a:moveTo>
                  <a:lnTo>
                    <a:pt x="212" y="0"/>
                  </a:lnTo>
                  <a:lnTo>
                    <a:pt x="200" y="0"/>
                  </a:lnTo>
                  <a:lnTo>
                    <a:pt x="189" y="2"/>
                  </a:lnTo>
                  <a:lnTo>
                    <a:pt x="178" y="3"/>
                  </a:lnTo>
                  <a:lnTo>
                    <a:pt x="167" y="4"/>
                  </a:lnTo>
                  <a:lnTo>
                    <a:pt x="156" y="6"/>
                  </a:lnTo>
                  <a:lnTo>
                    <a:pt x="146" y="8"/>
                  </a:lnTo>
                  <a:lnTo>
                    <a:pt x="136" y="10"/>
                  </a:lnTo>
                  <a:lnTo>
                    <a:pt x="125" y="12"/>
                  </a:lnTo>
                  <a:lnTo>
                    <a:pt x="116" y="15"/>
                  </a:lnTo>
                  <a:lnTo>
                    <a:pt x="107" y="19"/>
                  </a:lnTo>
                  <a:lnTo>
                    <a:pt x="98" y="22"/>
                  </a:lnTo>
                  <a:lnTo>
                    <a:pt x="89" y="25"/>
                  </a:lnTo>
                  <a:lnTo>
                    <a:pt x="81" y="29"/>
                  </a:lnTo>
                  <a:lnTo>
                    <a:pt x="72" y="34"/>
                  </a:lnTo>
                  <a:lnTo>
                    <a:pt x="65" y="38"/>
                  </a:lnTo>
                  <a:lnTo>
                    <a:pt x="57" y="42"/>
                  </a:lnTo>
                  <a:lnTo>
                    <a:pt x="50" y="47"/>
                  </a:lnTo>
                  <a:lnTo>
                    <a:pt x="43" y="52"/>
                  </a:lnTo>
                  <a:lnTo>
                    <a:pt x="37" y="57"/>
                  </a:lnTo>
                  <a:lnTo>
                    <a:pt x="32" y="61"/>
                  </a:lnTo>
                  <a:lnTo>
                    <a:pt x="26" y="67"/>
                  </a:lnTo>
                  <a:lnTo>
                    <a:pt x="21" y="73"/>
                  </a:lnTo>
                  <a:lnTo>
                    <a:pt x="17" y="79"/>
                  </a:lnTo>
                  <a:lnTo>
                    <a:pt x="13" y="84"/>
                  </a:lnTo>
                  <a:lnTo>
                    <a:pt x="9" y="90"/>
                  </a:lnTo>
                  <a:lnTo>
                    <a:pt x="6" y="97"/>
                  </a:lnTo>
                  <a:lnTo>
                    <a:pt x="4" y="102"/>
                  </a:lnTo>
                  <a:lnTo>
                    <a:pt x="2" y="109"/>
                  </a:lnTo>
                  <a:lnTo>
                    <a:pt x="1" y="115"/>
                  </a:lnTo>
                  <a:lnTo>
                    <a:pt x="0" y="121"/>
                  </a:lnTo>
                  <a:lnTo>
                    <a:pt x="0" y="129"/>
                  </a:lnTo>
                  <a:lnTo>
                    <a:pt x="0" y="135"/>
                  </a:lnTo>
                  <a:lnTo>
                    <a:pt x="1" y="142"/>
                  </a:lnTo>
                  <a:lnTo>
                    <a:pt x="2" y="148"/>
                  </a:lnTo>
                  <a:lnTo>
                    <a:pt x="4" y="155"/>
                  </a:lnTo>
                  <a:lnTo>
                    <a:pt x="6" y="161"/>
                  </a:lnTo>
                  <a:lnTo>
                    <a:pt x="9" y="166"/>
                  </a:lnTo>
                  <a:lnTo>
                    <a:pt x="13" y="173"/>
                  </a:lnTo>
                  <a:lnTo>
                    <a:pt x="17" y="178"/>
                  </a:lnTo>
                  <a:lnTo>
                    <a:pt x="21" y="185"/>
                  </a:lnTo>
                  <a:lnTo>
                    <a:pt x="26" y="190"/>
                  </a:lnTo>
                  <a:lnTo>
                    <a:pt x="32" y="195"/>
                  </a:lnTo>
                  <a:lnTo>
                    <a:pt x="37" y="201"/>
                  </a:lnTo>
                  <a:lnTo>
                    <a:pt x="43" y="205"/>
                  </a:lnTo>
                  <a:lnTo>
                    <a:pt x="50" y="210"/>
                  </a:lnTo>
                  <a:lnTo>
                    <a:pt x="57" y="215"/>
                  </a:lnTo>
                  <a:lnTo>
                    <a:pt x="65" y="219"/>
                  </a:lnTo>
                  <a:lnTo>
                    <a:pt x="72" y="223"/>
                  </a:lnTo>
                  <a:lnTo>
                    <a:pt x="81" y="227"/>
                  </a:lnTo>
                  <a:lnTo>
                    <a:pt x="89" y="232"/>
                  </a:lnTo>
                  <a:lnTo>
                    <a:pt x="98" y="235"/>
                  </a:lnTo>
                  <a:lnTo>
                    <a:pt x="107" y="238"/>
                  </a:lnTo>
                  <a:lnTo>
                    <a:pt x="116" y="241"/>
                  </a:lnTo>
                  <a:lnTo>
                    <a:pt x="125" y="245"/>
                  </a:lnTo>
                  <a:lnTo>
                    <a:pt x="136" y="247"/>
                  </a:lnTo>
                  <a:lnTo>
                    <a:pt x="146" y="249"/>
                  </a:lnTo>
                  <a:lnTo>
                    <a:pt x="156" y="251"/>
                  </a:lnTo>
                  <a:lnTo>
                    <a:pt x="167" y="253"/>
                  </a:lnTo>
                  <a:lnTo>
                    <a:pt x="178" y="254"/>
                  </a:lnTo>
                  <a:lnTo>
                    <a:pt x="189" y="255"/>
                  </a:lnTo>
                  <a:lnTo>
                    <a:pt x="200" y="256"/>
                  </a:lnTo>
                  <a:lnTo>
                    <a:pt x="212" y="256"/>
                  </a:lnTo>
                  <a:lnTo>
                    <a:pt x="223" y="257"/>
                  </a:lnTo>
                  <a:lnTo>
                    <a:pt x="234" y="256"/>
                  </a:lnTo>
                  <a:lnTo>
                    <a:pt x="246" y="256"/>
                  </a:lnTo>
                  <a:lnTo>
                    <a:pt x="257" y="255"/>
                  </a:lnTo>
                  <a:lnTo>
                    <a:pt x="268" y="254"/>
                  </a:lnTo>
                  <a:lnTo>
                    <a:pt x="279" y="253"/>
                  </a:lnTo>
                  <a:lnTo>
                    <a:pt x="289" y="251"/>
                  </a:lnTo>
                  <a:lnTo>
                    <a:pt x="300" y="249"/>
                  </a:lnTo>
                  <a:lnTo>
                    <a:pt x="309" y="247"/>
                  </a:lnTo>
                  <a:lnTo>
                    <a:pt x="320" y="245"/>
                  </a:lnTo>
                  <a:lnTo>
                    <a:pt x="330" y="241"/>
                  </a:lnTo>
                  <a:lnTo>
                    <a:pt x="338" y="238"/>
                  </a:lnTo>
                  <a:lnTo>
                    <a:pt x="348" y="235"/>
                  </a:lnTo>
                  <a:lnTo>
                    <a:pt x="356" y="232"/>
                  </a:lnTo>
                  <a:lnTo>
                    <a:pt x="365" y="227"/>
                  </a:lnTo>
                  <a:lnTo>
                    <a:pt x="373" y="223"/>
                  </a:lnTo>
                  <a:lnTo>
                    <a:pt x="381" y="219"/>
                  </a:lnTo>
                  <a:lnTo>
                    <a:pt x="388" y="215"/>
                  </a:lnTo>
                  <a:lnTo>
                    <a:pt x="396" y="210"/>
                  </a:lnTo>
                  <a:lnTo>
                    <a:pt x="402" y="205"/>
                  </a:lnTo>
                  <a:lnTo>
                    <a:pt x="408" y="201"/>
                  </a:lnTo>
                  <a:lnTo>
                    <a:pt x="414" y="195"/>
                  </a:lnTo>
                  <a:lnTo>
                    <a:pt x="419" y="190"/>
                  </a:lnTo>
                  <a:lnTo>
                    <a:pt x="424" y="185"/>
                  </a:lnTo>
                  <a:lnTo>
                    <a:pt x="429" y="178"/>
                  </a:lnTo>
                  <a:lnTo>
                    <a:pt x="433" y="173"/>
                  </a:lnTo>
                  <a:lnTo>
                    <a:pt x="436" y="166"/>
                  </a:lnTo>
                  <a:lnTo>
                    <a:pt x="439" y="161"/>
                  </a:lnTo>
                  <a:lnTo>
                    <a:pt x="441" y="155"/>
                  </a:lnTo>
                  <a:lnTo>
                    <a:pt x="444" y="148"/>
                  </a:lnTo>
                  <a:lnTo>
                    <a:pt x="445" y="142"/>
                  </a:lnTo>
                  <a:lnTo>
                    <a:pt x="446" y="135"/>
                  </a:lnTo>
                  <a:lnTo>
                    <a:pt x="447" y="129"/>
                  </a:lnTo>
                  <a:lnTo>
                    <a:pt x="446" y="121"/>
                  </a:lnTo>
                  <a:lnTo>
                    <a:pt x="445" y="115"/>
                  </a:lnTo>
                  <a:lnTo>
                    <a:pt x="444" y="109"/>
                  </a:lnTo>
                  <a:lnTo>
                    <a:pt x="441" y="102"/>
                  </a:lnTo>
                  <a:lnTo>
                    <a:pt x="439" y="97"/>
                  </a:lnTo>
                  <a:lnTo>
                    <a:pt x="436" y="90"/>
                  </a:lnTo>
                  <a:lnTo>
                    <a:pt x="433" y="84"/>
                  </a:lnTo>
                  <a:lnTo>
                    <a:pt x="429" y="79"/>
                  </a:lnTo>
                  <a:lnTo>
                    <a:pt x="424" y="73"/>
                  </a:lnTo>
                  <a:lnTo>
                    <a:pt x="419" y="67"/>
                  </a:lnTo>
                  <a:lnTo>
                    <a:pt x="414" y="61"/>
                  </a:lnTo>
                  <a:lnTo>
                    <a:pt x="408" y="57"/>
                  </a:lnTo>
                  <a:lnTo>
                    <a:pt x="402" y="52"/>
                  </a:lnTo>
                  <a:lnTo>
                    <a:pt x="396" y="47"/>
                  </a:lnTo>
                  <a:lnTo>
                    <a:pt x="388" y="42"/>
                  </a:lnTo>
                  <a:lnTo>
                    <a:pt x="381" y="38"/>
                  </a:lnTo>
                  <a:lnTo>
                    <a:pt x="373" y="34"/>
                  </a:lnTo>
                  <a:lnTo>
                    <a:pt x="365" y="29"/>
                  </a:lnTo>
                  <a:lnTo>
                    <a:pt x="356" y="25"/>
                  </a:lnTo>
                  <a:lnTo>
                    <a:pt x="348" y="22"/>
                  </a:lnTo>
                  <a:lnTo>
                    <a:pt x="338" y="19"/>
                  </a:lnTo>
                  <a:lnTo>
                    <a:pt x="330" y="15"/>
                  </a:lnTo>
                  <a:lnTo>
                    <a:pt x="320" y="12"/>
                  </a:lnTo>
                  <a:lnTo>
                    <a:pt x="309" y="10"/>
                  </a:lnTo>
                  <a:lnTo>
                    <a:pt x="300" y="8"/>
                  </a:lnTo>
                  <a:lnTo>
                    <a:pt x="289" y="6"/>
                  </a:lnTo>
                  <a:lnTo>
                    <a:pt x="279" y="4"/>
                  </a:lnTo>
                  <a:lnTo>
                    <a:pt x="268" y="3"/>
                  </a:lnTo>
                  <a:lnTo>
                    <a:pt x="257" y="2"/>
                  </a:lnTo>
                  <a:lnTo>
                    <a:pt x="246" y="0"/>
                  </a:lnTo>
                  <a:lnTo>
                    <a:pt x="234" y="0"/>
                  </a:lnTo>
                  <a:lnTo>
                    <a:pt x="2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71"/>
            <p:cNvSpPr>
              <a:spLocks/>
            </p:cNvSpPr>
            <p:nvPr/>
          </p:nvSpPr>
          <p:spPr bwMode="auto">
            <a:xfrm>
              <a:off x="2725738" y="4765675"/>
              <a:ext cx="709612" cy="407987"/>
            </a:xfrm>
            <a:custGeom>
              <a:avLst/>
              <a:gdLst>
                <a:gd name="T0" fmla="*/ 200 w 447"/>
                <a:gd name="T1" fmla="*/ 0 h 257"/>
                <a:gd name="T2" fmla="*/ 167 w 447"/>
                <a:gd name="T3" fmla="*/ 4 h 257"/>
                <a:gd name="T4" fmla="*/ 136 w 447"/>
                <a:gd name="T5" fmla="*/ 10 h 257"/>
                <a:gd name="T6" fmla="*/ 107 w 447"/>
                <a:gd name="T7" fmla="*/ 19 h 257"/>
                <a:gd name="T8" fmla="*/ 81 w 447"/>
                <a:gd name="T9" fmla="*/ 29 h 257"/>
                <a:gd name="T10" fmla="*/ 57 w 447"/>
                <a:gd name="T11" fmla="*/ 42 h 257"/>
                <a:gd name="T12" fmla="*/ 37 w 447"/>
                <a:gd name="T13" fmla="*/ 57 h 257"/>
                <a:gd name="T14" fmla="*/ 21 w 447"/>
                <a:gd name="T15" fmla="*/ 73 h 257"/>
                <a:gd name="T16" fmla="*/ 9 w 447"/>
                <a:gd name="T17" fmla="*/ 90 h 257"/>
                <a:gd name="T18" fmla="*/ 2 w 447"/>
                <a:gd name="T19" fmla="*/ 109 h 257"/>
                <a:gd name="T20" fmla="*/ 0 w 447"/>
                <a:gd name="T21" fmla="*/ 129 h 257"/>
                <a:gd name="T22" fmla="*/ 2 w 447"/>
                <a:gd name="T23" fmla="*/ 148 h 257"/>
                <a:gd name="T24" fmla="*/ 9 w 447"/>
                <a:gd name="T25" fmla="*/ 166 h 257"/>
                <a:gd name="T26" fmla="*/ 21 w 447"/>
                <a:gd name="T27" fmla="*/ 185 h 257"/>
                <a:gd name="T28" fmla="*/ 37 w 447"/>
                <a:gd name="T29" fmla="*/ 201 h 257"/>
                <a:gd name="T30" fmla="*/ 57 w 447"/>
                <a:gd name="T31" fmla="*/ 215 h 257"/>
                <a:gd name="T32" fmla="*/ 81 w 447"/>
                <a:gd name="T33" fmla="*/ 227 h 257"/>
                <a:gd name="T34" fmla="*/ 107 w 447"/>
                <a:gd name="T35" fmla="*/ 238 h 257"/>
                <a:gd name="T36" fmla="*/ 136 w 447"/>
                <a:gd name="T37" fmla="*/ 247 h 257"/>
                <a:gd name="T38" fmla="*/ 167 w 447"/>
                <a:gd name="T39" fmla="*/ 253 h 257"/>
                <a:gd name="T40" fmla="*/ 200 w 447"/>
                <a:gd name="T41" fmla="*/ 256 h 257"/>
                <a:gd name="T42" fmla="*/ 234 w 447"/>
                <a:gd name="T43" fmla="*/ 256 h 257"/>
                <a:gd name="T44" fmla="*/ 268 w 447"/>
                <a:gd name="T45" fmla="*/ 254 h 257"/>
                <a:gd name="T46" fmla="*/ 300 w 447"/>
                <a:gd name="T47" fmla="*/ 249 h 257"/>
                <a:gd name="T48" fmla="*/ 330 w 447"/>
                <a:gd name="T49" fmla="*/ 241 h 257"/>
                <a:gd name="T50" fmla="*/ 356 w 447"/>
                <a:gd name="T51" fmla="*/ 232 h 257"/>
                <a:gd name="T52" fmla="*/ 381 w 447"/>
                <a:gd name="T53" fmla="*/ 219 h 257"/>
                <a:gd name="T54" fmla="*/ 402 w 447"/>
                <a:gd name="T55" fmla="*/ 205 h 257"/>
                <a:gd name="T56" fmla="*/ 419 w 447"/>
                <a:gd name="T57" fmla="*/ 190 h 257"/>
                <a:gd name="T58" fmla="*/ 433 w 447"/>
                <a:gd name="T59" fmla="*/ 173 h 257"/>
                <a:gd name="T60" fmla="*/ 441 w 447"/>
                <a:gd name="T61" fmla="*/ 155 h 257"/>
                <a:gd name="T62" fmla="*/ 446 w 447"/>
                <a:gd name="T63" fmla="*/ 135 h 257"/>
                <a:gd name="T64" fmla="*/ 445 w 447"/>
                <a:gd name="T65" fmla="*/ 115 h 257"/>
                <a:gd name="T66" fmla="*/ 439 w 447"/>
                <a:gd name="T67" fmla="*/ 97 h 257"/>
                <a:gd name="T68" fmla="*/ 429 w 447"/>
                <a:gd name="T69" fmla="*/ 79 h 257"/>
                <a:gd name="T70" fmla="*/ 414 w 447"/>
                <a:gd name="T71" fmla="*/ 61 h 257"/>
                <a:gd name="T72" fmla="*/ 396 w 447"/>
                <a:gd name="T73" fmla="*/ 47 h 257"/>
                <a:gd name="T74" fmla="*/ 373 w 447"/>
                <a:gd name="T75" fmla="*/ 34 h 257"/>
                <a:gd name="T76" fmla="*/ 348 w 447"/>
                <a:gd name="T77" fmla="*/ 22 h 257"/>
                <a:gd name="T78" fmla="*/ 320 w 447"/>
                <a:gd name="T79" fmla="*/ 12 h 257"/>
                <a:gd name="T80" fmla="*/ 289 w 447"/>
                <a:gd name="T81" fmla="*/ 6 h 257"/>
                <a:gd name="T82" fmla="*/ 257 w 447"/>
                <a:gd name="T83" fmla="*/ 2 h 257"/>
                <a:gd name="T84" fmla="*/ 223 w 447"/>
                <a:gd name="T85" fmla="*/ 0 h 2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7"/>
                <a:gd name="T130" fmla="*/ 0 h 257"/>
                <a:gd name="T131" fmla="*/ 447 w 447"/>
                <a:gd name="T132" fmla="*/ 257 h 2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7" h="257">
                  <a:moveTo>
                    <a:pt x="223" y="0"/>
                  </a:moveTo>
                  <a:lnTo>
                    <a:pt x="212" y="0"/>
                  </a:lnTo>
                  <a:lnTo>
                    <a:pt x="200" y="0"/>
                  </a:lnTo>
                  <a:lnTo>
                    <a:pt x="189" y="2"/>
                  </a:lnTo>
                  <a:lnTo>
                    <a:pt x="178" y="3"/>
                  </a:lnTo>
                  <a:lnTo>
                    <a:pt x="167" y="4"/>
                  </a:lnTo>
                  <a:lnTo>
                    <a:pt x="156" y="6"/>
                  </a:lnTo>
                  <a:lnTo>
                    <a:pt x="146" y="8"/>
                  </a:lnTo>
                  <a:lnTo>
                    <a:pt x="136" y="10"/>
                  </a:lnTo>
                  <a:lnTo>
                    <a:pt x="125" y="12"/>
                  </a:lnTo>
                  <a:lnTo>
                    <a:pt x="116" y="15"/>
                  </a:lnTo>
                  <a:lnTo>
                    <a:pt x="107" y="19"/>
                  </a:lnTo>
                  <a:lnTo>
                    <a:pt x="98" y="22"/>
                  </a:lnTo>
                  <a:lnTo>
                    <a:pt x="89" y="25"/>
                  </a:lnTo>
                  <a:lnTo>
                    <a:pt x="81" y="29"/>
                  </a:lnTo>
                  <a:lnTo>
                    <a:pt x="72" y="34"/>
                  </a:lnTo>
                  <a:lnTo>
                    <a:pt x="65" y="38"/>
                  </a:lnTo>
                  <a:lnTo>
                    <a:pt x="57" y="42"/>
                  </a:lnTo>
                  <a:lnTo>
                    <a:pt x="50" y="47"/>
                  </a:lnTo>
                  <a:lnTo>
                    <a:pt x="43" y="52"/>
                  </a:lnTo>
                  <a:lnTo>
                    <a:pt x="37" y="57"/>
                  </a:lnTo>
                  <a:lnTo>
                    <a:pt x="32" y="61"/>
                  </a:lnTo>
                  <a:lnTo>
                    <a:pt x="26" y="67"/>
                  </a:lnTo>
                  <a:lnTo>
                    <a:pt x="21" y="73"/>
                  </a:lnTo>
                  <a:lnTo>
                    <a:pt x="17" y="79"/>
                  </a:lnTo>
                  <a:lnTo>
                    <a:pt x="13" y="84"/>
                  </a:lnTo>
                  <a:lnTo>
                    <a:pt x="9" y="90"/>
                  </a:lnTo>
                  <a:lnTo>
                    <a:pt x="6" y="97"/>
                  </a:lnTo>
                  <a:lnTo>
                    <a:pt x="4" y="102"/>
                  </a:lnTo>
                  <a:lnTo>
                    <a:pt x="2" y="109"/>
                  </a:lnTo>
                  <a:lnTo>
                    <a:pt x="1" y="115"/>
                  </a:lnTo>
                  <a:lnTo>
                    <a:pt x="0" y="121"/>
                  </a:lnTo>
                  <a:lnTo>
                    <a:pt x="0" y="129"/>
                  </a:lnTo>
                  <a:lnTo>
                    <a:pt x="0" y="135"/>
                  </a:lnTo>
                  <a:lnTo>
                    <a:pt x="1" y="142"/>
                  </a:lnTo>
                  <a:lnTo>
                    <a:pt x="2" y="148"/>
                  </a:lnTo>
                  <a:lnTo>
                    <a:pt x="4" y="155"/>
                  </a:lnTo>
                  <a:lnTo>
                    <a:pt x="6" y="161"/>
                  </a:lnTo>
                  <a:lnTo>
                    <a:pt x="9" y="166"/>
                  </a:lnTo>
                  <a:lnTo>
                    <a:pt x="13" y="173"/>
                  </a:lnTo>
                  <a:lnTo>
                    <a:pt x="17" y="178"/>
                  </a:lnTo>
                  <a:lnTo>
                    <a:pt x="21" y="185"/>
                  </a:lnTo>
                  <a:lnTo>
                    <a:pt x="26" y="190"/>
                  </a:lnTo>
                  <a:lnTo>
                    <a:pt x="32" y="195"/>
                  </a:lnTo>
                  <a:lnTo>
                    <a:pt x="37" y="201"/>
                  </a:lnTo>
                  <a:lnTo>
                    <a:pt x="43" y="205"/>
                  </a:lnTo>
                  <a:lnTo>
                    <a:pt x="50" y="210"/>
                  </a:lnTo>
                  <a:lnTo>
                    <a:pt x="57" y="215"/>
                  </a:lnTo>
                  <a:lnTo>
                    <a:pt x="65" y="219"/>
                  </a:lnTo>
                  <a:lnTo>
                    <a:pt x="72" y="223"/>
                  </a:lnTo>
                  <a:lnTo>
                    <a:pt x="81" y="227"/>
                  </a:lnTo>
                  <a:lnTo>
                    <a:pt x="89" y="232"/>
                  </a:lnTo>
                  <a:lnTo>
                    <a:pt x="98" y="235"/>
                  </a:lnTo>
                  <a:lnTo>
                    <a:pt x="107" y="238"/>
                  </a:lnTo>
                  <a:lnTo>
                    <a:pt x="116" y="241"/>
                  </a:lnTo>
                  <a:lnTo>
                    <a:pt x="125" y="245"/>
                  </a:lnTo>
                  <a:lnTo>
                    <a:pt x="136" y="247"/>
                  </a:lnTo>
                  <a:lnTo>
                    <a:pt x="146" y="249"/>
                  </a:lnTo>
                  <a:lnTo>
                    <a:pt x="156" y="251"/>
                  </a:lnTo>
                  <a:lnTo>
                    <a:pt x="167" y="253"/>
                  </a:lnTo>
                  <a:lnTo>
                    <a:pt x="178" y="254"/>
                  </a:lnTo>
                  <a:lnTo>
                    <a:pt x="189" y="255"/>
                  </a:lnTo>
                  <a:lnTo>
                    <a:pt x="200" y="256"/>
                  </a:lnTo>
                  <a:lnTo>
                    <a:pt x="212" y="256"/>
                  </a:lnTo>
                  <a:lnTo>
                    <a:pt x="223" y="257"/>
                  </a:lnTo>
                  <a:lnTo>
                    <a:pt x="234" y="256"/>
                  </a:lnTo>
                  <a:lnTo>
                    <a:pt x="246" y="256"/>
                  </a:lnTo>
                  <a:lnTo>
                    <a:pt x="257" y="255"/>
                  </a:lnTo>
                  <a:lnTo>
                    <a:pt x="268" y="254"/>
                  </a:lnTo>
                  <a:lnTo>
                    <a:pt x="279" y="253"/>
                  </a:lnTo>
                  <a:lnTo>
                    <a:pt x="289" y="251"/>
                  </a:lnTo>
                  <a:lnTo>
                    <a:pt x="300" y="249"/>
                  </a:lnTo>
                  <a:lnTo>
                    <a:pt x="309" y="247"/>
                  </a:lnTo>
                  <a:lnTo>
                    <a:pt x="320" y="245"/>
                  </a:lnTo>
                  <a:lnTo>
                    <a:pt x="330" y="241"/>
                  </a:lnTo>
                  <a:lnTo>
                    <a:pt x="338" y="238"/>
                  </a:lnTo>
                  <a:lnTo>
                    <a:pt x="348" y="235"/>
                  </a:lnTo>
                  <a:lnTo>
                    <a:pt x="356" y="232"/>
                  </a:lnTo>
                  <a:lnTo>
                    <a:pt x="365" y="227"/>
                  </a:lnTo>
                  <a:lnTo>
                    <a:pt x="373" y="223"/>
                  </a:lnTo>
                  <a:lnTo>
                    <a:pt x="381" y="219"/>
                  </a:lnTo>
                  <a:lnTo>
                    <a:pt x="388" y="215"/>
                  </a:lnTo>
                  <a:lnTo>
                    <a:pt x="396" y="210"/>
                  </a:lnTo>
                  <a:lnTo>
                    <a:pt x="402" y="205"/>
                  </a:lnTo>
                  <a:lnTo>
                    <a:pt x="408" y="201"/>
                  </a:lnTo>
                  <a:lnTo>
                    <a:pt x="414" y="195"/>
                  </a:lnTo>
                  <a:lnTo>
                    <a:pt x="419" y="190"/>
                  </a:lnTo>
                  <a:lnTo>
                    <a:pt x="424" y="185"/>
                  </a:lnTo>
                  <a:lnTo>
                    <a:pt x="429" y="178"/>
                  </a:lnTo>
                  <a:lnTo>
                    <a:pt x="433" y="173"/>
                  </a:lnTo>
                  <a:lnTo>
                    <a:pt x="436" y="166"/>
                  </a:lnTo>
                  <a:lnTo>
                    <a:pt x="439" y="161"/>
                  </a:lnTo>
                  <a:lnTo>
                    <a:pt x="441" y="155"/>
                  </a:lnTo>
                  <a:lnTo>
                    <a:pt x="444" y="148"/>
                  </a:lnTo>
                  <a:lnTo>
                    <a:pt x="445" y="142"/>
                  </a:lnTo>
                  <a:lnTo>
                    <a:pt x="446" y="135"/>
                  </a:lnTo>
                  <a:lnTo>
                    <a:pt x="447" y="129"/>
                  </a:lnTo>
                  <a:lnTo>
                    <a:pt x="446" y="121"/>
                  </a:lnTo>
                  <a:lnTo>
                    <a:pt x="445" y="115"/>
                  </a:lnTo>
                  <a:lnTo>
                    <a:pt x="444" y="109"/>
                  </a:lnTo>
                  <a:lnTo>
                    <a:pt x="441" y="102"/>
                  </a:lnTo>
                  <a:lnTo>
                    <a:pt x="439" y="97"/>
                  </a:lnTo>
                  <a:lnTo>
                    <a:pt x="436" y="90"/>
                  </a:lnTo>
                  <a:lnTo>
                    <a:pt x="433" y="84"/>
                  </a:lnTo>
                  <a:lnTo>
                    <a:pt x="429" y="79"/>
                  </a:lnTo>
                  <a:lnTo>
                    <a:pt x="424" y="73"/>
                  </a:lnTo>
                  <a:lnTo>
                    <a:pt x="419" y="67"/>
                  </a:lnTo>
                  <a:lnTo>
                    <a:pt x="414" y="61"/>
                  </a:lnTo>
                  <a:lnTo>
                    <a:pt x="408" y="57"/>
                  </a:lnTo>
                  <a:lnTo>
                    <a:pt x="402" y="52"/>
                  </a:lnTo>
                  <a:lnTo>
                    <a:pt x="396" y="47"/>
                  </a:lnTo>
                  <a:lnTo>
                    <a:pt x="388" y="42"/>
                  </a:lnTo>
                  <a:lnTo>
                    <a:pt x="381" y="38"/>
                  </a:lnTo>
                  <a:lnTo>
                    <a:pt x="373" y="34"/>
                  </a:lnTo>
                  <a:lnTo>
                    <a:pt x="365" y="29"/>
                  </a:lnTo>
                  <a:lnTo>
                    <a:pt x="356" y="25"/>
                  </a:lnTo>
                  <a:lnTo>
                    <a:pt x="348" y="22"/>
                  </a:lnTo>
                  <a:lnTo>
                    <a:pt x="338" y="19"/>
                  </a:lnTo>
                  <a:lnTo>
                    <a:pt x="330" y="15"/>
                  </a:lnTo>
                  <a:lnTo>
                    <a:pt x="320" y="12"/>
                  </a:lnTo>
                  <a:lnTo>
                    <a:pt x="309" y="10"/>
                  </a:lnTo>
                  <a:lnTo>
                    <a:pt x="300" y="8"/>
                  </a:lnTo>
                  <a:lnTo>
                    <a:pt x="289" y="6"/>
                  </a:lnTo>
                  <a:lnTo>
                    <a:pt x="279" y="4"/>
                  </a:lnTo>
                  <a:lnTo>
                    <a:pt x="268" y="3"/>
                  </a:lnTo>
                  <a:lnTo>
                    <a:pt x="257" y="2"/>
                  </a:lnTo>
                  <a:lnTo>
                    <a:pt x="246" y="0"/>
                  </a:lnTo>
                  <a:lnTo>
                    <a:pt x="234" y="0"/>
                  </a:lnTo>
                  <a:lnTo>
                    <a:pt x="223"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 name="Rectangle 72"/>
            <p:cNvSpPr>
              <a:spLocks noChangeArrowheads="1"/>
            </p:cNvSpPr>
            <p:nvPr/>
          </p:nvSpPr>
          <p:spPr bwMode="auto">
            <a:xfrm>
              <a:off x="2984500" y="4867275"/>
              <a:ext cx="2413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BM</a:t>
              </a:r>
              <a:endParaRPr lang="en-US" altLang="en-US"/>
            </a:p>
          </p:txBody>
        </p:sp>
        <p:sp>
          <p:nvSpPr>
            <p:cNvPr id="390" name="Rectangle 73"/>
            <p:cNvSpPr>
              <a:spLocks noChangeArrowheads="1"/>
            </p:cNvSpPr>
            <p:nvPr/>
          </p:nvSpPr>
          <p:spPr bwMode="auto">
            <a:xfrm>
              <a:off x="3173413" y="4867275"/>
              <a:ext cx="80962"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b="1">
                  <a:solidFill>
                    <a:srgbClr val="000000"/>
                  </a:solidFill>
                  <a:latin typeface="Book Antiqua" panose="02040602050305030304" pitchFamily="18" charset="0"/>
                </a:rPr>
                <a:t> </a:t>
              </a:r>
              <a:endParaRPr lang="en-US" altLang="en-US"/>
            </a:p>
          </p:txBody>
        </p:sp>
        <p:sp>
          <p:nvSpPr>
            <p:cNvPr id="391" name="Freeform 74"/>
            <p:cNvSpPr>
              <a:spLocks noEditPoints="1"/>
            </p:cNvSpPr>
            <p:nvPr/>
          </p:nvSpPr>
          <p:spPr bwMode="auto">
            <a:xfrm>
              <a:off x="1798638" y="3249613"/>
              <a:ext cx="1423987" cy="84137"/>
            </a:xfrm>
            <a:custGeom>
              <a:avLst/>
              <a:gdLst>
                <a:gd name="T0" fmla="*/ 43 w 897"/>
                <a:gd name="T1" fmla="*/ 23 h 53"/>
                <a:gd name="T2" fmla="*/ 893 w 897"/>
                <a:gd name="T3" fmla="*/ 23 h 53"/>
                <a:gd name="T4" fmla="*/ 895 w 897"/>
                <a:gd name="T5" fmla="*/ 23 h 53"/>
                <a:gd name="T6" fmla="*/ 896 w 897"/>
                <a:gd name="T7" fmla="*/ 24 h 53"/>
                <a:gd name="T8" fmla="*/ 897 w 897"/>
                <a:gd name="T9" fmla="*/ 25 h 53"/>
                <a:gd name="T10" fmla="*/ 897 w 897"/>
                <a:gd name="T11" fmla="*/ 26 h 53"/>
                <a:gd name="T12" fmla="*/ 897 w 897"/>
                <a:gd name="T13" fmla="*/ 27 h 53"/>
                <a:gd name="T14" fmla="*/ 896 w 897"/>
                <a:gd name="T15" fmla="*/ 29 h 53"/>
                <a:gd name="T16" fmla="*/ 895 w 897"/>
                <a:gd name="T17" fmla="*/ 30 h 53"/>
                <a:gd name="T18" fmla="*/ 893 w 897"/>
                <a:gd name="T19" fmla="*/ 30 h 53"/>
                <a:gd name="T20" fmla="*/ 43 w 897"/>
                <a:gd name="T21" fmla="*/ 30 h 53"/>
                <a:gd name="T22" fmla="*/ 42 w 897"/>
                <a:gd name="T23" fmla="*/ 30 h 53"/>
                <a:gd name="T24" fmla="*/ 41 w 897"/>
                <a:gd name="T25" fmla="*/ 29 h 53"/>
                <a:gd name="T26" fmla="*/ 41 w 897"/>
                <a:gd name="T27" fmla="*/ 27 h 53"/>
                <a:gd name="T28" fmla="*/ 40 w 897"/>
                <a:gd name="T29" fmla="*/ 26 h 53"/>
                <a:gd name="T30" fmla="*/ 41 w 897"/>
                <a:gd name="T31" fmla="*/ 25 h 53"/>
                <a:gd name="T32" fmla="*/ 41 w 897"/>
                <a:gd name="T33" fmla="*/ 24 h 53"/>
                <a:gd name="T34" fmla="*/ 42 w 897"/>
                <a:gd name="T35" fmla="*/ 23 h 53"/>
                <a:gd name="T36" fmla="*/ 43 w 897"/>
                <a:gd name="T37" fmla="*/ 23 h 53"/>
                <a:gd name="T38" fmla="*/ 43 w 897"/>
                <a:gd name="T39" fmla="*/ 23 h 53"/>
                <a:gd name="T40" fmla="*/ 53 w 897"/>
                <a:gd name="T41" fmla="*/ 53 h 53"/>
                <a:gd name="T42" fmla="*/ 0 w 897"/>
                <a:gd name="T43" fmla="*/ 26 h 53"/>
                <a:gd name="T44" fmla="*/ 53 w 897"/>
                <a:gd name="T45" fmla="*/ 0 h 53"/>
                <a:gd name="T46" fmla="*/ 53 w 897"/>
                <a:gd name="T47" fmla="*/ 53 h 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7"/>
                <a:gd name="T73" fmla="*/ 0 h 53"/>
                <a:gd name="T74" fmla="*/ 897 w 897"/>
                <a:gd name="T75" fmla="*/ 53 h 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7" h="53">
                  <a:moveTo>
                    <a:pt x="43" y="23"/>
                  </a:moveTo>
                  <a:lnTo>
                    <a:pt x="893" y="23"/>
                  </a:lnTo>
                  <a:lnTo>
                    <a:pt x="895" y="23"/>
                  </a:lnTo>
                  <a:lnTo>
                    <a:pt x="896" y="24"/>
                  </a:lnTo>
                  <a:lnTo>
                    <a:pt x="897" y="25"/>
                  </a:lnTo>
                  <a:lnTo>
                    <a:pt x="897" y="26"/>
                  </a:lnTo>
                  <a:lnTo>
                    <a:pt x="897" y="27"/>
                  </a:lnTo>
                  <a:lnTo>
                    <a:pt x="896" y="29"/>
                  </a:lnTo>
                  <a:lnTo>
                    <a:pt x="895" y="30"/>
                  </a:lnTo>
                  <a:lnTo>
                    <a:pt x="893" y="30"/>
                  </a:lnTo>
                  <a:lnTo>
                    <a:pt x="43" y="30"/>
                  </a:lnTo>
                  <a:lnTo>
                    <a:pt x="42" y="30"/>
                  </a:lnTo>
                  <a:lnTo>
                    <a:pt x="41" y="29"/>
                  </a:lnTo>
                  <a:lnTo>
                    <a:pt x="41" y="27"/>
                  </a:lnTo>
                  <a:lnTo>
                    <a:pt x="40" y="26"/>
                  </a:lnTo>
                  <a:lnTo>
                    <a:pt x="41" y="25"/>
                  </a:lnTo>
                  <a:lnTo>
                    <a:pt x="41" y="24"/>
                  </a:lnTo>
                  <a:lnTo>
                    <a:pt x="42" y="23"/>
                  </a:lnTo>
                  <a:lnTo>
                    <a:pt x="43" y="23"/>
                  </a:lnTo>
                  <a:close/>
                  <a:moveTo>
                    <a:pt x="53" y="53"/>
                  </a:moveTo>
                  <a:lnTo>
                    <a:pt x="0" y="26"/>
                  </a:lnTo>
                  <a:lnTo>
                    <a:pt x="53" y="0"/>
                  </a:lnTo>
                  <a:lnTo>
                    <a:pt x="53" y="53"/>
                  </a:lnTo>
                  <a:close/>
                </a:path>
              </a:pathLst>
            </a:custGeom>
            <a:solidFill>
              <a:srgbClr val="000000"/>
            </a:solidFill>
            <a:ln w="1588">
              <a:solidFill>
                <a:srgbClr val="000000"/>
              </a:solidFill>
              <a:prstDash val="solid"/>
              <a:round/>
              <a:headEnd/>
              <a:tailEnd/>
            </a:ln>
          </p:spPr>
          <p:txBody>
            <a:bodyPr/>
            <a:lstStyle/>
            <a:p>
              <a:endParaRPr lang="en-US"/>
            </a:p>
          </p:txBody>
        </p:sp>
        <p:sp>
          <p:nvSpPr>
            <p:cNvPr id="392" name="Freeform 75"/>
            <p:cNvSpPr>
              <a:spLocks noEditPoints="1"/>
            </p:cNvSpPr>
            <p:nvPr/>
          </p:nvSpPr>
          <p:spPr bwMode="auto">
            <a:xfrm>
              <a:off x="2101850" y="4003675"/>
              <a:ext cx="709612" cy="84137"/>
            </a:xfrm>
            <a:custGeom>
              <a:avLst/>
              <a:gdLst>
                <a:gd name="T0" fmla="*/ 44 w 447"/>
                <a:gd name="T1" fmla="*/ 23 h 53"/>
                <a:gd name="T2" fmla="*/ 402 w 447"/>
                <a:gd name="T3" fmla="*/ 23 h 53"/>
                <a:gd name="T4" fmla="*/ 403 w 447"/>
                <a:gd name="T5" fmla="*/ 23 h 53"/>
                <a:gd name="T6" fmla="*/ 405 w 447"/>
                <a:gd name="T7" fmla="*/ 25 h 53"/>
                <a:gd name="T8" fmla="*/ 406 w 447"/>
                <a:gd name="T9" fmla="*/ 26 h 53"/>
                <a:gd name="T10" fmla="*/ 406 w 447"/>
                <a:gd name="T11" fmla="*/ 27 h 53"/>
                <a:gd name="T12" fmla="*/ 406 w 447"/>
                <a:gd name="T13" fmla="*/ 28 h 53"/>
                <a:gd name="T14" fmla="*/ 405 w 447"/>
                <a:gd name="T15" fmla="*/ 29 h 53"/>
                <a:gd name="T16" fmla="*/ 403 w 447"/>
                <a:gd name="T17" fmla="*/ 30 h 53"/>
                <a:gd name="T18" fmla="*/ 402 w 447"/>
                <a:gd name="T19" fmla="*/ 30 h 53"/>
                <a:gd name="T20" fmla="*/ 44 w 447"/>
                <a:gd name="T21" fmla="*/ 30 h 53"/>
                <a:gd name="T22" fmla="*/ 43 w 447"/>
                <a:gd name="T23" fmla="*/ 30 h 53"/>
                <a:gd name="T24" fmla="*/ 42 w 447"/>
                <a:gd name="T25" fmla="*/ 29 h 53"/>
                <a:gd name="T26" fmla="*/ 42 w 447"/>
                <a:gd name="T27" fmla="*/ 28 h 53"/>
                <a:gd name="T28" fmla="*/ 41 w 447"/>
                <a:gd name="T29" fmla="*/ 27 h 53"/>
                <a:gd name="T30" fmla="*/ 42 w 447"/>
                <a:gd name="T31" fmla="*/ 26 h 53"/>
                <a:gd name="T32" fmla="*/ 42 w 447"/>
                <a:gd name="T33" fmla="*/ 25 h 53"/>
                <a:gd name="T34" fmla="*/ 43 w 447"/>
                <a:gd name="T35" fmla="*/ 23 h 53"/>
                <a:gd name="T36" fmla="*/ 44 w 447"/>
                <a:gd name="T37" fmla="*/ 23 h 53"/>
                <a:gd name="T38" fmla="*/ 44 w 447"/>
                <a:gd name="T39" fmla="*/ 23 h 53"/>
                <a:gd name="T40" fmla="*/ 53 w 447"/>
                <a:gd name="T41" fmla="*/ 53 h 53"/>
                <a:gd name="T42" fmla="*/ 0 w 447"/>
                <a:gd name="T43" fmla="*/ 27 h 53"/>
                <a:gd name="T44" fmla="*/ 53 w 447"/>
                <a:gd name="T45" fmla="*/ 0 h 53"/>
                <a:gd name="T46" fmla="*/ 53 w 447"/>
                <a:gd name="T47" fmla="*/ 53 h 53"/>
                <a:gd name="T48" fmla="*/ 394 w 447"/>
                <a:gd name="T49" fmla="*/ 0 h 53"/>
                <a:gd name="T50" fmla="*/ 447 w 447"/>
                <a:gd name="T51" fmla="*/ 27 h 53"/>
                <a:gd name="T52" fmla="*/ 394 w 447"/>
                <a:gd name="T53" fmla="*/ 53 h 53"/>
                <a:gd name="T54" fmla="*/ 394 w 447"/>
                <a:gd name="T55" fmla="*/ 0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47"/>
                <a:gd name="T85" fmla="*/ 0 h 53"/>
                <a:gd name="T86" fmla="*/ 447 w 447"/>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47" h="53">
                  <a:moveTo>
                    <a:pt x="44" y="23"/>
                  </a:moveTo>
                  <a:lnTo>
                    <a:pt x="402" y="23"/>
                  </a:lnTo>
                  <a:lnTo>
                    <a:pt x="403" y="23"/>
                  </a:lnTo>
                  <a:lnTo>
                    <a:pt x="405" y="25"/>
                  </a:lnTo>
                  <a:lnTo>
                    <a:pt x="406" y="26"/>
                  </a:lnTo>
                  <a:lnTo>
                    <a:pt x="406" y="27"/>
                  </a:lnTo>
                  <a:lnTo>
                    <a:pt x="406" y="28"/>
                  </a:lnTo>
                  <a:lnTo>
                    <a:pt x="405" y="29"/>
                  </a:lnTo>
                  <a:lnTo>
                    <a:pt x="403" y="30"/>
                  </a:lnTo>
                  <a:lnTo>
                    <a:pt x="402" y="30"/>
                  </a:lnTo>
                  <a:lnTo>
                    <a:pt x="44" y="30"/>
                  </a:lnTo>
                  <a:lnTo>
                    <a:pt x="43" y="30"/>
                  </a:lnTo>
                  <a:lnTo>
                    <a:pt x="42" y="29"/>
                  </a:lnTo>
                  <a:lnTo>
                    <a:pt x="42" y="28"/>
                  </a:lnTo>
                  <a:lnTo>
                    <a:pt x="41" y="27"/>
                  </a:lnTo>
                  <a:lnTo>
                    <a:pt x="42" y="26"/>
                  </a:lnTo>
                  <a:lnTo>
                    <a:pt x="42" y="25"/>
                  </a:lnTo>
                  <a:lnTo>
                    <a:pt x="43" y="23"/>
                  </a:lnTo>
                  <a:lnTo>
                    <a:pt x="44" y="23"/>
                  </a:lnTo>
                  <a:close/>
                  <a:moveTo>
                    <a:pt x="53" y="53"/>
                  </a:moveTo>
                  <a:lnTo>
                    <a:pt x="0" y="27"/>
                  </a:lnTo>
                  <a:lnTo>
                    <a:pt x="53" y="0"/>
                  </a:lnTo>
                  <a:lnTo>
                    <a:pt x="53" y="53"/>
                  </a:lnTo>
                  <a:close/>
                  <a:moveTo>
                    <a:pt x="394" y="0"/>
                  </a:moveTo>
                  <a:lnTo>
                    <a:pt x="447" y="27"/>
                  </a:lnTo>
                  <a:lnTo>
                    <a:pt x="394" y="53"/>
                  </a:lnTo>
                  <a:lnTo>
                    <a:pt x="394" y="0"/>
                  </a:lnTo>
                  <a:close/>
                </a:path>
              </a:pathLst>
            </a:custGeom>
            <a:solidFill>
              <a:srgbClr val="000000"/>
            </a:solidFill>
            <a:ln w="1588">
              <a:solidFill>
                <a:srgbClr val="000000"/>
              </a:solidFill>
              <a:prstDash val="solid"/>
              <a:round/>
              <a:headEnd/>
              <a:tailEnd/>
            </a:ln>
          </p:spPr>
          <p:txBody>
            <a:bodyPr/>
            <a:lstStyle/>
            <a:p>
              <a:endParaRPr lang="en-US"/>
            </a:p>
          </p:txBody>
        </p:sp>
        <p:sp>
          <p:nvSpPr>
            <p:cNvPr id="393" name="Freeform 76"/>
            <p:cNvSpPr>
              <a:spLocks noEditPoints="1"/>
            </p:cNvSpPr>
            <p:nvPr/>
          </p:nvSpPr>
          <p:spPr bwMode="auto">
            <a:xfrm>
              <a:off x="987425" y="3424238"/>
              <a:ext cx="307975" cy="301625"/>
            </a:xfrm>
            <a:custGeom>
              <a:avLst/>
              <a:gdLst>
                <a:gd name="T0" fmla="*/ 193 w 194"/>
                <a:gd name="T1" fmla="*/ 6 h 190"/>
                <a:gd name="T2" fmla="*/ 34 w 194"/>
                <a:gd name="T3" fmla="*/ 163 h 190"/>
                <a:gd name="T4" fmla="*/ 33 w 194"/>
                <a:gd name="T5" fmla="*/ 163 h 190"/>
                <a:gd name="T6" fmla="*/ 32 w 194"/>
                <a:gd name="T7" fmla="*/ 163 h 190"/>
                <a:gd name="T8" fmla="*/ 29 w 194"/>
                <a:gd name="T9" fmla="*/ 163 h 190"/>
                <a:gd name="T10" fmla="*/ 28 w 194"/>
                <a:gd name="T11" fmla="*/ 163 h 190"/>
                <a:gd name="T12" fmla="*/ 28 w 194"/>
                <a:gd name="T13" fmla="*/ 160 h 190"/>
                <a:gd name="T14" fmla="*/ 27 w 194"/>
                <a:gd name="T15" fmla="*/ 159 h 190"/>
                <a:gd name="T16" fmla="*/ 28 w 194"/>
                <a:gd name="T17" fmla="*/ 158 h 190"/>
                <a:gd name="T18" fmla="*/ 28 w 194"/>
                <a:gd name="T19" fmla="*/ 157 h 190"/>
                <a:gd name="T20" fmla="*/ 189 w 194"/>
                <a:gd name="T21" fmla="*/ 1 h 190"/>
                <a:gd name="T22" fmla="*/ 190 w 194"/>
                <a:gd name="T23" fmla="*/ 0 h 190"/>
                <a:gd name="T24" fmla="*/ 191 w 194"/>
                <a:gd name="T25" fmla="*/ 0 h 190"/>
                <a:gd name="T26" fmla="*/ 192 w 194"/>
                <a:gd name="T27" fmla="*/ 1 h 190"/>
                <a:gd name="T28" fmla="*/ 193 w 194"/>
                <a:gd name="T29" fmla="*/ 1 h 190"/>
                <a:gd name="T30" fmla="*/ 194 w 194"/>
                <a:gd name="T31" fmla="*/ 2 h 190"/>
                <a:gd name="T32" fmla="*/ 194 w 194"/>
                <a:gd name="T33" fmla="*/ 3 h 190"/>
                <a:gd name="T34" fmla="*/ 194 w 194"/>
                <a:gd name="T35" fmla="*/ 5 h 190"/>
                <a:gd name="T36" fmla="*/ 193 w 194"/>
                <a:gd name="T37" fmla="*/ 6 h 190"/>
                <a:gd name="T38" fmla="*/ 193 w 194"/>
                <a:gd name="T39" fmla="*/ 6 h 190"/>
                <a:gd name="T40" fmla="*/ 56 w 194"/>
                <a:gd name="T41" fmla="*/ 172 h 190"/>
                <a:gd name="T42" fmla="*/ 0 w 194"/>
                <a:gd name="T43" fmla="*/ 190 h 190"/>
                <a:gd name="T44" fmla="*/ 19 w 194"/>
                <a:gd name="T45" fmla="*/ 135 h 190"/>
                <a:gd name="T46" fmla="*/ 56 w 194"/>
                <a:gd name="T47" fmla="*/ 172 h 1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4"/>
                <a:gd name="T73" fmla="*/ 0 h 190"/>
                <a:gd name="T74" fmla="*/ 194 w 194"/>
                <a:gd name="T75" fmla="*/ 190 h 19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4" h="190">
                  <a:moveTo>
                    <a:pt x="193" y="6"/>
                  </a:moveTo>
                  <a:lnTo>
                    <a:pt x="34" y="163"/>
                  </a:lnTo>
                  <a:lnTo>
                    <a:pt x="33" y="163"/>
                  </a:lnTo>
                  <a:lnTo>
                    <a:pt x="32" y="163"/>
                  </a:lnTo>
                  <a:lnTo>
                    <a:pt x="29" y="163"/>
                  </a:lnTo>
                  <a:lnTo>
                    <a:pt x="28" y="163"/>
                  </a:lnTo>
                  <a:lnTo>
                    <a:pt x="28" y="160"/>
                  </a:lnTo>
                  <a:lnTo>
                    <a:pt x="27" y="159"/>
                  </a:lnTo>
                  <a:lnTo>
                    <a:pt x="28" y="158"/>
                  </a:lnTo>
                  <a:lnTo>
                    <a:pt x="28" y="157"/>
                  </a:lnTo>
                  <a:lnTo>
                    <a:pt x="189" y="1"/>
                  </a:lnTo>
                  <a:lnTo>
                    <a:pt x="190" y="0"/>
                  </a:lnTo>
                  <a:lnTo>
                    <a:pt x="191" y="0"/>
                  </a:lnTo>
                  <a:lnTo>
                    <a:pt x="192" y="1"/>
                  </a:lnTo>
                  <a:lnTo>
                    <a:pt x="193" y="1"/>
                  </a:lnTo>
                  <a:lnTo>
                    <a:pt x="194" y="2"/>
                  </a:lnTo>
                  <a:lnTo>
                    <a:pt x="194" y="3"/>
                  </a:lnTo>
                  <a:lnTo>
                    <a:pt x="194" y="5"/>
                  </a:lnTo>
                  <a:lnTo>
                    <a:pt x="193" y="6"/>
                  </a:lnTo>
                  <a:close/>
                  <a:moveTo>
                    <a:pt x="56" y="172"/>
                  </a:moveTo>
                  <a:lnTo>
                    <a:pt x="0" y="190"/>
                  </a:lnTo>
                  <a:lnTo>
                    <a:pt x="19" y="135"/>
                  </a:lnTo>
                  <a:lnTo>
                    <a:pt x="56" y="172"/>
                  </a:lnTo>
                  <a:close/>
                </a:path>
              </a:pathLst>
            </a:custGeom>
            <a:solidFill>
              <a:srgbClr val="000000"/>
            </a:solidFill>
            <a:ln w="1588">
              <a:solidFill>
                <a:srgbClr val="000000"/>
              </a:solidFill>
              <a:prstDash val="solid"/>
              <a:round/>
              <a:headEnd/>
              <a:tailEnd/>
            </a:ln>
          </p:spPr>
          <p:txBody>
            <a:bodyPr/>
            <a:lstStyle/>
            <a:p>
              <a:endParaRPr lang="en-US"/>
            </a:p>
          </p:txBody>
        </p:sp>
        <p:sp>
          <p:nvSpPr>
            <p:cNvPr id="394" name="Freeform 77"/>
            <p:cNvSpPr>
              <a:spLocks noEditPoints="1"/>
            </p:cNvSpPr>
            <p:nvPr/>
          </p:nvSpPr>
          <p:spPr bwMode="auto">
            <a:xfrm>
              <a:off x="1676400" y="3424238"/>
              <a:ext cx="134937" cy="360362"/>
            </a:xfrm>
            <a:custGeom>
              <a:avLst/>
              <a:gdLst>
                <a:gd name="T0" fmla="*/ 6 w 85"/>
                <a:gd name="T1" fmla="*/ 2 h 227"/>
                <a:gd name="T2" fmla="*/ 66 w 85"/>
                <a:gd name="T3" fmla="*/ 184 h 227"/>
                <a:gd name="T4" fmla="*/ 66 w 85"/>
                <a:gd name="T5" fmla="*/ 185 h 227"/>
                <a:gd name="T6" fmla="*/ 65 w 85"/>
                <a:gd name="T7" fmla="*/ 186 h 227"/>
                <a:gd name="T8" fmla="*/ 65 w 85"/>
                <a:gd name="T9" fmla="*/ 187 h 227"/>
                <a:gd name="T10" fmla="*/ 64 w 85"/>
                <a:gd name="T11" fmla="*/ 188 h 227"/>
                <a:gd name="T12" fmla="*/ 62 w 85"/>
                <a:gd name="T13" fmla="*/ 188 h 227"/>
                <a:gd name="T14" fmla="*/ 61 w 85"/>
                <a:gd name="T15" fmla="*/ 187 h 227"/>
                <a:gd name="T16" fmla="*/ 59 w 85"/>
                <a:gd name="T17" fmla="*/ 187 h 227"/>
                <a:gd name="T18" fmla="*/ 59 w 85"/>
                <a:gd name="T19" fmla="*/ 186 h 227"/>
                <a:gd name="T20" fmla="*/ 0 w 85"/>
                <a:gd name="T21" fmla="*/ 4 h 227"/>
                <a:gd name="T22" fmla="*/ 0 w 85"/>
                <a:gd name="T23" fmla="*/ 3 h 227"/>
                <a:gd name="T24" fmla="*/ 0 w 85"/>
                <a:gd name="T25" fmla="*/ 2 h 227"/>
                <a:gd name="T26" fmla="*/ 1 w 85"/>
                <a:gd name="T27" fmla="*/ 1 h 227"/>
                <a:gd name="T28" fmla="*/ 2 w 85"/>
                <a:gd name="T29" fmla="*/ 0 h 227"/>
                <a:gd name="T30" fmla="*/ 3 w 85"/>
                <a:gd name="T31" fmla="*/ 0 h 227"/>
                <a:gd name="T32" fmla="*/ 4 w 85"/>
                <a:gd name="T33" fmla="*/ 1 h 227"/>
                <a:gd name="T34" fmla="*/ 5 w 85"/>
                <a:gd name="T35" fmla="*/ 1 h 227"/>
                <a:gd name="T36" fmla="*/ 6 w 85"/>
                <a:gd name="T37" fmla="*/ 2 h 227"/>
                <a:gd name="T38" fmla="*/ 6 w 85"/>
                <a:gd name="T39" fmla="*/ 2 h 227"/>
                <a:gd name="T40" fmla="*/ 85 w 85"/>
                <a:gd name="T41" fmla="*/ 168 h 227"/>
                <a:gd name="T42" fmla="*/ 77 w 85"/>
                <a:gd name="T43" fmla="*/ 227 h 227"/>
                <a:gd name="T44" fmla="*/ 34 w 85"/>
                <a:gd name="T45" fmla="*/ 184 h 227"/>
                <a:gd name="T46" fmla="*/ 85 w 85"/>
                <a:gd name="T47" fmla="*/ 168 h 22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227"/>
                <a:gd name="T74" fmla="*/ 85 w 85"/>
                <a:gd name="T75" fmla="*/ 227 h 22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227">
                  <a:moveTo>
                    <a:pt x="6" y="2"/>
                  </a:moveTo>
                  <a:lnTo>
                    <a:pt x="66" y="184"/>
                  </a:lnTo>
                  <a:lnTo>
                    <a:pt x="66" y="185"/>
                  </a:lnTo>
                  <a:lnTo>
                    <a:pt x="65" y="186"/>
                  </a:lnTo>
                  <a:lnTo>
                    <a:pt x="65" y="187"/>
                  </a:lnTo>
                  <a:lnTo>
                    <a:pt x="64" y="188"/>
                  </a:lnTo>
                  <a:lnTo>
                    <a:pt x="62" y="188"/>
                  </a:lnTo>
                  <a:lnTo>
                    <a:pt x="61" y="187"/>
                  </a:lnTo>
                  <a:lnTo>
                    <a:pt x="59" y="187"/>
                  </a:lnTo>
                  <a:lnTo>
                    <a:pt x="59" y="186"/>
                  </a:lnTo>
                  <a:lnTo>
                    <a:pt x="0" y="4"/>
                  </a:lnTo>
                  <a:lnTo>
                    <a:pt x="0" y="3"/>
                  </a:lnTo>
                  <a:lnTo>
                    <a:pt x="0" y="2"/>
                  </a:lnTo>
                  <a:lnTo>
                    <a:pt x="1" y="1"/>
                  </a:lnTo>
                  <a:lnTo>
                    <a:pt x="2" y="0"/>
                  </a:lnTo>
                  <a:lnTo>
                    <a:pt x="3" y="0"/>
                  </a:lnTo>
                  <a:lnTo>
                    <a:pt x="4" y="1"/>
                  </a:lnTo>
                  <a:lnTo>
                    <a:pt x="5" y="1"/>
                  </a:lnTo>
                  <a:lnTo>
                    <a:pt x="6" y="2"/>
                  </a:lnTo>
                  <a:close/>
                  <a:moveTo>
                    <a:pt x="85" y="168"/>
                  </a:moveTo>
                  <a:lnTo>
                    <a:pt x="77" y="227"/>
                  </a:lnTo>
                  <a:lnTo>
                    <a:pt x="34" y="184"/>
                  </a:lnTo>
                  <a:lnTo>
                    <a:pt x="85" y="168"/>
                  </a:lnTo>
                  <a:close/>
                </a:path>
              </a:pathLst>
            </a:custGeom>
            <a:solidFill>
              <a:srgbClr val="000000"/>
            </a:solidFill>
            <a:ln w="1588">
              <a:solidFill>
                <a:srgbClr val="000000"/>
              </a:solidFill>
              <a:prstDash val="solid"/>
              <a:round/>
              <a:headEnd/>
              <a:tailEnd/>
            </a:ln>
          </p:spPr>
          <p:txBody>
            <a:bodyPr/>
            <a:lstStyle/>
            <a:p>
              <a:endParaRPr lang="en-US"/>
            </a:p>
          </p:txBody>
        </p:sp>
        <p:sp>
          <p:nvSpPr>
            <p:cNvPr id="395" name="Freeform 78"/>
            <p:cNvSpPr>
              <a:spLocks noEditPoints="1"/>
            </p:cNvSpPr>
            <p:nvPr/>
          </p:nvSpPr>
          <p:spPr bwMode="auto">
            <a:xfrm>
              <a:off x="1265238" y="3478213"/>
              <a:ext cx="209550" cy="881062"/>
            </a:xfrm>
            <a:custGeom>
              <a:avLst/>
              <a:gdLst>
                <a:gd name="T0" fmla="*/ 132 w 132"/>
                <a:gd name="T1" fmla="*/ 3 h 555"/>
                <a:gd name="T2" fmla="*/ 28 w 132"/>
                <a:gd name="T3" fmla="*/ 511 h 555"/>
                <a:gd name="T4" fmla="*/ 28 w 132"/>
                <a:gd name="T5" fmla="*/ 513 h 555"/>
                <a:gd name="T6" fmla="*/ 27 w 132"/>
                <a:gd name="T7" fmla="*/ 513 h 555"/>
                <a:gd name="T8" fmla="*/ 26 w 132"/>
                <a:gd name="T9" fmla="*/ 514 h 555"/>
                <a:gd name="T10" fmla="*/ 25 w 132"/>
                <a:gd name="T11" fmla="*/ 514 h 555"/>
                <a:gd name="T12" fmla="*/ 23 w 132"/>
                <a:gd name="T13" fmla="*/ 513 h 555"/>
                <a:gd name="T14" fmla="*/ 23 w 132"/>
                <a:gd name="T15" fmla="*/ 513 h 555"/>
                <a:gd name="T16" fmla="*/ 22 w 132"/>
                <a:gd name="T17" fmla="*/ 511 h 555"/>
                <a:gd name="T18" fmla="*/ 22 w 132"/>
                <a:gd name="T19" fmla="*/ 510 h 555"/>
                <a:gd name="T20" fmla="*/ 126 w 132"/>
                <a:gd name="T21" fmla="*/ 2 h 555"/>
                <a:gd name="T22" fmla="*/ 126 w 132"/>
                <a:gd name="T23" fmla="*/ 1 h 555"/>
                <a:gd name="T24" fmla="*/ 127 w 132"/>
                <a:gd name="T25" fmla="*/ 0 h 555"/>
                <a:gd name="T26" fmla="*/ 128 w 132"/>
                <a:gd name="T27" fmla="*/ 0 h 555"/>
                <a:gd name="T28" fmla="*/ 130 w 132"/>
                <a:gd name="T29" fmla="*/ 0 h 555"/>
                <a:gd name="T30" fmla="*/ 131 w 132"/>
                <a:gd name="T31" fmla="*/ 0 h 555"/>
                <a:gd name="T32" fmla="*/ 132 w 132"/>
                <a:gd name="T33" fmla="*/ 1 h 555"/>
                <a:gd name="T34" fmla="*/ 132 w 132"/>
                <a:gd name="T35" fmla="*/ 2 h 555"/>
                <a:gd name="T36" fmla="*/ 132 w 132"/>
                <a:gd name="T37" fmla="*/ 3 h 555"/>
                <a:gd name="T38" fmla="*/ 132 w 132"/>
                <a:gd name="T39" fmla="*/ 3 h 555"/>
                <a:gd name="T40" fmla="*/ 52 w 132"/>
                <a:gd name="T41" fmla="*/ 507 h 555"/>
                <a:gd name="T42" fmla="*/ 16 w 132"/>
                <a:gd name="T43" fmla="*/ 555 h 555"/>
                <a:gd name="T44" fmla="*/ 0 w 132"/>
                <a:gd name="T45" fmla="*/ 497 h 555"/>
                <a:gd name="T46" fmla="*/ 52 w 132"/>
                <a:gd name="T47" fmla="*/ 507 h 5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2"/>
                <a:gd name="T73" fmla="*/ 0 h 555"/>
                <a:gd name="T74" fmla="*/ 132 w 132"/>
                <a:gd name="T75" fmla="*/ 555 h 5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2" h="555">
                  <a:moveTo>
                    <a:pt x="132" y="3"/>
                  </a:moveTo>
                  <a:lnTo>
                    <a:pt x="28" y="511"/>
                  </a:lnTo>
                  <a:lnTo>
                    <a:pt x="28" y="513"/>
                  </a:lnTo>
                  <a:lnTo>
                    <a:pt x="27" y="513"/>
                  </a:lnTo>
                  <a:lnTo>
                    <a:pt x="26" y="514"/>
                  </a:lnTo>
                  <a:lnTo>
                    <a:pt x="25" y="514"/>
                  </a:lnTo>
                  <a:lnTo>
                    <a:pt x="23" y="513"/>
                  </a:lnTo>
                  <a:lnTo>
                    <a:pt x="22" y="511"/>
                  </a:lnTo>
                  <a:lnTo>
                    <a:pt x="22" y="510"/>
                  </a:lnTo>
                  <a:lnTo>
                    <a:pt x="126" y="2"/>
                  </a:lnTo>
                  <a:lnTo>
                    <a:pt x="126" y="1"/>
                  </a:lnTo>
                  <a:lnTo>
                    <a:pt x="127" y="0"/>
                  </a:lnTo>
                  <a:lnTo>
                    <a:pt x="128" y="0"/>
                  </a:lnTo>
                  <a:lnTo>
                    <a:pt x="130" y="0"/>
                  </a:lnTo>
                  <a:lnTo>
                    <a:pt x="131" y="0"/>
                  </a:lnTo>
                  <a:lnTo>
                    <a:pt x="132" y="1"/>
                  </a:lnTo>
                  <a:lnTo>
                    <a:pt x="132" y="2"/>
                  </a:lnTo>
                  <a:lnTo>
                    <a:pt x="132" y="3"/>
                  </a:lnTo>
                  <a:close/>
                  <a:moveTo>
                    <a:pt x="52" y="507"/>
                  </a:moveTo>
                  <a:lnTo>
                    <a:pt x="16" y="555"/>
                  </a:lnTo>
                  <a:lnTo>
                    <a:pt x="0" y="497"/>
                  </a:lnTo>
                  <a:lnTo>
                    <a:pt x="52" y="507"/>
                  </a:lnTo>
                  <a:close/>
                </a:path>
              </a:pathLst>
            </a:custGeom>
            <a:solidFill>
              <a:srgbClr val="000000"/>
            </a:solidFill>
            <a:ln w="1588">
              <a:solidFill>
                <a:srgbClr val="000000"/>
              </a:solidFill>
              <a:prstDash val="solid"/>
              <a:round/>
              <a:headEnd/>
              <a:tailEnd/>
            </a:ln>
          </p:spPr>
          <p:txBody>
            <a:bodyPr/>
            <a:lstStyle/>
            <a:p>
              <a:endParaRPr lang="en-US"/>
            </a:p>
          </p:txBody>
        </p:sp>
        <p:sp>
          <p:nvSpPr>
            <p:cNvPr id="396" name="Freeform 79"/>
            <p:cNvSpPr>
              <a:spLocks noEditPoints="1"/>
            </p:cNvSpPr>
            <p:nvPr/>
          </p:nvSpPr>
          <p:spPr bwMode="auto">
            <a:xfrm>
              <a:off x="3206750" y="3567113"/>
              <a:ext cx="117475" cy="276225"/>
            </a:xfrm>
            <a:custGeom>
              <a:avLst/>
              <a:gdLst>
                <a:gd name="T0" fmla="*/ 74 w 74"/>
                <a:gd name="T1" fmla="*/ 4 h 174"/>
                <a:gd name="T2" fmla="*/ 25 w 74"/>
                <a:gd name="T3" fmla="*/ 134 h 174"/>
                <a:gd name="T4" fmla="*/ 25 w 74"/>
                <a:gd name="T5" fmla="*/ 135 h 174"/>
                <a:gd name="T6" fmla="*/ 24 w 74"/>
                <a:gd name="T7" fmla="*/ 136 h 174"/>
                <a:gd name="T8" fmla="*/ 21 w 74"/>
                <a:gd name="T9" fmla="*/ 136 h 174"/>
                <a:gd name="T10" fmla="*/ 20 w 74"/>
                <a:gd name="T11" fmla="*/ 136 h 174"/>
                <a:gd name="T12" fmla="*/ 19 w 74"/>
                <a:gd name="T13" fmla="*/ 135 h 174"/>
                <a:gd name="T14" fmla="*/ 19 w 74"/>
                <a:gd name="T15" fmla="*/ 134 h 174"/>
                <a:gd name="T16" fmla="*/ 18 w 74"/>
                <a:gd name="T17" fmla="*/ 133 h 174"/>
                <a:gd name="T18" fmla="*/ 18 w 74"/>
                <a:gd name="T19" fmla="*/ 131 h 174"/>
                <a:gd name="T20" fmla="*/ 67 w 74"/>
                <a:gd name="T21" fmla="*/ 2 h 174"/>
                <a:gd name="T22" fmla="*/ 67 w 74"/>
                <a:gd name="T23" fmla="*/ 1 h 174"/>
                <a:gd name="T24" fmla="*/ 68 w 74"/>
                <a:gd name="T25" fmla="*/ 0 h 174"/>
                <a:gd name="T26" fmla="*/ 70 w 74"/>
                <a:gd name="T27" fmla="*/ 0 h 174"/>
                <a:gd name="T28" fmla="*/ 71 w 74"/>
                <a:gd name="T29" fmla="*/ 0 h 174"/>
                <a:gd name="T30" fmla="*/ 72 w 74"/>
                <a:gd name="T31" fmla="*/ 1 h 174"/>
                <a:gd name="T32" fmla="*/ 74 w 74"/>
                <a:gd name="T33" fmla="*/ 2 h 174"/>
                <a:gd name="T34" fmla="*/ 74 w 74"/>
                <a:gd name="T35" fmla="*/ 3 h 174"/>
                <a:gd name="T36" fmla="*/ 74 w 74"/>
                <a:gd name="T37" fmla="*/ 4 h 174"/>
                <a:gd name="T38" fmla="*/ 74 w 74"/>
                <a:gd name="T39" fmla="*/ 4 h 174"/>
                <a:gd name="T40" fmla="*/ 50 w 74"/>
                <a:gd name="T41" fmla="*/ 134 h 174"/>
                <a:gd name="T42" fmla="*/ 6 w 74"/>
                <a:gd name="T43" fmla="*/ 174 h 174"/>
                <a:gd name="T44" fmla="*/ 0 w 74"/>
                <a:gd name="T45" fmla="*/ 115 h 174"/>
                <a:gd name="T46" fmla="*/ 50 w 74"/>
                <a:gd name="T47" fmla="*/ 134 h 1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4"/>
                <a:gd name="T73" fmla="*/ 0 h 174"/>
                <a:gd name="T74" fmla="*/ 74 w 74"/>
                <a:gd name="T75" fmla="*/ 174 h 1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4" h="174">
                  <a:moveTo>
                    <a:pt x="74" y="4"/>
                  </a:moveTo>
                  <a:lnTo>
                    <a:pt x="25" y="134"/>
                  </a:lnTo>
                  <a:lnTo>
                    <a:pt x="25" y="135"/>
                  </a:lnTo>
                  <a:lnTo>
                    <a:pt x="24" y="136"/>
                  </a:lnTo>
                  <a:lnTo>
                    <a:pt x="21" y="136"/>
                  </a:lnTo>
                  <a:lnTo>
                    <a:pt x="20" y="136"/>
                  </a:lnTo>
                  <a:lnTo>
                    <a:pt x="19" y="135"/>
                  </a:lnTo>
                  <a:lnTo>
                    <a:pt x="19" y="134"/>
                  </a:lnTo>
                  <a:lnTo>
                    <a:pt x="18" y="133"/>
                  </a:lnTo>
                  <a:lnTo>
                    <a:pt x="18" y="131"/>
                  </a:lnTo>
                  <a:lnTo>
                    <a:pt x="67" y="2"/>
                  </a:lnTo>
                  <a:lnTo>
                    <a:pt x="67" y="1"/>
                  </a:lnTo>
                  <a:lnTo>
                    <a:pt x="68" y="0"/>
                  </a:lnTo>
                  <a:lnTo>
                    <a:pt x="70" y="0"/>
                  </a:lnTo>
                  <a:lnTo>
                    <a:pt x="71" y="0"/>
                  </a:lnTo>
                  <a:lnTo>
                    <a:pt x="72" y="1"/>
                  </a:lnTo>
                  <a:lnTo>
                    <a:pt x="74" y="2"/>
                  </a:lnTo>
                  <a:lnTo>
                    <a:pt x="74" y="3"/>
                  </a:lnTo>
                  <a:lnTo>
                    <a:pt x="74" y="4"/>
                  </a:lnTo>
                  <a:close/>
                  <a:moveTo>
                    <a:pt x="50" y="134"/>
                  </a:moveTo>
                  <a:lnTo>
                    <a:pt x="6" y="174"/>
                  </a:lnTo>
                  <a:lnTo>
                    <a:pt x="0" y="115"/>
                  </a:lnTo>
                  <a:lnTo>
                    <a:pt x="50" y="134"/>
                  </a:lnTo>
                  <a:close/>
                </a:path>
              </a:pathLst>
            </a:custGeom>
            <a:solidFill>
              <a:srgbClr val="000000"/>
            </a:solidFill>
            <a:ln w="1588">
              <a:solidFill>
                <a:srgbClr val="000000"/>
              </a:solidFill>
              <a:prstDash val="solid"/>
              <a:round/>
              <a:headEnd/>
              <a:tailEnd/>
            </a:ln>
          </p:spPr>
          <p:txBody>
            <a:bodyPr/>
            <a:lstStyle/>
            <a:p>
              <a:endParaRPr lang="en-US"/>
            </a:p>
          </p:txBody>
        </p:sp>
        <p:sp>
          <p:nvSpPr>
            <p:cNvPr id="397" name="Freeform 80"/>
            <p:cNvSpPr>
              <a:spLocks noEditPoints="1"/>
            </p:cNvSpPr>
            <p:nvPr/>
          </p:nvSpPr>
          <p:spPr bwMode="auto">
            <a:xfrm>
              <a:off x="3819525" y="3478213"/>
              <a:ext cx="114300" cy="247650"/>
            </a:xfrm>
            <a:custGeom>
              <a:avLst/>
              <a:gdLst>
                <a:gd name="T0" fmla="*/ 7 w 72"/>
                <a:gd name="T1" fmla="*/ 2 h 156"/>
                <a:gd name="T2" fmla="*/ 54 w 72"/>
                <a:gd name="T3" fmla="*/ 115 h 156"/>
                <a:gd name="T4" fmla="*/ 54 w 72"/>
                <a:gd name="T5" fmla="*/ 116 h 156"/>
                <a:gd name="T6" fmla="*/ 54 w 72"/>
                <a:gd name="T7" fmla="*/ 117 h 156"/>
                <a:gd name="T8" fmla="*/ 53 w 72"/>
                <a:gd name="T9" fmla="*/ 118 h 156"/>
                <a:gd name="T10" fmla="*/ 52 w 72"/>
                <a:gd name="T11" fmla="*/ 119 h 156"/>
                <a:gd name="T12" fmla="*/ 50 w 72"/>
                <a:gd name="T13" fmla="*/ 119 h 156"/>
                <a:gd name="T14" fmla="*/ 49 w 72"/>
                <a:gd name="T15" fmla="*/ 119 h 156"/>
                <a:gd name="T16" fmla="*/ 48 w 72"/>
                <a:gd name="T17" fmla="*/ 118 h 156"/>
                <a:gd name="T18" fmla="*/ 47 w 72"/>
                <a:gd name="T19" fmla="*/ 117 h 156"/>
                <a:gd name="T20" fmla="*/ 0 w 72"/>
                <a:gd name="T21" fmla="*/ 4 h 156"/>
                <a:gd name="T22" fmla="*/ 0 w 72"/>
                <a:gd name="T23" fmla="*/ 3 h 156"/>
                <a:gd name="T24" fmla="*/ 0 w 72"/>
                <a:gd name="T25" fmla="*/ 1 h 156"/>
                <a:gd name="T26" fmla="*/ 0 w 72"/>
                <a:gd name="T27" fmla="*/ 0 h 156"/>
                <a:gd name="T28" fmla="*/ 3 w 72"/>
                <a:gd name="T29" fmla="*/ 0 h 156"/>
                <a:gd name="T30" fmla="*/ 4 w 72"/>
                <a:gd name="T31" fmla="*/ 0 h 156"/>
                <a:gd name="T32" fmla="*/ 5 w 72"/>
                <a:gd name="T33" fmla="*/ 0 h 156"/>
                <a:gd name="T34" fmla="*/ 6 w 72"/>
                <a:gd name="T35" fmla="*/ 0 h 156"/>
                <a:gd name="T36" fmla="*/ 7 w 72"/>
                <a:gd name="T37" fmla="*/ 2 h 156"/>
                <a:gd name="T38" fmla="*/ 7 w 72"/>
                <a:gd name="T39" fmla="*/ 2 h 156"/>
                <a:gd name="T40" fmla="*/ 72 w 72"/>
                <a:gd name="T41" fmla="*/ 98 h 156"/>
                <a:gd name="T42" fmla="*/ 67 w 72"/>
                <a:gd name="T43" fmla="*/ 156 h 156"/>
                <a:gd name="T44" fmla="*/ 22 w 72"/>
                <a:gd name="T45" fmla="*/ 118 h 156"/>
                <a:gd name="T46" fmla="*/ 72 w 72"/>
                <a:gd name="T47" fmla="*/ 98 h 1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156"/>
                <a:gd name="T74" fmla="*/ 72 w 72"/>
                <a:gd name="T75" fmla="*/ 156 h 1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156">
                  <a:moveTo>
                    <a:pt x="7" y="2"/>
                  </a:moveTo>
                  <a:lnTo>
                    <a:pt x="54" y="115"/>
                  </a:lnTo>
                  <a:lnTo>
                    <a:pt x="54" y="116"/>
                  </a:lnTo>
                  <a:lnTo>
                    <a:pt x="54" y="117"/>
                  </a:lnTo>
                  <a:lnTo>
                    <a:pt x="53" y="118"/>
                  </a:lnTo>
                  <a:lnTo>
                    <a:pt x="52" y="119"/>
                  </a:lnTo>
                  <a:lnTo>
                    <a:pt x="50" y="119"/>
                  </a:lnTo>
                  <a:lnTo>
                    <a:pt x="49" y="119"/>
                  </a:lnTo>
                  <a:lnTo>
                    <a:pt x="48" y="118"/>
                  </a:lnTo>
                  <a:lnTo>
                    <a:pt x="47" y="117"/>
                  </a:lnTo>
                  <a:lnTo>
                    <a:pt x="0" y="4"/>
                  </a:lnTo>
                  <a:lnTo>
                    <a:pt x="0" y="3"/>
                  </a:lnTo>
                  <a:lnTo>
                    <a:pt x="0" y="1"/>
                  </a:lnTo>
                  <a:lnTo>
                    <a:pt x="0" y="0"/>
                  </a:lnTo>
                  <a:lnTo>
                    <a:pt x="3" y="0"/>
                  </a:lnTo>
                  <a:lnTo>
                    <a:pt x="4" y="0"/>
                  </a:lnTo>
                  <a:lnTo>
                    <a:pt x="5" y="0"/>
                  </a:lnTo>
                  <a:lnTo>
                    <a:pt x="6" y="0"/>
                  </a:lnTo>
                  <a:lnTo>
                    <a:pt x="7" y="2"/>
                  </a:lnTo>
                  <a:close/>
                  <a:moveTo>
                    <a:pt x="72" y="98"/>
                  </a:moveTo>
                  <a:lnTo>
                    <a:pt x="67" y="156"/>
                  </a:lnTo>
                  <a:lnTo>
                    <a:pt x="22" y="118"/>
                  </a:lnTo>
                  <a:lnTo>
                    <a:pt x="72" y="98"/>
                  </a:lnTo>
                  <a:close/>
                </a:path>
              </a:pathLst>
            </a:custGeom>
            <a:solidFill>
              <a:srgbClr val="000000"/>
            </a:solidFill>
            <a:ln w="1588">
              <a:solidFill>
                <a:srgbClr val="000000"/>
              </a:solidFill>
              <a:prstDash val="solid"/>
              <a:round/>
              <a:headEnd/>
              <a:tailEnd/>
            </a:ln>
          </p:spPr>
          <p:txBody>
            <a:bodyPr/>
            <a:lstStyle/>
            <a:p>
              <a:endParaRPr lang="en-US"/>
            </a:p>
          </p:txBody>
        </p:sp>
        <p:sp>
          <p:nvSpPr>
            <p:cNvPr id="398" name="Freeform 81"/>
            <p:cNvSpPr>
              <a:spLocks noEditPoints="1"/>
            </p:cNvSpPr>
            <p:nvPr/>
          </p:nvSpPr>
          <p:spPr bwMode="auto">
            <a:xfrm>
              <a:off x="3513138" y="3662363"/>
              <a:ext cx="138112" cy="696912"/>
            </a:xfrm>
            <a:custGeom>
              <a:avLst/>
              <a:gdLst>
                <a:gd name="T0" fmla="*/ 7 w 87"/>
                <a:gd name="T1" fmla="*/ 3 h 439"/>
                <a:gd name="T2" fmla="*/ 66 w 87"/>
                <a:gd name="T3" fmla="*/ 394 h 439"/>
                <a:gd name="T4" fmla="*/ 66 w 87"/>
                <a:gd name="T5" fmla="*/ 395 h 439"/>
                <a:gd name="T6" fmla="*/ 65 w 87"/>
                <a:gd name="T7" fmla="*/ 396 h 439"/>
                <a:gd name="T8" fmla="*/ 64 w 87"/>
                <a:gd name="T9" fmla="*/ 397 h 439"/>
                <a:gd name="T10" fmla="*/ 63 w 87"/>
                <a:gd name="T11" fmla="*/ 398 h 439"/>
                <a:gd name="T12" fmla="*/ 61 w 87"/>
                <a:gd name="T13" fmla="*/ 397 h 439"/>
                <a:gd name="T14" fmla="*/ 60 w 87"/>
                <a:gd name="T15" fmla="*/ 397 h 439"/>
                <a:gd name="T16" fmla="*/ 59 w 87"/>
                <a:gd name="T17" fmla="*/ 396 h 439"/>
                <a:gd name="T18" fmla="*/ 58 w 87"/>
                <a:gd name="T19" fmla="*/ 395 h 439"/>
                <a:gd name="T20" fmla="*/ 0 w 87"/>
                <a:gd name="T21" fmla="*/ 4 h 439"/>
                <a:gd name="T22" fmla="*/ 0 w 87"/>
                <a:gd name="T23" fmla="*/ 3 h 439"/>
                <a:gd name="T24" fmla="*/ 1 w 87"/>
                <a:gd name="T25" fmla="*/ 2 h 439"/>
                <a:gd name="T26" fmla="*/ 2 w 87"/>
                <a:gd name="T27" fmla="*/ 1 h 439"/>
                <a:gd name="T28" fmla="*/ 3 w 87"/>
                <a:gd name="T29" fmla="*/ 0 h 439"/>
                <a:gd name="T30" fmla="*/ 4 w 87"/>
                <a:gd name="T31" fmla="*/ 0 h 439"/>
                <a:gd name="T32" fmla="*/ 5 w 87"/>
                <a:gd name="T33" fmla="*/ 1 h 439"/>
                <a:gd name="T34" fmla="*/ 6 w 87"/>
                <a:gd name="T35" fmla="*/ 2 h 439"/>
                <a:gd name="T36" fmla="*/ 7 w 87"/>
                <a:gd name="T37" fmla="*/ 3 h 439"/>
                <a:gd name="T38" fmla="*/ 7 w 87"/>
                <a:gd name="T39" fmla="*/ 3 h 439"/>
                <a:gd name="T40" fmla="*/ 87 w 87"/>
                <a:gd name="T41" fmla="*/ 382 h 439"/>
                <a:gd name="T42" fmla="*/ 69 w 87"/>
                <a:gd name="T43" fmla="*/ 439 h 439"/>
                <a:gd name="T44" fmla="*/ 35 w 87"/>
                <a:gd name="T45" fmla="*/ 389 h 439"/>
                <a:gd name="T46" fmla="*/ 87 w 87"/>
                <a:gd name="T47" fmla="*/ 382 h 4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7"/>
                <a:gd name="T73" fmla="*/ 0 h 439"/>
                <a:gd name="T74" fmla="*/ 87 w 87"/>
                <a:gd name="T75" fmla="*/ 439 h 43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7" h="439">
                  <a:moveTo>
                    <a:pt x="7" y="3"/>
                  </a:moveTo>
                  <a:lnTo>
                    <a:pt x="66" y="394"/>
                  </a:lnTo>
                  <a:lnTo>
                    <a:pt x="66" y="395"/>
                  </a:lnTo>
                  <a:lnTo>
                    <a:pt x="65" y="396"/>
                  </a:lnTo>
                  <a:lnTo>
                    <a:pt x="64" y="397"/>
                  </a:lnTo>
                  <a:lnTo>
                    <a:pt x="63" y="398"/>
                  </a:lnTo>
                  <a:lnTo>
                    <a:pt x="61" y="397"/>
                  </a:lnTo>
                  <a:lnTo>
                    <a:pt x="60" y="397"/>
                  </a:lnTo>
                  <a:lnTo>
                    <a:pt x="59" y="396"/>
                  </a:lnTo>
                  <a:lnTo>
                    <a:pt x="58" y="395"/>
                  </a:lnTo>
                  <a:lnTo>
                    <a:pt x="0" y="4"/>
                  </a:lnTo>
                  <a:lnTo>
                    <a:pt x="0" y="3"/>
                  </a:lnTo>
                  <a:lnTo>
                    <a:pt x="1" y="2"/>
                  </a:lnTo>
                  <a:lnTo>
                    <a:pt x="2" y="1"/>
                  </a:lnTo>
                  <a:lnTo>
                    <a:pt x="3" y="0"/>
                  </a:lnTo>
                  <a:lnTo>
                    <a:pt x="4" y="0"/>
                  </a:lnTo>
                  <a:lnTo>
                    <a:pt x="5" y="1"/>
                  </a:lnTo>
                  <a:lnTo>
                    <a:pt x="6" y="2"/>
                  </a:lnTo>
                  <a:lnTo>
                    <a:pt x="7" y="3"/>
                  </a:lnTo>
                  <a:close/>
                  <a:moveTo>
                    <a:pt x="87" y="382"/>
                  </a:moveTo>
                  <a:lnTo>
                    <a:pt x="69" y="439"/>
                  </a:lnTo>
                  <a:lnTo>
                    <a:pt x="35" y="389"/>
                  </a:lnTo>
                  <a:lnTo>
                    <a:pt x="87" y="382"/>
                  </a:lnTo>
                  <a:close/>
                </a:path>
              </a:pathLst>
            </a:custGeom>
            <a:solidFill>
              <a:srgbClr val="000000"/>
            </a:solidFill>
            <a:ln w="1588">
              <a:solidFill>
                <a:srgbClr val="000000"/>
              </a:solidFill>
              <a:prstDash val="solid"/>
              <a:round/>
              <a:headEnd/>
              <a:tailEnd/>
            </a:ln>
          </p:spPr>
          <p:txBody>
            <a:bodyPr/>
            <a:lstStyle/>
            <a:p>
              <a:endParaRPr lang="en-US"/>
            </a:p>
          </p:txBody>
        </p:sp>
        <p:sp>
          <p:nvSpPr>
            <p:cNvPr id="399" name="Freeform 84"/>
            <p:cNvSpPr>
              <a:spLocks noEditPoints="1"/>
            </p:cNvSpPr>
            <p:nvPr/>
          </p:nvSpPr>
          <p:spPr bwMode="auto">
            <a:xfrm>
              <a:off x="2179638" y="4927600"/>
              <a:ext cx="546100" cy="85725"/>
            </a:xfrm>
            <a:custGeom>
              <a:avLst/>
              <a:gdLst>
                <a:gd name="T0" fmla="*/ 45 w 344"/>
                <a:gd name="T1" fmla="*/ 24 h 54"/>
                <a:gd name="T2" fmla="*/ 299 w 344"/>
                <a:gd name="T3" fmla="*/ 24 h 54"/>
                <a:gd name="T4" fmla="*/ 300 w 344"/>
                <a:gd name="T5" fmla="*/ 24 h 54"/>
                <a:gd name="T6" fmla="*/ 301 w 344"/>
                <a:gd name="T7" fmla="*/ 24 h 54"/>
                <a:gd name="T8" fmla="*/ 302 w 344"/>
                <a:gd name="T9" fmla="*/ 25 h 54"/>
                <a:gd name="T10" fmla="*/ 302 w 344"/>
                <a:gd name="T11" fmla="*/ 27 h 54"/>
                <a:gd name="T12" fmla="*/ 302 w 344"/>
                <a:gd name="T13" fmla="*/ 28 h 54"/>
                <a:gd name="T14" fmla="*/ 301 w 344"/>
                <a:gd name="T15" fmla="*/ 29 h 54"/>
                <a:gd name="T16" fmla="*/ 300 w 344"/>
                <a:gd name="T17" fmla="*/ 30 h 54"/>
                <a:gd name="T18" fmla="*/ 299 w 344"/>
                <a:gd name="T19" fmla="*/ 30 h 54"/>
                <a:gd name="T20" fmla="*/ 45 w 344"/>
                <a:gd name="T21" fmla="*/ 30 h 54"/>
                <a:gd name="T22" fmla="*/ 43 w 344"/>
                <a:gd name="T23" fmla="*/ 30 h 54"/>
                <a:gd name="T24" fmla="*/ 42 w 344"/>
                <a:gd name="T25" fmla="*/ 29 h 54"/>
                <a:gd name="T26" fmla="*/ 42 w 344"/>
                <a:gd name="T27" fmla="*/ 28 h 54"/>
                <a:gd name="T28" fmla="*/ 42 w 344"/>
                <a:gd name="T29" fmla="*/ 27 h 54"/>
                <a:gd name="T30" fmla="*/ 42 w 344"/>
                <a:gd name="T31" fmla="*/ 25 h 54"/>
                <a:gd name="T32" fmla="*/ 42 w 344"/>
                <a:gd name="T33" fmla="*/ 24 h 54"/>
                <a:gd name="T34" fmla="*/ 43 w 344"/>
                <a:gd name="T35" fmla="*/ 24 h 54"/>
                <a:gd name="T36" fmla="*/ 45 w 344"/>
                <a:gd name="T37" fmla="*/ 24 h 54"/>
                <a:gd name="T38" fmla="*/ 45 w 344"/>
                <a:gd name="T39" fmla="*/ 24 h 54"/>
                <a:gd name="T40" fmla="*/ 53 w 344"/>
                <a:gd name="T41" fmla="*/ 54 h 54"/>
                <a:gd name="T42" fmla="*/ 0 w 344"/>
                <a:gd name="T43" fmla="*/ 27 h 54"/>
                <a:gd name="T44" fmla="*/ 53 w 344"/>
                <a:gd name="T45" fmla="*/ 0 h 54"/>
                <a:gd name="T46" fmla="*/ 53 w 344"/>
                <a:gd name="T47" fmla="*/ 54 h 54"/>
                <a:gd name="T48" fmla="*/ 291 w 344"/>
                <a:gd name="T49" fmla="*/ 0 h 54"/>
                <a:gd name="T50" fmla="*/ 344 w 344"/>
                <a:gd name="T51" fmla="*/ 27 h 54"/>
                <a:gd name="T52" fmla="*/ 291 w 344"/>
                <a:gd name="T53" fmla="*/ 54 h 54"/>
                <a:gd name="T54" fmla="*/ 291 w 344"/>
                <a:gd name="T55" fmla="*/ 0 h 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44"/>
                <a:gd name="T85" fmla="*/ 0 h 54"/>
                <a:gd name="T86" fmla="*/ 344 w 344"/>
                <a:gd name="T87" fmla="*/ 54 h 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44" h="54">
                  <a:moveTo>
                    <a:pt x="45" y="24"/>
                  </a:moveTo>
                  <a:lnTo>
                    <a:pt x="299" y="24"/>
                  </a:lnTo>
                  <a:lnTo>
                    <a:pt x="300" y="24"/>
                  </a:lnTo>
                  <a:lnTo>
                    <a:pt x="301" y="24"/>
                  </a:lnTo>
                  <a:lnTo>
                    <a:pt x="302" y="25"/>
                  </a:lnTo>
                  <a:lnTo>
                    <a:pt x="302" y="27"/>
                  </a:lnTo>
                  <a:lnTo>
                    <a:pt x="302" y="28"/>
                  </a:lnTo>
                  <a:lnTo>
                    <a:pt x="301" y="29"/>
                  </a:lnTo>
                  <a:lnTo>
                    <a:pt x="300" y="30"/>
                  </a:lnTo>
                  <a:lnTo>
                    <a:pt x="299" y="30"/>
                  </a:lnTo>
                  <a:lnTo>
                    <a:pt x="45" y="30"/>
                  </a:lnTo>
                  <a:lnTo>
                    <a:pt x="43" y="30"/>
                  </a:lnTo>
                  <a:lnTo>
                    <a:pt x="42" y="29"/>
                  </a:lnTo>
                  <a:lnTo>
                    <a:pt x="42" y="28"/>
                  </a:lnTo>
                  <a:lnTo>
                    <a:pt x="42" y="27"/>
                  </a:lnTo>
                  <a:lnTo>
                    <a:pt x="42" y="25"/>
                  </a:lnTo>
                  <a:lnTo>
                    <a:pt x="42" y="24"/>
                  </a:lnTo>
                  <a:lnTo>
                    <a:pt x="43" y="24"/>
                  </a:lnTo>
                  <a:lnTo>
                    <a:pt x="45" y="24"/>
                  </a:lnTo>
                  <a:close/>
                  <a:moveTo>
                    <a:pt x="53" y="54"/>
                  </a:moveTo>
                  <a:lnTo>
                    <a:pt x="0" y="27"/>
                  </a:lnTo>
                  <a:lnTo>
                    <a:pt x="53" y="0"/>
                  </a:lnTo>
                  <a:lnTo>
                    <a:pt x="53" y="54"/>
                  </a:lnTo>
                  <a:close/>
                  <a:moveTo>
                    <a:pt x="291" y="0"/>
                  </a:moveTo>
                  <a:lnTo>
                    <a:pt x="344" y="27"/>
                  </a:lnTo>
                  <a:lnTo>
                    <a:pt x="291" y="54"/>
                  </a:lnTo>
                  <a:lnTo>
                    <a:pt x="291" y="0"/>
                  </a:lnTo>
                  <a:close/>
                </a:path>
              </a:pathLst>
            </a:custGeom>
            <a:solidFill>
              <a:srgbClr val="000000"/>
            </a:solidFill>
            <a:ln w="1588">
              <a:solidFill>
                <a:srgbClr val="000000"/>
              </a:solidFill>
              <a:prstDash val="solid"/>
              <a:round/>
              <a:headEnd/>
              <a:tailEnd/>
            </a:ln>
          </p:spPr>
          <p:txBody>
            <a:bodyPr/>
            <a:lstStyle/>
            <a:p>
              <a:endParaRPr lang="en-US"/>
            </a:p>
          </p:txBody>
        </p:sp>
        <p:sp>
          <p:nvSpPr>
            <p:cNvPr id="400" name="Rectangle 85"/>
            <p:cNvSpPr>
              <a:spLocks noChangeArrowheads="1"/>
            </p:cNvSpPr>
            <p:nvPr/>
          </p:nvSpPr>
          <p:spPr bwMode="auto">
            <a:xfrm>
              <a:off x="2179638" y="5108575"/>
              <a:ext cx="631825" cy="274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01" name="Rectangle 86"/>
            <p:cNvSpPr>
              <a:spLocks noChangeArrowheads="1"/>
            </p:cNvSpPr>
            <p:nvPr/>
          </p:nvSpPr>
          <p:spPr bwMode="auto">
            <a:xfrm>
              <a:off x="2179638" y="5108575"/>
              <a:ext cx="631825" cy="2746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02" name="Rectangle 87"/>
            <p:cNvSpPr>
              <a:spLocks noChangeArrowheads="1"/>
            </p:cNvSpPr>
            <p:nvPr/>
          </p:nvSpPr>
          <p:spPr bwMode="auto">
            <a:xfrm>
              <a:off x="2185988" y="5116513"/>
              <a:ext cx="3143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a:solidFill>
                    <a:srgbClr val="000000"/>
                  </a:solidFill>
                </a:rPr>
                <a:t>Role </a:t>
              </a:r>
              <a:endParaRPr lang="en-US" altLang="en-US"/>
            </a:p>
          </p:txBody>
        </p:sp>
        <p:sp>
          <p:nvSpPr>
            <p:cNvPr id="403" name="Rectangle 88"/>
            <p:cNvSpPr>
              <a:spLocks noChangeArrowheads="1"/>
            </p:cNvSpPr>
            <p:nvPr/>
          </p:nvSpPr>
          <p:spPr bwMode="auto">
            <a:xfrm>
              <a:off x="2185988" y="5246688"/>
              <a:ext cx="552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a:solidFill>
                    <a:srgbClr val="000000"/>
                  </a:solidFill>
                </a:rPr>
                <a:t>arbitration</a:t>
              </a:r>
              <a:endParaRPr lang="en-US" altLang="en-US"/>
            </a:p>
          </p:txBody>
        </p:sp>
        <p:sp>
          <p:nvSpPr>
            <p:cNvPr id="404" name="Rectangle 89"/>
            <p:cNvSpPr>
              <a:spLocks noChangeArrowheads="1"/>
            </p:cNvSpPr>
            <p:nvPr/>
          </p:nvSpPr>
          <p:spPr bwMode="auto">
            <a:xfrm>
              <a:off x="2687638" y="5246688"/>
              <a:ext cx="82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a:solidFill>
                    <a:srgbClr val="000000"/>
                  </a:solidFill>
                </a:rPr>
                <a:t> </a:t>
              </a:r>
              <a:endParaRPr lang="en-US" altLang="en-US"/>
            </a:p>
          </p:txBody>
        </p:sp>
        <p:sp>
          <p:nvSpPr>
            <p:cNvPr id="405" name="Rectangle 90"/>
            <p:cNvSpPr>
              <a:spLocks noChangeArrowheads="1"/>
            </p:cNvSpPr>
            <p:nvPr/>
          </p:nvSpPr>
          <p:spPr bwMode="auto">
            <a:xfrm>
              <a:off x="2122488" y="4205288"/>
              <a:ext cx="631825"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06" name="Rectangle 91"/>
            <p:cNvSpPr>
              <a:spLocks noChangeArrowheads="1"/>
            </p:cNvSpPr>
            <p:nvPr/>
          </p:nvSpPr>
          <p:spPr bwMode="auto">
            <a:xfrm>
              <a:off x="2122488" y="4205288"/>
              <a:ext cx="631825" cy="276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07" name="Rectangle 92"/>
            <p:cNvSpPr>
              <a:spLocks noChangeArrowheads="1"/>
            </p:cNvSpPr>
            <p:nvPr/>
          </p:nvSpPr>
          <p:spPr bwMode="auto">
            <a:xfrm>
              <a:off x="2128838" y="4214813"/>
              <a:ext cx="3206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a:solidFill>
                    <a:srgbClr val="000000"/>
                  </a:solidFill>
                </a:rPr>
                <a:t>Data </a:t>
              </a:r>
              <a:endParaRPr lang="en-US" altLang="en-US"/>
            </a:p>
          </p:txBody>
        </p:sp>
        <p:sp>
          <p:nvSpPr>
            <p:cNvPr id="408" name="Rectangle 93"/>
            <p:cNvSpPr>
              <a:spLocks noChangeArrowheads="1"/>
            </p:cNvSpPr>
            <p:nvPr/>
          </p:nvSpPr>
          <p:spPr bwMode="auto">
            <a:xfrm>
              <a:off x="2128838" y="4343400"/>
              <a:ext cx="1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09" name="Rectangle 94"/>
            <p:cNvSpPr>
              <a:spLocks noChangeArrowheads="1"/>
            </p:cNvSpPr>
            <p:nvPr/>
          </p:nvSpPr>
          <p:spPr bwMode="auto">
            <a:xfrm>
              <a:off x="2616200" y="4343400"/>
              <a:ext cx="82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a:solidFill>
                    <a:srgbClr val="000000"/>
                  </a:solidFill>
                </a:rPr>
                <a:t> </a:t>
              </a:r>
              <a:endParaRPr lang="en-US" altLang="en-US"/>
            </a:p>
          </p:txBody>
        </p:sp>
        <p:sp>
          <p:nvSpPr>
            <p:cNvPr id="410" name="Rectangle 95"/>
            <p:cNvSpPr>
              <a:spLocks noChangeArrowheads="1"/>
            </p:cNvSpPr>
            <p:nvPr/>
          </p:nvSpPr>
          <p:spPr bwMode="auto">
            <a:xfrm>
              <a:off x="2122488" y="3392488"/>
              <a:ext cx="631825" cy="274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11" name="Rectangle 96"/>
            <p:cNvSpPr>
              <a:spLocks noChangeArrowheads="1"/>
            </p:cNvSpPr>
            <p:nvPr/>
          </p:nvSpPr>
          <p:spPr bwMode="auto">
            <a:xfrm>
              <a:off x="2122488" y="3392488"/>
              <a:ext cx="631825" cy="2746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12" name="Rectangle 97"/>
            <p:cNvSpPr>
              <a:spLocks noChangeArrowheads="1"/>
            </p:cNvSpPr>
            <p:nvPr/>
          </p:nvSpPr>
          <p:spPr bwMode="auto">
            <a:xfrm>
              <a:off x="2128838" y="3400425"/>
              <a:ext cx="654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a:solidFill>
                    <a:srgbClr val="000000"/>
                  </a:solidFill>
                </a:rPr>
                <a:t>Health ping </a:t>
              </a:r>
              <a:endParaRPr lang="en-US" altLang="en-US"/>
            </a:p>
          </p:txBody>
        </p:sp>
        <p:sp>
          <p:nvSpPr>
            <p:cNvPr id="413" name="Rectangle 98"/>
            <p:cNvSpPr>
              <a:spLocks noChangeArrowheads="1"/>
            </p:cNvSpPr>
            <p:nvPr/>
          </p:nvSpPr>
          <p:spPr bwMode="auto">
            <a:xfrm>
              <a:off x="2128838" y="3529013"/>
              <a:ext cx="1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14" name="Rectangle 99"/>
            <p:cNvSpPr>
              <a:spLocks noChangeArrowheads="1"/>
            </p:cNvSpPr>
            <p:nvPr/>
          </p:nvSpPr>
          <p:spPr bwMode="auto">
            <a:xfrm>
              <a:off x="2616200" y="3529013"/>
              <a:ext cx="82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900">
                  <a:solidFill>
                    <a:srgbClr val="000000"/>
                  </a:solidFill>
                </a:rPr>
                <a:t> </a:t>
              </a:r>
              <a:endParaRPr lang="en-US" altLang="en-US"/>
            </a:p>
          </p:txBody>
        </p:sp>
        <p:sp>
          <p:nvSpPr>
            <p:cNvPr id="415" name="Freeform 100"/>
            <p:cNvSpPr>
              <a:spLocks noEditPoints="1"/>
            </p:cNvSpPr>
            <p:nvPr/>
          </p:nvSpPr>
          <p:spPr bwMode="auto">
            <a:xfrm>
              <a:off x="3317875" y="3924300"/>
              <a:ext cx="309562" cy="92075"/>
            </a:xfrm>
            <a:custGeom>
              <a:avLst/>
              <a:gdLst>
                <a:gd name="T0" fmla="*/ 192 w 195"/>
                <a:gd name="T1" fmla="*/ 6 h 58"/>
                <a:gd name="T2" fmla="*/ 44 w 195"/>
                <a:gd name="T3" fmla="*/ 37 h 58"/>
                <a:gd name="T4" fmla="*/ 43 w 195"/>
                <a:gd name="T5" fmla="*/ 37 h 58"/>
                <a:gd name="T6" fmla="*/ 42 w 195"/>
                <a:gd name="T7" fmla="*/ 37 h 58"/>
                <a:gd name="T8" fmla="*/ 41 w 195"/>
                <a:gd name="T9" fmla="*/ 36 h 58"/>
                <a:gd name="T10" fmla="*/ 41 w 195"/>
                <a:gd name="T11" fmla="*/ 35 h 58"/>
                <a:gd name="T12" fmla="*/ 41 w 195"/>
                <a:gd name="T13" fmla="*/ 34 h 58"/>
                <a:gd name="T14" fmla="*/ 41 w 195"/>
                <a:gd name="T15" fmla="*/ 32 h 58"/>
                <a:gd name="T16" fmla="*/ 42 w 195"/>
                <a:gd name="T17" fmla="*/ 32 h 58"/>
                <a:gd name="T18" fmla="*/ 43 w 195"/>
                <a:gd name="T19" fmla="*/ 31 h 58"/>
                <a:gd name="T20" fmla="*/ 191 w 195"/>
                <a:gd name="T21" fmla="*/ 0 h 58"/>
                <a:gd name="T22" fmla="*/ 192 w 195"/>
                <a:gd name="T23" fmla="*/ 0 h 58"/>
                <a:gd name="T24" fmla="*/ 193 w 195"/>
                <a:gd name="T25" fmla="*/ 1 h 58"/>
                <a:gd name="T26" fmla="*/ 194 w 195"/>
                <a:gd name="T27" fmla="*/ 1 h 58"/>
                <a:gd name="T28" fmla="*/ 195 w 195"/>
                <a:gd name="T29" fmla="*/ 3 h 58"/>
                <a:gd name="T30" fmla="*/ 195 w 195"/>
                <a:gd name="T31" fmla="*/ 4 h 58"/>
                <a:gd name="T32" fmla="*/ 194 w 195"/>
                <a:gd name="T33" fmla="*/ 5 h 58"/>
                <a:gd name="T34" fmla="*/ 194 w 195"/>
                <a:gd name="T35" fmla="*/ 6 h 58"/>
                <a:gd name="T36" fmla="*/ 192 w 195"/>
                <a:gd name="T37" fmla="*/ 6 h 58"/>
                <a:gd name="T38" fmla="*/ 192 w 195"/>
                <a:gd name="T39" fmla="*/ 6 h 58"/>
                <a:gd name="T40" fmla="*/ 58 w 195"/>
                <a:gd name="T41" fmla="*/ 58 h 58"/>
                <a:gd name="T42" fmla="*/ 0 w 195"/>
                <a:gd name="T43" fmla="*/ 43 h 58"/>
                <a:gd name="T44" fmla="*/ 47 w 195"/>
                <a:gd name="T45" fmla="*/ 6 h 58"/>
                <a:gd name="T46" fmla="*/ 58 w 195"/>
                <a:gd name="T47" fmla="*/ 58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5"/>
                <a:gd name="T73" fmla="*/ 0 h 58"/>
                <a:gd name="T74" fmla="*/ 195 w 195"/>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5" h="58">
                  <a:moveTo>
                    <a:pt x="192" y="6"/>
                  </a:moveTo>
                  <a:lnTo>
                    <a:pt x="44" y="37"/>
                  </a:lnTo>
                  <a:lnTo>
                    <a:pt x="43" y="37"/>
                  </a:lnTo>
                  <a:lnTo>
                    <a:pt x="42" y="37"/>
                  </a:lnTo>
                  <a:lnTo>
                    <a:pt x="41" y="36"/>
                  </a:lnTo>
                  <a:lnTo>
                    <a:pt x="41" y="35"/>
                  </a:lnTo>
                  <a:lnTo>
                    <a:pt x="41" y="34"/>
                  </a:lnTo>
                  <a:lnTo>
                    <a:pt x="41" y="32"/>
                  </a:lnTo>
                  <a:lnTo>
                    <a:pt x="42" y="32"/>
                  </a:lnTo>
                  <a:lnTo>
                    <a:pt x="43" y="31"/>
                  </a:lnTo>
                  <a:lnTo>
                    <a:pt x="191" y="0"/>
                  </a:lnTo>
                  <a:lnTo>
                    <a:pt x="192" y="0"/>
                  </a:lnTo>
                  <a:lnTo>
                    <a:pt x="193" y="1"/>
                  </a:lnTo>
                  <a:lnTo>
                    <a:pt x="194" y="1"/>
                  </a:lnTo>
                  <a:lnTo>
                    <a:pt x="195" y="3"/>
                  </a:lnTo>
                  <a:lnTo>
                    <a:pt x="195" y="4"/>
                  </a:lnTo>
                  <a:lnTo>
                    <a:pt x="194" y="5"/>
                  </a:lnTo>
                  <a:lnTo>
                    <a:pt x="194" y="6"/>
                  </a:lnTo>
                  <a:lnTo>
                    <a:pt x="192" y="6"/>
                  </a:lnTo>
                  <a:close/>
                  <a:moveTo>
                    <a:pt x="58" y="58"/>
                  </a:moveTo>
                  <a:lnTo>
                    <a:pt x="0" y="43"/>
                  </a:lnTo>
                  <a:lnTo>
                    <a:pt x="47" y="6"/>
                  </a:lnTo>
                  <a:lnTo>
                    <a:pt x="58" y="58"/>
                  </a:lnTo>
                  <a:close/>
                </a:path>
              </a:pathLst>
            </a:custGeom>
            <a:solidFill>
              <a:srgbClr val="000000"/>
            </a:solidFill>
            <a:ln w="1588">
              <a:solidFill>
                <a:srgbClr val="000000"/>
              </a:solidFill>
              <a:prstDash val="solid"/>
              <a:round/>
              <a:headEnd/>
              <a:tailEnd/>
            </a:ln>
          </p:spPr>
          <p:txBody>
            <a:bodyPr/>
            <a:lstStyle/>
            <a:p>
              <a:endParaRPr lang="en-US"/>
            </a:p>
          </p:txBody>
        </p:sp>
        <p:sp>
          <p:nvSpPr>
            <p:cNvPr id="416" name="Freeform 101"/>
            <p:cNvSpPr>
              <a:spLocks noEditPoints="1"/>
            </p:cNvSpPr>
            <p:nvPr/>
          </p:nvSpPr>
          <p:spPr bwMode="auto">
            <a:xfrm>
              <a:off x="1285875" y="3924300"/>
              <a:ext cx="309562" cy="130175"/>
            </a:xfrm>
            <a:custGeom>
              <a:avLst/>
              <a:gdLst>
                <a:gd name="T0" fmla="*/ 4 w 195"/>
                <a:gd name="T1" fmla="*/ 0 h 82"/>
                <a:gd name="T2" fmla="*/ 154 w 195"/>
                <a:gd name="T3" fmla="*/ 57 h 82"/>
                <a:gd name="T4" fmla="*/ 155 w 195"/>
                <a:gd name="T5" fmla="*/ 58 h 82"/>
                <a:gd name="T6" fmla="*/ 156 w 195"/>
                <a:gd name="T7" fmla="*/ 60 h 82"/>
                <a:gd name="T8" fmla="*/ 156 w 195"/>
                <a:gd name="T9" fmla="*/ 61 h 82"/>
                <a:gd name="T10" fmla="*/ 156 w 195"/>
                <a:gd name="T11" fmla="*/ 62 h 82"/>
                <a:gd name="T12" fmla="*/ 155 w 195"/>
                <a:gd name="T13" fmla="*/ 63 h 82"/>
                <a:gd name="T14" fmla="*/ 154 w 195"/>
                <a:gd name="T15" fmla="*/ 64 h 82"/>
                <a:gd name="T16" fmla="*/ 153 w 195"/>
                <a:gd name="T17" fmla="*/ 64 h 82"/>
                <a:gd name="T18" fmla="*/ 152 w 195"/>
                <a:gd name="T19" fmla="*/ 64 h 82"/>
                <a:gd name="T20" fmla="*/ 2 w 195"/>
                <a:gd name="T21" fmla="*/ 6 h 82"/>
                <a:gd name="T22" fmla="*/ 1 w 195"/>
                <a:gd name="T23" fmla="*/ 5 h 82"/>
                <a:gd name="T24" fmla="*/ 0 w 195"/>
                <a:gd name="T25" fmla="*/ 4 h 82"/>
                <a:gd name="T26" fmla="*/ 0 w 195"/>
                <a:gd name="T27" fmla="*/ 3 h 82"/>
                <a:gd name="T28" fmla="*/ 0 w 195"/>
                <a:gd name="T29" fmla="*/ 2 h 82"/>
                <a:gd name="T30" fmla="*/ 0 w 195"/>
                <a:gd name="T31" fmla="*/ 1 h 82"/>
                <a:gd name="T32" fmla="*/ 1 w 195"/>
                <a:gd name="T33" fmla="*/ 0 h 82"/>
                <a:gd name="T34" fmla="*/ 3 w 195"/>
                <a:gd name="T35" fmla="*/ 0 h 82"/>
                <a:gd name="T36" fmla="*/ 4 w 195"/>
                <a:gd name="T37" fmla="*/ 0 h 82"/>
                <a:gd name="T38" fmla="*/ 4 w 195"/>
                <a:gd name="T39" fmla="*/ 0 h 82"/>
                <a:gd name="T40" fmla="*/ 154 w 195"/>
                <a:gd name="T41" fmla="*/ 33 h 82"/>
                <a:gd name="T42" fmla="*/ 195 w 195"/>
                <a:gd name="T43" fmla="*/ 77 h 82"/>
                <a:gd name="T44" fmla="*/ 135 w 195"/>
                <a:gd name="T45" fmla="*/ 82 h 82"/>
                <a:gd name="T46" fmla="*/ 154 w 195"/>
                <a:gd name="T47" fmla="*/ 33 h 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5"/>
                <a:gd name="T73" fmla="*/ 0 h 82"/>
                <a:gd name="T74" fmla="*/ 195 w 195"/>
                <a:gd name="T75" fmla="*/ 82 h 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5" h="82">
                  <a:moveTo>
                    <a:pt x="4" y="0"/>
                  </a:moveTo>
                  <a:lnTo>
                    <a:pt x="154" y="57"/>
                  </a:lnTo>
                  <a:lnTo>
                    <a:pt x="155" y="58"/>
                  </a:lnTo>
                  <a:lnTo>
                    <a:pt x="156" y="60"/>
                  </a:lnTo>
                  <a:lnTo>
                    <a:pt x="156" y="61"/>
                  </a:lnTo>
                  <a:lnTo>
                    <a:pt x="156" y="62"/>
                  </a:lnTo>
                  <a:lnTo>
                    <a:pt x="155" y="63"/>
                  </a:lnTo>
                  <a:lnTo>
                    <a:pt x="154" y="64"/>
                  </a:lnTo>
                  <a:lnTo>
                    <a:pt x="153" y="64"/>
                  </a:lnTo>
                  <a:lnTo>
                    <a:pt x="152" y="64"/>
                  </a:lnTo>
                  <a:lnTo>
                    <a:pt x="2" y="6"/>
                  </a:lnTo>
                  <a:lnTo>
                    <a:pt x="1" y="5"/>
                  </a:lnTo>
                  <a:lnTo>
                    <a:pt x="0" y="4"/>
                  </a:lnTo>
                  <a:lnTo>
                    <a:pt x="0" y="3"/>
                  </a:lnTo>
                  <a:lnTo>
                    <a:pt x="0" y="2"/>
                  </a:lnTo>
                  <a:lnTo>
                    <a:pt x="0" y="1"/>
                  </a:lnTo>
                  <a:lnTo>
                    <a:pt x="1" y="0"/>
                  </a:lnTo>
                  <a:lnTo>
                    <a:pt x="3" y="0"/>
                  </a:lnTo>
                  <a:lnTo>
                    <a:pt x="4" y="0"/>
                  </a:lnTo>
                  <a:close/>
                  <a:moveTo>
                    <a:pt x="154" y="33"/>
                  </a:moveTo>
                  <a:lnTo>
                    <a:pt x="195" y="77"/>
                  </a:lnTo>
                  <a:lnTo>
                    <a:pt x="135" y="82"/>
                  </a:lnTo>
                  <a:lnTo>
                    <a:pt x="154" y="33"/>
                  </a:lnTo>
                  <a:close/>
                </a:path>
              </a:pathLst>
            </a:custGeom>
            <a:solidFill>
              <a:srgbClr val="000000"/>
            </a:solidFill>
            <a:ln w="1588">
              <a:solidFill>
                <a:srgbClr val="000000"/>
              </a:solidFill>
              <a:prstDash val="solid"/>
              <a:round/>
              <a:headEnd/>
              <a:tailEnd/>
            </a:ln>
          </p:spPr>
          <p:txBody>
            <a:bodyPr/>
            <a:lstStyle/>
            <a:p>
              <a:endParaRPr lang="en-US"/>
            </a:p>
          </p:txBody>
        </p:sp>
      </p:grpSp>
      <p:grpSp>
        <p:nvGrpSpPr>
          <p:cNvPr id="417" name="Group 144"/>
          <p:cNvGrpSpPr>
            <a:grpSpLocks/>
          </p:cNvGrpSpPr>
          <p:nvPr/>
        </p:nvGrpSpPr>
        <p:grpSpPr bwMode="auto">
          <a:xfrm>
            <a:off x="2084070" y="6755233"/>
            <a:ext cx="3505200" cy="1447800"/>
            <a:chOff x="5683250" y="3843338"/>
            <a:chExt cx="3505200" cy="1776412"/>
          </a:xfrm>
        </p:grpSpPr>
        <p:sp>
          <p:nvSpPr>
            <p:cNvPr id="418" name="Rectangle 102"/>
            <p:cNvSpPr>
              <a:spLocks noChangeArrowheads="1"/>
            </p:cNvSpPr>
            <p:nvPr/>
          </p:nvSpPr>
          <p:spPr bwMode="auto">
            <a:xfrm>
              <a:off x="5734050" y="3843338"/>
              <a:ext cx="3454400" cy="1627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19" name="Rectangle 103"/>
            <p:cNvSpPr>
              <a:spLocks noChangeArrowheads="1"/>
            </p:cNvSpPr>
            <p:nvPr/>
          </p:nvSpPr>
          <p:spPr bwMode="auto">
            <a:xfrm>
              <a:off x="5683250" y="3843338"/>
              <a:ext cx="3454400" cy="16271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20" name="Rectangle 104"/>
            <p:cNvSpPr>
              <a:spLocks noChangeArrowheads="1"/>
            </p:cNvSpPr>
            <p:nvPr/>
          </p:nvSpPr>
          <p:spPr bwMode="auto">
            <a:xfrm>
              <a:off x="5789613" y="3898900"/>
              <a:ext cx="12128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Abbreviations:</a:t>
              </a:r>
              <a:endParaRPr lang="en-US" altLang="en-US"/>
            </a:p>
          </p:txBody>
        </p:sp>
        <p:sp>
          <p:nvSpPr>
            <p:cNvPr id="421" name="Rectangle 105"/>
            <p:cNvSpPr>
              <a:spLocks noChangeArrowheads="1"/>
            </p:cNvSpPr>
            <p:nvPr/>
          </p:nvSpPr>
          <p:spPr bwMode="auto">
            <a:xfrm>
              <a:off x="5789613" y="4060825"/>
              <a:ext cx="1087437"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a:p>
          </p:txBody>
        </p:sp>
        <p:sp>
          <p:nvSpPr>
            <p:cNvPr id="422" name="Rectangle 106"/>
            <p:cNvSpPr>
              <a:spLocks noChangeArrowheads="1"/>
            </p:cNvSpPr>
            <p:nvPr/>
          </p:nvSpPr>
          <p:spPr bwMode="auto">
            <a:xfrm>
              <a:off x="6877050" y="3898900"/>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23" name="Rectangle 107"/>
            <p:cNvSpPr>
              <a:spLocks noChangeArrowheads="1"/>
            </p:cNvSpPr>
            <p:nvPr/>
          </p:nvSpPr>
          <p:spPr bwMode="auto">
            <a:xfrm>
              <a:off x="5789613" y="4083050"/>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424" name="Rectangle 108"/>
            <p:cNvSpPr>
              <a:spLocks noChangeArrowheads="1"/>
            </p:cNvSpPr>
            <p:nvPr/>
          </p:nvSpPr>
          <p:spPr bwMode="auto">
            <a:xfrm>
              <a:off x="5789613" y="4257675"/>
              <a:ext cx="17303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latin typeface="Symbol" panose="05050102010706020507" pitchFamily="18" charset="2"/>
                </a:rPr>
                <a:t>·</a:t>
              </a:r>
              <a:endParaRPr lang="en-US" altLang="en-US"/>
            </a:p>
          </p:txBody>
        </p:sp>
        <p:sp>
          <p:nvSpPr>
            <p:cNvPr id="425" name="Rectangle 109"/>
            <p:cNvSpPr>
              <a:spLocks noChangeArrowheads="1"/>
            </p:cNvSpPr>
            <p:nvPr/>
          </p:nvSpPr>
          <p:spPr bwMode="auto">
            <a:xfrm>
              <a:off x="5861050" y="4271963"/>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426" name="Rectangle 110"/>
            <p:cNvSpPr>
              <a:spLocks noChangeArrowheads="1"/>
            </p:cNvSpPr>
            <p:nvPr/>
          </p:nvSpPr>
          <p:spPr bwMode="auto">
            <a:xfrm>
              <a:off x="6043613" y="4267200"/>
              <a:ext cx="3365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HM</a:t>
              </a:r>
              <a:endParaRPr lang="en-US" altLang="en-US"/>
            </a:p>
          </p:txBody>
        </p:sp>
        <p:sp>
          <p:nvSpPr>
            <p:cNvPr id="427" name="Rectangle 111"/>
            <p:cNvSpPr>
              <a:spLocks noChangeArrowheads="1"/>
            </p:cNvSpPr>
            <p:nvPr/>
          </p:nvSpPr>
          <p:spPr bwMode="auto">
            <a:xfrm>
              <a:off x="6284913" y="4267200"/>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28" name="Rectangle 112"/>
            <p:cNvSpPr>
              <a:spLocks noChangeArrowheads="1"/>
            </p:cNvSpPr>
            <p:nvPr/>
          </p:nvSpPr>
          <p:spPr bwMode="auto">
            <a:xfrm>
              <a:off x="6297613" y="4267200"/>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29" name="Rectangle 113"/>
            <p:cNvSpPr>
              <a:spLocks noChangeArrowheads="1"/>
            </p:cNvSpPr>
            <p:nvPr/>
          </p:nvSpPr>
          <p:spPr bwMode="auto">
            <a:xfrm>
              <a:off x="6804025" y="4267200"/>
              <a:ext cx="1300162"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Health Manager</a:t>
              </a:r>
              <a:endParaRPr lang="en-US" altLang="en-US"/>
            </a:p>
          </p:txBody>
        </p:sp>
        <p:sp>
          <p:nvSpPr>
            <p:cNvPr id="430" name="Rectangle 114"/>
            <p:cNvSpPr>
              <a:spLocks noChangeArrowheads="1"/>
            </p:cNvSpPr>
            <p:nvPr/>
          </p:nvSpPr>
          <p:spPr bwMode="auto">
            <a:xfrm>
              <a:off x="7959725" y="4267200"/>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31" name="Rectangle 115"/>
            <p:cNvSpPr>
              <a:spLocks noChangeArrowheads="1"/>
            </p:cNvSpPr>
            <p:nvPr/>
          </p:nvSpPr>
          <p:spPr bwMode="auto">
            <a:xfrm>
              <a:off x="5789613" y="4446588"/>
              <a:ext cx="17303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latin typeface="Symbol" panose="05050102010706020507" pitchFamily="18" charset="2"/>
                </a:rPr>
                <a:t>·</a:t>
              </a:r>
              <a:endParaRPr lang="en-US" altLang="en-US"/>
            </a:p>
          </p:txBody>
        </p:sp>
        <p:sp>
          <p:nvSpPr>
            <p:cNvPr id="432" name="Rectangle 116"/>
            <p:cNvSpPr>
              <a:spLocks noChangeArrowheads="1"/>
            </p:cNvSpPr>
            <p:nvPr/>
          </p:nvSpPr>
          <p:spPr bwMode="auto">
            <a:xfrm>
              <a:off x="5861050" y="4460875"/>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433" name="Rectangle 117"/>
            <p:cNvSpPr>
              <a:spLocks noChangeArrowheads="1"/>
            </p:cNvSpPr>
            <p:nvPr/>
          </p:nvSpPr>
          <p:spPr bwMode="auto">
            <a:xfrm>
              <a:off x="6043613" y="4456113"/>
              <a:ext cx="236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RM</a:t>
              </a:r>
              <a:endParaRPr lang="en-US" altLang="en-US"/>
            </a:p>
          </p:txBody>
        </p:sp>
        <p:sp>
          <p:nvSpPr>
            <p:cNvPr id="434" name="Rectangle 118"/>
            <p:cNvSpPr>
              <a:spLocks noChangeArrowheads="1"/>
            </p:cNvSpPr>
            <p:nvPr/>
          </p:nvSpPr>
          <p:spPr bwMode="auto">
            <a:xfrm>
              <a:off x="6388100" y="4456113"/>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35" name="Rectangle 119"/>
            <p:cNvSpPr>
              <a:spLocks noChangeArrowheads="1"/>
            </p:cNvSpPr>
            <p:nvPr/>
          </p:nvSpPr>
          <p:spPr bwMode="auto">
            <a:xfrm>
              <a:off x="6804025" y="4456113"/>
              <a:ext cx="16827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Replication Manager</a:t>
              </a:r>
              <a:endParaRPr lang="en-US" altLang="en-US"/>
            </a:p>
          </p:txBody>
        </p:sp>
        <p:sp>
          <p:nvSpPr>
            <p:cNvPr id="436" name="Rectangle 120"/>
            <p:cNvSpPr>
              <a:spLocks noChangeArrowheads="1"/>
            </p:cNvSpPr>
            <p:nvPr/>
          </p:nvSpPr>
          <p:spPr bwMode="auto">
            <a:xfrm>
              <a:off x="8321675" y="4456113"/>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37" name="Rectangle 121"/>
            <p:cNvSpPr>
              <a:spLocks noChangeArrowheads="1"/>
            </p:cNvSpPr>
            <p:nvPr/>
          </p:nvSpPr>
          <p:spPr bwMode="auto">
            <a:xfrm>
              <a:off x="5789613" y="4637088"/>
              <a:ext cx="17303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latin typeface="Symbol" panose="05050102010706020507" pitchFamily="18" charset="2"/>
                </a:rPr>
                <a:t>·</a:t>
              </a:r>
              <a:endParaRPr lang="en-US" altLang="en-US"/>
            </a:p>
          </p:txBody>
        </p:sp>
        <p:sp>
          <p:nvSpPr>
            <p:cNvPr id="438" name="Rectangle 122"/>
            <p:cNvSpPr>
              <a:spLocks noChangeArrowheads="1"/>
            </p:cNvSpPr>
            <p:nvPr/>
          </p:nvSpPr>
          <p:spPr bwMode="auto">
            <a:xfrm>
              <a:off x="5861050" y="4651375"/>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439" name="Rectangle 123"/>
            <p:cNvSpPr>
              <a:spLocks noChangeArrowheads="1"/>
            </p:cNvSpPr>
            <p:nvPr/>
          </p:nvSpPr>
          <p:spPr bwMode="auto">
            <a:xfrm>
              <a:off x="6043613" y="4646613"/>
              <a:ext cx="4746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Admin</a:t>
              </a:r>
              <a:endParaRPr lang="en-US" altLang="en-US"/>
            </a:p>
          </p:txBody>
        </p:sp>
        <p:sp>
          <p:nvSpPr>
            <p:cNvPr id="440" name="Rectangle 124"/>
            <p:cNvSpPr>
              <a:spLocks noChangeArrowheads="1"/>
            </p:cNvSpPr>
            <p:nvPr/>
          </p:nvSpPr>
          <p:spPr bwMode="auto">
            <a:xfrm>
              <a:off x="6276975" y="4646613"/>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41" name="Rectangle 125"/>
            <p:cNvSpPr>
              <a:spLocks noChangeArrowheads="1"/>
            </p:cNvSpPr>
            <p:nvPr/>
          </p:nvSpPr>
          <p:spPr bwMode="auto">
            <a:xfrm>
              <a:off x="6297613" y="4646613"/>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42" name="Rectangle 126"/>
            <p:cNvSpPr>
              <a:spLocks noChangeArrowheads="1"/>
            </p:cNvSpPr>
            <p:nvPr/>
          </p:nvSpPr>
          <p:spPr bwMode="auto">
            <a:xfrm>
              <a:off x="6804025" y="4646613"/>
              <a:ext cx="16319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Administrator Process</a:t>
              </a:r>
              <a:endParaRPr lang="en-US" altLang="en-US"/>
            </a:p>
          </p:txBody>
        </p:sp>
        <p:sp>
          <p:nvSpPr>
            <p:cNvPr id="443" name="Rectangle 127"/>
            <p:cNvSpPr>
              <a:spLocks noChangeArrowheads="1"/>
            </p:cNvSpPr>
            <p:nvPr/>
          </p:nvSpPr>
          <p:spPr bwMode="auto">
            <a:xfrm>
              <a:off x="8037513" y="4646613"/>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44" name="Rectangle 128"/>
            <p:cNvSpPr>
              <a:spLocks noChangeArrowheads="1"/>
            </p:cNvSpPr>
            <p:nvPr/>
          </p:nvSpPr>
          <p:spPr bwMode="auto">
            <a:xfrm>
              <a:off x="5789613" y="4826000"/>
              <a:ext cx="17303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latin typeface="Symbol" panose="05050102010706020507" pitchFamily="18" charset="2"/>
                </a:rPr>
                <a:t>·</a:t>
              </a:r>
              <a:endParaRPr lang="en-US" altLang="en-US"/>
            </a:p>
          </p:txBody>
        </p:sp>
        <p:sp>
          <p:nvSpPr>
            <p:cNvPr id="445" name="Rectangle 129"/>
            <p:cNvSpPr>
              <a:spLocks noChangeArrowheads="1"/>
            </p:cNvSpPr>
            <p:nvPr/>
          </p:nvSpPr>
          <p:spPr bwMode="auto">
            <a:xfrm>
              <a:off x="5861050" y="4840288"/>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446" name="Rectangle 130"/>
            <p:cNvSpPr>
              <a:spLocks noChangeArrowheads="1"/>
            </p:cNvSpPr>
            <p:nvPr/>
          </p:nvSpPr>
          <p:spPr bwMode="auto">
            <a:xfrm>
              <a:off x="6043613" y="4835525"/>
              <a:ext cx="3365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BM</a:t>
              </a:r>
              <a:endParaRPr lang="en-US" altLang="en-US"/>
            </a:p>
          </p:txBody>
        </p:sp>
        <p:sp>
          <p:nvSpPr>
            <p:cNvPr id="447" name="Rectangle 131"/>
            <p:cNvSpPr>
              <a:spLocks noChangeArrowheads="1"/>
            </p:cNvSpPr>
            <p:nvPr/>
          </p:nvSpPr>
          <p:spPr bwMode="auto">
            <a:xfrm>
              <a:off x="6284913" y="4835525"/>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48" name="Rectangle 132"/>
            <p:cNvSpPr>
              <a:spLocks noChangeArrowheads="1"/>
            </p:cNvSpPr>
            <p:nvPr/>
          </p:nvSpPr>
          <p:spPr bwMode="auto">
            <a:xfrm>
              <a:off x="6297613" y="4835525"/>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49" name="Rectangle 133"/>
            <p:cNvSpPr>
              <a:spLocks noChangeArrowheads="1"/>
            </p:cNvSpPr>
            <p:nvPr/>
          </p:nvSpPr>
          <p:spPr bwMode="auto">
            <a:xfrm>
              <a:off x="6804025" y="4835525"/>
              <a:ext cx="1173162"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Boot Manager</a:t>
              </a:r>
              <a:endParaRPr lang="en-US" altLang="en-US"/>
            </a:p>
          </p:txBody>
        </p:sp>
        <p:sp>
          <p:nvSpPr>
            <p:cNvPr id="450" name="Rectangle 134"/>
            <p:cNvSpPr>
              <a:spLocks noChangeArrowheads="1"/>
            </p:cNvSpPr>
            <p:nvPr/>
          </p:nvSpPr>
          <p:spPr bwMode="auto">
            <a:xfrm>
              <a:off x="7837488" y="4835525"/>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51" name="Rectangle 135"/>
            <p:cNvSpPr>
              <a:spLocks noChangeArrowheads="1"/>
            </p:cNvSpPr>
            <p:nvPr/>
          </p:nvSpPr>
          <p:spPr bwMode="auto">
            <a:xfrm>
              <a:off x="5789613" y="5014913"/>
              <a:ext cx="17303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latin typeface="Symbol" panose="05050102010706020507" pitchFamily="18" charset="2"/>
                </a:rPr>
                <a:t>·</a:t>
              </a:r>
              <a:endParaRPr lang="en-US" altLang="en-US"/>
            </a:p>
          </p:txBody>
        </p:sp>
        <p:sp>
          <p:nvSpPr>
            <p:cNvPr id="452" name="Rectangle 136"/>
            <p:cNvSpPr>
              <a:spLocks noChangeArrowheads="1"/>
            </p:cNvSpPr>
            <p:nvPr/>
          </p:nvSpPr>
          <p:spPr bwMode="auto">
            <a:xfrm>
              <a:off x="5861050" y="5029200"/>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453" name="Rectangle 137"/>
            <p:cNvSpPr>
              <a:spLocks noChangeArrowheads="1"/>
            </p:cNvSpPr>
            <p:nvPr/>
          </p:nvSpPr>
          <p:spPr bwMode="auto">
            <a:xfrm>
              <a:off x="6043613" y="5024438"/>
              <a:ext cx="455612"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APP </a:t>
              </a:r>
              <a:endParaRPr lang="en-US" altLang="en-US"/>
            </a:p>
          </p:txBody>
        </p:sp>
        <p:sp>
          <p:nvSpPr>
            <p:cNvPr id="454" name="Rectangle 138"/>
            <p:cNvSpPr>
              <a:spLocks noChangeArrowheads="1"/>
            </p:cNvSpPr>
            <p:nvPr/>
          </p:nvSpPr>
          <p:spPr bwMode="auto">
            <a:xfrm>
              <a:off x="6405563" y="5024438"/>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55" name="Rectangle 139"/>
            <p:cNvSpPr>
              <a:spLocks noChangeArrowheads="1"/>
            </p:cNvSpPr>
            <p:nvPr/>
          </p:nvSpPr>
          <p:spPr bwMode="auto">
            <a:xfrm>
              <a:off x="6804025" y="5024438"/>
              <a:ext cx="963612"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Application</a:t>
              </a:r>
              <a:endParaRPr lang="en-US" altLang="en-US"/>
            </a:p>
          </p:txBody>
        </p:sp>
        <p:sp>
          <p:nvSpPr>
            <p:cNvPr id="456" name="Rectangle 140"/>
            <p:cNvSpPr>
              <a:spLocks noChangeArrowheads="1"/>
            </p:cNvSpPr>
            <p:nvPr/>
          </p:nvSpPr>
          <p:spPr bwMode="auto">
            <a:xfrm>
              <a:off x="7648575" y="5024438"/>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57" name="Rectangle 141"/>
            <p:cNvSpPr>
              <a:spLocks noChangeArrowheads="1"/>
            </p:cNvSpPr>
            <p:nvPr/>
          </p:nvSpPr>
          <p:spPr bwMode="auto">
            <a:xfrm>
              <a:off x="5789613" y="5205413"/>
              <a:ext cx="17303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latin typeface="Symbol" panose="05050102010706020507" pitchFamily="18" charset="2"/>
                </a:rPr>
                <a:t>·</a:t>
              </a:r>
              <a:endParaRPr lang="en-US" altLang="en-US"/>
            </a:p>
          </p:txBody>
        </p:sp>
        <p:sp>
          <p:nvSpPr>
            <p:cNvPr id="458" name="Rectangle 142"/>
            <p:cNvSpPr>
              <a:spLocks noChangeArrowheads="1"/>
            </p:cNvSpPr>
            <p:nvPr/>
          </p:nvSpPr>
          <p:spPr bwMode="auto">
            <a:xfrm>
              <a:off x="5861050" y="5219700"/>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sp>
          <p:nvSpPr>
            <p:cNvPr id="459" name="Rectangle 143"/>
            <p:cNvSpPr>
              <a:spLocks noChangeArrowheads="1"/>
            </p:cNvSpPr>
            <p:nvPr/>
          </p:nvSpPr>
          <p:spPr bwMode="auto">
            <a:xfrm>
              <a:off x="6043613" y="5214938"/>
              <a:ext cx="427037"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SMF</a:t>
              </a:r>
              <a:endParaRPr lang="en-US" altLang="en-US"/>
            </a:p>
          </p:txBody>
        </p:sp>
        <p:sp>
          <p:nvSpPr>
            <p:cNvPr id="460" name="Rectangle 144"/>
            <p:cNvSpPr>
              <a:spLocks noChangeArrowheads="1"/>
            </p:cNvSpPr>
            <p:nvPr/>
          </p:nvSpPr>
          <p:spPr bwMode="auto">
            <a:xfrm>
              <a:off x="6372225" y="5214938"/>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61" name="Rectangle 145"/>
            <p:cNvSpPr>
              <a:spLocks noChangeArrowheads="1"/>
            </p:cNvSpPr>
            <p:nvPr/>
          </p:nvSpPr>
          <p:spPr bwMode="auto">
            <a:xfrm>
              <a:off x="6804025" y="5214938"/>
              <a:ext cx="2198687"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System Mgmt Functionality</a:t>
              </a:r>
              <a:endParaRPr lang="en-US" altLang="en-US"/>
            </a:p>
          </p:txBody>
        </p:sp>
        <p:sp>
          <p:nvSpPr>
            <p:cNvPr id="462" name="Rectangle 146"/>
            <p:cNvSpPr>
              <a:spLocks noChangeArrowheads="1"/>
            </p:cNvSpPr>
            <p:nvPr/>
          </p:nvSpPr>
          <p:spPr bwMode="auto">
            <a:xfrm>
              <a:off x="8813800" y="5214938"/>
              <a:ext cx="123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b="1">
                  <a:solidFill>
                    <a:srgbClr val="000000"/>
                  </a:solidFill>
                </a:rPr>
                <a:t> </a:t>
              </a:r>
              <a:endParaRPr lang="en-US" altLang="en-US"/>
            </a:p>
          </p:txBody>
        </p:sp>
        <p:sp>
          <p:nvSpPr>
            <p:cNvPr id="463" name="Rectangle 147"/>
            <p:cNvSpPr>
              <a:spLocks noChangeArrowheads="1"/>
            </p:cNvSpPr>
            <p:nvPr/>
          </p:nvSpPr>
          <p:spPr bwMode="auto">
            <a:xfrm>
              <a:off x="5789613" y="5400675"/>
              <a:ext cx="117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1200">
                  <a:solidFill>
                    <a:srgbClr val="000000"/>
                  </a:solidFill>
                </a:rPr>
                <a:t> </a:t>
              </a:r>
              <a:endParaRPr lang="en-US" altLang="en-US"/>
            </a:p>
          </p:txBody>
        </p:sp>
      </p:grpSp>
      <p:grpSp>
        <p:nvGrpSpPr>
          <p:cNvPr id="464" name="Group 25"/>
          <p:cNvGrpSpPr>
            <a:grpSpLocks/>
          </p:cNvGrpSpPr>
          <p:nvPr/>
        </p:nvGrpSpPr>
        <p:grpSpPr bwMode="auto">
          <a:xfrm>
            <a:off x="5906770" y="2792833"/>
            <a:ext cx="5397500" cy="5175250"/>
            <a:chOff x="1564" y="1060"/>
            <a:chExt cx="2319" cy="1957"/>
          </a:xfrm>
        </p:grpSpPr>
        <p:sp>
          <p:nvSpPr>
            <p:cNvPr id="465" name="Rectangle 4"/>
            <p:cNvSpPr>
              <a:spLocks noChangeArrowheads="1"/>
            </p:cNvSpPr>
            <p:nvPr/>
          </p:nvSpPr>
          <p:spPr bwMode="auto">
            <a:xfrm>
              <a:off x="1722" y="1164"/>
              <a:ext cx="2040" cy="46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ko-KR" sz="1000" b="1">
                  <a:solidFill>
                    <a:schemeClr val="tx1"/>
                  </a:solidFill>
                  <a:ea typeface="Batang" panose="02030600000101010101" pitchFamily="18" charset="-127"/>
                </a:rPr>
                <a:t>Application Plane</a:t>
              </a:r>
              <a:endParaRPr lang="en-US" altLang="en-US" sz="1000">
                <a:solidFill>
                  <a:schemeClr val="tx1"/>
                </a:solidFill>
              </a:endParaRPr>
            </a:p>
          </p:txBody>
        </p:sp>
        <p:sp>
          <p:nvSpPr>
            <p:cNvPr id="466" name="Rectangle 5"/>
            <p:cNvSpPr>
              <a:spLocks noChangeArrowheads="1"/>
            </p:cNvSpPr>
            <p:nvPr/>
          </p:nvSpPr>
          <p:spPr bwMode="auto">
            <a:xfrm>
              <a:off x="1564" y="1060"/>
              <a:ext cx="2319" cy="1954"/>
            </a:xfrm>
            <a:prstGeom prst="rect">
              <a:avLst/>
            </a:prstGeom>
            <a:solidFill>
              <a:srgbClr val="C0C0C0"/>
            </a:solidFill>
            <a:ln w="9525">
              <a:solidFill>
                <a:srgbClr val="000000"/>
              </a:solidFill>
              <a:miter lim="800000"/>
              <a:headEnd/>
              <a:tailEnd/>
            </a:ln>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en-US" sz="1000">
                <a:solidFill>
                  <a:schemeClr val="tx1"/>
                </a:solidFill>
              </a:endParaRPr>
            </a:p>
          </p:txBody>
        </p:sp>
        <p:sp>
          <p:nvSpPr>
            <p:cNvPr id="467" name="Line 6"/>
            <p:cNvSpPr>
              <a:spLocks noChangeShapeType="1"/>
            </p:cNvSpPr>
            <p:nvPr/>
          </p:nvSpPr>
          <p:spPr bwMode="auto">
            <a:xfrm>
              <a:off x="2496" y="1462"/>
              <a:ext cx="518" cy="1"/>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468" name="Oval 7"/>
            <p:cNvSpPr>
              <a:spLocks noChangeArrowheads="1"/>
            </p:cNvSpPr>
            <p:nvPr/>
          </p:nvSpPr>
          <p:spPr bwMode="auto">
            <a:xfrm>
              <a:off x="2456" y="1719"/>
              <a:ext cx="571" cy="217"/>
            </a:xfrm>
            <a:prstGeom prst="ellipse">
              <a:avLst/>
            </a:prstGeom>
            <a:solidFill>
              <a:srgbClr val="FFFF99"/>
            </a:solidFill>
            <a:ln w="9525">
              <a:solidFill>
                <a:srgbClr val="000000"/>
              </a:solidFill>
              <a:round/>
              <a:headEnd/>
              <a:tailEnd/>
            </a:ln>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ko-KR" sz="1000">
                  <a:solidFill>
                    <a:schemeClr val="tx1"/>
                  </a:solidFill>
                  <a:ea typeface="Batang" panose="02030600000101010101" pitchFamily="18" charset="-127"/>
                </a:rPr>
                <a:t>App RM</a:t>
              </a:r>
              <a:endParaRPr lang="en-US" altLang="en-US" sz="1000">
                <a:solidFill>
                  <a:schemeClr val="tx1"/>
                </a:solidFill>
              </a:endParaRPr>
            </a:p>
          </p:txBody>
        </p:sp>
        <p:sp>
          <p:nvSpPr>
            <p:cNvPr id="469" name="Rectangle 8"/>
            <p:cNvSpPr>
              <a:spLocks noChangeArrowheads="1"/>
            </p:cNvSpPr>
            <p:nvPr/>
          </p:nvSpPr>
          <p:spPr bwMode="auto">
            <a:xfrm>
              <a:off x="1645" y="2842"/>
              <a:ext cx="77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ko-KR" sz="1000" b="1">
                  <a:solidFill>
                    <a:schemeClr val="tx1"/>
                  </a:solidFill>
                  <a:ea typeface="Batang" panose="02030600000101010101" pitchFamily="18" charset="-127"/>
                </a:rPr>
                <a:t>Active System</a:t>
              </a:r>
              <a:endParaRPr lang="en-US" altLang="en-US" sz="1000">
                <a:solidFill>
                  <a:schemeClr val="tx1"/>
                </a:solidFill>
              </a:endParaRPr>
            </a:p>
          </p:txBody>
        </p:sp>
        <p:sp>
          <p:nvSpPr>
            <p:cNvPr id="470" name="Oval 9"/>
            <p:cNvSpPr>
              <a:spLocks noChangeArrowheads="1"/>
            </p:cNvSpPr>
            <p:nvPr/>
          </p:nvSpPr>
          <p:spPr bwMode="auto">
            <a:xfrm>
              <a:off x="1906" y="1354"/>
              <a:ext cx="518" cy="216"/>
            </a:xfrm>
            <a:prstGeom prst="ellipse">
              <a:avLst/>
            </a:prstGeom>
            <a:solidFill>
              <a:srgbClr val="CCFFFF"/>
            </a:solidFill>
            <a:ln w="9525">
              <a:solidFill>
                <a:srgbClr val="000000"/>
              </a:solidFill>
              <a:round/>
              <a:headEnd/>
              <a:tailEnd/>
            </a:ln>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ko-KR" sz="1000">
                  <a:solidFill>
                    <a:schemeClr val="tx1"/>
                  </a:solidFill>
                  <a:ea typeface="Batang" panose="02030600000101010101" pitchFamily="18" charset="-127"/>
                </a:rPr>
                <a:t>Module 1    </a:t>
              </a:r>
            </a:p>
            <a:p>
              <a:pPr eaLnBrk="1" hangingPunct="1"/>
              <a:endParaRPr lang="en-US" altLang="en-US" sz="1000">
                <a:solidFill>
                  <a:schemeClr val="tx1"/>
                </a:solidFill>
              </a:endParaRPr>
            </a:p>
          </p:txBody>
        </p:sp>
        <p:sp>
          <p:nvSpPr>
            <p:cNvPr id="471" name="Oval 10"/>
            <p:cNvSpPr>
              <a:spLocks noChangeArrowheads="1"/>
            </p:cNvSpPr>
            <p:nvPr/>
          </p:nvSpPr>
          <p:spPr bwMode="auto">
            <a:xfrm>
              <a:off x="3076" y="1366"/>
              <a:ext cx="518" cy="216"/>
            </a:xfrm>
            <a:prstGeom prst="ellipse">
              <a:avLst/>
            </a:prstGeom>
            <a:solidFill>
              <a:srgbClr val="CCFFFF"/>
            </a:solidFill>
            <a:ln w="9525">
              <a:solidFill>
                <a:srgbClr val="000000"/>
              </a:solidFill>
              <a:round/>
              <a:headEnd/>
              <a:tailEnd/>
            </a:ln>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ko-KR" sz="1000">
                  <a:solidFill>
                    <a:schemeClr val="tx1"/>
                  </a:solidFill>
                  <a:ea typeface="Batang" panose="02030600000101010101" pitchFamily="18" charset="-127"/>
                </a:rPr>
                <a:t>Module n    </a:t>
              </a:r>
            </a:p>
            <a:p>
              <a:pPr eaLnBrk="1" hangingPunct="1"/>
              <a:endParaRPr lang="en-US" altLang="en-US" sz="1000">
                <a:solidFill>
                  <a:schemeClr val="tx1"/>
                </a:solidFill>
              </a:endParaRPr>
            </a:p>
          </p:txBody>
        </p:sp>
        <p:sp>
          <p:nvSpPr>
            <p:cNvPr id="472" name="Oval 11"/>
            <p:cNvSpPr>
              <a:spLocks noChangeArrowheads="1"/>
            </p:cNvSpPr>
            <p:nvPr/>
          </p:nvSpPr>
          <p:spPr bwMode="auto">
            <a:xfrm>
              <a:off x="2442" y="2162"/>
              <a:ext cx="570" cy="217"/>
            </a:xfrm>
            <a:prstGeom prst="ellipse">
              <a:avLst/>
            </a:prstGeom>
            <a:solidFill>
              <a:srgbClr val="CCFFCC"/>
            </a:solidFill>
            <a:ln w="9525">
              <a:solidFill>
                <a:srgbClr val="000000"/>
              </a:solidFill>
              <a:round/>
              <a:headEnd/>
              <a:tailEnd/>
            </a:ln>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ko-KR" sz="1000">
                  <a:solidFill>
                    <a:schemeClr val="tx1"/>
                  </a:solidFill>
                  <a:ea typeface="Batang" panose="02030600000101010101" pitchFamily="18" charset="-127"/>
                </a:rPr>
                <a:t>RM</a:t>
              </a:r>
              <a:endParaRPr lang="en-US" altLang="en-US" sz="1000">
                <a:solidFill>
                  <a:schemeClr val="tx1"/>
                </a:solidFill>
              </a:endParaRPr>
            </a:p>
          </p:txBody>
        </p:sp>
        <p:sp>
          <p:nvSpPr>
            <p:cNvPr id="473" name="Oval 12"/>
            <p:cNvSpPr>
              <a:spLocks noChangeArrowheads="1"/>
            </p:cNvSpPr>
            <p:nvPr/>
          </p:nvSpPr>
          <p:spPr bwMode="auto">
            <a:xfrm>
              <a:off x="3090" y="2168"/>
              <a:ext cx="570" cy="217"/>
            </a:xfrm>
            <a:prstGeom prst="ellipse">
              <a:avLst/>
            </a:prstGeom>
            <a:solidFill>
              <a:srgbClr val="CCFFCC"/>
            </a:solidFill>
            <a:ln w="9525">
              <a:solidFill>
                <a:srgbClr val="000000"/>
              </a:solidFill>
              <a:round/>
              <a:headEnd/>
              <a:tailEnd/>
            </a:ln>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ko-KR" sz="1000">
                  <a:solidFill>
                    <a:schemeClr val="tx1"/>
                  </a:solidFill>
                  <a:ea typeface="Batang" panose="02030600000101010101" pitchFamily="18" charset="-127"/>
                </a:rPr>
                <a:t>Admin</a:t>
              </a:r>
              <a:endParaRPr lang="en-US" altLang="en-US" sz="1000">
                <a:solidFill>
                  <a:schemeClr val="tx1"/>
                </a:solidFill>
              </a:endParaRPr>
            </a:p>
          </p:txBody>
        </p:sp>
        <p:sp>
          <p:nvSpPr>
            <p:cNvPr id="474" name="Oval 13"/>
            <p:cNvSpPr>
              <a:spLocks noChangeArrowheads="1"/>
            </p:cNvSpPr>
            <p:nvPr/>
          </p:nvSpPr>
          <p:spPr bwMode="auto">
            <a:xfrm>
              <a:off x="1776" y="2162"/>
              <a:ext cx="570" cy="217"/>
            </a:xfrm>
            <a:prstGeom prst="ellipse">
              <a:avLst/>
            </a:prstGeom>
            <a:solidFill>
              <a:srgbClr val="CCFFCC"/>
            </a:solidFill>
            <a:ln w="9525">
              <a:solidFill>
                <a:srgbClr val="000000"/>
              </a:solidFill>
              <a:round/>
              <a:headEnd/>
              <a:tailEnd/>
            </a:ln>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ko-KR" sz="1000">
                  <a:solidFill>
                    <a:schemeClr val="tx1"/>
                  </a:solidFill>
                  <a:ea typeface="Batang" panose="02030600000101010101" pitchFamily="18" charset="-127"/>
                </a:rPr>
                <a:t>HM</a:t>
              </a:r>
              <a:endParaRPr lang="en-US" altLang="en-US" sz="1000">
                <a:solidFill>
                  <a:schemeClr val="tx1"/>
                </a:solidFill>
              </a:endParaRPr>
            </a:p>
          </p:txBody>
        </p:sp>
        <p:sp>
          <p:nvSpPr>
            <p:cNvPr id="475" name="Oval 14"/>
            <p:cNvSpPr>
              <a:spLocks noChangeArrowheads="1"/>
            </p:cNvSpPr>
            <p:nvPr/>
          </p:nvSpPr>
          <p:spPr bwMode="auto">
            <a:xfrm>
              <a:off x="3108" y="2546"/>
              <a:ext cx="570" cy="217"/>
            </a:xfrm>
            <a:prstGeom prst="ellipse">
              <a:avLst/>
            </a:prstGeom>
            <a:solidFill>
              <a:srgbClr val="CCFFCC"/>
            </a:solidFill>
            <a:ln w="9525">
              <a:solidFill>
                <a:srgbClr val="000000"/>
              </a:solidFill>
              <a:round/>
              <a:headEnd/>
              <a:tailEnd/>
            </a:ln>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ko-KR" sz="1000">
                  <a:solidFill>
                    <a:schemeClr val="tx1"/>
                  </a:solidFill>
                  <a:ea typeface="Batang" panose="02030600000101010101" pitchFamily="18" charset="-127"/>
                </a:rPr>
                <a:t>BM</a:t>
              </a:r>
              <a:endParaRPr lang="en-US" altLang="en-US" sz="1000">
                <a:solidFill>
                  <a:schemeClr val="tx1"/>
                </a:solidFill>
              </a:endParaRPr>
            </a:p>
          </p:txBody>
        </p:sp>
        <p:sp>
          <p:nvSpPr>
            <p:cNvPr id="476" name="Line 15"/>
            <p:cNvSpPr>
              <a:spLocks noChangeShapeType="1"/>
            </p:cNvSpPr>
            <p:nvPr/>
          </p:nvSpPr>
          <p:spPr bwMode="auto">
            <a:xfrm>
              <a:off x="2172" y="1572"/>
              <a:ext cx="510" cy="15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7" name="Line 16"/>
            <p:cNvSpPr>
              <a:spLocks noChangeShapeType="1"/>
            </p:cNvSpPr>
            <p:nvPr/>
          </p:nvSpPr>
          <p:spPr bwMode="auto">
            <a:xfrm flipH="1">
              <a:off x="2808" y="1578"/>
              <a:ext cx="498" cy="14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8" name="Line 17"/>
            <p:cNvSpPr>
              <a:spLocks noChangeShapeType="1"/>
            </p:cNvSpPr>
            <p:nvPr/>
          </p:nvSpPr>
          <p:spPr bwMode="auto">
            <a:xfrm>
              <a:off x="2178" y="1560"/>
              <a:ext cx="372"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9" name="Line 18"/>
            <p:cNvSpPr>
              <a:spLocks noChangeShapeType="1"/>
            </p:cNvSpPr>
            <p:nvPr/>
          </p:nvSpPr>
          <p:spPr bwMode="auto">
            <a:xfrm flipH="1">
              <a:off x="2934" y="1572"/>
              <a:ext cx="348" cy="61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0" name="Line 19"/>
            <p:cNvSpPr>
              <a:spLocks noChangeShapeType="1"/>
            </p:cNvSpPr>
            <p:nvPr/>
          </p:nvSpPr>
          <p:spPr bwMode="auto">
            <a:xfrm flipH="1">
              <a:off x="2094" y="1938"/>
              <a:ext cx="636" cy="22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 name="Line 20"/>
            <p:cNvSpPr>
              <a:spLocks noChangeShapeType="1"/>
            </p:cNvSpPr>
            <p:nvPr/>
          </p:nvSpPr>
          <p:spPr bwMode="auto">
            <a:xfrm>
              <a:off x="2730" y="1932"/>
              <a:ext cx="1" cy="22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2" name="Line 21"/>
            <p:cNvSpPr>
              <a:spLocks noChangeShapeType="1"/>
            </p:cNvSpPr>
            <p:nvPr/>
          </p:nvSpPr>
          <p:spPr bwMode="auto">
            <a:xfrm>
              <a:off x="2730" y="1932"/>
              <a:ext cx="642" cy="23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3" name="Line 22"/>
            <p:cNvSpPr>
              <a:spLocks noChangeShapeType="1"/>
            </p:cNvSpPr>
            <p:nvPr/>
          </p:nvSpPr>
          <p:spPr bwMode="auto">
            <a:xfrm>
              <a:off x="3390" y="2382"/>
              <a:ext cx="1" cy="1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4" name="Rectangle 23"/>
            <p:cNvSpPr>
              <a:spLocks noChangeArrowheads="1"/>
            </p:cNvSpPr>
            <p:nvPr/>
          </p:nvSpPr>
          <p:spPr bwMode="auto">
            <a:xfrm>
              <a:off x="1716" y="2046"/>
              <a:ext cx="2052" cy="79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endParaRPr lang="en-US" altLang="ko-KR" sz="1000" b="1">
                <a:solidFill>
                  <a:schemeClr val="tx1"/>
                </a:solidFill>
                <a:ea typeface="Batang" panose="02030600000101010101" pitchFamily="18" charset="-127"/>
              </a:endParaRPr>
            </a:p>
            <a:p>
              <a:pPr eaLnBrk="1" hangingPunct="1"/>
              <a:endParaRPr lang="en-US" altLang="ko-KR" sz="1000" b="1">
                <a:solidFill>
                  <a:schemeClr val="tx1"/>
                </a:solidFill>
                <a:ea typeface="Batang" panose="02030600000101010101" pitchFamily="18" charset="-127"/>
              </a:endParaRPr>
            </a:p>
            <a:p>
              <a:pPr eaLnBrk="1" hangingPunct="1"/>
              <a:endParaRPr lang="en-US" altLang="ko-KR" sz="1000" b="1">
                <a:solidFill>
                  <a:schemeClr val="tx1"/>
                </a:solidFill>
                <a:ea typeface="Batang" panose="02030600000101010101" pitchFamily="18" charset="-127"/>
              </a:endParaRPr>
            </a:p>
            <a:p>
              <a:pPr eaLnBrk="1" hangingPunct="1"/>
              <a:endParaRPr lang="en-US" altLang="ko-KR" sz="1000" b="1">
                <a:solidFill>
                  <a:schemeClr val="tx1"/>
                </a:solidFill>
                <a:ea typeface="Batang" panose="02030600000101010101" pitchFamily="18" charset="-127"/>
              </a:endParaRPr>
            </a:p>
            <a:p>
              <a:pPr eaLnBrk="1" hangingPunct="1"/>
              <a:endParaRPr lang="en-US" altLang="ko-KR" sz="1000" b="1">
                <a:solidFill>
                  <a:schemeClr val="tx1"/>
                </a:solidFill>
                <a:ea typeface="Batang" panose="02030600000101010101" pitchFamily="18" charset="-127"/>
              </a:endParaRPr>
            </a:p>
            <a:p>
              <a:pPr eaLnBrk="1" hangingPunct="1"/>
              <a:endParaRPr lang="en-US" altLang="ko-KR" sz="1000" b="1">
                <a:solidFill>
                  <a:schemeClr val="tx1"/>
                </a:solidFill>
                <a:ea typeface="Batang" panose="02030600000101010101" pitchFamily="18" charset="-127"/>
              </a:endParaRPr>
            </a:p>
            <a:p>
              <a:pPr eaLnBrk="1" hangingPunct="1"/>
              <a:endParaRPr lang="en-US" altLang="ko-KR" sz="1000" b="1">
                <a:solidFill>
                  <a:schemeClr val="tx1"/>
                </a:solidFill>
                <a:ea typeface="Batang" panose="02030600000101010101" pitchFamily="18" charset="-127"/>
              </a:endParaRPr>
            </a:p>
            <a:p>
              <a:pPr eaLnBrk="1" hangingPunct="1"/>
              <a:endParaRPr lang="en-US" altLang="ko-KR" sz="1000" b="1">
                <a:solidFill>
                  <a:schemeClr val="tx1"/>
                </a:solidFill>
                <a:ea typeface="Batang" panose="02030600000101010101" pitchFamily="18" charset="-127"/>
              </a:endParaRPr>
            </a:p>
            <a:p>
              <a:pPr eaLnBrk="1" hangingPunct="1"/>
              <a:endParaRPr lang="en-US" altLang="ko-KR" sz="1000" b="1">
                <a:solidFill>
                  <a:schemeClr val="tx1"/>
                </a:solidFill>
                <a:ea typeface="Batang" panose="02030600000101010101" pitchFamily="18" charset="-127"/>
              </a:endParaRPr>
            </a:p>
            <a:p>
              <a:pPr eaLnBrk="1" hangingPunct="1"/>
              <a:r>
                <a:rPr lang="en-US" altLang="ko-KR" sz="1000" b="1">
                  <a:solidFill>
                    <a:schemeClr val="tx1"/>
                  </a:solidFill>
                  <a:ea typeface="Batang" panose="02030600000101010101" pitchFamily="18" charset="-127"/>
                </a:rPr>
                <a:t>HA platform</a:t>
              </a:r>
              <a:endParaRPr lang="en-US" altLang="en-US" sz="1000">
                <a:solidFill>
                  <a:schemeClr val="tx1"/>
                </a:solidFill>
              </a:endParaRPr>
            </a:p>
          </p:txBody>
        </p:sp>
      </p:grpSp>
    </p:spTree>
    <p:extLst>
      <p:ext uri="{BB962C8B-B14F-4D97-AF65-F5344CB8AC3E}">
        <p14:creationId xmlns:p14="http://schemas.microsoft.com/office/powerpoint/2010/main" val="2279059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2" name="Rectangle 1"/>
          <p:cNvSpPr/>
          <p:nvPr/>
        </p:nvSpPr>
        <p:spPr>
          <a:xfrm>
            <a:off x="1104264" y="2321372"/>
            <a:ext cx="10462896" cy="954107"/>
          </a:xfrm>
          <a:prstGeom prst="rect">
            <a:avLst/>
          </a:prstGeom>
        </p:spPr>
        <p:txBody>
          <a:bodyPr wrap="square">
            <a:spAutoFit/>
          </a:bodyPr>
          <a:lstStyle/>
          <a:p>
            <a:r>
              <a:rPr lang="en-US" altLang="en-US" sz="2800" dirty="0"/>
              <a:t>What availability tactics will be applicable for the running case study</a:t>
            </a:r>
          </a:p>
        </p:txBody>
      </p:sp>
    </p:spTree>
    <p:extLst>
      <p:ext uri="{BB962C8B-B14F-4D97-AF65-F5344CB8AC3E}">
        <p14:creationId xmlns:p14="http://schemas.microsoft.com/office/powerpoint/2010/main" val="2469657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Maintainability</a:t>
            </a:r>
            <a:endParaRPr lang="en-US" dirty="0"/>
          </a:p>
        </p:txBody>
      </p:sp>
      <p:sp>
        <p:nvSpPr>
          <p:cNvPr id="2" name="Rectangle 1"/>
          <p:cNvSpPr/>
          <p:nvPr/>
        </p:nvSpPr>
        <p:spPr>
          <a:xfrm>
            <a:off x="555624" y="2435107"/>
            <a:ext cx="10828656" cy="2215991"/>
          </a:xfrm>
          <a:prstGeom prst="rect">
            <a:avLst/>
          </a:prstGeom>
        </p:spPr>
        <p:txBody>
          <a:bodyPr wrap="square">
            <a:spAutoFit/>
          </a:bodyPr>
          <a:lstStyle/>
          <a:p>
            <a:pPr marL="990789" lvl="1" indent="-342900">
              <a:buFont typeface="Arial" panose="020B0604020202020204" pitchFamily="34" charset="0"/>
              <a:buChar char="•"/>
            </a:pPr>
            <a:r>
              <a:rPr lang="en-US" altLang="en-US" sz="2400" dirty="0"/>
              <a:t>Goal: ability of the system to undergo changes with a degree of ease.</a:t>
            </a:r>
          </a:p>
          <a:p>
            <a:pPr marL="990789" lvl="1" indent="-342900">
              <a:buFont typeface="Arial" panose="020B0604020202020204" pitchFamily="34" charset="0"/>
              <a:buChar char="•"/>
            </a:pPr>
            <a:r>
              <a:rPr lang="en-US" altLang="en-US" sz="2400" dirty="0"/>
              <a:t>Ease with which</a:t>
            </a:r>
          </a:p>
          <a:p>
            <a:pPr marL="1638678" lvl="2" indent="-342900">
              <a:buFont typeface="Arial" panose="020B0604020202020204" pitchFamily="34" charset="0"/>
              <a:buChar char="•"/>
            </a:pPr>
            <a:r>
              <a:rPr lang="en-US" altLang="en-US" sz="2200" dirty="0"/>
              <a:t>Bug fixes can be made</a:t>
            </a:r>
          </a:p>
          <a:p>
            <a:pPr marL="1638678" lvl="2" indent="-342900">
              <a:buFont typeface="Arial" panose="020B0604020202020204" pitchFamily="34" charset="0"/>
              <a:buChar char="•"/>
            </a:pPr>
            <a:r>
              <a:rPr lang="en-US" altLang="en-US" sz="2200" dirty="0"/>
              <a:t>New requirements can be met</a:t>
            </a:r>
          </a:p>
          <a:p>
            <a:pPr marL="1638678" lvl="2" indent="-342900">
              <a:buFont typeface="Arial" panose="020B0604020202020204" pitchFamily="34" charset="0"/>
              <a:buChar char="•"/>
            </a:pPr>
            <a:r>
              <a:rPr lang="en-US" altLang="en-US" sz="2200" dirty="0"/>
              <a:t>System can recover from failure</a:t>
            </a:r>
          </a:p>
          <a:p>
            <a:pPr marL="990789" lvl="1" indent="-342900">
              <a:buFont typeface="Arial" panose="020B0604020202020204" pitchFamily="34" charset="0"/>
              <a:buChar char="•"/>
            </a:pPr>
            <a:r>
              <a:rPr lang="en-US" altLang="en-US" sz="2400" dirty="0"/>
              <a:t>Maintainability increases reliability</a:t>
            </a:r>
            <a:endParaRPr lang="en-US" altLang="en-US" sz="1600" dirty="0"/>
          </a:p>
        </p:txBody>
      </p:sp>
    </p:spTree>
    <p:extLst>
      <p:ext uri="{BB962C8B-B14F-4D97-AF65-F5344CB8AC3E}">
        <p14:creationId xmlns:p14="http://schemas.microsoft.com/office/powerpoint/2010/main" val="2685541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Maintainability requirements</a:t>
            </a:r>
            <a:endParaRPr lang="en-US" dirty="0"/>
          </a:p>
        </p:txBody>
      </p:sp>
      <p:sp>
        <p:nvSpPr>
          <p:cNvPr id="2" name="Rectangle 1"/>
          <p:cNvSpPr/>
          <p:nvPr/>
        </p:nvSpPr>
        <p:spPr>
          <a:xfrm>
            <a:off x="697230" y="2511098"/>
            <a:ext cx="11087099" cy="1938992"/>
          </a:xfrm>
          <a:prstGeom prst="rect">
            <a:avLst/>
          </a:prstGeom>
        </p:spPr>
        <p:txBody>
          <a:bodyPr wrap="square">
            <a:spAutoFit/>
          </a:bodyPr>
          <a:lstStyle/>
          <a:p>
            <a:pPr marL="990789" lvl="1" indent="-342900">
              <a:buFont typeface="Arial" panose="020B0604020202020204" pitchFamily="34" charset="0"/>
              <a:buChar char="•"/>
            </a:pPr>
            <a:r>
              <a:rPr lang="en-US" altLang="en-US" sz="2400" dirty="0"/>
              <a:t>Adherence to time specified to </a:t>
            </a:r>
            <a:r>
              <a:rPr lang="en-US" altLang="en-US" sz="2400" dirty="0" err="1"/>
              <a:t>to</a:t>
            </a:r>
            <a:r>
              <a:rPr lang="en-US" altLang="en-US" sz="2400" dirty="0"/>
              <a:t> restore the system to its operational status following a failure or removal from operation for an upgrade. </a:t>
            </a:r>
          </a:p>
          <a:p>
            <a:pPr marL="990789" lvl="1" indent="-342900">
              <a:buFont typeface="Arial" panose="020B0604020202020204" pitchFamily="34" charset="0"/>
              <a:buChar char="•"/>
            </a:pPr>
            <a:r>
              <a:rPr lang="en-US" altLang="en-US" sz="2400" dirty="0"/>
              <a:t>Adherence to specified schedule variance in case of changes made for feature enhancement </a:t>
            </a:r>
            <a:endParaRPr lang="en-US" altLang="en-US" sz="2200" dirty="0"/>
          </a:p>
          <a:p>
            <a:pPr marL="990789" lvl="1" indent="-342900">
              <a:buFont typeface="Arial" panose="020B0604020202020204" pitchFamily="34" charset="0"/>
              <a:buChar char="•"/>
            </a:pPr>
            <a:r>
              <a:rPr lang="en-US" altLang="en-US" sz="2400" dirty="0"/>
              <a:t>Learning curve to maintain the component</a:t>
            </a:r>
            <a:endParaRPr lang="en-US" altLang="en-US" sz="1600" dirty="0"/>
          </a:p>
        </p:txBody>
      </p:sp>
    </p:spTree>
    <p:extLst>
      <p:ext uri="{BB962C8B-B14F-4D97-AF65-F5344CB8AC3E}">
        <p14:creationId xmlns:p14="http://schemas.microsoft.com/office/powerpoint/2010/main" val="1972929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Tactics</a:t>
            </a:r>
            <a:endParaRPr lang="en-US" dirty="0"/>
          </a:p>
        </p:txBody>
      </p:sp>
      <p:sp>
        <p:nvSpPr>
          <p:cNvPr id="2" name="Rectangle 1"/>
          <p:cNvSpPr/>
          <p:nvPr/>
        </p:nvSpPr>
        <p:spPr>
          <a:xfrm>
            <a:off x="784224" y="2189272"/>
            <a:ext cx="10600056" cy="3046988"/>
          </a:xfrm>
          <a:prstGeom prst="rect">
            <a:avLst/>
          </a:prstGeom>
        </p:spPr>
        <p:txBody>
          <a:bodyPr wrap="square">
            <a:spAutoFit/>
          </a:bodyPr>
          <a:lstStyle/>
          <a:p>
            <a:pPr marL="990789" lvl="1" indent="-342900" fontAlgn="auto">
              <a:spcAft>
                <a:spcPts val="0"/>
              </a:spcAft>
              <a:buFont typeface="Arial" panose="020B0604020202020204" pitchFamily="34" charset="0"/>
              <a:buChar char="•"/>
              <a:defRPr/>
            </a:pPr>
            <a:r>
              <a:rPr lang="en-US" sz="2400" dirty="0"/>
              <a:t>Modular design, with separation of concerns. Ensuring loose coupling and high cohesion</a:t>
            </a:r>
          </a:p>
          <a:p>
            <a:pPr marL="990789" lvl="1" indent="-342900" fontAlgn="auto">
              <a:spcAft>
                <a:spcPts val="0"/>
              </a:spcAft>
              <a:buFont typeface="Arial" panose="020B0604020202020204" pitchFamily="34" charset="0"/>
              <a:buChar char="•"/>
              <a:defRPr/>
            </a:pPr>
            <a:r>
              <a:rPr lang="en-US" sz="2400" dirty="0"/>
              <a:t>Plug in modules</a:t>
            </a:r>
          </a:p>
          <a:p>
            <a:pPr marL="990789" lvl="1" indent="-342900" fontAlgn="auto">
              <a:spcAft>
                <a:spcPts val="0"/>
              </a:spcAft>
              <a:buFont typeface="Arial" panose="020B0604020202020204" pitchFamily="34" charset="0"/>
              <a:buChar char="•"/>
              <a:defRPr/>
            </a:pPr>
            <a:r>
              <a:rPr lang="en-US" sz="2400" dirty="0"/>
              <a:t>Configuration files</a:t>
            </a:r>
          </a:p>
          <a:p>
            <a:pPr marL="990789" lvl="1" indent="-342900" fontAlgn="auto">
              <a:spcAft>
                <a:spcPts val="0"/>
              </a:spcAft>
              <a:buFont typeface="Arial" panose="020B0604020202020204" pitchFamily="34" charset="0"/>
              <a:buChar char="•"/>
              <a:defRPr/>
            </a:pPr>
            <a:r>
              <a:rPr lang="en-US" sz="2400" dirty="0"/>
              <a:t>Use standardized platform features for addressing themes like security.</a:t>
            </a:r>
          </a:p>
          <a:p>
            <a:pPr marL="990789" lvl="1" indent="-342900" fontAlgn="auto">
              <a:spcAft>
                <a:spcPts val="0"/>
              </a:spcAft>
              <a:buFont typeface="Arial" panose="020B0604020202020204" pitchFamily="34" charset="0"/>
              <a:buChar char="•"/>
              <a:defRPr/>
            </a:pPr>
            <a:r>
              <a:rPr lang="en-US" sz="2400" dirty="0"/>
              <a:t>Test automation, especially regression</a:t>
            </a:r>
          </a:p>
          <a:p>
            <a:pPr marL="990789" lvl="1" indent="-342900" fontAlgn="auto">
              <a:spcAft>
                <a:spcPts val="0"/>
              </a:spcAft>
              <a:buFont typeface="Arial" panose="020B0604020202020204" pitchFamily="34" charset="0"/>
              <a:buChar char="•"/>
              <a:defRPr/>
            </a:pPr>
            <a:r>
              <a:rPr lang="en-US" sz="2400" dirty="0"/>
              <a:t>Updated traceability matrix and support documents</a:t>
            </a:r>
          </a:p>
        </p:txBody>
      </p:sp>
    </p:spTree>
    <p:extLst>
      <p:ext uri="{BB962C8B-B14F-4D97-AF65-F5344CB8AC3E}">
        <p14:creationId xmlns:p14="http://schemas.microsoft.com/office/powerpoint/2010/main" val="3303934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a:xfrm>
            <a:off x="519137" y="348020"/>
            <a:ext cx="10176137" cy="566383"/>
          </a:xfrm>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2" name="Rectangle 1"/>
          <p:cNvSpPr/>
          <p:nvPr/>
        </p:nvSpPr>
        <p:spPr>
          <a:xfrm>
            <a:off x="772795" y="2097118"/>
            <a:ext cx="9842469" cy="1200329"/>
          </a:xfrm>
          <a:prstGeom prst="rect">
            <a:avLst/>
          </a:prstGeom>
        </p:spPr>
        <p:txBody>
          <a:bodyPr wrap="square">
            <a:spAutoFit/>
          </a:bodyPr>
          <a:lstStyle/>
          <a:p>
            <a:pPr lvl="1"/>
            <a:r>
              <a:rPr lang="en-US" altLang="en-US" sz="2400" dirty="0"/>
              <a:t>For the given exercise, identify which of the tactics listed can be implemented, and how</a:t>
            </a:r>
          </a:p>
          <a:p>
            <a:pPr lvl="1"/>
            <a:r>
              <a:rPr lang="en-US" altLang="en-US" sz="2400" dirty="0"/>
              <a:t>Will you add any dedicated interfaces?</a:t>
            </a:r>
            <a:endParaRPr lang="en-US" altLang="en-US" sz="1600" dirty="0"/>
          </a:p>
        </p:txBody>
      </p:sp>
    </p:spTree>
    <p:extLst>
      <p:ext uri="{BB962C8B-B14F-4D97-AF65-F5344CB8AC3E}">
        <p14:creationId xmlns:p14="http://schemas.microsoft.com/office/powerpoint/2010/main" val="2792993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Testability</a:t>
            </a:r>
            <a:endParaRPr lang="en-US" dirty="0"/>
          </a:p>
        </p:txBody>
      </p:sp>
      <p:sp>
        <p:nvSpPr>
          <p:cNvPr id="2" name="Rectangle 1"/>
          <p:cNvSpPr/>
          <p:nvPr/>
        </p:nvSpPr>
        <p:spPr>
          <a:xfrm>
            <a:off x="749934" y="2534792"/>
            <a:ext cx="8314055" cy="3662541"/>
          </a:xfrm>
          <a:prstGeom prst="rect">
            <a:avLst/>
          </a:prstGeom>
        </p:spPr>
        <p:txBody>
          <a:bodyPr wrap="square">
            <a:spAutoFit/>
          </a:bodyPr>
          <a:lstStyle/>
          <a:p>
            <a:pPr marL="990789" lvl="1" indent="-342900" fontAlgn="auto">
              <a:spcAft>
                <a:spcPts val="0"/>
              </a:spcAft>
              <a:buFont typeface="Arial" panose="020B0604020202020204" pitchFamily="34" charset="0"/>
              <a:buChar char="•"/>
              <a:defRPr/>
            </a:pPr>
            <a:r>
              <a:rPr lang="en-US" sz="2400" dirty="0"/>
              <a:t>Goal: allow for easier testing when some increment of software development is completed </a:t>
            </a:r>
          </a:p>
          <a:p>
            <a:pPr marL="990789" lvl="1" indent="-342900" fontAlgn="auto">
              <a:spcAft>
                <a:spcPts val="0"/>
              </a:spcAft>
              <a:buFont typeface="Arial" panose="020B0604020202020204" pitchFamily="34" charset="0"/>
              <a:buChar char="•"/>
              <a:defRPr/>
            </a:pPr>
            <a:r>
              <a:rPr lang="en-US" sz="2400" dirty="0"/>
              <a:t>Enhancing testability not so mature but very valuable </a:t>
            </a:r>
          </a:p>
          <a:p>
            <a:pPr marL="1638678" lvl="2" indent="-342900" fontAlgn="auto">
              <a:spcAft>
                <a:spcPts val="0"/>
              </a:spcAft>
              <a:buFont typeface="Arial" panose="020B0604020202020204" pitchFamily="34" charset="0"/>
              <a:buChar char="•"/>
              <a:defRPr/>
            </a:pPr>
            <a:r>
              <a:rPr lang="en-US" sz="2200" dirty="0"/>
              <a:t>40% of system development </a:t>
            </a:r>
          </a:p>
          <a:p>
            <a:pPr marL="990789" lvl="1" indent="-342900" fontAlgn="auto">
              <a:spcAft>
                <a:spcPts val="0"/>
              </a:spcAft>
              <a:buFont typeface="Arial" panose="020B0604020202020204" pitchFamily="34" charset="0"/>
              <a:buChar char="•"/>
              <a:defRPr/>
            </a:pPr>
            <a:r>
              <a:rPr lang="en-US" sz="2400" dirty="0"/>
              <a:t>Testing a running system (not designs) </a:t>
            </a:r>
          </a:p>
          <a:p>
            <a:pPr marL="990789" lvl="1" indent="-342900" fontAlgn="auto">
              <a:spcAft>
                <a:spcPts val="0"/>
              </a:spcAft>
              <a:buFont typeface="Arial" panose="020B0604020202020204" pitchFamily="34" charset="0"/>
              <a:buChar char="•"/>
              <a:defRPr/>
            </a:pPr>
            <a:r>
              <a:rPr lang="en-US" sz="2400" dirty="0"/>
              <a:t>Test harness </a:t>
            </a:r>
          </a:p>
          <a:p>
            <a:pPr marL="1638678" lvl="2" indent="-342900" fontAlgn="auto">
              <a:spcAft>
                <a:spcPts val="0"/>
              </a:spcAft>
              <a:buFont typeface="Arial" panose="020B0604020202020204" pitchFamily="34" charset="0"/>
              <a:buChar char="•"/>
              <a:defRPr/>
            </a:pPr>
            <a:r>
              <a:rPr lang="en-US" sz="2200" dirty="0"/>
              <a:t>SW that provides input to the SW being tested and captures the output </a:t>
            </a:r>
          </a:p>
          <a:p>
            <a:pPr marL="1638678" lvl="2" indent="-342900" fontAlgn="auto">
              <a:spcAft>
                <a:spcPts val="0"/>
              </a:spcAft>
              <a:buFont typeface="Arial" panose="020B0604020202020204" pitchFamily="34" charset="0"/>
              <a:buChar char="•"/>
              <a:defRPr/>
            </a:pPr>
            <a:r>
              <a:rPr lang="en-US" sz="2200" dirty="0"/>
              <a:t>Goal: find faults</a:t>
            </a:r>
            <a:endParaRPr lang="en-US" dirty="0"/>
          </a:p>
        </p:txBody>
      </p:sp>
    </p:spTree>
    <p:extLst>
      <p:ext uri="{BB962C8B-B14F-4D97-AF65-F5344CB8AC3E}">
        <p14:creationId xmlns:p14="http://schemas.microsoft.com/office/powerpoint/2010/main" val="1505452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Tactics</a:t>
            </a:r>
            <a:endParaRPr lang="en-US" dirty="0"/>
          </a:p>
        </p:txBody>
      </p:sp>
      <p:pic>
        <p:nvPicPr>
          <p:cNvPr id="4" name="Picture 2" descr="graphics/05fig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060" y="2228850"/>
            <a:ext cx="7720969" cy="517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020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2" name="Rectangle 1"/>
          <p:cNvSpPr/>
          <p:nvPr/>
        </p:nvSpPr>
        <p:spPr>
          <a:xfrm>
            <a:off x="875664" y="2565748"/>
            <a:ext cx="9537065" cy="1200329"/>
          </a:xfrm>
          <a:prstGeom prst="rect">
            <a:avLst/>
          </a:prstGeom>
        </p:spPr>
        <p:txBody>
          <a:bodyPr wrap="square">
            <a:spAutoFit/>
          </a:bodyPr>
          <a:lstStyle/>
          <a:p>
            <a:pPr lvl="1"/>
            <a:r>
              <a:rPr lang="en-US" altLang="en-US" sz="2400" dirty="0"/>
              <a:t>For the given exercise, identify which of the tactics listed can be implemented, and how</a:t>
            </a:r>
          </a:p>
          <a:p>
            <a:pPr lvl="1"/>
            <a:r>
              <a:rPr lang="en-US" altLang="en-US" sz="2400" dirty="0"/>
              <a:t>Will you add any dedicated interfaces?</a:t>
            </a:r>
            <a:endParaRPr lang="en-US" altLang="en-US" sz="1600" dirty="0"/>
          </a:p>
        </p:txBody>
      </p:sp>
    </p:spTree>
    <p:extLst>
      <p:ext uri="{BB962C8B-B14F-4D97-AF65-F5344CB8AC3E}">
        <p14:creationId xmlns:p14="http://schemas.microsoft.com/office/powerpoint/2010/main" val="3301216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Performance</a:t>
            </a:r>
            <a:endParaRPr lang="en-US" dirty="0"/>
          </a:p>
        </p:txBody>
      </p:sp>
      <p:sp>
        <p:nvSpPr>
          <p:cNvPr id="2" name="Rectangle 1"/>
          <p:cNvSpPr/>
          <p:nvPr/>
        </p:nvSpPr>
        <p:spPr>
          <a:xfrm>
            <a:off x="978534" y="2147898"/>
            <a:ext cx="9982835" cy="3600986"/>
          </a:xfrm>
          <a:prstGeom prst="rect">
            <a:avLst/>
          </a:prstGeom>
        </p:spPr>
        <p:txBody>
          <a:bodyPr wrap="square">
            <a:spAutoFit/>
          </a:bodyPr>
          <a:lstStyle/>
          <a:p>
            <a:pPr marL="990789" lvl="1" indent="-342900" fontAlgn="auto">
              <a:spcAft>
                <a:spcPts val="0"/>
              </a:spcAft>
              <a:buFont typeface="Arial" panose="020B0604020202020204" pitchFamily="34" charset="0"/>
              <a:buChar char="•"/>
              <a:defRPr/>
            </a:pPr>
            <a:r>
              <a:rPr lang="en-US" sz="2400" dirty="0"/>
              <a:t>Goal: to generate a response to an event arriving at the system within some time constraint.</a:t>
            </a:r>
          </a:p>
          <a:p>
            <a:pPr marL="990789" lvl="1" indent="-342900" fontAlgn="auto">
              <a:spcAft>
                <a:spcPts val="0"/>
              </a:spcAft>
              <a:buFont typeface="Arial" panose="020B0604020202020204" pitchFamily="34" charset="0"/>
              <a:buChar char="•"/>
              <a:defRPr/>
            </a:pPr>
            <a:r>
              <a:rPr lang="en-US" sz="2400" dirty="0"/>
              <a:t>Latency is the time between the arrival of an event and the generation of a response to it</a:t>
            </a:r>
          </a:p>
          <a:p>
            <a:pPr marL="1638678" lvl="2" indent="-342900" fontAlgn="auto">
              <a:spcAft>
                <a:spcPts val="0"/>
              </a:spcAft>
              <a:buFont typeface="Arial" panose="020B0604020202020204" pitchFamily="34" charset="0"/>
              <a:buChar char="•"/>
              <a:defRPr/>
            </a:pPr>
            <a:r>
              <a:rPr lang="en-US" sz="2000" dirty="0"/>
              <a:t>The lesser, the better</a:t>
            </a:r>
          </a:p>
          <a:p>
            <a:pPr marL="990789" lvl="1" indent="-342900" fontAlgn="auto">
              <a:spcAft>
                <a:spcPts val="0"/>
              </a:spcAft>
              <a:buFont typeface="Arial" panose="020B0604020202020204" pitchFamily="34" charset="0"/>
              <a:buChar char="•"/>
              <a:defRPr/>
            </a:pPr>
            <a:r>
              <a:rPr lang="en-US" sz="2400" dirty="0"/>
              <a:t>After an event arrives, either the system is processing on that event or the processing is blocked for some reason. This leads to the two basic contributors to the response time: </a:t>
            </a:r>
          </a:p>
          <a:p>
            <a:pPr marL="1638678" lvl="2" indent="-342900" fontAlgn="auto">
              <a:spcAft>
                <a:spcPts val="0"/>
              </a:spcAft>
              <a:buFont typeface="Arial" panose="020B0604020202020204" pitchFamily="34" charset="0"/>
              <a:buChar char="•"/>
              <a:defRPr/>
            </a:pPr>
            <a:r>
              <a:rPr lang="en-US" sz="2000" dirty="0"/>
              <a:t>resource consumption</a:t>
            </a:r>
          </a:p>
          <a:p>
            <a:pPr marL="1638678" lvl="2" indent="-342900" fontAlgn="auto">
              <a:spcAft>
                <a:spcPts val="0"/>
              </a:spcAft>
              <a:buFont typeface="Arial" panose="020B0604020202020204" pitchFamily="34" charset="0"/>
              <a:buChar char="•"/>
              <a:defRPr/>
            </a:pPr>
            <a:r>
              <a:rPr lang="en-US" sz="2000" dirty="0"/>
              <a:t>blocked time</a:t>
            </a:r>
            <a:endParaRPr lang="en-US" sz="2000" dirty="0"/>
          </a:p>
        </p:txBody>
      </p:sp>
    </p:spTree>
    <p:extLst>
      <p:ext uri="{BB962C8B-B14F-4D97-AF65-F5344CB8AC3E}">
        <p14:creationId xmlns:p14="http://schemas.microsoft.com/office/powerpoint/2010/main" val="2474122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t>
            </a:r>
            <a:r>
              <a:rPr lang="en-US" dirty="0" smtClean="0"/>
              <a:t>advanced</a:t>
            </a:r>
            <a:endParaRPr lang="en-US" dirty="0"/>
          </a:p>
        </p:txBody>
      </p:sp>
      <p:sp>
        <p:nvSpPr>
          <p:cNvPr id="3" name="Text Placeholder 2"/>
          <p:cNvSpPr>
            <a:spLocks noGrp="1"/>
          </p:cNvSpPr>
          <p:nvPr>
            <p:ph type="body" sz="quarter" idx="24"/>
          </p:nvPr>
        </p:nvSpPr>
        <p:spPr/>
        <p:txBody>
          <a:bodyPr/>
          <a:lstStyle/>
          <a:p>
            <a:r>
              <a:rPr lang="en-US" altLang="en-US" dirty="0"/>
              <a:t>Design - Foundation</a:t>
            </a:r>
            <a:endParaRPr lang="en-US" dirty="0"/>
          </a:p>
        </p:txBody>
      </p:sp>
      <p:sp>
        <p:nvSpPr>
          <p:cNvPr id="2" name="Rectangle 1"/>
          <p:cNvSpPr/>
          <p:nvPr/>
        </p:nvSpPr>
        <p:spPr>
          <a:xfrm>
            <a:off x="772794" y="2407008"/>
            <a:ext cx="11445875" cy="2092881"/>
          </a:xfrm>
          <a:prstGeom prst="rect">
            <a:avLst/>
          </a:prstGeom>
        </p:spPr>
        <p:txBody>
          <a:bodyPr wrap="square">
            <a:spAutoFit/>
          </a:bodyPr>
          <a:lstStyle/>
          <a:p>
            <a:pPr marL="457200" indent="-457200">
              <a:buFont typeface="Arial" panose="020B0604020202020204" pitchFamily="34" charset="0"/>
              <a:buChar char="•"/>
            </a:pPr>
            <a:r>
              <a:rPr lang="en-US" altLang="en-US" dirty="0"/>
              <a:t>To be able to design a small </a:t>
            </a:r>
            <a:r>
              <a:rPr lang="en-US" altLang="en-US" dirty="0" smtClean="0"/>
              <a:t>component</a:t>
            </a:r>
          </a:p>
          <a:p>
            <a:endParaRPr lang="en-US" altLang="en-US" dirty="0"/>
          </a:p>
          <a:p>
            <a:pPr marL="1105089" lvl="1" indent="-457200">
              <a:buFont typeface="Arial" panose="020B0604020202020204" pitchFamily="34" charset="0"/>
              <a:buChar char="•"/>
            </a:pPr>
            <a:r>
              <a:rPr lang="en-US" altLang="en-US" dirty="0"/>
              <a:t>Applying principles of modularity, abstraction, information </a:t>
            </a:r>
            <a:r>
              <a:rPr lang="en-US" altLang="en-US" dirty="0" smtClean="0"/>
              <a:t>hiding</a:t>
            </a:r>
          </a:p>
          <a:p>
            <a:pPr marL="1105089" lvl="1" indent="-457200">
              <a:buFont typeface="Arial" panose="020B0604020202020204" pitchFamily="34" charset="0"/>
              <a:buChar char="•"/>
            </a:pPr>
            <a:endParaRPr lang="en-US" altLang="en-US" dirty="0"/>
          </a:p>
          <a:p>
            <a:pPr marL="1105089" lvl="1" indent="-457200">
              <a:buFont typeface="Arial" panose="020B0604020202020204" pitchFamily="34" charset="0"/>
              <a:buChar char="•"/>
            </a:pPr>
            <a:r>
              <a:rPr lang="en-US" altLang="en-US" dirty="0"/>
              <a:t>To be able to refactor a piece of low level design &amp; improve cohesion</a:t>
            </a:r>
          </a:p>
        </p:txBody>
      </p:sp>
    </p:spTree>
    <p:extLst>
      <p:ext uri="{BB962C8B-B14F-4D97-AF65-F5344CB8AC3E}">
        <p14:creationId xmlns:p14="http://schemas.microsoft.com/office/powerpoint/2010/main" val="55124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Performance – basics</a:t>
            </a:r>
            <a:endParaRPr lang="en-US" dirty="0"/>
          </a:p>
        </p:txBody>
      </p:sp>
      <p:sp>
        <p:nvSpPr>
          <p:cNvPr id="2" name="Rectangle 1"/>
          <p:cNvSpPr/>
          <p:nvPr/>
        </p:nvSpPr>
        <p:spPr>
          <a:xfrm>
            <a:off x="749935" y="2189778"/>
            <a:ext cx="6483350" cy="2708434"/>
          </a:xfrm>
          <a:prstGeom prst="rect">
            <a:avLst/>
          </a:prstGeom>
        </p:spPr>
        <p:txBody>
          <a:bodyPr>
            <a:spAutoFit/>
          </a:bodyPr>
          <a:lstStyle/>
          <a:p>
            <a:pPr marL="457200" indent="-457200">
              <a:buFont typeface="Arial" panose="020B0604020202020204" pitchFamily="34" charset="0"/>
              <a:buChar char="•"/>
            </a:pPr>
            <a:r>
              <a:rPr lang="en-US" altLang="en-US" dirty="0"/>
              <a:t>Cover terms around</a:t>
            </a:r>
          </a:p>
          <a:p>
            <a:pPr marL="1105089" lvl="1" indent="-457200">
              <a:buFont typeface="Arial" panose="020B0604020202020204" pitchFamily="34" charset="0"/>
              <a:buChar char="•"/>
            </a:pPr>
            <a:r>
              <a:rPr lang="en-US" altLang="en-US" sz="2400" dirty="0"/>
              <a:t>Concurrency</a:t>
            </a:r>
          </a:p>
          <a:p>
            <a:pPr marL="1105089" lvl="1" indent="-457200">
              <a:buFont typeface="Arial" panose="020B0604020202020204" pitchFamily="34" charset="0"/>
              <a:buChar char="•"/>
            </a:pPr>
            <a:r>
              <a:rPr lang="en-US" altLang="en-US" sz="2400" dirty="0"/>
              <a:t>Significance of multi-core and MT</a:t>
            </a:r>
          </a:p>
          <a:p>
            <a:pPr marL="1105089" lvl="1" indent="-457200">
              <a:buFont typeface="Arial" panose="020B0604020202020204" pitchFamily="34" charset="0"/>
              <a:buChar char="•"/>
            </a:pPr>
            <a:r>
              <a:rPr lang="en-US" altLang="en-US" sz="2400" dirty="0"/>
              <a:t>Throughput</a:t>
            </a:r>
          </a:p>
          <a:p>
            <a:pPr marL="1105089" lvl="1" indent="-457200">
              <a:buFont typeface="Arial" panose="020B0604020202020204" pitchFamily="34" charset="0"/>
              <a:buChar char="•"/>
            </a:pPr>
            <a:r>
              <a:rPr lang="en-US" altLang="en-US" sz="2400" dirty="0"/>
              <a:t>Cache miss, cache coherence</a:t>
            </a:r>
          </a:p>
          <a:p>
            <a:pPr marL="1105089" lvl="1" indent="-457200">
              <a:buFont typeface="Arial" panose="020B0604020202020204" pitchFamily="34" charset="0"/>
              <a:buChar char="•"/>
            </a:pPr>
            <a:r>
              <a:rPr lang="en-US" altLang="en-US" sz="2400" dirty="0"/>
              <a:t>Latency across computation, queues, network</a:t>
            </a:r>
          </a:p>
        </p:txBody>
      </p:sp>
    </p:spTree>
    <p:extLst>
      <p:ext uri="{BB962C8B-B14F-4D97-AF65-F5344CB8AC3E}">
        <p14:creationId xmlns:p14="http://schemas.microsoft.com/office/powerpoint/2010/main" val="4208186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Performance tactics</a:t>
            </a:r>
            <a:endParaRPr lang="en-US" dirty="0"/>
          </a:p>
        </p:txBody>
      </p:sp>
      <p:pic>
        <p:nvPicPr>
          <p:cNvPr id="4" name="Picture 2" descr="graphics/05fig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38133"/>
            <a:ext cx="8024464" cy="515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5214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2" name="Rectangle 1"/>
          <p:cNvSpPr/>
          <p:nvPr/>
        </p:nvSpPr>
        <p:spPr>
          <a:xfrm>
            <a:off x="692784" y="2327504"/>
            <a:ext cx="10702925" cy="830997"/>
          </a:xfrm>
          <a:prstGeom prst="rect">
            <a:avLst/>
          </a:prstGeom>
        </p:spPr>
        <p:txBody>
          <a:bodyPr wrap="square">
            <a:spAutoFit/>
          </a:bodyPr>
          <a:lstStyle/>
          <a:p>
            <a:pPr lvl="1"/>
            <a:r>
              <a:rPr lang="en-US" altLang="en-US" sz="2400" dirty="0"/>
              <a:t>For the given exercise, identify which of the tactics listed can be implemented, and how</a:t>
            </a:r>
          </a:p>
        </p:txBody>
      </p:sp>
    </p:spTree>
    <p:extLst>
      <p:ext uri="{BB962C8B-B14F-4D97-AF65-F5344CB8AC3E}">
        <p14:creationId xmlns:p14="http://schemas.microsoft.com/office/powerpoint/2010/main" val="695232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smtClean="0"/>
              <a:t>Case study + Presentation</a:t>
            </a:r>
            <a:endParaRPr lang="en-US" dirty="0"/>
          </a:p>
        </p:txBody>
      </p:sp>
      <p:sp>
        <p:nvSpPr>
          <p:cNvPr id="4" name="Rectangle 3"/>
          <p:cNvSpPr txBox="1">
            <a:spLocks noChangeArrowheads="1"/>
          </p:cNvSpPr>
          <p:nvPr/>
        </p:nvSpPr>
        <p:spPr>
          <a:xfrm>
            <a:off x="1188720" y="2263140"/>
            <a:ext cx="8305800" cy="4648200"/>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defRPr/>
            </a:pPr>
            <a:r>
              <a:rPr lang="en-US" sz="2400" dirty="0" smtClean="0"/>
              <a:t>Needs teams of 4-5 each</a:t>
            </a:r>
          </a:p>
          <a:p>
            <a:pPr lvl="1">
              <a:defRPr/>
            </a:pPr>
            <a:r>
              <a:rPr lang="en-US" sz="2400" dirty="0" smtClean="0"/>
              <a:t>Pick one of the non-functional attributes</a:t>
            </a:r>
          </a:p>
          <a:p>
            <a:pPr lvl="2">
              <a:defRPr/>
            </a:pPr>
            <a:r>
              <a:rPr lang="en-US" sz="2200" dirty="0" smtClean="0"/>
              <a:t>Availability</a:t>
            </a:r>
          </a:p>
          <a:p>
            <a:pPr lvl="2">
              <a:defRPr/>
            </a:pPr>
            <a:r>
              <a:rPr lang="en-US" sz="2200" dirty="0" smtClean="0"/>
              <a:t>Performance</a:t>
            </a:r>
          </a:p>
          <a:p>
            <a:pPr lvl="2">
              <a:defRPr/>
            </a:pPr>
            <a:r>
              <a:rPr lang="en-US" sz="2200" dirty="0" smtClean="0"/>
              <a:t>Testability</a:t>
            </a:r>
          </a:p>
          <a:p>
            <a:pPr lvl="2">
              <a:defRPr/>
            </a:pPr>
            <a:r>
              <a:rPr lang="en-US" sz="2200" dirty="0" smtClean="0"/>
              <a:t>maintainability</a:t>
            </a:r>
          </a:p>
          <a:p>
            <a:pPr lvl="1">
              <a:defRPr/>
            </a:pPr>
            <a:r>
              <a:rPr lang="en-US" sz="2600" dirty="0" smtClean="0"/>
              <a:t>Design the sub-component diagram, 2 scenario and tactics to implement the non-functional attribute</a:t>
            </a:r>
          </a:p>
          <a:p>
            <a:pPr lvl="1">
              <a:defRPr/>
            </a:pPr>
            <a:r>
              <a:rPr lang="en-US" sz="2600" dirty="0" smtClean="0"/>
              <a:t>Present your analysis</a:t>
            </a:r>
            <a:endParaRPr lang="en-US" sz="2600" dirty="0"/>
          </a:p>
        </p:txBody>
      </p:sp>
    </p:spTree>
    <p:extLst>
      <p:ext uri="{BB962C8B-B14F-4D97-AF65-F5344CB8AC3E}">
        <p14:creationId xmlns:p14="http://schemas.microsoft.com/office/powerpoint/2010/main" val="4253909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4"/>
          </p:nvPr>
        </p:nvSpPr>
        <p:spPr/>
        <p:txBody>
          <a:bodyPr/>
          <a:lstStyle/>
          <a:p>
            <a:r>
              <a:rPr lang="en-US" altLang="en-US" dirty="0">
                <a:latin typeface="Arial" panose="020B0604020202020204" pitchFamily="34" charset="0"/>
              </a:rPr>
              <a:t>Disclaimer</a:t>
            </a:r>
            <a:endParaRPr lang="en-US" dirty="0"/>
          </a:p>
        </p:txBody>
      </p:sp>
      <p:sp>
        <p:nvSpPr>
          <p:cNvPr id="4" name="Rectangle 3"/>
          <p:cNvSpPr txBox="1">
            <a:spLocks noChangeArrowheads="1"/>
          </p:cNvSpPr>
          <p:nvPr/>
        </p:nvSpPr>
        <p:spPr>
          <a:xfrm>
            <a:off x="990600" y="2265680"/>
            <a:ext cx="11056620" cy="2687638"/>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marL="114300" lvl="1" indent="0" algn="just">
              <a:buFontTx/>
              <a:buNone/>
              <a:defRPr/>
            </a:pPr>
            <a:r>
              <a:rPr lang="en-US" sz="1600" i="1" dirty="0" smtClean="0">
                <a:latin typeface="Arial" pitchFamily="34" charset="0"/>
              </a:rPr>
              <a:t>Aricent Group makes no representations or warranties with respect to contents of these slides and the same are being provided “as is”.  The content/materials in the slides are of a general nature and are not intended to address the specific circumstances of any particular individual or entity.  The material may provide links to internet sites (for the convenience of users) over which Aricent Group has no control and for which Aricent Group  assumes no responsibility for the availability or content of these external sites.  While the attempt has been to acknowledge sources of materials wherever traceable to an individual or an institution; any materials not specifically acknowledged is purely unintentional </a:t>
            </a:r>
          </a:p>
        </p:txBody>
      </p:sp>
    </p:spTree>
    <p:extLst>
      <p:ext uri="{BB962C8B-B14F-4D97-AF65-F5344CB8AC3E}">
        <p14:creationId xmlns:p14="http://schemas.microsoft.com/office/powerpoint/2010/main" val="2591099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4"/>
          </p:nvPr>
        </p:nvSpPr>
        <p:spPr/>
        <p:txBody>
          <a:bodyPr/>
          <a:lstStyle/>
          <a:p>
            <a:r>
              <a:rPr lang="en-US" altLang="en-US" dirty="0" smtClean="0">
                <a:latin typeface="Arial" panose="020B0604020202020204" pitchFamily="34" charset="0"/>
              </a:rPr>
              <a:t>Revision History</a:t>
            </a:r>
            <a:endParaRPr lang="en-US" dirty="0"/>
          </a:p>
        </p:txBody>
      </p:sp>
      <p:graphicFrame>
        <p:nvGraphicFramePr>
          <p:cNvPr id="4" name="Group 49"/>
          <p:cNvGraphicFramePr>
            <a:graphicFrameLocks/>
          </p:cNvGraphicFramePr>
          <p:nvPr>
            <p:extLst>
              <p:ext uri="{D42A27DB-BD31-4B8C-83A1-F6EECF244321}">
                <p14:modId xmlns:p14="http://schemas.microsoft.com/office/powerpoint/2010/main" val="3690767169"/>
              </p:ext>
            </p:extLst>
          </p:nvPr>
        </p:nvGraphicFramePr>
        <p:xfrm>
          <a:off x="811530" y="2297430"/>
          <a:ext cx="8469313" cy="2108130"/>
        </p:xfrm>
        <a:graphic>
          <a:graphicData uri="http://schemas.openxmlformats.org/drawingml/2006/table">
            <a:tbl>
              <a:tblPr/>
              <a:tblGrid>
                <a:gridCol w="1297364"/>
                <a:gridCol w="1114049"/>
                <a:gridCol w="2797175"/>
                <a:gridCol w="1666875"/>
                <a:gridCol w="1593850"/>
              </a:tblGrid>
              <a:tr h="149436">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Revision no.</a:t>
                      </a:r>
                      <a:endParaRPr kumimoji="0" lang="en-US" sz="20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ヒラギノ角ゴ Pro W3" pitchFamily="1" charset="-128"/>
                        </a:rPr>
                        <a:t>Date </a:t>
                      </a:r>
                      <a:endParaRPr kumimoji="0" lang="en-US" sz="2000" b="0" i="0" u="none" strike="noStrike" cap="none" normalizeH="0" baseline="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Description of change</a:t>
                      </a:r>
                      <a:endParaRPr kumimoji="0" lang="en-US" sz="20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Author</a:t>
                      </a:r>
                      <a:endParaRPr kumimoji="0" lang="en-US" sz="20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Reviewed and Approved  By</a:t>
                      </a:r>
                      <a:endParaRPr kumimoji="0" lang="en-US" sz="20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r h="729598">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0.1</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31-dec-13</a:t>
                      </a:r>
                    </a:p>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kern="1200" cap="none" normalizeH="0" baseline="0" dirty="0" smtClean="0">
                        <a:ln>
                          <a:noFill/>
                        </a:ln>
                        <a:solidFill>
                          <a:schemeClr val="accent2"/>
                        </a:solidFill>
                        <a:effectLst/>
                        <a:latin typeface="Arial" pitchFamily="34" charset="0"/>
                        <a:ea typeface="+mn-ea"/>
                        <a:cs typeface="+mn-cs"/>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Initial set</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Shiv Kumar</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kern="1200" cap="none" normalizeH="0" baseline="0" dirty="0" smtClean="0">
                        <a:ln>
                          <a:noFill/>
                        </a:ln>
                        <a:solidFill>
                          <a:schemeClr val="accent2"/>
                        </a:solidFill>
                        <a:effectLst/>
                        <a:latin typeface="Arial" pitchFamily="34" charset="0"/>
                        <a:ea typeface="+mn-ea"/>
                        <a:cs typeface="+mn-cs"/>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r h="817686">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0.2</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10-Jan-13</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err="1" smtClean="0">
                          <a:ln>
                            <a:noFill/>
                          </a:ln>
                          <a:solidFill>
                            <a:schemeClr val="accent2"/>
                          </a:solidFill>
                          <a:effectLst/>
                          <a:latin typeface="Arial" pitchFamily="34" charset="0"/>
                        </a:rPr>
                        <a:t>Updation</a:t>
                      </a:r>
                      <a:r>
                        <a:rPr kumimoji="0" lang="en-US" sz="1600" b="0" i="0" u="none" strike="noStrike" cap="none" normalizeH="0" baseline="0" dirty="0" smtClean="0">
                          <a:ln>
                            <a:noFill/>
                          </a:ln>
                          <a:solidFill>
                            <a:schemeClr val="accent2"/>
                          </a:solidFill>
                          <a:effectLst/>
                          <a:latin typeface="Arial" pitchFamily="34" charset="0"/>
                        </a:rPr>
                        <a:t> for correcting sequence</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Shiv</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29330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997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Design - Proficient</a:t>
            </a:r>
            <a:endParaRPr lang="en-US" dirty="0"/>
          </a:p>
        </p:txBody>
      </p:sp>
      <p:sp>
        <p:nvSpPr>
          <p:cNvPr id="2" name="Rectangle 1"/>
          <p:cNvSpPr/>
          <p:nvPr/>
        </p:nvSpPr>
        <p:spPr>
          <a:xfrm>
            <a:off x="909954" y="2378463"/>
            <a:ext cx="9902825" cy="892552"/>
          </a:xfrm>
          <a:prstGeom prst="rect">
            <a:avLst/>
          </a:prstGeom>
        </p:spPr>
        <p:txBody>
          <a:bodyPr wrap="square">
            <a:spAutoFit/>
          </a:bodyPr>
          <a:lstStyle/>
          <a:p>
            <a:r>
              <a:rPr lang="en-US" altLang="en-US" dirty="0"/>
              <a:t>To be able to design a small network of sub-components</a:t>
            </a:r>
          </a:p>
          <a:p>
            <a:r>
              <a:rPr lang="en-US" altLang="en-US" dirty="0"/>
              <a:t>To be able to apply multi-threading and portability concepts</a:t>
            </a:r>
          </a:p>
        </p:txBody>
      </p:sp>
    </p:spTree>
    <p:extLst>
      <p:ext uri="{BB962C8B-B14F-4D97-AF65-F5344CB8AC3E}">
        <p14:creationId xmlns:p14="http://schemas.microsoft.com/office/powerpoint/2010/main" val="3422107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Advanced Objectives</a:t>
            </a:r>
            <a:endParaRPr lang="en-US" dirty="0"/>
          </a:p>
        </p:txBody>
      </p:sp>
      <p:sp>
        <p:nvSpPr>
          <p:cNvPr id="2" name="Rectangle 1"/>
          <p:cNvSpPr/>
          <p:nvPr/>
        </p:nvSpPr>
        <p:spPr>
          <a:xfrm>
            <a:off x="944244" y="2184034"/>
            <a:ext cx="11080115" cy="3416320"/>
          </a:xfrm>
          <a:prstGeom prst="rect">
            <a:avLst/>
          </a:prstGeom>
        </p:spPr>
        <p:txBody>
          <a:bodyPr wrap="square">
            <a:spAutoFit/>
          </a:bodyPr>
          <a:lstStyle/>
          <a:p>
            <a:pPr marL="342900" indent="-342900">
              <a:buFont typeface="Arial" panose="020B0604020202020204" pitchFamily="34" charset="0"/>
              <a:buChar char="•"/>
            </a:pPr>
            <a:r>
              <a:rPr lang="en-US" altLang="en-US" sz="2400" dirty="0"/>
              <a:t>Able to design for a major Component of the overall system. </a:t>
            </a:r>
            <a:r>
              <a:rPr lang="en-US" altLang="en-US" sz="2400" dirty="0" err="1"/>
              <a:t>eg</a:t>
            </a:r>
            <a:r>
              <a:rPr lang="en-US" altLang="en-US" sz="2400" dirty="0"/>
              <a:t>: O&amp;M </a:t>
            </a:r>
            <a:r>
              <a:rPr lang="en-US" altLang="en-US" sz="2400" dirty="0" smtClean="0"/>
              <a:t>component</a:t>
            </a:r>
          </a:p>
          <a:p>
            <a:endParaRPr lang="en-US" altLang="en-US" sz="2400" dirty="0"/>
          </a:p>
          <a:p>
            <a:pPr marL="342900" indent="-342900">
              <a:buFont typeface="Arial" panose="020B0604020202020204" pitchFamily="34" charset="0"/>
              <a:buChar char="•"/>
            </a:pPr>
            <a:r>
              <a:rPr lang="en-US" altLang="en-US" sz="2400" dirty="0"/>
              <a:t>Able to tune the design for a multi-core </a:t>
            </a:r>
            <a:r>
              <a:rPr lang="en-US" altLang="en-US" sz="2400" dirty="0" smtClean="0"/>
              <a:t>architecture</a:t>
            </a:r>
          </a:p>
          <a:p>
            <a:endParaRPr lang="en-US" altLang="en-US" sz="2400" dirty="0"/>
          </a:p>
          <a:p>
            <a:pPr marL="342900" indent="-342900">
              <a:buFont typeface="Arial" panose="020B0604020202020204" pitchFamily="34" charset="0"/>
              <a:buChar char="•"/>
            </a:pPr>
            <a:r>
              <a:rPr lang="en-US" altLang="en-US" sz="2400" dirty="0"/>
              <a:t>Defining the performance parameters</a:t>
            </a:r>
            <a:r>
              <a:rPr lang="en-US" altLang="en-US" sz="2400" dirty="0" smtClean="0"/>
              <a:t>,</a:t>
            </a:r>
          </a:p>
          <a:p>
            <a:endParaRPr lang="en-US" altLang="en-US" sz="2400" dirty="0"/>
          </a:p>
          <a:p>
            <a:pPr marL="342900" indent="-342900">
              <a:buFont typeface="Arial" panose="020B0604020202020204" pitchFamily="34" charset="0"/>
              <a:buChar char="•"/>
            </a:pPr>
            <a:r>
              <a:rPr lang="en-US" altLang="en-US" sz="2400" dirty="0"/>
              <a:t>Implementing design the service attributes like concurrency, availability, fault tolerance </a:t>
            </a:r>
            <a:r>
              <a:rPr lang="en-US" altLang="en-US" sz="2400" dirty="0" err="1"/>
              <a:t>etc</a:t>
            </a:r>
            <a:endParaRPr lang="en-US" altLang="en-US" sz="2400" dirty="0"/>
          </a:p>
        </p:txBody>
      </p:sp>
    </p:spTree>
    <p:extLst>
      <p:ext uri="{BB962C8B-B14F-4D97-AF65-F5344CB8AC3E}">
        <p14:creationId xmlns:p14="http://schemas.microsoft.com/office/powerpoint/2010/main" val="2976565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First, a small activity</a:t>
            </a:r>
            <a:endParaRPr lang="en-US" dirty="0"/>
          </a:p>
        </p:txBody>
      </p:sp>
      <p:sp>
        <p:nvSpPr>
          <p:cNvPr id="2" name="Rectangle 1"/>
          <p:cNvSpPr/>
          <p:nvPr/>
        </p:nvSpPr>
        <p:spPr>
          <a:xfrm>
            <a:off x="2075815" y="2349471"/>
            <a:ext cx="6483350" cy="1938992"/>
          </a:xfrm>
          <a:prstGeom prst="rect">
            <a:avLst/>
          </a:prstGeom>
        </p:spPr>
        <p:txBody>
          <a:bodyPr>
            <a:spAutoFit/>
          </a:bodyPr>
          <a:lstStyle/>
          <a:p>
            <a:pPr marL="342900" indent="-342900">
              <a:buFont typeface="Arial" panose="020B0604020202020204" pitchFamily="34" charset="0"/>
              <a:buChar char="•"/>
            </a:pPr>
            <a:r>
              <a:rPr lang="en-US" altLang="en-US" sz="2400" dirty="0"/>
              <a:t>Form groups of </a:t>
            </a:r>
            <a:r>
              <a:rPr lang="en-US" altLang="en-US" sz="2400" dirty="0" smtClean="0"/>
              <a:t>2</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Design a trash </a:t>
            </a:r>
            <a:r>
              <a:rPr lang="en-US" altLang="en-US" sz="2400" dirty="0" smtClean="0"/>
              <a:t>bin</a:t>
            </a:r>
          </a:p>
          <a:p>
            <a:endParaRPr lang="en-US" altLang="en-US" sz="2400" dirty="0"/>
          </a:p>
          <a:p>
            <a:pPr marL="342900" indent="-342900">
              <a:buFont typeface="Arial" panose="020B0604020202020204" pitchFamily="34" charset="0"/>
              <a:buChar char="•"/>
            </a:pPr>
            <a:r>
              <a:rPr lang="en-US" altLang="en-US" sz="2400" dirty="0"/>
              <a:t>You have 5 minutes to draw one</a:t>
            </a:r>
          </a:p>
        </p:txBody>
      </p:sp>
    </p:spTree>
    <p:extLst>
      <p:ext uri="{BB962C8B-B14F-4D97-AF65-F5344CB8AC3E}">
        <p14:creationId xmlns:p14="http://schemas.microsoft.com/office/powerpoint/2010/main" val="2647845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What is a component?</a:t>
            </a:r>
            <a:endParaRPr lang="en-US" dirty="0"/>
          </a:p>
        </p:txBody>
      </p:sp>
      <p:sp>
        <p:nvSpPr>
          <p:cNvPr id="2" name="Rectangle 1"/>
          <p:cNvSpPr/>
          <p:nvPr/>
        </p:nvSpPr>
        <p:spPr>
          <a:xfrm>
            <a:off x="1058544" y="2621112"/>
            <a:ext cx="11491595" cy="1569660"/>
          </a:xfrm>
          <a:prstGeom prst="rect">
            <a:avLst/>
          </a:prstGeom>
        </p:spPr>
        <p:txBody>
          <a:bodyPr wrap="square">
            <a:spAutoFit/>
          </a:bodyPr>
          <a:lstStyle/>
          <a:p>
            <a:r>
              <a:rPr lang="en-US" altLang="en-US" sz="2400" dirty="0"/>
              <a:t>“A modular, deployable, and replaceable part of a system that encapsulates implementation and exposes a set of interfaces.”</a:t>
            </a:r>
          </a:p>
          <a:p>
            <a:pPr>
              <a:buFont typeface="Wingdings" panose="05000000000000000000" pitchFamily="2" charset="2"/>
              <a:buNone/>
            </a:pPr>
            <a:endParaRPr lang="en-US" altLang="en-US" sz="2400" dirty="0"/>
          </a:p>
          <a:p>
            <a:pPr algn="r">
              <a:buFont typeface="Wingdings" panose="05000000000000000000" pitchFamily="2" charset="2"/>
              <a:buNone/>
            </a:pPr>
            <a:r>
              <a:rPr lang="en-US" altLang="en-US" sz="2400" i="1" dirty="0"/>
              <a:t>— OMG UML Specification</a:t>
            </a:r>
            <a:endParaRPr lang="en-US" altLang="en-US" sz="2400" dirty="0"/>
          </a:p>
        </p:txBody>
      </p:sp>
    </p:spTree>
    <p:extLst>
      <p:ext uri="{BB962C8B-B14F-4D97-AF65-F5344CB8AC3E}">
        <p14:creationId xmlns:p14="http://schemas.microsoft.com/office/powerpoint/2010/main" val="621474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Component level design</a:t>
            </a:r>
            <a:endParaRPr lang="en-US" dirty="0"/>
          </a:p>
        </p:txBody>
      </p:sp>
      <p:sp>
        <p:nvSpPr>
          <p:cNvPr id="4" name="Content Placeholder 1"/>
          <p:cNvSpPr txBox="1">
            <a:spLocks/>
          </p:cNvSpPr>
          <p:nvPr/>
        </p:nvSpPr>
        <p:spPr bwMode="auto">
          <a:xfrm>
            <a:off x="442302" y="2415858"/>
            <a:ext cx="11056278" cy="126460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no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Component-level design defines the data structures, algorithms, interface characteristics, and communication mechanisms allocated to each component</a:t>
            </a:r>
            <a:endParaRPr lang="en-US" altLang="en-US" sz="2400" dirty="0" smtClean="0"/>
          </a:p>
        </p:txBody>
      </p:sp>
      <p:sp>
        <p:nvSpPr>
          <p:cNvPr id="5" name="Content Placeholder 1"/>
          <p:cNvSpPr txBox="1">
            <a:spLocks/>
          </p:cNvSpPr>
          <p:nvPr/>
        </p:nvSpPr>
        <p:spPr bwMode="auto">
          <a:xfrm>
            <a:off x="770597" y="4191000"/>
            <a:ext cx="86899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lvl1pPr marL="342900" indent="-342900" eaLnBrk="0" hangingPunct="0">
              <a:defRPr sz="1400">
                <a:solidFill>
                  <a:srgbClr val="FFFFCC"/>
                </a:solidFill>
                <a:latin typeface="Times New Roman" panose="02020603050405020304" pitchFamily="18" charset="0"/>
              </a:defRPr>
            </a:lvl1pPr>
            <a:lvl2pPr marL="800100" indent="-34290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Functional view</a:t>
            </a:r>
          </a:p>
          <a:p>
            <a:pPr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View for each quality attribute</a:t>
            </a:r>
          </a:p>
          <a:p>
            <a:pPr lvl="1"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Availability </a:t>
            </a:r>
          </a:p>
          <a:p>
            <a:pPr lvl="1"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Performance</a:t>
            </a:r>
          </a:p>
          <a:p>
            <a:pPr lvl="1"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Deployment</a:t>
            </a:r>
          </a:p>
          <a:p>
            <a:pPr lvl="1"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Maintainability</a:t>
            </a:r>
          </a:p>
          <a:p>
            <a:pPr lvl="1" eaLnBrk="1" hangingPunct="1">
              <a:lnSpc>
                <a:spcPct val="150000"/>
              </a:lnSpc>
              <a:spcBef>
                <a:spcPct val="20000"/>
              </a:spcBef>
              <a:buSzPct val="70000"/>
              <a:buFont typeface="Wingdings" panose="05000000000000000000" pitchFamily="2" charset="2"/>
              <a:buChar char="q"/>
            </a:pPr>
            <a:endParaRPr lang="en-US" altLang="en-US" sz="2000" dirty="0">
              <a:solidFill>
                <a:schemeClr val="tx1"/>
              </a:solidFill>
              <a:latin typeface="Segoe UI" panose="020B0502040204020203" pitchFamily="34" charset="0"/>
              <a:cs typeface="Segoe UI" panose="020B0502040204020203" pitchFamily="34" charset="0"/>
            </a:endParaRPr>
          </a:p>
          <a:p>
            <a:pPr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Produce sufficient details for Detailed Design to take place.</a:t>
            </a:r>
          </a:p>
        </p:txBody>
      </p:sp>
    </p:spTree>
    <p:extLst>
      <p:ext uri="{BB962C8B-B14F-4D97-AF65-F5344CB8AC3E}">
        <p14:creationId xmlns:p14="http://schemas.microsoft.com/office/powerpoint/2010/main" val="3523834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Advanced</a:t>
            </a:r>
            <a:endParaRPr lang="en-US" dirty="0"/>
          </a:p>
        </p:txBody>
      </p:sp>
      <p:sp>
        <p:nvSpPr>
          <p:cNvPr id="3" name="Text Placeholder 2"/>
          <p:cNvSpPr>
            <a:spLocks noGrp="1"/>
          </p:cNvSpPr>
          <p:nvPr>
            <p:ph type="body" sz="quarter" idx="24"/>
          </p:nvPr>
        </p:nvSpPr>
        <p:spPr/>
        <p:txBody>
          <a:bodyPr/>
          <a:lstStyle/>
          <a:p>
            <a:r>
              <a:rPr lang="en-US" altLang="en-US" dirty="0"/>
              <a:t>Functional view</a:t>
            </a:r>
            <a:endParaRPr lang="en-US" dirty="0"/>
          </a:p>
        </p:txBody>
      </p:sp>
      <p:sp>
        <p:nvSpPr>
          <p:cNvPr id="4" name="Content Placeholder 1"/>
          <p:cNvSpPr txBox="1">
            <a:spLocks/>
          </p:cNvSpPr>
          <p:nvPr/>
        </p:nvSpPr>
        <p:spPr bwMode="auto">
          <a:xfrm>
            <a:off x="439127" y="2255838"/>
            <a:ext cx="11848123"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The functional view allows you to summarize what the key functions of the system are and how the various sub-functionalities are linked. </a:t>
            </a:r>
          </a:p>
          <a:p>
            <a:endParaRPr lang="en-US" altLang="en-US" sz="2400" dirty="0" smtClean="0"/>
          </a:p>
          <a:p>
            <a:r>
              <a:rPr lang="en-US" altLang="en-US" sz="2400" dirty="0" smtClean="0"/>
              <a:t>A functional view should answer the following types of questions.</a:t>
            </a:r>
          </a:p>
          <a:p>
            <a:pPr lvl="1"/>
            <a:r>
              <a:rPr lang="en-US" altLang="en-US" sz="2000" dirty="0" smtClean="0"/>
              <a:t>Is it clear what the component actually does?</a:t>
            </a:r>
          </a:p>
          <a:p>
            <a:pPr lvl="1"/>
            <a:r>
              <a:rPr lang="en-US" altLang="en-US" sz="2000" dirty="0" smtClean="0"/>
              <a:t>Is it clear which features/functions/use cases are most important?</a:t>
            </a:r>
          </a:p>
          <a:p>
            <a:pPr lvl="1"/>
            <a:r>
              <a:rPr lang="en-US" altLang="en-US" sz="2000" dirty="0" smtClean="0"/>
              <a:t>Is it clear who the key functional users are (roles, actors, </a:t>
            </a:r>
            <a:r>
              <a:rPr lang="en-US" altLang="en-US" sz="2000" dirty="0" err="1" smtClean="0"/>
              <a:t>etc</a:t>
            </a:r>
            <a:r>
              <a:rPr lang="en-US" altLang="en-US" sz="2000" dirty="0" smtClean="0"/>
              <a:t>) and how the component caters for their needs?</a:t>
            </a:r>
          </a:p>
          <a:p>
            <a:pPr lvl="1">
              <a:buFont typeface="Wingdings" panose="05000000000000000000" pitchFamily="2" charset="2"/>
              <a:buNone/>
            </a:pPr>
            <a:endParaRPr lang="en-US" altLang="en-US" sz="2400" dirty="0" smtClean="0"/>
          </a:p>
        </p:txBody>
      </p:sp>
    </p:spTree>
    <p:extLst>
      <p:ext uri="{BB962C8B-B14F-4D97-AF65-F5344CB8AC3E}">
        <p14:creationId xmlns:p14="http://schemas.microsoft.com/office/powerpoint/2010/main" val="905548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ricent">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 xmlns:ma14="http://schemas.microsoft.com/office/mac/drawingml/2011/main"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2.xml><?xml version="1.0" encoding="utf-8"?>
<a:theme xmlns:a="http://schemas.openxmlformats.org/drawingml/2006/main" name="1_Office Theme">
  <a:themeElements>
    <a:clrScheme name="Aricent-New-2016">
      <a:dk1>
        <a:sysClr val="windowText" lastClr="000000"/>
      </a:dk1>
      <a:lt1>
        <a:sysClr val="window" lastClr="FFFFFF"/>
      </a:lt1>
      <a:dk2>
        <a:srgbClr val="1F497D"/>
      </a:dk2>
      <a:lt2>
        <a:srgbClr val="EEECE1"/>
      </a:lt2>
      <a:accent1>
        <a:srgbClr val="32C225"/>
      </a:accent1>
      <a:accent2>
        <a:srgbClr val="F1262C"/>
      </a:accent2>
      <a:accent3>
        <a:srgbClr val="F1781C"/>
      </a:accent3>
      <a:accent4>
        <a:srgbClr val="2F9DDB"/>
      </a:accent4>
      <a:accent5>
        <a:srgbClr val="FFC300"/>
      </a:accent5>
      <a:accent6>
        <a:srgbClr val="23252D"/>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ma14="http://schemas.microsoft.com/office/mac/drawingml/2011/main" xmlns=""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57036045D59C468F23ED5CAE37EC2F" ma:contentTypeVersion="0" ma:contentTypeDescription="Create a new document." ma:contentTypeScope="" ma:versionID="b1130b813bf75c4d924c6d53e8dc8c5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26F468-B197-4B56-B42A-93342D143027}">
  <ds:schemaRefs>
    <ds:schemaRef ds:uri="http://schemas.microsoft.com/sharepoint/v3/contenttype/forms"/>
  </ds:schemaRefs>
</ds:datastoreItem>
</file>

<file path=customXml/itemProps2.xml><?xml version="1.0" encoding="utf-8"?>
<ds:datastoreItem xmlns:ds="http://schemas.openxmlformats.org/officeDocument/2006/customXml" ds:itemID="{4AB54723-3793-4A83-A805-F22BB13EC4C9}">
  <ds:schemaRefs>
    <ds:schemaRef ds:uri="http://schemas.openxmlformats.org/package/2006/metadata/core-properties"/>
    <ds:schemaRef ds:uri="http://schemas.microsoft.com/office/2006/documentManagement/types"/>
    <ds:schemaRef ds:uri="http://www.w3.org/XML/1998/namespace"/>
    <ds:schemaRef ds:uri="http://purl.org/dc/terms/"/>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39CD6D6-E987-4F03-BC82-3A399803D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10511</TotalTime>
  <Words>1373</Words>
  <Application>Microsoft Office PowerPoint</Application>
  <PresentationFormat>Custom</PresentationFormat>
  <Paragraphs>379</Paragraphs>
  <Slides>36</Slides>
  <Notes>6</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36</vt:i4>
      </vt:variant>
    </vt:vector>
  </HeadingPairs>
  <TitlesOfParts>
    <vt:vector size="53" baseType="lpstr">
      <vt:lpstr>Batang</vt:lpstr>
      <vt:lpstr>MS PGothic</vt:lpstr>
      <vt:lpstr>Arial</vt:lpstr>
      <vt:lpstr>Arial Narrow</vt:lpstr>
      <vt:lpstr>BentonSans</vt:lpstr>
      <vt:lpstr>BentonSans Book</vt:lpstr>
      <vt:lpstr>Book Antiqua</vt:lpstr>
      <vt:lpstr>Bookman Old Style</vt:lpstr>
      <vt:lpstr>Calibri</vt:lpstr>
      <vt:lpstr>Georgia</vt:lpstr>
      <vt:lpstr>Segoe UI</vt:lpstr>
      <vt:lpstr>Symbol</vt:lpstr>
      <vt:lpstr>Times New Roman</vt:lpstr>
      <vt:lpstr>Wingdings</vt:lpstr>
      <vt:lpstr>ヒラギノ角ゴ Pro W3</vt:lpstr>
      <vt:lpstr>Office Theme</vt:lpstr>
      <vt:lpstr>1_Office Theme</vt:lpstr>
      <vt:lpstr>Design:Advanced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MING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Jeroen Jonkers</dc:creator>
  <cp:lastModifiedBy>Soma Tiwari</cp:lastModifiedBy>
  <cp:revision>469</cp:revision>
  <cp:lastPrinted>2016-03-09T02:56:02Z</cp:lastPrinted>
  <dcterms:created xsi:type="dcterms:W3CDTF">2016-03-05T20:37:49Z</dcterms:created>
  <dcterms:modified xsi:type="dcterms:W3CDTF">2016-12-28T12:53:51Z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0x010100B157036045D59C468F23ED5CAE37EC2F</vt:lpwstr>
  </property>
  <property fmtid="{D5CDD505-2E9C-101B-9397-08002B2CF9AE}" pid="3" name="Order">
    <vt:r8>300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