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06" r:id="rId5"/>
  </p:sldMasterIdLst>
  <p:notesMasterIdLst>
    <p:notesMasterId r:id="rId67"/>
  </p:notesMasterIdLst>
  <p:handoutMasterIdLst>
    <p:handoutMasterId r:id="rId68"/>
  </p:handoutMasterIdLst>
  <p:sldIdLst>
    <p:sldId id="372" r:id="rId6"/>
    <p:sldId id="373" r:id="rId7"/>
    <p:sldId id="537" r:id="rId8"/>
    <p:sldId id="538" r:id="rId9"/>
    <p:sldId id="539" r:id="rId10"/>
    <p:sldId id="540" r:id="rId11"/>
    <p:sldId id="461" r:id="rId12"/>
    <p:sldId id="492" r:id="rId13"/>
    <p:sldId id="493" r:id="rId14"/>
    <p:sldId id="494" r:id="rId15"/>
    <p:sldId id="495" r:id="rId16"/>
    <p:sldId id="496" r:id="rId17"/>
    <p:sldId id="497" r:id="rId18"/>
    <p:sldId id="499" r:id="rId19"/>
    <p:sldId id="500" r:id="rId20"/>
    <p:sldId id="501" r:id="rId21"/>
    <p:sldId id="502" r:id="rId22"/>
    <p:sldId id="503" r:id="rId23"/>
    <p:sldId id="504" r:id="rId24"/>
    <p:sldId id="505" r:id="rId25"/>
    <p:sldId id="506" r:id="rId26"/>
    <p:sldId id="507" r:id="rId27"/>
    <p:sldId id="529" r:id="rId28"/>
    <p:sldId id="508" r:id="rId29"/>
    <p:sldId id="509" r:id="rId30"/>
    <p:sldId id="511" r:id="rId31"/>
    <p:sldId id="528" r:id="rId32"/>
    <p:sldId id="534" r:id="rId33"/>
    <p:sldId id="498" r:id="rId34"/>
    <p:sldId id="512" r:id="rId35"/>
    <p:sldId id="513" r:id="rId36"/>
    <p:sldId id="514" r:id="rId37"/>
    <p:sldId id="515" r:id="rId38"/>
    <p:sldId id="516" r:id="rId39"/>
    <p:sldId id="533" r:id="rId40"/>
    <p:sldId id="517" r:id="rId41"/>
    <p:sldId id="535" r:id="rId42"/>
    <p:sldId id="518" r:id="rId43"/>
    <p:sldId id="532" r:id="rId44"/>
    <p:sldId id="536" r:id="rId45"/>
    <p:sldId id="527" r:id="rId46"/>
    <p:sldId id="530" r:id="rId47"/>
    <p:sldId id="519" r:id="rId48"/>
    <p:sldId id="541" r:id="rId49"/>
    <p:sldId id="542" r:id="rId50"/>
    <p:sldId id="543" r:id="rId51"/>
    <p:sldId id="544" r:id="rId52"/>
    <p:sldId id="545" r:id="rId53"/>
    <p:sldId id="546" r:id="rId54"/>
    <p:sldId id="547" r:id="rId55"/>
    <p:sldId id="548" r:id="rId56"/>
    <p:sldId id="549" r:id="rId57"/>
    <p:sldId id="550" r:id="rId58"/>
    <p:sldId id="551" r:id="rId59"/>
    <p:sldId id="552" r:id="rId60"/>
    <p:sldId id="553" r:id="rId61"/>
    <p:sldId id="554" r:id="rId62"/>
    <p:sldId id="555" r:id="rId63"/>
    <p:sldId id="559" r:id="rId64"/>
    <p:sldId id="491" r:id="rId65"/>
    <p:sldId id="475" r:id="rId66"/>
  </p:sldIdLst>
  <p:sldSz cx="12966700" cy="9720263"/>
  <p:notesSz cx="6858000" cy="9144000"/>
  <p:defaultTextStyle>
    <a:defPPr>
      <a:defRPr lang="en-US"/>
    </a:defPPr>
    <a:lvl1pPr marL="0" algn="l" defTabSz="647889" rtl="0" eaLnBrk="1" latinLnBrk="0" hangingPunct="1">
      <a:defRPr sz="2600" kern="1200">
        <a:solidFill>
          <a:schemeClr val="tx1"/>
        </a:solidFill>
        <a:latin typeface="+mn-lt"/>
        <a:ea typeface="+mn-ea"/>
        <a:cs typeface="+mn-cs"/>
      </a:defRPr>
    </a:lvl1pPr>
    <a:lvl2pPr marL="647889" algn="l" defTabSz="647889" rtl="0" eaLnBrk="1" latinLnBrk="0" hangingPunct="1">
      <a:defRPr sz="2600" kern="1200">
        <a:solidFill>
          <a:schemeClr val="tx1"/>
        </a:solidFill>
        <a:latin typeface="+mn-lt"/>
        <a:ea typeface="+mn-ea"/>
        <a:cs typeface="+mn-cs"/>
      </a:defRPr>
    </a:lvl2pPr>
    <a:lvl3pPr marL="1295778" algn="l" defTabSz="647889" rtl="0" eaLnBrk="1" latinLnBrk="0" hangingPunct="1">
      <a:defRPr sz="2600" kern="1200">
        <a:solidFill>
          <a:schemeClr val="tx1"/>
        </a:solidFill>
        <a:latin typeface="+mn-lt"/>
        <a:ea typeface="+mn-ea"/>
        <a:cs typeface="+mn-cs"/>
      </a:defRPr>
    </a:lvl3pPr>
    <a:lvl4pPr marL="1943668" algn="l" defTabSz="647889" rtl="0" eaLnBrk="1" latinLnBrk="0" hangingPunct="1">
      <a:defRPr sz="2600" kern="1200">
        <a:solidFill>
          <a:schemeClr val="tx1"/>
        </a:solidFill>
        <a:latin typeface="+mn-lt"/>
        <a:ea typeface="+mn-ea"/>
        <a:cs typeface="+mn-cs"/>
      </a:defRPr>
    </a:lvl4pPr>
    <a:lvl5pPr marL="2591556" algn="l" defTabSz="647889" rtl="0" eaLnBrk="1" latinLnBrk="0" hangingPunct="1">
      <a:defRPr sz="2600" kern="1200">
        <a:solidFill>
          <a:schemeClr val="tx1"/>
        </a:solidFill>
        <a:latin typeface="+mn-lt"/>
        <a:ea typeface="+mn-ea"/>
        <a:cs typeface="+mn-cs"/>
      </a:defRPr>
    </a:lvl5pPr>
    <a:lvl6pPr marL="3239445" algn="l" defTabSz="647889" rtl="0" eaLnBrk="1" latinLnBrk="0" hangingPunct="1">
      <a:defRPr sz="2600" kern="1200">
        <a:solidFill>
          <a:schemeClr val="tx1"/>
        </a:solidFill>
        <a:latin typeface="+mn-lt"/>
        <a:ea typeface="+mn-ea"/>
        <a:cs typeface="+mn-cs"/>
      </a:defRPr>
    </a:lvl6pPr>
    <a:lvl7pPr marL="3887334" algn="l" defTabSz="647889" rtl="0" eaLnBrk="1" latinLnBrk="0" hangingPunct="1">
      <a:defRPr sz="2600" kern="1200">
        <a:solidFill>
          <a:schemeClr val="tx1"/>
        </a:solidFill>
        <a:latin typeface="+mn-lt"/>
        <a:ea typeface="+mn-ea"/>
        <a:cs typeface="+mn-cs"/>
      </a:defRPr>
    </a:lvl7pPr>
    <a:lvl8pPr marL="4535223" algn="l" defTabSz="647889" rtl="0" eaLnBrk="1" latinLnBrk="0" hangingPunct="1">
      <a:defRPr sz="2600" kern="1200">
        <a:solidFill>
          <a:schemeClr val="tx1"/>
        </a:solidFill>
        <a:latin typeface="+mn-lt"/>
        <a:ea typeface="+mn-ea"/>
        <a:cs typeface="+mn-cs"/>
      </a:defRPr>
    </a:lvl8pPr>
    <a:lvl9pPr marL="5183112" algn="l" defTabSz="647889"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2" userDrawn="1">
          <p15:clr>
            <a:srgbClr val="A4A3A4"/>
          </p15:clr>
        </p15:guide>
        <p15:guide id="2" pos="4082" userDrawn="1">
          <p15:clr>
            <a:srgbClr val="A4A3A4"/>
          </p15:clr>
        </p15:guide>
        <p15:guide id="3" pos="40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024"/>
    <a:srgbClr val="F1AC00"/>
    <a:srgbClr val="3EC73C"/>
    <a:srgbClr val="ED5041"/>
    <a:srgbClr val="3FB2E8"/>
    <a:srgbClr val="E2E2E2"/>
    <a:srgbClr val="EB8204"/>
    <a:srgbClr val="D64712"/>
    <a:srgbClr val="2F9DDB"/>
    <a:srgbClr val="32C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66" autoAdjust="0"/>
    <p:restoredTop sz="94637" autoAdjust="0"/>
  </p:normalViewPr>
  <p:slideViewPr>
    <p:cSldViewPr snapToGrid="0">
      <p:cViewPr varScale="1">
        <p:scale>
          <a:sx n="67" d="100"/>
          <a:sy n="67" d="100"/>
        </p:scale>
        <p:origin x="1344" y="101"/>
      </p:cViewPr>
      <p:guideLst>
        <p:guide orient="horz" pos="3062"/>
        <p:guide pos="4082"/>
        <p:guide pos="40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7" d="100"/>
          <a:sy n="67" d="100"/>
        </p:scale>
        <p:origin x="237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86E21-0D21-475C-89AE-AF71350A26DB}" type="doc">
      <dgm:prSet loTypeId="urn:microsoft.com/office/officeart/2005/8/layout/radial4" loCatId="relationship" qsTypeId="urn:microsoft.com/office/officeart/2005/8/quickstyle/simple1" qsCatId="simple" csTypeId="urn:microsoft.com/office/officeart/2005/8/colors/colorful2" csCatId="colorful" phldr="1"/>
      <dgm:spPr/>
      <dgm:t>
        <a:bodyPr/>
        <a:lstStyle/>
        <a:p>
          <a:endParaRPr lang="en-US"/>
        </a:p>
      </dgm:t>
    </dgm:pt>
    <dgm:pt modelId="{F6D45FCD-9B79-4B7A-A2E5-1CDD55F888CC}">
      <dgm:prSet phldrT="[Text]"/>
      <dgm:spPr/>
      <dgm:t>
        <a:bodyPr/>
        <a:lstStyle/>
        <a:p>
          <a:r>
            <a:rPr lang="en-US" dirty="0" smtClean="0"/>
            <a:t>Module</a:t>
          </a:r>
          <a:endParaRPr lang="en-US" dirty="0"/>
        </a:p>
      </dgm:t>
    </dgm:pt>
    <dgm:pt modelId="{6ED82D7E-2406-407F-A4F6-BB2E533B84EF}" type="parTrans" cxnId="{2183AE83-C915-4683-82F8-11023274EEA0}">
      <dgm:prSet/>
      <dgm:spPr/>
      <dgm:t>
        <a:bodyPr/>
        <a:lstStyle/>
        <a:p>
          <a:endParaRPr lang="en-US"/>
        </a:p>
      </dgm:t>
    </dgm:pt>
    <dgm:pt modelId="{764B1D66-FEED-4E56-8F86-70EBB52DC50F}" type="sibTrans" cxnId="{2183AE83-C915-4683-82F8-11023274EEA0}">
      <dgm:prSet/>
      <dgm:spPr/>
      <dgm:t>
        <a:bodyPr/>
        <a:lstStyle/>
        <a:p>
          <a:endParaRPr lang="en-US"/>
        </a:p>
      </dgm:t>
    </dgm:pt>
    <dgm:pt modelId="{C045A686-A2CE-44FD-91F7-9BC75C750887}">
      <dgm:prSet phldrT="[Text]"/>
      <dgm:spPr/>
      <dgm:t>
        <a:bodyPr/>
        <a:lstStyle/>
        <a:p>
          <a:r>
            <a:rPr lang="en-US" dirty="0" smtClean="0"/>
            <a:t>Timeout</a:t>
          </a:r>
          <a:endParaRPr lang="en-US" dirty="0"/>
        </a:p>
      </dgm:t>
    </dgm:pt>
    <dgm:pt modelId="{72518BD9-CE19-4BF0-9079-B18E519C4865}" type="parTrans" cxnId="{FE465A98-C3E2-4ABE-A022-E63090FDCDAA}">
      <dgm:prSet/>
      <dgm:spPr/>
      <dgm:t>
        <a:bodyPr/>
        <a:lstStyle/>
        <a:p>
          <a:endParaRPr lang="en-US"/>
        </a:p>
      </dgm:t>
    </dgm:pt>
    <dgm:pt modelId="{AFE0FCAF-1AF3-4AD1-BAA3-496F196B8E5A}" type="sibTrans" cxnId="{FE465A98-C3E2-4ABE-A022-E63090FDCDAA}">
      <dgm:prSet/>
      <dgm:spPr/>
      <dgm:t>
        <a:bodyPr/>
        <a:lstStyle/>
        <a:p>
          <a:endParaRPr lang="en-US"/>
        </a:p>
      </dgm:t>
    </dgm:pt>
    <dgm:pt modelId="{39033166-2353-4E8E-A220-1042ED8BA17B}">
      <dgm:prSet phldrT="[Text]"/>
      <dgm:spPr/>
      <dgm:t>
        <a:bodyPr/>
        <a:lstStyle/>
        <a:p>
          <a:r>
            <a:rPr lang="en-US" dirty="0" smtClean="0"/>
            <a:t>Data Packet</a:t>
          </a:r>
          <a:endParaRPr lang="en-US" dirty="0"/>
        </a:p>
      </dgm:t>
    </dgm:pt>
    <dgm:pt modelId="{BBA9092B-0FC6-4E93-A3AB-EB2383DB9FE5}" type="parTrans" cxnId="{3A2E77A9-F497-484E-83AC-E63D1E1D59CB}">
      <dgm:prSet/>
      <dgm:spPr/>
      <dgm:t>
        <a:bodyPr/>
        <a:lstStyle/>
        <a:p>
          <a:endParaRPr lang="en-US"/>
        </a:p>
      </dgm:t>
    </dgm:pt>
    <dgm:pt modelId="{66DA6BC5-E7C0-4399-BBDE-0468FE55E837}" type="sibTrans" cxnId="{3A2E77A9-F497-484E-83AC-E63D1E1D59CB}">
      <dgm:prSet/>
      <dgm:spPr/>
      <dgm:t>
        <a:bodyPr/>
        <a:lstStyle/>
        <a:p>
          <a:endParaRPr lang="en-US"/>
        </a:p>
      </dgm:t>
    </dgm:pt>
    <dgm:pt modelId="{F77C4014-AC3E-4E7E-823C-AF5D19F9FF6F}">
      <dgm:prSet phldrT="[Text]"/>
      <dgm:spPr/>
      <dgm:t>
        <a:bodyPr/>
        <a:lstStyle/>
        <a:p>
          <a:r>
            <a:rPr lang="en-US" dirty="0" smtClean="0"/>
            <a:t>Hardware interrupt</a:t>
          </a:r>
          <a:endParaRPr lang="en-US" dirty="0"/>
        </a:p>
      </dgm:t>
    </dgm:pt>
    <dgm:pt modelId="{88DC5546-2C85-4214-AB41-463C7D834BD0}" type="parTrans" cxnId="{CB70C42F-9FE7-43B7-889C-14EB07ACB298}">
      <dgm:prSet/>
      <dgm:spPr/>
      <dgm:t>
        <a:bodyPr/>
        <a:lstStyle/>
        <a:p>
          <a:endParaRPr lang="en-US"/>
        </a:p>
      </dgm:t>
    </dgm:pt>
    <dgm:pt modelId="{F066336B-4298-4104-8FF0-17FB994FD964}" type="sibTrans" cxnId="{CB70C42F-9FE7-43B7-889C-14EB07ACB298}">
      <dgm:prSet/>
      <dgm:spPr/>
      <dgm:t>
        <a:bodyPr/>
        <a:lstStyle/>
        <a:p>
          <a:endParaRPr lang="en-US"/>
        </a:p>
      </dgm:t>
    </dgm:pt>
    <dgm:pt modelId="{59D0BE48-D79F-4FFF-8D59-0AC0BD1DAD29}" type="pres">
      <dgm:prSet presAssocID="{05186E21-0D21-475C-89AE-AF71350A26DB}" presName="cycle" presStyleCnt="0">
        <dgm:presLayoutVars>
          <dgm:chMax val="1"/>
          <dgm:dir/>
          <dgm:animLvl val="ctr"/>
          <dgm:resizeHandles val="exact"/>
        </dgm:presLayoutVars>
      </dgm:prSet>
      <dgm:spPr/>
      <dgm:t>
        <a:bodyPr/>
        <a:lstStyle/>
        <a:p>
          <a:endParaRPr lang="en-US"/>
        </a:p>
      </dgm:t>
    </dgm:pt>
    <dgm:pt modelId="{358EEF2A-6315-4670-B9FA-D4BCA89032D0}" type="pres">
      <dgm:prSet presAssocID="{F6D45FCD-9B79-4B7A-A2E5-1CDD55F888CC}" presName="centerShape" presStyleLbl="node0" presStyleIdx="0" presStyleCnt="1"/>
      <dgm:spPr/>
      <dgm:t>
        <a:bodyPr/>
        <a:lstStyle/>
        <a:p>
          <a:endParaRPr lang="en-US"/>
        </a:p>
      </dgm:t>
    </dgm:pt>
    <dgm:pt modelId="{9910702C-5750-42C2-8E39-774F4AC06175}" type="pres">
      <dgm:prSet presAssocID="{72518BD9-CE19-4BF0-9079-B18E519C4865}" presName="parTrans" presStyleLbl="bgSibTrans2D1" presStyleIdx="0" presStyleCnt="3"/>
      <dgm:spPr/>
      <dgm:t>
        <a:bodyPr/>
        <a:lstStyle/>
        <a:p>
          <a:endParaRPr lang="en-US"/>
        </a:p>
      </dgm:t>
    </dgm:pt>
    <dgm:pt modelId="{8CF3544F-176C-419F-A980-BE86E472162C}" type="pres">
      <dgm:prSet presAssocID="{C045A686-A2CE-44FD-91F7-9BC75C750887}" presName="node" presStyleLbl="node1" presStyleIdx="0" presStyleCnt="3">
        <dgm:presLayoutVars>
          <dgm:bulletEnabled val="1"/>
        </dgm:presLayoutVars>
      </dgm:prSet>
      <dgm:spPr/>
      <dgm:t>
        <a:bodyPr/>
        <a:lstStyle/>
        <a:p>
          <a:endParaRPr lang="en-US"/>
        </a:p>
      </dgm:t>
    </dgm:pt>
    <dgm:pt modelId="{0BB17F09-B5F1-4018-AAD9-73F603ACA6C1}" type="pres">
      <dgm:prSet presAssocID="{BBA9092B-0FC6-4E93-A3AB-EB2383DB9FE5}" presName="parTrans" presStyleLbl="bgSibTrans2D1" presStyleIdx="1" presStyleCnt="3"/>
      <dgm:spPr/>
      <dgm:t>
        <a:bodyPr/>
        <a:lstStyle/>
        <a:p>
          <a:endParaRPr lang="en-US"/>
        </a:p>
      </dgm:t>
    </dgm:pt>
    <dgm:pt modelId="{001D4382-6BB3-4C97-AB28-A45B4421E69B}" type="pres">
      <dgm:prSet presAssocID="{39033166-2353-4E8E-A220-1042ED8BA17B}" presName="node" presStyleLbl="node1" presStyleIdx="1" presStyleCnt="3">
        <dgm:presLayoutVars>
          <dgm:bulletEnabled val="1"/>
        </dgm:presLayoutVars>
      </dgm:prSet>
      <dgm:spPr/>
      <dgm:t>
        <a:bodyPr/>
        <a:lstStyle/>
        <a:p>
          <a:endParaRPr lang="en-US"/>
        </a:p>
      </dgm:t>
    </dgm:pt>
    <dgm:pt modelId="{5E28D207-0D9A-4E6D-8193-7549D184DF2E}" type="pres">
      <dgm:prSet presAssocID="{88DC5546-2C85-4214-AB41-463C7D834BD0}" presName="parTrans" presStyleLbl="bgSibTrans2D1" presStyleIdx="2" presStyleCnt="3"/>
      <dgm:spPr/>
      <dgm:t>
        <a:bodyPr/>
        <a:lstStyle/>
        <a:p>
          <a:endParaRPr lang="en-US"/>
        </a:p>
      </dgm:t>
    </dgm:pt>
    <dgm:pt modelId="{54387225-C856-4325-91A1-30C59A78F4CC}" type="pres">
      <dgm:prSet presAssocID="{F77C4014-AC3E-4E7E-823C-AF5D19F9FF6F}" presName="node" presStyleLbl="node1" presStyleIdx="2" presStyleCnt="3">
        <dgm:presLayoutVars>
          <dgm:bulletEnabled val="1"/>
        </dgm:presLayoutVars>
      </dgm:prSet>
      <dgm:spPr/>
      <dgm:t>
        <a:bodyPr/>
        <a:lstStyle/>
        <a:p>
          <a:endParaRPr lang="en-US"/>
        </a:p>
      </dgm:t>
    </dgm:pt>
  </dgm:ptLst>
  <dgm:cxnLst>
    <dgm:cxn modelId="{2183AE83-C915-4683-82F8-11023274EEA0}" srcId="{05186E21-0D21-475C-89AE-AF71350A26DB}" destId="{F6D45FCD-9B79-4B7A-A2E5-1CDD55F888CC}" srcOrd="0" destOrd="0" parTransId="{6ED82D7E-2406-407F-A4F6-BB2E533B84EF}" sibTransId="{764B1D66-FEED-4E56-8F86-70EBB52DC50F}"/>
    <dgm:cxn modelId="{6A59CE07-3AF5-4A2A-8EF2-875204F48315}" type="presOf" srcId="{F6D45FCD-9B79-4B7A-A2E5-1CDD55F888CC}" destId="{358EEF2A-6315-4670-B9FA-D4BCA89032D0}" srcOrd="0" destOrd="0" presId="urn:microsoft.com/office/officeart/2005/8/layout/radial4"/>
    <dgm:cxn modelId="{2319538C-191C-449C-A777-04777ACAF924}" type="presOf" srcId="{88DC5546-2C85-4214-AB41-463C7D834BD0}" destId="{5E28D207-0D9A-4E6D-8193-7549D184DF2E}" srcOrd="0" destOrd="0" presId="urn:microsoft.com/office/officeart/2005/8/layout/radial4"/>
    <dgm:cxn modelId="{7D4F8D4F-B871-42C0-B74B-CA1BEBA9CDD8}" type="presOf" srcId="{05186E21-0D21-475C-89AE-AF71350A26DB}" destId="{59D0BE48-D79F-4FFF-8D59-0AC0BD1DAD29}" srcOrd="0" destOrd="0" presId="urn:microsoft.com/office/officeart/2005/8/layout/radial4"/>
    <dgm:cxn modelId="{EF0467B7-5BEE-4691-9C8B-209768FC9A6A}" type="presOf" srcId="{BBA9092B-0FC6-4E93-A3AB-EB2383DB9FE5}" destId="{0BB17F09-B5F1-4018-AAD9-73F603ACA6C1}" srcOrd="0" destOrd="0" presId="urn:microsoft.com/office/officeart/2005/8/layout/radial4"/>
    <dgm:cxn modelId="{815910A6-9786-4218-9885-2A3B04DF1B56}" type="presOf" srcId="{F77C4014-AC3E-4E7E-823C-AF5D19F9FF6F}" destId="{54387225-C856-4325-91A1-30C59A78F4CC}" srcOrd="0" destOrd="0" presId="urn:microsoft.com/office/officeart/2005/8/layout/radial4"/>
    <dgm:cxn modelId="{6BEDC137-E4AD-4BF0-9DCE-EAD0D11E8E93}" type="presOf" srcId="{39033166-2353-4E8E-A220-1042ED8BA17B}" destId="{001D4382-6BB3-4C97-AB28-A45B4421E69B}" srcOrd="0" destOrd="0" presId="urn:microsoft.com/office/officeart/2005/8/layout/radial4"/>
    <dgm:cxn modelId="{ECADA9B8-22CE-4FD3-B7FC-21B83674B27A}" type="presOf" srcId="{C045A686-A2CE-44FD-91F7-9BC75C750887}" destId="{8CF3544F-176C-419F-A980-BE86E472162C}" srcOrd="0" destOrd="0" presId="urn:microsoft.com/office/officeart/2005/8/layout/radial4"/>
    <dgm:cxn modelId="{FE465A98-C3E2-4ABE-A022-E63090FDCDAA}" srcId="{F6D45FCD-9B79-4B7A-A2E5-1CDD55F888CC}" destId="{C045A686-A2CE-44FD-91F7-9BC75C750887}" srcOrd="0" destOrd="0" parTransId="{72518BD9-CE19-4BF0-9079-B18E519C4865}" sibTransId="{AFE0FCAF-1AF3-4AD1-BAA3-496F196B8E5A}"/>
    <dgm:cxn modelId="{CB70C42F-9FE7-43B7-889C-14EB07ACB298}" srcId="{F6D45FCD-9B79-4B7A-A2E5-1CDD55F888CC}" destId="{F77C4014-AC3E-4E7E-823C-AF5D19F9FF6F}" srcOrd="2" destOrd="0" parTransId="{88DC5546-2C85-4214-AB41-463C7D834BD0}" sibTransId="{F066336B-4298-4104-8FF0-17FB994FD964}"/>
    <dgm:cxn modelId="{2D9463D7-BE27-4B54-A9EB-60FAF94A6135}" type="presOf" srcId="{72518BD9-CE19-4BF0-9079-B18E519C4865}" destId="{9910702C-5750-42C2-8E39-774F4AC06175}" srcOrd="0" destOrd="0" presId="urn:microsoft.com/office/officeart/2005/8/layout/radial4"/>
    <dgm:cxn modelId="{3A2E77A9-F497-484E-83AC-E63D1E1D59CB}" srcId="{F6D45FCD-9B79-4B7A-A2E5-1CDD55F888CC}" destId="{39033166-2353-4E8E-A220-1042ED8BA17B}" srcOrd="1" destOrd="0" parTransId="{BBA9092B-0FC6-4E93-A3AB-EB2383DB9FE5}" sibTransId="{66DA6BC5-E7C0-4399-BBDE-0468FE55E837}"/>
    <dgm:cxn modelId="{08D4E623-8767-48FF-A379-58F020B0DE15}" type="presParOf" srcId="{59D0BE48-D79F-4FFF-8D59-0AC0BD1DAD29}" destId="{358EEF2A-6315-4670-B9FA-D4BCA89032D0}" srcOrd="0" destOrd="0" presId="urn:microsoft.com/office/officeart/2005/8/layout/radial4"/>
    <dgm:cxn modelId="{4397D08A-D218-4F4F-B601-DC11FDA7B87B}" type="presParOf" srcId="{59D0BE48-D79F-4FFF-8D59-0AC0BD1DAD29}" destId="{9910702C-5750-42C2-8E39-774F4AC06175}" srcOrd="1" destOrd="0" presId="urn:microsoft.com/office/officeart/2005/8/layout/radial4"/>
    <dgm:cxn modelId="{3240F34F-C19D-40A1-891A-6C66C12FED57}" type="presParOf" srcId="{59D0BE48-D79F-4FFF-8D59-0AC0BD1DAD29}" destId="{8CF3544F-176C-419F-A980-BE86E472162C}" srcOrd="2" destOrd="0" presId="urn:microsoft.com/office/officeart/2005/8/layout/radial4"/>
    <dgm:cxn modelId="{D0D2FBA0-923C-437B-ABEF-A51C08EEC523}" type="presParOf" srcId="{59D0BE48-D79F-4FFF-8D59-0AC0BD1DAD29}" destId="{0BB17F09-B5F1-4018-AAD9-73F603ACA6C1}" srcOrd="3" destOrd="0" presId="urn:microsoft.com/office/officeart/2005/8/layout/radial4"/>
    <dgm:cxn modelId="{B6C3B570-F52F-445F-81DE-94F60CA15025}" type="presParOf" srcId="{59D0BE48-D79F-4FFF-8D59-0AC0BD1DAD29}" destId="{001D4382-6BB3-4C97-AB28-A45B4421E69B}" srcOrd="4" destOrd="0" presId="urn:microsoft.com/office/officeart/2005/8/layout/radial4"/>
    <dgm:cxn modelId="{DCA80DC9-95BB-4D5E-890F-E3428C8D0A28}" type="presParOf" srcId="{59D0BE48-D79F-4FFF-8D59-0AC0BD1DAD29}" destId="{5E28D207-0D9A-4E6D-8193-7549D184DF2E}" srcOrd="5" destOrd="0" presId="urn:microsoft.com/office/officeart/2005/8/layout/radial4"/>
    <dgm:cxn modelId="{5D1FAD51-6071-4FDD-AA82-25B8CEBF440E}" type="presParOf" srcId="{59D0BE48-D79F-4FFF-8D59-0AC0BD1DAD29}" destId="{54387225-C856-4325-91A1-30C59A78F4C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EEF2A-6315-4670-B9FA-D4BCA89032D0}">
      <dsp:nvSpPr>
        <dsp:cNvPr id="0" name=""/>
        <dsp:cNvSpPr/>
      </dsp:nvSpPr>
      <dsp:spPr>
        <a:xfrm>
          <a:off x="1946910" y="1887009"/>
          <a:ext cx="1440180" cy="14401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Module</a:t>
          </a:r>
          <a:endParaRPr lang="en-US" sz="2300" kern="1200" dirty="0"/>
        </a:p>
      </dsp:txBody>
      <dsp:txXfrm>
        <a:off x="2157819" y="2097918"/>
        <a:ext cx="1018362" cy="1018362"/>
      </dsp:txXfrm>
    </dsp:sp>
    <dsp:sp modelId="{9910702C-5750-42C2-8E39-774F4AC06175}">
      <dsp:nvSpPr>
        <dsp:cNvPr id="0" name=""/>
        <dsp:cNvSpPr/>
      </dsp:nvSpPr>
      <dsp:spPr>
        <a:xfrm rot="12900000">
          <a:off x="865394" y="1583556"/>
          <a:ext cx="1265855" cy="410451"/>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F3544F-176C-419F-A980-BE86E472162C}">
      <dsp:nvSpPr>
        <dsp:cNvPr id="0" name=""/>
        <dsp:cNvSpPr/>
      </dsp:nvSpPr>
      <dsp:spPr>
        <a:xfrm>
          <a:off x="295772" y="878481"/>
          <a:ext cx="1368171" cy="10945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Timeout</a:t>
          </a:r>
          <a:endParaRPr lang="en-US" sz="2100" kern="1200" dirty="0"/>
        </a:p>
      </dsp:txBody>
      <dsp:txXfrm>
        <a:off x="327830" y="910539"/>
        <a:ext cx="1304055" cy="1030420"/>
      </dsp:txXfrm>
    </dsp:sp>
    <dsp:sp modelId="{0BB17F09-B5F1-4018-AAD9-73F603ACA6C1}">
      <dsp:nvSpPr>
        <dsp:cNvPr id="0" name=""/>
        <dsp:cNvSpPr/>
      </dsp:nvSpPr>
      <dsp:spPr>
        <a:xfrm rot="16200000">
          <a:off x="2034072" y="975181"/>
          <a:ext cx="1265855" cy="410451"/>
        </a:xfrm>
        <a:prstGeom prst="leftArrow">
          <a:avLst>
            <a:gd name="adj1" fmla="val 60000"/>
            <a:gd name="adj2" fmla="val 50000"/>
          </a:avLst>
        </a:prstGeom>
        <a:solidFill>
          <a:schemeClr val="accent2">
            <a:hueOff val="-9969269"/>
            <a:satOff val="251"/>
            <a:lumOff val="-98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1D4382-6BB3-4C97-AB28-A45B4421E69B}">
      <dsp:nvSpPr>
        <dsp:cNvPr id="0" name=""/>
        <dsp:cNvSpPr/>
      </dsp:nvSpPr>
      <dsp:spPr>
        <a:xfrm>
          <a:off x="1982914" y="210"/>
          <a:ext cx="1368171" cy="1094536"/>
        </a:xfrm>
        <a:prstGeom prst="roundRect">
          <a:avLst>
            <a:gd name="adj" fmla="val 10000"/>
          </a:avLst>
        </a:prstGeom>
        <a:solidFill>
          <a:schemeClr val="accent2">
            <a:hueOff val="-9969269"/>
            <a:satOff val="251"/>
            <a:lumOff val="-9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Data Packet</a:t>
          </a:r>
          <a:endParaRPr lang="en-US" sz="2100" kern="1200" dirty="0"/>
        </a:p>
      </dsp:txBody>
      <dsp:txXfrm>
        <a:off x="2014972" y="32268"/>
        <a:ext cx="1304055" cy="1030420"/>
      </dsp:txXfrm>
    </dsp:sp>
    <dsp:sp modelId="{5E28D207-0D9A-4E6D-8193-7549D184DF2E}">
      <dsp:nvSpPr>
        <dsp:cNvPr id="0" name=""/>
        <dsp:cNvSpPr/>
      </dsp:nvSpPr>
      <dsp:spPr>
        <a:xfrm rot="19500000">
          <a:off x="3202749" y="1583556"/>
          <a:ext cx="1265855" cy="410451"/>
        </a:xfrm>
        <a:prstGeom prst="leftArrow">
          <a:avLst>
            <a:gd name="adj1" fmla="val 60000"/>
            <a:gd name="adj2" fmla="val 50000"/>
          </a:avLst>
        </a:prstGeom>
        <a:solidFill>
          <a:schemeClr val="accent2">
            <a:hueOff val="-19938538"/>
            <a:satOff val="503"/>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387225-C856-4325-91A1-30C59A78F4CC}">
      <dsp:nvSpPr>
        <dsp:cNvPr id="0" name=""/>
        <dsp:cNvSpPr/>
      </dsp:nvSpPr>
      <dsp:spPr>
        <a:xfrm>
          <a:off x="3670056" y="878481"/>
          <a:ext cx="1368171" cy="1094536"/>
        </a:xfrm>
        <a:prstGeom prst="roundRect">
          <a:avLst>
            <a:gd name="adj" fmla="val 10000"/>
          </a:avLst>
        </a:prstGeom>
        <a:solidFill>
          <a:schemeClr val="accent2">
            <a:hueOff val="-19938538"/>
            <a:satOff val="503"/>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Hardware interrupt</a:t>
          </a:r>
          <a:endParaRPr lang="en-US" sz="2100" kern="1200" dirty="0"/>
        </a:p>
      </dsp:txBody>
      <dsp:txXfrm>
        <a:off x="3702114" y="910539"/>
        <a:ext cx="1304055" cy="103042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D5D4AB-C385-4EC4-AB98-7C863E74081A}" type="datetimeFigureOut">
              <a:rPr lang="en-GB" smtClean="0"/>
              <a:pPr/>
              <a:t>17/01/2017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E11891-CCEA-4FC7-9DD4-8693E2D81B3A}" type="slidenum">
              <a:rPr lang="en-GB" smtClean="0"/>
              <a:pPr/>
              <a:t>‹#›</a:t>
            </a:fld>
            <a:endParaRPr lang="en-GB"/>
          </a:p>
        </p:txBody>
      </p:sp>
    </p:spTree>
    <p:extLst>
      <p:ext uri="{BB962C8B-B14F-4D97-AF65-F5344CB8AC3E}">
        <p14:creationId xmlns:p14="http://schemas.microsoft.com/office/powerpoint/2010/main" val="1574117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3616D-4ABF-334D-BA17-A750DE1DA60C}" type="datetimeFigureOut">
              <a:rPr lang="en-US" smtClean="0"/>
              <a:pPr/>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ED3F8-F0F5-0740-80BB-A0AC688E8499}" type="slidenum">
              <a:rPr lang="en-US" smtClean="0"/>
              <a:pPr/>
              <a:t>‹#›</a:t>
            </a:fld>
            <a:endParaRPr lang="en-US"/>
          </a:p>
        </p:txBody>
      </p:sp>
    </p:spTree>
    <p:extLst>
      <p:ext uri="{BB962C8B-B14F-4D97-AF65-F5344CB8AC3E}">
        <p14:creationId xmlns:p14="http://schemas.microsoft.com/office/powerpoint/2010/main" val="2346710879"/>
      </p:ext>
    </p:extLst>
  </p:cSld>
  <p:clrMap bg1="lt1" tx1="dk1" bg2="lt2" tx2="dk2" accent1="accent1" accent2="accent2" accent3="accent3" accent4="accent4" accent5="accent5" accent6="accent6" hlink="hlink" folHlink="folHlink"/>
  <p:notesStyle>
    <a:lvl1pPr marL="0" algn="l" defTabSz="455554" rtl="0" eaLnBrk="1" latinLnBrk="0" hangingPunct="1">
      <a:defRPr sz="1200" kern="1200">
        <a:solidFill>
          <a:schemeClr val="tx1"/>
        </a:solidFill>
        <a:latin typeface="+mn-lt"/>
        <a:ea typeface="+mn-ea"/>
        <a:cs typeface="+mn-cs"/>
      </a:defRPr>
    </a:lvl1pPr>
    <a:lvl2pPr marL="455554" algn="l" defTabSz="455554" rtl="0" eaLnBrk="1" latinLnBrk="0" hangingPunct="1">
      <a:defRPr sz="1200" kern="1200">
        <a:solidFill>
          <a:schemeClr val="tx1"/>
        </a:solidFill>
        <a:latin typeface="+mn-lt"/>
        <a:ea typeface="+mn-ea"/>
        <a:cs typeface="+mn-cs"/>
      </a:defRPr>
    </a:lvl2pPr>
    <a:lvl3pPr marL="911108" algn="l" defTabSz="455554" rtl="0" eaLnBrk="1" latinLnBrk="0" hangingPunct="1">
      <a:defRPr sz="1200" kern="1200">
        <a:solidFill>
          <a:schemeClr val="tx1"/>
        </a:solidFill>
        <a:latin typeface="+mn-lt"/>
        <a:ea typeface="+mn-ea"/>
        <a:cs typeface="+mn-cs"/>
      </a:defRPr>
    </a:lvl3pPr>
    <a:lvl4pPr marL="1366662" algn="l" defTabSz="455554" rtl="0" eaLnBrk="1" latinLnBrk="0" hangingPunct="1">
      <a:defRPr sz="1200" kern="1200">
        <a:solidFill>
          <a:schemeClr val="tx1"/>
        </a:solidFill>
        <a:latin typeface="+mn-lt"/>
        <a:ea typeface="+mn-ea"/>
        <a:cs typeface="+mn-cs"/>
      </a:defRPr>
    </a:lvl4pPr>
    <a:lvl5pPr marL="1822216" algn="l" defTabSz="455554" rtl="0" eaLnBrk="1" latinLnBrk="0" hangingPunct="1">
      <a:defRPr sz="1200" kern="1200">
        <a:solidFill>
          <a:schemeClr val="tx1"/>
        </a:solidFill>
        <a:latin typeface="+mn-lt"/>
        <a:ea typeface="+mn-ea"/>
        <a:cs typeface="+mn-cs"/>
      </a:defRPr>
    </a:lvl5pPr>
    <a:lvl6pPr marL="2277770" algn="l" defTabSz="455554" rtl="0" eaLnBrk="1" latinLnBrk="0" hangingPunct="1">
      <a:defRPr sz="1200" kern="1200">
        <a:solidFill>
          <a:schemeClr val="tx1"/>
        </a:solidFill>
        <a:latin typeface="+mn-lt"/>
        <a:ea typeface="+mn-ea"/>
        <a:cs typeface="+mn-cs"/>
      </a:defRPr>
    </a:lvl6pPr>
    <a:lvl7pPr marL="2733324" algn="l" defTabSz="455554" rtl="0" eaLnBrk="1" latinLnBrk="0" hangingPunct="1">
      <a:defRPr sz="1200" kern="1200">
        <a:solidFill>
          <a:schemeClr val="tx1"/>
        </a:solidFill>
        <a:latin typeface="+mn-lt"/>
        <a:ea typeface="+mn-ea"/>
        <a:cs typeface="+mn-cs"/>
      </a:defRPr>
    </a:lvl7pPr>
    <a:lvl8pPr marL="3188879" algn="l" defTabSz="455554" rtl="0" eaLnBrk="1" latinLnBrk="0" hangingPunct="1">
      <a:defRPr sz="1200" kern="1200">
        <a:solidFill>
          <a:schemeClr val="tx1"/>
        </a:solidFill>
        <a:latin typeface="+mn-lt"/>
        <a:ea typeface="+mn-ea"/>
        <a:cs typeface="+mn-cs"/>
      </a:defRPr>
    </a:lvl8pPr>
    <a:lvl9pPr marL="3644433" algn="l" defTabSz="4555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Agency_(philosophy)"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en.wikipedia.org/wiki/Goal" TargetMode="External"/><Relationship Id="rId4" Type="http://schemas.openxmlformats.org/officeDocument/2006/relationships/hyperlink" Target="http://en.wikipedia.org/wiki/Artifact_(software_developmen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10 minutes:</a:t>
            </a:r>
          </a:p>
          <a:p>
            <a:r>
              <a:rPr lang="en-US" altLang="en-US" dirty="0" smtClean="0"/>
              <a:t>Discuss the definition of design</a:t>
            </a:r>
          </a:p>
          <a:p>
            <a:r>
              <a:rPr lang="en-US" altLang="en-US" dirty="0" smtClean="0"/>
              <a:t>Wikipedia says “</a:t>
            </a:r>
            <a:r>
              <a:rPr lang="en-US" altLang="en-US" b="1" dirty="0" smtClean="0"/>
              <a:t>Software design</a:t>
            </a:r>
            <a:r>
              <a:rPr lang="en-US" altLang="en-US" dirty="0" smtClean="0"/>
              <a:t> is the process by which an </a:t>
            </a:r>
            <a:r>
              <a:rPr lang="en-US" altLang="en-US" dirty="0" smtClean="0">
                <a:hlinkClick r:id="rId3" tooltip="Agency (philosophy)"/>
              </a:rPr>
              <a:t>agent</a:t>
            </a:r>
            <a:r>
              <a:rPr lang="en-US" altLang="en-US" dirty="0" smtClean="0"/>
              <a:t> creates a specification of a </a:t>
            </a:r>
            <a:r>
              <a:rPr lang="en-US" altLang="en-US" dirty="0" smtClean="0">
                <a:hlinkClick r:id="rId4" tooltip="Artifact (software development)"/>
              </a:rPr>
              <a:t>software artifact</a:t>
            </a:r>
            <a:r>
              <a:rPr lang="en-US" altLang="en-US" dirty="0" smtClean="0"/>
              <a:t>, intended to accomplish </a:t>
            </a:r>
            <a:r>
              <a:rPr lang="en-US" altLang="en-US" dirty="0" smtClean="0">
                <a:hlinkClick r:id="rId5" tooltip="Goal"/>
              </a:rPr>
              <a:t>goals</a:t>
            </a:r>
            <a:r>
              <a:rPr lang="en-US" altLang="en-US" dirty="0" smtClean="0"/>
              <a:t>, using a set of primitive components and subject to constraints”.</a:t>
            </a:r>
          </a:p>
          <a:p>
            <a:r>
              <a:rPr lang="en-US" altLang="en-US" dirty="0" smtClean="0"/>
              <a:t>It is the blueprint of how a software needs to be implemented.</a:t>
            </a:r>
          </a:p>
          <a:p>
            <a:endParaRPr lang="en-US" altLang="en-US" dirty="0" smtClean="0"/>
          </a:p>
          <a:p>
            <a:r>
              <a:rPr lang="en-US" altLang="en-US" dirty="0" smtClean="0"/>
              <a:t>Encourage the participants to discuss what happens if we don’t have a design phase and get into coding straight away.</a:t>
            </a:r>
          </a:p>
          <a:p>
            <a:r>
              <a:rPr lang="en-US" altLang="en-US" dirty="0" smtClean="0"/>
              <a:t>For small activities like Coding a search algorithm, it may be easy to code directly, but if you want to implement a larger system, while making sure that all its requirements are satisfied (and that others are ok with your approach), it makes more sense to make a design document first.</a:t>
            </a:r>
          </a:p>
          <a:p>
            <a:r>
              <a:rPr lang="en-US" altLang="en-US" dirty="0" smtClean="0"/>
              <a:t>Design helps organize your thought process before coding.</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a:t>
            </a:fld>
            <a:endParaRPr lang="en-US"/>
          </a:p>
        </p:txBody>
      </p:sp>
    </p:spTree>
    <p:extLst>
      <p:ext uri="{BB962C8B-B14F-4D97-AF65-F5344CB8AC3E}">
        <p14:creationId xmlns:p14="http://schemas.microsoft.com/office/powerpoint/2010/main" val="2301913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38</a:t>
            </a:fld>
            <a:endParaRPr lang="en-US"/>
          </a:p>
        </p:txBody>
      </p:sp>
    </p:spTree>
    <p:extLst>
      <p:ext uri="{BB962C8B-B14F-4D97-AF65-F5344CB8AC3E}">
        <p14:creationId xmlns:p14="http://schemas.microsoft.com/office/powerpoint/2010/main" val="373598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Ask participants to make FSM of IPv4 address</a:t>
            </a:r>
          </a:p>
          <a:p>
            <a:r>
              <a:rPr lang="en-US" altLang="en-US" dirty="0" smtClean="0"/>
              <a:t>20 minutes</a:t>
            </a:r>
          </a:p>
          <a:p>
            <a:endParaRPr lang="en-US" alt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39</a:t>
            </a:fld>
            <a:endParaRPr lang="en-US"/>
          </a:p>
        </p:txBody>
      </p:sp>
    </p:spTree>
    <p:extLst>
      <p:ext uri="{BB962C8B-B14F-4D97-AF65-F5344CB8AC3E}">
        <p14:creationId xmlns:p14="http://schemas.microsoft.com/office/powerpoint/2010/main" val="4004534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Breaking a task – 30 minutes</a:t>
            </a:r>
          </a:p>
          <a:p>
            <a:r>
              <a:rPr lang="en-US" altLang="en-US" dirty="0" smtClean="0"/>
              <a:t>We stop when we can define the given task is one line. E.g. This task is for sorting the list.</a:t>
            </a:r>
          </a:p>
          <a:p>
            <a:pPr marL="0" indent="0">
              <a:buNone/>
            </a:pP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40</a:t>
            </a:fld>
            <a:endParaRPr lang="en-US"/>
          </a:p>
        </p:txBody>
      </p:sp>
    </p:spTree>
    <p:extLst>
      <p:ext uri="{BB962C8B-B14F-4D97-AF65-F5344CB8AC3E}">
        <p14:creationId xmlns:p14="http://schemas.microsoft.com/office/powerpoint/2010/main" val="300991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41</a:t>
            </a:fld>
            <a:endParaRPr lang="en-US"/>
          </a:p>
        </p:txBody>
      </p:sp>
    </p:spTree>
    <p:extLst>
      <p:ext uri="{BB962C8B-B14F-4D97-AF65-F5344CB8AC3E}">
        <p14:creationId xmlns:p14="http://schemas.microsoft.com/office/powerpoint/2010/main" val="1846584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Need to show that exchanging information about errors is vital</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46</a:t>
            </a:fld>
            <a:endParaRPr lang="en-US"/>
          </a:p>
        </p:txBody>
      </p:sp>
    </p:spTree>
    <p:extLst>
      <p:ext uri="{BB962C8B-B14F-4D97-AF65-F5344CB8AC3E}">
        <p14:creationId xmlns:p14="http://schemas.microsoft.com/office/powerpoint/2010/main" val="3069791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There is no correct answer – one needs to know all options and their pros and cons.</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47</a:t>
            </a:fld>
            <a:endParaRPr lang="en-US"/>
          </a:p>
        </p:txBody>
      </p:sp>
    </p:spTree>
    <p:extLst>
      <p:ext uri="{BB962C8B-B14F-4D97-AF65-F5344CB8AC3E}">
        <p14:creationId xmlns:p14="http://schemas.microsoft.com/office/powerpoint/2010/main" val="335975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Discussion: 10 minutes</a:t>
            </a:r>
          </a:p>
          <a:p>
            <a:r>
              <a:rPr lang="en-US" altLang="en-US" dirty="0" smtClean="0"/>
              <a:t>The participants need to develop the protocol decoder</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6</a:t>
            </a:fld>
            <a:endParaRPr lang="en-US"/>
          </a:p>
        </p:txBody>
      </p:sp>
    </p:spTree>
    <p:extLst>
      <p:ext uri="{BB962C8B-B14F-4D97-AF65-F5344CB8AC3E}">
        <p14:creationId xmlns:p14="http://schemas.microsoft.com/office/powerpoint/2010/main" val="356507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To work out the problem in low level pseudocode, answer these two questions</a:t>
            </a:r>
          </a:p>
          <a:p>
            <a:pPr marL="228600" indent="-228600">
              <a:buFontTx/>
              <a:buAutoNum type="arabicPeriod"/>
              <a:defRPr/>
            </a:pPr>
            <a:r>
              <a:rPr lang="en-US" dirty="0" smtClean="0"/>
              <a:t>What are the assumptions being made.</a:t>
            </a:r>
          </a:p>
          <a:p>
            <a:pPr marL="685800" lvl="1" indent="-228600">
              <a:buFontTx/>
              <a:buAutoNum type="arabicPeriod"/>
              <a:defRPr/>
            </a:pPr>
            <a:r>
              <a:rPr lang="en-US" dirty="0" smtClean="0"/>
              <a:t>Here </a:t>
            </a:r>
            <a:r>
              <a:rPr lang="en-US" dirty="0" err="1" smtClean="0"/>
              <a:t>printf</a:t>
            </a:r>
            <a:r>
              <a:rPr lang="en-US" dirty="0" smtClean="0"/>
              <a:t> is assuming that there is a console. What is there </a:t>
            </a:r>
            <a:r>
              <a:rPr lang="en-US" dirty="0" err="1" smtClean="0"/>
              <a:t>isnt</a:t>
            </a:r>
            <a:r>
              <a:rPr lang="en-US" dirty="0" smtClean="0"/>
              <a:t> one?</a:t>
            </a:r>
          </a:p>
          <a:p>
            <a:pPr marL="228600" indent="-228600">
              <a:buFontTx/>
              <a:buAutoNum type="arabicPeriod"/>
              <a:defRPr/>
            </a:pPr>
            <a:r>
              <a:rPr lang="en-US" dirty="0" smtClean="0"/>
              <a:t>Once you isolate an assumption, ask what is the actual intent?</a:t>
            </a:r>
          </a:p>
          <a:p>
            <a:pPr marL="685800" lvl="1" indent="-228600">
              <a:buFontTx/>
              <a:buAutoNum type="arabicPeriod"/>
              <a:defRPr/>
            </a:pPr>
            <a:r>
              <a:rPr lang="en-US" dirty="0" smtClean="0"/>
              <a:t>Actual intent is to share error with the user</a:t>
            </a:r>
          </a:p>
          <a:p>
            <a:pPr marL="685800" lvl="1" indent="-228600">
              <a:buFontTx/>
              <a:buAutoNum type="arabicPeriod"/>
              <a:defRPr/>
            </a:pPr>
            <a:r>
              <a:rPr lang="en-US" dirty="0" smtClean="0"/>
              <a:t>So a better abstract equivalent of </a:t>
            </a:r>
            <a:r>
              <a:rPr lang="en-US" dirty="0" err="1" smtClean="0"/>
              <a:t>printf</a:t>
            </a:r>
            <a:r>
              <a:rPr lang="en-US" dirty="0" smtClean="0"/>
              <a:t> is </a:t>
            </a:r>
            <a:r>
              <a:rPr lang="en-US" dirty="0" err="1" smtClean="0"/>
              <a:t>shareError</a:t>
            </a:r>
            <a:r>
              <a:rPr lang="en-US" dirty="0" smtClean="0"/>
              <a:t>()</a:t>
            </a:r>
          </a:p>
          <a:p>
            <a:pPr marL="685800" lvl="1" indent="-228600">
              <a:buFontTx/>
              <a:buAutoNum type="arabicPeriod"/>
              <a:defRPr/>
            </a:pPr>
            <a:endParaRPr lang="en-US" dirty="0" smtClean="0"/>
          </a:p>
          <a:p>
            <a:pPr marL="685800" lvl="1" indent="-228600">
              <a:buFontTx/>
              <a:buAutoNum type="arabicPeriod"/>
              <a:defRPr/>
            </a:pPr>
            <a:endParaRPr lang="en-US" dirty="0" smtClean="0"/>
          </a:p>
        </p:txBody>
      </p:sp>
      <p:sp>
        <p:nvSpPr>
          <p:cNvPr id="4" name="Slide Number Placeholder 3"/>
          <p:cNvSpPr>
            <a:spLocks noGrp="1"/>
          </p:cNvSpPr>
          <p:nvPr>
            <p:ph type="sldNum" sz="quarter" idx="10"/>
          </p:nvPr>
        </p:nvSpPr>
        <p:spPr/>
        <p:txBody>
          <a:bodyPr/>
          <a:lstStyle/>
          <a:p>
            <a:fld id="{D36ED3F8-F0F5-0740-80BB-A0AC688E8499}" type="slidenum">
              <a:rPr lang="en-US" smtClean="0"/>
              <a:pPr/>
              <a:t>15</a:t>
            </a:fld>
            <a:endParaRPr lang="en-US"/>
          </a:p>
        </p:txBody>
      </p:sp>
    </p:spTree>
    <p:extLst>
      <p:ext uri="{BB962C8B-B14F-4D97-AF65-F5344CB8AC3E}">
        <p14:creationId xmlns:p14="http://schemas.microsoft.com/office/powerpoint/2010/main" val="90459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26</a:t>
            </a:fld>
            <a:endParaRPr lang="en-US"/>
          </a:p>
        </p:txBody>
      </p:sp>
    </p:spTree>
    <p:extLst>
      <p:ext uri="{BB962C8B-B14F-4D97-AF65-F5344CB8AC3E}">
        <p14:creationId xmlns:p14="http://schemas.microsoft.com/office/powerpoint/2010/main" val="324638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Similarly you can work out structures for passing error information</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31</a:t>
            </a:fld>
            <a:endParaRPr lang="en-US"/>
          </a:p>
        </p:txBody>
      </p:sp>
    </p:spTree>
    <p:extLst>
      <p:ext uri="{BB962C8B-B14F-4D97-AF65-F5344CB8AC3E}">
        <p14:creationId xmlns:p14="http://schemas.microsoft.com/office/powerpoint/2010/main" val="240501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32</a:t>
            </a:fld>
            <a:endParaRPr lang="en-US"/>
          </a:p>
        </p:txBody>
      </p:sp>
    </p:spTree>
    <p:extLst>
      <p:ext uri="{BB962C8B-B14F-4D97-AF65-F5344CB8AC3E}">
        <p14:creationId xmlns:p14="http://schemas.microsoft.com/office/powerpoint/2010/main" val="381582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ct val="30000"/>
              </a:spcAft>
            </a:pPr>
            <a:r>
              <a:rPr lang="en-US" altLang="en-US" b="1" dirty="0" smtClean="0"/>
              <a:t>FSM = 30 minutes</a:t>
            </a:r>
          </a:p>
          <a:p>
            <a:pPr>
              <a:spcAft>
                <a:spcPct val="30000"/>
              </a:spcAft>
            </a:pPr>
            <a:endParaRPr lang="en-US" altLang="en-US" b="1" dirty="0" smtClean="0"/>
          </a:p>
          <a:p>
            <a:pPr>
              <a:spcAft>
                <a:spcPct val="30000"/>
              </a:spcAft>
            </a:pPr>
            <a:r>
              <a:rPr lang="en-US" altLang="en-US" b="1" dirty="0" smtClean="0"/>
              <a:t>Event List</a:t>
            </a:r>
          </a:p>
          <a:p>
            <a:pPr lvl="1">
              <a:spcAft>
                <a:spcPct val="30000"/>
              </a:spcAft>
            </a:pPr>
            <a:r>
              <a:rPr lang="en-US" altLang="en-US" dirty="0" smtClean="0"/>
              <a:t>The event list is a narrative list of the "stimuli" that occur in the outside world and to which our system must respond. There are essentially three different types of events: flow-oriented events (labeled as F), temporal events (T), and control events (C). </a:t>
            </a:r>
          </a:p>
          <a:p>
            <a:pPr lvl="1">
              <a:spcAft>
                <a:spcPct val="30000"/>
              </a:spcAft>
            </a:pPr>
            <a:r>
              <a:rPr lang="en-US" altLang="en-US" dirty="0" smtClean="0"/>
              <a:t>A </a:t>
            </a:r>
            <a:r>
              <a:rPr lang="en-US" altLang="en-US" b="1" dirty="0" smtClean="0"/>
              <a:t>flow-oriented event</a:t>
            </a:r>
            <a:r>
              <a:rPr lang="en-US" altLang="en-US" dirty="0" smtClean="0"/>
              <a:t> is one associated with a data flow; that is, the system becomes aware that the event has occurred when a piece of data (or possibly several pieces of data) has arrived.</a:t>
            </a:r>
          </a:p>
          <a:p>
            <a:pPr lvl="1">
              <a:spcAft>
                <a:spcPct val="30000"/>
              </a:spcAft>
            </a:pPr>
            <a:r>
              <a:rPr lang="en-US" altLang="en-US" b="1" dirty="0" smtClean="0"/>
              <a:t>Temporal events</a:t>
            </a:r>
            <a:r>
              <a:rPr lang="en-US" altLang="en-US" dirty="0" smtClean="0"/>
              <a:t> are triggered by the arrival of a point in time, not by incoming data flows; one might imagine that the system has an internal clock with which it can determine the passage of time. However, keep in mind also that a temporal event may require the system to ask for inputs from one or more terminators. Thus, one or more data flows may be associated with a temporal event.</a:t>
            </a:r>
          </a:p>
          <a:p>
            <a:pPr lvl="1">
              <a:spcAft>
                <a:spcPct val="30000"/>
              </a:spcAft>
            </a:pPr>
            <a:r>
              <a:rPr lang="en-US" altLang="en-US" b="1" dirty="0" smtClean="0"/>
              <a:t>Control events</a:t>
            </a:r>
            <a:r>
              <a:rPr lang="en-US" altLang="en-US" dirty="0" smtClean="0"/>
              <a:t> could be considered as a special case of temporal event: an external stimulus that occurs at some unpredictable point in time. Unlike the temporal events, the control event is not associated with the regular passage of time, so the system cannot anticipate it by using an internal clock. And unlike the normal flow-oriented event, the control event does not make its presence known by the arrival of data.</a:t>
            </a:r>
          </a:p>
          <a:p>
            <a:endParaRPr lang="en-US" altLang="en-US" dirty="0" smtClean="0"/>
          </a:p>
        </p:txBody>
      </p:sp>
      <p:sp>
        <p:nvSpPr>
          <p:cNvPr id="4" name="Slide Number Placeholder 3"/>
          <p:cNvSpPr>
            <a:spLocks noGrp="1"/>
          </p:cNvSpPr>
          <p:nvPr>
            <p:ph type="sldNum" sz="quarter" idx="10"/>
          </p:nvPr>
        </p:nvSpPr>
        <p:spPr/>
        <p:txBody>
          <a:bodyPr/>
          <a:lstStyle/>
          <a:p>
            <a:fld id="{D36ED3F8-F0F5-0740-80BB-A0AC688E8499}" type="slidenum">
              <a:rPr lang="en-US" smtClean="0"/>
              <a:pPr/>
              <a:t>33</a:t>
            </a:fld>
            <a:endParaRPr lang="en-US"/>
          </a:p>
        </p:txBody>
      </p:sp>
    </p:spTree>
    <p:extLst>
      <p:ext uri="{BB962C8B-B14F-4D97-AF65-F5344CB8AC3E}">
        <p14:creationId xmlns:p14="http://schemas.microsoft.com/office/powerpoint/2010/main" val="98162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34</a:t>
            </a:fld>
            <a:endParaRPr lang="en-US"/>
          </a:p>
        </p:txBody>
      </p:sp>
    </p:spTree>
    <p:extLst>
      <p:ext uri="{BB962C8B-B14F-4D97-AF65-F5344CB8AC3E}">
        <p14:creationId xmlns:p14="http://schemas.microsoft.com/office/powerpoint/2010/main" val="2312135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37</a:t>
            </a:fld>
            <a:endParaRPr lang="en-US"/>
          </a:p>
        </p:txBody>
      </p:sp>
    </p:spTree>
    <p:extLst>
      <p:ext uri="{BB962C8B-B14F-4D97-AF65-F5344CB8AC3E}">
        <p14:creationId xmlns:p14="http://schemas.microsoft.com/office/powerpoint/2010/main" val="2049322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3016879" cy="9720265"/>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2024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lvl="0">
              <a:defRPr sz="2400">
                <a:solidFill>
                  <a:srgbClr val="FFFFFF"/>
                </a:solidFill>
              </a:defRPr>
            </a:pPr>
            <a:endParaRPr sz="2400"/>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2"/>
            <a:ext cx="12260134" cy="5659163"/>
          </a:xfrm>
          <a:prstGeom prst="rect">
            <a:avLst/>
          </a:prstGeom>
          <a:ln w="12700">
            <a:miter lim="400000"/>
          </a:ln>
        </p:spPr>
      </p:pic>
      <p:sp>
        <p:nvSpPr>
          <p:cNvPr id="6"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8" name="Shape 797"/>
          <p:cNvSpPr/>
          <p:nvPr userDrawn="1"/>
        </p:nvSpPr>
        <p:spPr>
          <a:xfrm>
            <a:off x="530612" y="898822"/>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mj-lt"/>
                <a:ea typeface="BentonSans Book"/>
                <a:cs typeface="BentonSans Book"/>
                <a:sym typeface="BentonSans Book"/>
              </a:rPr>
              <a:t>Our </a:t>
            </a:r>
            <a:r>
              <a:rPr sz="3001" b="1" dirty="0">
                <a:solidFill>
                  <a:srgbClr val="FFFFFF"/>
                </a:solidFill>
                <a:latin typeface="+mj-lt"/>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3"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76"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77"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78"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80"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81"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2"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3"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84"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86"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7"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88"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9"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0"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91"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92"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3"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4"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95"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8"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99"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101"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2"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103"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105"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6"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107"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8"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109"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110"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1"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113"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116"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118"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9"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120"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Tree>
    <p:extLst>
      <p:ext uri="{BB962C8B-B14F-4D97-AF65-F5344CB8AC3E}">
        <p14:creationId xmlns:p14="http://schemas.microsoft.com/office/powerpoint/2010/main" val="3536060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550567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0"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073914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112872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F1AC00"/>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0"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468883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766442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solidFill>
                  <a:schemeClr val="bg1"/>
                </a:solidFill>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9"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01147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8230684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57280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89848799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3505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9" name="Picture Placeholder 18"/>
          <p:cNvSpPr>
            <a:spLocks noGrp="1"/>
          </p:cNvSpPr>
          <p:nvPr>
            <p:ph type="pic" sz="quarter" idx="10"/>
          </p:nvPr>
        </p:nvSpPr>
        <p:spPr>
          <a:xfrm>
            <a:off x="555079"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Text Placeholder 23"/>
          <p:cNvSpPr>
            <a:spLocks noGrp="1"/>
          </p:cNvSpPr>
          <p:nvPr>
            <p:ph type="body" sz="quarter" idx="14" hasCustomPrompt="1"/>
          </p:nvPr>
        </p:nvSpPr>
        <p:spPr>
          <a:xfrm>
            <a:off x="1998180" y="345050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0" y="383246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3" name="Text Placeholder 23"/>
          <p:cNvSpPr>
            <a:spLocks noGrp="1"/>
          </p:cNvSpPr>
          <p:nvPr>
            <p:ph type="body" sz="quarter" idx="18" hasCustomPrompt="1"/>
          </p:nvPr>
        </p:nvSpPr>
        <p:spPr>
          <a:xfrm>
            <a:off x="1998180" y="5925813"/>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0" y="6307777"/>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4"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3" y="383246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4" y="421752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4"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7"/>
            <a:ext cx="4203748"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1" y="6692833"/>
            <a:ext cx="4203745"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5981752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2"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922417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275866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141137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EC73C"/>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482599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normAutofit fontScale="25000" lnSpcReduction="20000"/>
          </a:bodyP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783832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27750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0733399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8193263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992635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6318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3"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Text Placeholder 23"/>
          <p:cNvSpPr>
            <a:spLocks noGrp="1"/>
          </p:cNvSpPr>
          <p:nvPr>
            <p:ph type="body" sz="quarter" idx="40" hasCustomPrompt="1"/>
          </p:nvPr>
        </p:nvSpPr>
        <p:spPr>
          <a:xfrm>
            <a:off x="1982494" y="258908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4" y="297104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7"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6" y="297104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7" y="335610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Text Placeholder 23"/>
          <p:cNvSpPr>
            <a:spLocks noGrp="1"/>
          </p:cNvSpPr>
          <p:nvPr>
            <p:ph type="body" sz="quarter" idx="48" hasCustomPrompt="1"/>
          </p:nvPr>
        </p:nvSpPr>
        <p:spPr>
          <a:xfrm>
            <a:off x="1993788" y="490504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8" y="528701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Text Placeholder 23"/>
          <p:cNvSpPr>
            <a:spLocks noGrp="1"/>
          </p:cNvSpPr>
          <p:nvPr>
            <p:ph type="body" sz="quarter" idx="52" hasCustomPrompt="1"/>
          </p:nvPr>
        </p:nvSpPr>
        <p:spPr>
          <a:xfrm>
            <a:off x="8220180" y="490504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2"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0" name="Text Placeholder 23"/>
          <p:cNvSpPr>
            <a:spLocks noGrp="1"/>
          </p:cNvSpPr>
          <p:nvPr>
            <p:ph type="body" sz="quarter" idx="56" hasCustomPrompt="1"/>
          </p:nvPr>
        </p:nvSpPr>
        <p:spPr>
          <a:xfrm>
            <a:off x="2005083" y="725236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3" y="763433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6"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5" y="763433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6" y="801938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Tree>
    <p:extLst>
      <p:ext uri="{BB962C8B-B14F-4D97-AF65-F5344CB8AC3E}">
        <p14:creationId xmlns:p14="http://schemas.microsoft.com/office/powerpoint/2010/main" val="27797127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565409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173012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920185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FB2E8"/>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280333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279427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86459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5108494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0"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28997503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462444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96639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1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2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0"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1700"/>
          </a:p>
        </p:txBody>
      </p:sp>
      <p:sp>
        <p:nvSpPr>
          <p:cNvPr id="50"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1"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2"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3"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4"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5"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6"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7"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8"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9"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1"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2"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3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21676736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1"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125459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9423727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574355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D5041"/>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1"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305924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246185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4"/>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8" name="Rectangle 7"/>
          <p:cNvSpPr/>
          <p:nvPr userDrawn="1"/>
        </p:nvSpPr>
        <p:spPr>
          <a:xfrm>
            <a:off x="1" y="4"/>
            <a:ext cx="7445722" cy="9719067"/>
          </a:xfrm>
          <a:prstGeom prst="rect">
            <a:avLst/>
          </a:prstGeom>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a:endParaRPr lang="en-GB" sz="1499" b="1" cap="all" dirty="0">
              <a:solidFill>
                <a:srgbClr val="FFFFFF"/>
              </a:solidFill>
            </a:endParaRPr>
          </a:p>
        </p:txBody>
      </p:sp>
      <p:sp>
        <p:nvSpPr>
          <p:cNvPr id="12"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560992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1122351"/>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5" y="8587633"/>
            <a:ext cx="3337676" cy="338426"/>
          </a:xfrm>
          <a:prstGeom prst="rect">
            <a:avLst/>
          </a:prstGeom>
        </p:spPr>
        <p:txBody>
          <a:bodyPr wrap="none">
            <a:spAutoFit/>
          </a:bodyPr>
          <a:lstStyle/>
          <a:p>
            <a:r>
              <a:rPr lang="en-GB" sz="1599" dirty="0">
                <a:solidFill>
                  <a:prstClr val="black"/>
                </a:solidFill>
                <a:latin typeface="Arial"/>
              </a:rPr>
              <a:t>© </a:t>
            </a:r>
            <a:r>
              <a:rPr lang="en-GB" sz="1599" dirty="0" smtClean="0">
                <a:solidFill>
                  <a:prstClr val="black"/>
                </a:solidFill>
                <a:latin typeface="Arial"/>
              </a:rPr>
              <a:t>2016 </a:t>
            </a:r>
            <a:r>
              <a:rPr lang="en-GB" sz="1599" dirty="0">
                <a:solidFill>
                  <a:prstClr val="black"/>
                </a:solidFill>
                <a:latin typeface="Arial"/>
              </a:rPr>
              <a:t>Aricent. All rights reserved.</a:t>
            </a:r>
          </a:p>
        </p:txBody>
      </p:sp>
      <p:sp>
        <p:nvSpPr>
          <p:cNvPr id="4" name="Rectangle 3"/>
          <p:cNvSpPr/>
          <p:nvPr userDrawn="1"/>
        </p:nvSpPr>
        <p:spPr>
          <a:xfrm>
            <a:off x="288026" y="8862368"/>
            <a:ext cx="6483350" cy="738664"/>
          </a:xfrm>
          <a:prstGeom prst="rect">
            <a:avLst/>
          </a:prstGeom>
        </p:spPr>
        <p:txBody>
          <a:bodyPr>
            <a:spAutoFit/>
          </a:bodyPr>
          <a:lstStyle/>
          <a:p>
            <a:r>
              <a:rPr lang="en-GB" sz="1399" dirty="0">
                <a:solidFill>
                  <a:prstClr val="black"/>
                </a:solidFill>
              </a:rPr>
              <a:t>All </a:t>
            </a:r>
            <a:r>
              <a:rPr lang="en-GB" sz="1399" dirty="0" err="1">
                <a:solidFill>
                  <a:prstClr val="black"/>
                </a:solidFill>
              </a:rPr>
              <a:t>Aricent</a:t>
            </a:r>
            <a:r>
              <a:rPr lang="en-GB" sz="1399" dirty="0">
                <a:solidFill>
                  <a:prstClr val="black"/>
                </a:solidFill>
              </a:rPr>
              <a:t> brand and product names are service marks, trademarks, or registered marks of </a:t>
            </a:r>
            <a:r>
              <a:rPr lang="en-GB" sz="1399" dirty="0" err="1">
                <a:solidFill>
                  <a:prstClr val="black"/>
                </a:solidFill>
              </a:rPr>
              <a:t>Aricent</a:t>
            </a:r>
            <a:r>
              <a:rPr lang="en-GB" sz="1399" dirty="0">
                <a:solidFill>
                  <a:prstClr val="black"/>
                </a:solidFill>
              </a:rPr>
              <a:t> in the United States and other countries</a:t>
            </a:r>
          </a:p>
          <a:p>
            <a:endParaRPr lang="en-GB" sz="1399" dirty="0">
              <a:solidFill>
                <a:prstClr val="black"/>
              </a:solidFill>
            </a:endParaRPr>
          </a:p>
        </p:txBody>
      </p:sp>
    </p:spTree>
    <p:extLst>
      <p:ext uri="{BB962C8B-B14F-4D97-AF65-F5344CB8AC3E}">
        <p14:creationId xmlns:p14="http://schemas.microsoft.com/office/powerpoint/2010/main" val="1176143105"/>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5"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75055565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7"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APAC HQ</a:t>
            </a:r>
            <a:endParaRPr lang="en-GB" sz="1599" b="1" dirty="0">
              <a:solidFill>
                <a:prstClr val="white"/>
              </a:solidFill>
            </a:endParaRPr>
          </a:p>
        </p:txBody>
      </p:sp>
      <p:sp>
        <p:nvSpPr>
          <p:cNvPr id="15" name="Text Placeholder 3"/>
          <p:cNvSpPr txBox="1">
            <a:spLocks/>
          </p:cNvSpPr>
          <p:nvPr userDrawn="1"/>
        </p:nvSpPr>
        <p:spPr>
          <a:xfrm>
            <a:off x="3939827" y="7606934"/>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Plot 31, Electronic City</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Sector 18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Gurgaon, Haryana </a:t>
            </a:r>
            <a:r>
              <a:rPr lang="en-US" sz="1699" dirty="0" smtClean="0">
                <a:solidFill>
                  <a:prstClr val="white"/>
                </a:solidFill>
                <a:latin typeface="Arial"/>
                <a:ea typeface="ＭＳ Ｐゴシック" charset="0"/>
                <a:cs typeface="Arial"/>
              </a:rPr>
              <a:t>122017 </a:t>
            </a:r>
            <a:r>
              <a:rPr lang="en-US" sz="1699" dirty="0">
                <a:solidFill>
                  <a:prstClr val="white"/>
                </a:solidFill>
                <a:latin typeface="Arial"/>
                <a:ea typeface="ＭＳ Ｐゴシック" charset="0"/>
                <a:cs typeface="Arial"/>
              </a:rPr>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India</a:t>
            </a:r>
          </a:p>
          <a:p>
            <a:pPr fontAlgn="base">
              <a:spcBef>
                <a:spcPct val="0"/>
              </a:spcBef>
              <a:spcAft>
                <a:spcPct val="0"/>
              </a:spcAft>
            </a:pPr>
            <a:r>
              <a:rPr lang="en-US" sz="1699" dirty="0">
                <a:solidFill>
                  <a:prstClr val="white"/>
                </a:solidFill>
                <a:latin typeface="Arial"/>
                <a:ea typeface="ＭＳ Ｐゴシック" charset="0"/>
                <a:cs typeface="Arial"/>
              </a:rPr>
              <a:t>Tel: +91 124 4095888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+91 124 2455100</a:t>
            </a:r>
          </a:p>
        </p:txBody>
      </p:sp>
      <p:sp>
        <p:nvSpPr>
          <p:cNvPr id="16" name="Text Placeholder 3"/>
          <p:cNvSpPr txBox="1">
            <a:spLocks/>
          </p:cNvSpPr>
          <p:nvPr userDrawn="1"/>
        </p:nvSpPr>
        <p:spPr>
          <a:xfrm>
            <a:off x="7374994" y="7597970"/>
            <a:ext cx="4146680"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Intec 4, Wade Road,</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Basingstoke,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Hampshire RG24 8NE,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United Kingdom</a:t>
            </a:r>
          </a:p>
          <a:p>
            <a:pPr fontAlgn="base">
              <a:spcBef>
                <a:spcPct val="0"/>
              </a:spcBef>
              <a:spcAft>
                <a:spcPct val="0"/>
              </a:spcAft>
            </a:pPr>
            <a:r>
              <a:rPr lang="en-US" sz="1699" dirty="0">
                <a:solidFill>
                  <a:prstClr val="white"/>
                </a:solidFill>
                <a:latin typeface="Arial"/>
                <a:ea typeface="ＭＳ Ｐゴシック" charset="0"/>
                <a:cs typeface="Arial"/>
              </a:rPr>
              <a:t>Tel: +44 1256 339500</a:t>
            </a:r>
          </a:p>
        </p:txBody>
      </p:sp>
      <p:sp>
        <p:nvSpPr>
          <p:cNvPr id="17" name="Text Placeholder 3"/>
          <p:cNvSpPr txBox="1">
            <a:spLocks/>
          </p:cNvSpPr>
          <p:nvPr userDrawn="1"/>
        </p:nvSpPr>
        <p:spPr>
          <a:xfrm>
            <a:off x="560872" y="7619813"/>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303 Twin Dolphin Drive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6th Floor</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Redwood City, CA 94065</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USA</a:t>
            </a:r>
          </a:p>
          <a:p>
            <a:pPr fontAlgn="base">
              <a:spcBef>
                <a:spcPct val="0"/>
              </a:spcBef>
              <a:spcAft>
                <a:spcPct val="0"/>
              </a:spcAft>
            </a:pPr>
            <a:r>
              <a:rPr lang="en-US" sz="1699" dirty="0">
                <a:solidFill>
                  <a:prstClr val="white"/>
                </a:solidFill>
                <a:latin typeface="Arial"/>
                <a:ea typeface="ＭＳ Ｐゴシック" charset="0"/>
                <a:cs typeface="Arial"/>
              </a:rPr>
              <a:t>Tel: +1 650 632 4310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+1 650 551 9901</a:t>
            </a:r>
          </a:p>
          <a:p>
            <a:endParaRPr lang="en-GB" sz="1699" dirty="0">
              <a:solidFill>
                <a:prstClr val="white"/>
              </a:solidFill>
            </a:endParaRPr>
          </a:p>
        </p:txBody>
      </p:sp>
      <p:sp>
        <p:nvSpPr>
          <p:cNvPr id="2" name="Rectangle 1"/>
          <p:cNvSpPr/>
          <p:nvPr userDrawn="1"/>
        </p:nvSpPr>
        <p:spPr>
          <a:xfrm>
            <a:off x="560872" y="7267421"/>
            <a:ext cx="1912037" cy="338554"/>
          </a:xfrm>
          <a:prstGeom prst="rect">
            <a:avLst/>
          </a:prstGeom>
        </p:spPr>
        <p:txBody>
          <a:bodyPr wrap="none">
            <a:spAutoFit/>
          </a:bodyPr>
          <a:lstStyle/>
          <a:p>
            <a:r>
              <a:rPr lang="nl-NL" sz="1599" b="1" dirty="0">
                <a:solidFill>
                  <a:prstClr val="white"/>
                </a:solidFill>
                <a:latin typeface="Arial"/>
              </a:rPr>
              <a:t>HEADQUARTERS</a:t>
            </a:r>
            <a:endParaRPr lang="en-GB" sz="1599" b="1" dirty="0">
              <a:solidFill>
                <a:prstClr val="white"/>
              </a:solidFill>
              <a:latin typeface="Arial"/>
            </a:endParaRPr>
          </a:p>
        </p:txBody>
      </p:sp>
      <p:sp>
        <p:nvSpPr>
          <p:cNvPr id="3" name="Rectangle 2"/>
          <p:cNvSpPr/>
          <p:nvPr userDrawn="1"/>
        </p:nvSpPr>
        <p:spPr>
          <a:xfrm>
            <a:off x="560872" y="6969487"/>
            <a:ext cx="938537" cy="353943"/>
          </a:xfrm>
          <a:prstGeom prst="rect">
            <a:avLst/>
          </a:prstGeom>
        </p:spPr>
        <p:txBody>
          <a:bodyPr wrap="none">
            <a:spAutoFit/>
          </a:bodyPr>
          <a:lstStyle/>
          <a:p>
            <a:r>
              <a:rPr lang="nl-NL" sz="1699" dirty="0">
                <a:solidFill>
                  <a:prstClr val="white"/>
                </a:solidFill>
                <a:latin typeface="Arial"/>
              </a:rPr>
              <a:t>Contact</a:t>
            </a:r>
            <a:endParaRPr lang="en-GB" sz="1699" dirty="0">
              <a:solidFill>
                <a:prstClr val="white"/>
              </a:solidFill>
              <a:latin typeface="Arial"/>
            </a:endParaRPr>
          </a:p>
        </p:txBody>
      </p:sp>
      <p:sp>
        <p:nvSpPr>
          <p:cNvPr id="19" name="Text Placeholder 2"/>
          <p:cNvSpPr txBox="1">
            <a:spLocks/>
          </p:cNvSpPr>
          <p:nvPr userDrawn="1"/>
        </p:nvSpPr>
        <p:spPr>
          <a:xfrm>
            <a:off x="7343362"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EUROPE HQ</a:t>
            </a:r>
            <a:endParaRPr lang="en-GB" sz="1599" b="1" dirty="0">
              <a:solidFill>
                <a:prstClr val="white"/>
              </a:solidFill>
            </a:endParaRPr>
          </a:p>
        </p:txBody>
      </p:sp>
      <p:sp>
        <p:nvSpPr>
          <p:cNvPr id="18"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1482571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3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36" name="TextBox 3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9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2"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3"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5"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6"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7"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9"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0"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1"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2"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3"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4"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spTree>
    <p:extLst>
      <p:ext uri="{BB962C8B-B14F-4D97-AF65-F5344CB8AC3E}">
        <p14:creationId xmlns:p14="http://schemas.microsoft.com/office/powerpoint/2010/main" val="216767367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Tree>
    <p:extLst>
      <p:ext uri="{BB962C8B-B14F-4D97-AF65-F5344CB8AC3E}">
        <p14:creationId xmlns:p14="http://schemas.microsoft.com/office/powerpoint/2010/main" val="57548725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1"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681736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65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89432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5_EMPTY with Logo">
    <p:spTree>
      <p:nvGrpSpPr>
        <p:cNvPr id="1" name=""/>
        <p:cNvGrpSpPr/>
        <p:nvPr/>
      </p:nvGrpSpPr>
      <p:grpSpPr>
        <a:xfrm>
          <a:off x="0" y="0"/>
          <a:ext cx="0" cy="0"/>
          <a:chOff x="0" y="0"/>
          <a:chExt cx="0" cy="0"/>
        </a:xfrm>
      </p:grpSpPr>
      <p:pic>
        <p:nvPicPr>
          <p:cNvPr id="2" name="Picture 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Tree>
    <p:extLst>
      <p:ext uri="{BB962C8B-B14F-4D97-AF65-F5344CB8AC3E}">
        <p14:creationId xmlns:p14="http://schemas.microsoft.com/office/powerpoint/2010/main" val="101647358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05-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0" y="0"/>
            <a:ext cx="12966350" cy="9683986"/>
          </a:xfrm>
          <a:prstGeom prst="rect">
            <a:avLst/>
          </a:prstGeom>
        </p:spPr>
      </p:pic>
      <p:sp>
        <p:nvSpPr>
          <p:cNvPr id="12" name="Shape 127"/>
          <p:cNvSpPr/>
          <p:nvPr userDrawn="1"/>
        </p:nvSpPr>
        <p:spPr>
          <a:xfrm>
            <a:off x="350" y="3107905"/>
            <a:ext cx="12966350"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14527" t="30948" r="8692" b="38814"/>
          <a:stretch/>
        </p:blipFill>
        <p:spPr>
          <a:xfrm>
            <a:off x="9694182" y="245870"/>
            <a:ext cx="2808743" cy="1068714"/>
          </a:xfrm>
          <a:prstGeom prst="rect">
            <a:avLst/>
          </a:prstGeom>
        </p:spPr>
      </p:pic>
    </p:spTree>
    <p:extLst>
      <p:ext uri="{BB962C8B-B14F-4D97-AF65-F5344CB8AC3E}">
        <p14:creationId xmlns:p14="http://schemas.microsoft.com/office/powerpoint/2010/main" val="135526321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5_EMPTY">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8264" y="9127007"/>
            <a:ext cx="12930174" cy="593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83">
              <a:solidFill>
                <a:prstClr val="white"/>
              </a:solidFill>
            </a:endParaRPr>
          </a:p>
        </p:txBody>
      </p:sp>
    </p:spTree>
    <p:extLst>
      <p:ext uri="{BB962C8B-B14F-4D97-AF65-F5344CB8AC3E}">
        <p14:creationId xmlns:p14="http://schemas.microsoft.com/office/powerpoint/2010/main" val="2828181749"/>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4349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3945963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20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2111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1" cy="9720266"/>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437102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64"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911315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B8024"/>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879799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1"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511042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1"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077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2916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lvl="0">
              <a:defRPr sz="2400">
                <a:solidFill>
                  <a:srgbClr val="FFFFFF"/>
                </a:solidFill>
              </a:defRPr>
            </a:pPr>
            <a:endParaRPr sz="2400">
              <a:latin typeface="+mj-lt"/>
            </a:endParaRPr>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4089064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443641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0"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3016881" cy="9728354"/>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21462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Tree>
    <p:extLst>
      <p:ext uri="{BB962C8B-B14F-4D97-AF65-F5344CB8AC3E}">
        <p14:creationId xmlns:p14="http://schemas.microsoft.com/office/powerpoint/2010/main" val="3249839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F1AC00"/>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0"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911315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82863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solidFill>
                  <a:schemeClr val="bg1"/>
                </a:solidFill>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9"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1560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31213402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Tree>
    <p:extLst>
      <p:ext uri="{BB962C8B-B14F-4D97-AF65-F5344CB8AC3E}">
        <p14:creationId xmlns:p14="http://schemas.microsoft.com/office/powerpoint/2010/main" val="17231835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2"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0" cy="9720263"/>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283887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4139927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EC73C"/>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normAutofit fontScale="25000" lnSpcReduction="20000"/>
          </a:bodyP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799390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8002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1094523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6"/>
            <a:ext cx="12982392"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379379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475625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FB2E8"/>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0989920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53259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1"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8632800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3321821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1"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433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8" name="Picture Placeholder 17"/>
          <p:cNvSpPr>
            <a:spLocks noGrp="1"/>
          </p:cNvSpPr>
          <p:nvPr>
            <p:ph type="pic" sz="quarter" idx="11"/>
          </p:nvPr>
        </p:nvSpPr>
        <p:spPr>
          <a:xfrm>
            <a:off x="0" y="2"/>
            <a:ext cx="4157542" cy="9720263"/>
          </a:xfrm>
          <a:prstGeom prst="rect">
            <a:avLst/>
          </a:prstGeom>
        </p:spPr>
        <p:txBody>
          <a:bodyPr/>
          <a:lstStyle>
            <a:lvl1pPr>
              <a:buNone/>
              <a:defRPr sz="3200"/>
            </a:lvl1pPr>
          </a:lstStyle>
          <a:p>
            <a:endParaRPr lang="en-GB" dirty="0"/>
          </a:p>
        </p:txBody>
      </p:sp>
      <p:sp>
        <p:nvSpPr>
          <p:cNvPr id="22" name="Text Placeholder 21"/>
          <p:cNvSpPr>
            <a:spLocks noGrp="1"/>
          </p:cNvSpPr>
          <p:nvPr>
            <p:ph type="body" sz="quarter" idx="10" hasCustomPrompt="1"/>
          </p:nvPr>
        </p:nvSpPr>
        <p:spPr>
          <a:xfrm>
            <a:off x="5033460" y="2828751"/>
            <a:ext cx="6609978" cy="5678487"/>
          </a:xfrm>
          <a:prstGeom prst="rect">
            <a:avLst/>
          </a:prstGeom>
        </p:spPr>
        <p:txBody>
          <a:bodyPr lIns="91111" tIns="45555" rIns="91111" bIns="45555"/>
          <a:lstStyle>
            <a:lvl1pPr>
              <a:buClr>
                <a:srgbClr val="EB8024"/>
              </a:buClr>
              <a:buSzPct val="130000"/>
              <a:buFont typeface="+mj-lt"/>
              <a:buAutoNum type="arabicPeriod"/>
              <a:defRPr sz="2400" baseline="0"/>
            </a:lvl1pPr>
            <a:lvl2pPr marL="914400" indent="-457200">
              <a:defRPr sz="2400"/>
            </a:lvl2pPr>
            <a:lvl3pPr marL="1371600" indent="-457200">
              <a:defRPr sz="2400"/>
            </a:lvl3pPr>
            <a:lvl4pPr marL="685800"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19"/>
          <p:cNvSpPr>
            <a:spLocks noGrp="1"/>
          </p:cNvSpPr>
          <p:nvPr>
            <p:ph type="body" sz="quarter" idx="29" hasCustomPrompt="1"/>
          </p:nvPr>
        </p:nvSpPr>
        <p:spPr>
          <a:xfrm>
            <a:off x="4582060" y="865526"/>
            <a:ext cx="3041489"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16333120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3682811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D5041"/>
          </a:solidFill>
          <a:ln w="12700">
            <a:noFill/>
            <a:miter lim="400000"/>
          </a:ln>
        </p:spPr>
        <p:txBody>
          <a:bodyPr lIns="0" tIns="0" rIns="0" bIns="0" anchor="ctr"/>
          <a:lstStyle/>
          <a:p>
            <a:pPr lvl="0">
              <a:defRPr sz="2400">
                <a:solidFill>
                  <a:srgbClr val="FFFFFF"/>
                </a:solidFill>
              </a:defRPr>
            </a:pPr>
            <a:endParaRPr sz="240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1"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Tree>
    <p:extLst>
      <p:ext uri="{BB962C8B-B14F-4D97-AF65-F5344CB8AC3E}">
        <p14:creationId xmlns:p14="http://schemas.microsoft.com/office/powerpoint/2010/main" val="19113152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1029078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2"/>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8" name="Rectangle 7"/>
          <p:cNvSpPr/>
          <p:nvPr userDrawn="1"/>
        </p:nvSpPr>
        <p:spPr>
          <a:xfrm>
            <a:off x="1" y="2"/>
            <a:ext cx="7445722" cy="9719067"/>
          </a:xfrm>
          <a:prstGeom prst="rect">
            <a:avLst/>
          </a:prstGeom>
          <a:ln w="12700">
            <a:miter lim="400000"/>
          </a:ln>
          <a:extLst>
            <a:ext uri="{C572A759-6A51-4108-AA02-DFA0A04FC94B}">
              <ma14:wrappingTextBoxFlag xmlns="" xmlns:ma14="http://schemas.microsoft.com/office/mac/drawingml/2011/main" val="1"/>
            </a:ext>
          </a:extLst>
        </p:spPr>
        <p:txBody>
          <a:bodyPr lIns="0" tIns="0" rIns="0" bIns="0" rtlCol="0" anchor="b">
            <a:normAutofit/>
          </a:bodyPr>
          <a:lstStyle/>
          <a:p>
            <a:pPr algn="ctr"/>
            <a:endParaRPr lang="en-GB" sz="1500" b="1" cap="all" dirty="0">
              <a:solidFill>
                <a:srgbClr val="FFFFFF"/>
              </a:solidFill>
            </a:endParaRPr>
          </a:p>
        </p:txBody>
      </p:sp>
      <p:sp>
        <p:nvSpPr>
          <p:cNvPr id="12"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815788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4" y="8587633"/>
            <a:ext cx="3411579" cy="338554"/>
          </a:xfrm>
          <a:prstGeom prst="rect">
            <a:avLst/>
          </a:prstGeom>
        </p:spPr>
        <p:txBody>
          <a:bodyPr wrap="none">
            <a:spAutoFit/>
          </a:bodyPr>
          <a:lstStyle/>
          <a:p>
            <a:r>
              <a:rPr lang="en-GB" sz="1600" dirty="0">
                <a:latin typeface="+mj-lt"/>
              </a:rPr>
              <a:t>© </a:t>
            </a:r>
            <a:r>
              <a:rPr lang="en-GB" sz="1600" dirty="0" smtClean="0">
                <a:latin typeface="+mj-lt"/>
              </a:rPr>
              <a:t>2015 </a:t>
            </a:r>
            <a:r>
              <a:rPr lang="en-GB" sz="1600" dirty="0">
                <a:latin typeface="+mj-lt"/>
              </a:rPr>
              <a:t>Aricent. All rights reserved.</a:t>
            </a:r>
          </a:p>
        </p:txBody>
      </p:sp>
      <p:sp>
        <p:nvSpPr>
          <p:cNvPr id="4" name="Rectangle 3"/>
          <p:cNvSpPr/>
          <p:nvPr userDrawn="1"/>
        </p:nvSpPr>
        <p:spPr>
          <a:xfrm>
            <a:off x="288025" y="8862368"/>
            <a:ext cx="6483350" cy="738664"/>
          </a:xfrm>
          <a:prstGeom prst="rect">
            <a:avLst/>
          </a:prstGeom>
        </p:spPr>
        <p:txBody>
          <a:bodyPr>
            <a:spAutoFit/>
          </a:bodyPr>
          <a:lstStyle/>
          <a:p>
            <a:r>
              <a:rPr lang="en-GB" sz="1400" dirty="0"/>
              <a:t>All </a:t>
            </a:r>
            <a:r>
              <a:rPr lang="en-GB" sz="1400" dirty="0" err="1"/>
              <a:t>Aricent</a:t>
            </a:r>
            <a:r>
              <a:rPr lang="en-GB" sz="1400" dirty="0"/>
              <a:t> brand and product names are service marks, trademarks, or registered marks of </a:t>
            </a:r>
            <a:r>
              <a:rPr lang="en-GB" sz="1400" dirty="0" err="1"/>
              <a:t>Aricent</a:t>
            </a:r>
            <a:r>
              <a:rPr lang="en-GB" sz="1400" dirty="0"/>
              <a:t> in the United States and other countries</a:t>
            </a:r>
          </a:p>
          <a:p>
            <a:endParaRPr lang="en-GB" sz="1400" dirty="0"/>
          </a:p>
        </p:txBody>
      </p:sp>
    </p:spTree>
    <p:extLst>
      <p:ext uri="{BB962C8B-B14F-4D97-AF65-F5344CB8AC3E}">
        <p14:creationId xmlns:p14="http://schemas.microsoft.com/office/powerpoint/2010/main" val="3579978447"/>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5"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1004784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6"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APAC HQ</a:t>
            </a:r>
            <a:endParaRPr lang="en-GB" sz="1600" b="1" dirty="0">
              <a:solidFill>
                <a:schemeClr val="bg1"/>
              </a:solidFill>
            </a:endParaRPr>
          </a:p>
        </p:txBody>
      </p:sp>
      <p:sp>
        <p:nvSpPr>
          <p:cNvPr id="15" name="Text Placeholder 3"/>
          <p:cNvSpPr txBox="1">
            <a:spLocks/>
          </p:cNvSpPr>
          <p:nvPr userDrawn="1"/>
        </p:nvSpPr>
        <p:spPr>
          <a:xfrm>
            <a:off x="3939826" y="7606934"/>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Plot 31, Electronic City</a:t>
            </a:r>
            <a:br>
              <a:rPr lang="en-US" dirty="0">
                <a:latin typeface="Arial"/>
                <a:ea typeface="ＭＳ Ｐゴシック" charset="0"/>
                <a:cs typeface="Arial"/>
              </a:rPr>
            </a:br>
            <a:r>
              <a:rPr lang="en-US" dirty="0">
                <a:latin typeface="Arial"/>
                <a:ea typeface="ＭＳ Ｐゴシック" charset="0"/>
                <a:cs typeface="Arial"/>
              </a:rPr>
              <a:t>Sector 18</a:t>
            </a:r>
            <a:br>
              <a:rPr lang="en-US" dirty="0">
                <a:latin typeface="Arial"/>
                <a:ea typeface="ＭＳ Ｐゴシック" charset="0"/>
                <a:cs typeface="Arial"/>
              </a:rPr>
            </a:br>
            <a:r>
              <a:rPr lang="en-US" dirty="0">
                <a:latin typeface="Arial"/>
                <a:ea typeface="ＭＳ Ｐゴシック" charset="0"/>
                <a:cs typeface="Arial"/>
              </a:rPr>
              <a:t>Gurgaon, Haryana </a:t>
            </a:r>
            <a:r>
              <a:rPr lang="en-US" dirty="0" smtClean="0">
                <a:latin typeface="Arial"/>
                <a:ea typeface="ＭＳ Ｐゴシック" charset="0"/>
                <a:cs typeface="Arial"/>
              </a:rPr>
              <a:t>122017 </a:t>
            </a:r>
            <a:r>
              <a:rPr lang="en-US" dirty="0">
                <a:latin typeface="Arial"/>
                <a:ea typeface="ＭＳ Ｐゴシック" charset="0"/>
                <a:cs typeface="Arial"/>
              </a:rPr>
              <a:t/>
            </a:r>
            <a:br>
              <a:rPr lang="en-US" dirty="0">
                <a:latin typeface="Arial"/>
                <a:ea typeface="ＭＳ Ｐゴシック" charset="0"/>
                <a:cs typeface="Arial"/>
              </a:rPr>
            </a:br>
            <a:r>
              <a:rPr lang="en-US" dirty="0">
                <a:latin typeface="Arial"/>
                <a:ea typeface="ＭＳ Ｐゴシック" charset="0"/>
                <a:cs typeface="Arial"/>
              </a:rPr>
              <a:t>India</a:t>
            </a:r>
          </a:p>
          <a:p>
            <a:pPr fontAlgn="base">
              <a:spcBef>
                <a:spcPct val="0"/>
              </a:spcBef>
              <a:spcAft>
                <a:spcPct val="0"/>
              </a:spcAft>
            </a:pPr>
            <a:r>
              <a:rPr lang="en-US" dirty="0">
                <a:latin typeface="Arial"/>
                <a:ea typeface="ＭＳ Ｐゴシック" charset="0"/>
                <a:cs typeface="Arial"/>
              </a:rPr>
              <a:t>Tel: +91 124 4095888</a:t>
            </a:r>
            <a:br>
              <a:rPr lang="en-US" dirty="0">
                <a:latin typeface="Arial"/>
                <a:ea typeface="ＭＳ Ｐゴシック" charset="0"/>
                <a:cs typeface="Arial"/>
              </a:rPr>
            </a:br>
            <a:r>
              <a:rPr lang="en-US" dirty="0">
                <a:latin typeface="Arial"/>
                <a:ea typeface="ＭＳ Ｐゴシック" charset="0"/>
                <a:cs typeface="Arial"/>
              </a:rPr>
              <a:t>Fax: +91 124 2455100</a:t>
            </a:r>
          </a:p>
        </p:txBody>
      </p:sp>
      <p:sp>
        <p:nvSpPr>
          <p:cNvPr id="16" name="Text Placeholder 3"/>
          <p:cNvSpPr txBox="1">
            <a:spLocks/>
          </p:cNvSpPr>
          <p:nvPr userDrawn="1"/>
        </p:nvSpPr>
        <p:spPr>
          <a:xfrm>
            <a:off x="7374993" y="7597970"/>
            <a:ext cx="4146680"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Intec 4, Wade Road,</a:t>
            </a:r>
            <a:br>
              <a:rPr lang="en-US" dirty="0">
                <a:latin typeface="Arial"/>
                <a:ea typeface="ＭＳ Ｐゴシック" charset="0"/>
                <a:cs typeface="Arial"/>
              </a:rPr>
            </a:br>
            <a:r>
              <a:rPr lang="en-US" dirty="0">
                <a:latin typeface="Arial"/>
                <a:ea typeface="ＭＳ Ｐゴシック" charset="0"/>
                <a:cs typeface="Arial"/>
              </a:rPr>
              <a:t>Basingstoke,</a:t>
            </a:r>
            <a:br>
              <a:rPr lang="en-US" dirty="0">
                <a:latin typeface="Arial"/>
                <a:ea typeface="ＭＳ Ｐゴシック" charset="0"/>
                <a:cs typeface="Arial"/>
              </a:rPr>
            </a:br>
            <a:r>
              <a:rPr lang="en-US" dirty="0">
                <a:latin typeface="Arial"/>
                <a:ea typeface="ＭＳ Ｐゴシック" charset="0"/>
                <a:cs typeface="Arial"/>
              </a:rPr>
              <a:t>Hampshire RG24 8NE,</a:t>
            </a:r>
            <a:br>
              <a:rPr lang="en-US" dirty="0">
                <a:latin typeface="Arial"/>
                <a:ea typeface="ＭＳ Ｐゴシック" charset="0"/>
                <a:cs typeface="Arial"/>
              </a:rPr>
            </a:br>
            <a:r>
              <a:rPr lang="en-US" dirty="0">
                <a:latin typeface="Arial"/>
                <a:ea typeface="ＭＳ Ｐゴシック" charset="0"/>
                <a:cs typeface="Arial"/>
              </a:rPr>
              <a:t>United Kingdom</a:t>
            </a:r>
          </a:p>
          <a:p>
            <a:pPr fontAlgn="base">
              <a:spcBef>
                <a:spcPct val="0"/>
              </a:spcBef>
              <a:spcAft>
                <a:spcPct val="0"/>
              </a:spcAft>
            </a:pPr>
            <a:r>
              <a:rPr lang="en-US" dirty="0">
                <a:latin typeface="Arial"/>
                <a:ea typeface="ＭＳ Ｐゴシック" charset="0"/>
                <a:cs typeface="Arial"/>
              </a:rPr>
              <a:t>Tel: +44 1256 339500</a:t>
            </a:r>
          </a:p>
        </p:txBody>
      </p:sp>
      <p:sp>
        <p:nvSpPr>
          <p:cNvPr id="17" name="Text Placeholder 3"/>
          <p:cNvSpPr txBox="1">
            <a:spLocks/>
          </p:cNvSpPr>
          <p:nvPr userDrawn="1"/>
        </p:nvSpPr>
        <p:spPr>
          <a:xfrm>
            <a:off x="560871" y="7619813"/>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303 Twin Dolphin Drive</a:t>
            </a:r>
            <a:br>
              <a:rPr lang="en-US" dirty="0">
                <a:latin typeface="Arial"/>
                <a:ea typeface="ＭＳ Ｐゴシック" charset="0"/>
                <a:cs typeface="Arial"/>
              </a:rPr>
            </a:br>
            <a:r>
              <a:rPr lang="en-US" dirty="0">
                <a:latin typeface="Arial"/>
                <a:ea typeface="ＭＳ Ｐゴシック" charset="0"/>
                <a:cs typeface="Arial"/>
              </a:rPr>
              <a:t>6th Floor</a:t>
            </a:r>
            <a:br>
              <a:rPr lang="en-US" dirty="0">
                <a:latin typeface="Arial"/>
                <a:ea typeface="ＭＳ Ｐゴシック" charset="0"/>
                <a:cs typeface="Arial"/>
              </a:rPr>
            </a:br>
            <a:r>
              <a:rPr lang="en-US" dirty="0">
                <a:latin typeface="Arial"/>
                <a:ea typeface="ＭＳ Ｐゴシック" charset="0"/>
                <a:cs typeface="Arial"/>
              </a:rPr>
              <a:t>Redwood City, CA 94065</a:t>
            </a:r>
            <a:br>
              <a:rPr lang="en-US" dirty="0">
                <a:latin typeface="Arial"/>
                <a:ea typeface="ＭＳ Ｐゴシック" charset="0"/>
                <a:cs typeface="Arial"/>
              </a:rPr>
            </a:br>
            <a:r>
              <a:rPr lang="en-US" dirty="0">
                <a:latin typeface="Arial"/>
                <a:ea typeface="ＭＳ Ｐゴシック" charset="0"/>
                <a:cs typeface="Arial"/>
              </a:rPr>
              <a:t>USA</a:t>
            </a:r>
          </a:p>
          <a:p>
            <a:pPr fontAlgn="base">
              <a:spcBef>
                <a:spcPct val="0"/>
              </a:spcBef>
              <a:spcAft>
                <a:spcPct val="0"/>
              </a:spcAft>
            </a:pPr>
            <a:r>
              <a:rPr lang="en-US" dirty="0">
                <a:latin typeface="Arial"/>
                <a:ea typeface="ＭＳ Ｐゴシック" charset="0"/>
                <a:cs typeface="Arial"/>
              </a:rPr>
              <a:t>Tel: +1 650 632 4310 </a:t>
            </a:r>
            <a:br>
              <a:rPr lang="en-US" dirty="0">
                <a:latin typeface="Arial"/>
                <a:ea typeface="ＭＳ Ｐゴシック" charset="0"/>
                <a:cs typeface="Arial"/>
              </a:rPr>
            </a:br>
            <a:r>
              <a:rPr lang="en-US" dirty="0">
                <a:latin typeface="Arial"/>
                <a:ea typeface="ＭＳ Ｐゴシック" charset="0"/>
                <a:cs typeface="Arial"/>
              </a:rPr>
              <a:t>Fax: +1 650 551 9901</a:t>
            </a:r>
          </a:p>
          <a:p>
            <a:endParaRPr lang="en-GB" dirty="0"/>
          </a:p>
        </p:txBody>
      </p:sp>
      <p:sp>
        <p:nvSpPr>
          <p:cNvPr id="2" name="Rectangle 1"/>
          <p:cNvSpPr/>
          <p:nvPr userDrawn="1"/>
        </p:nvSpPr>
        <p:spPr>
          <a:xfrm>
            <a:off x="560871" y="7267421"/>
            <a:ext cx="1912037" cy="338554"/>
          </a:xfrm>
          <a:prstGeom prst="rect">
            <a:avLst/>
          </a:prstGeom>
        </p:spPr>
        <p:txBody>
          <a:bodyPr wrap="none">
            <a:spAutoFit/>
          </a:bodyPr>
          <a:lstStyle/>
          <a:p>
            <a:r>
              <a:rPr lang="nl-NL" sz="1600" b="1" dirty="0">
                <a:solidFill>
                  <a:schemeClr val="bg1"/>
                </a:solidFill>
                <a:latin typeface="+mj-lt"/>
              </a:rPr>
              <a:t>HEADQUARTERS</a:t>
            </a:r>
            <a:endParaRPr lang="en-GB" sz="1600" b="1" dirty="0">
              <a:solidFill>
                <a:schemeClr val="bg1"/>
              </a:solidFill>
              <a:latin typeface="+mj-lt"/>
            </a:endParaRPr>
          </a:p>
        </p:txBody>
      </p:sp>
      <p:sp>
        <p:nvSpPr>
          <p:cNvPr id="3" name="Rectangle 2"/>
          <p:cNvSpPr/>
          <p:nvPr userDrawn="1"/>
        </p:nvSpPr>
        <p:spPr>
          <a:xfrm>
            <a:off x="560871" y="6969485"/>
            <a:ext cx="938537" cy="353943"/>
          </a:xfrm>
          <a:prstGeom prst="rect">
            <a:avLst/>
          </a:prstGeom>
        </p:spPr>
        <p:txBody>
          <a:bodyPr wrap="none">
            <a:spAutoFit/>
          </a:bodyPr>
          <a:lstStyle/>
          <a:p>
            <a:r>
              <a:rPr lang="nl-NL" sz="1700" dirty="0">
                <a:solidFill>
                  <a:schemeClr val="bg1"/>
                </a:solidFill>
                <a:latin typeface="+mj-lt"/>
              </a:rPr>
              <a:t>Contact</a:t>
            </a:r>
            <a:endParaRPr lang="en-GB" sz="1700" dirty="0">
              <a:solidFill>
                <a:schemeClr val="bg1"/>
              </a:solidFill>
              <a:latin typeface="+mj-lt"/>
            </a:endParaRPr>
          </a:p>
        </p:txBody>
      </p:sp>
      <p:sp>
        <p:nvSpPr>
          <p:cNvPr id="19" name="Text Placeholder 2"/>
          <p:cNvSpPr txBox="1">
            <a:spLocks/>
          </p:cNvSpPr>
          <p:nvPr userDrawn="1"/>
        </p:nvSpPr>
        <p:spPr>
          <a:xfrm>
            <a:off x="7343361"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EUROPE HQ</a:t>
            </a:r>
            <a:endParaRPr lang="en-GB" sz="1600" b="1" dirty="0">
              <a:solidFill>
                <a:schemeClr val="bg1"/>
              </a:solidFill>
            </a:endParaRPr>
          </a:p>
        </p:txBody>
      </p:sp>
      <p:sp>
        <p:nvSpPr>
          <p:cNvPr id="18"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39558491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0"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7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12996410" cy="9720263"/>
          </a:xfrm>
          <a:prstGeom prst="rect">
            <a:avLst/>
          </a:prstGeom>
          <a:ln w="12700">
            <a:miter lim="400000"/>
          </a:ln>
        </p:spPr>
      </p:pic>
      <p:sp>
        <p:nvSpPr>
          <p:cNvPr id="7" name="Shape 140"/>
          <p:cNvSpPr/>
          <p:nvPr userDrawn="1"/>
        </p:nvSpPr>
        <p:spPr>
          <a:xfrm>
            <a:off x="-29706" y="3107905"/>
            <a:ext cx="13026114" cy="6625243"/>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1" name="Shape 144"/>
          <p:cNvSpPr>
            <a:spLocks noGrp="1"/>
          </p:cNvSpPr>
          <p:nvPr>
            <p:ph type="ctrTitle"/>
          </p:nvPr>
        </p:nvSpPr>
        <p:spPr>
          <a:xfrm>
            <a:off x="439127" y="5840547"/>
            <a:ext cx="11401956" cy="1330081"/>
          </a:xfrm>
          <a:prstGeom prst="rect">
            <a:avLst/>
          </a:prstGeom>
        </p:spPr>
        <p:txBody>
          <a:bodyPr lIns="91111" tIns="45555" rIns="91111" bIns="45555" anchor="b"/>
          <a:lstStyle>
            <a:lvl1pPr algn="l">
              <a:defRPr sz="4501">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7" y="817787"/>
            <a:ext cx="9808917" cy="903364"/>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ts val="0"/>
              </a:spcBef>
              <a:spcAft>
                <a:spcPts val="0"/>
              </a:spcAft>
              <a:buClrTx/>
              <a:buSzTx/>
              <a:buFontTx/>
              <a:buNone/>
              <a:tabLst/>
              <a:defRPr sz="1500"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400">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643543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601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16-Blank/Basic Content (Oran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58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1- Blank (Yellow)">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9851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3"/>
            <a:ext cx="13016879" cy="9720265"/>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027032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3016881" cy="9720266"/>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076492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3016881" cy="9728354"/>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276052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3"/>
            <a:ext cx="13016880" cy="9720263"/>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3466554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8"/>
            <a:ext cx="12982392"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5346667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8" name="Picture Placeholder 17"/>
          <p:cNvSpPr>
            <a:spLocks noGrp="1"/>
          </p:cNvSpPr>
          <p:nvPr>
            <p:ph type="pic" sz="quarter" idx="11"/>
          </p:nvPr>
        </p:nvSpPr>
        <p:spPr>
          <a:xfrm>
            <a:off x="0" y="4"/>
            <a:ext cx="4157542" cy="9720263"/>
          </a:xfrm>
          <a:prstGeom prst="rect">
            <a:avLst/>
          </a:prstGeom>
        </p:spPr>
        <p:txBody>
          <a:bodyPr/>
          <a:lstStyle>
            <a:lvl1pPr>
              <a:buNone/>
              <a:defRPr sz="3198"/>
            </a:lvl1pPr>
          </a:lstStyle>
          <a:p>
            <a:endParaRPr lang="en-GB" dirty="0"/>
          </a:p>
        </p:txBody>
      </p:sp>
      <p:sp>
        <p:nvSpPr>
          <p:cNvPr id="22" name="Text Placeholder 21"/>
          <p:cNvSpPr>
            <a:spLocks noGrp="1"/>
          </p:cNvSpPr>
          <p:nvPr>
            <p:ph type="body" sz="quarter" idx="10" hasCustomPrompt="1"/>
          </p:nvPr>
        </p:nvSpPr>
        <p:spPr>
          <a:xfrm>
            <a:off x="5033460" y="2828753"/>
            <a:ext cx="6609978" cy="5678487"/>
          </a:xfrm>
          <a:prstGeom prst="rect">
            <a:avLst/>
          </a:prstGeom>
        </p:spPr>
        <p:txBody>
          <a:bodyPr lIns="91111" tIns="45555" rIns="91111" bIns="45555"/>
          <a:lstStyle>
            <a:lvl1pPr>
              <a:buClr>
                <a:srgbClr val="EB8024"/>
              </a:buClr>
              <a:buSzPct val="130000"/>
              <a:buFont typeface="+mj-lt"/>
              <a:buAutoNum type="arabicPeriod"/>
              <a:defRPr sz="2399" baseline="0"/>
            </a:lvl1pPr>
            <a:lvl2pPr marL="913943" indent="-456971">
              <a:defRPr sz="2399"/>
            </a:lvl2pPr>
            <a:lvl3pPr marL="1370914" indent="-456971">
              <a:defRPr sz="2399"/>
            </a:lvl3pPr>
            <a:lvl4pPr marL="685457"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19"/>
          <p:cNvSpPr>
            <a:spLocks noGrp="1"/>
          </p:cNvSpPr>
          <p:nvPr>
            <p:ph type="body" sz="quarter" idx="29" hasCustomPrompt="1"/>
          </p:nvPr>
        </p:nvSpPr>
        <p:spPr>
          <a:xfrm>
            <a:off x="4582060" y="865528"/>
            <a:ext cx="3041489"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20749891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3"/>
            <a:ext cx="12996410" cy="9720263"/>
          </a:xfrm>
          <a:prstGeom prst="rect">
            <a:avLst/>
          </a:prstGeom>
          <a:ln w="12700">
            <a:miter lim="400000"/>
          </a:ln>
        </p:spPr>
      </p:pic>
      <p:sp>
        <p:nvSpPr>
          <p:cNvPr id="7" name="Shape 140"/>
          <p:cNvSpPr/>
          <p:nvPr userDrawn="1"/>
        </p:nvSpPr>
        <p:spPr>
          <a:xfrm>
            <a:off x="-29706" y="3107907"/>
            <a:ext cx="13026114" cy="6625243"/>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1" name="Shape 144"/>
          <p:cNvSpPr>
            <a:spLocks noGrp="1"/>
          </p:cNvSpPr>
          <p:nvPr>
            <p:ph type="ctrTitle"/>
          </p:nvPr>
        </p:nvSpPr>
        <p:spPr>
          <a:xfrm>
            <a:off x="439127" y="5840549"/>
            <a:ext cx="11401956" cy="1330081"/>
          </a:xfrm>
          <a:prstGeom prst="rect">
            <a:avLst/>
          </a:prstGeom>
        </p:spPr>
        <p:txBody>
          <a:bodyPr lIns="91111" tIns="45555" rIns="91111" bIns="45555" anchor="b"/>
          <a:lstStyle>
            <a:lvl1pPr algn="l">
              <a:defRPr sz="4499">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8" y="817787"/>
            <a:ext cx="9808917" cy="903364"/>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ts val="0"/>
              </a:spcBef>
              <a:spcAft>
                <a:spcPts val="0"/>
              </a:spcAft>
              <a:buClrTx/>
              <a:buSzTx/>
              <a:buFontTx/>
              <a:buNone/>
              <a:tabLst/>
              <a:defRPr sz="1499"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399">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Tree>
    <p:extLst>
      <p:ext uri="{BB962C8B-B14F-4D97-AF65-F5344CB8AC3E}">
        <p14:creationId xmlns:p14="http://schemas.microsoft.com/office/powerpoint/2010/main" val="261573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2" y="1"/>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29" tIns="50629" rIns="50629" bIns="50629" anchor="ctr"/>
          <a:lstStyle/>
          <a:p>
            <a:pPr>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7" y="8346468"/>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5"/>
            <a:ext cx="11570264" cy="555471"/>
          </a:xfrm>
          <a:prstGeom prst="rect">
            <a:avLst/>
          </a:prstGeom>
        </p:spPr>
        <p:txBody>
          <a:bodyPr vert="horz" lIns="91111" tIns="45555" rIns="91111" bIns="45555" anchor="b"/>
          <a:lstStyle>
            <a:lvl1pPr marL="0" indent="0">
              <a:buNone/>
              <a:defRPr sz="1500"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0"/>
            <a:ext cx="10205834" cy="554983"/>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700">
                <a:solidFill>
                  <a:schemeClr val="bg1"/>
                </a:solidFill>
                <a:latin typeface="Georgia"/>
                <a:cs typeface="Georgia"/>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8" y="5979959"/>
            <a:ext cx="10205833" cy="358579"/>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500" b="1" cap="all">
                <a:solidFill>
                  <a:schemeClr val="tx1"/>
                </a:solidFill>
                <a:latin typeface="Arial"/>
                <a:cs typeface="Arial"/>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8" y="2041525"/>
            <a:ext cx="10205833" cy="3765550"/>
          </a:xfrm>
          <a:prstGeom prst="rect">
            <a:avLst/>
          </a:prstGeom>
        </p:spPr>
        <p:txBody>
          <a:bodyPr/>
          <a:lstStyle>
            <a:lvl1pPr marL="0" marR="0" indent="0" algn="l" defTabSz="648019" rtl="0" eaLnBrk="1" fontAlgn="auto" latinLnBrk="0" hangingPunct="1">
              <a:lnSpc>
                <a:spcPct val="160000"/>
              </a:lnSpc>
              <a:spcBef>
                <a:spcPct val="0"/>
              </a:spcBef>
              <a:spcAft>
                <a:spcPts val="0"/>
              </a:spcAft>
              <a:buClrTx/>
              <a:buSzTx/>
              <a:buFontTx/>
              <a:buNone/>
              <a:tabLst/>
              <a:defRPr sz="2400"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811664763"/>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3" y="3"/>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8" y="8346470"/>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7"/>
            <a:ext cx="11570264" cy="555471"/>
          </a:xfrm>
          <a:prstGeom prst="rect">
            <a:avLst/>
          </a:prstGeom>
        </p:spPr>
        <p:txBody>
          <a:bodyPr vert="horz" lIns="91111" tIns="45555" rIns="91111" bIns="45555" anchor="b"/>
          <a:lstStyle>
            <a:lvl1pPr marL="0" indent="0">
              <a:buNone/>
              <a:defRPr sz="1499"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2"/>
            <a:ext cx="10205834" cy="554983"/>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699">
                <a:solidFill>
                  <a:schemeClr val="bg1"/>
                </a:solidFill>
                <a:latin typeface="Georgia"/>
                <a:cs typeface="Georgia"/>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9" y="5979961"/>
            <a:ext cx="10205833" cy="358579"/>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499" b="1" cap="all">
                <a:solidFill>
                  <a:schemeClr val="tx1"/>
                </a:solidFill>
                <a:latin typeface="Arial"/>
                <a:cs typeface="Arial"/>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9" y="2041525"/>
            <a:ext cx="10205833" cy="3765550"/>
          </a:xfrm>
          <a:prstGeom prst="rect">
            <a:avLst/>
          </a:prstGeom>
        </p:spPr>
        <p:txBody>
          <a:bodyPr/>
          <a:lstStyle>
            <a:lvl1pPr marL="0" marR="0" indent="0" algn="l" defTabSz="647695" rtl="0" eaLnBrk="1" fontAlgn="auto" latinLnBrk="0" hangingPunct="1">
              <a:lnSpc>
                <a:spcPct val="160000"/>
              </a:lnSpc>
              <a:spcBef>
                <a:spcPct val="0"/>
              </a:spcBef>
              <a:spcAft>
                <a:spcPts val="0"/>
              </a:spcAft>
              <a:buClrTx/>
              <a:buSzTx/>
              <a:buFontTx/>
              <a:buNone/>
              <a:tabLst/>
              <a:defRPr sz="2399"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18888658"/>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 name="Shape 739"/>
          <p:cNvSpPr/>
          <p:nvPr userDrawn="1"/>
        </p:nvSpPr>
        <p:spPr>
          <a:xfrm>
            <a:off x="10004993" y="5103443"/>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14" name="Shape 742"/>
          <p:cNvSpPr/>
          <p:nvPr userDrawn="1"/>
        </p:nvSpPr>
        <p:spPr>
          <a:xfrm>
            <a:off x="3160550" y="4582412"/>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15" name="Shape 743"/>
          <p:cNvSpPr/>
          <p:nvPr userDrawn="1"/>
        </p:nvSpPr>
        <p:spPr>
          <a:xfrm>
            <a:off x="3049864" y="4743366"/>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16"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18" name="Shape 746"/>
          <p:cNvSpPr/>
          <p:nvPr userDrawn="1"/>
        </p:nvSpPr>
        <p:spPr>
          <a:xfrm>
            <a:off x="2201436" y="4107400"/>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19"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0"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1" name="Shape 749"/>
          <p:cNvSpPr/>
          <p:nvPr userDrawn="1"/>
        </p:nvSpPr>
        <p:spPr>
          <a:xfrm>
            <a:off x="3838226" y="4225780"/>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22"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24"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5" name="Shape 753"/>
          <p:cNvSpPr/>
          <p:nvPr userDrawn="1"/>
        </p:nvSpPr>
        <p:spPr>
          <a:xfrm>
            <a:off x="6594531" y="3751287"/>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26"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7"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8" name="Shape 756"/>
          <p:cNvSpPr/>
          <p:nvPr userDrawn="1"/>
        </p:nvSpPr>
        <p:spPr>
          <a:xfrm>
            <a:off x="4995562"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29" name="Shape 757"/>
          <p:cNvSpPr/>
          <p:nvPr userDrawn="1"/>
        </p:nvSpPr>
        <p:spPr>
          <a:xfrm>
            <a:off x="6759645" y="408791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30"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1"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2" name="Shape 760"/>
          <p:cNvSpPr/>
          <p:nvPr userDrawn="1"/>
        </p:nvSpPr>
        <p:spPr>
          <a:xfrm>
            <a:off x="6637667" y="4246418"/>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33"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6" name="Shape 764"/>
          <p:cNvSpPr/>
          <p:nvPr userDrawn="1"/>
        </p:nvSpPr>
        <p:spPr>
          <a:xfrm>
            <a:off x="5204692" y="4113025"/>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37"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39"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0" name="Shape 768"/>
          <p:cNvSpPr/>
          <p:nvPr userDrawn="1"/>
        </p:nvSpPr>
        <p:spPr>
          <a:xfrm>
            <a:off x="8832245"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41"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43"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4" name="Shape 772"/>
          <p:cNvSpPr/>
          <p:nvPr userDrawn="1"/>
        </p:nvSpPr>
        <p:spPr>
          <a:xfrm>
            <a:off x="8952185" y="5576322"/>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45"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6" name="Shape 774"/>
          <p:cNvSpPr/>
          <p:nvPr userDrawn="1"/>
        </p:nvSpPr>
        <p:spPr>
          <a:xfrm>
            <a:off x="7341121" y="5568779"/>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47" name="Shape 775"/>
          <p:cNvSpPr/>
          <p:nvPr userDrawn="1"/>
        </p:nvSpPr>
        <p:spPr>
          <a:xfrm>
            <a:off x="9710488" y="5865754"/>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48"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9"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51"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4" name="Shape 782"/>
          <p:cNvSpPr/>
          <p:nvPr userDrawn="1"/>
        </p:nvSpPr>
        <p:spPr>
          <a:xfrm>
            <a:off x="1202303"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56"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7" name="Shape 785"/>
          <p:cNvSpPr/>
          <p:nvPr userDrawn="1"/>
        </p:nvSpPr>
        <p:spPr>
          <a:xfrm>
            <a:off x="1202302" y="821487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58"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a:lnSpc>
                <a:spcPct val="130000"/>
              </a:lnSpc>
              <a:defRPr sz="1800"/>
            </a:pPr>
            <a:r>
              <a:rPr sz="2999" dirty="0">
                <a:solidFill>
                  <a:prstClr val="black"/>
                </a:solidFill>
                <a:latin typeface="Arial"/>
                <a:ea typeface="BentonSans Book"/>
                <a:cs typeface="BentonSans Book"/>
                <a:sym typeface="BentonSans Book"/>
              </a:rPr>
              <a:t>Our </a:t>
            </a:r>
            <a:r>
              <a:rPr sz="2999" b="1" dirty="0">
                <a:solidFill>
                  <a:srgbClr val="EB8024"/>
                </a:solidFill>
                <a:latin typeface="Arial"/>
                <a:ea typeface="BentonSans Book"/>
                <a:cs typeface="BentonSans Book"/>
                <a:sym typeface="BentonSans"/>
              </a:rPr>
              <a:t>Locations</a:t>
            </a:r>
          </a:p>
        </p:txBody>
      </p:sp>
      <p:sp>
        <p:nvSpPr>
          <p:cNvPr id="67" name="Shape 789"/>
          <p:cNvSpPr/>
          <p:nvPr userDrawn="1"/>
        </p:nvSpPr>
        <p:spPr>
          <a:xfrm>
            <a:off x="555259" y="1735028"/>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62" name="TextBox 6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64" name="Rectangle 6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75707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4"/>
            <a:ext cx="12260134" cy="5659163"/>
          </a:xfrm>
          <a:prstGeom prst="rect">
            <a:avLst/>
          </a:prstGeom>
          <a:ln w="12700">
            <a:miter lim="400000"/>
          </a:ln>
        </p:spPr>
      </p:pic>
      <p:sp>
        <p:nvSpPr>
          <p:cNvPr id="6"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8" name="Shape 797"/>
          <p:cNvSpPr/>
          <p:nvPr userDrawn="1"/>
        </p:nvSpPr>
        <p:spPr>
          <a:xfrm>
            <a:off x="530612" y="898824"/>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a:ea typeface="BentonSans Book"/>
                <a:cs typeface="BentonSans Book"/>
                <a:sym typeface="BentonSans Book"/>
              </a:rPr>
              <a:t>Our </a:t>
            </a:r>
            <a:r>
              <a:rPr sz="2999" b="1" dirty="0">
                <a:solidFill>
                  <a:srgbClr val="FFFFFF"/>
                </a:solidFill>
                <a:latin typeface="Arial"/>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3" name="Shape 739"/>
          <p:cNvSpPr/>
          <p:nvPr userDrawn="1"/>
        </p:nvSpPr>
        <p:spPr>
          <a:xfrm>
            <a:off x="10004993" y="5103443"/>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76" name="Shape 742"/>
          <p:cNvSpPr/>
          <p:nvPr userDrawn="1"/>
        </p:nvSpPr>
        <p:spPr>
          <a:xfrm>
            <a:off x="3160550" y="4582412"/>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77" name="Shape 743"/>
          <p:cNvSpPr/>
          <p:nvPr userDrawn="1"/>
        </p:nvSpPr>
        <p:spPr>
          <a:xfrm>
            <a:off x="3049864" y="4743366"/>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78"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80" name="Shape 746"/>
          <p:cNvSpPr/>
          <p:nvPr userDrawn="1"/>
        </p:nvSpPr>
        <p:spPr>
          <a:xfrm>
            <a:off x="2201436" y="4107400"/>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81"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2"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3" name="Shape 749"/>
          <p:cNvSpPr/>
          <p:nvPr userDrawn="1"/>
        </p:nvSpPr>
        <p:spPr>
          <a:xfrm>
            <a:off x="3838226" y="4225780"/>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84"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86"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7" name="Shape 753"/>
          <p:cNvSpPr/>
          <p:nvPr userDrawn="1"/>
        </p:nvSpPr>
        <p:spPr>
          <a:xfrm>
            <a:off x="6594531" y="3751287"/>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88"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9"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0" name="Shape 756"/>
          <p:cNvSpPr/>
          <p:nvPr userDrawn="1"/>
        </p:nvSpPr>
        <p:spPr>
          <a:xfrm>
            <a:off x="4995562"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91" name="Shape 757"/>
          <p:cNvSpPr/>
          <p:nvPr userDrawn="1"/>
        </p:nvSpPr>
        <p:spPr>
          <a:xfrm>
            <a:off x="6759645" y="408791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92"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3"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4" name="Shape 760"/>
          <p:cNvSpPr/>
          <p:nvPr userDrawn="1"/>
        </p:nvSpPr>
        <p:spPr>
          <a:xfrm>
            <a:off x="6637667" y="4246418"/>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95"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8" name="Shape 764"/>
          <p:cNvSpPr/>
          <p:nvPr userDrawn="1"/>
        </p:nvSpPr>
        <p:spPr>
          <a:xfrm>
            <a:off x="5204692" y="4113025"/>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99"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101"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2" name="Shape 768"/>
          <p:cNvSpPr/>
          <p:nvPr userDrawn="1"/>
        </p:nvSpPr>
        <p:spPr>
          <a:xfrm>
            <a:off x="8832245"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103"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105"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6" name="Shape 772"/>
          <p:cNvSpPr/>
          <p:nvPr userDrawn="1"/>
        </p:nvSpPr>
        <p:spPr>
          <a:xfrm>
            <a:off x="8952185" y="5576322"/>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107"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8" name="Shape 774"/>
          <p:cNvSpPr/>
          <p:nvPr userDrawn="1"/>
        </p:nvSpPr>
        <p:spPr>
          <a:xfrm>
            <a:off x="7341121" y="5568779"/>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109" name="Shape 775"/>
          <p:cNvSpPr/>
          <p:nvPr userDrawn="1"/>
        </p:nvSpPr>
        <p:spPr>
          <a:xfrm>
            <a:off x="9710488" y="5865754"/>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110"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1"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113"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16" name="Shape 782"/>
          <p:cNvSpPr/>
          <p:nvPr userDrawn="1"/>
        </p:nvSpPr>
        <p:spPr>
          <a:xfrm>
            <a:off x="1202303"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118"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9" name="Shape 785"/>
          <p:cNvSpPr/>
          <p:nvPr userDrawn="1"/>
        </p:nvSpPr>
        <p:spPr>
          <a:xfrm>
            <a:off x="1202302" y="821487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120"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3" name="Rectangle 6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81558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9" name="Picture Placeholder 18"/>
          <p:cNvSpPr>
            <a:spLocks noGrp="1"/>
          </p:cNvSpPr>
          <p:nvPr>
            <p:ph type="pic" sz="quarter" idx="10"/>
          </p:nvPr>
        </p:nvSpPr>
        <p:spPr>
          <a:xfrm>
            <a:off x="555079"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Text Placeholder 23"/>
          <p:cNvSpPr>
            <a:spLocks noGrp="1"/>
          </p:cNvSpPr>
          <p:nvPr>
            <p:ph type="body" sz="quarter" idx="14" hasCustomPrompt="1"/>
          </p:nvPr>
        </p:nvSpPr>
        <p:spPr>
          <a:xfrm>
            <a:off x="1998181" y="345050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1" y="383247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3" name="Text Placeholder 23"/>
          <p:cNvSpPr>
            <a:spLocks noGrp="1"/>
          </p:cNvSpPr>
          <p:nvPr>
            <p:ph type="body" sz="quarter" idx="18" hasCustomPrompt="1"/>
          </p:nvPr>
        </p:nvSpPr>
        <p:spPr>
          <a:xfrm>
            <a:off x="1998181" y="5925813"/>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1" y="6307779"/>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5"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4" y="383247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5" y="421752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5"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9"/>
            <a:ext cx="4203748"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2" y="6692833"/>
            <a:ext cx="4203745"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212834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4"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Text Placeholder 23"/>
          <p:cNvSpPr>
            <a:spLocks noGrp="1"/>
          </p:cNvSpPr>
          <p:nvPr>
            <p:ph type="body" sz="quarter" idx="40" hasCustomPrompt="1"/>
          </p:nvPr>
        </p:nvSpPr>
        <p:spPr>
          <a:xfrm>
            <a:off x="1982495" y="258908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5" y="297105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8"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7" y="297105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8" y="335610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Text Placeholder 23"/>
          <p:cNvSpPr>
            <a:spLocks noGrp="1"/>
          </p:cNvSpPr>
          <p:nvPr>
            <p:ph type="body" sz="quarter" idx="48" hasCustomPrompt="1"/>
          </p:nvPr>
        </p:nvSpPr>
        <p:spPr>
          <a:xfrm>
            <a:off x="1993789" y="490504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9" y="528701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Text Placeholder 23"/>
          <p:cNvSpPr>
            <a:spLocks noGrp="1"/>
          </p:cNvSpPr>
          <p:nvPr>
            <p:ph type="body" sz="quarter" idx="52" hasCustomPrompt="1"/>
          </p:nvPr>
        </p:nvSpPr>
        <p:spPr>
          <a:xfrm>
            <a:off x="8220181" y="490504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3"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0" name="Text Placeholder 23"/>
          <p:cNvSpPr>
            <a:spLocks noGrp="1"/>
          </p:cNvSpPr>
          <p:nvPr>
            <p:ph type="body" sz="quarter" idx="56" hasCustomPrompt="1"/>
          </p:nvPr>
        </p:nvSpPr>
        <p:spPr>
          <a:xfrm>
            <a:off x="2005084" y="725236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4" y="763433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7"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6" y="763433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7" y="801938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456385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2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0"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1699">
              <a:solidFill>
                <a:srgbClr val="F2AC00"/>
              </a:solidFill>
            </a:endParaRPr>
          </a:p>
        </p:txBody>
      </p:sp>
      <p:sp>
        <p:nvSpPr>
          <p:cNvPr id="50"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1"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2"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3"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4"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5"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6"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7"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8"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9"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1"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2"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3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6" name="Rectangle 3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809951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3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36" name="TextBox 3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9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2"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3"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5"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6"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7"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9"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0"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1"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2"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3"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4"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Rectangle 3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6202584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dirty="0">
              <a:solidFill>
                <a:srgbClr val="FFFFFF"/>
              </a:solidFill>
            </a:endParaRPr>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5" name="Rectangle 14"/>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347933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Rectangle 1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40300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8210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14"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15"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16"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18"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19"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0"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1"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22"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24"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5"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26"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7"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8"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29"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30"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1"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2"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33"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6"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37"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39"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0"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41"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43"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4"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45"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6"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47"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48"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9"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51"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54"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56"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7"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58"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lvl="0" algn="l">
              <a:lnSpc>
                <a:spcPct val="130000"/>
              </a:lnSpc>
              <a:defRPr sz="1800"/>
            </a:pPr>
            <a:r>
              <a:rPr sz="3001" dirty="0">
                <a:latin typeface="+mj-lt"/>
                <a:ea typeface="BentonSans Book"/>
                <a:cs typeface="BentonSans Book"/>
                <a:sym typeface="BentonSans Book"/>
              </a:rPr>
              <a:t>Our </a:t>
            </a:r>
            <a:r>
              <a:rPr sz="3001" b="1" dirty="0">
                <a:solidFill>
                  <a:srgbClr val="EB8024"/>
                </a:solidFill>
                <a:latin typeface="+mj-lt"/>
                <a:ea typeface="BentonSans Book"/>
                <a:cs typeface="BentonSans Book"/>
                <a:sym typeface="BentonSans"/>
              </a:rPr>
              <a:t>Locations</a:t>
            </a:r>
          </a:p>
        </p:txBody>
      </p:sp>
      <p:sp>
        <p:nvSpPr>
          <p:cNvPr id="67" name="Shape 789"/>
          <p:cNvSpPr/>
          <p:nvPr userDrawn="1"/>
        </p:nvSpPr>
        <p:spPr>
          <a:xfrm>
            <a:off x="555258" y="1735026"/>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62" name="TextBox 6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828799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20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66131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2261678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64"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448752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B8024"/>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7833270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2"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48675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2"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217090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5214810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latin typeface="Aria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2108740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90353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49986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slideLayout" Target="../slideLayouts/slideLayout111.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slideLayout" Target="../slideLayouts/slideLayout114.xml"/><Relationship Id="rId47" Type="http://schemas.openxmlformats.org/officeDocument/2006/relationships/slideLayout" Target="../slideLayouts/slideLayout119.xml"/><Relationship Id="rId50" Type="http://schemas.openxmlformats.org/officeDocument/2006/relationships/slideLayout" Target="../slideLayouts/slideLayout122.xml"/><Relationship Id="rId55" Type="http://schemas.openxmlformats.org/officeDocument/2006/relationships/slideLayout" Target="../slideLayouts/slideLayout127.xml"/><Relationship Id="rId63" Type="http://schemas.openxmlformats.org/officeDocument/2006/relationships/slideLayout" Target="../slideLayouts/slideLayout135.xml"/><Relationship Id="rId68" Type="http://schemas.openxmlformats.org/officeDocument/2006/relationships/slideLayout" Target="../slideLayouts/slideLayout140.xml"/><Relationship Id="rId7" Type="http://schemas.openxmlformats.org/officeDocument/2006/relationships/slideLayout" Target="../slideLayouts/slideLayout79.xml"/><Relationship Id="rId71" Type="http://schemas.openxmlformats.org/officeDocument/2006/relationships/slideLayout" Target="../slideLayouts/slideLayout143.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9" Type="http://schemas.openxmlformats.org/officeDocument/2006/relationships/slideLayout" Target="../slideLayouts/slideLayout101.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slideLayout" Target="../slideLayouts/slideLayout109.xml"/><Relationship Id="rId40" Type="http://schemas.openxmlformats.org/officeDocument/2006/relationships/slideLayout" Target="../slideLayouts/slideLayout112.xml"/><Relationship Id="rId45" Type="http://schemas.openxmlformats.org/officeDocument/2006/relationships/slideLayout" Target="../slideLayouts/slideLayout117.xml"/><Relationship Id="rId53" Type="http://schemas.openxmlformats.org/officeDocument/2006/relationships/slideLayout" Target="../slideLayouts/slideLayout125.xml"/><Relationship Id="rId58" Type="http://schemas.openxmlformats.org/officeDocument/2006/relationships/slideLayout" Target="../slideLayouts/slideLayout130.xml"/><Relationship Id="rId66" Type="http://schemas.openxmlformats.org/officeDocument/2006/relationships/slideLayout" Target="../slideLayouts/slideLayout138.xml"/><Relationship Id="rId74" Type="http://schemas.openxmlformats.org/officeDocument/2006/relationships/theme" Target="../theme/theme2.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49" Type="http://schemas.openxmlformats.org/officeDocument/2006/relationships/slideLayout" Target="../slideLayouts/slideLayout121.xml"/><Relationship Id="rId57" Type="http://schemas.openxmlformats.org/officeDocument/2006/relationships/slideLayout" Target="../slideLayouts/slideLayout129.xml"/><Relationship Id="rId61" Type="http://schemas.openxmlformats.org/officeDocument/2006/relationships/slideLayout" Target="../slideLayouts/slideLayout133.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4" Type="http://schemas.openxmlformats.org/officeDocument/2006/relationships/slideLayout" Target="../slideLayouts/slideLayout116.xml"/><Relationship Id="rId52" Type="http://schemas.openxmlformats.org/officeDocument/2006/relationships/slideLayout" Target="../slideLayouts/slideLayout124.xml"/><Relationship Id="rId60" Type="http://schemas.openxmlformats.org/officeDocument/2006/relationships/slideLayout" Target="../slideLayouts/slideLayout132.xml"/><Relationship Id="rId65" Type="http://schemas.openxmlformats.org/officeDocument/2006/relationships/slideLayout" Target="../slideLayouts/slideLayout137.xml"/><Relationship Id="rId73" Type="http://schemas.openxmlformats.org/officeDocument/2006/relationships/slideLayout" Target="../slideLayouts/slideLayout14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43" Type="http://schemas.openxmlformats.org/officeDocument/2006/relationships/slideLayout" Target="../slideLayouts/slideLayout115.xml"/><Relationship Id="rId48" Type="http://schemas.openxmlformats.org/officeDocument/2006/relationships/slideLayout" Target="../slideLayouts/slideLayout120.xml"/><Relationship Id="rId56" Type="http://schemas.openxmlformats.org/officeDocument/2006/relationships/slideLayout" Target="../slideLayouts/slideLayout128.xml"/><Relationship Id="rId64" Type="http://schemas.openxmlformats.org/officeDocument/2006/relationships/slideLayout" Target="../slideLayouts/slideLayout136.xml"/><Relationship Id="rId69" Type="http://schemas.openxmlformats.org/officeDocument/2006/relationships/slideLayout" Target="../slideLayouts/slideLayout141.xml"/><Relationship Id="rId8" Type="http://schemas.openxmlformats.org/officeDocument/2006/relationships/slideLayout" Target="../slideLayouts/slideLayout80.xml"/><Relationship Id="rId51" Type="http://schemas.openxmlformats.org/officeDocument/2006/relationships/slideLayout" Target="../slideLayouts/slideLayout123.xml"/><Relationship Id="rId72" Type="http://schemas.openxmlformats.org/officeDocument/2006/relationships/slideLayout" Target="../slideLayouts/slideLayout144.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slideLayout" Target="../slideLayouts/slideLayout110.xml"/><Relationship Id="rId46" Type="http://schemas.openxmlformats.org/officeDocument/2006/relationships/slideLayout" Target="../slideLayouts/slideLayout118.xml"/><Relationship Id="rId59" Type="http://schemas.openxmlformats.org/officeDocument/2006/relationships/slideLayout" Target="../slideLayouts/slideLayout131.xml"/><Relationship Id="rId67" Type="http://schemas.openxmlformats.org/officeDocument/2006/relationships/slideLayout" Target="../slideLayouts/slideLayout139.xml"/><Relationship Id="rId20" Type="http://schemas.openxmlformats.org/officeDocument/2006/relationships/slideLayout" Target="../slideLayouts/slideLayout92.xml"/><Relationship Id="rId41" Type="http://schemas.openxmlformats.org/officeDocument/2006/relationships/slideLayout" Target="../slideLayouts/slideLayout113.xml"/><Relationship Id="rId54" Type="http://schemas.openxmlformats.org/officeDocument/2006/relationships/slideLayout" Target="../slideLayouts/slideLayout126.xml"/><Relationship Id="rId62" Type="http://schemas.openxmlformats.org/officeDocument/2006/relationships/slideLayout" Target="../slideLayouts/slideLayout134.xml"/><Relationship Id="rId70" Type="http://schemas.openxmlformats.org/officeDocument/2006/relationships/slideLayout" Target="../slideLayouts/slideLayout142.xml"/><Relationship Id="rId1" Type="http://schemas.openxmlformats.org/officeDocument/2006/relationships/slideLayout" Target="../slideLayouts/slideLayout73.xml"/><Relationship Id="rId6"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858298"/>
      </p:ext>
    </p:extLst>
  </p:cSld>
  <p:clrMap bg1="lt1" tx1="dk1" bg2="lt2" tx2="dk2" accent1="accent1" accent2="accent2" accent3="accent3" accent4="accent4" accent5="accent5" accent6="accent6" hlink="hlink" folHlink="folHlink"/>
  <p:sldLayoutIdLst>
    <p:sldLayoutId id="2147483775" r:id="rId1"/>
    <p:sldLayoutId id="2147483782" r:id="rId2"/>
    <p:sldLayoutId id="2147483651" r:id="rId3"/>
    <p:sldLayoutId id="2147483783" r:id="rId4"/>
    <p:sldLayoutId id="2147483784" r:id="rId5"/>
    <p:sldLayoutId id="2147483652" r:id="rId6"/>
    <p:sldLayoutId id="2147483733" r:id="rId7"/>
    <p:sldLayoutId id="2147483655" r:id="rId8"/>
    <p:sldLayoutId id="2147483716" r:id="rId9"/>
    <p:sldLayoutId id="2147483717" r:id="rId10"/>
    <p:sldLayoutId id="2147483697" r:id="rId11"/>
    <p:sldLayoutId id="2147483802" r:id="rId12"/>
    <p:sldLayoutId id="2147483696" r:id="rId13"/>
    <p:sldLayoutId id="2147483761" r:id="rId14"/>
    <p:sldLayoutId id="2147483719" r:id="rId15"/>
    <p:sldLayoutId id="2147483778" r:id="rId16"/>
    <p:sldLayoutId id="2147483762" r:id="rId17"/>
    <p:sldLayoutId id="2147483779" r:id="rId18"/>
    <p:sldLayoutId id="2147483767" r:id="rId19"/>
    <p:sldLayoutId id="2147483749" r:id="rId20"/>
    <p:sldLayoutId id="2147483786" r:id="rId21"/>
    <p:sldLayoutId id="2147483795" r:id="rId22"/>
    <p:sldLayoutId id="2147483787" r:id="rId23"/>
    <p:sldLayoutId id="2147483788" r:id="rId24"/>
    <p:sldLayoutId id="2147483701" r:id="rId25"/>
    <p:sldLayoutId id="2147483711" r:id="rId26"/>
    <p:sldLayoutId id="2147483789" r:id="rId27"/>
    <p:sldLayoutId id="2147483772" r:id="rId28"/>
    <p:sldLayoutId id="2147483773" r:id="rId29"/>
    <p:sldLayoutId id="2147483785" r:id="rId30"/>
    <p:sldLayoutId id="2147483735" r:id="rId31"/>
    <p:sldLayoutId id="2147483796" r:id="rId32"/>
    <p:sldLayoutId id="2147483752" r:id="rId33"/>
    <p:sldLayoutId id="2147483743" r:id="rId34"/>
    <p:sldLayoutId id="2147483702" r:id="rId35"/>
    <p:sldLayoutId id="2147483712" r:id="rId36"/>
    <p:sldLayoutId id="2147483764" r:id="rId37"/>
    <p:sldLayoutId id="2147483770" r:id="rId38"/>
    <p:sldLayoutId id="2147483771" r:id="rId39"/>
    <p:sldLayoutId id="2147483792" r:id="rId40"/>
    <p:sldLayoutId id="2147483736" r:id="rId41"/>
    <p:sldLayoutId id="2147483797" r:id="rId42"/>
    <p:sldLayoutId id="2147483746" r:id="rId43"/>
    <p:sldLayoutId id="2147483745" r:id="rId44"/>
    <p:sldLayoutId id="2147483703" r:id="rId45"/>
    <p:sldLayoutId id="2147483713" r:id="rId46"/>
    <p:sldLayoutId id="2147483763" r:id="rId47"/>
    <p:sldLayoutId id="2147483768" r:id="rId48"/>
    <p:sldLayoutId id="2147483769" r:id="rId49"/>
    <p:sldLayoutId id="2147483791" r:id="rId50"/>
    <p:sldLayoutId id="2147483734" r:id="rId51"/>
    <p:sldLayoutId id="2147483798" r:id="rId52"/>
    <p:sldLayoutId id="2147483751" r:id="rId53"/>
    <p:sldLayoutId id="2147483741" r:id="rId54"/>
    <p:sldLayoutId id="2147483704" r:id="rId55"/>
    <p:sldLayoutId id="2147483714" r:id="rId56"/>
    <p:sldLayoutId id="2147483780" r:id="rId57"/>
    <p:sldLayoutId id="2147483766" r:id="rId58"/>
    <p:sldLayoutId id="2147483777" r:id="rId59"/>
    <p:sldLayoutId id="2147483793" r:id="rId60"/>
    <p:sldLayoutId id="2147483737" r:id="rId61"/>
    <p:sldLayoutId id="2147483799" r:id="rId62"/>
    <p:sldLayoutId id="2147483748" r:id="rId63"/>
    <p:sldLayoutId id="2147483747" r:id="rId64"/>
    <p:sldLayoutId id="2147483800" r:id="rId65"/>
    <p:sldLayoutId id="2147483707" r:id="rId66"/>
    <p:sldLayoutId id="2147483801" r:id="rId67"/>
    <p:sldLayoutId id="2147483750" r:id="rId68"/>
    <p:sldLayoutId id="2147483774" r:id="rId69"/>
    <p:sldLayoutId id="2147483776" r:id="rId70"/>
    <p:sldLayoutId id="2147483803" r:id="rId71"/>
    <p:sldLayoutId id="2147483804" r:id="rId72"/>
  </p:sldLayoutIdLst>
  <p:hf hdr="0" ftr="0" dt="0"/>
  <p:txStyles>
    <p:titleStyle>
      <a:lvl1pPr algn="ctr" defTabSz="648019" rtl="0" eaLnBrk="1" latinLnBrk="0" hangingPunct="1">
        <a:spcBef>
          <a:spcPct val="0"/>
        </a:spcBef>
        <a:buNone/>
        <a:defRPr sz="6301" kern="1200">
          <a:solidFill>
            <a:schemeClr val="tx1"/>
          </a:solidFill>
          <a:latin typeface="+mj-lt"/>
          <a:ea typeface="+mj-ea"/>
          <a:cs typeface="+mj-cs"/>
        </a:defRPr>
      </a:lvl1pPr>
    </p:titleStyle>
    <p:body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p:bodyStyle>
    <p:otherStyle>
      <a:defPPr>
        <a:defRPr lang="en-US"/>
      </a:defPPr>
      <a:lvl1pPr marL="0" algn="l" defTabSz="648019" rtl="0" eaLnBrk="1" latinLnBrk="0" hangingPunct="1">
        <a:defRPr sz="2601" kern="1200">
          <a:solidFill>
            <a:schemeClr val="tx1"/>
          </a:solidFill>
          <a:latin typeface="+mn-lt"/>
          <a:ea typeface="+mn-ea"/>
          <a:cs typeface="+mn-cs"/>
        </a:defRPr>
      </a:lvl1pPr>
      <a:lvl2pPr marL="648019" algn="l" defTabSz="648019" rtl="0" eaLnBrk="1" latinLnBrk="0" hangingPunct="1">
        <a:defRPr sz="2601" kern="1200">
          <a:solidFill>
            <a:schemeClr val="tx1"/>
          </a:solidFill>
          <a:latin typeface="+mn-lt"/>
          <a:ea typeface="+mn-ea"/>
          <a:cs typeface="+mn-cs"/>
        </a:defRPr>
      </a:lvl2pPr>
      <a:lvl3pPr marL="1296037" algn="l" defTabSz="648019" rtl="0" eaLnBrk="1" latinLnBrk="0" hangingPunct="1">
        <a:defRPr sz="2601" kern="1200">
          <a:solidFill>
            <a:schemeClr val="tx1"/>
          </a:solidFill>
          <a:latin typeface="+mn-lt"/>
          <a:ea typeface="+mn-ea"/>
          <a:cs typeface="+mn-cs"/>
        </a:defRPr>
      </a:lvl3pPr>
      <a:lvl4pPr marL="1944057" algn="l" defTabSz="648019" rtl="0" eaLnBrk="1" latinLnBrk="0" hangingPunct="1">
        <a:defRPr sz="2601" kern="1200">
          <a:solidFill>
            <a:schemeClr val="tx1"/>
          </a:solidFill>
          <a:latin typeface="+mn-lt"/>
          <a:ea typeface="+mn-ea"/>
          <a:cs typeface="+mn-cs"/>
        </a:defRPr>
      </a:lvl4pPr>
      <a:lvl5pPr marL="2592074" algn="l" defTabSz="648019" rtl="0" eaLnBrk="1" latinLnBrk="0" hangingPunct="1">
        <a:defRPr sz="2601" kern="1200">
          <a:solidFill>
            <a:schemeClr val="tx1"/>
          </a:solidFill>
          <a:latin typeface="+mn-lt"/>
          <a:ea typeface="+mn-ea"/>
          <a:cs typeface="+mn-cs"/>
        </a:defRPr>
      </a:lvl5pPr>
      <a:lvl6pPr marL="3240093" algn="l" defTabSz="648019" rtl="0" eaLnBrk="1" latinLnBrk="0" hangingPunct="1">
        <a:defRPr sz="2601" kern="1200">
          <a:solidFill>
            <a:schemeClr val="tx1"/>
          </a:solidFill>
          <a:latin typeface="+mn-lt"/>
          <a:ea typeface="+mn-ea"/>
          <a:cs typeface="+mn-cs"/>
        </a:defRPr>
      </a:lvl6pPr>
      <a:lvl7pPr marL="3888111" algn="l" defTabSz="648019" rtl="0" eaLnBrk="1" latinLnBrk="0" hangingPunct="1">
        <a:defRPr sz="2601" kern="1200">
          <a:solidFill>
            <a:schemeClr val="tx1"/>
          </a:solidFill>
          <a:latin typeface="+mn-lt"/>
          <a:ea typeface="+mn-ea"/>
          <a:cs typeface="+mn-cs"/>
        </a:defRPr>
      </a:lvl7pPr>
      <a:lvl8pPr marL="4536130" algn="l" defTabSz="648019" rtl="0" eaLnBrk="1" latinLnBrk="0" hangingPunct="1">
        <a:defRPr sz="2601" kern="1200">
          <a:solidFill>
            <a:schemeClr val="tx1"/>
          </a:solidFill>
          <a:latin typeface="+mn-lt"/>
          <a:ea typeface="+mn-ea"/>
          <a:cs typeface="+mn-cs"/>
        </a:defRPr>
      </a:lvl8pPr>
      <a:lvl9pPr marL="5184149" algn="l" defTabSz="648019" rtl="0" eaLnBrk="1" latinLnBrk="0" hangingPunct="1">
        <a:defRPr sz="26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482650"/>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 id="2147483838" r:id="rId32"/>
    <p:sldLayoutId id="2147483839" r:id="rId33"/>
    <p:sldLayoutId id="2147483840" r:id="rId34"/>
    <p:sldLayoutId id="2147483841" r:id="rId35"/>
    <p:sldLayoutId id="2147483842" r:id="rId36"/>
    <p:sldLayoutId id="2147483843" r:id="rId37"/>
    <p:sldLayoutId id="2147483844" r:id="rId38"/>
    <p:sldLayoutId id="2147483845" r:id="rId39"/>
    <p:sldLayoutId id="2147483846" r:id="rId40"/>
    <p:sldLayoutId id="2147483847" r:id="rId41"/>
    <p:sldLayoutId id="2147483848" r:id="rId42"/>
    <p:sldLayoutId id="2147483849"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59" r:id="rId53"/>
    <p:sldLayoutId id="2147483860" r:id="rId54"/>
    <p:sldLayoutId id="2147483861" r:id="rId55"/>
    <p:sldLayoutId id="2147483862" r:id="rId56"/>
    <p:sldLayoutId id="2147483863" r:id="rId57"/>
    <p:sldLayoutId id="2147483864" r:id="rId58"/>
    <p:sldLayoutId id="2147483865" r:id="rId59"/>
    <p:sldLayoutId id="2147483866" r:id="rId60"/>
    <p:sldLayoutId id="2147483867" r:id="rId61"/>
    <p:sldLayoutId id="2147483868" r:id="rId62"/>
    <p:sldLayoutId id="2147483869" r:id="rId63"/>
    <p:sldLayoutId id="2147483870" r:id="rId64"/>
    <p:sldLayoutId id="2147483871" r:id="rId65"/>
    <p:sldLayoutId id="2147483872" r:id="rId66"/>
    <p:sldLayoutId id="2147483873" r:id="rId67"/>
    <p:sldLayoutId id="2147483874" r:id="rId68"/>
    <p:sldLayoutId id="2147483875" r:id="rId69"/>
    <p:sldLayoutId id="2147483876" r:id="rId70"/>
    <p:sldLayoutId id="2147483877" r:id="rId71"/>
    <p:sldLayoutId id="2147483878" r:id="rId72"/>
    <p:sldLayoutId id="2147483879" r:id="rId73"/>
  </p:sldLayoutIdLst>
  <p:hf hdr="0" ftr="0" dt="0"/>
  <p:txStyles>
    <p:titleStyle>
      <a:lvl1pPr algn="ctr" defTabSz="647695" rtl="0" eaLnBrk="1" latinLnBrk="0" hangingPunct="1">
        <a:spcBef>
          <a:spcPct val="0"/>
        </a:spcBef>
        <a:buNone/>
        <a:defRPr sz="6298" kern="1200">
          <a:solidFill>
            <a:schemeClr val="tx1"/>
          </a:solidFill>
          <a:latin typeface="+mj-lt"/>
          <a:ea typeface="+mj-ea"/>
          <a:cs typeface="+mj-cs"/>
        </a:defRPr>
      </a:lvl1pPr>
    </p:titleStyle>
    <p:body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47695" rtl="0" eaLnBrk="1" latinLnBrk="0" hangingPunct="1">
        <a:defRPr sz="2600" kern="1200">
          <a:solidFill>
            <a:schemeClr val="tx1"/>
          </a:solidFill>
          <a:latin typeface="+mn-lt"/>
          <a:ea typeface="+mn-ea"/>
          <a:cs typeface="+mn-cs"/>
        </a:defRPr>
      </a:lvl1pPr>
      <a:lvl2pPr marL="647695" algn="l" defTabSz="647695" rtl="0" eaLnBrk="1" latinLnBrk="0" hangingPunct="1">
        <a:defRPr sz="2600" kern="1200">
          <a:solidFill>
            <a:schemeClr val="tx1"/>
          </a:solidFill>
          <a:latin typeface="+mn-lt"/>
          <a:ea typeface="+mn-ea"/>
          <a:cs typeface="+mn-cs"/>
        </a:defRPr>
      </a:lvl2pPr>
      <a:lvl3pPr marL="1295389" algn="l" defTabSz="647695" rtl="0" eaLnBrk="1" latinLnBrk="0" hangingPunct="1">
        <a:defRPr sz="2600" kern="1200">
          <a:solidFill>
            <a:schemeClr val="tx1"/>
          </a:solidFill>
          <a:latin typeface="+mn-lt"/>
          <a:ea typeface="+mn-ea"/>
          <a:cs typeface="+mn-cs"/>
        </a:defRPr>
      </a:lvl3pPr>
      <a:lvl4pPr marL="1943085" algn="l" defTabSz="647695" rtl="0" eaLnBrk="1" latinLnBrk="0" hangingPunct="1">
        <a:defRPr sz="2600" kern="1200">
          <a:solidFill>
            <a:schemeClr val="tx1"/>
          </a:solidFill>
          <a:latin typeface="+mn-lt"/>
          <a:ea typeface="+mn-ea"/>
          <a:cs typeface="+mn-cs"/>
        </a:defRPr>
      </a:lvl4pPr>
      <a:lvl5pPr marL="2590778" algn="l" defTabSz="647695" rtl="0" eaLnBrk="1" latinLnBrk="0" hangingPunct="1">
        <a:defRPr sz="2600" kern="1200">
          <a:solidFill>
            <a:schemeClr val="tx1"/>
          </a:solidFill>
          <a:latin typeface="+mn-lt"/>
          <a:ea typeface="+mn-ea"/>
          <a:cs typeface="+mn-cs"/>
        </a:defRPr>
      </a:lvl5pPr>
      <a:lvl6pPr marL="3238473" algn="l" defTabSz="647695" rtl="0" eaLnBrk="1" latinLnBrk="0" hangingPunct="1">
        <a:defRPr sz="2600" kern="1200">
          <a:solidFill>
            <a:schemeClr val="tx1"/>
          </a:solidFill>
          <a:latin typeface="+mn-lt"/>
          <a:ea typeface="+mn-ea"/>
          <a:cs typeface="+mn-cs"/>
        </a:defRPr>
      </a:lvl6pPr>
      <a:lvl7pPr marL="3886167" algn="l" defTabSz="647695" rtl="0" eaLnBrk="1" latinLnBrk="0" hangingPunct="1">
        <a:defRPr sz="2600" kern="1200">
          <a:solidFill>
            <a:schemeClr val="tx1"/>
          </a:solidFill>
          <a:latin typeface="+mn-lt"/>
          <a:ea typeface="+mn-ea"/>
          <a:cs typeface="+mn-cs"/>
        </a:defRPr>
      </a:lvl7pPr>
      <a:lvl8pPr marL="4533862" algn="l" defTabSz="647695" rtl="0" eaLnBrk="1" latinLnBrk="0" hangingPunct="1">
        <a:defRPr sz="2600" kern="1200">
          <a:solidFill>
            <a:schemeClr val="tx1"/>
          </a:solidFill>
          <a:latin typeface="+mn-lt"/>
          <a:ea typeface="+mn-ea"/>
          <a:cs typeface="+mn-cs"/>
        </a:defRPr>
      </a:lvl8pPr>
      <a:lvl9pPr marL="5181557" algn="l" defTabSz="64769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3.jpeg"/><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92.xml"/><Relationship Id="rId5" Type="http://schemas.openxmlformats.org/officeDocument/2006/relationships/image" Target="../media/image16.wmf"/><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31.png"/><Relationship Id="rId1" Type="http://schemas.openxmlformats.org/officeDocument/2006/relationships/slideLayout" Target="../slideLayouts/slideLayout9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9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9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9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images.google.co.in/imgres?imgurl=http://topendsports.com/clipart/pics/albums/basketball/bouncing_ball.gif&amp;imgrefurl=http://www.topendsports.com/clipart/pics/basketball/bouncing_ball&amp;h=237&amp;w=252&amp;sz=5&amp;hl=en&amp;start=8&amp;um=1&amp;usg=__GDB5LHHKSMfHqwkBMYupIk1OUwI=&amp;tbnid=g1NLnzqWkD1jZM:&amp;tbnh=104&amp;tbnw=111&amp;prev=/images?q=bouncing+ball&amp;um=1&amp;hl=en&amp;rlz=1T4GGIC_en-GBIN261IN262&amp;sa=N" TargetMode="External"/><Relationship Id="rId2" Type="http://schemas.openxmlformats.org/officeDocument/2006/relationships/notesSlide" Target="../notesSlides/notesSlide8.xml"/><Relationship Id="rId1" Type="http://schemas.openxmlformats.org/officeDocument/2006/relationships/slideLayout" Target="../slideLayouts/slideLayout92.xml"/><Relationship Id="rId5" Type="http://schemas.openxmlformats.org/officeDocument/2006/relationships/image" Target="../media/image16.wmf"/><Relationship Id="rId4" Type="http://schemas.openxmlformats.org/officeDocument/2006/relationships/image" Target="../media/image35.jpeg"/></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2.xml"/></Relationships>
</file>

<file path=ppt/slides/_rels/slide3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37.png"/><Relationship Id="rId1" Type="http://schemas.openxmlformats.org/officeDocument/2006/relationships/slideLayout" Target="../slideLayouts/slideLayout9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92.xml"/><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2.xml"/><Relationship Id="rId1" Type="http://schemas.openxmlformats.org/officeDocument/2006/relationships/slideLayout" Target="../slideLayouts/slideLayout92.xml"/></Relationships>
</file>

<file path=ppt/slides/_rels/slide4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9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4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42.jpeg"/><Relationship Id="rId1" Type="http://schemas.openxmlformats.org/officeDocument/2006/relationships/slideLayout" Target="../slideLayouts/slideLayout9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4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4.xml"/><Relationship Id="rId1" Type="http://schemas.openxmlformats.org/officeDocument/2006/relationships/slideLayout" Target="../slideLayouts/slideLayout92.xml"/><Relationship Id="rId4" Type="http://schemas.openxmlformats.org/officeDocument/2006/relationships/image" Target="../media/image16.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2.xml"/></Relationships>
</file>

<file path=ppt/slides/_rels/slide4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4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44.png"/><Relationship Id="rId1" Type="http://schemas.openxmlformats.org/officeDocument/2006/relationships/slideLayout" Target="../slideLayouts/slideLayout92.xml"/></Relationships>
</file>

<file path=ppt/slides/_rels/slide5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45.png"/><Relationship Id="rId1" Type="http://schemas.openxmlformats.org/officeDocument/2006/relationships/slideLayout" Target="../slideLayouts/slideLayout92.xml"/></Relationships>
</file>

<file path=ppt/slides/_rels/slide5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46.jpeg"/><Relationship Id="rId1" Type="http://schemas.openxmlformats.org/officeDocument/2006/relationships/slideLayout" Target="../slideLayouts/slideLayout92.xml"/></Relationships>
</file>

<file path=ppt/slides/_rels/slide5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5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5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8.xml.rels><?xml version="1.0" encoding="UTF-8" standalone="yes"?>
<Relationships xmlns="http://schemas.openxmlformats.org/package/2006/relationships"><Relationship Id="rId3" Type="http://schemas.openxmlformats.org/officeDocument/2006/relationships/hyperlink" Target="http://en.wikipedia.org/wiki/Sequence_diagram" TargetMode="External"/><Relationship Id="rId2" Type="http://schemas.openxmlformats.org/officeDocument/2006/relationships/hyperlink" Target="http://davidzych.com/2013/09/18/writing-code-using-the-pseudocode-programming-process/" TargetMode="External"/><Relationship Id="rId1" Type="http://schemas.openxmlformats.org/officeDocument/2006/relationships/slideLayout" Target="../slideLayouts/slideLayout92.xml"/><Relationship Id="rId5" Type="http://schemas.openxmlformats.org/officeDocument/2006/relationships/hyperlink" Target="http://www.bredemeyer.com/definiti.htm" TargetMode="External"/><Relationship Id="rId4" Type="http://schemas.openxmlformats.org/officeDocument/2006/relationships/hyperlink" Target="http://www.uml-diagrams.org/sequence-diagrams.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nl-NL" b="0" dirty="0" smtClean="0"/>
              <a:t>Design:Foundation</a:t>
            </a:r>
            <a:endParaRPr lang="en-GB" dirty="0"/>
          </a:p>
        </p:txBody>
      </p:sp>
    </p:spTree>
    <p:extLst>
      <p:ext uri="{BB962C8B-B14F-4D97-AF65-F5344CB8AC3E}">
        <p14:creationId xmlns:p14="http://schemas.microsoft.com/office/powerpoint/2010/main" val="3487450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Identifying the main tasks - example</a:t>
            </a:r>
            <a:endParaRPr lang="en-US" dirty="0"/>
          </a:p>
        </p:txBody>
      </p:sp>
      <p:sp>
        <p:nvSpPr>
          <p:cNvPr id="7" name="Rectangle 6"/>
          <p:cNvSpPr/>
          <p:nvPr/>
        </p:nvSpPr>
        <p:spPr>
          <a:xfrm>
            <a:off x="1535430" y="3816269"/>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CLI Module</a:t>
            </a:r>
          </a:p>
        </p:txBody>
      </p:sp>
      <p:sp>
        <p:nvSpPr>
          <p:cNvPr id="8" name="Right Arrow 7"/>
          <p:cNvSpPr/>
          <p:nvPr/>
        </p:nvSpPr>
        <p:spPr>
          <a:xfrm>
            <a:off x="3973830" y="4273469"/>
            <a:ext cx="609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9" name="Group 18"/>
          <p:cNvGrpSpPr>
            <a:grpSpLocks/>
          </p:cNvGrpSpPr>
          <p:nvPr/>
        </p:nvGrpSpPr>
        <p:grpSpPr bwMode="auto">
          <a:xfrm>
            <a:off x="4583430" y="1758869"/>
            <a:ext cx="4419600" cy="5761038"/>
            <a:chOff x="3657600" y="685800"/>
            <a:chExt cx="4419600" cy="5760720"/>
          </a:xfrm>
        </p:grpSpPr>
        <p:sp>
          <p:nvSpPr>
            <p:cNvPr id="10" name="Rectangle 9"/>
            <p:cNvSpPr/>
            <p:nvPr/>
          </p:nvSpPr>
          <p:spPr>
            <a:xfrm>
              <a:off x="4572000" y="2133520"/>
              <a:ext cx="2667000" cy="31240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5105400" y="2590695"/>
              <a:ext cx="1524000" cy="838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Parser</a:t>
              </a:r>
            </a:p>
          </p:txBody>
        </p:sp>
        <p:sp>
          <p:nvSpPr>
            <p:cNvPr id="12" name="Rectangle 11"/>
            <p:cNvSpPr/>
            <p:nvPr/>
          </p:nvSpPr>
          <p:spPr>
            <a:xfrm>
              <a:off x="5105400" y="3733632"/>
              <a:ext cx="1600200" cy="1066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Application Interface</a:t>
              </a:r>
            </a:p>
          </p:txBody>
        </p:sp>
        <p:pic>
          <p:nvPicPr>
            <p:cNvPr id="13" name="Picture 2" descr="C:\Users\gur02530\AppData\Local\Microsoft\Windows\Temporary Internet Files\Content.IE5\G6CZEX53\MC9004338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685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p:nvPr/>
          </p:nvCxnSpPr>
          <p:spPr>
            <a:xfrm>
              <a:off x="5638800" y="1477919"/>
              <a:ext cx="0" cy="7317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6172200" y="1387436"/>
              <a:ext cx="0" cy="822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TextBox 10"/>
            <p:cNvSpPr txBox="1">
              <a:spLocks noChangeArrowheads="1"/>
            </p:cNvSpPr>
            <p:nvPr/>
          </p:nvSpPr>
          <p:spPr bwMode="auto">
            <a:xfrm>
              <a:off x="3657600" y="1597223"/>
              <a:ext cx="1752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r" eaLnBrk="1" hangingPunct="1"/>
              <a:r>
                <a:rPr lang="en-US" altLang="en-US">
                  <a:solidFill>
                    <a:schemeClr val="tx1"/>
                  </a:solidFill>
                </a:rPr>
                <a:t>User Commands</a:t>
              </a:r>
            </a:p>
          </p:txBody>
        </p:sp>
        <p:sp>
          <p:nvSpPr>
            <p:cNvPr id="17" name="TextBox 13"/>
            <p:cNvSpPr txBox="1">
              <a:spLocks noChangeArrowheads="1"/>
            </p:cNvSpPr>
            <p:nvPr/>
          </p:nvSpPr>
          <p:spPr bwMode="auto">
            <a:xfrm>
              <a:off x="6324600" y="1600200"/>
              <a:ext cx="152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Command output</a:t>
              </a:r>
            </a:p>
          </p:txBody>
        </p:sp>
        <p:cxnSp>
          <p:nvCxnSpPr>
            <p:cNvPr id="18" name="Straight Arrow Connector 17"/>
            <p:cNvCxnSpPr/>
            <p:nvPr/>
          </p:nvCxnSpPr>
          <p:spPr>
            <a:xfrm>
              <a:off x="5715000" y="5257548"/>
              <a:ext cx="0" cy="11889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400800" y="5257548"/>
              <a:ext cx="0" cy="11889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TextBox 16"/>
            <p:cNvSpPr txBox="1">
              <a:spLocks noChangeArrowheads="1"/>
            </p:cNvSpPr>
            <p:nvPr/>
          </p:nvSpPr>
          <p:spPr bwMode="auto">
            <a:xfrm>
              <a:off x="3886200" y="5635823"/>
              <a:ext cx="1752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r" eaLnBrk="1" hangingPunct="1"/>
              <a:r>
                <a:rPr lang="en-US" altLang="en-US">
                  <a:solidFill>
                    <a:schemeClr val="tx1"/>
                  </a:solidFill>
                </a:rPr>
                <a:t>Validated Commands</a:t>
              </a:r>
            </a:p>
          </p:txBody>
        </p:sp>
        <p:sp>
          <p:nvSpPr>
            <p:cNvPr id="21" name="TextBox 17"/>
            <p:cNvSpPr txBox="1">
              <a:spLocks noChangeArrowheads="1"/>
            </p:cNvSpPr>
            <p:nvPr/>
          </p:nvSpPr>
          <p:spPr bwMode="auto">
            <a:xfrm>
              <a:off x="6553200" y="5638800"/>
              <a:ext cx="152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Command output</a:t>
              </a:r>
            </a:p>
          </p:txBody>
        </p:sp>
      </p:grpSp>
    </p:spTree>
    <p:extLst>
      <p:ext uri="{BB962C8B-B14F-4D97-AF65-F5344CB8AC3E}">
        <p14:creationId xmlns:p14="http://schemas.microsoft.com/office/powerpoint/2010/main" val="8256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7" name="Text Placeholder 2"/>
          <p:cNvSpPr>
            <a:spLocks noGrp="1"/>
          </p:cNvSpPr>
          <p:nvPr>
            <p:ph type="body" sz="half" idx="4294967295"/>
          </p:nvPr>
        </p:nvSpPr>
        <p:spPr bwMode="auto">
          <a:xfrm>
            <a:off x="1554480" y="3040380"/>
            <a:ext cx="4400550" cy="4114800"/>
          </a:xfrm>
          <a:prstGeom prst="rect">
            <a:avLst/>
          </a:prstGeom>
          <a:ln>
            <a:miter lim="800000"/>
            <a:headEnd/>
            <a:tailEnd/>
          </a:ln>
        </p:spPr>
        <p:txBody>
          <a:bodyPr wrap="square" numCol="1" anchor="t" anchorCtr="0" compatLnSpc="1">
            <a:prstTxWarp prst="textNoShape">
              <a:avLst/>
            </a:prstTxWarp>
          </a:bodyPr>
          <a:lstStyle/>
          <a:p>
            <a:pPr>
              <a:buFont typeface="Wingdings" panose="05000000000000000000" pitchFamily="2" charset="2"/>
              <a:buNone/>
            </a:pPr>
            <a:r>
              <a:rPr lang="en-US" altLang="en-US" sz="2400" dirty="0" smtClean="0"/>
              <a:t>How do we know that we have identified all the main functionalities?</a:t>
            </a:r>
          </a:p>
        </p:txBody>
      </p:sp>
      <p:pic>
        <p:nvPicPr>
          <p:cNvPr id="8" name="Picture 2" descr="C:\Users\gur02530\AppData\Local\Microsoft\Windows\Temporary Internet Files\Content.IE5\XI9Q0BCC\MC9003844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8870" y="2506980"/>
            <a:ext cx="2462213"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455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cs typeface="Times New Roman" panose="02020603050405020304" pitchFamily="18" charset="0"/>
              </a:rPr>
              <a:t>Time to tell you about “Abstraction”</a:t>
            </a:r>
            <a:br>
              <a:rPr lang="en-US" altLang="en-US" dirty="0">
                <a:latin typeface="Arial" panose="020B0604020202020204" pitchFamily="34" charset="0"/>
                <a:cs typeface="Times New Roman" panose="02020603050405020304" pitchFamily="18" charset="0"/>
              </a:rPr>
            </a:br>
            <a:endParaRPr lang="en-US" dirty="0"/>
          </a:p>
        </p:txBody>
      </p:sp>
      <p:sp>
        <p:nvSpPr>
          <p:cNvPr id="7" name="Rectangle 3"/>
          <p:cNvSpPr txBox="1">
            <a:spLocks noChangeArrowheads="1"/>
          </p:cNvSpPr>
          <p:nvPr/>
        </p:nvSpPr>
        <p:spPr>
          <a:xfrm>
            <a:off x="1536049" y="2952431"/>
            <a:ext cx="6167771" cy="4811713"/>
          </a:xfrm>
          <a:prstGeom prst="rect">
            <a:avLst/>
          </a:prstGeom>
        </p:spPr>
        <p:txBody>
          <a:bodyPr>
            <a:normAutofit fontScale="77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defRPr/>
            </a:pPr>
            <a:r>
              <a:rPr lang="en-US" sz="3600" dirty="0" smtClean="0">
                <a:latin typeface="Arial" pitchFamily="34" charset="0"/>
                <a:cs typeface="Times New Roman" pitchFamily="18" charset="0"/>
              </a:rPr>
              <a:t>It helps move forward in working towards a solution by</a:t>
            </a:r>
          </a:p>
          <a:p>
            <a:pPr lvl="2">
              <a:defRPr/>
            </a:pPr>
            <a:r>
              <a:rPr lang="en-US" sz="2600" dirty="0" smtClean="0">
                <a:latin typeface="Arial" pitchFamily="34" charset="0"/>
                <a:cs typeface="Times New Roman" pitchFamily="18" charset="0"/>
              </a:rPr>
              <a:t>Some level of generalization</a:t>
            </a:r>
          </a:p>
          <a:p>
            <a:pPr lvl="2">
              <a:defRPr/>
            </a:pPr>
            <a:r>
              <a:rPr lang="en-US" sz="2600" dirty="0" smtClean="0">
                <a:latin typeface="Arial" pitchFamily="34" charset="0"/>
                <a:cs typeface="Times New Roman" pitchFamily="18" charset="0"/>
              </a:rPr>
              <a:t>Ignoring (for now) lower </a:t>
            </a:r>
            <a:r>
              <a:rPr lang="en-US" dirty="0" smtClean="0">
                <a:latin typeface="Arial" pitchFamily="34" charset="0"/>
                <a:cs typeface="Times New Roman" pitchFamily="18" charset="0"/>
              </a:rPr>
              <a:t>level details</a:t>
            </a:r>
          </a:p>
          <a:p>
            <a:pPr lvl="2">
              <a:defRPr/>
            </a:pPr>
            <a:endParaRPr lang="en-US" dirty="0" smtClean="0">
              <a:latin typeface="Arial" pitchFamily="34" charset="0"/>
              <a:cs typeface="Times New Roman" pitchFamily="18" charset="0"/>
            </a:endParaRPr>
          </a:p>
          <a:p>
            <a:pPr lvl="1">
              <a:defRPr/>
            </a:pPr>
            <a:r>
              <a:rPr lang="en-US" sz="3600" dirty="0">
                <a:latin typeface="Arial" pitchFamily="34" charset="0"/>
                <a:cs typeface="Times New Roman" pitchFamily="18" charset="0"/>
              </a:rPr>
              <a:t>Abstraction in Software Development</a:t>
            </a:r>
          </a:p>
          <a:p>
            <a:pPr lvl="2">
              <a:defRPr/>
            </a:pPr>
            <a:r>
              <a:rPr lang="en-US" sz="2600" dirty="0">
                <a:latin typeface="Arial" pitchFamily="34" charset="0"/>
                <a:cs typeface="Times New Roman" pitchFamily="18" charset="0"/>
              </a:rPr>
              <a:t>Requirements Definition - Define “What” system will do before “How”</a:t>
            </a:r>
          </a:p>
          <a:p>
            <a:pPr lvl="2">
              <a:defRPr/>
            </a:pPr>
            <a:r>
              <a:rPr lang="en-US" sz="2600" dirty="0">
                <a:latin typeface="Arial" pitchFamily="34" charset="0"/>
                <a:cs typeface="Times New Roman" pitchFamily="18" charset="0"/>
              </a:rPr>
              <a:t>Architectural Design – Define system overall structure before module details</a:t>
            </a:r>
          </a:p>
          <a:p>
            <a:pPr lvl="2">
              <a:defRPr/>
            </a:pPr>
            <a:r>
              <a:rPr lang="en-US" sz="2600" dirty="0">
                <a:latin typeface="Arial" pitchFamily="34" charset="0"/>
                <a:cs typeface="Times New Roman" pitchFamily="18" charset="0"/>
              </a:rPr>
              <a:t>Detailed Design - Design module before coding</a:t>
            </a:r>
          </a:p>
        </p:txBody>
      </p:sp>
      <p:pic>
        <p:nvPicPr>
          <p:cNvPr id="8" name="Picture 4" descr="C:\Users\gur02530\AppData\Local\Microsoft\Windows\Temporary Internet Files\Content.IE5\LLEYWW0Q\MC90043931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820" y="3843119"/>
            <a:ext cx="465201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5264" y="2078036"/>
            <a:ext cx="1218384"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7623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Design Examples</a:t>
            </a:r>
            <a:endParaRPr lang="en-US" dirty="0"/>
          </a:p>
        </p:txBody>
      </p:sp>
      <p:sp>
        <p:nvSpPr>
          <p:cNvPr id="6" name="Text Placeholder 2"/>
          <p:cNvSpPr>
            <a:spLocks noGrp="1"/>
          </p:cNvSpPr>
          <p:nvPr>
            <p:ph type="body" sz="half" idx="4294967295"/>
          </p:nvPr>
        </p:nvSpPr>
        <p:spPr>
          <a:xfrm>
            <a:off x="2247900" y="3128010"/>
            <a:ext cx="6450330" cy="4114800"/>
          </a:xfrm>
          <a:prstGeom prst="rect">
            <a:avLst/>
          </a:prstGeom>
        </p:spPr>
        <p:txBody>
          <a:bodyPr>
            <a:normAutofit fontScale="62500" lnSpcReduction="20000"/>
          </a:bodyPr>
          <a:lstStyle/>
          <a:p>
            <a:pPr fontAlgn="auto">
              <a:spcAft>
                <a:spcPts val="0"/>
              </a:spcAft>
              <a:buFont typeface="Wingdings" panose="05000000000000000000" pitchFamily="2" charset="2"/>
              <a:buNone/>
              <a:defRPr/>
            </a:pPr>
            <a:r>
              <a:rPr lang="en-US" b="1" dirty="0" smtClean="0"/>
              <a:t>Lets discuss 3 examples:</a:t>
            </a:r>
          </a:p>
          <a:p>
            <a:pPr fontAlgn="auto">
              <a:spcAft>
                <a:spcPts val="0"/>
              </a:spcAft>
              <a:defRPr/>
            </a:pPr>
            <a:endParaRPr lang="en-US" dirty="0" smtClean="0"/>
          </a:p>
          <a:p>
            <a:pPr fontAlgn="auto">
              <a:spcAft>
                <a:spcPts val="0"/>
              </a:spcAft>
              <a:buFont typeface="Wingdings" panose="05000000000000000000" pitchFamily="2" charset="2"/>
              <a:buNone/>
              <a:defRPr/>
            </a:pPr>
            <a:r>
              <a:rPr lang="en-US" dirty="0" smtClean="0"/>
              <a:t>		Designing a car from scratch!</a:t>
            </a:r>
          </a:p>
          <a:p>
            <a:pPr fontAlgn="auto">
              <a:spcAft>
                <a:spcPts val="0"/>
              </a:spcAft>
              <a:defRPr/>
            </a:pPr>
            <a:endParaRPr lang="en-US" dirty="0" smtClean="0"/>
          </a:p>
          <a:p>
            <a:pPr fontAlgn="auto">
              <a:spcAft>
                <a:spcPts val="0"/>
              </a:spcAft>
              <a:buFont typeface="Wingdings" panose="05000000000000000000" pitchFamily="2" charset="2"/>
              <a:buNone/>
              <a:defRPr/>
            </a:pPr>
            <a:r>
              <a:rPr lang="en-US" dirty="0" smtClean="0"/>
              <a:t>			</a:t>
            </a:r>
          </a:p>
          <a:p>
            <a:pPr fontAlgn="auto">
              <a:spcAft>
                <a:spcPts val="0"/>
              </a:spcAft>
              <a:defRPr/>
            </a:pPr>
            <a:r>
              <a:rPr lang="en-US" dirty="0" smtClean="0"/>
              <a:t>	       The error handler function</a:t>
            </a:r>
          </a:p>
          <a:p>
            <a:pPr fontAlgn="auto">
              <a:spcAft>
                <a:spcPts val="0"/>
              </a:spcAft>
              <a:defRPr/>
            </a:pPr>
            <a:endParaRPr lang="en-US" dirty="0" smtClean="0"/>
          </a:p>
          <a:p>
            <a:pPr fontAlgn="auto">
              <a:spcAft>
                <a:spcPts val="0"/>
              </a:spcAft>
              <a:defRPr/>
            </a:pPr>
            <a:endParaRPr lang="en-US" dirty="0" smtClean="0"/>
          </a:p>
          <a:p>
            <a:pPr fontAlgn="auto">
              <a:spcAft>
                <a:spcPts val="0"/>
              </a:spcAft>
              <a:buFont typeface="Wingdings" panose="05000000000000000000" pitchFamily="2" charset="2"/>
              <a:buNone/>
              <a:defRPr/>
            </a:pPr>
            <a:r>
              <a:rPr lang="en-US" dirty="0" smtClean="0"/>
              <a:t>			The London Metro!</a:t>
            </a:r>
          </a:p>
        </p:txBody>
      </p:sp>
      <p:pic>
        <p:nvPicPr>
          <p:cNvPr id="7" name="Picture 2" descr="C:\Users\gur02530\AppData\Local\Microsoft\Windows\Temporary Internet Files\Content.IE5\LLEYWW0Q\MC90032099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7798" y="6510496"/>
            <a:ext cx="1820863"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Users\gur02530\AppData\Local\Microsoft\Windows\Temporary Internet Files\Content.IE5\XI9Q0BCC\MC900104748[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5261610"/>
            <a:ext cx="13716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gur02530\AppData\Local\Microsoft\Windows\Temporary Internet Files\Content.IE5\30WO007H\MP900438719[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5923" y="315849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Program Files\Microsoft Office\MEDIA\CAGCAT10\j0299125.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3100" y="2442210"/>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568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Abstraction – use in High level design</a:t>
            </a:r>
            <a:endParaRPr lang="en-US" dirty="0"/>
          </a:p>
        </p:txBody>
      </p:sp>
      <p:sp>
        <p:nvSpPr>
          <p:cNvPr id="6" name="Text Placeholder 2"/>
          <p:cNvSpPr>
            <a:spLocks noGrp="1"/>
          </p:cNvSpPr>
          <p:nvPr>
            <p:ph type="body" sz="half" idx="4294967295"/>
          </p:nvPr>
        </p:nvSpPr>
        <p:spPr>
          <a:xfrm>
            <a:off x="1409700" y="2522220"/>
            <a:ext cx="9803130" cy="5029200"/>
          </a:xfrm>
          <a:prstGeom prst="rect">
            <a:avLst/>
          </a:prstGeom>
          <a:noFill/>
          <a:ln>
            <a:noFill/>
          </a:ln>
        </p:spPr>
        <p:txBody>
          <a:bodyPr>
            <a:normAutofit fontScale="62500" lnSpcReduction="20000"/>
          </a:bodyPr>
          <a:lstStyle/>
          <a:p>
            <a:pPr fontAlgn="auto">
              <a:spcAft>
                <a:spcPts val="0"/>
              </a:spcAft>
              <a:defRPr/>
            </a:pPr>
            <a:r>
              <a:rPr lang="en-US" dirty="0" smtClean="0"/>
              <a:t>1</a:t>
            </a:r>
            <a:r>
              <a:rPr lang="en-US" baseline="30000" dirty="0" smtClean="0"/>
              <a:t>st</a:t>
            </a:r>
            <a:r>
              <a:rPr lang="en-US" dirty="0" smtClean="0"/>
              <a:t> approach</a:t>
            </a:r>
          </a:p>
          <a:p>
            <a:pPr lvl="1" fontAlgn="auto">
              <a:spcAft>
                <a:spcPts val="0"/>
              </a:spcAft>
              <a:defRPr/>
            </a:pPr>
            <a:r>
              <a:rPr lang="en-US" dirty="0" smtClean="0"/>
              <a:t>Discuss internals – fuel transmission, engine size, gearbox</a:t>
            </a:r>
          </a:p>
          <a:p>
            <a:pPr lvl="1" fontAlgn="auto">
              <a:spcAft>
                <a:spcPts val="0"/>
              </a:spcAft>
              <a:defRPr/>
            </a:pPr>
            <a:r>
              <a:rPr lang="en-US" dirty="0" smtClean="0"/>
              <a:t>Will never complete the design</a:t>
            </a:r>
          </a:p>
          <a:p>
            <a:pPr lvl="1" fontAlgn="auto">
              <a:spcAft>
                <a:spcPts val="0"/>
              </a:spcAft>
              <a:defRPr/>
            </a:pPr>
            <a:r>
              <a:rPr lang="en-US" dirty="0" smtClean="0"/>
              <a:t>Cant guarantee that all areas covered</a:t>
            </a:r>
          </a:p>
          <a:p>
            <a:pPr lvl="1" fontAlgn="auto">
              <a:spcAft>
                <a:spcPts val="0"/>
              </a:spcAft>
              <a:defRPr/>
            </a:pPr>
            <a:endParaRPr lang="en-US" dirty="0" smtClean="0"/>
          </a:p>
          <a:p>
            <a:pPr fontAlgn="auto">
              <a:spcAft>
                <a:spcPts val="0"/>
              </a:spcAft>
              <a:defRPr/>
            </a:pPr>
            <a:r>
              <a:rPr lang="en-US" dirty="0" smtClean="0"/>
              <a:t>10000 feet view</a:t>
            </a:r>
          </a:p>
          <a:p>
            <a:pPr lvl="1" fontAlgn="auto">
              <a:spcAft>
                <a:spcPts val="0"/>
              </a:spcAft>
              <a:defRPr/>
            </a:pPr>
            <a:r>
              <a:rPr lang="en-US" dirty="0" smtClean="0"/>
              <a:t>What are the absolute basic functionalities</a:t>
            </a:r>
          </a:p>
          <a:p>
            <a:pPr lvl="2" fontAlgn="auto">
              <a:spcAft>
                <a:spcPts val="0"/>
              </a:spcAft>
              <a:defRPr/>
            </a:pPr>
            <a:r>
              <a:rPr lang="en-US" dirty="0" smtClean="0"/>
              <a:t>To be able to move from A to B</a:t>
            </a:r>
          </a:p>
          <a:p>
            <a:pPr lvl="2" fontAlgn="auto">
              <a:spcAft>
                <a:spcPts val="0"/>
              </a:spcAft>
              <a:defRPr/>
            </a:pPr>
            <a:r>
              <a:rPr lang="en-US" dirty="0" smtClean="0"/>
              <a:t>To carry people</a:t>
            </a:r>
          </a:p>
          <a:p>
            <a:pPr lvl="2" fontAlgn="auto">
              <a:spcAft>
                <a:spcPts val="0"/>
              </a:spcAft>
              <a:defRPr/>
            </a:pPr>
            <a:r>
              <a:rPr lang="en-US" dirty="0" smtClean="0"/>
              <a:t>Now break these two functionalities</a:t>
            </a:r>
          </a:p>
          <a:p>
            <a:pPr lvl="1" fontAlgn="auto">
              <a:spcAft>
                <a:spcPts val="0"/>
              </a:spcAft>
              <a:defRPr/>
            </a:pPr>
            <a:r>
              <a:rPr lang="en-US" i="1" dirty="0" smtClean="0"/>
              <a:t>Abstraction makes sure you don’t miss out on the big picture</a:t>
            </a:r>
            <a:endParaRPr lang="en-US" i="1" dirty="0"/>
          </a:p>
        </p:txBody>
      </p:sp>
      <p:pic>
        <p:nvPicPr>
          <p:cNvPr id="7" name="Picture 4" descr="C:\Users\gur02530\AppData\Local\Microsoft\Windows\Temporary Internet Files\Content.IE5\30WO007H\MP90043871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2115" y="3741420"/>
            <a:ext cx="224071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787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Abstraction – Use in low level design</a:t>
            </a:r>
            <a:endParaRPr lang="en-US" dirty="0"/>
          </a:p>
        </p:txBody>
      </p:sp>
      <p:sp>
        <p:nvSpPr>
          <p:cNvPr id="6" name="Text Placeholder 2"/>
          <p:cNvSpPr>
            <a:spLocks noGrp="1"/>
          </p:cNvSpPr>
          <p:nvPr>
            <p:ph type="body" sz="half" idx="4294967295"/>
          </p:nvPr>
        </p:nvSpPr>
        <p:spPr bwMode="auto">
          <a:xfrm>
            <a:off x="1135380" y="2613660"/>
            <a:ext cx="8001000" cy="5029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p>
            <a:r>
              <a:rPr lang="en-US" altLang="en-US" sz="2800" dirty="0" smtClean="0"/>
              <a:t>What is the problem with this pseudocode</a:t>
            </a:r>
          </a:p>
          <a:p>
            <a:endParaRPr lang="en-US" altLang="en-US" sz="1000" i="1" dirty="0" smtClean="0"/>
          </a:p>
          <a:p>
            <a:pPr>
              <a:buFont typeface="Wingdings" panose="05000000000000000000" pitchFamily="2" charset="2"/>
              <a:buNone/>
            </a:pPr>
            <a:r>
              <a:rPr lang="en-US" altLang="en-US" sz="2000" i="1" dirty="0" smtClean="0"/>
              <a:t>Function </a:t>
            </a:r>
            <a:r>
              <a:rPr lang="en-US" altLang="en-US" sz="2000" i="1" dirty="0" err="1" smtClean="0"/>
              <a:t>validateInput</a:t>
            </a:r>
            <a:r>
              <a:rPr lang="en-US" altLang="en-US" sz="2000" i="1" dirty="0" smtClean="0"/>
              <a:t> (UCHAR choice, UINT16 </a:t>
            </a:r>
            <a:r>
              <a:rPr lang="en-US" altLang="en-US" sz="2000" i="1" dirty="0" err="1" smtClean="0"/>
              <a:t>empVal</a:t>
            </a:r>
            <a:r>
              <a:rPr lang="en-US" altLang="en-US" sz="2000" i="1" dirty="0" smtClean="0"/>
              <a:t>)</a:t>
            </a:r>
          </a:p>
          <a:p>
            <a:pPr lvl="1">
              <a:buFont typeface="Wingdings" panose="05000000000000000000" pitchFamily="2" charset="2"/>
              <a:buNone/>
            </a:pPr>
            <a:r>
              <a:rPr lang="en-US" altLang="en-US" sz="1600" i="1" dirty="0" smtClean="0"/>
              <a:t>UNT16 </a:t>
            </a:r>
            <a:r>
              <a:rPr lang="en-US" altLang="en-US" sz="1600" i="1" dirty="0" err="1" smtClean="0"/>
              <a:t>num</a:t>
            </a:r>
            <a:r>
              <a:rPr lang="en-US" altLang="en-US" sz="1600" i="1" dirty="0" smtClean="0"/>
              <a:t>=0</a:t>
            </a:r>
          </a:p>
          <a:p>
            <a:pPr lvl="1">
              <a:buFont typeface="Wingdings" panose="05000000000000000000" pitchFamily="2" charset="2"/>
              <a:buNone/>
            </a:pPr>
            <a:r>
              <a:rPr lang="en-US" altLang="en-US" sz="1600" i="1" dirty="0" smtClean="0"/>
              <a:t>Fetch default value from </a:t>
            </a:r>
            <a:r>
              <a:rPr lang="en-US" altLang="en-US" sz="1600" i="1" dirty="0" err="1" smtClean="0"/>
              <a:t>globalDefault</a:t>
            </a:r>
            <a:r>
              <a:rPr lang="en-US" altLang="en-US" sz="1600" i="1" dirty="0" smtClean="0"/>
              <a:t>(). Store in num.</a:t>
            </a:r>
          </a:p>
          <a:p>
            <a:pPr lvl="1">
              <a:buFont typeface="Wingdings" panose="05000000000000000000" pitchFamily="2" charset="2"/>
              <a:buNone/>
            </a:pPr>
            <a:r>
              <a:rPr lang="en-US" altLang="en-US" sz="1600" i="1" dirty="0" smtClean="0"/>
              <a:t>Compare </a:t>
            </a:r>
            <a:r>
              <a:rPr lang="en-US" altLang="en-US" sz="1600" i="1" dirty="0" err="1" smtClean="0"/>
              <a:t>num</a:t>
            </a:r>
            <a:r>
              <a:rPr lang="en-US" altLang="en-US" sz="1600" i="1" dirty="0" smtClean="0"/>
              <a:t> with </a:t>
            </a:r>
            <a:r>
              <a:rPr lang="en-US" altLang="en-US" sz="1600" i="1" dirty="0" err="1" smtClean="0"/>
              <a:t>empVal</a:t>
            </a:r>
            <a:endParaRPr lang="en-US" altLang="en-US" sz="1600" i="1" dirty="0" smtClean="0"/>
          </a:p>
          <a:p>
            <a:pPr lvl="1">
              <a:buFont typeface="Wingdings" panose="05000000000000000000" pitchFamily="2" charset="2"/>
              <a:buNone/>
            </a:pPr>
            <a:r>
              <a:rPr lang="en-US" altLang="en-US" sz="1600" i="1" dirty="0" smtClean="0"/>
              <a:t>If </a:t>
            </a:r>
            <a:r>
              <a:rPr lang="en-US" altLang="en-US" sz="1600" i="1" dirty="0" err="1" smtClean="0"/>
              <a:t>num</a:t>
            </a:r>
            <a:r>
              <a:rPr lang="en-US" altLang="en-US" sz="1600" i="1" dirty="0" smtClean="0"/>
              <a:t> is greater than </a:t>
            </a:r>
            <a:r>
              <a:rPr lang="en-US" altLang="en-US" sz="1600" i="1" dirty="0" err="1" smtClean="0"/>
              <a:t>empVal</a:t>
            </a:r>
            <a:endParaRPr lang="en-US" altLang="en-US" sz="1600" i="1" dirty="0" smtClean="0"/>
          </a:p>
          <a:p>
            <a:pPr lvl="2">
              <a:buFont typeface="Wingdings" panose="05000000000000000000" pitchFamily="2" charset="2"/>
              <a:buNone/>
            </a:pPr>
            <a:r>
              <a:rPr lang="en-US" altLang="en-US" sz="1600" i="1" dirty="0" err="1" smtClean="0"/>
              <a:t>printf</a:t>
            </a:r>
            <a:r>
              <a:rPr lang="en-US" altLang="en-US" sz="1600" i="1" dirty="0" smtClean="0"/>
              <a:t>(“Value of </a:t>
            </a:r>
            <a:r>
              <a:rPr lang="en-US" altLang="en-US" sz="1600" i="1" dirty="0" err="1" smtClean="0"/>
              <a:t>empVal</a:t>
            </a:r>
            <a:r>
              <a:rPr lang="en-US" altLang="en-US" sz="1600" i="1" dirty="0" smtClean="0"/>
              <a:t> too high”)</a:t>
            </a:r>
          </a:p>
          <a:p>
            <a:pPr lvl="2">
              <a:buFont typeface="Wingdings" panose="05000000000000000000" pitchFamily="2" charset="2"/>
              <a:buNone/>
            </a:pPr>
            <a:r>
              <a:rPr lang="en-US" altLang="en-US" sz="1600" i="1" dirty="0" smtClean="0"/>
              <a:t>Return PRJ_FAILURE;</a:t>
            </a:r>
          </a:p>
          <a:p>
            <a:pPr lvl="1">
              <a:buFont typeface="Wingdings" panose="05000000000000000000" pitchFamily="2" charset="2"/>
              <a:buNone/>
            </a:pPr>
            <a:r>
              <a:rPr lang="en-US" altLang="en-US" sz="1600" i="1" dirty="0" smtClean="0"/>
              <a:t>Call </a:t>
            </a:r>
            <a:r>
              <a:rPr lang="en-US" altLang="en-US" sz="1600" i="1" dirty="0" err="1" smtClean="0"/>
              <a:t>processVal</a:t>
            </a:r>
            <a:r>
              <a:rPr lang="en-US" altLang="en-US" sz="1600" i="1" dirty="0" smtClean="0"/>
              <a:t> with choice and </a:t>
            </a:r>
            <a:r>
              <a:rPr lang="en-US" altLang="en-US" sz="1600" i="1" dirty="0" err="1" smtClean="0"/>
              <a:t>empVal</a:t>
            </a:r>
            <a:endParaRPr lang="en-US" altLang="en-US" sz="1600" i="1" dirty="0" smtClean="0"/>
          </a:p>
          <a:p>
            <a:pPr lvl="1">
              <a:buFont typeface="Wingdings" panose="05000000000000000000" pitchFamily="2" charset="2"/>
              <a:buNone/>
            </a:pPr>
            <a:r>
              <a:rPr lang="en-US" altLang="en-US" sz="1600" i="1" dirty="0" smtClean="0"/>
              <a:t>Return </a:t>
            </a:r>
            <a:r>
              <a:rPr lang="en-US" altLang="en-US" sz="1600" i="1" dirty="0" err="1" smtClean="0"/>
              <a:t>repsonse</a:t>
            </a:r>
            <a:r>
              <a:rPr lang="en-US" altLang="en-US" sz="1600" i="1" dirty="0" smtClean="0"/>
              <a:t> to calling function</a:t>
            </a:r>
          </a:p>
          <a:p>
            <a:pPr>
              <a:buFont typeface="Wingdings" panose="05000000000000000000" pitchFamily="2" charset="2"/>
              <a:buNone/>
            </a:pPr>
            <a:endParaRPr lang="en-US" altLang="en-US" sz="2200" b="1" i="1" dirty="0" smtClean="0"/>
          </a:p>
        </p:txBody>
      </p:sp>
      <p:pic>
        <p:nvPicPr>
          <p:cNvPr id="7" name="Picture 3" descr="C:\Users\gur02530\AppData\Local\Microsoft\Windows\Temporary Internet Files\Content.IE5\XI9Q0BCC\MC900104748[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1570" y="3688397"/>
            <a:ext cx="13716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2137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Abstraction –in Usability Design</a:t>
            </a:r>
            <a:endParaRPr lang="en-US" dirty="0"/>
          </a:p>
        </p:txBody>
      </p:sp>
      <p:sp>
        <p:nvSpPr>
          <p:cNvPr id="6" name="Text Placeholder 2"/>
          <p:cNvSpPr>
            <a:spLocks noGrp="1"/>
          </p:cNvSpPr>
          <p:nvPr>
            <p:ph type="body" sz="half" idx="4294967295"/>
          </p:nvPr>
        </p:nvSpPr>
        <p:spPr bwMode="auto">
          <a:xfrm>
            <a:off x="902970" y="1687728"/>
            <a:ext cx="10309860" cy="636806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p>
            <a:pPr>
              <a:lnSpc>
                <a:spcPct val="100000"/>
              </a:lnSpc>
            </a:pPr>
            <a:r>
              <a:rPr lang="en-US" altLang="en-US" sz="2400" dirty="0" smtClean="0"/>
              <a:t>London metro map – 1928</a:t>
            </a:r>
          </a:p>
          <a:p>
            <a:pPr lvl="1">
              <a:lnSpc>
                <a:spcPct val="100000"/>
              </a:lnSpc>
            </a:pPr>
            <a:r>
              <a:rPr lang="en-US" altLang="en-US" sz="2000" i="1" dirty="0" smtClean="0"/>
              <a:t>How to go from </a:t>
            </a:r>
            <a:r>
              <a:rPr lang="en-US" altLang="en-US" sz="2000" i="1" dirty="0" err="1" smtClean="0"/>
              <a:t>Quesns</a:t>
            </a:r>
            <a:r>
              <a:rPr lang="en-US" altLang="en-US" sz="2000" i="1" dirty="0" smtClean="0"/>
              <a:t> Park to the Oval?</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978" y="2686050"/>
            <a:ext cx="7891953"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677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Abstraction –in Usability Design</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020" y="2806065"/>
            <a:ext cx="8691595" cy="600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2"/>
          <p:cNvSpPr>
            <a:spLocks noGrp="1"/>
          </p:cNvSpPr>
          <p:nvPr>
            <p:ph type="body" sz="half" idx="4294967295"/>
          </p:nvPr>
        </p:nvSpPr>
        <p:spPr bwMode="auto">
          <a:xfrm>
            <a:off x="998220" y="1885950"/>
            <a:ext cx="9617044" cy="60586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p>
            <a:pPr>
              <a:lnSpc>
                <a:spcPct val="100000"/>
              </a:lnSpc>
            </a:pPr>
            <a:r>
              <a:rPr lang="en-US" altLang="en-US" sz="2800" dirty="0" smtClean="0"/>
              <a:t>Harry Beck modified the map in 1933</a:t>
            </a:r>
          </a:p>
          <a:p>
            <a:pPr lvl="1">
              <a:lnSpc>
                <a:spcPct val="100000"/>
              </a:lnSpc>
            </a:pPr>
            <a:r>
              <a:rPr lang="en-US" altLang="en-US" sz="2400" i="1" dirty="0" smtClean="0"/>
              <a:t>We still use this template!!!</a:t>
            </a:r>
          </a:p>
        </p:txBody>
      </p:sp>
      <p:cxnSp>
        <p:nvCxnSpPr>
          <p:cNvPr id="12" name="Straight Arrow Connector 11"/>
          <p:cNvCxnSpPr/>
          <p:nvPr/>
        </p:nvCxnSpPr>
        <p:spPr>
          <a:xfrm>
            <a:off x="3893820" y="4758690"/>
            <a:ext cx="1981200" cy="1905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88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Relook at the main tasks</a:t>
            </a:r>
            <a:endParaRPr lang="en-US" dirty="0"/>
          </a:p>
        </p:txBody>
      </p:sp>
      <p:sp>
        <p:nvSpPr>
          <p:cNvPr id="6" name="Rectangle 5"/>
          <p:cNvSpPr/>
          <p:nvPr/>
        </p:nvSpPr>
        <p:spPr>
          <a:xfrm>
            <a:off x="4716780" y="3364230"/>
            <a:ext cx="3733800" cy="3048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021580" y="4583430"/>
            <a:ext cx="3200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Parser</a:t>
            </a:r>
          </a:p>
        </p:txBody>
      </p:sp>
      <p:sp>
        <p:nvSpPr>
          <p:cNvPr id="8" name="Rectangle 7"/>
          <p:cNvSpPr/>
          <p:nvPr/>
        </p:nvSpPr>
        <p:spPr>
          <a:xfrm>
            <a:off x="5021580" y="3592830"/>
            <a:ext cx="3124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UI handler</a:t>
            </a:r>
          </a:p>
        </p:txBody>
      </p:sp>
      <p:sp>
        <p:nvSpPr>
          <p:cNvPr id="9" name="Rectangle 8"/>
          <p:cNvSpPr/>
          <p:nvPr/>
        </p:nvSpPr>
        <p:spPr>
          <a:xfrm>
            <a:off x="5021580" y="5497830"/>
            <a:ext cx="3200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App Interface</a:t>
            </a:r>
          </a:p>
        </p:txBody>
      </p:sp>
      <p:sp>
        <p:nvSpPr>
          <p:cNvPr id="10" name="Rectangle 9"/>
          <p:cNvSpPr/>
          <p:nvPr/>
        </p:nvSpPr>
        <p:spPr>
          <a:xfrm>
            <a:off x="1592580" y="389763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CLI Module</a:t>
            </a:r>
          </a:p>
        </p:txBody>
      </p:sp>
      <p:sp>
        <p:nvSpPr>
          <p:cNvPr id="11" name="Right Arrow 10"/>
          <p:cNvSpPr/>
          <p:nvPr/>
        </p:nvSpPr>
        <p:spPr>
          <a:xfrm>
            <a:off x="3878580" y="4354830"/>
            <a:ext cx="609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p:nvPr/>
        </p:nvCxnSpPr>
        <p:spPr>
          <a:xfrm>
            <a:off x="6469380" y="6412230"/>
            <a:ext cx="0" cy="11890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V="1">
            <a:off x="7155180" y="6412230"/>
            <a:ext cx="0" cy="11890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1"/>
          <p:cNvSpPr txBox="1">
            <a:spLocks noChangeArrowheads="1"/>
          </p:cNvSpPr>
          <p:nvPr/>
        </p:nvSpPr>
        <p:spPr bwMode="auto">
          <a:xfrm>
            <a:off x="4640580" y="6790055"/>
            <a:ext cx="175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r" eaLnBrk="1" hangingPunct="1"/>
            <a:r>
              <a:rPr lang="en-US" altLang="en-US">
                <a:solidFill>
                  <a:schemeClr val="tx1"/>
                </a:solidFill>
              </a:rPr>
              <a:t>Validated Commands</a:t>
            </a:r>
          </a:p>
        </p:txBody>
      </p:sp>
      <p:sp>
        <p:nvSpPr>
          <p:cNvPr id="15" name="TextBox 12"/>
          <p:cNvSpPr txBox="1">
            <a:spLocks noChangeArrowheads="1"/>
          </p:cNvSpPr>
          <p:nvPr/>
        </p:nvSpPr>
        <p:spPr bwMode="auto">
          <a:xfrm>
            <a:off x="7307580" y="6793230"/>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Command output</a:t>
            </a:r>
          </a:p>
        </p:txBody>
      </p:sp>
      <p:pic>
        <p:nvPicPr>
          <p:cNvPr id="16" name="Picture 2" descr="C:\Users\gur02530\AppData\Local\Microsoft\Windows\Temporary Internet Files\Content.IE5\G6CZEX53\MC9004338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580" y="184023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p:cNvCxnSpPr/>
          <p:nvPr/>
        </p:nvCxnSpPr>
        <p:spPr>
          <a:xfrm>
            <a:off x="6393180" y="2632393"/>
            <a:ext cx="0" cy="7318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6926580" y="2541905"/>
            <a:ext cx="0" cy="8223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TextBox 17"/>
          <p:cNvSpPr txBox="1">
            <a:spLocks noChangeArrowheads="1"/>
          </p:cNvSpPr>
          <p:nvPr/>
        </p:nvSpPr>
        <p:spPr bwMode="auto">
          <a:xfrm>
            <a:off x="4411980" y="2751455"/>
            <a:ext cx="175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r" eaLnBrk="1" hangingPunct="1"/>
            <a:r>
              <a:rPr lang="en-US" altLang="en-US">
                <a:solidFill>
                  <a:schemeClr val="tx1"/>
                </a:solidFill>
              </a:rPr>
              <a:t>User Commands</a:t>
            </a:r>
          </a:p>
        </p:txBody>
      </p:sp>
      <p:sp>
        <p:nvSpPr>
          <p:cNvPr id="20" name="TextBox 18"/>
          <p:cNvSpPr txBox="1">
            <a:spLocks noChangeArrowheads="1"/>
          </p:cNvSpPr>
          <p:nvPr/>
        </p:nvSpPr>
        <p:spPr bwMode="auto">
          <a:xfrm>
            <a:off x="7078980" y="2754630"/>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Command output</a:t>
            </a:r>
          </a:p>
        </p:txBody>
      </p:sp>
    </p:spTree>
    <p:extLst>
      <p:ext uri="{BB962C8B-B14F-4D97-AF65-F5344CB8AC3E}">
        <p14:creationId xmlns:p14="http://schemas.microsoft.com/office/powerpoint/2010/main" val="2701702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Identifying the main tasks…</a:t>
            </a:r>
            <a:endParaRPr lang="en-US" dirty="0"/>
          </a:p>
        </p:txBody>
      </p:sp>
      <p:sp>
        <p:nvSpPr>
          <p:cNvPr id="6" name="Text Placeholder 2"/>
          <p:cNvSpPr>
            <a:spLocks noGrp="1"/>
          </p:cNvSpPr>
          <p:nvPr>
            <p:ph type="body" sz="half" idx="4294967295"/>
          </p:nvPr>
        </p:nvSpPr>
        <p:spPr>
          <a:xfrm>
            <a:off x="1695450" y="2678328"/>
            <a:ext cx="4267200" cy="4114800"/>
          </a:xfrm>
          <a:prstGeom prst="rect">
            <a:avLst/>
          </a:prstGeom>
        </p:spPr>
        <p:txBody>
          <a:bodyPr/>
          <a:lstStyle/>
          <a:p>
            <a:pPr fontAlgn="auto">
              <a:spcAft>
                <a:spcPts val="0"/>
              </a:spcAft>
              <a:defRPr/>
            </a:pPr>
            <a:endParaRPr lang="en-US" sz="2000" dirty="0" smtClean="0"/>
          </a:p>
          <a:p>
            <a:pPr fontAlgn="auto">
              <a:spcAft>
                <a:spcPts val="0"/>
              </a:spcAft>
              <a:buFont typeface="Wingdings" panose="05000000000000000000" pitchFamily="2" charset="2"/>
              <a:buNone/>
              <a:defRPr/>
            </a:pPr>
            <a:r>
              <a:rPr lang="en-US" sz="2000" dirty="0" smtClean="0"/>
              <a:t>Now that you know abstraction</a:t>
            </a:r>
          </a:p>
          <a:p>
            <a:pPr marL="0" indent="0" fontAlgn="auto">
              <a:spcAft>
                <a:spcPts val="0"/>
              </a:spcAft>
              <a:buFont typeface="Wingdings" panose="05000000000000000000" pitchFamily="2" charset="2"/>
              <a:buNone/>
              <a:defRPr/>
            </a:pPr>
            <a:r>
              <a:rPr lang="en-US" sz="2000" dirty="0" smtClean="0"/>
              <a:t>can you rework on the tasks in your case study?</a:t>
            </a:r>
          </a:p>
          <a:p>
            <a:pPr fontAlgn="auto">
              <a:spcAft>
                <a:spcPts val="0"/>
              </a:spcAft>
              <a:defRPr/>
            </a:pPr>
            <a:endParaRPr lang="en-US" sz="2000" dirty="0"/>
          </a:p>
        </p:txBody>
      </p:sp>
      <p:sp>
        <p:nvSpPr>
          <p:cNvPr id="7" name="Explosion 1 6"/>
          <p:cNvSpPr/>
          <p:nvPr/>
        </p:nvSpPr>
        <p:spPr>
          <a:xfrm>
            <a:off x="8324850" y="1687728"/>
            <a:ext cx="1905000" cy="1371600"/>
          </a:xfrm>
          <a:prstGeom prst="irregularSeal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Exercise</a:t>
            </a:r>
          </a:p>
        </p:txBody>
      </p:sp>
      <p:pic>
        <p:nvPicPr>
          <p:cNvPr id="8" name="Picture 1" descr="C:\Users\gur02530\AppData\Local\Microsoft\Windows\Temporary Internet Files\Content.IE5\SC5QA267\MC900441954[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6291263" y="3516528"/>
            <a:ext cx="316706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239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1"/>
          </p:nvPr>
        </p:nvPicPr>
        <p:blipFill rotWithShape="1">
          <a:blip r:embed="rId2" cstate="screen">
            <a:extLst>
              <a:ext uri="{28A0092B-C50C-407E-A947-70E740481C1C}">
                <a14:useLocalDpi xmlns:a14="http://schemas.microsoft.com/office/drawing/2010/main"/>
              </a:ext>
            </a:extLst>
          </a:blip>
          <a:srcRect/>
          <a:stretch/>
        </p:blipFill>
        <p:spPr/>
      </p:pic>
      <p:sp>
        <p:nvSpPr>
          <p:cNvPr id="3" name="Text Placeholder 2"/>
          <p:cNvSpPr>
            <a:spLocks noGrp="1"/>
          </p:cNvSpPr>
          <p:nvPr>
            <p:ph type="body" sz="quarter" idx="10"/>
          </p:nvPr>
        </p:nvSpPr>
        <p:spPr/>
        <p:txBody>
          <a:bodyPr/>
          <a:lstStyle/>
          <a:p>
            <a:pPr lvl="1">
              <a:buFont typeface="Wingdings" panose="05000000000000000000" pitchFamily="2" charset="2"/>
              <a:buNone/>
            </a:pPr>
            <a:r>
              <a:rPr lang="en-US" altLang="en-US" dirty="0">
                <a:latin typeface="Arial" panose="020B0604020202020204" pitchFamily="34" charset="0"/>
              </a:rPr>
              <a:t>At the end of this course, the participants should be able to:</a:t>
            </a:r>
          </a:p>
          <a:p>
            <a:pPr lvl="2"/>
            <a:endParaRPr lang="en-US" altLang="en-US" dirty="0">
              <a:latin typeface="Arial" panose="020B0604020202020204" pitchFamily="34" charset="0"/>
            </a:endParaRPr>
          </a:p>
          <a:p>
            <a:pPr lvl="1"/>
            <a:r>
              <a:rPr lang="en-US" altLang="en-US" dirty="0">
                <a:latin typeface="Arial" panose="020B0604020202020204" pitchFamily="34" charset="0"/>
              </a:rPr>
              <a:t>Demonstrate design for a simple module</a:t>
            </a:r>
          </a:p>
          <a:p>
            <a:pPr lvl="2"/>
            <a:r>
              <a:rPr lang="en-US" altLang="en-US" dirty="0">
                <a:latin typeface="Arial" panose="020B0604020202020204" pitchFamily="34" charset="0"/>
              </a:rPr>
              <a:t> using basic design concepts like Modularity, Abstraction, Information Hiding</a:t>
            </a:r>
          </a:p>
          <a:p>
            <a:pPr lvl="2"/>
            <a:r>
              <a:rPr lang="en-US" altLang="en-US" dirty="0">
                <a:latin typeface="Arial" panose="020B0604020202020204" pitchFamily="34" charset="0"/>
              </a:rPr>
              <a:t>Refine the design using factoring</a:t>
            </a:r>
          </a:p>
          <a:p>
            <a:pPr lvl="1"/>
            <a:r>
              <a:rPr lang="en-US" altLang="en-US" dirty="0">
                <a:latin typeface="Arial" panose="020B0604020202020204" pitchFamily="34" charset="0"/>
              </a:rPr>
              <a:t>Demonstrate understanding of </a:t>
            </a:r>
          </a:p>
          <a:p>
            <a:pPr lvl="2"/>
            <a:r>
              <a:rPr lang="en-US" altLang="en-US" dirty="0">
                <a:latin typeface="Arial" panose="020B0604020202020204" pitchFamily="34" charset="0"/>
              </a:rPr>
              <a:t>Finite State Machines (FSM)</a:t>
            </a:r>
          </a:p>
          <a:p>
            <a:pPr lvl="2"/>
            <a:r>
              <a:rPr lang="en-US" altLang="en-US" dirty="0">
                <a:latin typeface="Arial" panose="020B0604020202020204" pitchFamily="34" charset="0"/>
              </a:rPr>
              <a:t>Layered design with Client-Server model</a:t>
            </a:r>
          </a:p>
        </p:txBody>
      </p:sp>
      <p:sp>
        <p:nvSpPr>
          <p:cNvPr id="2" name="Text Placeholder 1"/>
          <p:cNvSpPr>
            <a:spLocks noGrp="1"/>
          </p:cNvSpPr>
          <p:nvPr>
            <p:ph type="body" sz="quarter" idx="29"/>
          </p:nvPr>
        </p:nvSpPr>
        <p:spPr/>
        <p:txBody>
          <a:bodyPr/>
          <a:lstStyle/>
          <a:p>
            <a:r>
              <a:rPr lang="en-US" dirty="0" smtClean="0"/>
              <a:t>Table of content</a:t>
            </a:r>
            <a:endParaRPr lang="en-US" dirty="0"/>
          </a:p>
        </p:txBody>
      </p:sp>
    </p:spTree>
    <p:extLst>
      <p:ext uri="{BB962C8B-B14F-4D97-AF65-F5344CB8AC3E}">
        <p14:creationId xmlns:p14="http://schemas.microsoft.com/office/powerpoint/2010/main" val="1727439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Interface APIs</a:t>
            </a:r>
            <a:endParaRPr lang="en-US" dirty="0"/>
          </a:p>
        </p:txBody>
      </p:sp>
      <p:sp>
        <p:nvSpPr>
          <p:cNvPr id="6" name="Text Placeholder 2"/>
          <p:cNvSpPr>
            <a:spLocks noGrp="1"/>
          </p:cNvSpPr>
          <p:nvPr>
            <p:ph type="body" sz="half" idx="4294967295"/>
          </p:nvPr>
        </p:nvSpPr>
        <p:spPr bwMode="auto">
          <a:xfrm>
            <a:off x="1855470" y="2465070"/>
            <a:ext cx="7315200" cy="4114800"/>
          </a:xfrm>
          <a:prstGeom prst="rect">
            <a:avLst/>
          </a:prstGeom>
          <a:ln>
            <a:miter lim="800000"/>
            <a:headEnd/>
            <a:tailEnd/>
          </a:ln>
        </p:spPr>
        <p:txBody>
          <a:bodyPr wrap="square" numCol="1" anchor="t" anchorCtr="0" compatLnSpc="1">
            <a:prstTxWarp prst="textNoShape">
              <a:avLst/>
            </a:prstTxWarp>
          </a:bodyPr>
          <a:lstStyle/>
          <a:p>
            <a:r>
              <a:rPr lang="en-US" altLang="en-US" sz="2400" dirty="0" smtClean="0"/>
              <a:t>How will this module talk to the outside world</a:t>
            </a:r>
          </a:p>
          <a:p>
            <a:r>
              <a:rPr lang="en-US" altLang="en-US" sz="2400" dirty="0" smtClean="0"/>
              <a:t>Make a Context diagram to help identify the interface APIs?</a:t>
            </a:r>
          </a:p>
          <a:p>
            <a:r>
              <a:rPr lang="en-US" altLang="en-US" sz="2400" dirty="0" smtClean="0"/>
              <a:t>What makes a good Interface API?</a:t>
            </a:r>
          </a:p>
          <a:p>
            <a:endParaRPr lang="en-US" altLang="en-US" sz="2000" dirty="0" smtClean="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053" y="4627245"/>
            <a:ext cx="684688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075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Interfaces</a:t>
            </a:r>
            <a:endParaRPr lang="en-US" dirty="0"/>
          </a:p>
        </p:txBody>
      </p:sp>
      <p:sp>
        <p:nvSpPr>
          <p:cNvPr id="6" name="Rectangle 5"/>
          <p:cNvSpPr/>
          <p:nvPr/>
        </p:nvSpPr>
        <p:spPr>
          <a:xfrm>
            <a:off x="6336030" y="372237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Parser</a:t>
            </a:r>
          </a:p>
        </p:txBody>
      </p:sp>
      <p:sp>
        <p:nvSpPr>
          <p:cNvPr id="7" name="Rectangle 6"/>
          <p:cNvSpPr/>
          <p:nvPr/>
        </p:nvSpPr>
        <p:spPr>
          <a:xfrm>
            <a:off x="3821430" y="372237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UI handler</a:t>
            </a:r>
          </a:p>
        </p:txBody>
      </p:sp>
      <p:sp>
        <p:nvSpPr>
          <p:cNvPr id="8" name="Rectangle 7"/>
          <p:cNvSpPr/>
          <p:nvPr/>
        </p:nvSpPr>
        <p:spPr>
          <a:xfrm>
            <a:off x="3897630" y="5474970"/>
            <a:ext cx="2590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App Interface</a:t>
            </a:r>
          </a:p>
        </p:txBody>
      </p:sp>
      <p:cxnSp>
        <p:nvCxnSpPr>
          <p:cNvPr id="9" name="Straight Arrow Connector 8"/>
          <p:cNvCxnSpPr/>
          <p:nvPr/>
        </p:nvCxnSpPr>
        <p:spPr>
          <a:xfrm>
            <a:off x="4126230" y="2807970"/>
            <a:ext cx="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V="1">
            <a:off x="4659630" y="2823845"/>
            <a:ext cx="0" cy="8223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28"/>
          <p:cNvSpPr txBox="1">
            <a:spLocks noChangeArrowheads="1"/>
          </p:cNvSpPr>
          <p:nvPr/>
        </p:nvSpPr>
        <p:spPr bwMode="auto">
          <a:xfrm>
            <a:off x="2373630" y="2960370"/>
            <a:ext cx="175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r" eaLnBrk="1" hangingPunct="1"/>
            <a:r>
              <a:rPr lang="en-US" altLang="en-US" sz="1600" dirty="0">
                <a:solidFill>
                  <a:schemeClr val="tx1"/>
                </a:solidFill>
              </a:rPr>
              <a:t>User Commands</a:t>
            </a:r>
          </a:p>
        </p:txBody>
      </p:sp>
      <p:sp>
        <p:nvSpPr>
          <p:cNvPr id="12" name="TextBox 29"/>
          <p:cNvSpPr txBox="1">
            <a:spLocks noChangeArrowheads="1"/>
          </p:cNvSpPr>
          <p:nvPr/>
        </p:nvSpPr>
        <p:spPr bwMode="auto">
          <a:xfrm>
            <a:off x="4735830" y="2731770"/>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600" dirty="0">
                <a:solidFill>
                  <a:schemeClr val="tx1"/>
                </a:solidFill>
              </a:rPr>
              <a:t>Menu/</a:t>
            </a:r>
          </a:p>
          <a:p>
            <a:pPr eaLnBrk="1" hangingPunct="1"/>
            <a:r>
              <a:rPr lang="en-US" altLang="en-US" sz="1600" dirty="0">
                <a:solidFill>
                  <a:schemeClr val="tx1"/>
                </a:solidFill>
              </a:rPr>
              <a:t>Command response</a:t>
            </a:r>
          </a:p>
        </p:txBody>
      </p:sp>
      <p:sp>
        <p:nvSpPr>
          <p:cNvPr id="13" name="TextBox 32"/>
          <p:cNvSpPr txBox="1">
            <a:spLocks noChangeArrowheads="1"/>
          </p:cNvSpPr>
          <p:nvPr/>
        </p:nvSpPr>
        <p:spPr bwMode="auto">
          <a:xfrm>
            <a:off x="5269230" y="3417570"/>
            <a:ext cx="152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600" dirty="0">
                <a:solidFill>
                  <a:schemeClr val="tx1"/>
                </a:solidFill>
              </a:rPr>
              <a:t>User </a:t>
            </a:r>
          </a:p>
          <a:p>
            <a:pPr eaLnBrk="1" hangingPunct="1"/>
            <a:r>
              <a:rPr lang="en-US" altLang="en-US" sz="1600" dirty="0">
                <a:solidFill>
                  <a:schemeClr val="tx1"/>
                </a:solidFill>
              </a:rPr>
              <a:t>command</a:t>
            </a:r>
          </a:p>
        </p:txBody>
      </p:sp>
      <p:sp>
        <p:nvSpPr>
          <p:cNvPr id="14" name="TextBox 33"/>
          <p:cNvSpPr txBox="1">
            <a:spLocks noChangeArrowheads="1"/>
          </p:cNvSpPr>
          <p:nvPr/>
        </p:nvSpPr>
        <p:spPr bwMode="auto">
          <a:xfrm>
            <a:off x="6488430" y="4712970"/>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600" dirty="0" err="1">
                <a:solidFill>
                  <a:schemeClr val="tx1"/>
                </a:solidFill>
              </a:rPr>
              <a:t>Cmd</a:t>
            </a:r>
            <a:r>
              <a:rPr lang="en-US" altLang="en-US" sz="1600" dirty="0">
                <a:solidFill>
                  <a:schemeClr val="tx1"/>
                </a:solidFill>
              </a:rPr>
              <a:t> id, Internal command</a:t>
            </a:r>
          </a:p>
        </p:txBody>
      </p:sp>
      <p:sp>
        <p:nvSpPr>
          <p:cNvPr id="15" name="TextBox 35"/>
          <p:cNvSpPr txBox="1">
            <a:spLocks noChangeArrowheads="1"/>
          </p:cNvSpPr>
          <p:nvPr/>
        </p:nvSpPr>
        <p:spPr bwMode="auto">
          <a:xfrm>
            <a:off x="5269230" y="4249420"/>
            <a:ext cx="152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600" dirty="0" err="1">
                <a:solidFill>
                  <a:schemeClr val="tx1"/>
                </a:solidFill>
              </a:rPr>
              <a:t>Cmd</a:t>
            </a:r>
            <a:r>
              <a:rPr lang="en-US" altLang="en-US" sz="1600" dirty="0">
                <a:solidFill>
                  <a:schemeClr val="tx1"/>
                </a:solidFill>
              </a:rPr>
              <a:t> id/Syntax error</a:t>
            </a:r>
          </a:p>
        </p:txBody>
      </p:sp>
      <p:cxnSp>
        <p:nvCxnSpPr>
          <p:cNvPr id="16" name="Straight Arrow Connector 15"/>
          <p:cNvCxnSpPr/>
          <p:nvPr/>
        </p:nvCxnSpPr>
        <p:spPr>
          <a:xfrm flipV="1">
            <a:off x="5116830" y="4712970"/>
            <a:ext cx="0" cy="7318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TextBox 37"/>
          <p:cNvSpPr txBox="1">
            <a:spLocks noChangeArrowheads="1"/>
          </p:cNvSpPr>
          <p:nvPr/>
        </p:nvSpPr>
        <p:spPr bwMode="auto">
          <a:xfrm>
            <a:off x="3829051" y="4820493"/>
            <a:ext cx="152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600" dirty="0" err="1">
                <a:solidFill>
                  <a:schemeClr val="tx1"/>
                </a:solidFill>
              </a:rPr>
              <a:t>Cmd</a:t>
            </a:r>
            <a:r>
              <a:rPr lang="en-US" altLang="en-US" sz="1600" dirty="0">
                <a:solidFill>
                  <a:schemeClr val="tx1"/>
                </a:solidFill>
              </a:rPr>
              <a:t> id, Response</a:t>
            </a:r>
          </a:p>
        </p:txBody>
      </p:sp>
      <p:sp>
        <p:nvSpPr>
          <p:cNvPr id="18" name="Rectangular Callout 17"/>
          <p:cNvSpPr/>
          <p:nvPr/>
        </p:nvSpPr>
        <p:spPr>
          <a:xfrm>
            <a:off x="1002030" y="3265170"/>
            <a:ext cx="2057400" cy="1333500"/>
          </a:xfrm>
          <a:prstGeom prst="wedgeRectCallout">
            <a:avLst>
              <a:gd name="adj1" fmla="val 84776"/>
              <a:gd name="adj2" fmla="val -49034"/>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Interface: shell based</a:t>
            </a:r>
          </a:p>
          <a:p>
            <a:pPr algn="ctr">
              <a:defRPr/>
            </a:pPr>
            <a:r>
              <a:rPr lang="en-US" sz="1600" dirty="0">
                <a:solidFill>
                  <a:schemeClr val="tx1"/>
                </a:solidFill>
              </a:rPr>
              <a:t>User types in command at prompt</a:t>
            </a:r>
          </a:p>
          <a:p>
            <a:pPr algn="ctr">
              <a:defRPr/>
            </a:pPr>
            <a:r>
              <a:rPr lang="en-US" sz="1600" dirty="0">
                <a:solidFill>
                  <a:schemeClr val="tx1"/>
                </a:solidFill>
              </a:rPr>
              <a:t>&gt;&gt;</a:t>
            </a:r>
          </a:p>
        </p:txBody>
      </p:sp>
      <p:sp>
        <p:nvSpPr>
          <p:cNvPr id="19" name="Rectangular Callout 18"/>
          <p:cNvSpPr/>
          <p:nvPr/>
        </p:nvSpPr>
        <p:spPr>
          <a:xfrm>
            <a:off x="6717030" y="2426970"/>
            <a:ext cx="3048000" cy="901700"/>
          </a:xfrm>
          <a:prstGeom prst="wedgeRectCallout">
            <a:avLst>
              <a:gd name="adj1" fmla="val -66467"/>
              <a:gd name="adj2" fmla="val 109712"/>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Interface: Functional</a:t>
            </a:r>
          </a:p>
          <a:p>
            <a:pPr algn="ctr">
              <a:defRPr/>
            </a:pPr>
            <a:r>
              <a:rPr lang="en-US" sz="1600" dirty="0" err="1">
                <a:solidFill>
                  <a:schemeClr val="tx1"/>
                </a:solidFill>
              </a:rPr>
              <a:t>Decode_cmd</a:t>
            </a:r>
            <a:r>
              <a:rPr lang="en-US" sz="1600" dirty="0">
                <a:solidFill>
                  <a:schemeClr val="tx1"/>
                </a:solidFill>
              </a:rPr>
              <a:t>()</a:t>
            </a:r>
          </a:p>
          <a:p>
            <a:pPr algn="ctr">
              <a:defRPr/>
            </a:pPr>
            <a:r>
              <a:rPr lang="en-US" sz="1600" dirty="0">
                <a:solidFill>
                  <a:schemeClr val="tx1"/>
                </a:solidFill>
              </a:rPr>
              <a:t>Response :A </a:t>
            </a:r>
            <a:r>
              <a:rPr lang="en-US" sz="1600" dirty="0" err="1">
                <a:solidFill>
                  <a:schemeClr val="tx1"/>
                </a:solidFill>
              </a:rPr>
              <a:t>Cmd</a:t>
            </a:r>
            <a:r>
              <a:rPr lang="en-US" sz="1600" dirty="0">
                <a:solidFill>
                  <a:schemeClr val="tx1"/>
                </a:solidFill>
              </a:rPr>
              <a:t> Id upon success, else an error code</a:t>
            </a:r>
          </a:p>
        </p:txBody>
      </p:sp>
      <p:sp>
        <p:nvSpPr>
          <p:cNvPr id="20" name="Rectangular Callout 19"/>
          <p:cNvSpPr/>
          <p:nvPr/>
        </p:nvSpPr>
        <p:spPr>
          <a:xfrm>
            <a:off x="6945630" y="5246370"/>
            <a:ext cx="2819400" cy="762000"/>
          </a:xfrm>
          <a:prstGeom prst="wedgeRectCallout">
            <a:avLst>
              <a:gd name="adj1" fmla="val -66667"/>
              <a:gd name="adj2" fmla="val -54020"/>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Interface: Functional</a:t>
            </a:r>
          </a:p>
          <a:p>
            <a:pPr algn="ctr">
              <a:defRPr/>
            </a:pPr>
            <a:r>
              <a:rPr lang="en-US" sz="1600" dirty="0" err="1">
                <a:solidFill>
                  <a:schemeClr val="tx1"/>
                </a:solidFill>
              </a:rPr>
              <a:t>App_process_cmd</a:t>
            </a:r>
            <a:r>
              <a:rPr lang="en-US" sz="1600" dirty="0">
                <a:solidFill>
                  <a:schemeClr val="tx1"/>
                </a:solidFill>
              </a:rPr>
              <a:t>()</a:t>
            </a:r>
          </a:p>
          <a:p>
            <a:pPr algn="ctr">
              <a:defRPr/>
            </a:pPr>
            <a:r>
              <a:rPr lang="en-US" sz="1600" dirty="0">
                <a:solidFill>
                  <a:schemeClr val="tx1"/>
                </a:solidFill>
              </a:rPr>
              <a:t>Response:  success/failure</a:t>
            </a:r>
          </a:p>
        </p:txBody>
      </p:sp>
      <p:cxnSp>
        <p:nvCxnSpPr>
          <p:cNvPr id="21" name="Straight Arrow Connector 20"/>
          <p:cNvCxnSpPr/>
          <p:nvPr/>
        </p:nvCxnSpPr>
        <p:spPr>
          <a:xfrm>
            <a:off x="5497830" y="6389370"/>
            <a:ext cx="0" cy="7318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Rectangular Callout 21"/>
          <p:cNvSpPr/>
          <p:nvPr/>
        </p:nvSpPr>
        <p:spPr>
          <a:xfrm>
            <a:off x="6488430" y="6465570"/>
            <a:ext cx="2819400" cy="762000"/>
          </a:xfrm>
          <a:prstGeom prst="wedgeRectCallout">
            <a:avLst>
              <a:gd name="adj1" fmla="val -75638"/>
              <a:gd name="adj2" fmla="val 725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IPC interface towards Core application</a:t>
            </a:r>
          </a:p>
        </p:txBody>
      </p:sp>
      <p:sp>
        <p:nvSpPr>
          <p:cNvPr id="23" name="Rectangular Callout 22"/>
          <p:cNvSpPr/>
          <p:nvPr/>
        </p:nvSpPr>
        <p:spPr>
          <a:xfrm>
            <a:off x="1002030" y="5093970"/>
            <a:ext cx="2362200" cy="1333500"/>
          </a:xfrm>
          <a:prstGeom prst="wedgeRectCallout">
            <a:avLst>
              <a:gd name="adj1" fmla="val 84776"/>
              <a:gd name="adj2" fmla="val -49034"/>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Interface: Functional</a:t>
            </a:r>
          </a:p>
          <a:p>
            <a:pPr algn="ctr">
              <a:defRPr/>
            </a:pPr>
            <a:r>
              <a:rPr lang="en-US" sz="1600" dirty="0" err="1">
                <a:solidFill>
                  <a:schemeClr val="tx1"/>
                </a:solidFill>
              </a:rPr>
              <a:t>App_cmd_response</a:t>
            </a:r>
            <a:r>
              <a:rPr lang="en-US" sz="1600" dirty="0">
                <a:solidFill>
                  <a:schemeClr val="tx1"/>
                </a:solidFill>
              </a:rPr>
              <a:t>()</a:t>
            </a:r>
          </a:p>
          <a:p>
            <a:pPr algn="ctr">
              <a:defRPr/>
            </a:pPr>
            <a:r>
              <a:rPr lang="en-US" sz="1600" dirty="0">
                <a:solidFill>
                  <a:schemeClr val="tx1"/>
                </a:solidFill>
              </a:rPr>
              <a:t>Response text is passed to the UI handle</a:t>
            </a:r>
          </a:p>
        </p:txBody>
      </p:sp>
      <p:cxnSp>
        <p:nvCxnSpPr>
          <p:cNvPr id="24" name="Straight Arrow Connector 23"/>
          <p:cNvCxnSpPr/>
          <p:nvPr/>
        </p:nvCxnSpPr>
        <p:spPr>
          <a:xfrm flipV="1">
            <a:off x="5040630" y="6389370"/>
            <a:ext cx="0" cy="7318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2288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Sequence diagrams</a:t>
            </a:r>
            <a:endParaRPr lang="en-US" dirty="0"/>
          </a:p>
        </p:txBody>
      </p:sp>
      <p:sp>
        <p:nvSpPr>
          <p:cNvPr id="6" name="Text Placeholder 2"/>
          <p:cNvSpPr>
            <a:spLocks noGrp="1"/>
          </p:cNvSpPr>
          <p:nvPr>
            <p:ph type="body" sz="half" idx="4294967295"/>
          </p:nvPr>
        </p:nvSpPr>
        <p:spPr bwMode="auto">
          <a:xfrm>
            <a:off x="1615440" y="5097780"/>
            <a:ext cx="3733800" cy="1752600"/>
          </a:xfrm>
          <a:prstGeom prst="rect">
            <a:avLst/>
          </a:prstGeom>
          <a:ln>
            <a:miter lim="800000"/>
            <a:headEnd/>
            <a:tailEnd/>
          </a:ln>
        </p:spPr>
        <p:txBody>
          <a:bodyPr wrap="square" numCol="1" anchor="t" anchorCtr="0" compatLnSpc="1">
            <a:prstTxWarp prst="textNoShape">
              <a:avLst/>
            </a:prstTxWarp>
          </a:bodyPr>
          <a:lstStyle/>
          <a:p>
            <a:r>
              <a:rPr lang="en-US" altLang="en-US" sz="2000" dirty="0" smtClean="0"/>
              <a:t>What are the various scenario possible?</a:t>
            </a:r>
          </a:p>
          <a:p>
            <a:r>
              <a:rPr lang="en-US" altLang="en-US" sz="2000" dirty="0" smtClean="0"/>
              <a:t>What about error scenario?</a:t>
            </a:r>
          </a:p>
          <a:p>
            <a:endParaRPr lang="en-US" altLang="en-US" sz="2000" dirty="0" smtClean="0"/>
          </a:p>
        </p:txBody>
      </p:sp>
      <p:pic>
        <p:nvPicPr>
          <p:cNvPr id="7" name="Picture 6" descr="http://upload.wikimedia.org/wikipedia/commons/thumb/9/9b/CheckEmail.svg/440px-CheckEmai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240" y="2449830"/>
            <a:ext cx="45720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6"/>
          <p:cNvSpPr txBox="1">
            <a:spLocks noChangeArrowheads="1"/>
          </p:cNvSpPr>
          <p:nvPr/>
        </p:nvSpPr>
        <p:spPr bwMode="auto">
          <a:xfrm>
            <a:off x="4892040" y="6621780"/>
            <a:ext cx="4867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sz="2000" b="1">
                <a:solidFill>
                  <a:schemeClr val="accent2"/>
                </a:solidFill>
              </a:rPr>
              <a:t>Sample: An email message sequence</a:t>
            </a:r>
          </a:p>
        </p:txBody>
      </p:sp>
      <p:sp>
        <p:nvSpPr>
          <p:cNvPr id="9" name="Text Placeholder 2"/>
          <p:cNvSpPr txBox="1">
            <a:spLocks/>
          </p:cNvSpPr>
          <p:nvPr/>
        </p:nvSpPr>
        <p:spPr bwMode="auto">
          <a:xfrm>
            <a:off x="1615440" y="2811780"/>
            <a:ext cx="3124200" cy="1752600"/>
          </a:xfrm>
          <a:prstGeom prst="rect">
            <a:avLst/>
          </a:prstGeom>
          <a:solidFill>
            <a:schemeClr val="bg1"/>
          </a:solidFill>
          <a:ln w="25400" algn="ctr">
            <a:solidFill>
              <a:schemeClr val="bg1"/>
            </a:solidFill>
            <a:miter lim="800000"/>
            <a:headEnd/>
            <a:tailEnd/>
          </a:ln>
        </p:spPr>
        <p:txBody>
          <a:bodyPr/>
          <a:lstStyle>
            <a:lvl1pPr marL="342900" indent="-342900"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lnSpc>
                <a:spcPct val="150000"/>
              </a:lnSpc>
              <a:spcBef>
                <a:spcPct val="20000"/>
              </a:spcBef>
              <a:buSzPct val="70000"/>
              <a:buFont typeface="Wingdings" panose="05000000000000000000" pitchFamily="2" charset="2"/>
              <a:buChar char="q"/>
            </a:pPr>
            <a:r>
              <a:rPr lang="en-US" altLang="en-US" sz="2000" dirty="0">
                <a:solidFill>
                  <a:schemeClr val="tx1"/>
                </a:solidFill>
                <a:latin typeface="Segoe UI" panose="020B0502040204020203" pitchFamily="34" charset="0"/>
                <a:cs typeface="Segoe UI" panose="020B0502040204020203" pitchFamily="34" charset="0"/>
              </a:rPr>
              <a:t>Why are sequence diagrams important?</a:t>
            </a:r>
          </a:p>
        </p:txBody>
      </p:sp>
      <p:pic>
        <p:nvPicPr>
          <p:cNvPr id="12"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7064" y="1180100"/>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955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dissolv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dissolv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dissolve">
                                      <p:cBhvr>
                                        <p:cTn id="2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Sample sequence diagram</a:t>
            </a:r>
            <a:endParaRPr lang="en-US" dirty="0"/>
          </a:p>
        </p:txBody>
      </p:sp>
      <p:cxnSp>
        <p:nvCxnSpPr>
          <p:cNvPr id="7" name="Straight Connector 6"/>
          <p:cNvCxnSpPr/>
          <p:nvPr/>
        </p:nvCxnSpPr>
        <p:spPr>
          <a:xfrm flipH="1">
            <a:off x="2537460" y="296418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6"/>
          <p:cNvSpPr txBox="1">
            <a:spLocks noChangeArrowheads="1"/>
          </p:cNvSpPr>
          <p:nvPr/>
        </p:nvSpPr>
        <p:spPr bwMode="auto">
          <a:xfrm>
            <a:off x="2232660" y="235458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dirty="0">
                <a:solidFill>
                  <a:schemeClr val="tx1"/>
                </a:solidFill>
              </a:rPr>
              <a:t>User</a:t>
            </a:r>
          </a:p>
        </p:txBody>
      </p:sp>
      <p:cxnSp>
        <p:nvCxnSpPr>
          <p:cNvPr id="9" name="Straight Connector 8"/>
          <p:cNvCxnSpPr/>
          <p:nvPr/>
        </p:nvCxnSpPr>
        <p:spPr>
          <a:xfrm flipH="1">
            <a:off x="4290060" y="296418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8"/>
          <p:cNvSpPr txBox="1">
            <a:spLocks noChangeArrowheads="1"/>
          </p:cNvSpPr>
          <p:nvPr/>
        </p:nvSpPr>
        <p:spPr bwMode="auto">
          <a:xfrm>
            <a:off x="3832860" y="235458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dirty="0">
                <a:solidFill>
                  <a:schemeClr val="tx1"/>
                </a:solidFill>
              </a:rPr>
              <a:t>CLI interface</a:t>
            </a:r>
          </a:p>
        </p:txBody>
      </p:sp>
      <p:cxnSp>
        <p:nvCxnSpPr>
          <p:cNvPr id="11" name="Straight Connector 10"/>
          <p:cNvCxnSpPr/>
          <p:nvPr/>
        </p:nvCxnSpPr>
        <p:spPr>
          <a:xfrm flipH="1">
            <a:off x="6195060" y="296418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0"/>
          <p:cNvSpPr txBox="1">
            <a:spLocks noChangeArrowheads="1"/>
          </p:cNvSpPr>
          <p:nvPr/>
        </p:nvSpPr>
        <p:spPr bwMode="auto">
          <a:xfrm>
            <a:off x="5890260" y="235458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dirty="0">
                <a:solidFill>
                  <a:schemeClr val="tx1"/>
                </a:solidFill>
              </a:rPr>
              <a:t>Parser</a:t>
            </a:r>
          </a:p>
        </p:txBody>
      </p:sp>
      <p:cxnSp>
        <p:nvCxnSpPr>
          <p:cNvPr id="13" name="Straight Connector 12"/>
          <p:cNvCxnSpPr/>
          <p:nvPr/>
        </p:nvCxnSpPr>
        <p:spPr>
          <a:xfrm flipH="1">
            <a:off x="8023860" y="296418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2"/>
          <p:cNvSpPr txBox="1">
            <a:spLocks noChangeArrowheads="1"/>
          </p:cNvSpPr>
          <p:nvPr/>
        </p:nvSpPr>
        <p:spPr bwMode="auto">
          <a:xfrm>
            <a:off x="7490460" y="2354580"/>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dirty="0">
                <a:solidFill>
                  <a:schemeClr val="tx1"/>
                </a:solidFill>
              </a:rPr>
              <a:t>App interface</a:t>
            </a:r>
          </a:p>
        </p:txBody>
      </p:sp>
      <p:cxnSp>
        <p:nvCxnSpPr>
          <p:cNvPr id="15" name="Straight Arrow Connector 14"/>
          <p:cNvCxnSpPr/>
          <p:nvPr/>
        </p:nvCxnSpPr>
        <p:spPr>
          <a:xfrm flipH="1">
            <a:off x="2537460" y="326898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flipH="1">
            <a:off x="2766060" y="304038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dirty="0" err="1">
                <a:solidFill>
                  <a:schemeClr val="tx1"/>
                </a:solidFill>
              </a:rPr>
              <a:t>Cmd</a:t>
            </a:r>
            <a:r>
              <a:rPr lang="en-US" altLang="en-US" dirty="0">
                <a:solidFill>
                  <a:schemeClr val="tx1"/>
                </a:solidFill>
              </a:rPr>
              <a:t> Prompt</a:t>
            </a:r>
          </a:p>
        </p:txBody>
      </p:sp>
      <p:cxnSp>
        <p:nvCxnSpPr>
          <p:cNvPr id="17" name="Straight Arrow Connector 16"/>
          <p:cNvCxnSpPr/>
          <p:nvPr/>
        </p:nvCxnSpPr>
        <p:spPr>
          <a:xfrm>
            <a:off x="4442460" y="403098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8"/>
          <p:cNvSpPr txBox="1">
            <a:spLocks noChangeArrowheads="1"/>
          </p:cNvSpPr>
          <p:nvPr/>
        </p:nvSpPr>
        <p:spPr bwMode="auto">
          <a:xfrm>
            <a:off x="4671060" y="380238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Decode_cmd()</a:t>
            </a:r>
          </a:p>
        </p:txBody>
      </p:sp>
      <p:cxnSp>
        <p:nvCxnSpPr>
          <p:cNvPr id="19" name="Straight Arrow Connector 18"/>
          <p:cNvCxnSpPr/>
          <p:nvPr/>
        </p:nvCxnSpPr>
        <p:spPr>
          <a:xfrm>
            <a:off x="2613660" y="372618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20"/>
          <p:cNvSpPr txBox="1">
            <a:spLocks noChangeArrowheads="1"/>
          </p:cNvSpPr>
          <p:nvPr/>
        </p:nvSpPr>
        <p:spPr bwMode="auto">
          <a:xfrm>
            <a:off x="2842260" y="349758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Valid Cmd</a:t>
            </a:r>
          </a:p>
        </p:txBody>
      </p:sp>
      <p:sp>
        <p:nvSpPr>
          <p:cNvPr id="21" name="TextBox 23"/>
          <p:cNvSpPr txBox="1">
            <a:spLocks noChangeArrowheads="1"/>
          </p:cNvSpPr>
          <p:nvPr/>
        </p:nvSpPr>
        <p:spPr bwMode="auto">
          <a:xfrm>
            <a:off x="6271260" y="4564380"/>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App_process_cmd()</a:t>
            </a:r>
          </a:p>
        </p:txBody>
      </p:sp>
      <p:cxnSp>
        <p:nvCxnSpPr>
          <p:cNvPr id="22" name="Straight Arrow Connector 21"/>
          <p:cNvCxnSpPr/>
          <p:nvPr/>
        </p:nvCxnSpPr>
        <p:spPr>
          <a:xfrm flipH="1">
            <a:off x="4366260" y="5707380"/>
            <a:ext cx="3733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5"/>
          <p:cNvSpPr txBox="1">
            <a:spLocks noChangeArrowheads="1"/>
          </p:cNvSpPr>
          <p:nvPr/>
        </p:nvSpPr>
        <p:spPr bwMode="auto">
          <a:xfrm flipH="1">
            <a:off x="4823460" y="5478780"/>
            <a:ext cx="175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App_Cmd Response</a:t>
            </a:r>
          </a:p>
        </p:txBody>
      </p:sp>
      <p:cxnSp>
        <p:nvCxnSpPr>
          <p:cNvPr id="24" name="Straight Arrow Connector 23"/>
          <p:cNvCxnSpPr/>
          <p:nvPr/>
        </p:nvCxnSpPr>
        <p:spPr>
          <a:xfrm flipH="1">
            <a:off x="2461260" y="631698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9"/>
          <p:cNvSpPr txBox="1">
            <a:spLocks noChangeArrowheads="1"/>
          </p:cNvSpPr>
          <p:nvPr/>
        </p:nvSpPr>
        <p:spPr bwMode="auto">
          <a:xfrm flipH="1">
            <a:off x="2842260" y="593598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Cmd Response</a:t>
            </a:r>
          </a:p>
        </p:txBody>
      </p:sp>
      <p:cxnSp>
        <p:nvCxnSpPr>
          <p:cNvPr id="26" name="Straight Arrow Connector 25"/>
          <p:cNvCxnSpPr/>
          <p:nvPr/>
        </p:nvCxnSpPr>
        <p:spPr>
          <a:xfrm flipH="1">
            <a:off x="2537460" y="685038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32"/>
          <p:cNvSpPr txBox="1">
            <a:spLocks noChangeArrowheads="1"/>
          </p:cNvSpPr>
          <p:nvPr/>
        </p:nvSpPr>
        <p:spPr bwMode="auto">
          <a:xfrm flipH="1">
            <a:off x="2766060" y="662178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Cmd Prompt</a:t>
            </a:r>
          </a:p>
        </p:txBody>
      </p:sp>
    </p:spTree>
    <p:extLst>
      <p:ext uri="{BB962C8B-B14F-4D97-AF65-F5344CB8AC3E}">
        <p14:creationId xmlns:p14="http://schemas.microsoft.com/office/powerpoint/2010/main" val="2486648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Sample sequence diagram - 2</a:t>
            </a:r>
            <a:endParaRPr lang="en-US" dirty="0"/>
          </a:p>
        </p:txBody>
      </p:sp>
      <p:cxnSp>
        <p:nvCxnSpPr>
          <p:cNvPr id="6" name="Straight Connector 5"/>
          <p:cNvCxnSpPr/>
          <p:nvPr/>
        </p:nvCxnSpPr>
        <p:spPr>
          <a:xfrm flipH="1">
            <a:off x="2320290" y="295275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2015490" y="23431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a:solidFill>
                  <a:schemeClr val="tx1"/>
                </a:solidFill>
              </a:rPr>
              <a:t>User</a:t>
            </a:r>
          </a:p>
        </p:txBody>
      </p:sp>
      <p:cxnSp>
        <p:nvCxnSpPr>
          <p:cNvPr id="8" name="Straight Connector 7"/>
          <p:cNvCxnSpPr/>
          <p:nvPr/>
        </p:nvCxnSpPr>
        <p:spPr>
          <a:xfrm flipH="1">
            <a:off x="4072890" y="295275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3615690" y="234315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a:solidFill>
                  <a:schemeClr val="tx1"/>
                </a:solidFill>
              </a:rPr>
              <a:t>CLI interface</a:t>
            </a:r>
          </a:p>
        </p:txBody>
      </p:sp>
      <p:cxnSp>
        <p:nvCxnSpPr>
          <p:cNvPr id="10" name="Straight Connector 9"/>
          <p:cNvCxnSpPr/>
          <p:nvPr/>
        </p:nvCxnSpPr>
        <p:spPr>
          <a:xfrm flipH="1">
            <a:off x="5977890" y="295275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5673090" y="234315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a:solidFill>
                  <a:schemeClr val="tx1"/>
                </a:solidFill>
              </a:rPr>
              <a:t>Parser</a:t>
            </a:r>
          </a:p>
        </p:txBody>
      </p:sp>
      <p:cxnSp>
        <p:nvCxnSpPr>
          <p:cNvPr id="12" name="Straight Connector 11"/>
          <p:cNvCxnSpPr/>
          <p:nvPr/>
        </p:nvCxnSpPr>
        <p:spPr>
          <a:xfrm flipH="1">
            <a:off x="7806690" y="295275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7273290" y="2343150"/>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a:solidFill>
                  <a:schemeClr val="tx1"/>
                </a:solidFill>
              </a:rPr>
              <a:t>App interface</a:t>
            </a:r>
          </a:p>
        </p:txBody>
      </p:sp>
      <p:cxnSp>
        <p:nvCxnSpPr>
          <p:cNvPr id="14" name="Straight Arrow Connector 13"/>
          <p:cNvCxnSpPr/>
          <p:nvPr/>
        </p:nvCxnSpPr>
        <p:spPr>
          <a:xfrm flipH="1">
            <a:off x="2320290" y="325755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5"/>
          <p:cNvSpPr txBox="1">
            <a:spLocks noChangeArrowheads="1"/>
          </p:cNvSpPr>
          <p:nvPr/>
        </p:nvSpPr>
        <p:spPr bwMode="auto">
          <a:xfrm flipH="1">
            <a:off x="2548890" y="302895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Cmd Prompt</a:t>
            </a:r>
          </a:p>
        </p:txBody>
      </p:sp>
      <p:cxnSp>
        <p:nvCxnSpPr>
          <p:cNvPr id="16" name="Straight Arrow Connector 15"/>
          <p:cNvCxnSpPr/>
          <p:nvPr/>
        </p:nvCxnSpPr>
        <p:spPr>
          <a:xfrm>
            <a:off x="4225290" y="401955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8"/>
          <p:cNvSpPr txBox="1">
            <a:spLocks noChangeArrowheads="1"/>
          </p:cNvSpPr>
          <p:nvPr/>
        </p:nvSpPr>
        <p:spPr bwMode="auto">
          <a:xfrm>
            <a:off x="4453890" y="379095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Decode_cmd()</a:t>
            </a:r>
          </a:p>
        </p:txBody>
      </p:sp>
      <p:cxnSp>
        <p:nvCxnSpPr>
          <p:cNvPr id="18" name="Straight Arrow Connector 17"/>
          <p:cNvCxnSpPr/>
          <p:nvPr/>
        </p:nvCxnSpPr>
        <p:spPr>
          <a:xfrm>
            <a:off x="2396490" y="371475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20"/>
          <p:cNvSpPr txBox="1">
            <a:spLocks noChangeArrowheads="1"/>
          </p:cNvSpPr>
          <p:nvPr/>
        </p:nvSpPr>
        <p:spPr bwMode="auto">
          <a:xfrm>
            <a:off x="2625090" y="348615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Invalid Cmd</a:t>
            </a:r>
          </a:p>
        </p:txBody>
      </p:sp>
      <p:cxnSp>
        <p:nvCxnSpPr>
          <p:cNvPr id="20" name="Straight Arrow Connector 19"/>
          <p:cNvCxnSpPr/>
          <p:nvPr/>
        </p:nvCxnSpPr>
        <p:spPr>
          <a:xfrm flipH="1">
            <a:off x="4149090" y="485775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5"/>
          <p:cNvSpPr txBox="1">
            <a:spLocks noChangeArrowheads="1"/>
          </p:cNvSpPr>
          <p:nvPr/>
        </p:nvSpPr>
        <p:spPr bwMode="auto">
          <a:xfrm flipH="1">
            <a:off x="4301490" y="440055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Error Response</a:t>
            </a:r>
          </a:p>
        </p:txBody>
      </p:sp>
      <p:cxnSp>
        <p:nvCxnSpPr>
          <p:cNvPr id="22" name="Straight Arrow Connector 21"/>
          <p:cNvCxnSpPr/>
          <p:nvPr/>
        </p:nvCxnSpPr>
        <p:spPr>
          <a:xfrm flipH="1">
            <a:off x="2244090" y="539115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9"/>
          <p:cNvSpPr txBox="1">
            <a:spLocks noChangeArrowheads="1"/>
          </p:cNvSpPr>
          <p:nvPr/>
        </p:nvSpPr>
        <p:spPr bwMode="auto">
          <a:xfrm flipH="1">
            <a:off x="2625090" y="501015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Error Response</a:t>
            </a:r>
          </a:p>
        </p:txBody>
      </p:sp>
      <p:cxnSp>
        <p:nvCxnSpPr>
          <p:cNvPr id="24" name="Straight Arrow Connector 23"/>
          <p:cNvCxnSpPr/>
          <p:nvPr/>
        </p:nvCxnSpPr>
        <p:spPr>
          <a:xfrm flipH="1">
            <a:off x="2396490" y="600075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32"/>
          <p:cNvSpPr txBox="1">
            <a:spLocks noChangeArrowheads="1"/>
          </p:cNvSpPr>
          <p:nvPr/>
        </p:nvSpPr>
        <p:spPr bwMode="auto">
          <a:xfrm flipH="1">
            <a:off x="2625090" y="577215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Cmd Prompt</a:t>
            </a:r>
          </a:p>
        </p:txBody>
      </p:sp>
    </p:spTree>
    <p:extLst>
      <p:ext uri="{BB962C8B-B14F-4D97-AF65-F5344CB8AC3E}">
        <p14:creationId xmlns:p14="http://schemas.microsoft.com/office/powerpoint/2010/main" val="3294242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Sample sequence diagram - 3</a:t>
            </a:r>
            <a:endParaRPr lang="en-US" dirty="0"/>
          </a:p>
        </p:txBody>
      </p:sp>
      <p:cxnSp>
        <p:nvCxnSpPr>
          <p:cNvPr id="6" name="Straight Connector 5"/>
          <p:cNvCxnSpPr/>
          <p:nvPr/>
        </p:nvCxnSpPr>
        <p:spPr>
          <a:xfrm flipH="1">
            <a:off x="2560320" y="296418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2255520" y="235458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a:solidFill>
                  <a:schemeClr val="tx1"/>
                </a:solidFill>
              </a:rPr>
              <a:t>User</a:t>
            </a:r>
          </a:p>
        </p:txBody>
      </p:sp>
      <p:cxnSp>
        <p:nvCxnSpPr>
          <p:cNvPr id="8" name="Straight Connector 7"/>
          <p:cNvCxnSpPr/>
          <p:nvPr/>
        </p:nvCxnSpPr>
        <p:spPr>
          <a:xfrm flipH="1">
            <a:off x="4312920" y="296418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3855720" y="235458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a:solidFill>
                  <a:schemeClr val="tx1"/>
                </a:solidFill>
              </a:rPr>
              <a:t>CLI interface</a:t>
            </a:r>
          </a:p>
        </p:txBody>
      </p:sp>
      <p:cxnSp>
        <p:nvCxnSpPr>
          <p:cNvPr id="10" name="Straight Connector 9"/>
          <p:cNvCxnSpPr/>
          <p:nvPr/>
        </p:nvCxnSpPr>
        <p:spPr>
          <a:xfrm flipH="1">
            <a:off x="6217920" y="296418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5913120" y="235458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a:solidFill>
                  <a:schemeClr val="tx1"/>
                </a:solidFill>
              </a:rPr>
              <a:t>Parser</a:t>
            </a:r>
          </a:p>
        </p:txBody>
      </p:sp>
      <p:cxnSp>
        <p:nvCxnSpPr>
          <p:cNvPr id="12" name="Straight Connector 11"/>
          <p:cNvCxnSpPr/>
          <p:nvPr/>
        </p:nvCxnSpPr>
        <p:spPr>
          <a:xfrm flipH="1">
            <a:off x="8046720" y="296418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7513320" y="2354580"/>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b="1">
                <a:solidFill>
                  <a:schemeClr val="tx1"/>
                </a:solidFill>
              </a:rPr>
              <a:t>App interface</a:t>
            </a:r>
          </a:p>
        </p:txBody>
      </p:sp>
      <p:cxnSp>
        <p:nvCxnSpPr>
          <p:cNvPr id="14" name="Straight Arrow Connector 13"/>
          <p:cNvCxnSpPr/>
          <p:nvPr/>
        </p:nvCxnSpPr>
        <p:spPr>
          <a:xfrm flipH="1">
            <a:off x="2560320" y="326898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5"/>
          <p:cNvSpPr txBox="1">
            <a:spLocks noChangeArrowheads="1"/>
          </p:cNvSpPr>
          <p:nvPr/>
        </p:nvSpPr>
        <p:spPr bwMode="auto">
          <a:xfrm flipH="1">
            <a:off x="2788920" y="304038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Cmd Prompt</a:t>
            </a:r>
          </a:p>
        </p:txBody>
      </p:sp>
      <p:cxnSp>
        <p:nvCxnSpPr>
          <p:cNvPr id="16" name="Straight Arrow Connector 15"/>
          <p:cNvCxnSpPr/>
          <p:nvPr/>
        </p:nvCxnSpPr>
        <p:spPr>
          <a:xfrm>
            <a:off x="4465320" y="403098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8"/>
          <p:cNvSpPr txBox="1">
            <a:spLocks noChangeArrowheads="1"/>
          </p:cNvSpPr>
          <p:nvPr/>
        </p:nvSpPr>
        <p:spPr bwMode="auto">
          <a:xfrm>
            <a:off x="4693920" y="380238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Decode_cmd()</a:t>
            </a:r>
          </a:p>
        </p:txBody>
      </p:sp>
      <p:cxnSp>
        <p:nvCxnSpPr>
          <p:cNvPr id="18" name="Straight Arrow Connector 17"/>
          <p:cNvCxnSpPr/>
          <p:nvPr/>
        </p:nvCxnSpPr>
        <p:spPr>
          <a:xfrm>
            <a:off x="2636520" y="372618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20"/>
          <p:cNvSpPr txBox="1">
            <a:spLocks noChangeArrowheads="1"/>
          </p:cNvSpPr>
          <p:nvPr/>
        </p:nvSpPr>
        <p:spPr bwMode="auto">
          <a:xfrm>
            <a:off x="2865120" y="349758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Valid Cmd</a:t>
            </a:r>
          </a:p>
        </p:txBody>
      </p:sp>
      <p:sp>
        <p:nvSpPr>
          <p:cNvPr id="20" name="TextBox 23"/>
          <p:cNvSpPr txBox="1">
            <a:spLocks noChangeArrowheads="1"/>
          </p:cNvSpPr>
          <p:nvPr/>
        </p:nvSpPr>
        <p:spPr bwMode="auto">
          <a:xfrm>
            <a:off x="6294120" y="4564380"/>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App_process_cmd()</a:t>
            </a:r>
          </a:p>
        </p:txBody>
      </p:sp>
      <p:cxnSp>
        <p:nvCxnSpPr>
          <p:cNvPr id="21" name="Straight Arrow Connector 20"/>
          <p:cNvCxnSpPr/>
          <p:nvPr/>
        </p:nvCxnSpPr>
        <p:spPr>
          <a:xfrm flipH="1">
            <a:off x="4389120" y="5707380"/>
            <a:ext cx="3733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5"/>
          <p:cNvSpPr txBox="1">
            <a:spLocks noChangeArrowheads="1"/>
          </p:cNvSpPr>
          <p:nvPr/>
        </p:nvSpPr>
        <p:spPr bwMode="auto">
          <a:xfrm flipH="1">
            <a:off x="4846320" y="5478780"/>
            <a:ext cx="175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App_Cmd Response(error)</a:t>
            </a:r>
          </a:p>
        </p:txBody>
      </p:sp>
      <p:cxnSp>
        <p:nvCxnSpPr>
          <p:cNvPr id="23" name="Straight Arrow Connector 22"/>
          <p:cNvCxnSpPr/>
          <p:nvPr/>
        </p:nvCxnSpPr>
        <p:spPr>
          <a:xfrm flipH="1">
            <a:off x="2484120" y="631698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9"/>
          <p:cNvSpPr txBox="1">
            <a:spLocks noChangeArrowheads="1"/>
          </p:cNvSpPr>
          <p:nvPr/>
        </p:nvSpPr>
        <p:spPr bwMode="auto">
          <a:xfrm flipH="1">
            <a:off x="2865120" y="593598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Error Response</a:t>
            </a:r>
          </a:p>
        </p:txBody>
      </p:sp>
      <p:cxnSp>
        <p:nvCxnSpPr>
          <p:cNvPr id="25" name="Straight Arrow Connector 24"/>
          <p:cNvCxnSpPr/>
          <p:nvPr/>
        </p:nvCxnSpPr>
        <p:spPr>
          <a:xfrm flipH="1">
            <a:off x="2560320" y="662178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2"/>
          <p:cNvSpPr txBox="1">
            <a:spLocks noChangeArrowheads="1"/>
          </p:cNvSpPr>
          <p:nvPr/>
        </p:nvSpPr>
        <p:spPr bwMode="auto">
          <a:xfrm flipH="1">
            <a:off x="2788920" y="639318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Cmd Prompt</a:t>
            </a:r>
          </a:p>
        </p:txBody>
      </p:sp>
      <p:sp>
        <p:nvSpPr>
          <p:cNvPr id="27" name="Right Brace 26"/>
          <p:cNvSpPr/>
          <p:nvPr/>
        </p:nvSpPr>
        <p:spPr>
          <a:xfrm>
            <a:off x="8199120" y="4869180"/>
            <a:ext cx="152400" cy="9144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8" name="TextBox 27"/>
          <p:cNvSpPr txBox="1">
            <a:spLocks noChangeArrowheads="1"/>
          </p:cNvSpPr>
          <p:nvPr/>
        </p:nvSpPr>
        <p:spPr bwMode="auto">
          <a:xfrm>
            <a:off x="8351520" y="5097780"/>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timeout</a:t>
            </a:r>
          </a:p>
        </p:txBody>
      </p:sp>
      <p:cxnSp>
        <p:nvCxnSpPr>
          <p:cNvPr id="29" name="Straight Arrow Connector 28"/>
          <p:cNvCxnSpPr/>
          <p:nvPr/>
        </p:nvCxnSpPr>
        <p:spPr>
          <a:xfrm flipH="1">
            <a:off x="4389120" y="6923405"/>
            <a:ext cx="3733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33"/>
          <p:cNvSpPr txBox="1">
            <a:spLocks noChangeArrowheads="1"/>
          </p:cNvSpPr>
          <p:nvPr/>
        </p:nvSpPr>
        <p:spPr bwMode="auto">
          <a:xfrm flipH="1">
            <a:off x="4846320" y="6694805"/>
            <a:ext cx="175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App_Cmd Response</a:t>
            </a:r>
          </a:p>
        </p:txBody>
      </p:sp>
      <p:sp>
        <p:nvSpPr>
          <p:cNvPr id="32" name="TextBox 37"/>
          <p:cNvSpPr txBox="1">
            <a:spLocks noChangeArrowheads="1"/>
          </p:cNvSpPr>
          <p:nvPr/>
        </p:nvSpPr>
        <p:spPr bwMode="auto">
          <a:xfrm flipH="1">
            <a:off x="3550920" y="6926580"/>
            <a:ext cx="175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&lt;discarded&gt;</a:t>
            </a:r>
          </a:p>
        </p:txBody>
      </p:sp>
    </p:spTree>
    <p:extLst>
      <p:ext uri="{BB962C8B-B14F-4D97-AF65-F5344CB8AC3E}">
        <p14:creationId xmlns:p14="http://schemas.microsoft.com/office/powerpoint/2010/main" val="2351785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Interfaces and Sequence Diagrams</a:t>
            </a:r>
            <a:endParaRPr lang="en-US" dirty="0"/>
          </a:p>
        </p:txBody>
      </p:sp>
      <p:sp>
        <p:nvSpPr>
          <p:cNvPr id="6" name="Text Placeholder 2"/>
          <p:cNvSpPr>
            <a:spLocks noGrp="1"/>
          </p:cNvSpPr>
          <p:nvPr>
            <p:ph type="body" sz="half" idx="4294967295"/>
          </p:nvPr>
        </p:nvSpPr>
        <p:spPr bwMode="auto">
          <a:xfrm>
            <a:off x="1809750" y="3169601"/>
            <a:ext cx="7299960" cy="796609"/>
          </a:xfrm>
          <a:prstGeom prst="rect">
            <a:avLst/>
          </a:prstGeom>
          <a:ln>
            <a:miter lim="800000"/>
            <a:headEnd/>
            <a:tailEnd/>
          </a:ln>
        </p:spPr>
        <p:txBody>
          <a:bodyPr wrap="square" numCol="1" anchor="t" anchorCtr="0" compatLnSpc="1">
            <a:prstTxWarp prst="textNoShape">
              <a:avLst/>
            </a:prstTxWarp>
          </a:bodyPr>
          <a:lstStyle/>
          <a:p>
            <a:r>
              <a:rPr lang="en-US" altLang="en-US" sz="2800" dirty="0" smtClean="0"/>
              <a:t>Identify the interfaces in your modules</a:t>
            </a:r>
          </a:p>
        </p:txBody>
      </p:sp>
      <p:sp>
        <p:nvSpPr>
          <p:cNvPr id="7" name="Explosion 1 6"/>
          <p:cNvSpPr/>
          <p:nvPr/>
        </p:nvSpPr>
        <p:spPr>
          <a:xfrm>
            <a:off x="8439150" y="1569401"/>
            <a:ext cx="2053590" cy="1371600"/>
          </a:xfrm>
          <a:prstGeom prst="irregularSeal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Exercise</a:t>
            </a:r>
          </a:p>
        </p:txBody>
      </p:sp>
      <p:pic>
        <p:nvPicPr>
          <p:cNvPr id="10" name="Picture 2" descr="C:\Users\gur02530\AppData\Local\Microsoft\Windows\Temporary Internet Files\Content.IE5\ZWIDBRZP\MC900383692[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328475"/>
            <a:ext cx="5337182"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810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Data Modeling</a:t>
            </a:r>
            <a:endParaRPr lang="en-US" dirty="0"/>
          </a:p>
        </p:txBody>
      </p:sp>
      <p:sp>
        <p:nvSpPr>
          <p:cNvPr id="6" name="Rectangle 3"/>
          <p:cNvSpPr txBox="1">
            <a:spLocks noChangeArrowheads="1"/>
          </p:cNvSpPr>
          <p:nvPr/>
        </p:nvSpPr>
        <p:spPr bwMode="auto">
          <a:xfrm>
            <a:off x="1055370" y="2548890"/>
            <a:ext cx="5181600" cy="501745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r>
              <a:rPr lang="en-US" altLang="en-US" sz="2400" dirty="0" smtClean="0">
                <a:latin typeface="Arial" panose="020B0604020202020204" pitchFamily="34" charset="0"/>
              </a:rPr>
              <a:t>Work out the important data common across the tasks</a:t>
            </a:r>
          </a:p>
          <a:p>
            <a:pPr lvl="1"/>
            <a:r>
              <a:rPr lang="en-US" altLang="en-US" sz="2400" dirty="0" smtClean="0">
                <a:latin typeface="Arial" panose="020B0604020202020204" pitchFamily="34" charset="0"/>
              </a:rPr>
              <a:t>Which structures can we use to model them?</a:t>
            </a:r>
          </a:p>
          <a:p>
            <a:pPr lvl="1"/>
            <a:r>
              <a:rPr lang="en-US" altLang="en-US" sz="2400" dirty="0" smtClean="0">
                <a:latin typeface="Arial" panose="020B0604020202020204" pitchFamily="34" charset="0"/>
              </a:rPr>
              <a:t>What are the typical issues around structure design?</a:t>
            </a:r>
          </a:p>
        </p:txBody>
      </p:sp>
      <p:sp>
        <p:nvSpPr>
          <p:cNvPr id="7" name="Explosion 1 6"/>
          <p:cNvSpPr/>
          <p:nvPr/>
        </p:nvSpPr>
        <p:spPr>
          <a:xfrm>
            <a:off x="9525000" y="1383030"/>
            <a:ext cx="1905000" cy="1371600"/>
          </a:xfrm>
          <a:prstGeom prst="irregularSeal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Exercise</a:t>
            </a:r>
          </a:p>
        </p:txBody>
      </p:sp>
      <p:pic>
        <p:nvPicPr>
          <p:cNvPr id="8" name="Picture 2" descr="C:\Users\gur02530\AppData\Local\Microsoft\Windows\Temporary Internet Files\Content.IE5\30WO007H\MP90034148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2830830"/>
            <a:ext cx="2609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Explosion 1 8"/>
          <p:cNvSpPr/>
          <p:nvPr/>
        </p:nvSpPr>
        <p:spPr>
          <a:xfrm>
            <a:off x="9787890" y="1177290"/>
            <a:ext cx="2087880" cy="1371600"/>
          </a:xfrm>
          <a:prstGeom prst="irregularSeal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Exercise</a:t>
            </a:r>
          </a:p>
        </p:txBody>
      </p:sp>
    </p:spTree>
    <p:extLst>
      <p:ext uri="{BB962C8B-B14F-4D97-AF65-F5344CB8AC3E}">
        <p14:creationId xmlns:p14="http://schemas.microsoft.com/office/powerpoint/2010/main" val="4116532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Sample structures - CLI</a:t>
            </a:r>
            <a:endParaRPr lang="en-US" dirty="0"/>
          </a:p>
        </p:txBody>
      </p:sp>
      <p:sp>
        <p:nvSpPr>
          <p:cNvPr id="4" name="Rectangle 1"/>
          <p:cNvSpPr>
            <a:spLocks noChangeArrowheads="1"/>
          </p:cNvSpPr>
          <p:nvPr/>
        </p:nvSpPr>
        <p:spPr bwMode="auto">
          <a:xfrm>
            <a:off x="0" y="-80565"/>
            <a:ext cx="65" cy="6183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Content Placeholder 1"/>
          <p:cNvSpPr txBox="1">
            <a:spLocks/>
          </p:cNvSpPr>
          <p:nvPr/>
        </p:nvSpPr>
        <p:spPr bwMode="auto">
          <a:xfrm>
            <a:off x="861060" y="2335848"/>
            <a:ext cx="8689975"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3200" dirty="0" smtClean="0"/>
              <a:t>Data common across the CLI interface example</a:t>
            </a:r>
          </a:p>
          <a:p>
            <a:pPr lvl="1"/>
            <a:r>
              <a:rPr lang="en-US" altLang="en-US" sz="2400" dirty="0" smtClean="0"/>
              <a:t>Commands</a:t>
            </a:r>
          </a:p>
          <a:p>
            <a:pPr lvl="1"/>
            <a:r>
              <a:rPr lang="en-US" altLang="en-US" sz="2400" dirty="0" smtClean="0"/>
              <a:t>Error codes</a:t>
            </a:r>
          </a:p>
          <a:p>
            <a:pPr lvl="1"/>
            <a:r>
              <a:rPr lang="en-US" altLang="en-US" sz="2400" dirty="0" smtClean="0"/>
              <a:t>Valid response</a:t>
            </a:r>
          </a:p>
          <a:p>
            <a:pPr lvl="1"/>
            <a:endParaRPr lang="en-US" altLang="en-US" dirty="0" smtClean="0"/>
          </a:p>
        </p:txBody>
      </p:sp>
    </p:spTree>
    <p:extLst>
      <p:ext uri="{BB962C8B-B14F-4D97-AF65-F5344CB8AC3E}">
        <p14:creationId xmlns:p14="http://schemas.microsoft.com/office/powerpoint/2010/main" val="1045404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Command structures</a:t>
            </a:r>
            <a:endParaRPr lang="en-US" dirty="0"/>
          </a:p>
        </p:txBody>
      </p:sp>
      <p:sp>
        <p:nvSpPr>
          <p:cNvPr id="7" name="Content Placeholder 1"/>
          <p:cNvSpPr txBox="1">
            <a:spLocks/>
          </p:cNvSpPr>
          <p:nvPr/>
        </p:nvSpPr>
        <p:spPr>
          <a:xfrm>
            <a:off x="1512570" y="2461578"/>
            <a:ext cx="4572000" cy="4811712"/>
          </a:xfrm>
          <a:prstGeom prst="rect">
            <a:avLst/>
          </a:prstGeom>
        </p:spPr>
        <p:txBody>
          <a:bodyPr>
            <a:normAutofit fontScale="47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Wingdings" panose="05000000000000000000" pitchFamily="2" charset="2"/>
              <a:buNone/>
              <a:defRPr/>
            </a:pPr>
            <a:r>
              <a:rPr lang="en-US" smtClean="0"/>
              <a:t>Typedef enum {</a:t>
            </a:r>
          </a:p>
          <a:p>
            <a:pPr>
              <a:buFont typeface="Wingdings" panose="05000000000000000000" pitchFamily="2" charset="2"/>
              <a:buNone/>
              <a:defRPr/>
            </a:pPr>
            <a:r>
              <a:rPr lang="en-US" smtClean="0"/>
              <a:t>			GET,</a:t>
            </a:r>
          </a:p>
          <a:p>
            <a:pPr>
              <a:buFont typeface="Wingdings" panose="05000000000000000000" pitchFamily="2" charset="2"/>
              <a:buNone/>
              <a:defRPr/>
            </a:pPr>
            <a:r>
              <a:rPr lang="en-US" smtClean="0"/>
              <a:t>			SET,</a:t>
            </a:r>
          </a:p>
          <a:p>
            <a:pPr>
              <a:buFont typeface="Wingdings" panose="05000000000000000000" pitchFamily="2" charset="2"/>
              <a:buNone/>
              <a:defRPr/>
            </a:pPr>
            <a:r>
              <a:rPr lang="en-US" smtClean="0"/>
              <a:t>			LOGIN,</a:t>
            </a:r>
          </a:p>
          <a:p>
            <a:pPr>
              <a:buFont typeface="Wingdings" panose="05000000000000000000" pitchFamily="2" charset="2"/>
              <a:buNone/>
              <a:defRPr/>
            </a:pPr>
            <a:r>
              <a:rPr lang="en-US" smtClean="0"/>
              <a:t>			LOGOUT,</a:t>
            </a:r>
          </a:p>
          <a:p>
            <a:pPr>
              <a:buFont typeface="Wingdings" panose="05000000000000000000" pitchFamily="2" charset="2"/>
              <a:buNone/>
              <a:defRPr/>
            </a:pPr>
            <a:r>
              <a:rPr lang="en-US" smtClean="0"/>
              <a:t>			LOGS,</a:t>
            </a:r>
          </a:p>
          <a:p>
            <a:pPr>
              <a:buFont typeface="Wingdings" panose="05000000000000000000" pitchFamily="2" charset="2"/>
              <a:buNone/>
              <a:defRPr/>
            </a:pPr>
            <a:r>
              <a:rPr lang="en-US" smtClean="0"/>
              <a:t>}prj_cmdname_et;</a:t>
            </a:r>
          </a:p>
          <a:p>
            <a:pPr>
              <a:buFont typeface="Wingdings" panose="05000000000000000000" pitchFamily="2" charset="2"/>
              <a:buNone/>
              <a:defRPr/>
            </a:pPr>
            <a:r>
              <a:rPr lang="en-US" smtClean="0"/>
              <a:t>typedef  struct cmd_struct {</a:t>
            </a:r>
          </a:p>
          <a:p>
            <a:pPr>
              <a:buFont typeface="Wingdings" panose="05000000000000000000" pitchFamily="2" charset="2"/>
              <a:buNone/>
              <a:defRPr/>
            </a:pPr>
            <a:r>
              <a:rPr lang="en-US" smtClean="0"/>
              <a:t>		prj_cmdname_et cmd_name;</a:t>
            </a:r>
          </a:p>
          <a:p>
            <a:pPr>
              <a:buFont typeface="Wingdings" panose="05000000000000000000" pitchFamily="2" charset="2"/>
              <a:buNone/>
              <a:defRPr/>
            </a:pPr>
            <a:r>
              <a:rPr lang="en-US" smtClean="0"/>
              <a:t>		uchar cmd_option;</a:t>
            </a:r>
          </a:p>
          <a:p>
            <a:pPr>
              <a:buFont typeface="Wingdings" panose="05000000000000000000" pitchFamily="2" charset="2"/>
              <a:buNone/>
              <a:defRPr/>
            </a:pPr>
            <a:r>
              <a:rPr lang="en-US" smtClean="0"/>
              <a:t>		uint cmd_param1;</a:t>
            </a:r>
          </a:p>
          <a:p>
            <a:pPr>
              <a:buFont typeface="Wingdings" panose="05000000000000000000" pitchFamily="2" charset="2"/>
              <a:buNone/>
              <a:defRPr/>
            </a:pPr>
            <a:r>
              <a:rPr lang="en-US" smtClean="0"/>
              <a:t>		uint cmd_param2</a:t>
            </a:r>
          </a:p>
          <a:p>
            <a:pPr>
              <a:buFont typeface="Wingdings" panose="05000000000000000000" pitchFamily="2" charset="2"/>
              <a:buNone/>
              <a:defRPr/>
            </a:pPr>
            <a:r>
              <a:rPr lang="en-US" smtClean="0"/>
              <a:t>}prj_cmd_st;</a:t>
            </a:r>
          </a:p>
          <a:p>
            <a:pPr>
              <a:buFont typeface="Wingdings" panose="05000000000000000000" pitchFamily="2" charset="2"/>
              <a:buNone/>
              <a:defRPr/>
            </a:pPr>
            <a:endParaRPr lang="en-US" dirty="0" smtClean="0"/>
          </a:p>
        </p:txBody>
      </p:sp>
    </p:spTree>
    <p:extLst>
      <p:ext uri="{BB962C8B-B14F-4D97-AF65-F5344CB8AC3E}">
        <p14:creationId xmlns:p14="http://schemas.microsoft.com/office/powerpoint/2010/main" val="4274331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Foundation</a:t>
            </a:r>
            <a:endParaRPr lang="en-US" dirty="0"/>
          </a:p>
        </p:txBody>
      </p:sp>
      <p:sp>
        <p:nvSpPr>
          <p:cNvPr id="3" name="Text Placeholder 2"/>
          <p:cNvSpPr>
            <a:spLocks noGrp="1"/>
          </p:cNvSpPr>
          <p:nvPr>
            <p:ph type="body" sz="quarter" idx="24"/>
          </p:nvPr>
        </p:nvSpPr>
        <p:spPr/>
        <p:txBody>
          <a:bodyPr/>
          <a:lstStyle/>
          <a:p>
            <a:r>
              <a:rPr lang="en-US" dirty="0" smtClean="0"/>
              <a:t>Design</a:t>
            </a:r>
            <a:endParaRPr lang="en-US" dirty="0"/>
          </a:p>
        </p:txBody>
      </p:sp>
      <p:sp>
        <p:nvSpPr>
          <p:cNvPr id="8" name="Content Placeholder 1"/>
          <p:cNvSpPr txBox="1">
            <a:spLocks/>
          </p:cNvSpPr>
          <p:nvPr/>
        </p:nvSpPr>
        <p:spPr bwMode="auto">
          <a:xfrm>
            <a:off x="1777652" y="3268662"/>
            <a:ext cx="4995862" cy="4811713"/>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marL="0" indent="0">
              <a:buFont typeface="Wingdings" panose="05000000000000000000" pitchFamily="2" charset="2"/>
              <a:buNone/>
            </a:pPr>
            <a:r>
              <a:rPr lang="en-US" altLang="en-US" sz="2800" dirty="0" smtClean="0"/>
              <a:t>In this session, each one of you needs to create a design document! </a:t>
            </a:r>
          </a:p>
          <a:p>
            <a:pPr marL="0" indent="0"/>
            <a:endParaRPr lang="en-US" altLang="en-US" sz="3200" dirty="0" smtClean="0"/>
          </a:p>
        </p:txBody>
      </p:sp>
      <p:pic>
        <p:nvPicPr>
          <p:cNvPr id="9" name="Picture 3" descr="C:\Users\gur02530\AppData\Local\Microsoft\Windows\Temporary Internet Files\Content.IE5\30WO007H\MC900231635[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914" y="3344862"/>
            <a:ext cx="34607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xplosion 1 9"/>
          <p:cNvSpPr/>
          <p:nvPr/>
        </p:nvSpPr>
        <p:spPr>
          <a:xfrm>
            <a:off x="2102454" y="5881687"/>
            <a:ext cx="1905000" cy="1371600"/>
          </a:xfrm>
          <a:prstGeom prst="irregularSeal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Exercise</a:t>
            </a:r>
          </a:p>
        </p:txBody>
      </p:sp>
      <p:sp>
        <p:nvSpPr>
          <p:cNvPr id="11" name="TextBox 6"/>
          <p:cNvSpPr txBox="1">
            <a:spLocks noChangeArrowheads="1"/>
          </p:cNvSpPr>
          <p:nvPr/>
        </p:nvSpPr>
        <p:spPr bwMode="auto">
          <a:xfrm>
            <a:off x="3474054" y="6186487"/>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sz="2400" b="1" i="1" dirty="0">
                <a:solidFill>
                  <a:schemeClr val="accent2"/>
                </a:solidFill>
              </a:rPr>
              <a:t>mixed with </a:t>
            </a:r>
          </a:p>
        </p:txBody>
      </p:sp>
      <p:pic>
        <p:nvPicPr>
          <p:cNvPr id="12"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854" y="5805487"/>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9"/>
          <p:cNvSpPr txBox="1">
            <a:spLocks noChangeArrowheads="1"/>
          </p:cNvSpPr>
          <p:nvPr/>
        </p:nvSpPr>
        <p:spPr bwMode="auto">
          <a:xfrm>
            <a:off x="5226654" y="7329487"/>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sz="1600" b="1" dirty="0">
                <a:solidFill>
                  <a:schemeClr val="accent2"/>
                </a:solidFill>
              </a:rPr>
              <a:t>Knowledge</a:t>
            </a:r>
          </a:p>
        </p:txBody>
      </p:sp>
    </p:spTree>
    <p:extLst>
      <p:ext uri="{BB962C8B-B14F-4D97-AF65-F5344CB8AC3E}">
        <p14:creationId xmlns:p14="http://schemas.microsoft.com/office/powerpoint/2010/main" val="21107448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Command structures</a:t>
            </a:r>
            <a:endParaRPr lang="en-US" dirty="0"/>
          </a:p>
        </p:txBody>
      </p:sp>
      <p:sp>
        <p:nvSpPr>
          <p:cNvPr id="6" name="Content Placeholder 1"/>
          <p:cNvSpPr txBox="1">
            <a:spLocks/>
          </p:cNvSpPr>
          <p:nvPr/>
        </p:nvSpPr>
        <p:spPr bwMode="auto">
          <a:xfrm>
            <a:off x="925830" y="2205990"/>
            <a:ext cx="10412730" cy="4251960"/>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Wingdings" panose="05000000000000000000" pitchFamily="2" charset="2"/>
              <a:buNone/>
            </a:pPr>
            <a:r>
              <a:rPr lang="en-US" altLang="en-US" sz="3200" dirty="0" smtClean="0"/>
              <a:t>Look at this command..</a:t>
            </a:r>
          </a:p>
          <a:p>
            <a:pPr>
              <a:buFont typeface="Wingdings" panose="05000000000000000000" pitchFamily="2" charset="2"/>
              <a:buNone/>
            </a:pPr>
            <a:r>
              <a:rPr lang="en-US" altLang="en-US" sz="3200" dirty="0" smtClean="0"/>
              <a:t>&gt;</a:t>
            </a:r>
            <a:r>
              <a:rPr lang="en-US" altLang="en-US" sz="3200" i="1" dirty="0" err="1" smtClean="0"/>
              <a:t>get_list</a:t>
            </a:r>
            <a:r>
              <a:rPr lang="en-US" altLang="en-US" sz="3200" i="1" dirty="0" smtClean="0"/>
              <a:t> 1*(filename search-string)</a:t>
            </a:r>
          </a:p>
          <a:p>
            <a:pPr>
              <a:buFont typeface="Wingdings" panose="05000000000000000000" pitchFamily="2" charset="2"/>
              <a:buNone/>
            </a:pPr>
            <a:endParaRPr lang="en-US" altLang="en-US" i="1" dirty="0" smtClean="0"/>
          </a:p>
          <a:p>
            <a:pPr>
              <a:buNone/>
            </a:pPr>
            <a:r>
              <a:rPr lang="en-US" altLang="en-US" sz="3200" dirty="0"/>
              <a:t>How would the command structure be modified to accommodate this?</a:t>
            </a:r>
          </a:p>
        </p:txBody>
      </p:sp>
    </p:spTree>
    <p:extLst>
      <p:ext uri="{BB962C8B-B14F-4D97-AF65-F5344CB8AC3E}">
        <p14:creationId xmlns:p14="http://schemas.microsoft.com/office/powerpoint/2010/main" val="1621500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Command structures</a:t>
            </a:r>
            <a:endParaRPr lang="en-US" dirty="0"/>
          </a:p>
        </p:txBody>
      </p:sp>
      <p:sp>
        <p:nvSpPr>
          <p:cNvPr id="8" name="Content Placeholder 1"/>
          <p:cNvSpPr txBox="1">
            <a:spLocks/>
          </p:cNvSpPr>
          <p:nvPr/>
        </p:nvSpPr>
        <p:spPr>
          <a:xfrm>
            <a:off x="5410200" y="1752281"/>
            <a:ext cx="5105400" cy="4876800"/>
          </a:xfrm>
          <a:prstGeom prst="rect">
            <a:avLst/>
          </a:prstGeom>
          <a:noFill/>
          <a:ln w="25400" cap="flat" cmpd="sng" algn="ctr">
            <a:noFill/>
            <a:prstDash val="solid"/>
          </a:ln>
          <a:effectLst/>
        </p:spPr>
        <p:txBody>
          <a:bodyPr>
            <a:normAutofit fontScale="77500" lnSpcReduction="20000"/>
          </a:bodyPr>
          <a:lstStyle/>
          <a:p>
            <a:pPr marL="342900" indent="-342900" fontAlgn="auto">
              <a:lnSpc>
                <a:spcPct val="150000"/>
              </a:lnSpc>
              <a:spcBef>
                <a:spcPct val="20000"/>
              </a:spcBef>
              <a:spcAft>
                <a:spcPts val="0"/>
              </a:spcAft>
              <a:buSzPct val="70000"/>
              <a:defRPr/>
            </a:pPr>
            <a:r>
              <a:rPr lang="en-US" sz="2100" dirty="0" err="1">
                <a:solidFill>
                  <a:schemeClr val="tx1"/>
                </a:solidFill>
                <a:latin typeface="Arial" panose="020B0604020202020204" pitchFamily="34" charset="0"/>
                <a:ea typeface="Segoe UI" pitchFamily="34" charset="0"/>
                <a:cs typeface="Arial" panose="020B0604020202020204" pitchFamily="34" charset="0"/>
              </a:rPr>
              <a:t>typedef</a:t>
            </a: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struct</a:t>
            </a: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cmd_struct</a:t>
            </a:r>
            <a:r>
              <a:rPr lang="en-US" sz="2100" dirty="0">
                <a:solidFill>
                  <a:schemeClr val="tx1"/>
                </a:solidFill>
                <a:latin typeface="Arial" panose="020B0604020202020204" pitchFamily="34" charset="0"/>
                <a:ea typeface="Segoe UI" pitchFamily="34" charset="0"/>
                <a:cs typeface="Arial" panose="020B0604020202020204" pitchFamily="34" charset="0"/>
              </a:rPr>
              <a:t> {</a:t>
            </a:r>
          </a:p>
          <a:p>
            <a:pPr marL="342900" indent="-342900" fontAlgn="auto">
              <a:lnSpc>
                <a:spcPct val="150000"/>
              </a:lnSpc>
              <a:spcBef>
                <a:spcPct val="20000"/>
              </a:spcBef>
              <a:spcAft>
                <a:spcPts val="0"/>
              </a:spcAft>
              <a:buSzPct val="70000"/>
              <a:defRPr/>
            </a:pP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prj_cmdname_et</a:t>
            </a: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cmd_name</a:t>
            </a:r>
            <a:r>
              <a:rPr lang="en-US" sz="2100" dirty="0">
                <a:solidFill>
                  <a:schemeClr val="tx1"/>
                </a:solidFill>
                <a:latin typeface="Arial" panose="020B0604020202020204" pitchFamily="34" charset="0"/>
                <a:ea typeface="Segoe UI" pitchFamily="34" charset="0"/>
                <a:cs typeface="Arial" panose="020B0604020202020204" pitchFamily="34" charset="0"/>
              </a:rPr>
              <a:t>;</a:t>
            </a:r>
          </a:p>
          <a:p>
            <a:pPr marL="342900" indent="-342900" fontAlgn="auto">
              <a:lnSpc>
                <a:spcPct val="150000"/>
              </a:lnSpc>
              <a:spcBef>
                <a:spcPct val="20000"/>
              </a:spcBef>
              <a:spcAft>
                <a:spcPts val="0"/>
              </a:spcAft>
              <a:buSzPct val="70000"/>
              <a:defRPr/>
            </a:pPr>
            <a:r>
              <a:rPr lang="en-US" sz="2100" dirty="0">
                <a:solidFill>
                  <a:schemeClr val="tx1"/>
                </a:solidFill>
                <a:latin typeface="Arial" panose="020B0604020202020204" pitchFamily="34" charset="0"/>
                <a:ea typeface="Segoe UI" pitchFamily="34" charset="0"/>
                <a:cs typeface="Arial" panose="020B0604020202020204" pitchFamily="34" charset="0"/>
              </a:rPr>
              <a:t>		union {</a:t>
            </a:r>
          </a:p>
          <a:p>
            <a:pPr marL="1257300" lvl="2" indent="-342900" fontAlgn="auto">
              <a:lnSpc>
                <a:spcPct val="150000"/>
              </a:lnSpc>
              <a:spcBef>
                <a:spcPct val="20000"/>
              </a:spcBef>
              <a:spcAft>
                <a:spcPts val="0"/>
              </a:spcAft>
              <a:buSzPct val="70000"/>
              <a:defRPr/>
            </a:pP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struct</a:t>
            </a: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cmd_small</a:t>
            </a:r>
            <a:r>
              <a:rPr lang="en-US" sz="2100" dirty="0">
                <a:solidFill>
                  <a:schemeClr val="tx1"/>
                </a:solidFill>
                <a:latin typeface="Arial" panose="020B0604020202020204" pitchFamily="34" charset="0"/>
                <a:ea typeface="Segoe UI" pitchFamily="34" charset="0"/>
                <a:cs typeface="Arial" panose="020B0604020202020204" pitchFamily="34" charset="0"/>
              </a:rPr>
              <a:t> {</a:t>
            </a:r>
          </a:p>
          <a:p>
            <a:pPr marL="2171700" lvl="4" indent="-342900" fontAlgn="auto">
              <a:lnSpc>
                <a:spcPct val="150000"/>
              </a:lnSpc>
              <a:spcBef>
                <a:spcPct val="20000"/>
              </a:spcBef>
              <a:spcAft>
                <a:spcPts val="0"/>
              </a:spcAft>
              <a:buSzPct val="70000"/>
              <a:defRPr/>
            </a:pP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uchar</a:t>
            </a: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cmd_option</a:t>
            </a:r>
            <a:r>
              <a:rPr lang="en-US" sz="2100" dirty="0">
                <a:solidFill>
                  <a:schemeClr val="tx1"/>
                </a:solidFill>
                <a:latin typeface="Arial" panose="020B0604020202020204" pitchFamily="34" charset="0"/>
                <a:ea typeface="Segoe UI" pitchFamily="34" charset="0"/>
                <a:cs typeface="Arial" panose="020B0604020202020204" pitchFamily="34" charset="0"/>
              </a:rPr>
              <a:t>;</a:t>
            </a:r>
          </a:p>
          <a:p>
            <a:pPr marL="2171700" lvl="4" indent="-342900" fontAlgn="auto">
              <a:lnSpc>
                <a:spcPct val="150000"/>
              </a:lnSpc>
              <a:spcBef>
                <a:spcPct val="20000"/>
              </a:spcBef>
              <a:spcAft>
                <a:spcPts val="0"/>
              </a:spcAft>
              <a:buSzPct val="70000"/>
              <a:defRPr/>
            </a:pP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uint</a:t>
            </a:r>
            <a:r>
              <a:rPr lang="en-US" sz="2100" dirty="0">
                <a:solidFill>
                  <a:schemeClr val="tx1"/>
                </a:solidFill>
                <a:latin typeface="Arial" panose="020B0604020202020204" pitchFamily="34" charset="0"/>
                <a:ea typeface="Segoe UI" pitchFamily="34" charset="0"/>
                <a:cs typeface="Arial" panose="020B0604020202020204" pitchFamily="34" charset="0"/>
              </a:rPr>
              <a:t> cmd_param1;</a:t>
            </a:r>
          </a:p>
          <a:p>
            <a:pPr marL="2171700" lvl="4" indent="-342900" fontAlgn="auto">
              <a:lnSpc>
                <a:spcPct val="150000"/>
              </a:lnSpc>
              <a:spcBef>
                <a:spcPct val="20000"/>
              </a:spcBef>
              <a:spcAft>
                <a:spcPts val="0"/>
              </a:spcAft>
              <a:buSzPct val="70000"/>
              <a:defRPr/>
            </a:pP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uint</a:t>
            </a:r>
            <a:r>
              <a:rPr lang="en-US" sz="2100" dirty="0">
                <a:solidFill>
                  <a:schemeClr val="tx1"/>
                </a:solidFill>
                <a:latin typeface="Arial" panose="020B0604020202020204" pitchFamily="34" charset="0"/>
                <a:ea typeface="Segoe UI" pitchFamily="34" charset="0"/>
                <a:cs typeface="Arial" panose="020B0604020202020204" pitchFamily="34" charset="0"/>
              </a:rPr>
              <a:t> cmd_param2},</a:t>
            </a:r>
          </a:p>
          <a:p>
            <a:pPr marL="1257300" lvl="2" indent="-342900" fontAlgn="auto">
              <a:lnSpc>
                <a:spcPct val="150000"/>
              </a:lnSpc>
              <a:spcBef>
                <a:spcPct val="20000"/>
              </a:spcBef>
              <a:spcAft>
                <a:spcPts val="0"/>
              </a:spcAft>
              <a:buSzPct val="70000"/>
              <a:defRPr/>
            </a:pP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struct</a:t>
            </a: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file_list</a:t>
            </a:r>
            <a:r>
              <a:rPr lang="en-US" sz="2100" dirty="0">
                <a:solidFill>
                  <a:schemeClr val="tx1"/>
                </a:solidFill>
                <a:latin typeface="Arial" panose="020B0604020202020204" pitchFamily="34" charset="0"/>
                <a:ea typeface="Segoe UI" pitchFamily="34" charset="0"/>
                <a:cs typeface="Arial" panose="020B0604020202020204" pitchFamily="34" charset="0"/>
              </a:rPr>
              <a:t> {</a:t>
            </a:r>
          </a:p>
          <a:p>
            <a:pPr marL="2171700" lvl="4" indent="-342900" fontAlgn="auto">
              <a:lnSpc>
                <a:spcPct val="150000"/>
              </a:lnSpc>
              <a:spcBef>
                <a:spcPct val="20000"/>
              </a:spcBef>
              <a:spcAft>
                <a:spcPts val="0"/>
              </a:spcAft>
              <a:buSzPct val="70000"/>
              <a:buFont typeface="Wingdings" pitchFamily="2" charset="2"/>
              <a:buNone/>
              <a:defRPr/>
            </a:pPr>
            <a:r>
              <a:rPr lang="en-US" sz="2100" dirty="0">
                <a:solidFill>
                  <a:schemeClr val="tx1"/>
                </a:solidFill>
                <a:latin typeface="Arial" panose="020B0604020202020204" pitchFamily="34" charset="0"/>
                <a:ea typeface="Segoe UI" pitchFamily="34" charset="0"/>
                <a:cs typeface="Arial" panose="020B0604020202020204" pitchFamily="34" charset="0"/>
              </a:rPr>
              <a:t>	char *</a:t>
            </a:r>
            <a:r>
              <a:rPr lang="en-US" sz="2100" dirty="0" err="1">
                <a:solidFill>
                  <a:schemeClr val="tx1"/>
                </a:solidFill>
                <a:latin typeface="Arial" panose="020B0604020202020204" pitchFamily="34" charset="0"/>
                <a:ea typeface="Segoe UI" pitchFamily="34" charset="0"/>
                <a:cs typeface="Arial" panose="020B0604020202020204" pitchFamily="34" charset="0"/>
              </a:rPr>
              <a:t>file_name</a:t>
            </a:r>
            <a:r>
              <a:rPr lang="en-US" sz="2100" dirty="0">
                <a:solidFill>
                  <a:schemeClr val="tx1"/>
                </a:solidFill>
                <a:latin typeface="Arial" panose="020B0604020202020204" pitchFamily="34" charset="0"/>
                <a:ea typeface="Segoe UI" pitchFamily="34" charset="0"/>
                <a:cs typeface="Arial" panose="020B0604020202020204" pitchFamily="34" charset="0"/>
              </a:rPr>
              <a:t>;</a:t>
            </a:r>
          </a:p>
          <a:p>
            <a:pPr marL="2171700" lvl="4" indent="-342900" fontAlgn="auto">
              <a:lnSpc>
                <a:spcPct val="150000"/>
              </a:lnSpc>
              <a:spcBef>
                <a:spcPct val="20000"/>
              </a:spcBef>
              <a:spcAft>
                <a:spcPts val="0"/>
              </a:spcAft>
              <a:buSzPct val="70000"/>
              <a:buFont typeface="Wingdings" pitchFamily="2" charset="2"/>
              <a:buNone/>
              <a:defRPr/>
            </a:pPr>
            <a:r>
              <a:rPr lang="en-US" sz="2100" dirty="0">
                <a:solidFill>
                  <a:schemeClr val="tx1"/>
                </a:solidFill>
                <a:latin typeface="Arial" panose="020B0604020202020204" pitchFamily="34" charset="0"/>
                <a:ea typeface="Segoe UI" pitchFamily="34" charset="0"/>
                <a:cs typeface="Arial" panose="020B0604020202020204" pitchFamily="34" charset="0"/>
              </a:rPr>
              <a:t>	c</a:t>
            </a:r>
            <a:r>
              <a:rPr lang="en-US" sz="2100" dirty="0" err="1">
                <a:solidFill>
                  <a:schemeClr val="tx1"/>
                </a:solidFill>
                <a:latin typeface="Arial" panose="020B0604020202020204" pitchFamily="34" charset="0"/>
                <a:ea typeface="Segoe UI" pitchFamily="34" charset="0"/>
                <a:cs typeface="Arial" panose="020B0604020202020204" pitchFamily="34" charset="0"/>
              </a:rPr>
              <a:t>har</a:t>
            </a:r>
            <a:r>
              <a:rPr lang="en-US" sz="2100" dirty="0">
                <a:solidFill>
                  <a:schemeClr val="tx1"/>
                </a:solidFill>
                <a:latin typeface="Arial" panose="020B0604020202020204" pitchFamily="34" charset="0"/>
                <a:ea typeface="Segoe UI" pitchFamily="34" charset="0"/>
                <a:cs typeface="Arial" panose="020B0604020202020204" pitchFamily="34" charset="0"/>
              </a:rPr>
              <a:t> * </a:t>
            </a:r>
            <a:r>
              <a:rPr lang="en-US" sz="2100" dirty="0" err="1">
                <a:solidFill>
                  <a:schemeClr val="tx1"/>
                </a:solidFill>
                <a:latin typeface="Arial" panose="020B0604020202020204" pitchFamily="34" charset="0"/>
                <a:ea typeface="Segoe UI" pitchFamily="34" charset="0"/>
                <a:cs typeface="Arial" panose="020B0604020202020204" pitchFamily="34" charset="0"/>
              </a:rPr>
              <a:t>search_string</a:t>
            </a:r>
            <a:r>
              <a:rPr lang="en-US" sz="2100" dirty="0">
                <a:solidFill>
                  <a:schemeClr val="tx1"/>
                </a:solidFill>
                <a:latin typeface="Arial" panose="020B0604020202020204" pitchFamily="34" charset="0"/>
                <a:ea typeface="Segoe UI" pitchFamily="34" charset="0"/>
                <a:cs typeface="Arial" panose="020B0604020202020204" pitchFamily="34" charset="0"/>
              </a:rPr>
              <a:t>[MAX_LEN];</a:t>
            </a:r>
          </a:p>
          <a:p>
            <a:pPr marL="2171700" lvl="4" indent="-342900" fontAlgn="auto">
              <a:lnSpc>
                <a:spcPct val="150000"/>
              </a:lnSpc>
              <a:spcBef>
                <a:spcPct val="20000"/>
              </a:spcBef>
              <a:spcAft>
                <a:spcPts val="0"/>
              </a:spcAft>
              <a:buSzPct val="70000"/>
              <a:buFont typeface="Wingdings" pitchFamily="2" charset="2"/>
              <a:buNone/>
              <a:defRPr/>
            </a:pP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struct</a:t>
            </a: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file_list</a:t>
            </a:r>
            <a:r>
              <a:rPr lang="en-US" sz="2100" dirty="0">
                <a:solidFill>
                  <a:schemeClr val="tx1"/>
                </a:solidFill>
                <a:latin typeface="Arial" panose="020B0604020202020204" pitchFamily="34" charset="0"/>
                <a:ea typeface="Segoe UI" pitchFamily="34" charset="0"/>
                <a:cs typeface="Arial" panose="020B0604020202020204" pitchFamily="34" charset="0"/>
              </a:rPr>
              <a:t> *next;}</a:t>
            </a:r>
          </a:p>
          <a:p>
            <a:pPr marL="342900" indent="-342900" fontAlgn="auto">
              <a:lnSpc>
                <a:spcPct val="150000"/>
              </a:lnSpc>
              <a:spcBef>
                <a:spcPct val="20000"/>
              </a:spcBef>
              <a:spcAft>
                <a:spcPts val="0"/>
              </a:spcAft>
              <a:buSzPct val="70000"/>
              <a:buFont typeface="Wingdings" pitchFamily="2" charset="2"/>
              <a:buNone/>
              <a:defRPr/>
            </a:pPr>
            <a:r>
              <a:rPr lang="en-US" sz="2100" dirty="0">
                <a:solidFill>
                  <a:schemeClr val="tx1"/>
                </a:solidFill>
                <a:latin typeface="Arial" panose="020B0604020202020204" pitchFamily="34" charset="0"/>
                <a:ea typeface="Segoe UI" pitchFamily="34" charset="0"/>
                <a:cs typeface="Arial" panose="020B0604020202020204" pitchFamily="34" charset="0"/>
              </a:rPr>
              <a:t>	}</a:t>
            </a:r>
            <a:r>
              <a:rPr lang="en-US" sz="2100" dirty="0" err="1">
                <a:solidFill>
                  <a:schemeClr val="tx1"/>
                </a:solidFill>
                <a:latin typeface="Arial" panose="020B0604020202020204" pitchFamily="34" charset="0"/>
                <a:ea typeface="Segoe UI" pitchFamily="34" charset="0"/>
                <a:cs typeface="Arial" panose="020B0604020202020204" pitchFamily="34" charset="0"/>
              </a:rPr>
              <a:t>prj_file_list_st</a:t>
            </a:r>
            <a:r>
              <a:rPr lang="en-US" sz="2100" dirty="0">
                <a:solidFill>
                  <a:schemeClr val="tx1"/>
                </a:solidFill>
                <a:latin typeface="Arial" panose="020B0604020202020204" pitchFamily="34" charset="0"/>
                <a:ea typeface="Segoe UI" pitchFamily="34" charset="0"/>
                <a:cs typeface="Arial" panose="020B0604020202020204" pitchFamily="34" charset="0"/>
              </a:rPr>
              <a:t>;</a:t>
            </a:r>
          </a:p>
          <a:p>
            <a:pPr marL="342900" indent="-342900" fontAlgn="auto">
              <a:lnSpc>
                <a:spcPct val="150000"/>
              </a:lnSpc>
              <a:spcBef>
                <a:spcPct val="20000"/>
              </a:spcBef>
              <a:spcAft>
                <a:spcPts val="0"/>
              </a:spcAft>
              <a:buSzPct val="70000"/>
              <a:buFont typeface="Wingdings" pitchFamily="2" charset="2"/>
              <a:buNone/>
              <a:defRPr/>
            </a:pPr>
            <a:endParaRPr lang="en-US" sz="1800" dirty="0">
              <a:solidFill>
                <a:schemeClr val="tx1"/>
              </a:solidFill>
              <a:latin typeface="Segoe UI" pitchFamily="34" charset="0"/>
              <a:ea typeface="Segoe UI" pitchFamily="34" charset="0"/>
              <a:cs typeface="Segoe UI" pitchFamily="34" charset="0"/>
            </a:endParaRPr>
          </a:p>
          <a:p>
            <a:pPr marL="342900" indent="-342900" fontAlgn="auto">
              <a:lnSpc>
                <a:spcPct val="150000"/>
              </a:lnSpc>
              <a:spcBef>
                <a:spcPct val="20000"/>
              </a:spcBef>
              <a:spcAft>
                <a:spcPts val="0"/>
              </a:spcAft>
              <a:buSzPct val="70000"/>
              <a:buFont typeface="Wingdings" pitchFamily="2" charset="2"/>
              <a:buNone/>
              <a:defRPr/>
            </a:pPr>
            <a:endParaRPr lang="en-US" sz="1800" dirty="0">
              <a:solidFill>
                <a:schemeClr val="tx1"/>
              </a:solidFill>
              <a:latin typeface="Segoe UI" pitchFamily="34" charset="0"/>
              <a:ea typeface="Segoe UI" pitchFamily="34" charset="0"/>
              <a:cs typeface="Segoe UI" pitchFamily="34" charset="0"/>
            </a:endParaRPr>
          </a:p>
          <a:p>
            <a:pPr marL="342900" indent="-342900" fontAlgn="auto">
              <a:lnSpc>
                <a:spcPct val="150000"/>
              </a:lnSpc>
              <a:spcBef>
                <a:spcPct val="20000"/>
              </a:spcBef>
              <a:spcAft>
                <a:spcPts val="0"/>
              </a:spcAft>
              <a:buSzPct val="70000"/>
              <a:buFont typeface="Wingdings" pitchFamily="2" charset="2"/>
              <a:buNone/>
              <a:defRPr/>
            </a:pPr>
            <a:endParaRPr lang="en-US" sz="1800" dirty="0">
              <a:solidFill>
                <a:schemeClr val="tx1"/>
              </a:solidFill>
              <a:latin typeface="Segoe UI" pitchFamily="34" charset="0"/>
              <a:ea typeface="Segoe UI" pitchFamily="34" charset="0"/>
              <a:cs typeface="Segoe UI" pitchFamily="34" charset="0"/>
            </a:endParaRPr>
          </a:p>
        </p:txBody>
      </p:sp>
      <p:sp>
        <p:nvSpPr>
          <p:cNvPr id="9" name="Content Placeholder 1"/>
          <p:cNvSpPr txBox="1">
            <a:spLocks/>
          </p:cNvSpPr>
          <p:nvPr/>
        </p:nvSpPr>
        <p:spPr>
          <a:xfrm>
            <a:off x="1032510" y="2144924"/>
            <a:ext cx="2895600" cy="3672945"/>
          </a:xfrm>
          <a:prstGeom prst="rect">
            <a:avLst/>
          </a:prstGeom>
          <a:noFill/>
          <a:ln w="25400" cap="flat" cmpd="sng" algn="ctr">
            <a:noFill/>
            <a:prstDash val="solid"/>
          </a:ln>
          <a:effectLst/>
        </p:spPr>
        <p:txBody>
          <a:bodyPr>
            <a:noAutofit/>
          </a:bodyPr>
          <a:lstStyle/>
          <a:p>
            <a:pPr marL="342900" indent="-342900">
              <a:lnSpc>
                <a:spcPct val="150000"/>
              </a:lnSpc>
              <a:spcBef>
                <a:spcPct val="20000"/>
              </a:spcBef>
              <a:buSzPct val="70000"/>
              <a:buFont typeface="Wingdings" pitchFamily="2" charset="2"/>
              <a:buNone/>
              <a:defRPr/>
            </a:pPr>
            <a:r>
              <a:rPr lang="en-US" sz="1600" dirty="0" err="1">
                <a:latin typeface="Arial" panose="020B0604020202020204" pitchFamily="34" charset="0"/>
                <a:ea typeface="Segoe UI" pitchFamily="34" charset="0"/>
                <a:cs typeface="Arial" panose="020B0604020202020204" pitchFamily="34" charset="0"/>
              </a:rPr>
              <a:t>Typedef</a:t>
            </a:r>
            <a:r>
              <a:rPr lang="en-US" sz="1600" dirty="0">
                <a:latin typeface="Arial" panose="020B0604020202020204" pitchFamily="34" charset="0"/>
                <a:ea typeface="Segoe UI" pitchFamily="34" charset="0"/>
                <a:cs typeface="Arial" panose="020B0604020202020204" pitchFamily="34" charset="0"/>
              </a:rPr>
              <a:t> </a:t>
            </a:r>
            <a:r>
              <a:rPr lang="en-US" sz="1600" dirty="0" err="1">
                <a:latin typeface="Arial" panose="020B0604020202020204" pitchFamily="34" charset="0"/>
                <a:ea typeface="Segoe UI" pitchFamily="34" charset="0"/>
                <a:cs typeface="Arial" panose="020B0604020202020204" pitchFamily="34" charset="0"/>
              </a:rPr>
              <a:t>enum</a:t>
            </a:r>
            <a:r>
              <a:rPr lang="en-US" sz="1600" dirty="0">
                <a:latin typeface="Arial" panose="020B0604020202020204" pitchFamily="34" charset="0"/>
                <a:ea typeface="Segoe UI" pitchFamily="34" charset="0"/>
                <a:cs typeface="Arial" panose="020B0604020202020204" pitchFamily="34" charset="0"/>
              </a:rPr>
              <a:t> {</a:t>
            </a:r>
          </a:p>
          <a:p>
            <a:pPr marL="342900" indent="-342900">
              <a:lnSpc>
                <a:spcPct val="150000"/>
              </a:lnSpc>
              <a:spcBef>
                <a:spcPct val="20000"/>
              </a:spcBef>
              <a:buSzPct val="70000"/>
              <a:buFont typeface="Wingdings" pitchFamily="2" charset="2"/>
              <a:buNone/>
              <a:defRPr/>
            </a:pPr>
            <a:r>
              <a:rPr lang="en-US" sz="1600" dirty="0">
                <a:latin typeface="Arial" panose="020B0604020202020204" pitchFamily="34" charset="0"/>
                <a:ea typeface="Segoe UI" pitchFamily="34" charset="0"/>
                <a:cs typeface="Arial" panose="020B0604020202020204" pitchFamily="34" charset="0"/>
              </a:rPr>
              <a:t>			GET,</a:t>
            </a:r>
          </a:p>
          <a:p>
            <a:pPr marL="342900" indent="-342900">
              <a:lnSpc>
                <a:spcPct val="150000"/>
              </a:lnSpc>
              <a:spcBef>
                <a:spcPct val="20000"/>
              </a:spcBef>
              <a:buSzPct val="70000"/>
              <a:buFont typeface="Wingdings" pitchFamily="2" charset="2"/>
              <a:buNone/>
              <a:defRPr/>
            </a:pPr>
            <a:r>
              <a:rPr lang="en-US" sz="1600" dirty="0">
                <a:latin typeface="Arial" panose="020B0604020202020204" pitchFamily="34" charset="0"/>
                <a:ea typeface="Segoe UI" pitchFamily="34" charset="0"/>
                <a:cs typeface="Arial" panose="020B0604020202020204" pitchFamily="34" charset="0"/>
              </a:rPr>
              <a:t>			SET,</a:t>
            </a:r>
          </a:p>
          <a:p>
            <a:pPr marL="342900" indent="-342900">
              <a:lnSpc>
                <a:spcPct val="150000"/>
              </a:lnSpc>
              <a:spcBef>
                <a:spcPct val="20000"/>
              </a:spcBef>
              <a:buSzPct val="70000"/>
              <a:buFont typeface="Wingdings" pitchFamily="2" charset="2"/>
              <a:buNone/>
              <a:defRPr/>
            </a:pPr>
            <a:r>
              <a:rPr lang="en-US" sz="1600" dirty="0">
                <a:latin typeface="Arial" panose="020B0604020202020204" pitchFamily="34" charset="0"/>
                <a:ea typeface="Segoe UI" pitchFamily="34" charset="0"/>
                <a:cs typeface="Arial" panose="020B0604020202020204" pitchFamily="34" charset="0"/>
              </a:rPr>
              <a:t>			LOGIN,</a:t>
            </a:r>
          </a:p>
          <a:p>
            <a:pPr marL="342900" indent="-342900">
              <a:lnSpc>
                <a:spcPct val="150000"/>
              </a:lnSpc>
              <a:spcBef>
                <a:spcPct val="20000"/>
              </a:spcBef>
              <a:buSzPct val="70000"/>
              <a:buFont typeface="Wingdings" pitchFamily="2" charset="2"/>
              <a:buNone/>
              <a:defRPr/>
            </a:pPr>
            <a:r>
              <a:rPr lang="en-US" sz="1600" dirty="0">
                <a:latin typeface="Arial" panose="020B0604020202020204" pitchFamily="34" charset="0"/>
                <a:ea typeface="Segoe UI" pitchFamily="34" charset="0"/>
                <a:cs typeface="Arial" panose="020B0604020202020204" pitchFamily="34" charset="0"/>
              </a:rPr>
              <a:t>			LOGOUT,</a:t>
            </a:r>
          </a:p>
          <a:p>
            <a:pPr marL="342900" indent="-342900">
              <a:lnSpc>
                <a:spcPct val="150000"/>
              </a:lnSpc>
              <a:spcBef>
                <a:spcPct val="20000"/>
              </a:spcBef>
              <a:buSzPct val="70000"/>
              <a:buFont typeface="Wingdings" pitchFamily="2" charset="2"/>
              <a:buNone/>
              <a:defRPr/>
            </a:pPr>
            <a:r>
              <a:rPr lang="en-US" sz="1600" dirty="0">
                <a:latin typeface="Arial" panose="020B0604020202020204" pitchFamily="34" charset="0"/>
                <a:ea typeface="Segoe UI" pitchFamily="34" charset="0"/>
                <a:cs typeface="Arial" panose="020B0604020202020204" pitchFamily="34" charset="0"/>
              </a:rPr>
              <a:t>			LOGS,</a:t>
            </a:r>
          </a:p>
          <a:p>
            <a:pPr marL="342900" indent="-342900">
              <a:lnSpc>
                <a:spcPct val="150000"/>
              </a:lnSpc>
              <a:spcBef>
                <a:spcPct val="20000"/>
              </a:spcBef>
              <a:buSzPct val="70000"/>
              <a:buFont typeface="Wingdings" pitchFamily="2" charset="2"/>
              <a:buNone/>
              <a:defRPr/>
            </a:pPr>
            <a:r>
              <a:rPr lang="en-US" sz="1600" dirty="0">
                <a:latin typeface="Arial" panose="020B0604020202020204" pitchFamily="34" charset="0"/>
                <a:ea typeface="Segoe UI" pitchFamily="34" charset="0"/>
                <a:cs typeface="Arial" panose="020B0604020202020204" pitchFamily="34" charset="0"/>
              </a:rPr>
              <a:t>			GET_LIST</a:t>
            </a:r>
          </a:p>
          <a:p>
            <a:pPr marL="342900" indent="-342900">
              <a:lnSpc>
                <a:spcPct val="150000"/>
              </a:lnSpc>
              <a:spcBef>
                <a:spcPct val="20000"/>
              </a:spcBef>
              <a:buSzPct val="70000"/>
              <a:buFont typeface="Wingdings" pitchFamily="2" charset="2"/>
              <a:buNone/>
              <a:defRPr/>
            </a:pPr>
            <a:r>
              <a:rPr lang="en-US" sz="1600" dirty="0">
                <a:latin typeface="Arial" panose="020B0604020202020204" pitchFamily="34" charset="0"/>
                <a:ea typeface="Segoe UI" pitchFamily="34" charset="0"/>
                <a:cs typeface="Arial" panose="020B0604020202020204" pitchFamily="34" charset="0"/>
              </a:rPr>
              <a:t>}</a:t>
            </a:r>
            <a:r>
              <a:rPr lang="en-US" sz="1600" dirty="0" err="1">
                <a:latin typeface="Arial" panose="020B0604020202020204" pitchFamily="34" charset="0"/>
                <a:ea typeface="Segoe UI" pitchFamily="34" charset="0"/>
                <a:cs typeface="Arial" panose="020B0604020202020204" pitchFamily="34" charset="0"/>
              </a:rPr>
              <a:t>prj_cmdname_et</a:t>
            </a:r>
            <a:r>
              <a:rPr lang="en-US" sz="1600" dirty="0">
                <a:latin typeface="Arial" panose="020B0604020202020204" pitchFamily="34" charset="0"/>
                <a:ea typeface="Segoe UI" pitchFamily="34" charset="0"/>
                <a:cs typeface="Arial" panose="020B0604020202020204" pitchFamily="34" charset="0"/>
              </a:rPr>
              <a:t>;</a:t>
            </a:r>
          </a:p>
          <a:p>
            <a:pPr marL="342900" indent="-342900">
              <a:lnSpc>
                <a:spcPct val="150000"/>
              </a:lnSpc>
              <a:spcBef>
                <a:spcPct val="20000"/>
              </a:spcBef>
              <a:buSzPct val="70000"/>
              <a:buFont typeface="Wingdings" pitchFamily="2" charset="2"/>
              <a:buNone/>
              <a:defRPr/>
            </a:pPr>
            <a:endParaRPr lang="en-US" sz="1600" dirty="0">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1113158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:Buffer Overflow/Array bound Violations</a:t>
            </a:r>
            <a:endParaRPr lang="en-US" dirty="0"/>
          </a:p>
        </p:txBody>
      </p:sp>
      <p:sp>
        <p:nvSpPr>
          <p:cNvPr id="6" name="Text Placeholder 2"/>
          <p:cNvSpPr>
            <a:spLocks noGrp="1"/>
          </p:cNvSpPr>
          <p:nvPr>
            <p:ph type="body" sz="half" idx="4294967295"/>
          </p:nvPr>
        </p:nvSpPr>
        <p:spPr bwMode="auto">
          <a:xfrm>
            <a:off x="754380" y="2045970"/>
            <a:ext cx="7936230" cy="4114800"/>
          </a:xfrm>
          <a:prstGeom prst="rect">
            <a:avLst/>
          </a:prstGeom>
          <a:ln>
            <a:miter lim="800000"/>
            <a:headEnd/>
            <a:tailEnd/>
          </a:ln>
        </p:spPr>
        <p:txBody>
          <a:bodyPr wrap="square" numCol="1" anchor="t" anchorCtr="0" compatLnSpc="1">
            <a:prstTxWarp prst="textNoShape">
              <a:avLst/>
            </a:prstTxWarp>
          </a:bodyPr>
          <a:lstStyle/>
          <a:p>
            <a:r>
              <a:rPr lang="en-US" altLang="en-US" sz="3200" dirty="0" smtClean="0"/>
              <a:t>Identify the Common structures across your modules</a:t>
            </a:r>
          </a:p>
        </p:txBody>
      </p:sp>
      <p:pic>
        <p:nvPicPr>
          <p:cNvPr id="7" name="Picture 2" descr="C:\Users\gur02530\AppData\Local\Microsoft\Windows\Temporary Internet Files\Content.IE5\G6CZEX53\MC91021634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5840" y="3589020"/>
            <a:ext cx="3171825"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777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Behavior Modeling</a:t>
            </a:r>
            <a:endParaRPr lang="en-US" dirty="0"/>
          </a:p>
        </p:txBody>
      </p:sp>
      <p:sp>
        <p:nvSpPr>
          <p:cNvPr id="8" name="Rectangle 3"/>
          <p:cNvSpPr txBox="1">
            <a:spLocks noChangeArrowheads="1"/>
          </p:cNvSpPr>
          <p:nvPr/>
        </p:nvSpPr>
        <p:spPr bwMode="auto">
          <a:xfrm>
            <a:off x="739140" y="2879408"/>
            <a:ext cx="8689975"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r>
              <a:rPr lang="en-US" altLang="en-US" sz="2000" smtClean="0">
                <a:latin typeface="Arial" panose="020B0604020202020204" pitchFamily="34" charset="0"/>
              </a:rPr>
              <a:t>Events trigger a reaction from the system</a:t>
            </a:r>
          </a:p>
          <a:p>
            <a:pPr lvl="1"/>
            <a:r>
              <a:rPr lang="en-US" altLang="en-US" sz="2000" smtClean="0">
                <a:latin typeface="Arial" panose="020B0604020202020204" pitchFamily="34" charset="0"/>
              </a:rPr>
              <a:t>They also help decide the behavior across time</a:t>
            </a:r>
          </a:p>
          <a:p>
            <a:pPr lvl="1"/>
            <a:r>
              <a:rPr lang="en-US" altLang="en-US" sz="2000" smtClean="0">
                <a:latin typeface="Arial" panose="020B0604020202020204" pitchFamily="34" charset="0"/>
              </a:rPr>
              <a:t>Identify all possible events which can hit the decoder module</a:t>
            </a:r>
          </a:p>
          <a:p>
            <a:pPr lvl="2"/>
            <a:r>
              <a:rPr lang="en-US" altLang="en-US" sz="1800" smtClean="0">
                <a:latin typeface="Arial" panose="020B0604020202020204" pitchFamily="34" charset="0"/>
              </a:rPr>
              <a:t>Temporal events</a:t>
            </a:r>
          </a:p>
          <a:p>
            <a:pPr lvl="2"/>
            <a:r>
              <a:rPr lang="en-US" altLang="en-US" sz="1800" smtClean="0">
                <a:latin typeface="Arial" panose="020B0604020202020204" pitchFamily="34" charset="0"/>
              </a:rPr>
              <a:t>Flow oriented</a:t>
            </a:r>
          </a:p>
          <a:p>
            <a:pPr lvl="2"/>
            <a:r>
              <a:rPr lang="en-US" altLang="en-US" sz="1800" smtClean="0">
                <a:latin typeface="Arial" panose="020B0604020202020204" pitchFamily="34" charset="0"/>
              </a:rPr>
              <a:t>Control events</a:t>
            </a:r>
          </a:p>
          <a:p>
            <a:pPr lvl="2"/>
            <a:endParaRPr lang="en-US" altLang="en-US" sz="1800" smtClean="0">
              <a:latin typeface="Arial" panose="020B0604020202020204" pitchFamily="34" charset="0"/>
            </a:endParaRPr>
          </a:p>
          <a:p>
            <a:pPr lvl="2"/>
            <a:endParaRPr lang="en-US" altLang="en-US" sz="1800" dirty="0" smtClean="0">
              <a:latin typeface="Arial" panose="020B0604020202020204" pitchFamily="34" charset="0"/>
            </a:endParaRPr>
          </a:p>
        </p:txBody>
      </p:sp>
      <p:graphicFrame>
        <p:nvGraphicFramePr>
          <p:cNvPr id="9" name="Diagram 8"/>
          <p:cNvGraphicFramePr/>
          <p:nvPr>
            <p:extLst>
              <p:ext uri="{D42A27DB-BD31-4B8C-83A1-F6EECF244321}">
                <p14:modId xmlns:p14="http://schemas.microsoft.com/office/powerpoint/2010/main" val="4273369595"/>
              </p:ext>
            </p:extLst>
          </p:nvPr>
        </p:nvGraphicFramePr>
        <p:xfrm>
          <a:off x="3749040" y="4522470"/>
          <a:ext cx="5334000" cy="332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Explosion 1 9"/>
          <p:cNvSpPr/>
          <p:nvPr/>
        </p:nvSpPr>
        <p:spPr>
          <a:xfrm>
            <a:off x="7787640" y="2160270"/>
            <a:ext cx="1905000" cy="1371600"/>
          </a:xfrm>
          <a:prstGeom prst="irregularSeal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Exercise</a:t>
            </a:r>
          </a:p>
        </p:txBody>
      </p:sp>
    </p:spTree>
    <p:extLst>
      <p:ext uri="{BB962C8B-B14F-4D97-AF65-F5344CB8AC3E}">
        <p14:creationId xmlns:p14="http://schemas.microsoft.com/office/powerpoint/2010/main" val="3927175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Finite State Machine</a:t>
            </a:r>
            <a:endParaRPr lang="en-US" dirty="0"/>
          </a:p>
        </p:txBody>
      </p:sp>
      <p:sp>
        <p:nvSpPr>
          <p:cNvPr id="6" name="Rectangle 3"/>
          <p:cNvSpPr>
            <a:spLocks noGrp="1" noChangeArrowheads="1"/>
          </p:cNvSpPr>
          <p:nvPr>
            <p:ph type="body" sz="half" idx="4294967295"/>
          </p:nvPr>
        </p:nvSpPr>
        <p:spPr>
          <a:xfrm>
            <a:off x="1013460" y="2324001"/>
            <a:ext cx="5715000" cy="5562600"/>
          </a:xfrm>
          <a:prstGeom prst="rect">
            <a:avLst/>
          </a:prstGeom>
        </p:spPr>
        <p:txBody>
          <a:bodyPr>
            <a:normAutofit fontScale="55000" lnSpcReduction="20000"/>
          </a:bodyPr>
          <a:lstStyle/>
          <a:p>
            <a:pPr lvl="1" fontAlgn="auto">
              <a:spcAft>
                <a:spcPts val="0"/>
              </a:spcAft>
              <a:buClr>
                <a:srgbClr val="2D1D51"/>
              </a:buClr>
              <a:buSzPct val="75000"/>
              <a:defRPr/>
            </a:pPr>
            <a:r>
              <a:rPr lang="en-US" dirty="0" smtClean="0">
                <a:latin typeface="Arial" pitchFamily="34" charset="0"/>
              </a:rPr>
              <a:t>The FSM a model of behavior </a:t>
            </a:r>
          </a:p>
          <a:p>
            <a:pPr lvl="1" fontAlgn="auto">
              <a:spcAft>
                <a:spcPts val="0"/>
              </a:spcAft>
              <a:buClr>
                <a:srgbClr val="2D1D51"/>
              </a:buClr>
              <a:buSzPct val="75000"/>
              <a:defRPr/>
            </a:pPr>
            <a:r>
              <a:rPr lang="en-US" dirty="0" smtClean="0">
                <a:latin typeface="Arial" pitchFamily="34" charset="0"/>
              </a:rPr>
              <a:t>Its sole purpose is to function as a controller between states and execute the necessary actions based on the events passed to it.</a:t>
            </a:r>
          </a:p>
          <a:p>
            <a:pPr lvl="2" fontAlgn="auto">
              <a:spcAft>
                <a:spcPts val="0"/>
              </a:spcAft>
              <a:buClr>
                <a:srgbClr val="2D1D51"/>
              </a:buClr>
              <a:buSzPct val="75000"/>
              <a:defRPr/>
            </a:pPr>
            <a:endParaRPr lang="en-US" dirty="0" smtClean="0">
              <a:latin typeface="Arial" pitchFamily="34" charset="0"/>
            </a:endParaRPr>
          </a:p>
          <a:p>
            <a:pPr lvl="2" fontAlgn="auto">
              <a:spcAft>
                <a:spcPts val="0"/>
              </a:spcAft>
              <a:buClr>
                <a:srgbClr val="2D1D51"/>
              </a:buClr>
              <a:buSzPct val="75000"/>
              <a:defRPr/>
            </a:pPr>
            <a:endParaRPr lang="en-US" dirty="0" smtClean="0">
              <a:latin typeface="Arial" pitchFamily="34" charset="0"/>
            </a:endParaRPr>
          </a:p>
          <a:p>
            <a:pPr lvl="1" fontAlgn="auto">
              <a:spcAft>
                <a:spcPts val="0"/>
              </a:spcAft>
              <a:buClr>
                <a:srgbClr val="2D1D51"/>
              </a:buClr>
              <a:buSzPct val="75000"/>
              <a:defRPr/>
            </a:pPr>
            <a:r>
              <a:rPr lang="en-US" dirty="0" smtClean="0">
                <a:latin typeface="Arial" pitchFamily="34" charset="0"/>
              </a:rPr>
              <a:t>Suppose a ball comes bouncing towards a person</a:t>
            </a:r>
          </a:p>
          <a:p>
            <a:pPr lvl="2" fontAlgn="auto">
              <a:spcAft>
                <a:spcPts val="0"/>
              </a:spcAft>
              <a:buClr>
                <a:srgbClr val="2D1D51"/>
              </a:buClr>
              <a:buSzPct val="75000"/>
              <a:defRPr/>
            </a:pPr>
            <a:r>
              <a:rPr lang="en-US" dirty="0" smtClean="0">
                <a:latin typeface="Arial" pitchFamily="34" charset="0"/>
              </a:rPr>
              <a:t>What does that person do ?</a:t>
            </a:r>
          </a:p>
          <a:p>
            <a:pPr lvl="2" fontAlgn="auto">
              <a:spcAft>
                <a:spcPts val="0"/>
              </a:spcAft>
              <a:buClr>
                <a:srgbClr val="2D1D51"/>
              </a:buClr>
              <a:buSzPct val="75000"/>
              <a:defRPr/>
            </a:pPr>
            <a:r>
              <a:rPr lang="en-US" dirty="0" smtClean="0">
                <a:latin typeface="Arial" pitchFamily="34" charset="0"/>
              </a:rPr>
              <a:t>Depends on who the person is!!!</a:t>
            </a:r>
          </a:p>
          <a:p>
            <a:pPr lvl="3" fontAlgn="auto">
              <a:spcAft>
                <a:spcPts val="0"/>
              </a:spcAft>
              <a:buClr>
                <a:srgbClr val="2D1D51"/>
              </a:buClr>
              <a:buSzPct val="75000"/>
              <a:defRPr/>
            </a:pPr>
            <a:r>
              <a:rPr lang="en-US" dirty="0" smtClean="0">
                <a:latin typeface="Arial" pitchFamily="34" charset="0"/>
              </a:rPr>
              <a:t>A baby, a child, an young man or an old man!</a:t>
            </a:r>
          </a:p>
          <a:p>
            <a:pPr lvl="1" fontAlgn="auto">
              <a:spcAft>
                <a:spcPts val="0"/>
              </a:spcAft>
              <a:buClr>
                <a:srgbClr val="2D1D51"/>
              </a:buClr>
              <a:buSzPct val="75000"/>
              <a:defRPr/>
            </a:pPr>
            <a:endParaRPr lang="en-US" dirty="0" smtClean="0">
              <a:latin typeface="Arial" pitchFamily="34" charset="0"/>
            </a:endParaRPr>
          </a:p>
          <a:p>
            <a:pPr lvl="1" fontAlgn="auto">
              <a:spcAft>
                <a:spcPts val="0"/>
              </a:spcAft>
              <a:buClr>
                <a:srgbClr val="2D1D51"/>
              </a:buClr>
              <a:buSzPct val="75000"/>
              <a:defRPr/>
            </a:pPr>
            <a:r>
              <a:rPr lang="en-US" dirty="0" smtClean="0">
                <a:latin typeface="Arial" pitchFamily="34" charset="0"/>
              </a:rPr>
              <a:t>The event is the same (ball bouncing), but the </a:t>
            </a:r>
            <a:r>
              <a:rPr lang="en-US" dirty="0" err="1" smtClean="0">
                <a:latin typeface="Arial" pitchFamily="34" charset="0"/>
              </a:rPr>
              <a:t>behaviour</a:t>
            </a:r>
            <a:r>
              <a:rPr lang="en-US" dirty="0" smtClean="0">
                <a:latin typeface="Arial" pitchFamily="34" charset="0"/>
              </a:rPr>
              <a:t> depends on the state of the person</a:t>
            </a:r>
          </a:p>
          <a:p>
            <a:pPr lvl="2" fontAlgn="auto">
              <a:spcAft>
                <a:spcPts val="0"/>
              </a:spcAft>
              <a:buClr>
                <a:srgbClr val="2D1D51"/>
              </a:buClr>
              <a:buSzPct val="75000"/>
              <a:defRPr/>
            </a:pPr>
            <a:endParaRPr lang="en-US" dirty="0" smtClean="0">
              <a:latin typeface="Arial" pitchFamily="34" charset="0"/>
            </a:endParaRPr>
          </a:p>
        </p:txBody>
      </p:sp>
      <p:pic>
        <p:nvPicPr>
          <p:cNvPr id="7" name="Picture 6" descr="bouncing_bal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0860" y="3467001"/>
            <a:ext cx="2590800" cy="2427288"/>
          </a:xfrm>
          <a:prstGeom prst="rect">
            <a:avLst/>
          </a:prstGeom>
        </p:spPr>
      </p:pic>
      <p:pic>
        <p:nvPicPr>
          <p:cNvPr id="8" name="Picture 2" descr="C:\Program Files\Microsoft Office\MEDIA\CAGCAT10\j0299125.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4460" y="1790601"/>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567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a:latin typeface="Arial" pitchFamily="34" charset="0"/>
              </a:rPr>
              <a:t>Characteristics</a:t>
            </a:r>
            <a:br>
              <a:rPr lang="en-US" dirty="0">
                <a:latin typeface="Arial" pitchFamily="34" charset="0"/>
              </a:rPr>
            </a:br>
            <a:endParaRPr lang="en-US" dirty="0"/>
          </a:p>
        </p:txBody>
      </p:sp>
      <p:sp>
        <p:nvSpPr>
          <p:cNvPr id="8" name="Rectangle 3"/>
          <p:cNvSpPr>
            <a:spLocks noGrp="1" noChangeArrowheads="1"/>
          </p:cNvSpPr>
          <p:nvPr>
            <p:ph type="body" sz="half" idx="4294967295"/>
          </p:nvPr>
        </p:nvSpPr>
        <p:spPr>
          <a:xfrm>
            <a:off x="1356360" y="2777490"/>
            <a:ext cx="4648200" cy="5029200"/>
          </a:xfrm>
          <a:prstGeom prst="rect">
            <a:avLst/>
          </a:prstGeom>
        </p:spPr>
        <p:txBody>
          <a:bodyPr>
            <a:normAutofit/>
          </a:bodyPr>
          <a:lstStyle/>
          <a:p>
            <a:pPr lvl="1" fontAlgn="auto">
              <a:spcAft>
                <a:spcPts val="0"/>
              </a:spcAft>
              <a:buClr>
                <a:srgbClr val="2D1D51"/>
              </a:buClr>
              <a:buSzPct val="75000"/>
              <a:buFont typeface="Wingdings" panose="05000000000000000000" pitchFamily="2" charset="2"/>
              <a:buNone/>
              <a:defRPr/>
            </a:pPr>
            <a:r>
              <a:rPr lang="en-US" sz="1800" smtClean="0">
                <a:latin typeface="Arial" pitchFamily="34" charset="0"/>
              </a:rPr>
              <a:t>1) A collection of states and transitions that outline a path of actions that may occur. </a:t>
            </a:r>
          </a:p>
          <a:p>
            <a:pPr lvl="1" fontAlgn="auto">
              <a:spcAft>
                <a:spcPts val="0"/>
              </a:spcAft>
              <a:buClr>
                <a:srgbClr val="2D1D51"/>
              </a:buClr>
              <a:buSzPct val="75000"/>
              <a:buFont typeface="Wingdings" panose="05000000000000000000" pitchFamily="2" charset="2"/>
              <a:buNone/>
              <a:defRPr/>
            </a:pPr>
            <a:r>
              <a:rPr lang="en-US" sz="1800" smtClean="0">
                <a:latin typeface="Arial" pitchFamily="34" charset="0"/>
              </a:rPr>
              <a:t>2) </a:t>
            </a:r>
            <a:r>
              <a:rPr lang="en-US" sz="1800" b="1" smtClean="0">
                <a:latin typeface="Arial" pitchFamily="34" charset="0"/>
              </a:rPr>
              <a:t>State :</a:t>
            </a:r>
            <a:r>
              <a:rPr lang="en-US" sz="1800" smtClean="0">
                <a:latin typeface="Arial" pitchFamily="34" charset="0"/>
              </a:rPr>
              <a:t>A state is a position in time. For example, when you are at the bus stop, you are currently in a waiting state. </a:t>
            </a:r>
          </a:p>
          <a:p>
            <a:pPr lvl="1" fontAlgn="auto">
              <a:spcAft>
                <a:spcPts val="0"/>
              </a:spcAft>
              <a:buClr>
                <a:srgbClr val="2D1D51"/>
              </a:buClr>
              <a:buSzPct val="75000"/>
              <a:buFont typeface="Wingdings" panose="05000000000000000000" pitchFamily="2" charset="2"/>
              <a:buNone/>
              <a:defRPr/>
            </a:pPr>
            <a:r>
              <a:rPr lang="en-US" sz="1800" smtClean="0">
                <a:latin typeface="Arial" pitchFamily="34" charset="0"/>
              </a:rPr>
              <a:t>3) </a:t>
            </a:r>
            <a:r>
              <a:rPr lang="en-US" sz="1800" b="1" smtClean="0">
                <a:latin typeface="Arial" pitchFamily="34" charset="0"/>
              </a:rPr>
              <a:t>Event</a:t>
            </a:r>
            <a:r>
              <a:rPr lang="en-US" sz="1800" smtClean="0">
                <a:latin typeface="Arial" pitchFamily="34" charset="0"/>
              </a:rPr>
              <a:t> : An event is something that happens in time. For example, the bus has arrived. </a:t>
            </a:r>
          </a:p>
          <a:p>
            <a:pPr lvl="1" fontAlgn="auto">
              <a:spcAft>
                <a:spcPts val="0"/>
              </a:spcAft>
              <a:buClr>
                <a:srgbClr val="2D1D51"/>
              </a:buClr>
              <a:buSzPct val="75000"/>
              <a:buFont typeface="Wingdings" panose="05000000000000000000" pitchFamily="2" charset="2"/>
              <a:buNone/>
              <a:defRPr/>
            </a:pPr>
            <a:r>
              <a:rPr lang="en-US" sz="1800" smtClean="0">
                <a:latin typeface="Arial" pitchFamily="34" charset="0"/>
              </a:rPr>
              <a:t>4) </a:t>
            </a:r>
            <a:r>
              <a:rPr lang="en-US" sz="1800" b="1" smtClean="0">
                <a:latin typeface="Arial" pitchFamily="34" charset="0"/>
              </a:rPr>
              <a:t>Action</a:t>
            </a:r>
            <a:r>
              <a:rPr lang="en-US" sz="1800" smtClean="0">
                <a:latin typeface="Arial" pitchFamily="34" charset="0"/>
              </a:rPr>
              <a:t> :A task performed given a certain event that occurred. For example, you enter the bus. </a:t>
            </a:r>
          </a:p>
          <a:p>
            <a:pPr lvl="1" fontAlgn="auto">
              <a:spcAft>
                <a:spcPts val="0"/>
              </a:spcAft>
              <a:buClr>
                <a:srgbClr val="2D1D51"/>
              </a:buClr>
              <a:buSzPct val="75000"/>
              <a:buFont typeface="Wingdings" panose="05000000000000000000" pitchFamily="2" charset="2"/>
              <a:buNone/>
              <a:defRPr/>
            </a:pPr>
            <a:r>
              <a:rPr lang="en-US" sz="1800" smtClean="0">
                <a:latin typeface="Arial" pitchFamily="34" charset="0"/>
              </a:rPr>
              <a:t>5) </a:t>
            </a:r>
            <a:r>
              <a:rPr lang="en-US" sz="1800" b="1" smtClean="0">
                <a:latin typeface="Arial" pitchFamily="34" charset="0"/>
              </a:rPr>
              <a:t>Transition</a:t>
            </a:r>
            <a:r>
              <a:rPr lang="en-US" sz="1800" smtClean="0">
                <a:latin typeface="Arial" pitchFamily="34" charset="0"/>
              </a:rPr>
              <a:t> :A link between 2 states. May be unidirectional or bidirectional. </a:t>
            </a:r>
          </a:p>
          <a:p>
            <a:pPr marL="0" indent="0" fontAlgn="auto">
              <a:spcAft>
                <a:spcPts val="0"/>
              </a:spcAft>
              <a:buFont typeface="Wingdings" panose="05000000000000000000" pitchFamily="2" charset="2"/>
              <a:buNone/>
              <a:defRPr/>
            </a:pPr>
            <a:endParaRPr lang="en-US" sz="2000" smtClean="0">
              <a:latin typeface="Arial" pitchFamily="34" charset="0"/>
            </a:endParaRPr>
          </a:p>
        </p:txBody>
      </p:sp>
      <p:pic>
        <p:nvPicPr>
          <p:cNvPr id="9" name="Picture 1028" descr="Image:Finite state machine defini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810" y="2929890"/>
            <a:ext cx="3192463" cy="4000500"/>
          </a:xfrm>
          <a:prstGeom prst="rect">
            <a:avLst/>
          </a:prstGeom>
        </p:spPr>
      </p:pic>
    </p:spTree>
    <p:extLst>
      <p:ext uri="{BB962C8B-B14F-4D97-AF65-F5344CB8AC3E}">
        <p14:creationId xmlns:p14="http://schemas.microsoft.com/office/powerpoint/2010/main" val="2947185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sz="3200" dirty="0">
                <a:latin typeface="Arial" panose="020B0604020202020204" pitchFamily="34" charset="0"/>
              </a:rPr>
              <a:t>FSM example : State graph for Fading-Tooltip widget</a:t>
            </a:r>
            <a:endParaRPr lang="en-US" dirty="0"/>
          </a:p>
        </p:txBody>
      </p:sp>
      <p:pic>
        <p:nvPicPr>
          <p:cNvPr id="5" name="Picture 5" descr="Initial sketch of state graph with actions appended to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264" y="2998151"/>
            <a:ext cx="81534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5264" y="1855151"/>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947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sz="3200" dirty="0">
                <a:latin typeface="Arial" panose="020B0604020202020204" pitchFamily="34" charset="0"/>
              </a:rPr>
              <a:t>FSM example : State table for Fading-Tooltip widget </a:t>
            </a:r>
            <a:endParaRPr lang="en-US" dirty="0"/>
          </a:p>
        </p:txBody>
      </p:sp>
      <p:sp>
        <p:nvSpPr>
          <p:cNvPr id="11" name="Rectangle 10"/>
          <p:cNvSpPr>
            <a:spLocks noChangeArrowheads="1"/>
          </p:cNvSpPr>
          <p:nvPr/>
        </p:nvSpPr>
        <p:spPr bwMode="auto">
          <a:xfrm>
            <a:off x="2125980" y="6343098"/>
            <a:ext cx="65" cy="6183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79331" numCol="1" anchor="ctr" anchorCtr="0" compatLnSpc="1">
            <a:prstTxWarp prst="textNoShape">
              <a:avLst/>
            </a:prstTxWarp>
            <a:spAutoFit/>
          </a:bodyPr>
          <a:lstStyle/>
          <a:p>
            <a:pPr defTabSz="914400" eaLnBrk="0" fontAlgn="base" hangingPunct="0">
              <a:spcBef>
                <a:spcPct val="0"/>
              </a:spcBef>
              <a:spcAft>
                <a:spcPct val="0"/>
              </a:spcAft>
            </a:pPr>
            <a:endParaRPr lang="en-US" altLang="en-US" sz="1800" dirty="0">
              <a:solidFill>
                <a:srgbClr val="333333"/>
              </a:solidFill>
              <a:latin typeface="Arial" panose="020B0604020202020204" pitchFamily="34" charset="0"/>
              <a:cs typeface="Arial" panose="020B0604020202020204" pitchFamily="34"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 y="2773680"/>
            <a:ext cx="1109853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pic>
      <p:pic>
        <p:nvPicPr>
          <p:cNvPr id="8" name="Picture 2" descr="C:\Program Files\Microsoft Office\MEDIA\CAGCAT10\j0299125.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9910" y="1248996"/>
            <a:ext cx="685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2145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Sample FSM – CLI interface</a:t>
            </a:r>
            <a:endParaRPr lang="en-US" dirty="0"/>
          </a:p>
        </p:txBody>
      </p:sp>
      <p:sp>
        <p:nvSpPr>
          <p:cNvPr id="11" name="Rectangle 10"/>
          <p:cNvSpPr>
            <a:spLocks noChangeArrowheads="1"/>
          </p:cNvSpPr>
          <p:nvPr/>
        </p:nvSpPr>
        <p:spPr bwMode="auto">
          <a:xfrm>
            <a:off x="2125980" y="6343098"/>
            <a:ext cx="65" cy="6183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79331" numCol="1" anchor="ctr" anchorCtr="0" compatLnSpc="1">
            <a:prstTxWarp prst="textNoShape">
              <a:avLst/>
            </a:prstTxWarp>
            <a:spAutoFit/>
          </a:bodyPr>
          <a:lstStyle/>
          <a:p>
            <a:pPr defTabSz="914400" eaLnBrk="0" fontAlgn="base" hangingPunct="0">
              <a:spcBef>
                <a:spcPct val="0"/>
              </a:spcBef>
              <a:spcAft>
                <a:spcPct val="0"/>
              </a:spcAft>
            </a:pPr>
            <a:endParaRPr lang="en-US" altLang="en-US" sz="1800" dirty="0">
              <a:solidFill>
                <a:srgbClr val="333333"/>
              </a:solidFill>
              <a:latin typeface="Arial" panose="020B0604020202020204" pitchFamily="34" charset="0"/>
              <a:cs typeface="Arial" panose="020B0604020202020204" pitchFamily="34" charset="0"/>
            </a:endParaRPr>
          </a:p>
        </p:txBody>
      </p:sp>
      <p:sp>
        <p:nvSpPr>
          <p:cNvPr id="7" name="Oval 6"/>
          <p:cNvSpPr/>
          <p:nvPr/>
        </p:nvSpPr>
        <p:spPr>
          <a:xfrm>
            <a:off x="3787140" y="2743200"/>
            <a:ext cx="12192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IDLE</a:t>
            </a:r>
          </a:p>
        </p:txBody>
      </p:sp>
      <p:cxnSp>
        <p:nvCxnSpPr>
          <p:cNvPr id="8" name="Straight Arrow Connector 7"/>
          <p:cNvCxnSpPr>
            <a:stCxn id="7" idx="6"/>
          </p:cNvCxnSpPr>
          <p:nvPr/>
        </p:nvCxnSpPr>
        <p:spPr>
          <a:xfrm>
            <a:off x="5006340" y="3276600"/>
            <a:ext cx="1219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Oval 11"/>
          <p:cNvSpPr/>
          <p:nvPr/>
        </p:nvSpPr>
        <p:spPr>
          <a:xfrm>
            <a:off x="6149340" y="2743200"/>
            <a:ext cx="12192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WAIT</a:t>
            </a:r>
          </a:p>
        </p:txBody>
      </p:sp>
      <p:cxnSp>
        <p:nvCxnSpPr>
          <p:cNvPr id="13" name="Straight Arrow Connector 12"/>
          <p:cNvCxnSpPr>
            <a:stCxn id="12" idx="6"/>
          </p:cNvCxnSpPr>
          <p:nvPr/>
        </p:nvCxnSpPr>
        <p:spPr>
          <a:xfrm>
            <a:off x="7368540" y="3276600"/>
            <a:ext cx="1219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val 13"/>
          <p:cNvSpPr/>
          <p:nvPr/>
        </p:nvSpPr>
        <p:spPr>
          <a:xfrm>
            <a:off x="8587740" y="2667000"/>
            <a:ext cx="1447800" cy="1219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Error_cmd</a:t>
            </a:r>
            <a:endParaRPr lang="en-US" dirty="0">
              <a:solidFill>
                <a:schemeClr val="tx1"/>
              </a:solidFill>
            </a:endParaRPr>
          </a:p>
        </p:txBody>
      </p:sp>
      <p:cxnSp>
        <p:nvCxnSpPr>
          <p:cNvPr id="15" name="Straight Arrow Connector 14"/>
          <p:cNvCxnSpPr/>
          <p:nvPr/>
        </p:nvCxnSpPr>
        <p:spPr>
          <a:xfrm>
            <a:off x="6758940" y="3810000"/>
            <a:ext cx="0" cy="1143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TextBox 15"/>
          <p:cNvSpPr txBox="1">
            <a:spLocks noChangeArrowheads="1"/>
          </p:cNvSpPr>
          <p:nvPr/>
        </p:nvSpPr>
        <p:spPr bwMode="auto">
          <a:xfrm>
            <a:off x="6301740" y="1600200"/>
            <a:ext cx="274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Error Msg printed</a:t>
            </a:r>
          </a:p>
        </p:txBody>
      </p:sp>
      <p:sp>
        <p:nvSpPr>
          <p:cNvPr id="17" name="TextBox 16"/>
          <p:cNvSpPr txBox="1">
            <a:spLocks noChangeArrowheads="1"/>
          </p:cNvSpPr>
          <p:nvPr/>
        </p:nvSpPr>
        <p:spPr bwMode="auto">
          <a:xfrm>
            <a:off x="7444740" y="2816225"/>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Invalid Cmd</a:t>
            </a:r>
          </a:p>
        </p:txBody>
      </p:sp>
      <p:sp>
        <p:nvSpPr>
          <p:cNvPr id="18" name="TextBox 17"/>
          <p:cNvSpPr txBox="1">
            <a:spLocks noChangeArrowheads="1"/>
          </p:cNvSpPr>
          <p:nvPr/>
        </p:nvSpPr>
        <p:spPr bwMode="auto">
          <a:xfrm>
            <a:off x="5006340" y="281940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Input Cmd</a:t>
            </a:r>
          </a:p>
        </p:txBody>
      </p:sp>
      <p:sp>
        <p:nvSpPr>
          <p:cNvPr id="19" name="TextBox 18"/>
          <p:cNvSpPr txBox="1">
            <a:spLocks noChangeArrowheads="1"/>
          </p:cNvSpPr>
          <p:nvPr/>
        </p:nvSpPr>
        <p:spPr bwMode="auto">
          <a:xfrm>
            <a:off x="6835140" y="411480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Cmd Reponse</a:t>
            </a:r>
          </a:p>
        </p:txBody>
      </p:sp>
      <p:sp>
        <p:nvSpPr>
          <p:cNvPr id="20" name="Oval 19"/>
          <p:cNvSpPr/>
          <p:nvPr/>
        </p:nvSpPr>
        <p:spPr>
          <a:xfrm>
            <a:off x="6149340" y="4953000"/>
            <a:ext cx="1447800" cy="1219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Print</a:t>
            </a:r>
          </a:p>
          <a:p>
            <a:pPr algn="ctr">
              <a:defRPr/>
            </a:pPr>
            <a:r>
              <a:rPr lang="en-US" dirty="0">
                <a:solidFill>
                  <a:schemeClr val="tx1"/>
                </a:solidFill>
              </a:rPr>
              <a:t>response</a:t>
            </a:r>
          </a:p>
        </p:txBody>
      </p:sp>
      <p:sp>
        <p:nvSpPr>
          <p:cNvPr id="21" name="Arc 20"/>
          <p:cNvSpPr/>
          <p:nvPr/>
        </p:nvSpPr>
        <p:spPr>
          <a:xfrm rot="10619270" flipH="1" flipV="1">
            <a:off x="3841115" y="3602038"/>
            <a:ext cx="3082925" cy="2490787"/>
          </a:xfrm>
          <a:prstGeom prst="arc">
            <a:avLst>
              <a:gd name="adj1" fmla="val 3341021"/>
              <a:gd name="adj2" fmla="val 13916156"/>
            </a:avLst>
          </a:prstGeom>
          <a:ln>
            <a:tailEnd type="triangle"/>
          </a:ln>
        </p:spPr>
        <p:style>
          <a:lnRef idx="3">
            <a:schemeClr val="dk1"/>
          </a:lnRef>
          <a:fillRef idx="0">
            <a:schemeClr val="dk1"/>
          </a:fillRef>
          <a:effectRef idx="2">
            <a:schemeClr val="dk1"/>
          </a:effectRef>
          <a:fontRef idx="minor">
            <a:schemeClr val="tx1"/>
          </a:fontRef>
        </p:style>
        <p:txBody>
          <a:bodyPr anchor="ctr"/>
          <a:lstStyle/>
          <a:p>
            <a:pPr algn="ctr">
              <a:defRPr/>
            </a:pPr>
            <a:endParaRPr lang="en-US"/>
          </a:p>
        </p:txBody>
      </p:sp>
      <p:sp>
        <p:nvSpPr>
          <p:cNvPr id="22" name="TextBox 21"/>
          <p:cNvSpPr txBox="1">
            <a:spLocks noChangeArrowheads="1"/>
          </p:cNvSpPr>
          <p:nvPr/>
        </p:nvSpPr>
        <p:spPr bwMode="auto">
          <a:xfrm>
            <a:off x="2415540" y="4724400"/>
            <a:ext cx="274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a:solidFill>
                  <a:schemeClr val="tx1"/>
                </a:solidFill>
              </a:rPr>
              <a:t>Response printed</a:t>
            </a:r>
          </a:p>
        </p:txBody>
      </p:sp>
      <p:sp>
        <p:nvSpPr>
          <p:cNvPr id="23" name="Arc 22"/>
          <p:cNvSpPr/>
          <p:nvPr/>
        </p:nvSpPr>
        <p:spPr>
          <a:xfrm flipH="1">
            <a:off x="3901254" y="1981200"/>
            <a:ext cx="6172200" cy="2971800"/>
          </a:xfrm>
          <a:prstGeom prst="arc">
            <a:avLst>
              <a:gd name="adj1" fmla="val 11813090"/>
              <a:gd name="adj2" fmla="val 20607606"/>
            </a:avLst>
          </a:prstGeom>
          <a:ln>
            <a:tailEnd type="triangle"/>
          </a:ln>
        </p:spPr>
        <p:style>
          <a:lnRef idx="3">
            <a:schemeClr val="dk1"/>
          </a:lnRef>
          <a:fillRef idx="0">
            <a:schemeClr val="dk1"/>
          </a:fillRef>
          <a:effectRef idx="2">
            <a:schemeClr val="dk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13727109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a:xfrm>
            <a:off x="701040" y="964092"/>
            <a:ext cx="10176137" cy="773325"/>
          </a:xfrm>
        </p:spPr>
        <p:txBody>
          <a:bodyPr/>
          <a:lstStyle/>
          <a:p>
            <a:r>
              <a:rPr lang="en-US" altLang="en-US" dirty="0">
                <a:latin typeface="Arial" panose="020B0604020202020204" pitchFamily="34" charset="0"/>
              </a:rPr>
              <a:t>FSM	</a:t>
            </a:r>
            <a:endParaRPr lang="en-US" dirty="0"/>
          </a:p>
        </p:txBody>
      </p:sp>
      <p:sp>
        <p:nvSpPr>
          <p:cNvPr id="8" name="Rectangle 3"/>
          <p:cNvSpPr txBox="1">
            <a:spLocks noChangeArrowheads="1"/>
          </p:cNvSpPr>
          <p:nvPr/>
        </p:nvSpPr>
        <p:spPr bwMode="auto">
          <a:xfrm>
            <a:off x="701040" y="2613660"/>
            <a:ext cx="8689975" cy="4811713"/>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r>
              <a:rPr lang="en-US" altLang="en-US" sz="2800" dirty="0" smtClean="0">
                <a:latin typeface="Arial" panose="020B0604020202020204" pitchFamily="34" charset="0"/>
              </a:rPr>
              <a:t>Work out the FSMs in your design</a:t>
            </a:r>
          </a:p>
          <a:p>
            <a:pPr lvl="2"/>
            <a:r>
              <a:rPr lang="en-US" altLang="en-US" sz="2400" dirty="0" smtClean="0">
                <a:latin typeface="Arial" panose="020B0604020202020204" pitchFamily="34" charset="0"/>
              </a:rPr>
              <a:t>Module level</a:t>
            </a:r>
          </a:p>
          <a:p>
            <a:pPr lvl="2"/>
            <a:r>
              <a:rPr lang="en-US" altLang="en-US" sz="2400" dirty="0" smtClean="0">
                <a:latin typeface="Arial" panose="020B0604020202020204" pitchFamily="34" charset="0"/>
              </a:rPr>
              <a:t>Parser level</a:t>
            </a:r>
          </a:p>
          <a:p>
            <a:pPr lvl="2"/>
            <a:r>
              <a:rPr lang="en-US" altLang="en-US" sz="2400" dirty="0" smtClean="0">
                <a:latin typeface="Arial" panose="020B0604020202020204" pitchFamily="34" charset="0"/>
              </a:rPr>
              <a:t>Any other</a:t>
            </a:r>
            <a:r>
              <a:rPr lang="en-US" altLang="en-US" dirty="0" smtClean="0">
                <a:latin typeface="Arial" panose="020B0604020202020204" pitchFamily="34" charset="0"/>
              </a:rPr>
              <a:t>?</a:t>
            </a:r>
          </a:p>
        </p:txBody>
      </p:sp>
      <p:sp>
        <p:nvSpPr>
          <p:cNvPr id="9" name="Explosion 1 8"/>
          <p:cNvSpPr/>
          <p:nvPr/>
        </p:nvSpPr>
        <p:spPr>
          <a:xfrm>
            <a:off x="8972177" y="1851659"/>
            <a:ext cx="1905000" cy="1371600"/>
          </a:xfrm>
          <a:prstGeom prst="irregularSeal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Exercise</a:t>
            </a:r>
          </a:p>
        </p:txBody>
      </p:sp>
      <p:pic>
        <p:nvPicPr>
          <p:cNvPr id="12" name="Picture 2" descr="http://learnyousomeerlang.com/static/img/fsm_d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195" y="5124450"/>
            <a:ext cx="51069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108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DeSIGN</a:t>
            </a:r>
            <a:endParaRPr lang="en-US" dirty="0"/>
          </a:p>
        </p:txBody>
      </p:sp>
      <p:sp>
        <p:nvSpPr>
          <p:cNvPr id="3" name="Text Placeholder 2"/>
          <p:cNvSpPr>
            <a:spLocks noGrp="1"/>
          </p:cNvSpPr>
          <p:nvPr>
            <p:ph type="body" sz="quarter" idx="24"/>
          </p:nvPr>
        </p:nvSpPr>
        <p:spPr/>
        <p:txBody>
          <a:bodyPr/>
          <a:lstStyle/>
          <a:p>
            <a:r>
              <a:rPr lang="en-US" altLang="en-US" dirty="0"/>
              <a:t>First, a discussion</a:t>
            </a:r>
            <a:endParaRPr lang="en-US" dirty="0"/>
          </a:p>
        </p:txBody>
      </p:sp>
      <p:sp>
        <p:nvSpPr>
          <p:cNvPr id="6" name="Content Placeholder 1"/>
          <p:cNvSpPr txBox="1">
            <a:spLocks/>
          </p:cNvSpPr>
          <p:nvPr/>
        </p:nvSpPr>
        <p:spPr bwMode="auto">
          <a:xfrm>
            <a:off x="1295400" y="2827338"/>
            <a:ext cx="8689975"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en-US" altLang="en-US" sz="2400" dirty="0" smtClean="0">
                <a:latin typeface="Arial" panose="020B0604020202020204" pitchFamily="34" charset="0"/>
                <a:cs typeface="Arial" panose="020B0604020202020204" pitchFamily="34" charset="0"/>
              </a:rPr>
              <a:t>What is design?</a:t>
            </a:r>
          </a:p>
          <a:p>
            <a:r>
              <a:rPr lang="en-US" altLang="en-US" sz="2400" dirty="0" smtClean="0">
                <a:latin typeface="Arial" panose="020B0604020202020204" pitchFamily="34" charset="0"/>
                <a:cs typeface="Arial" panose="020B0604020202020204" pitchFamily="34" charset="0"/>
              </a:rPr>
              <a:t>Why is it important to have one?</a:t>
            </a:r>
          </a:p>
          <a:p>
            <a:r>
              <a:rPr lang="en-US" altLang="en-US" sz="2400" dirty="0" smtClean="0">
                <a:latin typeface="Arial" panose="020B0604020202020204" pitchFamily="34" charset="0"/>
                <a:cs typeface="Arial" panose="020B0604020202020204" pitchFamily="34" charset="0"/>
              </a:rPr>
              <a:t>How do we make one?</a:t>
            </a:r>
          </a:p>
        </p:txBody>
      </p:sp>
      <p:pic>
        <p:nvPicPr>
          <p:cNvPr id="7" name="Picture 3" descr="C:\Users\gur02530\AppData\Local\Microsoft\Windows\Temporary Internet Files\Content.IE5\M43E7FBW\MC90008887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663" y="3371850"/>
            <a:ext cx="251936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635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a:xfrm>
            <a:off x="884897" y="969807"/>
            <a:ext cx="10176137" cy="773325"/>
          </a:xfrm>
        </p:spPr>
        <p:txBody>
          <a:bodyPr/>
          <a:lstStyle/>
          <a:p>
            <a:r>
              <a:rPr lang="en-US" altLang="en-US" dirty="0">
                <a:latin typeface="Arial" panose="020B0604020202020204" pitchFamily="34" charset="0"/>
              </a:rPr>
              <a:t>Functional decomposition</a:t>
            </a:r>
            <a:endParaRPr lang="en-US" dirty="0"/>
          </a:p>
        </p:txBody>
      </p:sp>
      <p:sp>
        <p:nvSpPr>
          <p:cNvPr id="6" name="Rectangle 3"/>
          <p:cNvSpPr txBox="1">
            <a:spLocks noChangeArrowheads="1"/>
          </p:cNvSpPr>
          <p:nvPr/>
        </p:nvSpPr>
        <p:spPr bwMode="auto">
          <a:xfrm>
            <a:off x="689610" y="2625090"/>
            <a:ext cx="8689975" cy="4811713"/>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r>
              <a:rPr lang="en-US" altLang="en-US" sz="3200" dirty="0" smtClean="0">
                <a:latin typeface="Arial" panose="020B0604020202020204" pitchFamily="34" charset="0"/>
              </a:rPr>
              <a:t>Need to break down the tasks into smaller tasks</a:t>
            </a:r>
          </a:p>
          <a:p>
            <a:pPr lvl="1"/>
            <a:r>
              <a:rPr lang="en-US" altLang="en-US" sz="3200" dirty="0" smtClean="0">
                <a:latin typeface="Arial" panose="020B0604020202020204" pitchFamily="34" charset="0"/>
              </a:rPr>
              <a:t>Keep repeating this</a:t>
            </a:r>
          </a:p>
          <a:p>
            <a:pPr lvl="2"/>
            <a:r>
              <a:rPr lang="en-US" altLang="en-US" sz="2800" dirty="0" smtClean="0">
                <a:latin typeface="Arial" panose="020B0604020202020204" pitchFamily="34" charset="0"/>
              </a:rPr>
              <a:t>For how long?</a:t>
            </a:r>
          </a:p>
          <a:p>
            <a:pPr lvl="2"/>
            <a:r>
              <a:rPr lang="en-US" altLang="en-US" sz="2800" dirty="0" smtClean="0">
                <a:latin typeface="Arial" panose="020B0604020202020204" pitchFamily="34" charset="0"/>
              </a:rPr>
              <a:t>How do we know when to stop</a:t>
            </a:r>
          </a:p>
        </p:txBody>
      </p:sp>
      <p:pic>
        <p:nvPicPr>
          <p:cNvPr id="7" name="Picture 2" descr="C:\Users\gur02530\AppData\Local\Microsoft\Windows\Temporary Internet Files\Content.IE5\XI9Q0BCC\MC900442088[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096" y="5551170"/>
            <a:ext cx="880205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xplosion 1 7"/>
          <p:cNvSpPr/>
          <p:nvPr/>
        </p:nvSpPr>
        <p:spPr>
          <a:xfrm>
            <a:off x="8873490" y="1588770"/>
            <a:ext cx="2187544" cy="1371600"/>
          </a:xfrm>
          <a:prstGeom prst="irregularSeal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Exercise</a:t>
            </a:r>
          </a:p>
        </p:txBody>
      </p:sp>
    </p:spTree>
    <p:extLst>
      <p:ext uri="{BB962C8B-B14F-4D97-AF65-F5344CB8AC3E}">
        <p14:creationId xmlns:p14="http://schemas.microsoft.com/office/powerpoint/2010/main" val="314417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Time to learn about “Modularity”</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lvl="1" fontAlgn="auto">
              <a:spcAft>
                <a:spcPts val="0"/>
              </a:spcAft>
              <a:defRPr/>
            </a:pPr>
            <a:r>
              <a:rPr lang="en-US" sz="2000" dirty="0">
                <a:latin typeface="Arial" pitchFamily="34" charset="0"/>
              </a:rPr>
              <a:t>Divide and conquer!</a:t>
            </a:r>
          </a:p>
          <a:p>
            <a:pPr lvl="1" fontAlgn="auto">
              <a:spcAft>
                <a:spcPts val="0"/>
              </a:spcAft>
              <a:defRPr/>
            </a:pPr>
            <a:r>
              <a:rPr lang="en-US" sz="2000" dirty="0">
                <a:latin typeface="Arial" pitchFamily="34" charset="0"/>
              </a:rPr>
              <a:t>Separately named and addressable components</a:t>
            </a:r>
          </a:p>
          <a:p>
            <a:pPr lvl="1" fontAlgn="auto">
              <a:spcAft>
                <a:spcPts val="0"/>
              </a:spcAft>
              <a:defRPr/>
            </a:pPr>
            <a:endParaRPr lang="en-US" sz="2000" dirty="0">
              <a:latin typeface="Arial" pitchFamily="34" charset="0"/>
            </a:endParaRPr>
          </a:p>
          <a:p>
            <a:pPr lvl="1" fontAlgn="auto">
              <a:spcAft>
                <a:spcPts val="0"/>
              </a:spcAft>
              <a:defRPr/>
            </a:pPr>
            <a:r>
              <a:rPr lang="en-US" sz="2000" dirty="0">
                <a:latin typeface="Arial" pitchFamily="34" charset="0"/>
              </a:rPr>
              <a:t>Advantage</a:t>
            </a:r>
          </a:p>
          <a:p>
            <a:pPr lvl="2" fontAlgn="auto">
              <a:spcAft>
                <a:spcPts val="0"/>
              </a:spcAft>
              <a:defRPr/>
            </a:pPr>
            <a:r>
              <a:rPr lang="en-US" sz="1800" dirty="0">
                <a:latin typeface="Arial" pitchFamily="34" charset="0"/>
              </a:rPr>
              <a:t>Software development can be better planned</a:t>
            </a:r>
          </a:p>
          <a:p>
            <a:pPr lvl="2" fontAlgn="auto">
              <a:spcAft>
                <a:spcPts val="0"/>
              </a:spcAft>
              <a:defRPr/>
            </a:pPr>
            <a:r>
              <a:rPr lang="en-US" sz="1800" dirty="0">
                <a:latin typeface="Arial" pitchFamily="34" charset="0"/>
              </a:rPr>
              <a:t>Changes can be more easily accommodated</a:t>
            </a:r>
          </a:p>
          <a:p>
            <a:pPr lvl="2" fontAlgn="auto">
              <a:spcAft>
                <a:spcPts val="0"/>
              </a:spcAft>
              <a:defRPr/>
            </a:pPr>
            <a:r>
              <a:rPr lang="en-US" sz="1800" dirty="0">
                <a:latin typeface="Arial" pitchFamily="34" charset="0"/>
              </a:rPr>
              <a:t>Testing and debugging can be more focused</a:t>
            </a:r>
          </a:p>
          <a:p>
            <a:pPr lvl="2" fontAlgn="auto">
              <a:spcAft>
                <a:spcPts val="0"/>
              </a:spcAft>
              <a:buFontTx/>
              <a:buNone/>
              <a:defRPr/>
            </a:pPr>
            <a:endParaRPr lang="en-US" sz="1800" dirty="0">
              <a:latin typeface="Arial" pitchFamily="34" charset="0"/>
            </a:endParaRPr>
          </a:p>
          <a:p>
            <a:pPr lvl="2" fontAlgn="auto">
              <a:spcAft>
                <a:spcPts val="0"/>
              </a:spcAft>
              <a:buFontTx/>
              <a:buNone/>
              <a:defRPr/>
            </a:pPr>
            <a:r>
              <a:rPr lang="en-US" sz="1800" dirty="0">
                <a:latin typeface="Arial" pitchFamily="34" charset="0"/>
              </a:rPr>
              <a:t>Functional independence is a is a direct outgrowth of modularity</a:t>
            </a:r>
          </a:p>
          <a:p>
            <a:pPr lvl="2" fontAlgn="auto">
              <a:spcAft>
                <a:spcPts val="0"/>
              </a:spcAft>
              <a:defRPr/>
            </a:pPr>
            <a:r>
              <a:rPr lang="en-US" sz="1800" dirty="0">
                <a:latin typeface="Arial" pitchFamily="34" charset="0"/>
              </a:rPr>
              <a:t>	Cohesion</a:t>
            </a:r>
          </a:p>
          <a:p>
            <a:pPr lvl="2" fontAlgn="auto">
              <a:spcAft>
                <a:spcPts val="0"/>
              </a:spcAft>
              <a:defRPr/>
            </a:pPr>
            <a:r>
              <a:rPr lang="en-US" sz="1800" dirty="0">
                <a:latin typeface="Arial" pitchFamily="34" charset="0"/>
              </a:rPr>
              <a:t>	Coupling</a:t>
            </a:r>
          </a:p>
          <a:p>
            <a:pPr marL="1943083" lvl="3" indent="0">
              <a:lnSpc>
                <a:spcPct val="90000"/>
              </a:lnSpc>
              <a:buNone/>
            </a:pPr>
            <a:endParaRPr lang="en-US" sz="2400" dirty="0" smtClean="0">
              <a:latin typeface="+mj-lt"/>
              <a:ea typeface="BentonSans"/>
              <a:cs typeface="BentonSans"/>
            </a:endParaRPr>
          </a:p>
          <a:p>
            <a:pPr marL="1943083" lvl="3" indent="0">
              <a:lnSpc>
                <a:spcPct val="90000"/>
              </a:lnSpc>
              <a:buNone/>
            </a:pPr>
            <a:endParaRPr lang="en-US" sz="2400" dirty="0" smtClean="0">
              <a:latin typeface="+mj-lt"/>
              <a:ea typeface="BentonSans"/>
              <a:cs typeface="BentonSans"/>
            </a:endParaRPr>
          </a:p>
          <a:p>
            <a:pPr marL="1295389" lvl="2" indent="0">
              <a:lnSpc>
                <a:spcPct val="90000"/>
              </a:lnSpc>
              <a:buNone/>
            </a:pPr>
            <a:endParaRPr lang="en-US" sz="2400" dirty="0">
              <a:latin typeface="+mj-lt"/>
              <a:ea typeface="BentonSans"/>
              <a:cs typeface="BentonSans"/>
            </a:endParaRPr>
          </a:p>
        </p:txBody>
      </p:sp>
      <p:pic>
        <p:nvPicPr>
          <p:cNvPr id="6"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1473568"/>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4481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Cohesiveness</a:t>
            </a:r>
            <a:endParaRPr lang="en-US" dirty="0"/>
          </a:p>
        </p:txBody>
      </p:sp>
      <p:sp>
        <p:nvSpPr>
          <p:cNvPr id="6" name="Rectangle 1027"/>
          <p:cNvSpPr txBox="1">
            <a:spLocks noChangeArrowheads="1"/>
          </p:cNvSpPr>
          <p:nvPr/>
        </p:nvSpPr>
        <p:spPr>
          <a:xfrm>
            <a:off x="1882140" y="2754528"/>
            <a:ext cx="8534400" cy="2514600"/>
          </a:xfrm>
          <a:prstGeom prst="rect">
            <a:avLst/>
          </a:prstGeom>
        </p:spPr>
        <p:txBody>
          <a:bodyPr>
            <a:normAutofit lnSpcReduction="1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2">
              <a:lnSpc>
                <a:spcPct val="90000"/>
              </a:lnSpc>
              <a:defRPr/>
            </a:pPr>
            <a:endParaRPr lang="en-US" sz="1800" smtClean="0">
              <a:latin typeface="Arial" pitchFamily="34" charset="0"/>
            </a:endParaRPr>
          </a:p>
          <a:p>
            <a:pPr lvl="1">
              <a:lnSpc>
                <a:spcPct val="90000"/>
              </a:lnSpc>
              <a:defRPr/>
            </a:pPr>
            <a:r>
              <a:rPr lang="en-US" sz="2400" smtClean="0">
                <a:latin typeface="Arial" pitchFamily="34" charset="0"/>
              </a:rPr>
              <a:t>Module cohesion</a:t>
            </a:r>
          </a:p>
          <a:p>
            <a:pPr lvl="1">
              <a:lnSpc>
                <a:spcPct val="90000"/>
              </a:lnSpc>
              <a:defRPr/>
            </a:pPr>
            <a:endParaRPr lang="en-US" sz="2400" smtClean="0">
              <a:latin typeface="Arial" pitchFamily="34" charset="0"/>
            </a:endParaRPr>
          </a:p>
          <a:p>
            <a:pPr lvl="2">
              <a:lnSpc>
                <a:spcPct val="90000"/>
              </a:lnSpc>
              <a:defRPr/>
            </a:pPr>
            <a:r>
              <a:rPr lang="en-US" sz="1800" smtClean="0">
                <a:latin typeface="Arial" pitchFamily="34" charset="0"/>
              </a:rPr>
              <a:t>Measure of internal strength of module</a:t>
            </a:r>
          </a:p>
          <a:p>
            <a:pPr lvl="2">
              <a:lnSpc>
                <a:spcPct val="90000"/>
              </a:lnSpc>
              <a:defRPr/>
            </a:pPr>
            <a:endParaRPr lang="en-US" sz="1800" smtClean="0">
              <a:latin typeface="Arial" pitchFamily="34" charset="0"/>
            </a:endParaRPr>
          </a:p>
          <a:p>
            <a:pPr lvl="2">
              <a:lnSpc>
                <a:spcPct val="90000"/>
              </a:lnSpc>
              <a:defRPr/>
            </a:pPr>
            <a:r>
              <a:rPr lang="en-US" sz="1800" smtClean="0">
                <a:latin typeface="Arial" pitchFamily="34" charset="0"/>
              </a:rPr>
              <a:t>Degree to which a Module performs ....</a:t>
            </a:r>
            <a:br>
              <a:rPr lang="en-US" sz="1800" smtClean="0">
                <a:latin typeface="Arial" pitchFamily="34" charset="0"/>
              </a:rPr>
            </a:br>
            <a:r>
              <a:rPr lang="en-US" sz="1800" smtClean="0">
                <a:latin typeface="Arial" pitchFamily="34" charset="0"/>
              </a:rPr>
              <a:t>				</a:t>
            </a:r>
            <a:r>
              <a:rPr lang="en-US" sz="1800" b="1" smtClean="0">
                <a:latin typeface="Arial" pitchFamily="34" charset="0"/>
              </a:rPr>
              <a:t>one and only one defined task</a:t>
            </a:r>
          </a:p>
          <a:p>
            <a:pPr lvl="2">
              <a:lnSpc>
                <a:spcPct val="90000"/>
              </a:lnSpc>
              <a:defRPr/>
            </a:pPr>
            <a:r>
              <a:rPr lang="en-US" sz="1800" smtClean="0">
                <a:latin typeface="Arial" pitchFamily="34" charset="0"/>
              </a:rPr>
              <a:t>Goal is to be highly cohesive</a:t>
            </a:r>
          </a:p>
          <a:p>
            <a:pPr lvl="2">
              <a:lnSpc>
                <a:spcPct val="90000"/>
              </a:lnSpc>
              <a:defRPr/>
            </a:pPr>
            <a:endParaRPr lang="en-US" sz="1800" smtClean="0">
              <a:latin typeface="Arial" pitchFamily="34" charset="0"/>
            </a:endParaRPr>
          </a:p>
          <a:p>
            <a:pPr lvl="1">
              <a:lnSpc>
                <a:spcPct val="90000"/>
              </a:lnSpc>
              <a:defRPr/>
            </a:pPr>
            <a:endParaRPr lang="en-US" sz="1600" dirty="0" smtClean="0">
              <a:latin typeface="Arial" pitchFamily="34" charset="0"/>
            </a:endParaRPr>
          </a:p>
        </p:txBody>
      </p:sp>
      <p:pic>
        <p:nvPicPr>
          <p:cNvPr id="7"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3140" y="1687728"/>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descr="C:\Users\gur02530\AppData\Local\Microsoft\Windows\Temporary Internet Files\Content.IE5\SC5QA267\MC90043705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0" y="5726328"/>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81441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Cohesiveness</a:t>
            </a:r>
            <a:endParaRPr lang="en-US" dirty="0"/>
          </a:p>
        </p:txBody>
      </p:sp>
      <p:pic>
        <p:nvPicPr>
          <p:cNvPr id="6" name="Picture 4" descr="13-13_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980" y="3123881"/>
            <a:ext cx="9608820" cy="533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1668779" y="2361881"/>
            <a:ext cx="7892959"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342900" indent="-342900"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342900" indent="-17145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lvl="2" eaLnBrk="1" hangingPunct="1">
              <a:lnSpc>
                <a:spcPct val="90000"/>
              </a:lnSpc>
              <a:spcAft>
                <a:spcPts val="600"/>
              </a:spcAft>
            </a:pPr>
            <a:r>
              <a:rPr lang="en-US" altLang="en-US" sz="2400">
                <a:solidFill>
                  <a:schemeClr val="accent2"/>
                </a:solidFill>
                <a:latin typeface="Arial" panose="020B0604020202020204" pitchFamily="34" charset="0"/>
              </a:rPr>
              <a:t>Its not practical to have function with just one task</a:t>
            </a:r>
          </a:p>
          <a:p>
            <a:pPr lvl="2" eaLnBrk="1" hangingPunct="1">
              <a:lnSpc>
                <a:spcPct val="90000"/>
              </a:lnSpc>
              <a:spcAft>
                <a:spcPts val="600"/>
              </a:spcAft>
            </a:pPr>
            <a:r>
              <a:rPr lang="en-US" altLang="en-US" sz="2400">
                <a:solidFill>
                  <a:schemeClr val="accent2"/>
                </a:solidFill>
                <a:latin typeface="Arial" panose="020B0604020202020204" pitchFamily="34" charset="0"/>
              </a:rPr>
              <a:t>- So what are the alternatives?</a:t>
            </a:r>
          </a:p>
        </p:txBody>
      </p:sp>
      <p:pic>
        <p:nvPicPr>
          <p:cNvPr id="11"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6537" y="1752281"/>
            <a:ext cx="943723" cy="151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7577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Breaking down the Parser module</a:t>
            </a:r>
            <a:endParaRPr lang="en-US" dirty="0"/>
          </a:p>
        </p:txBody>
      </p:sp>
      <p:grpSp>
        <p:nvGrpSpPr>
          <p:cNvPr id="52" name="Group 51"/>
          <p:cNvGrpSpPr/>
          <p:nvPr/>
        </p:nvGrpSpPr>
        <p:grpSpPr>
          <a:xfrm>
            <a:off x="3483690" y="4919335"/>
            <a:ext cx="1578768" cy="789384"/>
            <a:chOff x="962739" y="2497603"/>
            <a:chExt cx="1578768" cy="789384"/>
          </a:xfrm>
        </p:grpSpPr>
        <p:sp>
          <p:nvSpPr>
            <p:cNvPr id="98" name="Rounded Rectangle 97"/>
            <p:cNvSpPr/>
            <p:nvPr/>
          </p:nvSpPr>
          <p:spPr>
            <a:xfrm>
              <a:off x="962739" y="2497603"/>
              <a:ext cx="1578768" cy="78938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Rounded Rectangle 4"/>
            <p:cNvSpPr/>
            <p:nvPr/>
          </p:nvSpPr>
          <p:spPr>
            <a:xfrm>
              <a:off x="985859" y="2520723"/>
              <a:ext cx="1532528" cy="7431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Parser</a:t>
              </a:r>
              <a:endParaRPr lang="en-US" sz="1900" kern="1200" dirty="0"/>
            </a:p>
          </p:txBody>
        </p:sp>
      </p:grpSp>
      <p:grpSp>
        <p:nvGrpSpPr>
          <p:cNvPr id="53" name="Group 52"/>
          <p:cNvGrpSpPr/>
          <p:nvPr/>
        </p:nvGrpSpPr>
        <p:grpSpPr>
          <a:xfrm>
            <a:off x="5335474" y="3664934"/>
            <a:ext cx="85477" cy="1709551"/>
            <a:chOff x="2814523" y="1243202"/>
            <a:chExt cx="85477" cy="1709551"/>
          </a:xfrm>
        </p:grpSpPr>
        <p:sp>
          <p:nvSpPr>
            <p:cNvPr id="96" name="Straight Connector 5"/>
            <p:cNvSpPr/>
            <p:nvPr/>
          </p:nvSpPr>
          <p:spPr>
            <a:xfrm rot="17500715">
              <a:off x="2002486" y="2083410"/>
              <a:ext cx="1709551" cy="29135"/>
            </a:xfrm>
            <a:custGeom>
              <a:avLst/>
              <a:gdLst/>
              <a:ahLst/>
              <a:cxnLst/>
              <a:rect l="0" t="0" r="0" b="0"/>
              <a:pathLst>
                <a:path>
                  <a:moveTo>
                    <a:pt x="0" y="14567"/>
                  </a:moveTo>
                  <a:lnTo>
                    <a:pt x="1709551" y="1456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7" name="Straight Connector 6"/>
            <p:cNvSpPr/>
            <p:nvPr/>
          </p:nvSpPr>
          <p:spPr>
            <a:xfrm rot="17500715">
              <a:off x="2814523" y="2055239"/>
              <a:ext cx="85477" cy="8547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54" name="Group 53"/>
          <p:cNvGrpSpPr/>
          <p:nvPr/>
        </p:nvGrpSpPr>
        <p:grpSpPr>
          <a:xfrm>
            <a:off x="5693966" y="3330699"/>
            <a:ext cx="1578768" cy="789384"/>
            <a:chOff x="3173015" y="908967"/>
            <a:chExt cx="1578768" cy="789384"/>
          </a:xfrm>
        </p:grpSpPr>
        <p:sp>
          <p:nvSpPr>
            <p:cNvPr id="94" name="Rounded Rectangle 93"/>
            <p:cNvSpPr/>
            <p:nvPr/>
          </p:nvSpPr>
          <p:spPr>
            <a:xfrm>
              <a:off x="3173015" y="908967"/>
              <a:ext cx="1578768" cy="78938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 name="Rounded Rectangle 8"/>
            <p:cNvSpPr/>
            <p:nvPr/>
          </p:nvSpPr>
          <p:spPr>
            <a:xfrm>
              <a:off x="3196135" y="932087"/>
              <a:ext cx="1532528" cy="7431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Cmd</a:t>
              </a:r>
              <a:r>
                <a:rPr lang="en-US" sz="1900" kern="1200" dirty="0" smtClean="0"/>
                <a:t> parsing</a:t>
              </a:r>
              <a:endParaRPr lang="en-US" sz="1900" kern="1200" dirty="0"/>
            </a:p>
          </p:txBody>
        </p:sp>
      </p:grpSp>
      <p:grpSp>
        <p:nvGrpSpPr>
          <p:cNvPr id="55" name="Group 54"/>
          <p:cNvGrpSpPr/>
          <p:nvPr/>
        </p:nvGrpSpPr>
        <p:grpSpPr>
          <a:xfrm>
            <a:off x="7560843" y="2718575"/>
            <a:ext cx="55292" cy="1105842"/>
            <a:chOff x="5039892" y="296843"/>
            <a:chExt cx="55292" cy="1105842"/>
          </a:xfrm>
        </p:grpSpPr>
        <p:sp>
          <p:nvSpPr>
            <p:cNvPr id="92" name="Straight Connector 9"/>
            <p:cNvSpPr/>
            <p:nvPr/>
          </p:nvSpPr>
          <p:spPr>
            <a:xfrm rot="18289469">
              <a:off x="4514616" y="835196"/>
              <a:ext cx="1105842" cy="29135"/>
            </a:xfrm>
            <a:custGeom>
              <a:avLst/>
              <a:gdLst/>
              <a:ahLst/>
              <a:cxnLst/>
              <a:rect l="0" t="0" r="0" b="0"/>
              <a:pathLst>
                <a:path>
                  <a:moveTo>
                    <a:pt x="0" y="14567"/>
                  </a:moveTo>
                  <a:lnTo>
                    <a:pt x="1105842" y="1456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3" name="Straight Connector 10"/>
            <p:cNvSpPr/>
            <p:nvPr/>
          </p:nvSpPr>
          <p:spPr>
            <a:xfrm rot="18289469">
              <a:off x="5039892" y="822117"/>
              <a:ext cx="55292" cy="5529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56" name="Group 55"/>
          <p:cNvGrpSpPr/>
          <p:nvPr/>
        </p:nvGrpSpPr>
        <p:grpSpPr>
          <a:xfrm>
            <a:off x="7904242" y="2422907"/>
            <a:ext cx="1578768" cy="789384"/>
            <a:chOff x="5383291" y="1175"/>
            <a:chExt cx="1578768" cy="789384"/>
          </a:xfrm>
        </p:grpSpPr>
        <p:sp>
          <p:nvSpPr>
            <p:cNvPr id="90" name="Rounded Rectangle 89"/>
            <p:cNvSpPr/>
            <p:nvPr/>
          </p:nvSpPr>
          <p:spPr>
            <a:xfrm>
              <a:off x="5383291" y="1175"/>
              <a:ext cx="1578768" cy="78938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1" name="Rounded Rectangle 12"/>
            <p:cNvSpPr/>
            <p:nvPr/>
          </p:nvSpPr>
          <p:spPr>
            <a:xfrm>
              <a:off x="5406411" y="24295"/>
              <a:ext cx="1532528" cy="7431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Extract </a:t>
              </a:r>
              <a:r>
                <a:rPr lang="en-US" sz="1900" kern="1200" dirty="0" err="1" smtClean="0"/>
                <a:t>cmd</a:t>
              </a:r>
              <a:endParaRPr lang="en-US" sz="1900" kern="1200" dirty="0"/>
            </a:p>
          </p:txBody>
        </p:sp>
      </p:grpSp>
      <p:grpSp>
        <p:nvGrpSpPr>
          <p:cNvPr id="57" name="Group 56"/>
          <p:cNvGrpSpPr/>
          <p:nvPr/>
        </p:nvGrpSpPr>
        <p:grpSpPr>
          <a:xfrm>
            <a:off x="7904242" y="3330699"/>
            <a:ext cx="1578768" cy="789384"/>
            <a:chOff x="5383291" y="908967"/>
            <a:chExt cx="1578768" cy="789384"/>
          </a:xfrm>
        </p:grpSpPr>
        <p:sp>
          <p:nvSpPr>
            <p:cNvPr id="88" name="Rounded Rectangle 87"/>
            <p:cNvSpPr/>
            <p:nvPr/>
          </p:nvSpPr>
          <p:spPr>
            <a:xfrm>
              <a:off x="5383291" y="908967"/>
              <a:ext cx="1578768" cy="78938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9" name="Rounded Rectangle 14"/>
            <p:cNvSpPr/>
            <p:nvPr/>
          </p:nvSpPr>
          <p:spPr>
            <a:xfrm>
              <a:off x="5406411" y="932087"/>
              <a:ext cx="1532528" cy="7431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Validate </a:t>
              </a:r>
              <a:r>
                <a:rPr lang="en-US" sz="1900" kern="1200" dirty="0" err="1" smtClean="0"/>
                <a:t>cmd</a:t>
              </a:r>
              <a:endParaRPr lang="en-US" sz="1900" kern="1200" dirty="0" smtClean="0"/>
            </a:p>
          </p:txBody>
        </p:sp>
      </p:grpSp>
      <p:grpSp>
        <p:nvGrpSpPr>
          <p:cNvPr id="58" name="Group 57"/>
          <p:cNvGrpSpPr/>
          <p:nvPr/>
        </p:nvGrpSpPr>
        <p:grpSpPr>
          <a:xfrm>
            <a:off x="7560843" y="3626367"/>
            <a:ext cx="55292" cy="1105842"/>
            <a:chOff x="5039892" y="1204635"/>
            <a:chExt cx="55292" cy="1105842"/>
          </a:xfrm>
        </p:grpSpPr>
        <p:sp>
          <p:nvSpPr>
            <p:cNvPr id="86" name="Straight Connector 15"/>
            <p:cNvSpPr/>
            <p:nvPr/>
          </p:nvSpPr>
          <p:spPr>
            <a:xfrm rot="3310531">
              <a:off x="4514616" y="1742988"/>
              <a:ext cx="1105842" cy="29135"/>
            </a:xfrm>
            <a:custGeom>
              <a:avLst/>
              <a:gdLst/>
              <a:ahLst/>
              <a:cxnLst/>
              <a:rect l="0" t="0" r="0" b="0"/>
              <a:pathLst>
                <a:path>
                  <a:moveTo>
                    <a:pt x="0" y="14567"/>
                  </a:moveTo>
                  <a:lnTo>
                    <a:pt x="1105842" y="1456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7" name="Straight Connector 16"/>
            <p:cNvSpPr/>
            <p:nvPr/>
          </p:nvSpPr>
          <p:spPr>
            <a:xfrm rot="3310531">
              <a:off x="5039892" y="1729909"/>
              <a:ext cx="55292" cy="5529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59" name="Group 58"/>
          <p:cNvGrpSpPr/>
          <p:nvPr/>
        </p:nvGrpSpPr>
        <p:grpSpPr>
          <a:xfrm>
            <a:off x="7904242" y="4238491"/>
            <a:ext cx="1578768" cy="789384"/>
            <a:chOff x="5383291" y="1816759"/>
            <a:chExt cx="1578768" cy="789384"/>
          </a:xfrm>
        </p:grpSpPr>
        <p:sp>
          <p:nvSpPr>
            <p:cNvPr id="84" name="Rounded Rectangle 83"/>
            <p:cNvSpPr/>
            <p:nvPr/>
          </p:nvSpPr>
          <p:spPr>
            <a:xfrm>
              <a:off x="5383291" y="1816759"/>
              <a:ext cx="1578768" cy="78938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5" name="Rounded Rectangle 18"/>
            <p:cNvSpPr/>
            <p:nvPr/>
          </p:nvSpPr>
          <p:spPr>
            <a:xfrm>
              <a:off x="5406411" y="1839879"/>
              <a:ext cx="1532528" cy="7431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Find parameter info</a:t>
              </a:r>
            </a:p>
          </p:txBody>
        </p:sp>
      </p:grpSp>
      <p:grpSp>
        <p:nvGrpSpPr>
          <p:cNvPr id="60" name="Group 59"/>
          <p:cNvGrpSpPr/>
          <p:nvPr/>
        </p:nvGrpSpPr>
        <p:grpSpPr>
          <a:xfrm>
            <a:off x="5354997" y="5190136"/>
            <a:ext cx="46431" cy="928628"/>
            <a:chOff x="2834046" y="2768404"/>
            <a:chExt cx="46431" cy="928628"/>
          </a:xfrm>
        </p:grpSpPr>
        <p:sp>
          <p:nvSpPr>
            <p:cNvPr id="82" name="Straight Connector 19"/>
            <p:cNvSpPr/>
            <p:nvPr/>
          </p:nvSpPr>
          <p:spPr>
            <a:xfrm rot="2829178">
              <a:off x="2392947" y="3218150"/>
              <a:ext cx="928628" cy="29135"/>
            </a:xfrm>
            <a:custGeom>
              <a:avLst/>
              <a:gdLst/>
              <a:ahLst/>
              <a:cxnLst/>
              <a:rect l="0" t="0" r="0" b="0"/>
              <a:pathLst>
                <a:path>
                  <a:moveTo>
                    <a:pt x="0" y="14567"/>
                  </a:moveTo>
                  <a:lnTo>
                    <a:pt x="928628" y="1456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3" name="Straight Connector 20"/>
            <p:cNvSpPr/>
            <p:nvPr/>
          </p:nvSpPr>
          <p:spPr>
            <a:xfrm rot="2829178">
              <a:off x="2834046" y="3209502"/>
              <a:ext cx="46431" cy="4643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61" name="Group 60"/>
          <p:cNvGrpSpPr/>
          <p:nvPr/>
        </p:nvGrpSpPr>
        <p:grpSpPr>
          <a:xfrm>
            <a:off x="5693966" y="5600179"/>
            <a:ext cx="1578768" cy="789384"/>
            <a:chOff x="3173015" y="3178447"/>
            <a:chExt cx="1578768" cy="789384"/>
          </a:xfrm>
        </p:grpSpPr>
        <p:sp>
          <p:nvSpPr>
            <p:cNvPr id="80" name="Rounded Rectangle 79"/>
            <p:cNvSpPr/>
            <p:nvPr/>
          </p:nvSpPr>
          <p:spPr>
            <a:xfrm>
              <a:off x="3173015" y="3178447"/>
              <a:ext cx="1578768" cy="78938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1" name="Rounded Rectangle 22"/>
            <p:cNvSpPr/>
            <p:nvPr/>
          </p:nvSpPr>
          <p:spPr>
            <a:xfrm>
              <a:off x="3196135" y="3201567"/>
              <a:ext cx="1532528" cy="7431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Parameter parsing</a:t>
              </a:r>
              <a:endParaRPr lang="en-US" sz="1900" kern="1200" dirty="0"/>
            </a:p>
          </p:txBody>
        </p:sp>
      </p:grpSp>
      <p:grpSp>
        <p:nvGrpSpPr>
          <p:cNvPr id="62" name="Group 61"/>
          <p:cNvGrpSpPr/>
          <p:nvPr/>
        </p:nvGrpSpPr>
        <p:grpSpPr>
          <a:xfrm>
            <a:off x="7199637" y="5748481"/>
            <a:ext cx="777703" cy="38885"/>
            <a:chOff x="4678686" y="3326749"/>
            <a:chExt cx="777703" cy="38885"/>
          </a:xfrm>
        </p:grpSpPr>
        <p:sp>
          <p:nvSpPr>
            <p:cNvPr id="78" name="Straight Connector 23"/>
            <p:cNvSpPr/>
            <p:nvPr/>
          </p:nvSpPr>
          <p:spPr>
            <a:xfrm rot="19457599">
              <a:off x="4678686" y="3331624"/>
              <a:ext cx="777703" cy="29135"/>
            </a:xfrm>
            <a:custGeom>
              <a:avLst/>
              <a:gdLst/>
              <a:ahLst/>
              <a:cxnLst/>
              <a:rect l="0" t="0" r="0" b="0"/>
              <a:pathLst>
                <a:path>
                  <a:moveTo>
                    <a:pt x="0" y="14567"/>
                  </a:moveTo>
                  <a:lnTo>
                    <a:pt x="777703" y="1456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9" name="Straight Connector 24"/>
            <p:cNvSpPr/>
            <p:nvPr/>
          </p:nvSpPr>
          <p:spPr>
            <a:xfrm rot="19457599">
              <a:off x="5048095" y="3326749"/>
              <a:ext cx="38885" cy="3888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63" name="Group 62"/>
          <p:cNvGrpSpPr/>
          <p:nvPr/>
        </p:nvGrpSpPr>
        <p:grpSpPr>
          <a:xfrm>
            <a:off x="7904242" y="5146283"/>
            <a:ext cx="1578768" cy="789384"/>
            <a:chOff x="5383291" y="2724551"/>
            <a:chExt cx="1578768" cy="789384"/>
          </a:xfrm>
        </p:grpSpPr>
        <p:sp>
          <p:nvSpPr>
            <p:cNvPr id="76" name="Rounded Rectangle 75"/>
            <p:cNvSpPr/>
            <p:nvPr/>
          </p:nvSpPr>
          <p:spPr>
            <a:xfrm>
              <a:off x="5383291" y="2724551"/>
              <a:ext cx="1578768" cy="78938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Rounded Rectangle 26"/>
            <p:cNvSpPr/>
            <p:nvPr/>
          </p:nvSpPr>
          <p:spPr>
            <a:xfrm>
              <a:off x="5406411" y="2747671"/>
              <a:ext cx="1532528" cy="7431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Validate parameters</a:t>
              </a:r>
              <a:endParaRPr lang="en-US" sz="1900" kern="1200" dirty="0"/>
            </a:p>
          </p:txBody>
        </p:sp>
      </p:grpSp>
      <p:grpSp>
        <p:nvGrpSpPr>
          <p:cNvPr id="64" name="Group 63"/>
          <p:cNvGrpSpPr/>
          <p:nvPr/>
        </p:nvGrpSpPr>
        <p:grpSpPr>
          <a:xfrm>
            <a:off x="7199637" y="6202377"/>
            <a:ext cx="777703" cy="38885"/>
            <a:chOff x="4678686" y="3780645"/>
            <a:chExt cx="777703" cy="38885"/>
          </a:xfrm>
        </p:grpSpPr>
        <p:sp>
          <p:nvSpPr>
            <p:cNvPr id="74" name="Straight Connector 27"/>
            <p:cNvSpPr/>
            <p:nvPr/>
          </p:nvSpPr>
          <p:spPr>
            <a:xfrm rot="2142401">
              <a:off x="4678686" y="3785520"/>
              <a:ext cx="777703" cy="29135"/>
            </a:xfrm>
            <a:custGeom>
              <a:avLst/>
              <a:gdLst/>
              <a:ahLst/>
              <a:cxnLst/>
              <a:rect l="0" t="0" r="0" b="0"/>
              <a:pathLst>
                <a:path>
                  <a:moveTo>
                    <a:pt x="0" y="14567"/>
                  </a:moveTo>
                  <a:lnTo>
                    <a:pt x="777703" y="1456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Straight Connector 28"/>
            <p:cNvSpPr/>
            <p:nvPr/>
          </p:nvSpPr>
          <p:spPr>
            <a:xfrm rot="2142401">
              <a:off x="5048095" y="3780645"/>
              <a:ext cx="38885" cy="3888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65" name="Group 64"/>
          <p:cNvGrpSpPr/>
          <p:nvPr/>
        </p:nvGrpSpPr>
        <p:grpSpPr>
          <a:xfrm>
            <a:off x="7904242" y="6054075"/>
            <a:ext cx="1578768" cy="789384"/>
            <a:chOff x="5383291" y="3632343"/>
            <a:chExt cx="1578768" cy="789384"/>
          </a:xfrm>
        </p:grpSpPr>
        <p:sp>
          <p:nvSpPr>
            <p:cNvPr id="72" name="Rounded Rectangle 71"/>
            <p:cNvSpPr/>
            <p:nvPr/>
          </p:nvSpPr>
          <p:spPr>
            <a:xfrm>
              <a:off x="5383291" y="3632343"/>
              <a:ext cx="1578768" cy="78938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Rounded Rectangle 30"/>
            <p:cNvSpPr/>
            <p:nvPr/>
          </p:nvSpPr>
          <p:spPr>
            <a:xfrm>
              <a:off x="5406411" y="3655463"/>
              <a:ext cx="1532528" cy="7431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Move to C </a:t>
              </a:r>
              <a:r>
                <a:rPr lang="en-US" sz="1900" kern="1200" dirty="0" err="1" smtClean="0"/>
                <a:t>struct</a:t>
              </a:r>
              <a:endParaRPr lang="en-US" sz="1900" kern="1200" dirty="0"/>
            </a:p>
          </p:txBody>
        </p:sp>
      </p:grpSp>
      <p:grpSp>
        <p:nvGrpSpPr>
          <p:cNvPr id="66" name="Group 65"/>
          <p:cNvGrpSpPr/>
          <p:nvPr/>
        </p:nvGrpSpPr>
        <p:grpSpPr>
          <a:xfrm>
            <a:off x="5335474" y="5253570"/>
            <a:ext cx="85477" cy="1709551"/>
            <a:chOff x="2814523" y="2831838"/>
            <a:chExt cx="85477" cy="1709551"/>
          </a:xfrm>
        </p:grpSpPr>
        <p:sp>
          <p:nvSpPr>
            <p:cNvPr id="70" name="Straight Connector 31"/>
            <p:cNvSpPr/>
            <p:nvPr/>
          </p:nvSpPr>
          <p:spPr>
            <a:xfrm rot="4099285">
              <a:off x="2002486" y="3672046"/>
              <a:ext cx="1709551" cy="29135"/>
            </a:xfrm>
            <a:custGeom>
              <a:avLst/>
              <a:gdLst/>
              <a:ahLst/>
              <a:cxnLst/>
              <a:rect l="0" t="0" r="0" b="0"/>
              <a:pathLst>
                <a:path>
                  <a:moveTo>
                    <a:pt x="0" y="14567"/>
                  </a:moveTo>
                  <a:lnTo>
                    <a:pt x="1709551" y="1456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1" name="Straight Connector 32"/>
            <p:cNvSpPr/>
            <p:nvPr/>
          </p:nvSpPr>
          <p:spPr>
            <a:xfrm rot="4099285">
              <a:off x="2814523" y="3643875"/>
              <a:ext cx="85477" cy="8547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67" name="Group 66"/>
          <p:cNvGrpSpPr/>
          <p:nvPr/>
        </p:nvGrpSpPr>
        <p:grpSpPr>
          <a:xfrm>
            <a:off x="5693966" y="6507971"/>
            <a:ext cx="1578768" cy="789384"/>
            <a:chOff x="3173015" y="4086239"/>
            <a:chExt cx="1578768" cy="789384"/>
          </a:xfrm>
        </p:grpSpPr>
        <p:sp>
          <p:nvSpPr>
            <p:cNvPr id="68" name="Rounded Rectangle 67"/>
            <p:cNvSpPr/>
            <p:nvPr/>
          </p:nvSpPr>
          <p:spPr>
            <a:xfrm>
              <a:off x="3173015" y="4086239"/>
              <a:ext cx="1578768" cy="78938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Rounded Rectangle 34"/>
            <p:cNvSpPr/>
            <p:nvPr/>
          </p:nvSpPr>
          <p:spPr>
            <a:xfrm>
              <a:off x="3196135" y="4109359"/>
              <a:ext cx="1532528" cy="7431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Pass C </a:t>
              </a:r>
              <a:r>
                <a:rPr lang="en-US" sz="1900" kern="1200" dirty="0" err="1" smtClean="0"/>
                <a:t>struct</a:t>
              </a:r>
              <a:r>
                <a:rPr lang="en-US" sz="1900" kern="1200" dirty="0" smtClean="0"/>
                <a:t> to App </a:t>
              </a:r>
              <a:r>
                <a:rPr lang="en-US" sz="1900" kern="1200" dirty="0" err="1" smtClean="0"/>
                <a:t>Interf</a:t>
              </a:r>
              <a:endParaRPr lang="en-US" sz="1900" kern="1200" dirty="0"/>
            </a:p>
          </p:txBody>
        </p:sp>
      </p:grpSp>
    </p:spTree>
    <p:extLst>
      <p:ext uri="{BB962C8B-B14F-4D97-AF65-F5344CB8AC3E}">
        <p14:creationId xmlns:p14="http://schemas.microsoft.com/office/powerpoint/2010/main" val="28306291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Coupling</a:t>
            </a:r>
            <a:endParaRPr lang="en-US" dirty="0"/>
          </a:p>
        </p:txBody>
      </p:sp>
      <p:sp>
        <p:nvSpPr>
          <p:cNvPr id="8" name="Rectangle 3"/>
          <p:cNvSpPr txBox="1">
            <a:spLocks noChangeArrowheads="1"/>
          </p:cNvSpPr>
          <p:nvPr/>
        </p:nvSpPr>
        <p:spPr bwMode="auto">
          <a:xfrm>
            <a:off x="439127" y="2385060"/>
            <a:ext cx="10176137" cy="4811713"/>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r>
              <a:rPr lang="en-US" altLang="en-US" sz="2800" dirty="0" smtClean="0">
                <a:latin typeface="Arial" panose="020B0604020202020204" pitchFamily="34" charset="0"/>
              </a:rPr>
              <a:t>Module coupling </a:t>
            </a:r>
          </a:p>
          <a:p>
            <a:pPr lvl="2">
              <a:buFont typeface="Times" panose="02020603050405020304" pitchFamily="18" charset="0"/>
              <a:buChar char="•"/>
            </a:pPr>
            <a:r>
              <a:rPr lang="en-US" altLang="en-US" sz="2200" dirty="0" smtClean="0">
                <a:latin typeface="Arial" panose="020B0604020202020204" pitchFamily="34" charset="0"/>
              </a:rPr>
              <a:t>Degree to which a module is connected to other modules in the system</a:t>
            </a:r>
          </a:p>
          <a:p>
            <a:pPr lvl="2">
              <a:buFont typeface="Times" panose="02020603050405020304" pitchFamily="18" charset="0"/>
              <a:buChar char="•"/>
            </a:pPr>
            <a:r>
              <a:rPr lang="en-US" altLang="en-US" sz="2200" dirty="0" smtClean="0">
                <a:latin typeface="Arial" panose="020B0604020202020204" pitchFamily="34" charset="0"/>
              </a:rPr>
              <a:t>Goal is to be loosely coupled</a:t>
            </a:r>
          </a:p>
          <a:p>
            <a:pPr lvl="2">
              <a:buFont typeface="Times" panose="02020603050405020304" pitchFamily="18" charset="0"/>
              <a:buChar char="•"/>
            </a:pPr>
            <a:endParaRPr lang="en-US" altLang="en-US" sz="2200" dirty="0" smtClean="0">
              <a:latin typeface="Arial" panose="020B0604020202020204" pitchFamily="34" charset="0"/>
            </a:endParaRPr>
          </a:p>
          <a:p>
            <a:pPr lvl="2">
              <a:buFont typeface="Times" panose="02020603050405020304" pitchFamily="18" charset="0"/>
              <a:buChar char="•"/>
            </a:pPr>
            <a:r>
              <a:rPr lang="en-US" altLang="en-US" sz="2200" dirty="0" smtClean="0">
                <a:latin typeface="Arial" panose="020B0604020202020204" pitchFamily="34" charset="0"/>
              </a:rPr>
              <a:t>Ideally only parameter level sharing should happen across modules</a:t>
            </a:r>
          </a:p>
          <a:p>
            <a:pPr lvl="1"/>
            <a:endParaRPr lang="en-US" altLang="en-US" dirty="0" smtClean="0">
              <a:latin typeface="Arial" panose="020B0604020202020204" pitchFamily="34" charset="0"/>
            </a:endParaRPr>
          </a:p>
        </p:txBody>
      </p:sp>
      <p:pic>
        <p:nvPicPr>
          <p:cNvPr id="9"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732" y="1490032"/>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35219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cs typeface="Times New Roman" panose="02020603050405020304" pitchFamily="18" charset="0"/>
              </a:rPr>
              <a:t>What about “Information Hiding”</a:t>
            </a:r>
            <a:br>
              <a:rPr lang="en-US" altLang="en-US" dirty="0">
                <a:latin typeface="Arial" panose="020B0604020202020204" pitchFamily="34" charset="0"/>
                <a:cs typeface="Times New Roman" panose="02020603050405020304" pitchFamily="18" charset="0"/>
              </a:rPr>
            </a:br>
            <a:endParaRPr lang="en-US" dirty="0"/>
          </a:p>
        </p:txBody>
      </p:sp>
      <p:sp>
        <p:nvSpPr>
          <p:cNvPr id="8" name="Rectangle 3"/>
          <p:cNvSpPr txBox="1">
            <a:spLocks noChangeArrowheads="1"/>
          </p:cNvSpPr>
          <p:nvPr/>
        </p:nvSpPr>
        <p:spPr>
          <a:xfrm>
            <a:off x="697230" y="2708910"/>
            <a:ext cx="10229850" cy="4811713"/>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defRPr/>
            </a:pPr>
            <a:r>
              <a:rPr lang="en-US" sz="2400" smtClean="0">
                <a:latin typeface="Arial" pitchFamily="34" charset="0"/>
                <a:cs typeface="Times New Roman" pitchFamily="18" charset="0"/>
              </a:rPr>
              <a:t>Users of a module should not know about how that module works</a:t>
            </a:r>
          </a:p>
          <a:p>
            <a:pPr lvl="2">
              <a:defRPr/>
            </a:pPr>
            <a:r>
              <a:rPr lang="en-US" sz="1800" smtClean="0">
                <a:latin typeface="Arial" pitchFamily="34" charset="0"/>
                <a:cs typeface="Times New Roman" pitchFamily="18" charset="0"/>
              </a:rPr>
              <a:t>E.g., printf -&gt; user need not know how it is actually implemented</a:t>
            </a:r>
          </a:p>
          <a:p>
            <a:pPr lvl="2">
              <a:defRPr/>
            </a:pPr>
            <a:r>
              <a:rPr lang="en-US" sz="1800" smtClean="0">
                <a:latin typeface="Arial" pitchFamily="34" charset="0"/>
                <a:cs typeface="Times New Roman" pitchFamily="18" charset="0"/>
              </a:rPr>
              <a:t>Accessed by operations</a:t>
            </a:r>
          </a:p>
          <a:p>
            <a:pPr lvl="1">
              <a:defRPr/>
            </a:pPr>
            <a:r>
              <a:rPr lang="en-US" sz="2400" smtClean="0">
                <a:latin typeface="Arial" pitchFamily="34" charset="0"/>
                <a:cs typeface="Times New Roman" pitchFamily="18" charset="0"/>
              </a:rPr>
              <a:t>Advantage</a:t>
            </a:r>
          </a:p>
          <a:p>
            <a:pPr lvl="2">
              <a:defRPr/>
            </a:pPr>
            <a:r>
              <a:rPr lang="en-US" sz="1800" smtClean="0">
                <a:latin typeface="Arial" pitchFamily="34" charset="0"/>
                <a:cs typeface="Times New Roman" pitchFamily="18" charset="0"/>
              </a:rPr>
              <a:t>Modules are more self-contained</a:t>
            </a:r>
          </a:p>
          <a:p>
            <a:pPr lvl="2">
              <a:defRPr/>
            </a:pPr>
            <a:r>
              <a:rPr lang="en-US" sz="1800" smtClean="0">
                <a:latin typeface="Arial" pitchFamily="34" charset="0"/>
                <a:cs typeface="Times New Roman" pitchFamily="18" charset="0"/>
              </a:rPr>
              <a:t>Results in more modifiable -&gt; maintainable system </a:t>
            </a:r>
          </a:p>
          <a:p>
            <a:pPr lvl="2">
              <a:defRPr/>
            </a:pPr>
            <a:endParaRPr lang="en-US" sz="1800" smtClean="0">
              <a:latin typeface="Arial" pitchFamily="34" charset="0"/>
              <a:cs typeface="Times New Roman" pitchFamily="18" charset="0"/>
            </a:endParaRPr>
          </a:p>
          <a:p>
            <a:pPr lvl="1">
              <a:defRPr/>
            </a:pPr>
            <a:r>
              <a:rPr lang="en-US" sz="2000" b="1" smtClean="0">
                <a:solidFill>
                  <a:srgbClr val="FF0000"/>
                </a:solidFill>
                <a:latin typeface="Arial" pitchFamily="34" charset="0"/>
                <a:cs typeface="Times New Roman" pitchFamily="18" charset="0"/>
              </a:rPr>
              <a:t>Is information hiding always good!</a:t>
            </a:r>
          </a:p>
          <a:p>
            <a:pPr lvl="2">
              <a:defRPr/>
            </a:pPr>
            <a:r>
              <a:rPr lang="en-US" sz="1800" smtClean="0">
                <a:latin typeface="Arial" pitchFamily="34" charset="0"/>
                <a:cs typeface="Times New Roman" pitchFamily="18" charset="0"/>
              </a:rPr>
              <a:t>Lets discuss!</a:t>
            </a:r>
            <a:endParaRPr lang="en-US" sz="1800" dirty="0" smtClean="0">
              <a:latin typeface="Arial" pitchFamily="34" charset="0"/>
            </a:endParaRPr>
          </a:p>
        </p:txBody>
      </p:sp>
      <p:pic>
        <p:nvPicPr>
          <p:cNvPr id="9" name="Picture 4" descr="C:\Users\gur02530\AppData\Local\Microsoft\Windows\Temporary Internet Files\Content.IE5\LLEYWW0Q\MP90044862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420" y="4884205"/>
            <a:ext cx="28704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Program Files\Microsoft Office\MEDIA\CAGCAT10\j0299125.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543" y="1518874"/>
            <a:ext cx="98673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19135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Information Hiding</a:t>
            </a:r>
            <a:endParaRPr lang="en-US" dirty="0"/>
          </a:p>
        </p:txBody>
      </p:sp>
      <p:sp>
        <p:nvSpPr>
          <p:cNvPr id="2" name="Rectangle 1"/>
          <p:cNvSpPr/>
          <p:nvPr/>
        </p:nvSpPr>
        <p:spPr>
          <a:xfrm>
            <a:off x="1401444" y="2354204"/>
            <a:ext cx="10508616" cy="3170099"/>
          </a:xfrm>
          <a:prstGeom prst="rect">
            <a:avLst/>
          </a:prstGeom>
        </p:spPr>
        <p:txBody>
          <a:bodyPr wrap="square">
            <a:spAutoFit/>
          </a:bodyPr>
          <a:lstStyle/>
          <a:p>
            <a:r>
              <a:rPr lang="en-US" altLang="en-US" sz="2800" dirty="0"/>
              <a:t>A dashboard module of an HR system calls the training module to get training information. Which is the best option?</a:t>
            </a:r>
          </a:p>
          <a:p>
            <a:pPr lvl="1"/>
            <a:r>
              <a:rPr lang="en-US" altLang="en-US" sz="2400" dirty="0" err="1"/>
              <a:t>get_training_info</a:t>
            </a:r>
            <a:r>
              <a:rPr lang="en-US" altLang="en-US" sz="2400" dirty="0"/>
              <a:t>(</a:t>
            </a:r>
            <a:r>
              <a:rPr lang="en-US" altLang="en-US" sz="2400" dirty="0" err="1"/>
              <a:t>emp_id</a:t>
            </a:r>
            <a:r>
              <a:rPr lang="en-US" altLang="en-US" sz="2400" dirty="0"/>
              <a:t>, &amp;</a:t>
            </a:r>
            <a:r>
              <a:rPr lang="en-US" altLang="en-US" sz="2400" dirty="0" err="1"/>
              <a:t>trg_data</a:t>
            </a:r>
            <a:r>
              <a:rPr lang="en-US" altLang="en-US" sz="2400" dirty="0"/>
              <a:t>)             </a:t>
            </a:r>
          </a:p>
          <a:p>
            <a:pPr lvl="1"/>
            <a:r>
              <a:rPr lang="en-US" altLang="en-US" sz="2400" dirty="0" err="1"/>
              <a:t>get_training_info</a:t>
            </a:r>
            <a:r>
              <a:rPr lang="en-US" altLang="en-US" sz="2400" dirty="0"/>
              <a:t>(</a:t>
            </a:r>
            <a:r>
              <a:rPr lang="en-US" altLang="en-US" sz="2400" dirty="0" err="1"/>
              <a:t>emp_struct</a:t>
            </a:r>
            <a:r>
              <a:rPr lang="en-US" altLang="en-US" sz="2400" dirty="0"/>
              <a:t>, &amp;</a:t>
            </a:r>
            <a:r>
              <a:rPr lang="en-US" altLang="en-US" sz="2400" dirty="0" err="1"/>
              <a:t>trg_data</a:t>
            </a:r>
            <a:r>
              <a:rPr lang="en-US" altLang="en-US" sz="2400" dirty="0"/>
              <a:t>)      // </a:t>
            </a:r>
            <a:r>
              <a:rPr lang="en-US" altLang="en-US" sz="2400" dirty="0" err="1"/>
              <a:t>emp_struct</a:t>
            </a:r>
            <a:r>
              <a:rPr lang="en-US" altLang="en-US" sz="2400" dirty="0"/>
              <a:t> is entire employee data</a:t>
            </a:r>
          </a:p>
          <a:p>
            <a:pPr lvl="1"/>
            <a:r>
              <a:rPr lang="en-US" altLang="en-US" sz="2400" dirty="0" err="1"/>
              <a:t>gt_training_info</a:t>
            </a:r>
            <a:r>
              <a:rPr lang="en-US" altLang="en-US" sz="2400" dirty="0"/>
              <a:t>(</a:t>
            </a:r>
            <a:r>
              <a:rPr lang="en-US" altLang="en-US" sz="2400" dirty="0" err="1"/>
              <a:t>emp_summary_struct</a:t>
            </a:r>
            <a:r>
              <a:rPr lang="en-US" altLang="en-US" sz="2400" dirty="0"/>
              <a:t>, &amp;</a:t>
            </a:r>
            <a:r>
              <a:rPr lang="en-US" altLang="en-US" sz="2400" dirty="0" err="1"/>
              <a:t>trg_data</a:t>
            </a:r>
            <a:r>
              <a:rPr lang="en-US" altLang="en-US" sz="2400" dirty="0"/>
              <a:t>) // </a:t>
            </a:r>
            <a:r>
              <a:rPr lang="en-US" altLang="en-US" sz="2400" dirty="0" err="1"/>
              <a:t>emp_summary_struct</a:t>
            </a:r>
            <a:r>
              <a:rPr lang="en-US" altLang="en-US" sz="2400" dirty="0"/>
              <a:t> is a small </a:t>
            </a:r>
            <a:r>
              <a:rPr lang="en-US" altLang="en-US" sz="2400" dirty="0" err="1"/>
              <a:t>struct</a:t>
            </a:r>
            <a:r>
              <a:rPr lang="en-US" altLang="en-US" sz="2400" dirty="0"/>
              <a:t> which currently stores only employee data</a:t>
            </a:r>
          </a:p>
        </p:txBody>
      </p:sp>
    </p:spTree>
    <p:extLst>
      <p:ext uri="{BB962C8B-B14F-4D97-AF65-F5344CB8AC3E}">
        <p14:creationId xmlns:p14="http://schemas.microsoft.com/office/powerpoint/2010/main" val="25205269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Attributes for good function prototype</a:t>
            </a:r>
            <a:endParaRPr lang="en-US" dirty="0"/>
          </a:p>
        </p:txBody>
      </p:sp>
      <p:sp>
        <p:nvSpPr>
          <p:cNvPr id="8" name="Rectangle 2"/>
          <p:cNvSpPr txBox="1">
            <a:spLocks noChangeArrowheads="1"/>
          </p:cNvSpPr>
          <p:nvPr/>
        </p:nvSpPr>
        <p:spPr bwMode="auto">
          <a:xfrm>
            <a:off x="1192530" y="2903220"/>
            <a:ext cx="8305800" cy="1981200"/>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lIns="90488" tIns="44450" rIns="90488" bIns="44450"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lnSpc>
                <a:spcPct val="80000"/>
              </a:lnSpc>
            </a:pPr>
            <a:r>
              <a:rPr lang="en-US" altLang="en-US" sz="2800" dirty="0" smtClean="0">
                <a:latin typeface="Arial" panose="020B0604020202020204" pitchFamily="34" charset="0"/>
              </a:rPr>
              <a:t>Extensibility of the parameters</a:t>
            </a:r>
          </a:p>
          <a:p>
            <a:pPr>
              <a:lnSpc>
                <a:spcPct val="80000"/>
              </a:lnSpc>
            </a:pPr>
            <a:r>
              <a:rPr lang="en-US" altLang="en-US" sz="2800" dirty="0" smtClean="0">
                <a:latin typeface="Arial" panose="020B0604020202020204" pitchFamily="34" charset="0"/>
              </a:rPr>
              <a:t>Consistent well defined interface/API format</a:t>
            </a:r>
          </a:p>
          <a:p>
            <a:pPr>
              <a:lnSpc>
                <a:spcPct val="80000"/>
              </a:lnSpc>
            </a:pPr>
            <a:r>
              <a:rPr lang="en-US" altLang="en-US" sz="2800" dirty="0" smtClean="0">
                <a:latin typeface="Arial" panose="020B0604020202020204" pitchFamily="34" charset="0"/>
              </a:rPr>
              <a:t>Adding error handling</a:t>
            </a:r>
          </a:p>
          <a:p>
            <a:pPr>
              <a:lnSpc>
                <a:spcPct val="80000"/>
              </a:lnSpc>
            </a:pPr>
            <a:r>
              <a:rPr lang="en-US" altLang="en-US" sz="2800" dirty="0" smtClean="0">
                <a:latin typeface="Arial" panose="020B0604020202020204" pitchFamily="34" charset="0"/>
              </a:rPr>
              <a:t>Adding details of initialization and termination</a:t>
            </a:r>
          </a:p>
          <a:p>
            <a:pPr>
              <a:lnSpc>
                <a:spcPct val="80000"/>
              </a:lnSpc>
            </a:pPr>
            <a:r>
              <a:rPr lang="en-US" altLang="en-US" sz="2800" dirty="0" smtClean="0">
                <a:latin typeface="Arial" panose="020B0604020202020204" pitchFamily="34" charset="0"/>
              </a:rPr>
              <a:t>Testability of the module</a:t>
            </a:r>
          </a:p>
        </p:txBody>
      </p:sp>
      <p:pic>
        <p:nvPicPr>
          <p:cNvPr id="9"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264" y="1806850"/>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1470660" y="5452110"/>
            <a:ext cx="8610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0488" tIns="44450" rIns="90488" bIns="44450"/>
          <a:lstStyle>
            <a:lvl1pPr marL="342900" indent="-342900"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lnSpc>
                <a:spcPct val="80000"/>
              </a:lnSpc>
              <a:spcBef>
                <a:spcPct val="20000"/>
              </a:spcBef>
              <a:buSzPct val="70000"/>
              <a:buFont typeface="Wingdings" panose="05000000000000000000" pitchFamily="2" charset="2"/>
              <a:buChar char="q"/>
            </a:pPr>
            <a:endParaRPr lang="en-US" altLang="en-US" sz="1800" dirty="0">
              <a:solidFill>
                <a:schemeClr val="tx1"/>
              </a:solidFill>
              <a:latin typeface="Arial" panose="020B0604020202020204" pitchFamily="34" charset="0"/>
              <a:cs typeface="Segoe UI" panose="020B0502040204020203" pitchFamily="34" charset="0"/>
            </a:endParaRPr>
          </a:p>
          <a:p>
            <a:pPr eaLnBrk="1" hangingPunct="1">
              <a:lnSpc>
                <a:spcPct val="80000"/>
              </a:lnSpc>
              <a:spcBef>
                <a:spcPct val="20000"/>
              </a:spcBef>
              <a:buSzPct val="70000"/>
              <a:buFont typeface="Wingdings" panose="05000000000000000000" pitchFamily="2" charset="2"/>
              <a:buNone/>
            </a:pPr>
            <a:r>
              <a:rPr lang="en-US" altLang="en-US" sz="2000" dirty="0" err="1">
                <a:solidFill>
                  <a:schemeClr val="tx1"/>
                </a:solidFill>
                <a:latin typeface="Arial" panose="020B0604020202020204" pitchFamily="34" charset="0"/>
                <a:cs typeface="Segoe UI" panose="020B0502040204020203" pitchFamily="34" charset="0"/>
              </a:rPr>
              <a:t>Protocol_return_type_et</a:t>
            </a:r>
            <a:r>
              <a:rPr lang="en-US" altLang="en-US" sz="2000" dirty="0">
                <a:solidFill>
                  <a:schemeClr val="tx1"/>
                </a:solidFill>
                <a:latin typeface="Arial" panose="020B0604020202020204" pitchFamily="34" charset="0"/>
                <a:cs typeface="Segoe UI" panose="020B0502040204020203" pitchFamily="34" charset="0"/>
              </a:rPr>
              <a:t>      </a:t>
            </a:r>
            <a:r>
              <a:rPr lang="en-US" altLang="en-US" sz="2000" dirty="0" err="1">
                <a:solidFill>
                  <a:schemeClr val="tx1"/>
                </a:solidFill>
                <a:latin typeface="Arial" panose="020B0604020202020204" pitchFamily="34" charset="0"/>
                <a:cs typeface="Segoe UI" panose="020B0502040204020203" pitchFamily="34" charset="0"/>
              </a:rPr>
              <a:t>Protocol_decode</a:t>
            </a:r>
            <a:r>
              <a:rPr lang="en-US" altLang="en-US" sz="2000" dirty="0">
                <a:solidFill>
                  <a:schemeClr val="tx1"/>
                </a:solidFill>
                <a:latin typeface="Arial" panose="020B0604020202020204" pitchFamily="34" charset="0"/>
                <a:cs typeface="Segoe UI" panose="020B0502040204020203" pitchFamily="34" charset="0"/>
              </a:rPr>
              <a:t>( [IN] Protocol_U16 </a:t>
            </a:r>
            <a:r>
              <a:rPr lang="en-US" altLang="en-US" sz="2000" dirty="0" err="1">
                <a:solidFill>
                  <a:schemeClr val="tx1"/>
                </a:solidFill>
                <a:latin typeface="Arial" panose="020B0604020202020204" pitchFamily="34" charset="0"/>
                <a:cs typeface="Segoe UI" panose="020B0502040204020203" pitchFamily="34" charset="0"/>
              </a:rPr>
              <a:t>mesg_type</a:t>
            </a:r>
            <a:r>
              <a:rPr lang="en-US" altLang="en-US" sz="2000" dirty="0">
                <a:solidFill>
                  <a:schemeClr val="tx1"/>
                </a:solidFill>
                <a:latin typeface="Arial" panose="020B0604020202020204" pitchFamily="34" charset="0"/>
                <a:cs typeface="Segoe UI" panose="020B0502040204020203" pitchFamily="34" charset="0"/>
              </a:rPr>
              <a:t>,</a:t>
            </a:r>
          </a:p>
          <a:p>
            <a:pPr eaLnBrk="1" hangingPunct="1">
              <a:lnSpc>
                <a:spcPct val="80000"/>
              </a:lnSpc>
              <a:spcBef>
                <a:spcPct val="20000"/>
              </a:spcBef>
              <a:buSzPct val="70000"/>
              <a:buFont typeface="Wingdings" panose="05000000000000000000" pitchFamily="2" charset="2"/>
              <a:buNone/>
            </a:pPr>
            <a:r>
              <a:rPr lang="en-US" altLang="en-US" sz="2000" dirty="0">
                <a:solidFill>
                  <a:schemeClr val="tx1"/>
                </a:solidFill>
                <a:latin typeface="Arial" panose="020B0604020202020204" pitchFamily="34" charset="0"/>
                <a:cs typeface="Segoe UI" panose="020B0502040204020203" pitchFamily="34" charset="0"/>
              </a:rPr>
              <a:t>					       [IN] </a:t>
            </a:r>
            <a:r>
              <a:rPr lang="en-US" altLang="en-US" sz="2000" dirty="0" err="1">
                <a:solidFill>
                  <a:schemeClr val="tx1"/>
                </a:solidFill>
                <a:latin typeface="Arial" panose="020B0604020202020204" pitchFamily="34" charset="0"/>
                <a:cs typeface="Segoe UI" panose="020B0502040204020203" pitchFamily="34" charset="0"/>
              </a:rPr>
              <a:t>Protocol_char</a:t>
            </a:r>
            <a:r>
              <a:rPr lang="en-US" altLang="en-US" sz="2000" dirty="0">
                <a:solidFill>
                  <a:schemeClr val="tx1"/>
                </a:solidFill>
                <a:latin typeface="Arial" panose="020B0604020202020204" pitchFamily="34" charset="0"/>
                <a:cs typeface="Segoe UI" panose="020B0502040204020203" pitchFamily="34" charset="0"/>
              </a:rPr>
              <a:t> *</a:t>
            </a:r>
            <a:r>
              <a:rPr lang="en-US" altLang="en-US" sz="2000" dirty="0" err="1">
                <a:solidFill>
                  <a:schemeClr val="tx1"/>
                </a:solidFill>
                <a:latin typeface="Arial" panose="020B0604020202020204" pitchFamily="34" charset="0"/>
                <a:cs typeface="Segoe UI" panose="020B0502040204020203" pitchFamily="34" charset="0"/>
              </a:rPr>
              <a:t>curr_ptr</a:t>
            </a:r>
            <a:r>
              <a:rPr lang="en-US" altLang="en-US" sz="2000" dirty="0">
                <a:solidFill>
                  <a:schemeClr val="tx1"/>
                </a:solidFill>
                <a:latin typeface="Arial" panose="020B0604020202020204" pitchFamily="34" charset="0"/>
                <a:cs typeface="Segoe UI" panose="020B0502040204020203" pitchFamily="34" charset="0"/>
              </a:rPr>
              <a:t>,</a:t>
            </a:r>
            <a:br>
              <a:rPr lang="en-US" altLang="en-US" sz="2000" dirty="0">
                <a:solidFill>
                  <a:schemeClr val="tx1"/>
                </a:solidFill>
                <a:latin typeface="Arial" panose="020B0604020202020204" pitchFamily="34" charset="0"/>
                <a:cs typeface="Segoe UI" panose="020B0502040204020203" pitchFamily="34" charset="0"/>
              </a:rPr>
            </a:br>
            <a:r>
              <a:rPr lang="en-US" altLang="en-US" sz="2000" dirty="0">
                <a:solidFill>
                  <a:schemeClr val="tx1"/>
                </a:solidFill>
                <a:latin typeface="Arial" panose="020B0604020202020204" pitchFamily="34" charset="0"/>
                <a:cs typeface="Segoe UI" panose="020B0502040204020203" pitchFamily="34" charset="0"/>
              </a:rPr>
              <a:t>				       [IN] [OUT] </a:t>
            </a:r>
            <a:r>
              <a:rPr lang="en-US" altLang="en-US" sz="2000" dirty="0" err="1">
                <a:solidFill>
                  <a:schemeClr val="tx1"/>
                </a:solidFill>
                <a:latin typeface="Arial" panose="020B0604020202020204" pitchFamily="34" charset="0"/>
                <a:cs typeface="Segoe UI" panose="020B0502040204020203" pitchFamily="34" charset="0"/>
              </a:rPr>
              <a:t>Protocol_char</a:t>
            </a:r>
            <a:r>
              <a:rPr lang="en-US" altLang="en-US" sz="2000" dirty="0">
                <a:solidFill>
                  <a:schemeClr val="tx1"/>
                </a:solidFill>
                <a:latin typeface="Arial" panose="020B0604020202020204" pitchFamily="34" charset="0"/>
                <a:cs typeface="Segoe UI" panose="020B0502040204020203" pitchFamily="34" charset="0"/>
              </a:rPr>
              <a:t> *</a:t>
            </a:r>
            <a:r>
              <a:rPr lang="en-US" altLang="en-US" sz="2000" dirty="0" err="1">
                <a:solidFill>
                  <a:schemeClr val="tx1"/>
                </a:solidFill>
                <a:latin typeface="Arial" panose="020B0604020202020204" pitchFamily="34" charset="0"/>
                <a:cs typeface="Segoe UI" panose="020B0502040204020203" pitchFamily="34" charset="0"/>
              </a:rPr>
              <a:t>p_curr_state</a:t>
            </a:r>
            <a:r>
              <a:rPr lang="en-US" altLang="en-US" sz="2000" dirty="0">
                <a:solidFill>
                  <a:schemeClr val="tx1"/>
                </a:solidFill>
                <a:latin typeface="Arial" panose="020B0604020202020204" pitchFamily="34" charset="0"/>
                <a:cs typeface="Segoe UI" panose="020B0502040204020203" pitchFamily="34" charset="0"/>
              </a:rPr>
              <a:t>				      </a:t>
            </a:r>
            <a:r>
              <a:rPr lang="en-US" altLang="en-US" sz="2000" dirty="0" smtClean="0">
                <a:solidFill>
                  <a:schemeClr val="tx1"/>
                </a:solidFill>
                <a:latin typeface="Arial" panose="020B0604020202020204" pitchFamily="34" charset="0"/>
                <a:cs typeface="Segoe UI" panose="020B0502040204020203" pitchFamily="34" charset="0"/>
              </a:rPr>
              <a:t>			 </a:t>
            </a:r>
            <a:r>
              <a:rPr lang="en-US" altLang="en-US" sz="2000" dirty="0">
                <a:solidFill>
                  <a:schemeClr val="tx1"/>
                </a:solidFill>
                <a:latin typeface="Arial" panose="020B0604020202020204" pitchFamily="34" charset="0"/>
                <a:cs typeface="Segoe UI" panose="020B0502040204020203" pitchFamily="34" charset="0"/>
              </a:rPr>
              <a:t>[OUT]  </a:t>
            </a:r>
            <a:r>
              <a:rPr lang="en-US" altLang="en-US" sz="2000" dirty="0" err="1">
                <a:solidFill>
                  <a:schemeClr val="tx1"/>
                </a:solidFill>
                <a:latin typeface="Arial" panose="020B0604020202020204" pitchFamily="34" charset="0"/>
                <a:cs typeface="Segoe UI" panose="020B0502040204020203" pitchFamily="34" charset="0"/>
              </a:rPr>
              <a:t>Protocol_mesg_st</a:t>
            </a:r>
            <a:r>
              <a:rPr lang="en-US" altLang="en-US" sz="2000" dirty="0">
                <a:solidFill>
                  <a:schemeClr val="tx1"/>
                </a:solidFill>
                <a:latin typeface="Arial" panose="020B0604020202020204" pitchFamily="34" charset="0"/>
                <a:cs typeface="Segoe UI" panose="020B0502040204020203" pitchFamily="34" charset="0"/>
              </a:rPr>
              <a:t> *</a:t>
            </a:r>
            <a:r>
              <a:rPr lang="en-US" altLang="en-US" sz="2000" dirty="0" err="1">
                <a:solidFill>
                  <a:schemeClr val="tx1"/>
                </a:solidFill>
                <a:latin typeface="Arial" panose="020B0604020202020204" pitchFamily="34" charset="0"/>
                <a:cs typeface="Segoe UI" panose="020B0502040204020203" pitchFamily="34" charset="0"/>
              </a:rPr>
              <a:t>p_mesg</a:t>
            </a:r>
            <a:endParaRPr lang="en-US" altLang="en-US" sz="2000" dirty="0">
              <a:solidFill>
                <a:schemeClr val="tx1"/>
              </a:solidFill>
              <a:latin typeface="Arial" panose="020B0604020202020204" pitchFamily="34" charset="0"/>
              <a:cs typeface="Segoe UI" panose="020B0502040204020203" pitchFamily="34" charset="0"/>
            </a:endParaRPr>
          </a:p>
          <a:p>
            <a:pPr eaLnBrk="1" hangingPunct="1">
              <a:lnSpc>
                <a:spcPct val="80000"/>
              </a:lnSpc>
              <a:spcBef>
                <a:spcPct val="20000"/>
              </a:spcBef>
              <a:buSzPct val="70000"/>
              <a:buFont typeface="Wingdings" panose="05000000000000000000" pitchFamily="2" charset="2"/>
              <a:buNone/>
            </a:pPr>
            <a:r>
              <a:rPr lang="en-US" altLang="en-US" sz="2000" dirty="0">
                <a:solidFill>
                  <a:schemeClr val="tx1"/>
                </a:solidFill>
                <a:latin typeface="Arial" panose="020B0604020202020204" pitchFamily="34" charset="0"/>
                <a:cs typeface="Segoe UI" panose="020B0502040204020203" pitchFamily="34" charset="0"/>
              </a:rPr>
              <a:t>					       [OUT] </a:t>
            </a:r>
            <a:r>
              <a:rPr lang="en-US" altLang="en-US" sz="2000" dirty="0" err="1">
                <a:solidFill>
                  <a:schemeClr val="tx1"/>
                </a:solidFill>
                <a:latin typeface="Arial" panose="020B0604020202020204" pitchFamily="34" charset="0"/>
                <a:cs typeface="Segoe UI" panose="020B0502040204020203" pitchFamily="34" charset="0"/>
              </a:rPr>
              <a:t>Protocol_err_et</a:t>
            </a:r>
            <a:r>
              <a:rPr lang="en-US" altLang="en-US" sz="2000" dirty="0">
                <a:solidFill>
                  <a:schemeClr val="tx1"/>
                </a:solidFill>
                <a:latin typeface="Arial" panose="020B0604020202020204" pitchFamily="34" charset="0"/>
                <a:cs typeface="Segoe UI" panose="020B0502040204020203" pitchFamily="34" charset="0"/>
              </a:rPr>
              <a:t> </a:t>
            </a:r>
            <a:r>
              <a:rPr lang="en-US" altLang="en-US" sz="2000" dirty="0" err="1">
                <a:solidFill>
                  <a:schemeClr val="tx1"/>
                </a:solidFill>
                <a:latin typeface="Arial" panose="020B0604020202020204" pitchFamily="34" charset="0"/>
                <a:cs typeface="Segoe UI" panose="020B0502040204020203" pitchFamily="34" charset="0"/>
              </a:rPr>
              <a:t>error_type</a:t>
            </a:r>
            <a:endParaRPr lang="en-US" altLang="en-US" sz="2000" dirty="0">
              <a:solidFill>
                <a:schemeClr val="tx1"/>
              </a:solidFill>
              <a:latin typeface="Arial" panose="020B0604020202020204" pitchFamily="34" charset="0"/>
              <a:cs typeface="Segoe UI" panose="020B0502040204020203" pitchFamily="34" charset="0"/>
            </a:endParaRPr>
          </a:p>
          <a:p>
            <a:pPr eaLnBrk="1" hangingPunct="1">
              <a:lnSpc>
                <a:spcPct val="80000"/>
              </a:lnSpc>
              <a:spcBef>
                <a:spcPct val="20000"/>
              </a:spcBef>
              <a:buSzPct val="70000"/>
              <a:buFont typeface="Wingdings" panose="05000000000000000000" pitchFamily="2" charset="2"/>
              <a:buNone/>
            </a:pPr>
            <a:r>
              <a:rPr lang="en-US" altLang="en-US" sz="2000" dirty="0">
                <a:solidFill>
                  <a:schemeClr val="tx1"/>
                </a:solidFill>
                <a:latin typeface="Arial" panose="020B0604020202020204" pitchFamily="34" charset="0"/>
                <a:cs typeface="Segoe UI" panose="020B0502040204020203" pitchFamily="34" charset="0"/>
              </a:rPr>
              <a:t>					    )	</a:t>
            </a:r>
          </a:p>
        </p:txBody>
      </p:sp>
    </p:spTree>
    <p:extLst>
      <p:ext uri="{BB962C8B-B14F-4D97-AF65-F5344CB8AC3E}">
        <p14:creationId xmlns:p14="http://schemas.microsoft.com/office/powerpoint/2010/main" val="423412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Function details</a:t>
            </a:r>
            <a:endParaRPr lang="en-US" dirty="0"/>
          </a:p>
        </p:txBody>
      </p:sp>
      <p:sp>
        <p:nvSpPr>
          <p:cNvPr id="8" name="Rectangle 3"/>
          <p:cNvSpPr txBox="1">
            <a:spLocks noChangeArrowheads="1"/>
          </p:cNvSpPr>
          <p:nvPr/>
        </p:nvSpPr>
        <p:spPr bwMode="auto">
          <a:xfrm>
            <a:off x="811530" y="2666681"/>
            <a:ext cx="8689975" cy="4811713"/>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r>
              <a:rPr lang="en-US" altLang="en-US" sz="2800" smtClean="0">
                <a:latin typeface="Arial" panose="020B0604020202020204" pitchFamily="34" charset="0"/>
              </a:rPr>
              <a:t>How to describe what the function should do</a:t>
            </a:r>
          </a:p>
          <a:p>
            <a:pPr lvl="1"/>
            <a:endParaRPr lang="en-US" altLang="en-US" sz="2800" smtClean="0">
              <a:latin typeface="Arial" panose="020B0604020202020204" pitchFamily="34" charset="0"/>
            </a:endParaRPr>
          </a:p>
          <a:p>
            <a:pPr lvl="2"/>
            <a:r>
              <a:rPr lang="en-US" altLang="en-US" sz="2600" smtClean="0">
                <a:latin typeface="Arial" panose="020B0604020202020204" pitchFamily="34" charset="0"/>
              </a:rPr>
              <a:t>flowcharts</a:t>
            </a:r>
          </a:p>
          <a:p>
            <a:pPr lvl="2"/>
            <a:r>
              <a:rPr lang="en-US" altLang="en-US" sz="2600" smtClean="0">
                <a:latin typeface="Arial" panose="020B0604020202020204" pitchFamily="34" charset="0"/>
              </a:rPr>
              <a:t>pseudocode</a:t>
            </a:r>
            <a:endParaRPr lang="en-US" altLang="en-US" dirty="0" smtClean="0">
              <a:latin typeface="Arial" panose="020B0604020202020204" pitchFamily="34" charset="0"/>
            </a:endParaRPr>
          </a:p>
        </p:txBody>
      </p:sp>
      <p:pic>
        <p:nvPicPr>
          <p:cNvPr id="9"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1505" y="1767202"/>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179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endParaRPr lang="en-US" dirty="0"/>
          </a:p>
        </p:txBody>
      </p:sp>
      <p:pic>
        <p:nvPicPr>
          <p:cNvPr id="7" name="Picture 4" descr="C:\Users\gur02530\AppData\Local\Microsoft\Windows\Temporary Internet Files\Content.IE5\M43E7FBW\MC900059832[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2301240"/>
            <a:ext cx="3429000" cy="348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790950" y="6399317"/>
            <a:ext cx="4099199" cy="523220"/>
          </a:xfrm>
          <a:prstGeom prst="rect">
            <a:avLst/>
          </a:prstGeom>
        </p:spPr>
        <p:txBody>
          <a:bodyPr wrap="none">
            <a:spAutoFit/>
          </a:bodyPr>
          <a:lstStyle/>
          <a:p>
            <a:pPr algn="ctr">
              <a:buFont typeface="Wingdings" panose="05000000000000000000" pitchFamily="2" charset="2"/>
              <a:buNone/>
            </a:pPr>
            <a:r>
              <a:rPr lang="en-US" altLang="en-US" sz="2800" dirty="0"/>
              <a:t>Let us try and make one!</a:t>
            </a:r>
          </a:p>
        </p:txBody>
      </p:sp>
    </p:spTree>
    <p:extLst>
      <p:ext uri="{BB962C8B-B14F-4D97-AF65-F5344CB8AC3E}">
        <p14:creationId xmlns:p14="http://schemas.microsoft.com/office/powerpoint/2010/main" val="551242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A quick look at Flowchart</a:t>
            </a:r>
            <a:endParaRPr lang="en-US" dirty="0"/>
          </a:p>
        </p:txBody>
      </p:sp>
      <p:pic>
        <p:nvPicPr>
          <p:cNvPr id="8" name="Picture 3" descr="order_processing_opportunity_flow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220" y="1962150"/>
            <a:ext cx="8149590" cy="622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1830" y="1962150"/>
            <a:ext cx="1106734"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89011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Storyline flow of flowcharts</a:t>
            </a:r>
            <a:endParaRPr lang="en-US" dirty="0"/>
          </a:p>
        </p:txBody>
      </p:sp>
      <p:pic>
        <p:nvPicPr>
          <p:cNvPr id="8" name="Picture 3" descr="deployment_flow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640" y="2697159"/>
            <a:ext cx="9982200" cy="610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0290" y="1859280"/>
            <a:ext cx="1098042"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00871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Function level design flow</a:t>
            </a:r>
            <a:endParaRPr lang="en-US" dirty="0"/>
          </a:p>
        </p:txBody>
      </p:sp>
      <p:sp>
        <p:nvSpPr>
          <p:cNvPr id="8" name="Rectangle 3"/>
          <p:cNvSpPr txBox="1">
            <a:spLocks noChangeArrowheads="1"/>
          </p:cNvSpPr>
          <p:nvPr/>
        </p:nvSpPr>
        <p:spPr>
          <a:xfrm>
            <a:off x="1040130" y="2571750"/>
            <a:ext cx="5863590" cy="5367973"/>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defRPr/>
            </a:pPr>
            <a:r>
              <a:rPr lang="en-US" sz="2400" dirty="0" smtClean="0">
                <a:latin typeface="Arial" pitchFamily="34" charset="0"/>
              </a:rPr>
              <a:t>Open your code editor</a:t>
            </a:r>
          </a:p>
          <a:p>
            <a:pPr marL="647694" lvl="1" indent="0">
              <a:buNone/>
              <a:defRPr/>
            </a:pPr>
            <a:endParaRPr lang="en-US" sz="2400" dirty="0" smtClean="0">
              <a:latin typeface="Arial" pitchFamily="34" charset="0"/>
            </a:endParaRPr>
          </a:p>
          <a:p>
            <a:pPr lvl="1">
              <a:defRPr/>
            </a:pPr>
            <a:r>
              <a:rPr lang="en-US" sz="2400" dirty="0" smtClean="0">
                <a:latin typeface="Arial" pitchFamily="34" charset="0"/>
              </a:rPr>
              <a:t>Pen down the function design in comments format</a:t>
            </a:r>
          </a:p>
          <a:p>
            <a:pPr marL="647694" lvl="1" indent="0">
              <a:buNone/>
              <a:defRPr/>
            </a:pPr>
            <a:endParaRPr lang="en-US" sz="2400" dirty="0" smtClean="0">
              <a:latin typeface="Arial" pitchFamily="34" charset="0"/>
            </a:endParaRPr>
          </a:p>
          <a:p>
            <a:pPr lvl="1">
              <a:defRPr/>
            </a:pPr>
            <a:r>
              <a:rPr lang="en-US" sz="2400" dirty="0" smtClean="0">
                <a:latin typeface="Arial" pitchFamily="34" charset="0"/>
              </a:rPr>
              <a:t>Apply factoring to resize/break the function</a:t>
            </a:r>
          </a:p>
          <a:p>
            <a:pPr marL="647694" lvl="1" indent="0">
              <a:buNone/>
              <a:defRPr/>
            </a:pPr>
            <a:endParaRPr lang="en-US" sz="2400" dirty="0" smtClean="0">
              <a:latin typeface="Arial" pitchFamily="34" charset="0"/>
            </a:endParaRPr>
          </a:p>
          <a:p>
            <a:pPr lvl="1">
              <a:defRPr/>
            </a:pPr>
            <a:r>
              <a:rPr lang="en-US" sz="2400" dirty="0" smtClean="0">
                <a:latin typeface="Arial" pitchFamily="34" charset="0"/>
              </a:rPr>
              <a:t>Refine till function set is </a:t>
            </a:r>
          </a:p>
          <a:p>
            <a:pPr lvl="2">
              <a:defRPr/>
            </a:pPr>
            <a:r>
              <a:rPr lang="en-US" sz="1400" dirty="0" smtClean="0">
                <a:latin typeface="Arial" pitchFamily="34" charset="0"/>
              </a:rPr>
              <a:t>Loosely coupled</a:t>
            </a:r>
          </a:p>
          <a:p>
            <a:pPr lvl="2">
              <a:defRPr/>
            </a:pPr>
            <a:r>
              <a:rPr lang="en-US" sz="1400" dirty="0" smtClean="0">
                <a:latin typeface="Arial" pitchFamily="34" charset="0"/>
              </a:rPr>
              <a:t>Highly cohesive</a:t>
            </a:r>
          </a:p>
          <a:p>
            <a:pPr lvl="2">
              <a:buFont typeface="Wingdings" panose="05000000000000000000" pitchFamily="2" charset="2"/>
              <a:buNone/>
              <a:defRPr/>
            </a:pPr>
            <a:r>
              <a:rPr lang="en-US" sz="1800" b="1" dirty="0" smtClean="0"/>
              <a:t>(later you can write the code in between the comments)</a:t>
            </a:r>
          </a:p>
          <a:p>
            <a:pPr lvl="2">
              <a:defRPr/>
            </a:pPr>
            <a:endParaRPr lang="en-US" sz="1400" dirty="0" smtClean="0">
              <a:latin typeface="Arial" pitchFamily="34" charset="0"/>
            </a:endParaRPr>
          </a:p>
        </p:txBody>
      </p:sp>
      <p:pic>
        <p:nvPicPr>
          <p:cNvPr id="9" name="Picture 2" descr="C:\Users\gur02530\AppData\Local\Microsoft\Windows\Temporary Internet Files\Content.IE5\ZWIDBRZP\MP90039009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4740" y="4015740"/>
            <a:ext cx="36576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8920" y="1687728"/>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774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dissolv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dissolve">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dissolve">
                                      <p:cBhvr>
                                        <p:cTn id="27" dur="500"/>
                                        <p:tgtEl>
                                          <p:spTgt spid="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dissolve">
                                      <p:cBhvr>
                                        <p:cTn id="32" dur="500"/>
                                        <p:tgtEl>
                                          <p:spTgt spid="8">
                                            <p:txEl>
                                              <p:pRg st="8" end="8"/>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Effect transition="in" filter="dissolv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Factoring to make function smaller</a:t>
            </a:r>
            <a:endParaRPr lang="en-US" dirty="0"/>
          </a:p>
        </p:txBody>
      </p:sp>
      <p:sp>
        <p:nvSpPr>
          <p:cNvPr id="2" name="Rectangle 1"/>
          <p:cNvSpPr/>
          <p:nvPr/>
        </p:nvSpPr>
        <p:spPr>
          <a:xfrm>
            <a:off x="1314450" y="3123478"/>
            <a:ext cx="8972550" cy="3250121"/>
          </a:xfrm>
          <a:prstGeom prst="rect">
            <a:avLst/>
          </a:prstGeom>
        </p:spPr>
        <p:txBody>
          <a:bodyPr wrap="square">
            <a:spAutoFit/>
          </a:bodyPr>
          <a:lstStyle/>
          <a:p>
            <a:pPr>
              <a:lnSpc>
                <a:spcPct val="90000"/>
              </a:lnSpc>
              <a:buFont typeface="Wingdings" panose="05000000000000000000" pitchFamily="2" charset="2"/>
              <a:buNone/>
            </a:pPr>
            <a:r>
              <a:rPr lang="en-US" altLang="en-US" sz="2400" dirty="0">
                <a:latin typeface="Arial" panose="020B0604020202020204" pitchFamily="34" charset="0"/>
              </a:rPr>
              <a:t>Separate regular tasks into different </a:t>
            </a:r>
            <a:r>
              <a:rPr lang="en-US" altLang="en-US" sz="2400" dirty="0" smtClean="0">
                <a:latin typeface="Arial" panose="020B0604020202020204" pitchFamily="34" charset="0"/>
              </a:rPr>
              <a:t>modules</a:t>
            </a:r>
          </a:p>
          <a:p>
            <a:pPr>
              <a:lnSpc>
                <a:spcPct val="90000"/>
              </a:lnSpc>
              <a:buFont typeface="Wingdings" panose="05000000000000000000" pitchFamily="2" charset="2"/>
              <a:buNone/>
            </a:pPr>
            <a:endParaRPr lang="en-US" altLang="en-US" sz="2400" dirty="0">
              <a:latin typeface="Arial" panose="020B0604020202020204" pitchFamily="34" charset="0"/>
            </a:endParaRPr>
          </a:p>
          <a:p>
            <a:pPr marL="990789" lvl="1" indent="-342900">
              <a:lnSpc>
                <a:spcPct val="90000"/>
              </a:lnSpc>
              <a:buFont typeface="Arial" panose="020B0604020202020204" pitchFamily="34" charset="0"/>
              <a:buChar char="•"/>
            </a:pPr>
            <a:r>
              <a:rPr lang="en-US" altLang="en-US" sz="2000" dirty="0">
                <a:latin typeface="Arial" panose="020B0604020202020204" pitchFamily="34" charset="0"/>
              </a:rPr>
              <a:t>read and write modules, </a:t>
            </a:r>
          </a:p>
          <a:p>
            <a:pPr marL="990789" lvl="1" indent="-342900">
              <a:lnSpc>
                <a:spcPct val="90000"/>
              </a:lnSpc>
              <a:buFont typeface="Arial" panose="020B0604020202020204" pitchFamily="34" charset="0"/>
              <a:buChar char="•"/>
            </a:pPr>
            <a:r>
              <a:rPr lang="en-US" altLang="en-US" sz="2000" dirty="0">
                <a:latin typeface="Arial" panose="020B0604020202020204" pitchFamily="34" charset="0"/>
              </a:rPr>
              <a:t>error-handling modules, </a:t>
            </a:r>
          </a:p>
          <a:p>
            <a:pPr marL="990789" lvl="1" indent="-342900">
              <a:lnSpc>
                <a:spcPct val="90000"/>
              </a:lnSpc>
              <a:buFont typeface="Arial" panose="020B0604020202020204" pitchFamily="34" charset="0"/>
              <a:buChar char="•"/>
            </a:pPr>
            <a:r>
              <a:rPr lang="en-US" altLang="en-US" sz="2000" dirty="0">
                <a:latin typeface="Arial" panose="020B0604020202020204" pitchFamily="34" charset="0"/>
              </a:rPr>
              <a:t>initialization and termination modules, etc. </a:t>
            </a:r>
          </a:p>
          <a:p>
            <a:pPr lvl="1">
              <a:lnSpc>
                <a:spcPct val="90000"/>
              </a:lnSpc>
            </a:pPr>
            <a:endParaRPr lang="en-US" altLang="en-US" sz="2000" dirty="0">
              <a:latin typeface="Arial" panose="020B0604020202020204" pitchFamily="34" charset="0"/>
            </a:endParaRPr>
          </a:p>
          <a:p>
            <a:pPr>
              <a:lnSpc>
                <a:spcPct val="90000"/>
              </a:lnSpc>
            </a:pPr>
            <a:r>
              <a:rPr lang="en-US" altLang="en-US" sz="2000" dirty="0">
                <a:latin typeface="Arial" panose="020B0604020202020204" pitchFamily="34" charset="0"/>
              </a:rPr>
              <a:t>Creating too many functions can be controlled by the use of inline functions.</a:t>
            </a:r>
          </a:p>
          <a:p>
            <a:pPr>
              <a:lnSpc>
                <a:spcPct val="90000"/>
              </a:lnSpc>
            </a:pPr>
            <a:r>
              <a:rPr lang="en-US" altLang="en-US" sz="2000" dirty="0">
                <a:latin typeface="Arial" panose="020B0604020202020204" pitchFamily="34" charset="0"/>
              </a:rPr>
              <a:t>Avoid using macros for small functions – difficult to debug</a:t>
            </a:r>
          </a:p>
          <a:p>
            <a:pPr>
              <a:lnSpc>
                <a:spcPct val="90000"/>
              </a:lnSpc>
            </a:pPr>
            <a:endParaRPr lang="en-US" altLang="en-US" sz="2000" dirty="0">
              <a:latin typeface="Arial" panose="020B0604020202020204" pitchFamily="34" charset="0"/>
            </a:endParaRPr>
          </a:p>
          <a:p>
            <a:pPr>
              <a:lnSpc>
                <a:spcPct val="90000"/>
              </a:lnSpc>
            </a:pPr>
            <a:endParaRPr lang="en-US" altLang="en-US" sz="2000" dirty="0">
              <a:latin typeface="Arial" panose="020B0604020202020204" pitchFamily="34" charset="0"/>
            </a:endParaRPr>
          </a:p>
          <a:p>
            <a:pPr lvl="1">
              <a:lnSpc>
                <a:spcPct val="90000"/>
              </a:lnSpc>
              <a:buFont typeface="Wingdings" panose="05000000000000000000" pitchFamily="2" charset="2"/>
              <a:buNone/>
            </a:pPr>
            <a:endParaRPr lang="en-US" altLang="en-US" sz="2000" dirty="0">
              <a:latin typeface="Arial" panose="020B0604020202020204" pitchFamily="34" charset="0"/>
            </a:endParaRPr>
          </a:p>
        </p:txBody>
      </p:sp>
      <p:pic>
        <p:nvPicPr>
          <p:cNvPr id="8"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8394" y="1110524"/>
            <a:ext cx="815816" cy="11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9938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Factoring to make function smaller</a:t>
            </a:r>
            <a:endParaRPr lang="en-US" dirty="0"/>
          </a:p>
        </p:txBody>
      </p:sp>
      <p:pic>
        <p:nvPicPr>
          <p:cNvPr id="9"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1137" y="1687728"/>
            <a:ext cx="64383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a:xfrm>
            <a:off x="819150" y="2754528"/>
            <a:ext cx="9685020" cy="5105400"/>
          </a:xfrm>
          <a:prstGeom prst="rect">
            <a:avLst/>
          </a:prstGeom>
        </p:spPr>
        <p:txBody>
          <a:bodyPr>
            <a:normAutofit fontScale="62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lnSpc>
                <a:spcPct val="90000"/>
              </a:lnSpc>
              <a:defRPr/>
            </a:pPr>
            <a:r>
              <a:rPr lang="en-US" sz="3100" dirty="0" smtClean="0">
                <a:latin typeface="Arial" pitchFamily="34" charset="0"/>
              </a:rPr>
              <a:t>Reduce/isolate use of control flags</a:t>
            </a:r>
          </a:p>
          <a:p>
            <a:pPr lvl="1">
              <a:lnSpc>
                <a:spcPct val="90000"/>
              </a:lnSpc>
              <a:defRPr/>
            </a:pPr>
            <a:endParaRPr lang="en-US" sz="3100" dirty="0" smtClean="0">
              <a:latin typeface="Arial" pitchFamily="34" charset="0"/>
            </a:endParaRPr>
          </a:p>
          <a:p>
            <a:pPr lvl="1">
              <a:lnSpc>
                <a:spcPct val="90000"/>
              </a:lnSpc>
              <a:defRPr/>
            </a:pPr>
            <a:r>
              <a:rPr lang="en-US" sz="3100" dirty="0" smtClean="0">
                <a:latin typeface="Arial" pitchFamily="34" charset="0"/>
              </a:rPr>
              <a:t>A control flag is a variable which triggers an if and an else</a:t>
            </a:r>
          </a:p>
          <a:p>
            <a:pPr lvl="1">
              <a:lnSpc>
                <a:spcPct val="90000"/>
              </a:lnSpc>
              <a:defRPr/>
            </a:pPr>
            <a:endParaRPr lang="en-US" dirty="0" smtClean="0">
              <a:latin typeface="Arial" pitchFamily="34" charset="0"/>
            </a:endParaRPr>
          </a:p>
          <a:p>
            <a:pPr lvl="2">
              <a:lnSpc>
                <a:spcPct val="90000"/>
              </a:lnSpc>
              <a:buFont typeface="Wingdings" panose="05000000000000000000" pitchFamily="2" charset="2"/>
              <a:buNone/>
              <a:defRPr/>
            </a:pPr>
            <a:r>
              <a:rPr lang="en-US" sz="2300" dirty="0" err="1" smtClean="0">
                <a:latin typeface="Arial" pitchFamily="34" charset="0"/>
              </a:rPr>
              <a:t>u_char</a:t>
            </a:r>
            <a:r>
              <a:rPr lang="en-US" sz="2300" dirty="0" smtClean="0">
                <a:latin typeface="Arial" pitchFamily="34" charset="0"/>
              </a:rPr>
              <a:t> gender</a:t>
            </a:r>
          </a:p>
          <a:p>
            <a:pPr lvl="2">
              <a:lnSpc>
                <a:spcPct val="90000"/>
              </a:lnSpc>
              <a:defRPr/>
            </a:pPr>
            <a:endParaRPr lang="en-US" sz="2300" dirty="0" smtClean="0">
              <a:latin typeface="Arial" pitchFamily="34" charset="0"/>
            </a:endParaRPr>
          </a:p>
          <a:p>
            <a:pPr lvl="2">
              <a:lnSpc>
                <a:spcPct val="90000"/>
              </a:lnSpc>
              <a:buFont typeface="Wingdings" panose="05000000000000000000" pitchFamily="2" charset="2"/>
              <a:buNone/>
              <a:defRPr/>
            </a:pPr>
            <a:r>
              <a:rPr lang="en-US" sz="2300" dirty="0" smtClean="0">
                <a:latin typeface="Arial" pitchFamily="34" charset="0"/>
              </a:rPr>
              <a:t>gender=</a:t>
            </a:r>
            <a:r>
              <a:rPr lang="en-US" sz="2300" dirty="0" err="1" smtClean="0">
                <a:latin typeface="Arial" pitchFamily="34" charset="0"/>
              </a:rPr>
              <a:t>fetch_gender</a:t>
            </a:r>
            <a:r>
              <a:rPr lang="en-US" sz="2300" dirty="0" smtClean="0">
                <a:latin typeface="Arial" pitchFamily="34" charset="0"/>
              </a:rPr>
              <a:t>(</a:t>
            </a:r>
            <a:r>
              <a:rPr lang="en-US" sz="2300" dirty="0" err="1" smtClean="0">
                <a:latin typeface="Arial" pitchFamily="34" charset="0"/>
              </a:rPr>
              <a:t>empid</a:t>
            </a:r>
            <a:r>
              <a:rPr lang="en-US" sz="2300" dirty="0" smtClean="0">
                <a:latin typeface="Arial" pitchFamily="34" charset="0"/>
              </a:rPr>
              <a:t>)</a:t>
            </a:r>
          </a:p>
          <a:p>
            <a:pPr lvl="2">
              <a:lnSpc>
                <a:spcPct val="90000"/>
              </a:lnSpc>
              <a:buFont typeface="Wingdings" panose="05000000000000000000" pitchFamily="2" charset="2"/>
              <a:buNone/>
              <a:defRPr/>
            </a:pPr>
            <a:endParaRPr lang="en-US" sz="2300" dirty="0" smtClean="0">
              <a:latin typeface="Arial" pitchFamily="34" charset="0"/>
            </a:endParaRPr>
          </a:p>
          <a:p>
            <a:pPr lvl="2">
              <a:lnSpc>
                <a:spcPct val="90000"/>
              </a:lnSpc>
              <a:buFont typeface="Wingdings" panose="05000000000000000000" pitchFamily="2" charset="2"/>
              <a:buNone/>
              <a:defRPr/>
            </a:pPr>
            <a:r>
              <a:rPr lang="en-US" sz="2300" dirty="0" smtClean="0">
                <a:latin typeface="Arial" pitchFamily="34" charset="0"/>
              </a:rPr>
              <a:t>if(MALE==gender)</a:t>
            </a:r>
          </a:p>
          <a:p>
            <a:pPr lvl="2">
              <a:lnSpc>
                <a:spcPct val="90000"/>
              </a:lnSpc>
              <a:buFont typeface="Wingdings" panose="05000000000000000000" pitchFamily="2" charset="2"/>
              <a:buNone/>
              <a:defRPr/>
            </a:pPr>
            <a:r>
              <a:rPr lang="en-US" sz="2300" dirty="0" smtClean="0">
                <a:latin typeface="Arial" pitchFamily="34" charset="0"/>
              </a:rPr>
              <a:t>{</a:t>
            </a:r>
          </a:p>
          <a:p>
            <a:pPr lvl="2">
              <a:lnSpc>
                <a:spcPct val="90000"/>
              </a:lnSpc>
              <a:buFont typeface="Wingdings" panose="05000000000000000000" pitchFamily="2" charset="2"/>
              <a:buNone/>
              <a:defRPr/>
            </a:pPr>
            <a:r>
              <a:rPr lang="en-US" sz="2300" dirty="0" smtClean="0">
                <a:latin typeface="Arial" pitchFamily="34" charset="0"/>
              </a:rPr>
              <a:t>	//task1</a:t>
            </a:r>
          </a:p>
          <a:p>
            <a:pPr lvl="2">
              <a:lnSpc>
                <a:spcPct val="90000"/>
              </a:lnSpc>
              <a:buFont typeface="Wingdings" panose="05000000000000000000" pitchFamily="2" charset="2"/>
              <a:buNone/>
              <a:defRPr/>
            </a:pPr>
            <a:r>
              <a:rPr lang="en-US" sz="2300" dirty="0" smtClean="0">
                <a:latin typeface="Arial" pitchFamily="34" charset="0"/>
              </a:rPr>
              <a:t>}</a:t>
            </a:r>
          </a:p>
          <a:p>
            <a:pPr lvl="2">
              <a:lnSpc>
                <a:spcPct val="90000"/>
              </a:lnSpc>
              <a:buFont typeface="Wingdings" panose="05000000000000000000" pitchFamily="2" charset="2"/>
              <a:buNone/>
              <a:defRPr/>
            </a:pPr>
            <a:r>
              <a:rPr lang="en-US" sz="2300" dirty="0" smtClean="0">
                <a:latin typeface="Arial" pitchFamily="34" charset="0"/>
              </a:rPr>
              <a:t>else</a:t>
            </a:r>
          </a:p>
          <a:p>
            <a:pPr lvl="2">
              <a:lnSpc>
                <a:spcPct val="90000"/>
              </a:lnSpc>
              <a:buFont typeface="Wingdings" panose="05000000000000000000" pitchFamily="2" charset="2"/>
              <a:buNone/>
              <a:defRPr/>
            </a:pPr>
            <a:r>
              <a:rPr lang="en-US" sz="2300" dirty="0" smtClean="0">
                <a:latin typeface="Arial" pitchFamily="34" charset="0"/>
              </a:rPr>
              <a:t>{</a:t>
            </a:r>
          </a:p>
          <a:p>
            <a:pPr lvl="2">
              <a:lnSpc>
                <a:spcPct val="90000"/>
              </a:lnSpc>
              <a:buFont typeface="Wingdings" panose="05000000000000000000" pitchFamily="2" charset="2"/>
              <a:buNone/>
              <a:defRPr/>
            </a:pPr>
            <a:r>
              <a:rPr lang="en-US" sz="2300" dirty="0" smtClean="0">
                <a:latin typeface="Arial" pitchFamily="34" charset="0"/>
              </a:rPr>
              <a:t> 	//task2</a:t>
            </a:r>
          </a:p>
          <a:p>
            <a:pPr lvl="2">
              <a:lnSpc>
                <a:spcPct val="90000"/>
              </a:lnSpc>
              <a:buFont typeface="Wingdings" panose="05000000000000000000" pitchFamily="2" charset="2"/>
              <a:buNone/>
              <a:defRPr/>
            </a:pPr>
            <a:r>
              <a:rPr lang="en-US" sz="2300" dirty="0" smtClean="0">
                <a:latin typeface="Arial" pitchFamily="34" charset="0"/>
              </a:rPr>
              <a:t>}</a:t>
            </a:r>
          </a:p>
          <a:p>
            <a:pPr lvl="2">
              <a:lnSpc>
                <a:spcPct val="90000"/>
              </a:lnSpc>
              <a:buFont typeface="Wingdings" panose="05000000000000000000" pitchFamily="2" charset="2"/>
              <a:buNone/>
              <a:defRPr/>
            </a:pPr>
            <a:r>
              <a:rPr lang="en-US" sz="2300" dirty="0" smtClean="0">
                <a:latin typeface="Arial" pitchFamily="34" charset="0"/>
              </a:rPr>
              <a:t>//other tasks</a:t>
            </a:r>
          </a:p>
          <a:p>
            <a:pPr lvl="2">
              <a:lnSpc>
                <a:spcPct val="90000"/>
              </a:lnSpc>
              <a:buFont typeface="Wingdings" panose="05000000000000000000" pitchFamily="2" charset="2"/>
              <a:buNone/>
              <a:defRPr/>
            </a:pPr>
            <a:endParaRPr lang="en-US" sz="1400" dirty="0" smtClean="0">
              <a:latin typeface="Arial" pitchFamily="34" charset="0"/>
            </a:endParaRPr>
          </a:p>
          <a:p>
            <a:pPr lvl="1">
              <a:lnSpc>
                <a:spcPct val="90000"/>
              </a:lnSpc>
              <a:defRPr/>
            </a:pPr>
            <a:r>
              <a:rPr lang="en-US" sz="3400" dirty="0" smtClean="0">
                <a:latin typeface="Arial" pitchFamily="34" charset="0"/>
              </a:rPr>
              <a:t>Split the function if it has too many control flags.</a:t>
            </a:r>
          </a:p>
          <a:p>
            <a:pPr marL="647694" lvl="1" indent="0">
              <a:lnSpc>
                <a:spcPct val="90000"/>
              </a:lnSpc>
              <a:buNone/>
              <a:defRPr/>
            </a:pPr>
            <a:endParaRPr lang="en-US" sz="3400" dirty="0" smtClean="0">
              <a:latin typeface="Arial" pitchFamily="34" charset="0"/>
            </a:endParaRPr>
          </a:p>
          <a:p>
            <a:pPr lvl="1">
              <a:lnSpc>
                <a:spcPct val="90000"/>
              </a:lnSpc>
              <a:defRPr/>
            </a:pPr>
            <a:r>
              <a:rPr lang="en-US" sz="3400" dirty="0" smtClean="0">
                <a:latin typeface="Arial" pitchFamily="34" charset="0"/>
              </a:rPr>
              <a:t>Data flags should also be limited to 7 or less.</a:t>
            </a:r>
          </a:p>
        </p:txBody>
      </p:sp>
    </p:spTree>
    <p:extLst>
      <p:ext uri="{BB962C8B-B14F-4D97-AF65-F5344CB8AC3E}">
        <p14:creationId xmlns:p14="http://schemas.microsoft.com/office/powerpoint/2010/main" val="15009928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Factoring to make function smaller</a:t>
            </a:r>
            <a:endParaRPr lang="en-US" dirty="0"/>
          </a:p>
        </p:txBody>
      </p:sp>
      <p:sp>
        <p:nvSpPr>
          <p:cNvPr id="8" name="Rectangle 3"/>
          <p:cNvSpPr txBox="1">
            <a:spLocks noChangeArrowheads="1"/>
          </p:cNvSpPr>
          <p:nvPr/>
        </p:nvSpPr>
        <p:spPr bwMode="auto">
          <a:xfrm>
            <a:off x="439127" y="2667000"/>
            <a:ext cx="6553200" cy="2743200"/>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lnSpc>
                <a:spcPct val="90000"/>
              </a:lnSpc>
            </a:pPr>
            <a:r>
              <a:rPr lang="en-US" altLang="en-US" sz="2000" smtClean="0">
                <a:latin typeface="Arial" panose="020B0604020202020204" pitchFamily="34" charset="0"/>
              </a:rPr>
              <a:t>High Fan-in and low fan-out preferred</a:t>
            </a:r>
          </a:p>
          <a:p>
            <a:pPr lvl="1">
              <a:lnSpc>
                <a:spcPct val="90000"/>
              </a:lnSpc>
              <a:spcBef>
                <a:spcPts val="488"/>
              </a:spcBef>
            </a:pPr>
            <a:endParaRPr lang="en-GB" altLang="en-US" sz="2000" smtClean="0">
              <a:latin typeface="Arial" panose="020B0604020202020204" pitchFamily="34" charset="0"/>
            </a:endParaRPr>
          </a:p>
          <a:p>
            <a:pPr lvl="1">
              <a:lnSpc>
                <a:spcPct val="90000"/>
              </a:lnSpc>
              <a:spcBef>
                <a:spcPts val="988"/>
              </a:spcBef>
            </a:pPr>
            <a:r>
              <a:rPr lang="en-GB" altLang="en-US" sz="2000" smtClean="0">
                <a:latin typeface="Arial" panose="020B0604020202020204" pitchFamily="34" charset="0"/>
              </a:rPr>
              <a:t>Fan-in: </a:t>
            </a:r>
          </a:p>
          <a:p>
            <a:pPr lvl="2">
              <a:lnSpc>
                <a:spcPct val="90000"/>
              </a:lnSpc>
              <a:spcBef>
                <a:spcPts val="713"/>
              </a:spcBef>
            </a:pPr>
            <a:r>
              <a:rPr lang="en-GB" altLang="en-US" sz="1800" smtClean="0">
                <a:latin typeface="Arial" panose="020B0604020202020204" pitchFamily="34" charset="0"/>
              </a:rPr>
              <a:t>indicates how many modules </a:t>
            </a:r>
            <a:br>
              <a:rPr lang="en-GB" altLang="en-US" sz="1800" smtClean="0">
                <a:latin typeface="Arial" panose="020B0604020202020204" pitchFamily="34" charset="0"/>
              </a:rPr>
            </a:br>
            <a:r>
              <a:rPr lang="en-GB" altLang="en-US" sz="1800" smtClean="0">
                <a:latin typeface="Arial" panose="020B0604020202020204" pitchFamily="34" charset="0"/>
              </a:rPr>
              <a:t>directly invoke a given module.</a:t>
            </a:r>
          </a:p>
          <a:p>
            <a:pPr lvl="2">
              <a:lnSpc>
                <a:spcPct val="90000"/>
              </a:lnSpc>
              <a:spcBef>
                <a:spcPts val="713"/>
              </a:spcBef>
            </a:pPr>
            <a:r>
              <a:rPr lang="en-GB" altLang="en-US" sz="1800" smtClean="0">
                <a:latin typeface="Arial" panose="020B0604020202020204" pitchFamily="34" charset="0"/>
              </a:rPr>
              <a:t>High fan-in represents </a:t>
            </a:r>
            <a:r>
              <a:rPr lang="en-GB" altLang="en-US" sz="1800" b="1" smtClean="0">
                <a:latin typeface="Arial" panose="020B0604020202020204" pitchFamily="34" charset="0"/>
              </a:rPr>
              <a:t>code reuse </a:t>
            </a:r>
            <a:r>
              <a:rPr lang="en-GB" altLang="en-US" sz="1800" smtClean="0">
                <a:latin typeface="Arial" panose="020B0604020202020204" pitchFamily="34" charset="0"/>
              </a:rPr>
              <a:t/>
            </a:r>
            <a:br>
              <a:rPr lang="en-GB" altLang="en-US" sz="1800" smtClean="0">
                <a:latin typeface="Arial" panose="020B0604020202020204" pitchFamily="34" charset="0"/>
              </a:rPr>
            </a:br>
            <a:r>
              <a:rPr lang="en-GB" altLang="en-US" sz="1800" smtClean="0">
                <a:latin typeface="Arial" panose="020B0604020202020204" pitchFamily="34" charset="0"/>
              </a:rPr>
              <a:t>and is in general encouraged.</a:t>
            </a:r>
          </a:p>
          <a:p>
            <a:pPr lvl="1">
              <a:lnSpc>
                <a:spcPct val="90000"/>
              </a:lnSpc>
              <a:spcBef>
                <a:spcPts val="488"/>
              </a:spcBef>
            </a:pPr>
            <a:endParaRPr lang="en-GB" altLang="en-US" sz="2000" smtClean="0">
              <a:latin typeface="Arial" panose="020B0604020202020204" pitchFamily="34" charset="0"/>
            </a:endParaRPr>
          </a:p>
          <a:p>
            <a:pPr lvl="1">
              <a:lnSpc>
                <a:spcPct val="90000"/>
              </a:lnSpc>
              <a:spcBef>
                <a:spcPts val="988"/>
              </a:spcBef>
            </a:pPr>
            <a:endParaRPr lang="en-GB" altLang="en-US" sz="2000" smtClean="0">
              <a:latin typeface="Arial" panose="020B0604020202020204" pitchFamily="34" charset="0"/>
            </a:endParaRPr>
          </a:p>
          <a:p>
            <a:pPr lvl="1">
              <a:lnSpc>
                <a:spcPct val="90000"/>
              </a:lnSpc>
              <a:spcBef>
                <a:spcPts val="988"/>
              </a:spcBef>
            </a:pPr>
            <a:endParaRPr lang="en-GB" altLang="en-US" sz="2000" smtClean="0">
              <a:latin typeface="Arial" panose="020B0604020202020204" pitchFamily="34" charset="0"/>
            </a:endParaRPr>
          </a:p>
          <a:p>
            <a:pPr lvl="1">
              <a:lnSpc>
                <a:spcPct val="90000"/>
              </a:lnSpc>
              <a:spcBef>
                <a:spcPts val="988"/>
              </a:spcBef>
            </a:pPr>
            <a:endParaRPr lang="en-GB" altLang="en-US" sz="2000" smtClean="0">
              <a:latin typeface="Arial" panose="020B0604020202020204" pitchFamily="34" charset="0"/>
            </a:endParaRPr>
          </a:p>
          <a:p>
            <a:pPr lvl="1">
              <a:lnSpc>
                <a:spcPct val="90000"/>
              </a:lnSpc>
              <a:spcBef>
                <a:spcPts val="988"/>
              </a:spcBef>
            </a:pPr>
            <a:endParaRPr lang="en-GB" altLang="en-US" sz="2000" smtClean="0">
              <a:latin typeface="Arial" panose="020B0604020202020204" pitchFamily="34" charset="0"/>
            </a:endParaRPr>
          </a:p>
        </p:txBody>
      </p:sp>
      <p:grpSp>
        <p:nvGrpSpPr>
          <p:cNvPr id="9" name="Group 13"/>
          <p:cNvGrpSpPr>
            <a:grpSpLocks/>
          </p:cNvGrpSpPr>
          <p:nvPr/>
        </p:nvGrpSpPr>
        <p:grpSpPr bwMode="auto">
          <a:xfrm>
            <a:off x="6992327" y="2895600"/>
            <a:ext cx="3276600" cy="2286000"/>
            <a:chOff x="432" y="1728"/>
            <a:chExt cx="2256" cy="1584"/>
          </a:xfrm>
        </p:grpSpPr>
        <p:sp>
          <p:nvSpPr>
            <p:cNvPr id="10" name="Rectangle 14"/>
            <p:cNvSpPr>
              <a:spLocks noChangeArrowheads="1"/>
            </p:cNvSpPr>
            <p:nvPr/>
          </p:nvSpPr>
          <p:spPr bwMode="auto">
            <a:xfrm>
              <a:off x="432" y="1728"/>
              <a:ext cx="720" cy="576"/>
            </a:xfrm>
            <a:prstGeom prst="rect">
              <a:avLst/>
            </a:prstGeom>
            <a:solidFill>
              <a:srgbClr val="CCECFF"/>
            </a:solidFill>
            <a:ln w="12700">
              <a:solidFill>
                <a:schemeClr val="tx1"/>
              </a:solidFill>
              <a:miter lim="800000"/>
              <a:headEnd type="none" w="sm" len="sm"/>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a:solidFill>
                    <a:schemeClr val="tx1"/>
                  </a:solidFill>
                  <a:latin typeface="Tahoma" panose="020B0604030504040204" pitchFamily="34" charset="0"/>
                </a:rPr>
                <a:t>1.1</a:t>
              </a:r>
            </a:p>
            <a:p>
              <a:pPr algn="ctr" eaLnBrk="1" hangingPunct="1"/>
              <a:r>
                <a:rPr lang="en-US" altLang="en-US">
                  <a:solidFill>
                    <a:schemeClr val="tx1"/>
                  </a:solidFill>
                  <a:latin typeface="Tahoma" panose="020B0604030504040204" pitchFamily="34" charset="0"/>
                </a:rPr>
                <a:t>Calculate</a:t>
              </a:r>
            </a:p>
            <a:p>
              <a:pPr algn="ctr" eaLnBrk="1" hangingPunct="1"/>
              <a:r>
                <a:rPr lang="en-US" altLang="en-US">
                  <a:solidFill>
                    <a:schemeClr val="tx1"/>
                  </a:solidFill>
                  <a:latin typeface="Tahoma" panose="020B0604030504040204" pitchFamily="34" charset="0"/>
                </a:rPr>
                <a:t>Employee</a:t>
              </a:r>
            </a:p>
            <a:p>
              <a:pPr algn="ctr" eaLnBrk="1" hangingPunct="1"/>
              <a:r>
                <a:rPr lang="en-US" altLang="en-US">
                  <a:solidFill>
                    <a:schemeClr val="tx1"/>
                  </a:solidFill>
                  <a:latin typeface="Tahoma" panose="020B0604030504040204" pitchFamily="34" charset="0"/>
                </a:rPr>
                <a:t>Salary</a:t>
              </a:r>
            </a:p>
          </p:txBody>
        </p:sp>
        <p:sp>
          <p:nvSpPr>
            <p:cNvPr id="12" name="Rectangle 15"/>
            <p:cNvSpPr>
              <a:spLocks noChangeArrowheads="1"/>
            </p:cNvSpPr>
            <p:nvPr/>
          </p:nvSpPr>
          <p:spPr bwMode="auto">
            <a:xfrm>
              <a:off x="1200" y="1728"/>
              <a:ext cx="720" cy="576"/>
            </a:xfrm>
            <a:prstGeom prst="rect">
              <a:avLst/>
            </a:prstGeom>
            <a:solidFill>
              <a:srgbClr val="CCECFF"/>
            </a:solidFill>
            <a:ln w="12700">
              <a:solidFill>
                <a:schemeClr val="tx1"/>
              </a:solidFill>
              <a:miter lim="800000"/>
              <a:headEnd type="none" w="sm" len="sm"/>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a:solidFill>
                    <a:schemeClr val="tx1"/>
                  </a:solidFill>
                  <a:latin typeface="Tahoma" panose="020B0604030504040204" pitchFamily="34" charset="0"/>
                </a:rPr>
                <a:t>1.2</a:t>
              </a:r>
            </a:p>
            <a:p>
              <a:pPr algn="ctr" eaLnBrk="1" hangingPunct="1"/>
              <a:r>
                <a:rPr lang="en-US" altLang="en-US">
                  <a:solidFill>
                    <a:schemeClr val="tx1"/>
                  </a:solidFill>
                  <a:latin typeface="Tahoma" panose="020B0604030504040204" pitchFamily="34" charset="0"/>
                </a:rPr>
                <a:t>Print</a:t>
              </a:r>
            </a:p>
            <a:p>
              <a:pPr algn="ctr" eaLnBrk="1" hangingPunct="1"/>
              <a:r>
                <a:rPr lang="en-US" altLang="en-US">
                  <a:solidFill>
                    <a:schemeClr val="tx1"/>
                  </a:solidFill>
                  <a:latin typeface="Tahoma" panose="020B0604030504040204" pitchFamily="34" charset="0"/>
                </a:rPr>
                <a:t>Employee</a:t>
              </a:r>
            </a:p>
            <a:p>
              <a:pPr algn="ctr" eaLnBrk="1" hangingPunct="1"/>
              <a:r>
                <a:rPr lang="en-US" altLang="en-US">
                  <a:solidFill>
                    <a:schemeClr val="tx1"/>
                  </a:solidFill>
                  <a:latin typeface="Tahoma" panose="020B0604030504040204" pitchFamily="34" charset="0"/>
                </a:rPr>
                <a:t>Roster</a:t>
              </a:r>
            </a:p>
          </p:txBody>
        </p:sp>
        <p:sp>
          <p:nvSpPr>
            <p:cNvPr id="13" name="Rectangle 16"/>
            <p:cNvSpPr>
              <a:spLocks noChangeArrowheads="1"/>
            </p:cNvSpPr>
            <p:nvPr/>
          </p:nvSpPr>
          <p:spPr bwMode="auto">
            <a:xfrm>
              <a:off x="1968" y="1728"/>
              <a:ext cx="720" cy="576"/>
            </a:xfrm>
            <a:prstGeom prst="rect">
              <a:avLst/>
            </a:prstGeom>
            <a:solidFill>
              <a:srgbClr val="CCECFF"/>
            </a:solidFill>
            <a:ln w="12700">
              <a:solidFill>
                <a:schemeClr val="tx1"/>
              </a:solidFill>
              <a:miter lim="800000"/>
              <a:headEnd type="none" w="sm" len="sm"/>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a:solidFill>
                    <a:schemeClr val="tx1"/>
                  </a:solidFill>
                  <a:latin typeface="Tahoma" panose="020B0604030504040204" pitchFamily="34" charset="0"/>
                </a:rPr>
                <a:t>1.3</a:t>
              </a:r>
            </a:p>
            <a:p>
              <a:pPr algn="ctr" eaLnBrk="1" hangingPunct="1"/>
              <a:r>
                <a:rPr lang="en-US" altLang="en-US">
                  <a:solidFill>
                    <a:schemeClr val="tx1"/>
                  </a:solidFill>
                  <a:latin typeface="Tahoma" panose="020B0604030504040204" pitchFamily="34" charset="0"/>
                </a:rPr>
                <a:t>Calculate</a:t>
              </a:r>
            </a:p>
            <a:p>
              <a:pPr algn="ctr" eaLnBrk="1" hangingPunct="1"/>
              <a:r>
                <a:rPr lang="en-US" altLang="en-US">
                  <a:solidFill>
                    <a:schemeClr val="tx1"/>
                  </a:solidFill>
                  <a:latin typeface="Tahoma" panose="020B0604030504040204" pitchFamily="34" charset="0"/>
                </a:rPr>
                <a:t>Benefits</a:t>
              </a:r>
            </a:p>
          </p:txBody>
        </p:sp>
        <p:sp>
          <p:nvSpPr>
            <p:cNvPr id="14" name="Rectangle 17"/>
            <p:cNvSpPr>
              <a:spLocks noChangeArrowheads="1"/>
            </p:cNvSpPr>
            <p:nvPr/>
          </p:nvSpPr>
          <p:spPr bwMode="auto">
            <a:xfrm>
              <a:off x="1200" y="2736"/>
              <a:ext cx="720" cy="576"/>
            </a:xfrm>
            <a:prstGeom prst="rect">
              <a:avLst/>
            </a:prstGeom>
            <a:solidFill>
              <a:srgbClr val="CCECFF"/>
            </a:solidFill>
            <a:ln w="12700">
              <a:solidFill>
                <a:schemeClr val="tx1"/>
              </a:solidFill>
              <a:miter lim="800000"/>
              <a:headEnd type="none" w="sm" len="sm"/>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a:solidFill>
                    <a:schemeClr val="tx1"/>
                  </a:solidFill>
                  <a:latin typeface="Tahoma" panose="020B0604030504040204" pitchFamily="34" charset="0"/>
                </a:rPr>
                <a:t>2.1.1</a:t>
              </a:r>
            </a:p>
            <a:p>
              <a:pPr algn="ctr" eaLnBrk="1" hangingPunct="1"/>
              <a:r>
                <a:rPr lang="en-US" altLang="en-US">
                  <a:solidFill>
                    <a:schemeClr val="tx1"/>
                  </a:solidFill>
                  <a:latin typeface="Tahoma" panose="020B0604030504040204" pitchFamily="34" charset="0"/>
                </a:rPr>
                <a:t>Read</a:t>
              </a:r>
            </a:p>
            <a:p>
              <a:pPr algn="ctr" eaLnBrk="1" hangingPunct="1"/>
              <a:r>
                <a:rPr lang="en-US" altLang="en-US">
                  <a:solidFill>
                    <a:schemeClr val="tx1"/>
                  </a:solidFill>
                  <a:latin typeface="Tahoma" panose="020B0604030504040204" pitchFamily="34" charset="0"/>
                </a:rPr>
                <a:t>Employee</a:t>
              </a:r>
            </a:p>
            <a:p>
              <a:pPr algn="ctr" eaLnBrk="1" hangingPunct="1"/>
              <a:r>
                <a:rPr lang="en-US" altLang="en-US">
                  <a:solidFill>
                    <a:schemeClr val="tx1"/>
                  </a:solidFill>
                  <a:latin typeface="Tahoma" panose="020B0604030504040204" pitchFamily="34" charset="0"/>
                </a:rPr>
                <a:t>Record</a:t>
              </a:r>
            </a:p>
          </p:txBody>
        </p:sp>
        <p:sp>
          <p:nvSpPr>
            <p:cNvPr id="15" name="Line 18"/>
            <p:cNvSpPr>
              <a:spLocks noChangeShapeType="1"/>
            </p:cNvSpPr>
            <p:nvPr/>
          </p:nvSpPr>
          <p:spPr bwMode="auto">
            <a:xfrm>
              <a:off x="816" y="2304"/>
              <a:ext cx="480" cy="43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Line 19"/>
            <p:cNvSpPr>
              <a:spLocks noChangeShapeType="1"/>
            </p:cNvSpPr>
            <p:nvPr/>
          </p:nvSpPr>
          <p:spPr bwMode="auto">
            <a:xfrm>
              <a:off x="1584" y="2304"/>
              <a:ext cx="0" cy="43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 name="Line 20"/>
            <p:cNvSpPr>
              <a:spLocks noChangeShapeType="1"/>
            </p:cNvSpPr>
            <p:nvPr/>
          </p:nvSpPr>
          <p:spPr bwMode="auto">
            <a:xfrm flipH="1">
              <a:off x="1776" y="2304"/>
              <a:ext cx="576" cy="43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8" name="Group 21"/>
          <p:cNvGrpSpPr>
            <a:grpSpLocks/>
          </p:cNvGrpSpPr>
          <p:nvPr/>
        </p:nvGrpSpPr>
        <p:grpSpPr bwMode="auto">
          <a:xfrm>
            <a:off x="6839927" y="5638800"/>
            <a:ext cx="3581400" cy="2438400"/>
            <a:chOff x="3216" y="1728"/>
            <a:chExt cx="2352" cy="1584"/>
          </a:xfrm>
        </p:grpSpPr>
        <p:sp>
          <p:nvSpPr>
            <p:cNvPr id="19" name="Rectangle 22"/>
            <p:cNvSpPr>
              <a:spLocks noChangeArrowheads="1"/>
            </p:cNvSpPr>
            <p:nvPr/>
          </p:nvSpPr>
          <p:spPr bwMode="auto">
            <a:xfrm>
              <a:off x="3216" y="1728"/>
              <a:ext cx="720" cy="576"/>
            </a:xfrm>
            <a:prstGeom prst="rect">
              <a:avLst/>
            </a:prstGeom>
            <a:solidFill>
              <a:srgbClr val="CCECFF"/>
            </a:solidFill>
            <a:ln w="12700">
              <a:solidFill>
                <a:schemeClr val="tx1"/>
              </a:solidFill>
              <a:miter lim="800000"/>
              <a:headEnd type="none" w="sm" len="sm"/>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a:solidFill>
                    <a:schemeClr val="tx1"/>
                  </a:solidFill>
                  <a:latin typeface="Tahoma" panose="020B0604030504040204" pitchFamily="34" charset="0"/>
                </a:rPr>
                <a:t>1.1</a:t>
              </a:r>
            </a:p>
            <a:p>
              <a:pPr algn="ctr" eaLnBrk="1" hangingPunct="1"/>
              <a:r>
                <a:rPr lang="en-US" altLang="en-US">
                  <a:solidFill>
                    <a:schemeClr val="tx1"/>
                  </a:solidFill>
                  <a:latin typeface="Tahoma" panose="020B0604030504040204" pitchFamily="34" charset="0"/>
                </a:rPr>
                <a:t>Calculate</a:t>
              </a:r>
            </a:p>
            <a:p>
              <a:pPr algn="ctr" eaLnBrk="1" hangingPunct="1"/>
              <a:r>
                <a:rPr lang="en-US" altLang="en-US">
                  <a:solidFill>
                    <a:schemeClr val="tx1"/>
                  </a:solidFill>
                  <a:latin typeface="Tahoma" panose="020B0604030504040204" pitchFamily="34" charset="0"/>
                </a:rPr>
                <a:t>Employee</a:t>
              </a:r>
            </a:p>
            <a:p>
              <a:pPr algn="ctr" eaLnBrk="1" hangingPunct="1"/>
              <a:r>
                <a:rPr lang="en-US" altLang="en-US">
                  <a:solidFill>
                    <a:schemeClr val="tx1"/>
                  </a:solidFill>
                  <a:latin typeface="Tahoma" panose="020B0604030504040204" pitchFamily="34" charset="0"/>
                </a:rPr>
                <a:t>Salary</a:t>
              </a:r>
            </a:p>
          </p:txBody>
        </p:sp>
        <p:sp>
          <p:nvSpPr>
            <p:cNvPr id="20" name="Rectangle 23"/>
            <p:cNvSpPr>
              <a:spLocks noChangeArrowheads="1"/>
            </p:cNvSpPr>
            <p:nvPr/>
          </p:nvSpPr>
          <p:spPr bwMode="auto">
            <a:xfrm>
              <a:off x="4032" y="1728"/>
              <a:ext cx="720" cy="576"/>
            </a:xfrm>
            <a:prstGeom prst="rect">
              <a:avLst/>
            </a:prstGeom>
            <a:solidFill>
              <a:srgbClr val="CCECFF"/>
            </a:solidFill>
            <a:ln w="12700">
              <a:solidFill>
                <a:schemeClr val="tx1"/>
              </a:solidFill>
              <a:miter lim="800000"/>
              <a:headEnd type="none" w="sm" len="sm"/>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a:solidFill>
                    <a:schemeClr val="tx1"/>
                  </a:solidFill>
                  <a:latin typeface="Tahoma" panose="020B0604030504040204" pitchFamily="34" charset="0"/>
                </a:rPr>
                <a:t>1.2</a:t>
              </a:r>
            </a:p>
            <a:p>
              <a:pPr algn="ctr" eaLnBrk="1" hangingPunct="1"/>
              <a:r>
                <a:rPr lang="en-US" altLang="en-US">
                  <a:solidFill>
                    <a:schemeClr val="tx1"/>
                  </a:solidFill>
                  <a:latin typeface="Tahoma" panose="020B0604030504040204" pitchFamily="34" charset="0"/>
                </a:rPr>
                <a:t>Print</a:t>
              </a:r>
            </a:p>
            <a:p>
              <a:pPr algn="ctr" eaLnBrk="1" hangingPunct="1"/>
              <a:r>
                <a:rPr lang="en-US" altLang="en-US">
                  <a:solidFill>
                    <a:schemeClr val="tx1"/>
                  </a:solidFill>
                  <a:latin typeface="Tahoma" panose="020B0604030504040204" pitchFamily="34" charset="0"/>
                </a:rPr>
                <a:t>Employee</a:t>
              </a:r>
            </a:p>
            <a:p>
              <a:pPr algn="ctr" eaLnBrk="1" hangingPunct="1"/>
              <a:r>
                <a:rPr lang="en-US" altLang="en-US">
                  <a:solidFill>
                    <a:schemeClr val="tx1"/>
                  </a:solidFill>
                  <a:latin typeface="Tahoma" panose="020B0604030504040204" pitchFamily="34" charset="0"/>
                </a:rPr>
                <a:t>Roster</a:t>
              </a:r>
            </a:p>
          </p:txBody>
        </p:sp>
        <p:sp>
          <p:nvSpPr>
            <p:cNvPr id="21" name="Rectangle 24"/>
            <p:cNvSpPr>
              <a:spLocks noChangeArrowheads="1"/>
            </p:cNvSpPr>
            <p:nvPr/>
          </p:nvSpPr>
          <p:spPr bwMode="auto">
            <a:xfrm>
              <a:off x="4848" y="1728"/>
              <a:ext cx="720" cy="576"/>
            </a:xfrm>
            <a:prstGeom prst="rect">
              <a:avLst/>
            </a:prstGeom>
            <a:solidFill>
              <a:srgbClr val="CCECFF"/>
            </a:solidFill>
            <a:ln w="12700">
              <a:solidFill>
                <a:schemeClr val="tx1"/>
              </a:solidFill>
              <a:miter lim="800000"/>
              <a:headEnd type="none" w="sm" len="sm"/>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a:solidFill>
                    <a:schemeClr val="tx1"/>
                  </a:solidFill>
                  <a:latin typeface="Tahoma" panose="020B0604030504040204" pitchFamily="34" charset="0"/>
                </a:rPr>
                <a:t>1.3</a:t>
              </a:r>
            </a:p>
            <a:p>
              <a:pPr algn="ctr" eaLnBrk="1" hangingPunct="1"/>
              <a:r>
                <a:rPr lang="en-US" altLang="en-US">
                  <a:solidFill>
                    <a:schemeClr val="tx1"/>
                  </a:solidFill>
                  <a:latin typeface="Tahoma" panose="020B0604030504040204" pitchFamily="34" charset="0"/>
                </a:rPr>
                <a:t>Calculate</a:t>
              </a:r>
            </a:p>
            <a:p>
              <a:pPr algn="ctr" eaLnBrk="1" hangingPunct="1"/>
              <a:r>
                <a:rPr lang="en-US" altLang="en-US">
                  <a:solidFill>
                    <a:schemeClr val="tx1"/>
                  </a:solidFill>
                  <a:latin typeface="Tahoma" panose="020B0604030504040204" pitchFamily="34" charset="0"/>
                </a:rPr>
                <a:t>Benefits</a:t>
              </a:r>
            </a:p>
          </p:txBody>
        </p:sp>
        <p:sp>
          <p:nvSpPr>
            <p:cNvPr id="22" name="Rectangle 25"/>
            <p:cNvSpPr>
              <a:spLocks noChangeArrowheads="1"/>
            </p:cNvSpPr>
            <p:nvPr/>
          </p:nvSpPr>
          <p:spPr bwMode="auto">
            <a:xfrm>
              <a:off x="3216" y="2736"/>
              <a:ext cx="720" cy="576"/>
            </a:xfrm>
            <a:prstGeom prst="rect">
              <a:avLst/>
            </a:prstGeom>
            <a:solidFill>
              <a:srgbClr val="CCECFF"/>
            </a:solidFill>
            <a:ln w="12700">
              <a:solidFill>
                <a:schemeClr val="tx1"/>
              </a:solidFill>
              <a:miter lim="800000"/>
              <a:headEnd type="none" w="sm" len="sm"/>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a:solidFill>
                    <a:schemeClr val="tx1"/>
                  </a:solidFill>
                  <a:latin typeface="Tahoma" panose="020B0604030504040204" pitchFamily="34" charset="0"/>
                </a:rPr>
                <a:t>1.1.1</a:t>
              </a:r>
            </a:p>
            <a:p>
              <a:pPr algn="ctr" eaLnBrk="1" hangingPunct="1"/>
              <a:r>
                <a:rPr lang="en-US" altLang="en-US">
                  <a:solidFill>
                    <a:schemeClr val="tx1"/>
                  </a:solidFill>
                  <a:latin typeface="Tahoma" panose="020B0604030504040204" pitchFamily="34" charset="0"/>
                </a:rPr>
                <a:t>Read</a:t>
              </a:r>
            </a:p>
            <a:p>
              <a:pPr algn="ctr" eaLnBrk="1" hangingPunct="1"/>
              <a:r>
                <a:rPr lang="en-US" altLang="en-US">
                  <a:solidFill>
                    <a:schemeClr val="tx1"/>
                  </a:solidFill>
                  <a:latin typeface="Tahoma" panose="020B0604030504040204" pitchFamily="34" charset="0"/>
                </a:rPr>
                <a:t>Employee</a:t>
              </a:r>
            </a:p>
            <a:p>
              <a:pPr algn="ctr" eaLnBrk="1" hangingPunct="1"/>
              <a:r>
                <a:rPr lang="en-US" altLang="en-US">
                  <a:solidFill>
                    <a:schemeClr val="tx1"/>
                  </a:solidFill>
                  <a:latin typeface="Tahoma" panose="020B0604030504040204" pitchFamily="34" charset="0"/>
                </a:rPr>
                <a:t>Record</a:t>
              </a:r>
            </a:p>
          </p:txBody>
        </p:sp>
        <p:sp>
          <p:nvSpPr>
            <p:cNvPr id="23" name="Rectangle 26"/>
            <p:cNvSpPr>
              <a:spLocks noChangeArrowheads="1"/>
            </p:cNvSpPr>
            <p:nvPr/>
          </p:nvSpPr>
          <p:spPr bwMode="auto">
            <a:xfrm>
              <a:off x="4032" y="2736"/>
              <a:ext cx="720" cy="576"/>
            </a:xfrm>
            <a:prstGeom prst="rect">
              <a:avLst/>
            </a:prstGeom>
            <a:solidFill>
              <a:srgbClr val="CCECFF"/>
            </a:solidFill>
            <a:ln w="12700">
              <a:solidFill>
                <a:schemeClr val="tx1"/>
              </a:solidFill>
              <a:miter lim="800000"/>
              <a:headEnd type="none" w="sm" len="sm"/>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a:solidFill>
                    <a:schemeClr val="tx1"/>
                  </a:solidFill>
                  <a:latin typeface="Tahoma" panose="020B0604030504040204" pitchFamily="34" charset="0"/>
                </a:rPr>
                <a:t>1.2.1</a:t>
              </a:r>
            </a:p>
            <a:p>
              <a:pPr algn="ctr" eaLnBrk="1" hangingPunct="1"/>
              <a:r>
                <a:rPr lang="en-US" altLang="en-US">
                  <a:solidFill>
                    <a:schemeClr val="tx1"/>
                  </a:solidFill>
                  <a:latin typeface="Tahoma" panose="020B0604030504040204" pitchFamily="34" charset="0"/>
                </a:rPr>
                <a:t>Read</a:t>
              </a:r>
            </a:p>
            <a:p>
              <a:pPr algn="ctr" eaLnBrk="1" hangingPunct="1"/>
              <a:r>
                <a:rPr lang="en-US" altLang="en-US">
                  <a:solidFill>
                    <a:schemeClr val="tx1"/>
                  </a:solidFill>
                  <a:latin typeface="Tahoma" panose="020B0604030504040204" pitchFamily="34" charset="0"/>
                </a:rPr>
                <a:t>Employee</a:t>
              </a:r>
            </a:p>
            <a:p>
              <a:pPr algn="ctr" eaLnBrk="1" hangingPunct="1"/>
              <a:r>
                <a:rPr lang="en-US" altLang="en-US">
                  <a:solidFill>
                    <a:schemeClr val="tx1"/>
                  </a:solidFill>
                  <a:latin typeface="Tahoma" panose="020B0604030504040204" pitchFamily="34" charset="0"/>
                </a:rPr>
                <a:t>Record</a:t>
              </a:r>
            </a:p>
          </p:txBody>
        </p:sp>
        <p:sp>
          <p:nvSpPr>
            <p:cNvPr id="24" name="Rectangle 27"/>
            <p:cNvSpPr>
              <a:spLocks noChangeArrowheads="1"/>
            </p:cNvSpPr>
            <p:nvPr/>
          </p:nvSpPr>
          <p:spPr bwMode="auto">
            <a:xfrm>
              <a:off x="4848" y="2736"/>
              <a:ext cx="720" cy="576"/>
            </a:xfrm>
            <a:prstGeom prst="rect">
              <a:avLst/>
            </a:prstGeom>
            <a:solidFill>
              <a:srgbClr val="CCECFF"/>
            </a:solidFill>
            <a:ln w="12700">
              <a:solidFill>
                <a:schemeClr val="tx1"/>
              </a:solidFill>
              <a:miter lim="800000"/>
              <a:headEnd type="none" w="sm" len="sm"/>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a:solidFill>
                    <a:schemeClr val="tx1"/>
                  </a:solidFill>
                  <a:latin typeface="Tahoma" panose="020B0604030504040204" pitchFamily="34" charset="0"/>
                </a:rPr>
                <a:t>1.3.1</a:t>
              </a:r>
            </a:p>
            <a:p>
              <a:pPr algn="ctr" eaLnBrk="1" hangingPunct="1"/>
              <a:r>
                <a:rPr lang="en-US" altLang="en-US">
                  <a:solidFill>
                    <a:schemeClr val="tx1"/>
                  </a:solidFill>
                  <a:latin typeface="Tahoma" panose="020B0604030504040204" pitchFamily="34" charset="0"/>
                </a:rPr>
                <a:t>Read</a:t>
              </a:r>
            </a:p>
            <a:p>
              <a:pPr algn="ctr" eaLnBrk="1" hangingPunct="1"/>
              <a:r>
                <a:rPr lang="en-US" altLang="en-US">
                  <a:solidFill>
                    <a:schemeClr val="tx1"/>
                  </a:solidFill>
                  <a:latin typeface="Tahoma" panose="020B0604030504040204" pitchFamily="34" charset="0"/>
                </a:rPr>
                <a:t>Employee</a:t>
              </a:r>
            </a:p>
            <a:p>
              <a:pPr algn="ctr" eaLnBrk="1" hangingPunct="1"/>
              <a:r>
                <a:rPr lang="en-US" altLang="en-US">
                  <a:solidFill>
                    <a:schemeClr val="tx1"/>
                  </a:solidFill>
                  <a:latin typeface="Tahoma" panose="020B0604030504040204" pitchFamily="34" charset="0"/>
                </a:rPr>
                <a:t>Record</a:t>
              </a:r>
            </a:p>
          </p:txBody>
        </p:sp>
        <p:sp>
          <p:nvSpPr>
            <p:cNvPr id="25" name="Line 28"/>
            <p:cNvSpPr>
              <a:spLocks noChangeShapeType="1"/>
            </p:cNvSpPr>
            <p:nvPr/>
          </p:nvSpPr>
          <p:spPr bwMode="auto">
            <a:xfrm>
              <a:off x="3552" y="2304"/>
              <a:ext cx="0" cy="43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 name="Line 29"/>
            <p:cNvSpPr>
              <a:spLocks noChangeShapeType="1"/>
            </p:cNvSpPr>
            <p:nvPr/>
          </p:nvSpPr>
          <p:spPr bwMode="auto">
            <a:xfrm>
              <a:off x="4368" y="2304"/>
              <a:ext cx="0" cy="43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 name="Line 30"/>
            <p:cNvSpPr>
              <a:spLocks noChangeShapeType="1"/>
            </p:cNvSpPr>
            <p:nvPr/>
          </p:nvSpPr>
          <p:spPr bwMode="auto">
            <a:xfrm>
              <a:off x="5232" y="2304"/>
              <a:ext cx="0" cy="43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grpSp>
      <p:pic>
        <p:nvPicPr>
          <p:cNvPr id="28"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264" y="1262964"/>
            <a:ext cx="5572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3"/>
          <p:cNvSpPr txBox="1">
            <a:spLocks noChangeArrowheads="1"/>
          </p:cNvSpPr>
          <p:nvPr/>
        </p:nvSpPr>
        <p:spPr bwMode="auto">
          <a:xfrm>
            <a:off x="439127" y="5410200"/>
            <a:ext cx="6553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lvl1pPr marL="342900" indent="-342900"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lvl="1" eaLnBrk="1" hangingPunct="1">
              <a:lnSpc>
                <a:spcPct val="90000"/>
              </a:lnSpc>
              <a:spcBef>
                <a:spcPts val="488"/>
              </a:spcBef>
              <a:buSzPct val="70000"/>
              <a:buFont typeface="Wingdings" panose="05000000000000000000" pitchFamily="2" charset="2"/>
              <a:buChar char="q"/>
            </a:pPr>
            <a:endParaRPr lang="en-GB" altLang="en-US" sz="2000">
              <a:solidFill>
                <a:schemeClr val="tx1"/>
              </a:solidFill>
              <a:latin typeface="Arial" panose="020B0604020202020204" pitchFamily="34" charset="0"/>
              <a:cs typeface="Segoe UI" panose="020B0502040204020203" pitchFamily="34" charset="0"/>
            </a:endParaRPr>
          </a:p>
          <a:p>
            <a:pPr lvl="1" eaLnBrk="1" hangingPunct="1">
              <a:lnSpc>
                <a:spcPct val="90000"/>
              </a:lnSpc>
              <a:spcBef>
                <a:spcPts val="488"/>
              </a:spcBef>
              <a:buSzPct val="70000"/>
              <a:buFont typeface="Wingdings" panose="05000000000000000000" pitchFamily="2" charset="2"/>
              <a:buChar char="q"/>
            </a:pPr>
            <a:r>
              <a:rPr lang="en-GB" altLang="en-US" sz="2000">
                <a:solidFill>
                  <a:schemeClr val="tx1"/>
                </a:solidFill>
                <a:latin typeface="Arial" panose="020B0604020202020204" pitchFamily="34" charset="0"/>
                <a:cs typeface="Segoe UI" panose="020B0502040204020203" pitchFamily="34" charset="0"/>
              </a:rPr>
              <a:t>Fan-out:</a:t>
            </a:r>
          </a:p>
          <a:p>
            <a:pPr lvl="2" eaLnBrk="1" hangingPunct="1">
              <a:lnSpc>
                <a:spcPct val="90000"/>
              </a:lnSpc>
              <a:spcBef>
                <a:spcPts val="350"/>
              </a:spcBef>
              <a:buSzPct val="70000"/>
              <a:buFont typeface="Wingdings" panose="05000000000000000000" pitchFamily="2" charset="2"/>
              <a:buChar char="q"/>
            </a:pPr>
            <a:r>
              <a:rPr lang="en-GB" altLang="en-US" sz="1800">
                <a:solidFill>
                  <a:schemeClr val="tx1"/>
                </a:solidFill>
                <a:latin typeface="Arial" panose="020B0604020202020204" pitchFamily="34" charset="0"/>
                <a:cs typeface="Segoe UI" panose="020B0502040204020203" pitchFamily="34" charset="0"/>
              </a:rPr>
              <a:t>a measure of the number of modules </a:t>
            </a:r>
            <a:br>
              <a:rPr lang="en-GB" altLang="en-US" sz="1800">
                <a:solidFill>
                  <a:schemeClr val="tx1"/>
                </a:solidFill>
                <a:latin typeface="Arial" panose="020B0604020202020204" pitchFamily="34" charset="0"/>
                <a:cs typeface="Segoe UI" panose="020B0502040204020203" pitchFamily="34" charset="0"/>
              </a:rPr>
            </a:br>
            <a:r>
              <a:rPr lang="en-GB" altLang="en-US" sz="1800">
                <a:solidFill>
                  <a:schemeClr val="tx1"/>
                </a:solidFill>
                <a:latin typeface="Arial" panose="020B0604020202020204" pitchFamily="34" charset="0"/>
                <a:cs typeface="Segoe UI" panose="020B0502040204020203" pitchFamily="34" charset="0"/>
              </a:rPr>
              <a:t>directly controlled by given module.</a:t>
            </a:r>
          </a:p>
          <a:p>
            <a:pPr lvl="1" eaLnBrk="1" hangingPunct="1">
              <a:lnSpc>
                <a:spcPct val="90000"/>
              </a:lnSpc>
              <a:spcBef>
                <a:spcPts val="988"/>
              </a:spcBef>
              <a:buSzPct val="70000"/>
              <a:buFont typeface="Wingdings" panose="05000000000000000000" pitchFamily="2" charset="2"/>
              <a:buChar char="q"/>
            </a:pPr>
            <a:endParaRPr lang="en-GB" altLang="en-US" sz="2000">
              <a:solidFill>
                <a:schemeClr val="tx1"/>
              </a:solidFill>
              <a:latin typeface="Arial" panose="020B0604020202020204" pitchFamily="34" charset="0"/>
              <a:cs typeface="Segoe UI" panose="020B0502040204020203" pitchFamily="34" charset="0"/>
            </a:endParaRPr>
          </a:p>
          <a:p>
            <a:pPr lvl="1" eaLnBrk="1" hangingPunct="1">
              <a:lnSpc>
                <a:spcPct val="90000"/>
              </a:lnSpc>
              <a:spcBef>
                <a:spcPts val="988"/>
              </a:spcBef>
              <a:buSzPct val="70000"/>
              <a:buFont typeface="Wingdings" panose="05000000000000000000" pitchFamily="2" charset="2"/>
              <a:buChar char="q"/>
            </a:pPr>
            <a:endParaRPr lang="en-GB" altLang="en-US" sz="2000">
              <a:solidFill>
                <a:schemeClr val="tx1"/>
              </a:solidFill>
              <a:latin typeface="Arial" panose="020B0604020202020204" pitchFamily="34" charset="0"/>
              <a:cs typeface="Segoe UI" panose="020B0502040204020203" pitchFamily="34" charset="0"/>
            </a:endParaRPr>
          </a:p>
          <a:p>
            <a:pPr lvl="1" eaLnBrk="1" hangingPunct="1">
              <a:lnSpc>
                <a:spcPct val="90000"/>
              </a:lnSpc>
              <a:spcBef>
                <a:spcPts val="988"/>
              </a:spcBef>
              <a:buSzPct val="70000"/>
              <a:buFont typeface="Wingdings" panose="05000000000000000000" pitchFamily="2" charset="2"/>
              <a:buChar char="q"/>
            </a:pPr>
            <a:endParaRPr lang="en-GB" altLang="en-US" sz="2000">
              <a:solidFill>
                <a:schemeClr val="tx1"/>
              </a:solidFill>
              <a:latin typeface="Arial" panose="020B0604020202020204" pitchFamily="34" charset="0"/>
              <a:cs typeface="Segoe UI" panose="020B0502040204020203" pitchFamily="34" charset="0"/>
            </a:endParaRPr>
          </a:p>
          <a:p>
            <a:pPr lvl="1" eaLnBrk="1" hangingPunct="1">
              <a:lnSpc>
                <a:spcPct val="90000"/>
              </a:lnSpc>
              <a:spcBef>
                <a:spcPts val="988"/>
              </a:spcBef>
              <a:buSzPct val="70000"/>
              <a:buFont typeface="Wingdings" panose="05000000000000000000" pitchFamily="2" charset="2"/>
              <a:buChar char="q"/>
            </a:pPr>
            <a:endParaRPr lang="en-GB" altLang="en-US" sz="2000">
              <a:solidFill>
                <a:schemeClr val="tx1"/>
              </a:solidFill>
              <a:latin typeface="Arial" panose="020B0604020202020204" pitchFamily="34" charset="0"/>
              <a:cs typeface="Segoe UI" panose="020B0502040204020203" pitchFamily="34" charset="0"/>
            </a:endParaRPr>
          </a:p>
        </p:txBody>
      </p:sp>
    </p:spTree>
    <p:extLst>
      <p:ext uri="{BB962C8B-B14F-4D97-AF65-F5344CB8AC3E}">
        <p14:creationId xmlns:p14="http://schemas.microsoft.com/office/powerpoint/2010/main" val="237358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dissolve">
                                      <p:cBhvr>
                                        <p:cTn id="10" dur="500"/>
                                        <p:tgtEl>
                                          <p:spTgt spid="8">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dissolve">
                                      <p:cBhvr>
                                        <p:cTn id="13" dur="500"/>
                                        <p:tgtEl>
                                          <p:spTgt spid="8">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dissolve">
                                      <p:cBhvr>
                                        <p:cTn id="16" dur="500"/>
                                        <p:tgtEl>
                                          <p:spTgt spid="8">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dissolve">
                                      <p:cBhvr>
                                        <p:cTn id="24" dur="500"/>
                                        <p:tgtEl>
                                          <p:spTgt spid="29"/>
                                        </p:tgtEl>
                                      </p:cBhvr>
                                    </p:animEffect>
                                  </p:childTnLst>
                                </p:cTn>
                              </p:par>
                              <p:par>
                                <p:cTn id="25" presetID="9"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Factoring – Low Fan-out</a:t>
            </a:r>
            <a:endParaRPr lang="en-US" dirty="0"/>
          </a:p>
        </p:txBody>
      </p:sp>
      <p:grpSp>
        <p:nvGrpSpPr>
          <p:cNvPr id="8" name="Group 50"/>
          <p:cNvGrpSpPr>
            <a:grpSpLocks/>
          </p:cNvGrpSpPr>
          <p:nvPr/>
        </p:nvGrpSpPr>
        <p:grpSpPr bwMode="auto">
          <a:xfrm>
            <a:off x="2095500" y="2324100"/>
            <a:ext cx="3196590" cy="4800600"/>
            <a:chOff x="838200" y="1600200"/>
            <a:chExt cx="2819400" cy="4800600"/>
          </a:xfrm>
        </p:grpSpPr>
        <p:sp>
          <p:nvSpPr>
            <p:cNvPr id="9" name="Oval 8"/>
            <p:cNvSpPr/>
            <p:nvPr/>
          </p:nvSpPr>
          <p:spPr>
            <a:xfrm>
              <a:off x="838200" y="1600200"/>
              <a:ext cx="1295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main</a:t>
              </a:r>
            </a:p>
          </p:txBody>
        </p:sp>
        <p:sp>
          <p:nvSpPr>
            <p:cNvPr id="10" name="Oval 9"/>
            <p:cNvSpPr/>
            <p:nvPr/>
          </p:nvSpPr>
          <p:spPr>
            <a:xfrm>
              <a:off x="2819400" y="17526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A</a:t>
              </a:r>
            </a:p>
          </p:txBody>
        </p:sp>
        <p:sp>
          <p:nvSpPr>
            <p:cNvPr id="12" name="Oval 11"/>
            <p:cNvSpPr/>
            <p:nvPr/>
          </p:nvSpPr>
          <p:spPr>
            <a:xfrm>
              <a:off x="2819400" y="27432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B</a:t>
              </a:r>
            </a:p>
          </p:txBody>
        </p:sp>
        <p:sp>
          <p:nvSpPr>
            <p:cNvPr id="13" name="Oval 12"/>
            <p:cNvSpPr/>
            <p:nvPr/>
          </p:nvSpPr>
          <p:spPr>
            <a:xfrm>
              <a:off x="2895600" y="37338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C</a:t>
              </a:r>
            </a:p>
          </p:txBody>
        </p:sp>
        <p:sp>
          <p:nvSpPr>
            <p:cNvPr id="14" name="Oval 13"/>
            <p:cNvSpPr/>
            <p:nvPr/>
          </p:nvSpPr>
          <p:spPr>
            <a:xfrm>
              <a:off x="2895600" y="47244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D</a:t>
              </a:r>
            </a:p>
          </p:txBody>
        </p:sp>
        <p:sp>
          <p:nvSpPr>
            <p:cNvPr id="15" name="Oval 14"/>
            <p:cNvSpPr/>
            <p:nvPr/>
          </p:nvSpPr>
          <p:spPr>
            <a:xfrm>
              <a:off x="2895600" y="56388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E</a:t>
              </a:r>
            </a:p>
          </p:txBody>
        </p:sp>
        <p:cxnSp>
          <p:nvCxnSpPr>
            <p:cNvPr id="16" name="Straight Arrow Connector 15"/>
            <p:cNvCxnSpPr/>
            <p:nvPr/>
          </p:nvCxnSpPr>
          <p:spPr>
            <a:xfrm>
              <a:off x="2133600" y="2133600"/>
              <a:ext cx="63976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12" idx="2"/>
            </p:cNvCxnSpPr>
            <p:nvPr/>
          </p:nvCxnSpPr>
          <p:spPr>
            <a:xfrm>
              <a:off x="2133600" y="2286000"/>
              <a:ext cx="68580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13" idx="2"/>
            </p:cNvCxnSpPr>
            <p:nvPr/>
          </p:nvCxnSpPr>
          <p:spPr>
            <a:xfrm>
              <a:off x="1905000" y="2438400"/>
              <a:ext cx="990600" cy="1676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1752600" y="2514600"/>
              <a:ext cx="1219200" cy="2590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1524000" y="2590800"/>
              <a:ext cx="1447800" cy="3276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1" name="Group 49"/>
          <p:cNvGrpSpPr>
            <a:grpSpLocks/>
          </p:cNvGrpSpPr>
          <p:nvPr/>
        </p:nvGrpSpPr>
        <p:grpSpPr bwMode="auto">
          <a:xfrm>
            <a:off x="5983243" y="2332542"/>
            <a:ext cx="4886687" cy="4648200"/>
            <a:chOff x="4419600" y="1447800"/>
            <a:chExt cx="4267200" cy="4648200"/>
          </a:xfrm>
        </p:grpSpPr>
        <p:sp>
          <p:nvSpPr>
            <p:cNvPr id="22" name="Oval 21"/>
            <p:cNvSpPr/>
            <p:nvPr/>
          </p:nvSpPr>
          <p:spPr>
            <a:xfrm>
              <a:off x="4419600" y="1524000"/>
              <a:ext cx="1295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main</a:t>
              </a:r>
            </a:p>
          </p:txBody>
        </p:sp>
        <p:sp>
          <p:nvSpPr>
            <p:cNvPr id="23" name="Oval 22"/>
            <p:cNvSpPr/>
            <p:nvPr/>
          </p:nvSpPr>
          <p:spPr>
            <a:xfrm>
              <a:off x="7848600" y="14478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A</a:t>
              </a:r>
            </a:p>
          </p:txBody>
        </p:sp>
        <p:sp>
          <p:nvSpPr>
            <p:cNvPr id="24" name="Oval 23"/>
            <p:cNvSpPr/>
            <p:nvPr/>
          </p:nvSpPr>
          <p:spPr>
            <a:xfrm>
              <a:off x="7848600" y="24384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B</a:t>
              </a:r>
            </a:p>
          </p:txBody>
        </p:sp>
        <p:sp>
          <p:nvSpPr>
            <p:cNvPr id="25" name="Oval 24"/>
            <p:cNvSpPr/>
            <p:nvPr/>
          </p:nvSpPr>
          <p:spPr>
            <a:xfrm>
              <a:off x="7924800" y="34290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C</a:t>
              </a:r>
            </a:p>
          </p:txBody>
        </p:sp>
        <p:sp>
          <p:nvSpPr>
            <p:cNvPr id="26" name="Oval 25"/>
            <p:cNvSpPr/>
            <p:nvPr/>
          </p:nvSpPr>
          <p:spPr>
            <a:xfrm>
              <a:off x="7924800" y="44196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D</a:t>
              </a:r>
            </a:p>
          </p:txBody>
        </p:sp>
        <p:sp>
          <p:nvSpPr>
            <p:cNvPr id="27" name="Oval 26"/>
            <p:cNvSpPr/>
            <p:nvPr/>
          </p:nvSpPr>
          <p:spPr>
            <a:xfrm>
              <a:off x="7924800" y="53340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E</a:t>
              </a:r>
            </a:p>
          </p:txBody>
        </p:sp>
        <p:cxnSp>
          <p:nvCxnSpPr>
            <p:cNvPr id="28" name="Straight Arrow Connector 27"/>
            <p:cNvCxnSpPr/>
            <p:nvPr/>
          </p:nvCxnSpPr>
          <p:spPr>
            <a:xfrm flipV="1">
              <a:off x="7010400" y="1828800"/>
              <a:ext cx="792163"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34" idx="6"/>
              <a:endCxn id="24" idx="2"/>
            </p:cNvCxnSpPr>
            <p:nvPr/>
          </p:nvCxnSpPr>
          <p:spPr>
            <a:xfrm>
              <a:off x="7010400" y="2286000"/>
              <a:ext cx="83820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4" idx="5"/>
              <a:endCxn id="25" idx="2"/>
            </p:cNvCxnSpPr>
            <p:nvPr/>
          </p:nvCxnSpPr>
          <p:spPr>
            <a:xfrm>
              <a:off x="6899275" y="2555875"/>
              <a:ext cx="1025525" cy="12541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7010400" y="3886200"/>
              <a:ext cx="91440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6858000" y="3962400"/>
              <a:ext cx="1025525" cy="16351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Oval 33"/>
            <p:cNvSpPr/>
            <p:nvPr/>
          </p:nvSpPr>
          <p:spPr>
            <a:xfrm>
              <a:off x="6248400" y="1905000"/>
              <a:ext cx="762000" cy="762000"/>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X</a:t>
              </a:r>
            </a:p>
          </p:txBody>
        </p:sp>
        <p:sp>
          <p:nvSpPr>
            <p:cNvPr id="35" name="Oval 34"/>
            <p:cNvSpPr/>
            <p:nvPr/>
          </p:nvSpPr>
          <p:spPr>
            <a:xfrm>
              <a:off x="6248400" y="3276600"/>
              <a:ext cx="762000" cy="762000"/>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Y</a:t>
              </a:r>
            </a:p>
          </p:txBody>
        </p:sp>
        <p:cxnSp>
          <p:nvCxnSpPr>
            <p:cNvPr id="36" name="Straight Arrow Connector 35"/>
            <p:cNvCxnSpPr/>
            <p:nvPr/>
          </p:nvCxnSpPr>
          <p:spPr>
            <a:xfrm>
              <a:off x="5334000" y="2438400"/>
              <a:ext cx="914400" cy="1066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5791200" y="2057400"/>
              <a:ext cx="457200" cy="7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38" name="TextBox 51"/>
          <p:cNvSpPr txBox="1">
            <a:spLocks noChangeArrowheads="1"/>
          </p:cNvSpPr>
          <p:nvPr/>
        </p:nvSpPr>
        <p:spPr bwMode="auto">
          <a:xfrm>
            <a:off x="1181100" y="7625556"/>
            <a:ext cx="464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800" b="1" dirty="0">
                <a:solidFill>
                  <a:schemeClr val="tx1"/>
                </a:solidFill>
              </a:rPr>
              <a:t>Can you improve the fan-out ratio?</a:t>
            </a:r>
          </a:p>
        </p:txBody>
      </p:sp>
    </p:spTree>
    <p:extLst>
      <p:ext uri="{BB962C8B-B14F-4D97-AF65-F5344CB8AC3E}">
        <p14:creationId xmlns:p14="http://schemas.microsoft.com/office/powerpoint/2010/main" val="244568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Complete the design!</a:t>
            </a:r>
            <a:endParaRPr lang="en-US" dirty="0"/>
          </a:p>
        </p:txBody>
      </p:sp>
      <p:sp>
        <p:nvSpPr>
          <p:cNvPr id="8" name="Rectangle 3"/>
          <p:cNvSpPr txBox="1">
            <a:spLocks noChangeArrowheads="1"/>
          </p:cNvSpPr>
          <p:nvPr/>
        </p:nvSpPr>
        <p:spPr bwMode="auto">
          <a:xfrm>
            <a:off x="1409700" y="2647950"/>
            <a:ext cx="7315200" cy="4572000"/>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lIns="18000" tIns="46800" rIns="18000" bIns="46800"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spcBef>
                <a:spcPts val="725"/>
              </a:spcBef>
            </a:pPr>
            <a:r>
              <a:rPr lang="en-US" altLang="en-US" sz="2800" b="1" smtClean="0">
                <a:latin typeface="Arial" panose="020B0604020202020204" pitchFamily="34" charset="0"/>
              </a:rPr>
              <a:t>List the functions, their prototypes</a:t>
            </a:r>
          </a:p>
          <a:p>
            <a:pPr lvl="1">
              <a:spcBef>
                <a:spcPts val="725"/>
              </a:spcBef>
            </a:pPr>
            <a:r>
              <a:rPr lang="en-US" altLang="en-US" sz="2800" b="1" smtClean="0">
                <a:latin typeface="Arial" panose="020B0604020202020204" pitchFamily="34" charset="0"/>
              </a:rPr>
              <a:t>Define them</a:t>
            </a:r>
          </a:p>
          <a:p>
            <a:pPr lvl="1">
              <a:spcBef>
                <a:spcPts val="725"/>
              </a:spcBef>
            </a:pPr>
            <a:endParaRPr lang="en-US" altLang="en-US" sz="2800" b="1" smtClean="0">
              <a:latin typeface="Arial" panose="020B0604020202020204" pitchFamily="34" charset="0"/>
            </a:endParaRPr>
          </a:p>
          <a:p>
            <a:pPr lvl="1">
              <a:spcBef>
                <a:spcPts val="725"/>
              </a:spcBef>
            </a:pPr>
            <a:endParaRPr lang="en-US" altLang="en-US" sz="2800" b="1" smtClean="0">
              <a:latin typeface="Arial" panose="020B0604020202020204" pitchFamily="34" charset="0"/>
            </a:endParaRPr>
          </a:p>
          <a:p>
            <a:pPr lvl="1">
              <a:spcBef>
                <a:spcPts val="725"/>
              </a:spcBef>
            </a:pPr>
            <a:r>
              <a:rPr lang="en-US" altLang="en-US" sz="2800" b="1" smtClean="0">
                <a:latin typeface="Arial" panose="020B0604020202020204" pitchFamily="34" charset="0"/>
              </a:rPr>
              <a:t>What did we learn?</a:t>
            </a:r>
            <a:endParaRPr lang="en-GB" altLang="en-US" sz="2800" b="1" dirty="0" smtClean="0">
              <a:latin typeface="Arial" panose="020B0604020202020204" pitchFamily="34" charset="0"/>
            </a:endParaRPr>
          </a:p>
        </p:txBody>
      </p:sp>
      <p:sp>
        <p:nvSpPr>
          <p:cNvPr id="9" name="Explosion 1 8"/>
          <p:cNvSpPr/>
          <p:nvPr/>
        </p:nvSpPr>
        <p:spPr>
          <a:xfrm>
            <a:off x="8039100" y="1885950"/>
            <a:ext cx="1905000" cy="1371600"/>
          </a:xfrm>
          <a:prstGeom prst="irregularSeal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Exercise</a:t>
            </a:r>
          </a:p>
        </p:txBody>
      </p:sp>
    </p:spTree>
    <p:extLst>
      <p:ext uri="{BB962C8B-B14F-4D97-AF65-F5344CB8AC3E}">
        <p14:creationId xmlns:p14="http://schemas.microsoft.com/office/powerpoint/2010/main" val="36206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References</a:t>
            </a:r>
            <a:endParaRPr lang="en-US" dirty="0"/>
          </a:p>
        </p:txBody>
      </p:sp>
      <p:sp>
        <p:nvSpPr>
          <p:cNvPr id="8" name="Rectangle 3"/>
          <p:cNvSpPr txBox="1">
            <a:spLocks noChangeArrowheads="1"/>
          </p:cNvSpPr>
          <p:nvPr/>
        </p:nvSpPr>
        <p:spPr bwMode="auto">
          <a:xfrm>
            <a:off x="621030" y="2225040"/>
            <a:ext cx="11849100" cy="4572000"/>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lIns="18000" tIns="46800" rIns="18000" bIns="46800"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spcBef>
                <a:spcPts val="725"/>
              </a:spcBef>
            </a:pPr>
            <a:r>
              <a:rPr lang="en-US" altLang="en-US" sz="2800" b="1" dirty="0" smtClean="0">
                <a:latin typeface="Arial" panose="020B0604020202020204" pitchFamily="34" charset="0"/>
              </a:rPr>
              <a:t>Abstraction – the key to Computing? – Jeff Kramer</a:t>
            </a:r>
          </a:p>
          <a:p>
            <a:pPr lvl="1">
              <a:spcBef>
                <a:spcPts val="725"/>
              </a:spcBef>
            </a:pPr>
            <a:r>
              <a:rPr lang="en-US" altLang="en-US" sz="2800" b="1" dirty="0" smtClean="0">
                <a:latin typeface="Arial" panose="020B0604020202020204" pitchFamily="34" charset="0"/>
                <a:hlinkClick r:id="rId2"/>
              </a:rPr>
              <a:t>Pseudocode Programming Process</a:t>
            </a:r>
            <a:endParaRPr lang="en-US" altLang="en-US" sz="2800" b="1" dirty="0" smtClean="0">
              <a:latin typeface="Arial" panose="020B0604020202020204" pitchFamily="34" charset="0"/>
            </a:endParaRPr>
          </a:p>
          <a:p>
            <a:pPr lvl="1">
              <a:spcBef>
                <a:spcPts val="725"/>
              </a:spcBef>
            </a:pPr>
            <a:r>
              <a:rPr lang="en-US" altLang="en-US" sz="2800" dirty="0" smtClean="0">
                <a:hlinkClick r:id="rId3"/>
              </a:rPr>
              <a:t>http://en.wikipedia.org/wiki/Sequence_diagram</a:t>
            </a:r>
            <a:endParaRPr lang="en-US" altLang="en-US" sz="2800" b="1" dirty="0" smtClean="0">
              <a:latin typeface="Arial" panose="020B0604020202020204" pitchFamily="34" charset="0"/>
            </a:endParaRPr>
          </a:p>
          <a:p>
            <a:pPr lvl="1">
              <a:spcBef>
                <a:spcPts val="725"/>
              </a:spcBef>
            </a:pPr>
            <a:r>
              <a:rPr lang="en-US" altLang="en-US" sz="2800" dirty="0" smtClean="0">
                <a:hlinkClick r:id="rId4"/>
              </a:rPr>
              <a:t>http://www.uml-diagrams.org/sequence-diagrams.html</a:t>
            </a:r>
            <a:endParaRPr lang="en-US" altLang="en-US" sz="2800" dirty="0" smtClean="0"/>
          </a:p>
          <a:p>
            <a:pPr lvl="1">
              <a:spcBef>
                <a:spcPts val="725"/>
              </a:spcBef>
            </a:pPr>
            <a:r>
              <a:rPr lang="en-US" altLang="en-US" sz="2800" b="1" dirty="0" smtClean="0">
                <a:latin typeface="Arial" panose="020B0604020202020204" pitchFamily="34" charset="0"/>
              </a:rPr>
              <a:t>Definitions of Software Architecture - </a:t>
            </a:r>
            <a:r>
              <a:rPr lang="en-US" altLang="en-US" sz="2800" b="1" dirty="0" smtClean="0">
                <a:latin typeface="Arial" panose="020B0604020202020204" pitchFamily="34" charset="0"/>
                <a:hlinkClick r:id="rId5"/>
              </a:rPr>
              <a:t>http://www.bredemeyer.com/definiti.htm</a:t>
            </a:r>
            <a:endParaRPr lang="en-US" altLang="en-US" sz="2800" b="1" dirty="0" smtClean="0">
              <a:latin typeface="Arial" panose="020B0604020202020204" pitchFamily="34" charset="0"/>
            </a:endParaRPr>
          </a:p>
          <a:p>
            <a:pPr lvl="1">
              <a:spcBef>
                <a:spcPts val="725"/>
              </a:spcBef>
            </a:pPr>
            <a:endParaRPr lang="en-GB" altLang="en-US" b="1" dirty="0" smtClean="0">
              <a:latin typeface="Arial" panose="020B0604020202020204" pitchFamily="34" charset="0"/>
            </a:endParaRPr>
          </a:p>
          <a:p>
            <a:pPr lvl="1">
              <a:spcBef>
                <a:spcPts val="725"/>
              </a:spcBef>
            </a:pPr>
            <a:endParaRPr lang="en-GB" altLang="en-US" b="1" dirty="0" smtClean="0">
              <a:latin typeface="Arial" panose="020B0604020202020204" pitchFamily="34" charset="0"/>
            </a:endParaRPr>
          </a:p>
        </p:txBody>
      </p:sp>
    </p:spTree>
    <p:extLst>
      <p:ext uri="{BB962C8B-B14F-4D97-AF65-F5344CB8AC3E}">
        <p14:creationId xmlns:p14="http://schemas.microsoft.com/office/powerpoint/2010/main" val="3547656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Disclaimer</a:t>
            </a:r>
            <a:endParaRPr lang="en-US" dirty="0"/>
          </a:p>
        </p:txBody>
      </p:sp>
      <p:sp>
        <p:nvSpPr>
          <p:cNvPr id="2" name="Rectangle 1"/>
          <p:cNvSpPr/>
          <p:nvPr/>
        </p:nvSpPr>
        <p:spPr>
          <a:xfrm>
            <a:off x="1161414" y="2220911"/>
            <a:ext cx="11240135" cy="1569660"/>
          </a:xfrm>
          <a:prstGeom prst="rect">
            <a:avLst/>
          </a:prstGeom>
        </p:spPr>
        <p:txBody>
          <a:bodyPr wrap="square">
            <a:spAutoFit/>
          </a:bodyPr>
          <a:lstStyle/>
          <a:p>
            <a:pPr marL="114300" lvl="1" indent="0" algn="just" fontAlgn="auto">
              <a:spcAft>
                <a:spcPts val="0"/>
              </a:spcAft>
              <a:buFontTx/>
              <a:buNone/>
              <a:defRPr/>
            </a:pPr>
            <a:r>
              <a:rPr lang="en-US" sz="1600" i="1" dirty="0">
                <a:latin typeface="Arial" pitchFamily="34" charset="0"/>
              </a:rPr>
              <a:t>Aricent Group makes no representations or warranties with respect to contents of these slides and the same are being provided “as is”.  The content/materials in the slides are of a general nature and are not intended to address the specific circumstances of any particular individual or entity.  The material may provide links to internet sites (for the convenience of users) over which Aricent Group has no control and for which Aricent Group  assumes no responsibility for the availability or content of these external sites.  While the attempt has been to acknowledge sources of materials wherever traceable to an individual or an institution; any materials not specifically acknowledged is purely unintentional </a:t>
            </a:r>
          </a:p>
        </p:txBody>
      </p:sp>
    </p:spTree>
    <p:extLst>
      <p:ext uri="{BB962C8B-B14F-4D97-AF65-F5344CB8AC3E}">
        <p14:creationId xmlns:p14="http://schemas.microsoft.com/office/powerpoint/2010/main" val="3877136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Design for </a:t>
            </a:r>
            <a:r>
              <a:rPr lang="en-US" altLang="en-US" dirty="0" smtClean="0"/>
              <a:t>a </a:t>
            </a:r>
            <a:r>
              <a:rPr lang="en-US" altLang="en-US" dirty="0"/>
              <a:t>Protocol decoder</a:t>
            </a:r>
            <a:endParaRPr lang="en-US" dirty="0"/>
          </a:p>
        </p:txBody>
      </p:sp>
      <p:sp>
        <p:nvSpPr>
          <p:cNvPr id="6" name="Text Placeholder 2"/>
          <p:cNvSpPr>
            <a:spLocks noGrp="1"/>
          </p:cNvSpPr>
          <p:nvPr>
            <p:ph type="body" sz="half" idx="4294967295"/>
          </p:nvPr>
        </p:nvSpPr>
        <p:spPr bwMode="auto">
          <a:xfrm>
            <a:off x="5490210" y="2552700"/>
            <a:ext cx="4419600" cy="4953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p>
            <a:pPr>
              <a:buFont typeface="Wingdings" panose="05000000000000000000" pitchFamily="2" charset="2"/>
              <a:buNone/>
            </a:pPr>
            <a:r>
              <a:rPr lang="en-US" altLang="en-US" sz="1600" b="1" dirty="0" smtClean="0"/>
              <a:t>Main tasks</a:t>
            </a:r>
          </a:p>
          <a:p>
            <a:pPr>
              <a:buFont typeface="Calibri" panose="020F0502020204030204" pitchFamily="34" charset="0"/>
              <a:buAutoNum type="arabicPeriod"/>
            </a:pPr>
            <a:r>
              <a:rPr lang="en-US" altLang="en-US" sz="1800" dirty="0" smtClean="0">
                <a:latin typeface="Arial" panose="020B0604020202020204" pitchFamily="34" charset="0"/>
                <a:cs typeface="Arial" panose="020B0604020202020204" pitchFamily="34" charset="0"/>
              </a:rPr>
              <a:t>Register with network module </a:t>
            </a:r>
          </a:p>
          <a:p>
            <a:pPr>
              <a:buFont typeface="Calibri" panose="020F0502020204030204" pitchFamily="34" charset="0"/>
              <a:buAutoNum type="arabicPeriod"/>
            </a:pPr>
            <a:r>
              <a:rPr lang="en-US" altLang="en-US" sz="1800" dirty="0" smtClean="0">
                <a:latin typeface="Arial" panose="020B0604020202020204" pitchFamily="34" charset="0"/>
                <a:cs typeface="Arial" panose="020B0604020202020204" pitchFamily="34" charset="0"/>
              </a:rPr>
              <a:t>Pick Protocol messages from an IPC. Each message has a unique ID #. </a:t>
            </a:r>
          </a:p>
          <a:p>
            <a:pPr>
              <a:buFont typeface="Calibri" panose="020F0502020204030204" pitchFamily="34" charset="0"/>
              <a:buAutoNum type="arabicPeriod"/>
            </a:pPr>
            <a:r>
              <a:rPr lang="en-US" altLang="en-US" sz="1800" dirty="0" smtClean="0">
                <a:latin typeface="Arial" panose="020B0604020202020204" pitchFamily="34" charset="0"/>
                <a:cs typeface="Arial" panose="020B0604020202020204" pitchFamily="34" charset="0"/>
              </a:rPr>
              <a:t>Decode and store in C structures</a:t>
            </a:r>
          </a:p>
          <a:p>
            <a:pPr>
              <a:buFont typeface="Calibri" panose="020F0502020204030204" pitchFamily="34" charset="0"/>
              <a:buAutoNum type="arabicPeriod"/>
            </a:pPr>
            <a:r>
              <a:rPr lang="en-US" altLang="en-US" sz="1800" dirty="0" smtClean="0">
                <a:latin typeface="Arial" panose="020B0604020202020204" pitchFamily="34" charset="0"/>
                <a:cs typeface="Arial" panose="020B0604020202020204" pitchFamily="34" charset="0"/>
              </a:rPr>
              <a:t>Write back result to the Network Manager in a message with two parts-</a:t>
            </a:r>
          </a:p>
          <a:p>
            <a:pPr marL="857250" lvl="1" indent="-400050">
              <a:buFont typeface="Calibri" panose="020F0502020204030204" pitchFamily="34" charset="0"/>
              <a:buAutoNum type="romanLcPeriod"/>
            </a:pPr>
            <a:r>
              <a:rPr lang="en-US" altLang="en-US" sz="1800" dirty="0" smtClean="0">
                <a:latin typeface="Arial" panose="020B0604020202020204" pitchFamily="34" charset="0"/>
                <a:cs typeface="Arial" panose="020B0604020202020204" pitchFamily="34" charset="0"/>
              </a:rPr>
              <a:t>First part : Shows ID # and result as OK or Not Ok based on whether the syntax of input was correct or not</a:t>
            </a:r>
          </a:p>
          <a:p>
            <a:pPr marL="857250" lvl="1" indent="-400050">
              <a:buFont typeface="Calibri" panose="020F0502020204030204" pitchFamily="34" charset="0"/>
              <a:buAutoNum type="romanLcPeriod"/>
            </a:pPr>
            <a:r>
              <a:rPr lang="en-US" altLang="en-US" sz="1800" dirty="0" smtClean="0">
                <a:latin typeface="Arial" panose="020B0604020202020204" pitchFamily="34" charset="0"/>
                <a:cs typeface="Arial" panose="020B0604020202020204" pitchFamily="34" charset="0"/>
              </a:rPr>
              <a:t>Second part: If OK also send C </a:t>
            </a:r>
            <a:r>
              <a:rPr lang="en-US" altLang="en-US" sz="1800" dirty="0" err="1" smtClean="0">
                <a:latin typeface="Arial" panose="020B0604020202020204" pitchFamily="34" charset="0"/>
                <a:cs typeface="Arial" panose="020B0604020202020204" pitchFamily="34" charset="0"/>
              </a:rPr>
              <a:t>Struct</a:t>
            </a:r>
            <a:r>
              <a:rPr lang="en-US" altLang="en-US" sz="1800" dirty="0" smtClean="0">
                <a:latin typeface="Arial" panose="020B0604020202020204" pitchFamily="34" charset="0"/>
                <a:cs typeface="Arial" panose="020B0604020202020204" pitchFamily="34" charset="0"/>
              </a:rPr>
              <a:t> binary</a:t>
            </a:r>
          </a:p>
          <a:p>
            <a:pPr>
              <a:buFont typeface="Calibri" panose="020F0502020204030204" pitchFamily="34" charset="0"/>
              <a:buAutoNum type="arabicPeriod"/>
            </a:pPr>
            <a:endParaRPr lang="en-US" altLang="en-US" sz="1600" dirty="0" smtClean="0"/>
          </a:p>
          <a:p>
            <a:pPr>
              <a:buFont typeface="Calibri" panose="020F0502020204030204" pitchFamily="34" charset="0"/>
              <a:buAutoNum type="arabicPeriod"/>
            </a:pPr>
            <a:endParaRPr lang="en-US" altLang="en-US" sz="1600" dirty="0" smtClean="0"/>
          </a:p>
        </p:txBody>
      </p:sp>
      <p:grpSp>
        <p:nvGrpSpPr>
          <p:cNvPr id="7" name="Group 18"/>
          <p:cNvGrpSpPr>
            <a:grpSpLocks/>
          </p:cNvGrpSpPr>
          <p:nvPr/>
        </p:nvGrpSpPr>
        <p:grpSpPr bwMode="auto">
          <a:xfrm>
            <a:off x="1223010" y="3011488"/>
            <a:ext cx="4419600" cy="4570412"/>
            <a:chOff x="1698523" y="1600200"/>
            <a:chExt cx="5845277" cy="4495800"/>
          </a:xfrm>
        </p:grpSpPr>
        <p:sp>
          <p:nvSpPr>
            <p:cNvPr id="8" name="Rectangle 7"/>
            <p:cNvSpPr/>
            <p:nvPr/>
          </p:nvSpPr>
          <p:spPr>
            <a:xfrm>
              <a:off x="2437581" y="4648412"/>
              <a:ext cx="3581912" cy="144758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Network Manager</a:t>
              </a:r>
            </a:p>
          </p:txBody>
        </p:sp>
        <p:sp>
          <p:nvSpPr>
            <p:cNvPr id="9" name="Rectangle 8"/>
            <p:cNvSpPr/>
            <p:nvPr/>
          </p:nvSpPr>
          <p:spPr>
            <a:xfrm>
              <a:off x="4724042" y="1600200"/>
              <a:ext cx="1904333" cy="16771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Protocol Decoder</a:t>
              </a:r>
            </a:p>
          </p:txBody>
        </p:sp>
        <p:sp>
          <p:nvSpPr>
            <p:cNvPr id="10" name="Rectangle 9"/>
            <p:cNvSpPr/>
            <p:nvPr/>
          </p:nvSpPr>
          <p:spPr>
            <a:xfrm>
              <a:off x="1698523" y="1748550"/>
              <a:ext cx="1730068" cy="15287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Menu Interface</a:t>
              </a:r>
            </a:p>
          </p:txBody>
        </p:sp>
        <p:cxnSp>
          <p:nvCxnSpPr>
            <p:cNvPr id="11" name="Straight Arrow Connector 10"/>
            <p:cNvCxnSpPr/>
            <p:nvPr/>
          </p:nvCxnSpPr>
          <p:spPr>
            <a:xfrm flipV="1">
              <a:off x="4419600" y="3352297"/>
              <a:ext cx="762154" cy="129611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561781" y="3277341"/>
              <a:ext cx="839839" cy="137107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3200400" y="1981200"/>
              <a:ext cx="160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Start/Stop</a:t>
              </a:r>
            </a:p>
          </p:txBody>
        </p:sp>
        <p:sp>
          <p:nvSpPr>
            <p:cNvPr id="14" name="TextBox 13"/>
            <p:cNvSpPr txBox="1">
              <a:spLocks noChangeArrowheads="1"/>
            </p:cNvSpPr>
            <p:nvPr/>
          </p:nvSpPr>
          <p:spPr bwMode="auto">
            <a:xfrm>
              <a:off x="5943600" y="3886200"/>
              <a:ext cx="1600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Message status, C struct as payload</a:t>
              </a:r>
            </a:p>
          </p:txBody>
        </p:sp>
        <p:sp>
          <p:nvSpPr>
            <p:cNvPr id="15" name="TextBox 14"/>
            <p:cNvSpPr txBox="1">
              <a:spLocks noChangeArrowheads="1"/>
            </p:cNvSpPr>
            <p:nvPr/>
          </p:nvSpPr>
          <p:spPr bwMode="auto">
            <a:xfrm>
              <a:off x="3352800" y="3962400"/>
              <a:ext cx="1600200" cy="51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Protocol message</a:t>
              </a:r>
            </a:p>
          </p:txBody>
        </p:sp>
        <p:cxnSp>
          <p:nvCxnSpPr>
            <p:cNvPr id="16" name="Straight Arrow Connector 15"/>
            <p:cNvCxnSpPr/>
            <p:nvPr/>
          </p:nvCxnSpPr>
          <p:spPr>
            <a:xfrm>
              <a:off x="3504176" y="2362253"/>
              <a:ext cx="1219866"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15099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Revision History</a:t>
            </a:r>
            <a:endParaRPr lang="en-US" dirty="0"/>
          </a:p>
        </p:txBody>
      </p:sp>
      <p:sp>
        <p:nvSpPr>
          <p:cNvPr id="3" name="Text Placeholder 2"/>
          <p:cNvSpPr>
            <a:spLocks noGrp="1"/>
          </p:cNvSpPr>
          <p:nvPr>
            <p:ph type="body" sz="quarter" idx="24"/>
          </p:nvPr>
        </p:nvSpPr>
        <p:spPr/>
        <p:txBody>
          <a:bodyPr/>
          <a:lstStyle/>
          <a:p>
            <a:r>
              <a:rPr lang="en-US" dirty="0" smtClean="0"/>
              <a:t>Revision History</a:t>
            </a:r>
            <a:endParaRPr lang="en-US" dirty="0"/>
          </a:p>
        </p:txBody>
      </p:sp>
      <p:graphicFrame>
        <p:nvGraphicFramePr>
          <p:cNvPr id="5" name="Group 49"/>
          <p:cNvGraphicFramePr>
            <a:graphicFrameLocks/>
          </p:cNvGraphicFramePr>
          <p:nvPr>
            <p:extLst>
              <p:ext uri="{D42A27DB-BD31-4B8C-83A1-F6EECF244321}">
                <p14:modId xmlns:p14="http://schemas.microsoft.com/office/powerpoint/2010/main" val="2318201200"/>
              </p:ext>
            </p:extLst>
          </p:nvPr>
        </p:nvGraphicFramePr>
        <p:xfrm>
          <a:off x="1863090" y="2320290"/>
          <a:ext cx="8752174" cy="3509010"/>
        </p:xfrm>
        <a:graphic>
          <a:graphicData uri="http://schemas.openxmlformats.org/drawingml/2006/table">
            <a:tbl>
              <a:tblPr/>
              <a:tblGrid>
                <a:gridCol w="1340694"/>
                <a:gridCol w="1151256"/>
                <a:gridCol w="2890596"/>
                <a:gridCol w="1722546"/>
                <a:gridCol w="1647082"/>
              </a:tblGrid>
              <a:tr h="900074">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Revision no.</a:t>
                      </a:r>
                      <a:endParaRPr kumimoji="0" lang="en-US" sz="2000" b="0" i="0" u="none" strike="noStrike" cap="none" normalizeH="0" baseline="0" dirty="0" smtClean="0">
                        <a:ln>
                          <a:noFill/>
                        </a:ln>
                        <a:solidFill>
                          <a:schemeClr val="accent2"/>
                        </a:solidFill>
                        <a:effectLst/>
                        <a:latin typeface="Arial" pitchFamily="34" charset="0"/>
                      </a:endParaRP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ヒラギノ角ゴ Pro W3" pitchFamily="1" charset="-128"/>
                        </a:rPr>
                        <a:t>Date </a:t>
                      </a:r>
                      <a:endParaRPr kumimoji="0" lang="en-US" sz="2000" b="0" i="0" u="none" strike="noStrike" cap="none" normalizeH="0" baseline="0" smtClean="0">
                        <a:ln>
                          <a:noFill/>
                        </a:ln>
                        <a:solidFill>
                          <a:schemeClr val="accent2"/>
                        </a:solidFill>
                        <a:effectLst/>
                        <a:latin typeface="Arial" pitchFamily="34" charset="0"/>
                      </a:endParaRP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Description of change</a:t>
                      </a:r>
                      <a:endParaRPr kumimoji="0" lang="en-US" sz="2000" b="0" i="0" u="none" strike="noStrike" cap="none" normalizeH="0" baseline="0" dirty="0" smtClean="0">
                        <a:ln>
                          <a:noFill/>
                        </a:ln>
                        <a:solidFill>
                          <a:schemeClr val="accent2"/>
                        </a:solidFill>
                        <a:effectLst/>
                        <a:latin typeface="Arial" pitchFamily="34" charset="0"/>
                      </a:endParaRP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Author</a:t>
                      </a:r>
                      <a:endParaRPr kumimoji="0" lang="en-US" sz="2000" b="0" i="0" u="none" strike="noStrike" cap="none" normalizeH="0" baseline="0" dirty="0" smtClean="0">
                        <a:ln>
                          <a:noFill/>
                        </a:ln>
                        <a:solidFill>
                          <a:schemeClr val="accent2"/>
                        </a:solidFill>
                        <a:effectLst/>
                        <a:latin typeface="Arial" pitchFamily="34" charset="0"/>
                      </a:endParaRP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Reviewed and Approved  By</a:t>
                      </a:r>
                      <a:endParaRPr kumimoji="0" lang="en-US" sz="2000" b="0" i="0" u="none" strike="noStrike" cap="none" normalizeH="0" baseline="0" dirty="0" smtClean="0">
                        <a:ln>
                          <a:noFill/>
                        </a:ln>
                        <a:solidFill>
                          <a:schemeClr val="accent2"/>
                        </a:solidFill>
                        <a:effectLst/>
                        <a:latin typeface="Arial" pitchFamily="34" charset="0"/>
                      </a:endParaRP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r>
              <a:tr h="1170757">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0.1</a:t>
                      </a: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29-oct-13</a:t>
                      </a:r>
                    </a:p>
                    <a:p>
                      <a:pPr marL="0" marR="0" lvl="0" indent="0" algn="l" defTabSz="914400" rtl="0" eaLnBrk="0" fontAlgn="t" latinLnBrk="0" hangingPunct="0">
                        <a:lnSpc>
                          <a:spcPct val="110000"/>
                        </a:lnSpc>
                        <a:spcBef>
                          <a:spcPct val="0"/>
                        </a:spcBef>
                        <a:spcAft>
                          <a:spcPts val="800"/>
                        </a:spcAft>
                        <a:buClrTx/>
                        <a:buSzTx/>
                        <a:buFontTx/>
                        <a:buNone/>
                        <a:tabLst/>
                      </a:pPr>
                      <a:endParaRPr kumimoji="0" lang="en-US" sz="1600" b="0" i="0" u="none" strike="noStrike" kern="1200" cap="none" normalizeH="0" baseline="0" dirty="0" smtClean="0">
                        <a:ln>
                          <a:noFill/>
                        </a:ln>
                        <a:solidFill>
                          <a:schemeClr val="accent2"/>
                        </a:solidFill>
                        <a:effectLst/>
                        <a:latin typeface="Arial" pitchFamily="34" charset="0"/>
                        <a:ea typeface="+mn-ea"/>
                        <a:cs typeface="+mn-cs"/>
                      </a:endParaRP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Initial set</a:t>
                      </a: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Shiv Kumar</a:t>
                      </a: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600" b="0" i="0" u="none" strike="noStrike" kern="1200" cap="none" normalizeH="0" baseline="0" dirty="0" smtClean="0">
                        <a:ln>
                          <a:noFill/>
                        </a:ln>
                        <a:solidFill>
                          <a:schemeClr val="accent2"/>
                        </a:solidFill>
                        <a:effectLst/>
                        <a:latin typeface="Arial" pitchFamily="34" charset="0"/>
                        <a:ea typeface="+mn-ea"/>
                        <a:cs typeface="+mn-cs"/>
                      </a:endParaRP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r>
              <a:tr h="1438179">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0.2</a:t>
                      </a: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6-Nov-13</a:t>
                      </a: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Post comments to reframe deck around classroom assignment</a:t>
                      </a:r>
                    </a:p>
                    <a:p>
                      <a:pPr marL="0" marR="0" lvl="0" indent="0" algn="l" defTabSz="914400" rtl="0" eaLnBrk="0" fontAlgn="t" latinLnBrk="0" hangingPunct="0">
                        <a:lnSpc>
                          <a:spcPct val="110000"/>
                        </a:lnSpc>
                        <a:spcBef>
                          <a:spcPct val="0"/>
                        </a:spcBef>
                        <a:spcAft>
                          <a:spcPts val="800"/>
                        </a:spcAft>
                        <a:buClrTx/>
                        <a:buSzTx/>
                        <a:buFontTx/>
                        <a:buNone/>
                        <a:tabLst/>
                      </a:pPr>
                      <a:endParaRPr kumimoji="0" lang="en-US" sz="1600" b="0" i="0" u="none" strike="noStrike" cap="none" normalizeH="0" baseline="0" dirty="0" smtClean="0">
                        <a:ln>
                          <a:noFill/>
                        </a:ln>
                        <a:solidFill>
                          <a:schemeClr val="accent2"/>
                        </a:solidFill>
                        <a:effectLst/>
                        <a:latin typeface="Arial" pitchFamily="34" charset="0"/>
                      </a:endParaRP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Shiv Kumar</a:t>
                      </a: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600" b="0" i="0" u="none" strike="noStrike" cap="none" normalizeH="0" baseline="0" dirty="0" smtClean="0">
                        <a:ln>
                          <a:noFill/>
                        </a:ln>
                        <a:solidFill>
                          <a:schemeClr val="accent2"/>
                        </a:solidFill>
                        <a:effectLst/>
                        <a:latin typeface="Arial" pitchFamily="34" charset="0"/>
                      </a:endParaRPr>
                    </a:p>
                  </a:txBody>
                  <a:tcPr marT="45711" marB="45711"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429173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997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Steps in module design</a:t>
            </a:r>
            <a:endParaRPr lang="en-US" dirty="0"/>
          </a:p>
        </p:txBody>
      </p:sp>
      <p:sp>
        <p:nvSpPr>
          <p:cNvPr id="6" name="Content Placeholder 1"/>
          <p:cNvSpPr txBox="1">
            <a:spLocks/>
          </p:cNvSpPr>
          <p:nvPr/>
        </p:nvSpPr>
        <p:spPr>
          <a:xfrm>
            <a:off x="1528445" y="2446338"/>
            <a:ext cx="9704039" cy="5600382"/>
          </a:xfrm>
          <a:prstGeom prst="rect">
            <a:avLst/>
          </a:prstGeom>
        </p:spPr>
        <p:txBody>
          <a:bodyPr>
            <a:normAutofit lnSpcReduction="1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mj-lt"/>
              <a:buAutoNum type="arabicPeriod"/>
              <a:defRPr/>
            </a:pPr>
            <a:r>
              <a:rPr lang="en-US" sz="3100" dirty="0" smtClean="0">
                <a:latin typeface="Arial" panose="020B0604020202020204" pitchFamily="34" charset="0"/>
                <a:cs typeface="Arial" panose="020B0604020202020204" pitchFamily="34" charset="0"/>
              </a:rPr>
              <a:t>Identify the main tasks</a:t>
            </a:r>
          </a:p>
          <a:p>
            <a:pPr>
              <a:buFont typeface="+mj-lt"/>
              <a:buAutoNum type="arabicPeriod"/>
              <a:defRPr/>
            </a:pPr>
            <a:r>
              <a:rPr lang="en-US" sz="3100" dirty="0" smtClean="0">
                <a:latin typeface="Arial" panose="020B0604020202020204" pitchFamily="34" charset="0"/>
                <a:cs typeface="Arial" panose="020B0604020202020204" pitchFamily="34" charset="0"/>
              </a:rPr>
              <a:t>Design the interface APIs</a:t>
            </a:r>
          </a:p>
          <a:p>
            <a:pPr>
              <a:buFont typeface="+mj-lt"/>
              <a:buAutoNum type="arabicPeriod"/>
              <a:defRPr/>
            </a:pPr>
            <a:r>
              <a:rPr lang="en-US" sz="3100" dirty="0" smtClean="0">
                <a:latin typeface="Arial" panose="020B0604020202020204" pitchFamily="34" charset="0"/>
                <a:cs typeface="Arial" panose="020B0604020202020204" pitchFamily="34" charset="0"/>
              </a:rPr>
              <a:t>Work out the sequence diagrams</a:t>
            </a:r>
          </a:p>
          <a:p>
            <a:pPr>
              <a:buFont typeface="+mj-lt"/>
              <a:buAutoNum type="arabicPeriod"/>
              <a:defRPr/>
            </a:pPr>
            <a:r>
              <a:rPr lang="en-US" sz="3100" dirty="0" smtClean="0">
                <a:latin typeface="Arial" panose="020B0604020202020204" pitchFamily="34" charset="0"/>
                <a:cs typeface="Arial" panose="020B0604020202020204" pitchFamily="34" charset="0"/>
              </a:rPr>
              <a:t>Data modeling</a:t>
            </a:r>
          </a:p>
          <a:p>
            <a:pPr marL="514350" lvl="2" indent="-342900">
              <a:buFont typeface="+mj-lt"/>
              <a:buAutoNum type="alphaLcParenR"/>
              <a:defRPr/>
            </a:pPr>
            <a:r>
              <a:rPr lang="en-US" sz="2400" dirty="0" smtClean="0">
                <a:latin typeface="Arial" panose="020B0604020202020204" pitchFamily="34" charset="0"/>
                <a:cs typeface="Arial" panose="020B0604020202020204" pitchFamily="34" charset="0"/>
              </a:rPr>
              <a:t>Which are the important data</a:t>
            </a:r>
          </a:p>
          <a:p>
            <a:pPr marL="514350" lvl="2" indent="-342900">
              <a:buFont typeface="+mj-lt"/>
              <a:buAutoNum type="alphaLcParenR"/>
              <a:defRPr/>
            </a:pPr>
            <a:r>
              <a:rPr lang="en-US" sz="2400" dirty="0" smtClean="0">
                <a:latin typeface="Arial" panose="020B0604020202020204" pitchFamily="34" charset="0"/>
                <a:cs typeface="Arial" panose="020B0604020202020204" pitchFamily="34" charset="0"/>
              </a:rPr>
              <a:t>Which structures shall be used</a:t>
            </a:r>
          </a:p>
          <a:p>
            <a:pPr marL="342900" lvl="1" indent="-342900">
              <a:buFont typeface="+mj-lt"/>
              <a:buAutoNum type="arabicPeriod" startAt="4"/>
              <a:defRPr/>
            </a:pPr>
            <a:r>
              <a:rPr lang="en-US" sz="2400" dirty="0" smtClean="0">
                <a:latin typeface="Arial" panose="020B0604020202020204" pitchFamily="34" charset="0"/>
                <a:cs typeface="Arial" panose="020B0604020202020204" pitchFamily="34" charset="0"/>
              </a:rPr>
              <a:t>Control/Behavior modeling</a:t>
            </a:r>
          </a:p>
          <a:p>
            <a:pPr marL="514350" lvl="2" indent="-342900">
              <a:buFont typeface="+mj-lt"/>
              <a:buAutoNum type="alphaLcParenR"/>
              <a:defRPr/>
            </a:pPr>
            <a:r>
              <a:rPr lang="en-US" sz="2400" dirty="0" smtClean="0">
                <a:latin typeface="Arial" panose="020B0604020202020204" pitchFamily="34" charset="0"/>
                <a:cs typeface="Arial" panose="020B0604020202020204" pitchFamily="34" charset="0"/>
              </a:rPr>
              <a:t>Which events shall trigger a reaction – Event List</a:t>
            </a:r>
          </a:p>
          <a:p>
            <a:pPr marL="514350" lvl="2" indent="-342900">
              <a:buFont typeface="+mj-lt"/>
              <a:buAutoNum type="alphaLcParenR"/>
              <a:defRPr/>
            </a:pPr>
            <a:r>
              <a:rPr lang="en-US" sz="2400" dirty="0" smtClean="0">
                <a:latin typeface="Arial" panose="020B0604020202020204" pitchFamily="34" charset="0"/>
                <a:cs typeface="Arial" panose="020B0604020202020204" pitchFamily="34" charset="0"/>
              </a:rPr>
              <a:t>FSM</a:t>
            </a:r>
          </a:p>
          <a:p>
            <a:pPr marL="342900" lvl="1" indent="-342900">
              <a:buFont typeface="+mj-lt"/>
              <a:buAutoNum type="arabicPeriod" startAt="4"/>
              <a:defRPr/>
            </a:pPr>
            <a:r>
              <a:rPr lang="en-US" sz="2400" dirty="0" smtClean="0">
                <a:latin typeface="Arial" panose="020B0604020202020204" pitchFamily="34" charset="0"/>
                <a:cs typeface="Arial" panose="020B0604020202020204" pitchFamily="34" charset="0"/>
              </a:rPr>
              <a:t>Functional decomposition</a:t>
            </a:r>
          </a:p>
          <a:p>
            <a:pPr marL="514350" lvl="2" indent="-342900">
              <a:buFont typeface="+mj-lt"/>
              <a:buAutoNum type="alphaLcParenR"/>
              <a:defRPr/>
            </a:pPr>
            <a:r>
              <a:rPr lang="en-US" sz="2400" dirty="0" smtClean="0">
                <a:latin typeface="Arial" panose="020B0604020202020204" pitchFamily="34" charset="0"/>
                <a:cs typeface="Arial" panose="020B0604020202020204" pitchFamily="34" charset="0"/>
              </a:rPr>
              <a:t>Break into smaller functions - apply factoring</a:t>
            </a:r>
          </a:p>
          <a:p>
            <a:pPr marL="514350" lvl="2" indent="-342900">
              <a:buFont typeface="+mj-lt"/>
              <a:buAutoNum type="alphaLcParenR"/>
              <a:defRPr/>
            </a:pPr>
            <a:r>
              <a:rPr lang="en-US" sz="2400" dirty="0" smtClean="0">
                <a:latin typeface="Arial" panose="020B0604020202020204" pitchFamily="34" charset="0"/>
                <a:cs typeface="Arial" panose="020B0604020202020204" pitchFamily="34" charset="0"/>
              </a:rPr>
              <a:t>Pseudocode</a:t>
            </a:r>
            <a:endParaRPr lang="en-US" sz="2400" dirty="0">
              <a:latin typeface="Arial" panose="020B0604020202020204" pitchFamily="34" charset="0"/>
              <a:cs typeface="Arial" panose="020B0604020202020204" pitchFamily="34" charset="0"/>
            </a:endParaRPr>
          </a:p>
        </p:txBody>
      </p:sp>
      <p:pic>
        <p:nvPicPr>
          <p:cNvPr id="7" name="Picture 2" descr="C:\Users\gur02530\AppData\Local\Microsoft\Windows\Temporary Internet Files\Content.IE5\ZWIDBRZP\MC900056986[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6420" y="2990850"/>
            <a:ext cx="3229690" cy="486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107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Identifying the main tasks</a:t>
            </a:r>
            <a:endParaRPr lang="en-US" dirty="0"/>
          </a:p>
        </p:txBody>
      </p:sp>
      <p:sp>
        <p:nvSpPr>
          <p:cNvPr id="6" name="Text Placeholder 2"/>
          <p:cNvSpPr>
            <a:spLocks noGrp="1"/>
          </p:cNvSpPr>
          <p:nvPr>
            <p:ph type="body" sz="half" idx="4294967295"/>
          </p:nvPr>
        </p:nvSpPr>
        <p:spPr>
          <a:xfrm>
            <a:off x="1215390" y="2945130"/>
            <a:ext cx="7315200" cy="4114800"/>
          </a:xfrm>
          <a:prstGeom prst="rect">
            <a:avLst/>
          </a:prstGeom>
        </p:spPr>
        <p:txBody>
          <a:bodyPr>
            <a:normAutofit/>
          </a:bodyPr>
          <a:lstStyle/>
          <a:p>
            <a:pPr fontAlgn="auto">
              <a:spcAft>
                <a:spcPts val="0"/>
              </a:spcAft>
              <a:defRPr/>
            </a:pPr>
            <a:r>
              <a:rPr lang="en-US" sz="2000" dirty="0" smtClean="0"/>
              <a:t>What are the different sub-modules you can identify?</a:t>
            </a:r>
          </a:p>
          <a:p>
            <a:pPr fontAlgn="auto">
              <a:spcAft>
                <a:spcPts val="0"/>
              </a:spcAft>
              <a:defRPr/>
            </a:pPr>
            <a:r>
              <a:rPr lang="en-US" sz="2000" dirty="0" smtClean="0"/>
              <a:t>What is their sequence?</a:t>
            </a:r>
          </a:p>
          <a:p>
            <a:pPr fontAlgn="auto">
              <a:spcAft>
                <a:spcPts val="0"/>
              </a:spcAft>
              <a:defRPr/>
            </a:pPr>
            <a:r>
              <a:rPr lang="en-US" sz="2000" dirty="0" smtClean="0"/>
              <a:t>Is there any underlying pattern?</a:t>
            </a:r>
          </a:p>
          <a:p>
            <a:pPr fontAlgn="auto">
              <a:spcAft>
                <a:spcPts val="0"/>
              </a:spcAft>
              <a:defRPr/>
            </a:pPr>
            <a:r>
              <a:rPr lang="en-US" sz="2000" dirty="0" smtClean="0"/>
              <a:t>Step back – look at the big picture</a:t>
            </a:r>
          </a:p>
          <a:p>
            <a:pPr fontAlgn="auto">
              <a:spcAft>
                <a:spcPts val="0"/>
              </a:spcAft>
              <a:defRPr/>
            </a:pPr>
            <a:r>
              <a:rPr lang="en-US" sz="2000" dirty="0" smtClean="0"/>
              <a:t>Refine the task list</a:t>
            </a:r>
          </a:p>
          <a:p>
            <a:pPr fontAlgn="auto">
              <a:spcAft>
                <a:spcPts val="0"/>
              </a:spcAft>
              <a:defRPr/>
            </a:pPr>
            <a:endParaRPr lang="en-US" sz="2000" dirty="0" smtClean="0"/>
          </a:p>
          <a:p>
            <a:pPr fontAlgn="auto">
              <a:spcAft>
                <a:spcPts val="0"/>
              </a:spcAft>
              <a:defRPr/>
            </a:pPr>
            <a:r>
              <a:rPr lang="en-US" sz="2000" dirty="0" smtClean="0"/>
              <a:t>Do you have the complete list?</a:t>
            </a:r>
          </a:p>
          <a:p>
            <a:pPr fontAlgn="auto">
              <a:spcAft>
                <a:spcPts val="0"/>
              </a:spcAft>
              <a:defRPr/>
            </a:pPr>
            <a:r>
              <a:rPr lang="en-US" sz="2000" dirty="0" smtClean="0"/>
              <a:t>Do they have the right description?</a:t>
            </a:r>
          </a:p>
          <a:p>
            <a:pPr fontAlgn="auto">
              <a:spcAft>
                <a:spcPts val="0"/>
              </a:spcAft>
              <a:defRPr/>
            </a:pPr>
            <a:endParaRPr lang="en-US" sz="2000" dirty="0"/>
          </a:p>
        </p:txBody>
      </p:sp>
      <p:pic>
        <p:nvPicPr>
          <p:cNvPr id="7" name="Picture 2" descr="C:\Users\gur02530\AppData\Local\Microsoft\Windows\Temporary Internet Files\Content.IE5\XEDGGIL6\MC900230824[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7390" y="4011930"/>
            <a:ext cx="31242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xplosion 1 7"/>
          <p:cNvSpPr/>
          <p:nvPr/>
        </p:nvSpPr>
        <p:spPr>
          <a:xfrm>
            <a:off x="7844790" y="1954530"/>
            <a:ext cx="1905000" cy="1371600"/>
          </a:xfrm>
          <a:prstGeom prst="irregularSeal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Exercise</a:t>
            </a:r>
          </a:p>
        </p:txBody>
      </p:sp>
    </p:spTree>
    <p:extLst>
      <p:ext uri="{BB962C8B-B14F-4D97-AF65-F5344CB8AC3E}">
        <p14:creationId xmlns:p14="http://schemas.microsoft.com/office/powerpoint/2010/main" val="2671464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a:t>Identifying the main tasks - example</a:t>
            </a:r>
            <a:endParaRPr lang="en-US" dirty="0"/>
          </a:p>
        </p:txBody>
      </p:sp>
      <p:sp>
        <p:nvSpPr>
          <p:cNvPr id="6" name="Text Placeholder 2"/>
          <p:cNvSpPr>
            <a:spLocks noGrp="1"/>
          </p:cNvSpPr>
          <p:nvPr>
            <p:ph type="body" sz="half" idx="4294967295"/>
          </p:nvPr>
        </p:nvSpPr>
        <p:spPr bwMode="auto">
          <a:xfrm>
            <a:off x="1809750" y="2476500"/>
            <a:ext cx="3276600" cy="4114800"/>
          </a:xfrm>
          <a:prstGeom prst="rect">
            <a:avLst/>
          </a:prstGeom>
          <a:ln>
            <a:miter lim="800000"/>
            <a:headEnd/>
            <a:tailEnd/>
          </a:ln>
        </p:spPr>
        <p:txBody>
          <a:bodyPr wrap="square" numCol="1" anchor="t" anchorCtr="0" compatLnSpc="1">
            <a:prstTxWarp prst="textNoShape">
              <a:avLst/>
            </a:prstTxWarp>
          </a:bodyPr>
          <a:lstStyle/>
          <a:p>
            <a:r>
              <a:rPr lang="en-US" altLang="en-US" sz="2400" dirty="0" smtClean="0"/>
              <a:t>What would be the sub-modules of a CLI module?</a:t>
            </a:r>
          </a:p>
        </p:txBody>
      </p:sp>
      <p:sp>
        <p:nvSpPr>
          <p:cNvPr id="7" name="Rectangle 6"/>
          <p:cNvSpPr/>
          <p:nvPr/>
        </p:nvSpPr>
        <p:spPr>
          <a:xfrm>
            <a:off x="6534150" y="354330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CLI Module</a:t>
            </a:r>
          </a:p>
        </p:txBody>
      </p:sp>
      <p:sp>
        <p:nvSpPr>
          <p:cNvPr id="8" name="Rectangle 7"/>
          <p:cNvSpPr/>
          <p:nvPr/>
        </p:nvSpPr>
        <p:spPr>
          <a:xfrm>
            <a:off x="6534150" y="5981700"/>
            <a:ext cx="2286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Core Application</a:t>
            </a:r>
          </a:p>
        </p:txBody>
      </p:sp>
      <p:cxnSp>
        <p:nvCxnSpPr>
          <p:cNvPr id="9" name="Straight Arrow Connector 8"/>
          <p:cNvCxnSpPr/>
          <p:nvPr/>
        </p:nvCxnSpPr>
        <p:spPr>
          <a:xfrm>
            <a:off x="7219950" y="4762500"/>
            <a:ext cx="0" cy="11890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V="1">
            <a:off x="7905750" y="4762500"/>
            <a:ext cx="0" cy="11890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a:spLocks noChangeArrowheads="1"/>
          </p:cNvSpPr>
          <p:nvPr/>
        </p:nvSpPr>
        <p:spPr bwMode="auto">
          <a:xfrm>
            <a:off x="5391150" y="5140325"/>
            <a:ext cx="175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r" eaLnBrk="1" hangingPunct="1"/>
            <a:r>
              <a:rPr lang="en-US" altLang="en-US" sz="1800" dirty="0">
                <a:solidFill>
                  <a:schemeClr val="tx1"/>
                </a:solidFill>
              </a:rPr>
              <a:t>Validated Commands</a:t>
            </a:r>
          </a:p>
        </p:txBody>
      </p:sp>
      <p:sp>
        <p:nvSpPr>
          <p:cNvPr id="12" name="TextBox 11"/>
          <p:cNvSpPr txBox="1">
            <a:spLocks noChangeArrowheads="1"/>
          </p:cNvSpPr>
          <p:nvPr/>
        </p:nvSpPr>
        <p:spPr bwMode="auto">
          <a:xfrm>
            <a:off x="8058150" y="5143500"/>
            <a:ext cx="152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800" dirty="0">
                <a:solidFill>
                  <a:schemeClr val="tx1"/>
                </a:solidFill>
              </a:rPr>
              <a:t>Command output</a:t>
            </a:r>
          </a:p>
        </p:txBody>
      </p:sp>
      <p:pic>
        <p:nvPicPr>
          <p:cNvPr id="13" name="Picture 2" descr="C:\Users\gur02530\AppData\Local\Microsoft\Windows\Temporary Internet Files\Content.IE5\G6CZEX53\MC9004338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0" y="1943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p:nvPr/>
        </p:nvCxnSpPr>
        <p:spPr>
          <a:xfrm>
            <a:off x="7372350" y="2735263"/>
            <a:ext cx="0" cy="7318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7905750" y="2644775"/>
            <a:ext cx="0" cy="8223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TextBox 18"/>
          <p:cNvSpPr txBox="1">
            <a:spLocks noChangeArrowheads="1"/>
          </p:cNvSpPr>
          <p:nvPr/>
        </p:nvSpPr>
        <p:spPr bwMode="auto">
          <a:xfrm>
            <a:off x="5391150" y="2854325"/>
            <a:ext cx="175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r" eaLnBrk="1" hangingPunct="1"/>
            <a:r>
              <a:rPr lang="en-US" altLang="en-US" sz="1800" dirty="0">
                <a:solidFill>
                  <a:schemeClr val="tx1"/>
                </a:solidFill>
              </a:rPr>
              <a:t>User Commands</a:t>
            </a:r>
          </a:p>
        </p:txBody>
      </p:sp>
      <p:sp>
        <p:nvSpPr>
          <p:cNvPr id="17" name="TextBox 19"/>
          <p:cNvSpPr txBox="1">
            <a:spLocks noChangeArrowheads="1"/>
          </p:cNvSpPr>
          <p:nvPr/>
        </p:nvSpPr>
        <p:spPr bwMode="auto">
          <a:xfrm>
            <a:off x="8058150" y="2857500"/>
            <a:ext cx="152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800" dirty="0">
                <a:solidFill>
                  <a:schemeClr val="tx1"/>
                </a:solidFill>
              </a:rPr>
              <a:t>Command output</a:t>
            </a:r>
          </a:p>
        </p:txBody>
      </p:sp>
    </p:spTree>
    <p:extLst>
      <p:ext uri="{BB962C8B-B14F-4D97-AF65-F5344CB8AC3E}">
        <p14:creationId xmlns:p14="http://schemas.microsoft.com/office/powerpoint/2010/main" val="184643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ricent">
      <a:dk1>
        <a:sysClr val="windowText" lastClr="000000"/>
      </a:dk1>
      <a:lt1>
        <a:sysClr val="window" lastClr="FFFFFF"/>
      </a:lt1>
      <a:dk2>
        <a:srgbClr val="1F497D"/>
      </a:dk2>
      <a:lt2>
        <a:srgbClr val="FFFFFF"/>
      </a:lt2>
      <a:accent1>
        <a:srgbClr val="3EC73C"/>
      </a:accent1>
      <a:accent2>
        <a:srgbClr val="ED5041"/>
      </a:accent2>
      <a:accent3>
        <a:srgbClr val="F1AC00"/>
      </a:accent3>
      <a:accent4>
        <a:srgbClr val="3FB2E8"/>
      </a:accent4>
      <a:accent5>
        <a:srgbClr val="EB8024"/>
      </a:accent5>
      <a:accent6>
        <a:srgbClr val="000000"/>
      </a:accent6>
      <a:hlink>
        <a:srgbClr val="000000"/>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 xmlns:ma14="http://schemas.microsoft.com/office/mac/drawingml/2011/main"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2.xml><?xml version="1.0" encoding="utf-8"?>
<a:theme xmlns:a="http://schemas.openxmlformats.org/drawingml/2006/main" name="1_Office Theme">
  <a:themeElements>
    <a:clrScheme name="Aricent-New-2016">
      <a:dk1>
        <a:sysClr val="windowText" lastClr="000000"/>
      </a:dk1>
      <a:lt1>
        <a:sysClr val="window" lastClr="FFFFFF"/>
      </a:lt1>
      <a:dk2>
        <a:srgbClr val="1F497D"/>
      </a:dk2>
      <a:lt2>
        <a:srgbClr val="EEECE1"/>
      </a:lt2>
      <a:accent1>
        <a:srgbClr val="32C225"/>
      </a:accent1>
      <a:accent2>
        <a:srgbClr val="F1262C"/>
      </a:accent2>
      <a:accent3>
        <a:srgbClr val="F1781C"/>
      </a:accent3>
      <a:accent4>
        <a:srgbClr val="2F9DDB"/>
      </a:accent4>
      <a:accent5>
        <a:srgbClr val="FFC300"/>
      </a:accent5>
      <a:accent6>
        <a:srgbClr val="23252D"/>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ma14="http://schemas.microsoft.com/office/mac/drawingml/2011/main" xmlns=""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57036045D59C468F23ED5CAE37EC2F" ma:contentTypeVersion="0" ma:contentTypeDescription="Create a new document." ma:contentTypeScope="" ma:versionID="b1130b813bf75c4d924c6d53e8dc8c5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26F468-B197-4B56-B42A-93342D143027}">
  <ds:schemaRefs>
    <ds:schemaRef ds:uri="http://schemas.microsoft.com/sharepoint/v3/contenttype/forms"/>
  </ds:schemaRefs>
</ds:datastoreItem>
</file>

<file path=customXml/itemProps2.xml><?xml version="1.0" encoding="utf-8"?>
<ds:datastoreItem xmlns:ds="http://schemas.openxmlformats.org/officeDocument/2006/customXml" ds:itemID="{4AB54723-3793-4A83-A805-F22BB13EC4C9}">
  <ds:schemaRefs>
    <ds:schemaRef ds:uri="http://www.w3.org/XML/1998/namespace"/>
    <ds:schemaRef ds:uri="http://purl.org/dc/term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39CD6D6-E987-4F03-BC82-3A399803D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9942</TotalTime>
  <Words>2409</Words>
  <Application>Microsoft Office PowerPoint</Application>
  <PresentationFormat>Custom</PresentationFormat>
  <Paragraphs>636</Paragraphs>
  <Slides>61</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61</vt:i4>
      </vt:variant>
    </vt:vector>
  </HeadingPairs>
  <TitlesOfParts>
    <vt:vector size="75" baseType="lpstr">
      <vt:lpstr>ＭＳ Ｐゴシック</vt:lpstr>
      <vt:lpstr>Arial</vt:lpstr>
      <vt:lpstr>BentonSans</vt:lpstr>
      <vt:lpstr>BentonSans Book</vt:lpstr>
      <vt:lpstr>Calibri</vt:lpstr>
      <vt:lpstr>Georgia</vt:lpstr>
      <vt:lpstr>Segoe UI</vt:lpstr>
      <vt:lpstr>Tahoma</vt:lpstr>
      <vt:lpstr>Times</vt:lpstr>
      <vt:lpstr>Times New Roman</vt:lpstr>
      <vt:lpstr>Wingdings</vt:lpstr>
      <vt:lpstr>ヒラギノ角ゴ Pro W3</vt:lpstr>
      <vt:lpstr>Office Theme</vt:lpstr>
      <vt:lpstr>1_Office Theme</vt:lpstr>
      <vt:lpstr>Design:Foundation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MING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Jeroen Jonkers</dc:creator>
  <cp:lastModifiedBy>Soma Tiwari</cp:lastModifiedBy>
  <cp:revision>449</cp:revision>
  <cp:lastPrinted>2016-03-09T02:56:02Z</cp:lastPrinted>
  <dcterms:created xsi:type="dcterms:W3CDTF">2016-03-05T20:37:49Z</dcterms:created>
  <dcterms:modified xsi:type="dcterms:W3CDTF">2017-01-17T06:18:01Z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0x010100B157036045D59C468F23ED5CAE37EC2F</vt:lpwstr>
  </property>
  <property fmtid="{D5CDD505-2E9C-101B-9397-08002B2CF9AE}" pid="3" name="Order">
    <vt:r8>300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ies>
</file>