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7" r:id="rId3"/>
    <p:sldId id="257" r:id="rId4"/>
    <p:sldId id="266" r:id="rId5"/>
    <p:sldId id="268" r:id="rId6"/>
    <p:sldId id="269" r:id="rId7"/>
    <p:sldId id="273" r:id="rId8"/>
    <p:sldId id="275" r:id="rId9"/>
    <p:sldId id="276" r:id="rId10"/>
    <p:sldId id="277" r:id="rId11"/>
    <p:sldId id="278" r:id="rId12"/>
    <p:sldId id="281" r:id="rId13"/>
    <p:sldId id="279" r:id="rId14"/>
    <p:sldId id="282" r:id="rId15"/>
    <p:sldId id="283" r:id="rId16"/>
    <p:sldId id="280" r:id="rId17"/>
    <p:sldId id="284" r:id="rId18"/>
    <p:sldId id="272" r:id="rId19"/>
    <p:sldId id="27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13" y="3133592"/>
            <a:ext cx="5328592" cy="5620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91" y="2503487"/>
            <a:ext cx="5536096" cy="100647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86" y="3694804"/>
            <a:ext cx="4065104" cy="400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5657" y="343379"/>
            <a:ext cx="7211143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0054-5F95-4915-AA6F-7EE4335E7A66}" type="datetimeFigureOut">
              <a:rPr lang="en-IN" smtClean="0"/>
              <a:pPr/>
              <a:t>25-07-2016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210295" y="-104520"/>
            <a:ext cx="2044279" cy="15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0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Oval 2"/>
          <p:cNvSpPr/>
          <p:nvPr/>
        </p:nvSpPr>
        <p:spPr>
          <a:xfrm>
            <a:off x="696036" y="2661311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7065211" y="2661311"/>
            <a:ext cx="436729" cy="382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9608" y="33027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2641" y="3145385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Office</a:t>
            </a:r>
          </a:p>
        </p:txBody>
      </p:sp>
      <p:cxnSp>
        <p:nvCxnSpPr>
          <p:cNvPr id="8" name="Straight Connector 7"/>
          <p:cNvCxnSpPr>
            <a:stCxn id="3" idx="6"/>
            <a:endCxn id="4" idx="2"/>
          </p:cNvCxnSpPr>
          <p:nvPr/>
        </p:nvCxnSpPr>
        <p:spPr>
          <a:xfrm flipV="1">
            <a:off x="1173707" y="2852380"/>
            <a:ext cx="5891504" cy="3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7474" y="2544460"/>
            <a:ext cx="92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A</a:t>
            </a:r>
          </a:p>
        </p:txBody>
      </p:sp>
      <p:sp>
        <p:nvSpPr>
          <p:cNvPr id="11" name="Oval 10"/>
          <p:cNvSpPr/>
          <p:nvPr/>
        </p:nvSpPr>
        <p:spPr>
          <a:xfrm>
            <a:off x="3016155" y="1337481"/>
            <a:ext cx="491319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3" idx="7"/>
            <a:endCxn id="11" idx="3"/>
          </p:cNvCxnSpPr>
          <p:nvPr/>
        </p:nvCxnSpPr>
        <p:spPr>
          <a:xfrm flipV="1">
            <a:off x="1103754" y="1768497"/>
            <a:ext cx="1984353" cy="95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4" idx="1"/>
          </p:cNvCxnSpPr>
          <p:nvPr/>
        </p:nvCxnSpPr>
        <p:spPr>
          <a:xfrm>
            <a:off x="3507474" y="1589965"/>
            <a:ext cx="3621694" cy="112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091821" y="3016155"/>
            <a:ext cx="6129085" cy="996287"/>
          </a:xfrm>
          <a:custGeom>
            <a:avLst/>
            <a:gdLst>
              <a:gd name="connsiteX0" fmla="*/ 0 w 6129085"/>
              <a:gd name="connsiteY0" fmla="*/ 27296 h 996287"/>
              <a:gd name="connsiteX1" fmla="*/ 68239 w 6129085"/>
              <a:gd name="connsiteY1" fmla="*/ 68239 h 996287"/>
              <a:gd name="connsiteX2" fmla="*/ 81886 w 6129085"/>
              <a:gd name="connsiteY2" fmla="*/ 109182 h 996287"/>
              <a:gd name="connsiteX3" fmla="*/ 136478 w 6129085"/>
              <a:gd name="connsiteY3" fmla="*/ 150126 h 996287"/>
              <a:gd name="connsiteX4" fmla="*/ 191069 w 6129085"/>
              <a:gd name="connsiteY4" fmla="*/ 245660 h 996287"/>
              <a:gd name="connsiteX5" fmla="*/ 218364 w 6129085"/>
              <a:gd name="connsiteY5" fmla="*/ 286603 h 996287"/>
              <a:gd name="connsiteX6" fmla="*/ 300251 w 6129085"/>
              <a:gd name="connsiteY6" fmla="*/ 313899 h 996287"/>
              <a:gd name="connsiteX7" fmla="*/ 477672 w 6129085"/>
              <a:gd name="connsiteY7" fmla="*/ 354842 h 996287"/>
              <a:gd name="connsiteX8" fmla="*/ 532263 w 6129085"/>
              <a:gd name="connsiteY8" fmla="*/ 395785 h 996287"/>
              <a:gd name="connsiteX9" fmla="*/ 559558 w 6129085"/>
              <a:gd name="connsiteY9" fmla="*/ 436729 h 996287"/>
              <a:gd name="connsiteX10" fmla="*/ 614149 w 6129085"/>
              <a:gd name="connsiteY10" fmla="*/ 464024 h 996287"/>
              <a:gd name="connsiteX11" fmla="*/ 668740 w 6129085"/>
              <a:gd name="connsiteY11" fmla="*/ 504967 h 996287"/>
              <a:gd name="connsiteX12" fmla="*/ 750627 w 6129085"/>
              <a:gd name="connsiteY12" fmla="*/ 532263 h 996287"/>
              <a:gd name="connsiteX13" fmla="*/ 900752 w 6129085"/>
              <a:gd name="connsiteY13" fmla="*/ 573206 h 996287"/>
              <a:gd name="connsiteX14" fmla="*/ 1037230 w 6129085"/>
              <a:gd name="connsiteY14" fmla="*/ 627797 h 996287"/>
              <a:gd name="connsiteX15" fmla="*/ 1091821 w 6129085"/>
              <a:gd name="connsiteY15" fmla="*/ 655093 h 996287"/>
              <a:gd name="connsiteX16" fmla="*/ 1187355 w 6129085"/>
              <a:gd name="connsiteY16" fmla="*/ 682388 h 996287"/>
              <a:gd name="connsiteX17" fmla="*/ 1269242 w 6129085"/>
              <a:gd name="connsiteY17" fmla="*/ 709684 h 996287"/>
              <a:gd name="connsiteX18" fmla="*/ 1555845 w 6129085"/>
              <a:gd name="connsiteY18" fmla="*/ 791570 h 996287"/>
              <a:gd name="connsiteX19" fmla="*/ 1760561 w 6129085"/>
              <a:gd name="connsiteY19" fmla="*/ 914400 h 996287"/>
              <a:gd name="connsiteX20" fmla="*/ 1828800 w 6129085"/>
              <a:gd name="connsiteY20" fmla="*/ 955344 h 996287"/>
              <a:gd name="connsiteX21" fmla="*/ 1883391 w 6129085"/>
              <a:gd name="connsiteY21" fmla="*/ 996287 h 996287"/>
              <a:gd name="connsiteX22" fmla="*/ 3971498 w 6129085"/>
              <a:gd name="connsiteY22" fmla="*/ 955344 h 996287"/>
              <a:gd name="connsiteX23" fmla="*/ 4121624 w 6129085"/>
              <a:gd name="connsiteY23" fmla="*/ 900752 h 996287"/>
              <a:gd name="connsiteX24" fmla="*/ 4353636 w 6129085"/>
              <a:gd name="connsiteY24" fmla="*/ 750627 h 996287"/>
              <a:gd name="connsiteX25" fmla="*/ 4435522 w 6129085"/>
              <a:gd name="connsiteY25" fmla="*/ 709684 h 996287"/>
              <a:gd name="connsiteX26" fmla="*/ 4476466 w 6129085"/>
              <a:gd name="connsiteY26" fmla="*/ 668741 h 996287"/>
              <a:gd name="connsiteX27" fmla="*/ 4558352 w 6129085"/>
              <a:gd name="connsiteY27" fmla="*/ 627797 h 996287"/>
              <a:gd name="connsiteX28" fmla="*/ 4585648 w 6129085"/>
              <a:gd name="connsiteY28" fmla="*/ 586854 h 996287"/>
              <a:gd name="connsiteX29" fmla="*/ 4735773 w 6129085"/>
              <a:gd name="connsiteY29" fmla="*/ 545911 h 996287"/>
              <a:gd name="connsiteX30" fmla="*/ 4981433 w 6129085"/>
              <a:gd name="connsiteY30" fmla="*/ 491320 h 996287"/>
              <a:gd name="connsiteX31" fmla="*/ 5131558 w 6129085"/>
              <a:gd name="connsiteY31" fmla="*/ 395785 h 996287"/>
              <a:gd name="connsiteX32" fmla="*/ 5308979 w 6129085"/>
              <a:gd name="connsiteY32" fmla="*/ 313899 h 996287"/>
              <a:gd name="connsiteX33" fmla="*/ 6100549 w 6129085"/>
              <a:gd name="connsiteY33" fmla="*/ 95535 h 996287"/>
              <a:gd name="connsiteX34" fmla="*/ 6127845 w 6129085"/>
              <a:gd name="connsiteY34" fmla="*/ 0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29085" h="996287">
                <a:moveTo>
                  <a:pt x="0" y="27296"/>
                </a:moveTo>
                <a:cubicBezTo>
                  <a:pt x="22746" y="40944"/>
                  <a:pt x="49482" y="49482"/>
                  <a:pt x="68239" y="68239"/>
                </a:cubicBezTo>
                <a:cubicBezTo>
                  <a:pt x="78411" y="78411"/>
                  <a:pt x="72676" y="98130"/>
                  <a:pt x="81886" y="109182"/>
                </a:cubicBezTo>
                <a:cubicBezTo>
                  <a:pt x="96448" y="126656"/>
                  <a:pt x="118281" y="136478"/>
                  <a:pt x="136478" y="150126"/>
                </a:cubicBezTo>
                <a:cubicBezTo>
                  <a:pt x="158569" y="238494"/>
                  <a:pt x="132990" y="175966"/>
                  <a:pt x="191069" y="245660"/>
                </a:cubicBezTo>
                <a:cubicBezTo>
                  <a:pt x="201570" y="258261"/>
                  <a:pt x="204455" y="277910"/>
                  <a:pt x="218364" y="286603"/>
                </a:cubicBezTo>
                <a:cubicBezTo>
                  <a:pt x="242763" y="301852"/>
                  <a:pt x="272038" y="308256"/>
                  <a:pt x="300251" y="313899"/>
                </a:cubicBezTo>
                <a:cubicBezTo>
                  <a:pt x="450835" y="344015"/>
                  <a:pt x="392716" y="326523"/>
                  <a:pt x="477672" y="354842"/>
                </a:cubicBezTo>
                <a:cubicBezTo>
                  <a:pt x="495869" y="368490"/>
                  <a:pt x="516179" y="379701"/>
                  <a:pt x="532263" y="395785"/>
                </a:cubicBezTo>
                <a:cubicBezTo>
                  <a:pt x="543861" y="407384"/>
                  <a:pt x="546957" y="426228"/>
                  <a:pt x="559558" y="436729"/>
                </a:cubicBezTo>
                <a:cubicBezTo>
                  <a:pt x="575187" y="449753"/>
                  <a:pt x="596897" y="453241"/>
                  <a:pt x="614149" y="464024"/>
                </a:cubicBezTo>
                <a:cubicBezTo>
                  <a:pt x="633438" y="476079"/>
                  <a:pt x="648395" y="494795"/>
                  <a:pt x="668740" y="504967"/>
                </a:cubicBezTo>
                <a:cubicBezTo>
                  <a:pt x="694475" y="517834"/>
                  <a:pt x="723587" y="522430"/>
                  <a:pt x="750627" y="532263"/>
                </a:cubicBezTo>
                <a:cubicBezTo>
                  <a:pt x="861897" y="572725"/>
                  <a:pt x="775117" y="552266"/>
                  <a:pt x="900752" y="573206"/>
                </a:cubicBezTo>
                <a:cubicBezTo>
                  <a:pt x="1136420" y="691039"/>
                  <a:pt x="868825" y="564644"/>
                  <a:pt x="1037230" y="627797"/>
                </a:cubicBezTo>
                <a:cubicBezTo>
                  <a:pt x="1056280" y="634941"/>
                  <a:pt x="1072701" y="648140"/>
                  <a:pt x="1091821" y="655093"/>
                </a:cubicBezTo>
                <a:cubicBezTo>
                  <a:pt x="1122946" y="666411"/>
                  <a:pt x="1155701" y="672648"/>
                  <a:pt x="1187355" y="682388"/>
                </a:cubicBezTo>
                <a:cubicBezTo>
                  <a:pt x="1214855" y="690849"/>
                  <a:pt x="1241655" y="701510"/>
                  <a:pt x="1269242" y="709684"/>
                </a:cubicBezTo>
                <a:cubicBezTo>
                  <a:pt x="1364505" y="737910"/>
                  <a:pt x="1555845" y="791570"/>
                  <a:pt x="1555845" y="791570"/>
                </a:cubicBezTo>
                <a:lnTo>
                  <a:pt x="1760561" y="914400"/>
                </a:lnTo>
                <a:cubicBezTo>
                  <a:pt x="1783307" y="928048"/>
                  <a:pt x="1807579" y="939428"/>
                  <a:pt x="1828800" y="955344"/>
                </a:cubicBezTo>
                <a:lnTo>
                  <a:pt x="1883391" y="996287"/>
                </a:lnTo>
                <a:cubicBezTo>
                  <a:pt x="2579427" y="982639"/>
                  <a:pt x="3275962" y="985032"/>
                  <a:pt x="3971498" y="955344"/>
                </a:cubicBezTo>
                <a:cubicBezTo>
                  <a:pt x="4024698" y="953073"/>
                  <a:pt x="4074687" y="925897"/>
                  <a:pt x="4121624" y="900752"/>
                </a:cubicBezTo>
                <a:cubicBezTo>
                  <a:pt x="4202822" y="857253"/>
                  <a:pt x="4271246" y="791822"/>
                  <a:pt x="4353636" y="750627"/>
                </a:cubicBezTo>
                <a:cubicBezTo>
                  <a:pt x="4380931" y="736979"/>
                  <a:pt x="4410130" y="726612"/>
                  <a:pt x="4435522" y="709684"/>
                </a:cubicBezTo>
                <a:cubicBezTo>
                  <a:pt x="4451581" y="698978"/>
                  <a:pt x="4461639" y="681097"/>
                  <a:pt x="4476466" y="668741"/>
                </a:cubicBezTo>
                <a:cubicBezTo>
                  <a:pt x="4511743" y="639344"/>
                  <a:pt x="4517316" y="641476"/>
                  <a:pt x="4558352" y="627797"/>
                </a:cubicBezTo>
                <a:cubicBezTo>
                  <a:pt x="4567451" y="614149"/>
                  <a:pt x="4571739" y="595547"/>
                  <a:pt x="4585648" y="586854"/>
                </a:cubicBezTo>
                <a:cubicBezTo>
                  <a:pt x="4620309" y="565191"/>
                  <a:pt x="4695137" y="554745"/>
                  <a:pt x="4735773" y="545911"/>
                </a:cubicBezTo>
                <a:lnTo>
                  <a:pt x="4981433" y="491320"/>
                </a:lnTo>
                <a:cubicBezTo>
                  <a:pt x="5031475" y="459475"/>
                  <a:pt x="5079403" y="424036"/>
                  <a:pt x="5131558" y="395785"/>
                </a:cubicBezTo>
                <a:cubicBezTo>
                  <a:pt x="5188831" y="364762"/>
                  <a:pt x="5247186" y="334497"/>
                  <a:pt x="5308979" y="313899"/>
                </a:cubicBezTo>
                <a:cubicBezTo>
                  <a:pt x="5761009" y="163222"/>
                  <a:pt x="5771219" y="166105"/>
                  <a:pt x="6100549" y="95535"/>
                </a:cubicBezTo>
                <a:cubicBezTo>
                  <a:pt x="6137939" y="39450"/>
                  <a:pt x="6127845" y="70994"/>
                  <a:pt x="61278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0023825">
            <a:off x="1310134" y="2101755"/>
            <a:ext cx="9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2283" y="3666706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D</a:t>
            </a:r>
          </a:p>
        </p:txBody>
      </p:sp>
      <p:sp>
        <p:nvSpPr>
          <p:cNvPr id="20" name="TextBox 19"/>
          <p:cNvSpPr txBox="1"/>
          <p:nvPr/>
        </p:nvSpPr>
        <p:spPr>
          <a:xfrm rot="1089499">
            <a:off x="4776227" y="1838702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0577" y="715139"/>
            <a:ext cx="172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Intermediate bus stand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117234" y="4367286"/>
          <a:ext cx="407825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>
                  <a:extLst>
                    <a:ext uri="{9D8B030D-6E8A-4147-A177-3AD203B41FA5}">
                      <a16:colId xmlns:a16="http://schemas.microsoft.com/office/drawing/2014/main" xmlns="" val="593271390"/>
                    </a:ext>
                  </a:extLst>
                </a:gridCol>
                <a:gridCol w="1209239">
                  <a:extLst>
                    <a:ext uri="{9D8B030D-6E8A-4147-A177-3AD203B41FA5}">
                      <a16:colId xmlns:a16="http://schemas.microsoft.com/office/drawing/2014/main" xmlns="" val="2253367844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xmlns="" val="257573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to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0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  <a:r>
                        <a:rPr lang="en-IN" baseline="0" dirty="0"/>
                        <a:t> A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B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7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C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46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D</a:t>
                      </a:r>
                      <a:r>
                        <a:rPr lang="en-IN" baseline="0" dirty="0"/>
                        <a:t>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863897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220906" y="513155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82843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Case 2: List the route options based on cost of travel &amp; time to reach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(let us try to improve our detailing in the first algorithm)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Create a data structure </a:t>
            </a:r>
            <a:r>
              <a:rPr lang="en-IN" i="1" dirty="0" err="1">
                <a:solidFill>
                  <a:srgbClr val="C00000"/>
                </a:solidFill>
              </a:rPr>
              <a:t>RouteTimetoReachMap</a:t>
            </a:r>
            <a:r>
              <a:rPr lang="en-IN" dirty="0">
                <a:solidFill>
                  <a:srgbClr val="C00000"/>
                </a:solidFill>
              </a:rPr>
              <a:t> for capturing time to reach per route (pre-processing/configuration): 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Think of sub-algorithm based on the storage choice</a:t>
            </a:r>
          </a:p>
          <a:p>
            <a:pPr marL="1257300" lvl="2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Stack using arrays</a:t>
            </a:r>
          </a:p>
          <a:p>
            <a:pPr marL="1257300" lvl="2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Stack using linked lists </a:t>
            </a:r>
          </a:p>
          <a:p>
            <a:pPr marL="1257300" lvl="2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Table using two dimensional arrays</a:t>
            </a:r>
          </a:p>
          <a:p>
            <a:pPr marL="1257300" lvl="2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And others</a:t>
            </a:r>
          </a:p>
          <a:p>
            <a:pPr marL="45720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Create a data structure </a:t>
            </a:r>
            <a:r>
              <a:rPr lang="en-IN" i="1" dirty="0" err="1">
                <a:solidFill>
                  <a:srgbClr val="C00000"/>
                </a:solidFill>
              </a:rPr>
              <a:t>RouteCostmap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for capturing cost per route (pre-processing); sub-algorithm same as 1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0070C0"/>
                </a:solidFill>
              </a:rPr>
              <a:t>Think of </a:t>
            </a:r>
          </a:p>
          <a:p>
            <a:r>
              <a:rPr lang="en-IN" sz="4000" dirty="0">
                <a:solidFill>
                  <a:srgbClr val="0070C0"/>
                </a:solidFill>
              </a:rPr>
              <a:t>various interface functions required for input, processing, output; insert, delete, search, sort???</a:t>
            </a:r>
          </a:p>
          <a:p>
            <a:r>
              <a:rPr lang="en-IN" sz="4000" dirty="0">
                <a:solidFill>
                  <a:srgbClr val="0070C0"/>
                </a:solidFill>
              </a:rPr>
              <a:t>What are the other ways of capturing both time to reach and cost per route?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217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Case 2: List the route options based on cost of travel &amp; time to reach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>
                <a:solidFill>
                  <a:srgbClr val="C00000"/>
                </a:solidFill>
              </a:rPr>
              <a:t>Get expected time to reach “n” mins and “m” rupees from user (input);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Think of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What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would be the input validations?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How to handle those that do not meet the criteria?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2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Case 2: List the route options based on cost of travel &amp; time to reach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solidFill>
                  <a:srgbClr val="C00000"/>
                </a:solidFill>
              </a:rPr>
              <a:t>Look up (search) data structure </a:t>
            </a:r>
            <a:r>
              <a:rPr lang="en-IN" i="1" dirty="0" err="1">
                <a:solidFill>
                  <a:srgbClr val="C00000"/>
                </a:solidFill>
              </a:rPr>
              <a:t>RouteTimetoReachMap</a:t>
            </a:r>
            <a:r>
              <a:rPr lang="en-IN" dirty="0">
                <a:solidFill>
                  <a:srgbClr val="C00000"/>
                </a:solidFill>
              </a:rPr>
              <a:t> for routes that have time to reach less than or equal to “n” per route(processing) 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Think of different search algorithms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Linear search: this is good for our problem; may be slow for large number of routes in case you have to route not a person but a call/ data packet across a network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Binary Search: has better performance for large sorted data (in our case what would be the sorting criteria?)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3690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Case 2: List the route options based on cost of travel &amp; time to reach</a:t>
            </a:r>
          </a:p>
          <a:p>
            <a:pPr marL="571500" indent="-514350">
              <a:buFont typeface="+mj-lt"/>
              <a:buAutoNum type="arabicPeriod" startAt="5"/>
            </a:pPr>
            <a:r>
              <a:rPr lang="en-IN" dirty="0">
                <a:solidFill>
                  <a:srgbClr val="C00000"/>
                </a:solidFill>
              </a:rPr>
              <a:t>Create a sub-list of the search results (another data structure??) </a:t>
            </a:r>
            <a:r>
              <a:rPr lang="en-IN" i="1" dirty="0" err="1">
                <a:solidFill>
                  <a:srgbClr val="C00000"/>
                </a:solidFill>
              </a:rPr>
              <a:t>RouteTimetoReachOK</a:t>
            </a:r>
            <a:endParaRPr lang="en-IN" i="1" dirty="0">
              <a:solidFill>
                <a:srgbClr val="C00000"/>
              </a:solidFill>
            </a:endParaRPr>
          </a:p>
          <a:p>
            <a:pPr marL="57150" indent="0">
              <a:buNone/>
            </a:pPr>
            <a:r>
              <a:rPr lang="en-IN" dirty="0">
                <a:solidFill>
                  <a:srgbClr val="0070C0"/>
                </a:solidFill>
              </a:rPr>
              <a:t>Think of other ways to create this sub-list</a:t>
            </a:r>
          </a:p>
          <a:p>
            <a:pPr marL="514350" indent="-457200">
              <a:buFont typeface="+mj-lt"/>
              <a:buAutoNum type="arabicPeriod" startAt="5"/>
            </a:pPr>
            <a:r>
              <a:rPr lang="en-IN" dirty="0">
                <a:solidFill>
                  <a:srgbClr val="C00000"/>
                </a:solidFill>
              </a:rPr>
              <a:t>Look up(search) </a:t>
            </a:r>
            <a:r>
              <a:rPr lang="en-IN" i="1" dirty="0" err="1">
                <a:solidFill>
                  <a:srgbClr val="C00000"/>
                </a:solidFill>
              </a:rPr>
              <a:t>RouteTimetoReachOK</a:t>
            </a:r>
            <a:r>
              <a:rPr lang="en-IN" i="1" dirty="0">
                <a:solidFill>
                  <a:srgbClr val="C00000"/>
                </a:solidFill>
              </a:rPr>
              <a:t> for </a:t>
            </a:r>
            <a:r>
              <a:rPr lang="en-IN" dirty="0">
                <a:solidFill>
                  <a:srgbClr val="C00000"/>
                </a:solidFill>
              </a:rPr>
              <a:t> all those routes that are “&lt; or = m”</a:t>
            </a:r>
          </a:p>
        </p:txBody>
      </p:sp>
    </p:spTree>
    <p:extLst>
      <p:ext uri="{BB962C8B-B14F-4D97-AF65-F5344CB8AC3E}">
        <p14:creationId xmlns:p14="http://schemas.microsoft.com/office/powerpoint/2010/main" val="319177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Case 2: List the route options based on cost of travel &amp; time to reach</a:t>
            </a:r>
          </a:p>
          <a:p>
            <a:pPr marL="457200" indent="-514350">
              <a:buFont typeface="+mj-lt"/>
              <a:buAutoNum type="arabicPeriod" startAt="7"/>
            </a:pPr>
            <a:r>
              <a:rPr lang="en-IN" dirty="0">
                <a:solidFill>
                  <a:srgbClr val="C00000"/>
                </a:solidFill>
              </a:rPr>
              <a:t>List all the routes that meet the “&lt; or = n mins” as a criteria (output) 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In the figure in the previous slide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Input: N = 45m M= Rs.80 Output : Route A, Route B + Route C; Route D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Input: N = 30m M= Rs.75 Output: Route A, Route B + Route D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Input: N = 30m M= Rs.70 Output: Route B + Route D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IN" dirty="0">
                <a:solidFill>
                  <a:srgbClr val="0070C0"/>
                </a:solidFill>
              </a:rPr>
              <a:t>Input: N = 10m M= Rs.80Output: None</a:t>
            </a:r>
          </a:p>
        </p:txBody>
      </p:sp>
    </p:spTree>
    <p:extLst>
      <p:ext uri="{BB962C8B-B14F-4D97-AF65-F5344CB8AC3E}">
        <p14:creationId xmlns:p14="http://schemas.microsoft.com/office/powerpoint/2010/main" val="29830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 with increased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figures given in the next two slides create an algorithm to identify the best routes to travel from home </a:t>
            </a:r>
            <a:r>
              <a:rPr lang="en-IN"/>
              <a:t>to office given</a:t>
            </a:r>
            <a:endParaRPr lang="en-IN" dirty="0"/>
          </a:p>
          <a:p>
            <a:pPr lvl="1"/>
            <a:r>
              <a:rPr lang="en-IN" dirty="0"/>
              <a:t>Time to reach = “n”</a:t>
            </a:r>
          </a:p>
          <a:p>
            <a:pPr lvl="1"/>
            <a:r>
              <a:rPr lang="en-IN" dirty="0"/>
              <a:t>Cost = “m”</a:t>
            </a:r>
          </a:p>
          <a:p>
            <a:pPr lvl="1"/>
            <a:r>
              <a:rPr lang="en-IN" dirty="0"/>
              <a:t>Start Time = “</a:t>
            </a:r>
            <a:r>
              <a:rPr lang="en-IN" dirty="0" err="1"/>
              <a:t>hh:mm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Assume peak-hours as 08:00 to 11:00 and 17:00 to 20:00</a:t>
            </a:r>
          </a:p>
        </p:txBody>
      </p:sp>
    </p:spTree>
    <p:extLst>
      <p:ext uri="{BB962C8B-B14F-4D97-AF65-F5344CB8AC3E}">
        <p14:creationId xmlns:p14="http://schemas.microsoft.com/office/powerpoint/2010/main" val="322620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Oval 2"/>
          <p:cNvSpPr/>
          <p:nvPr/>
        </p:nvSpPr>
        <p:spPr>
          <a:xfrm>
            <a:off x="696036" y="2661311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7065211" y="2661311"/>
            <a:ext cx="436729" cy="382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9608" y="33027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2641" y="3145385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Office</a:t>
            </a:r>
          </a:p>
        </p:txBody>
      </p:sp>
      <p:cxnSp>
        <p:nvCxnSpPr>
          <p:cNvPr id="8" name="Straight Connector 7"/>
          <p:cNvCxnSpPr>
            <a:stCxn id="3" idx="6"/>
            <a:endCxn id="4" idx="2"/>
          </p:cNvCxnSpPr>
          <p:nvPr/>
        </p:nvCxnSpPr>
        <p:spPr>
          <a:xfrm flipV="1">
            <a:off x="1173707" y="2852380"/>
            <a:ext cx="5891504" cy="3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7474" y="2544460"/>
            <a:ext cx="92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A</a:t>
            </a:r>
          </a:p>
        </p:txBody>
      </p:sp>
      <p:sp>
        <p:nvSpPr>
          <p:cNvPr id="11" name="Oval 10"/>
          <p:cNvSpPr/>
          <p:nvPr/>
        </p:nvSpPr>
        <p:spPr>
          <a:xfrm>
            <a:off x="3016155" y="1337481"/>
            <a:ext cx="491319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3" idx="7"/>
            <a:endCxn id="11" idx="3"/>
          </p:cNvCxnSpPr>
          <p:nvPr/>
        </p:nvCxnSpPr>
        <p:spPr>
          <a:xfrm flipV="1">
            <a:off x="1103754" y="1768497"/>
            <a:ext cx="1984353" cy="95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4" idx="1"/>
          </p:cNvCxnSpPr>
          <p:nvPr/>
        </p:nvCxnSpPr>
        <p:spPr>
          <a:xfrm>
            <a:off x="3507474" y="1589965"/>
            <a:ext cx="3621694" cy="112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091821" y="3016155"/>
            <a:ext cx="6129085" cy="996287"/>
          </a:xfrm>
          <a:custGeom>
            <a:avLst/>
            <a:gdLst>
              <a:gd name="connsiteX0" fmla="*/ 0 w 6129085"/>
              <a:gd name="connsiteY0" fmla="*/ 27296 h 996287"/>
              <a:gd name="connsiteX1" fmla="*/ 68239 w 6129085"/>
              <a:gd name="connsiteY1" fmla="*/ 68239 h 996287"/>
              <a:gd name="connsiteX2" fmla="*/ 81886 w 6129085"/>
              <a:gd name="connsiteY2" fmla="*/ 109182 h 996287"/>
              <a:gd name="connsiteX3" fmla="*/ 136478 w 6129085"/>
              <a:gd name="connsiteY3" fmla="*/ 150126 h 996287"/>
              <a:gd name="connsiteX4" fmla="*/ 191069 w 6129085"/>
              <a:gd name="connsiteY4" fmla="*/ 245660 h 996287"/>
              <a:gd name="connsiteX5" fmla="*/ 218364 w 6129085"/>
              <a:gd name="connsiteY5" fmla="*/ 286603 h 996287"/>
              <a:gd name="connsiteX6" fmla="*/ 300251 w 6129085"/>
              <a:gd name="connsiteY6" fmla="*/ 313899 h 996287"/>
              <a:gd name="connsiteX7" fmla="*/ 477672 w 6129085"/>
              <a:gd name="connsiteY7" fmla="*/ 354842 h 996287"/>
              <a:gd name="connsiteX8" fmla="*/ 532263 w 6129085"/>
              <a:gd name="connsiteY8" fmla="*/ 395785 h 996287"/>
              <a:gd name="connsiteX9" fmla="*/ 559558 w 6129085"/>
              <a:gd name="connsiteY9" fmla="*/ 436729 h 996287"/>
              <a:gd name="connsiteX10" fmla="*/ 614149 w 6129085"/>
              <a:gd name="connsiteY10" fmla="*/ 464024 h 996287"/>
              <a:gd name="connsiteX11" fmla="*/ 668740 w 6129085"/>
              <a:gd name="connsiteY11" fmla="*/ 504967 h 996287"/>
              <a:gd name="connsiteX12" fmla="*/ 750627 w 6129085"/>
              <a:gd name="connsiteY12" fmla="*/ 532263 h 996287"/>
              <a:gd name="connsiteX13" fmla="*/ 900752 w 6129085"/>
              <a:gd name="connsiteY13" fmla="*/ 573206 h 996287"/>
              <a:gd name="connsiteX14" fmla="*/ 1037230 w 6129085"/>
              <a:gd name="connsiteY14" fmla="*/ 627797 h 996287"/>
              <a:gd name="connsiteX15" fmla="*/ 1091821 w 6129085"/>
              <a:gd name="connsiteY15" fmla="*/ 655093 h 996287"/>
              <a:gd name="connsiteX16" fmla="*/ 1187355 w 6129085"/>
              <a:gd name="connsiteY16" fmla="*/ 682388 h 996287"/>
              <a:gd name="connsiteX17" fmla="*/ 1269242 w 6129085"/>
              <a:gd name="connsiteY17" fmla="*/ 709684 h 996287"/>
              <a:gd name="connsiteX18" fmla="*/ 1555845 w 6129085"/>
              <a:gd name="connsiteY18" fmla="*/ 791570 h 996287"/>
              <a:gd name="connsiteX19" fmla="*/ 1760561 w 6129085"/>
              <a:gd name="connsiteY19" fmla="*/ 914400 h 996287"/>
              <a:gd name="connsiteX20" fmla="*/ 1828800 w 6129085"/>
              <a:gd name="connsiteY20" fmla="*/ 955344 h 996287"/>
              <a:gd name="connsiteX21" fmla="*/ 1883391 w 6129085"/>
              <a:gd name="connsiteY21" fmla="*/ 996287 h 996287"/>
              <a:gd name="connsiteX22" fmla="*/ 3971498 w 6129085"/>
              <a:gd name="connsiteY22" fmla="*/ 955344 h 996287"/>
              <a:gd name="connsiteX23" fmla="*/ 4121624 w 6129085"/>
              <a:gd name="connsiteY23" fmla="*/ 900752 h 996287"/>
              <a:gd name="connsiteX24" fmla="*/ 4353636 w 6129085"/>
              <a:gd name="connsiteY24" fmla="*/ 750627 h 996287"/>
              <a:gd name="connsiteX25" fmla="*/ 4435522 w 6129085"/>
              <a:gd name="connsiteY25" fmla="*/ 709684 h 996287"/>
              <a:gd name="connsiteX26" fmla="*/ 4476466 w 6129085"/>
              <a:gd name="connsiteY26" fmla="*/ 668741 h 996287"/>
              <a:gd name="connsiteX27" fmla="*/ 4558352 w 6129085"/>
              <a:gd name="connsiteY27" fmla="*/ 627797 h 996287"/>
              <a:gd name="connsiteX28" fmla="*/ 4585648 w 6129085"/>
              <a:gd name="connsiteY28" fmla="*/ 586854 h 996287"/>
              <a:gd name="connsiteX29" fmla="*/ 4735773 w 6129085"/>
              <a:gd name="connsiteY29" fmla="*/ 545911 h 996287"/>
              <a:gd name="connsiteX30" fmla="*/ 4981433 w 6129085"/>
              <a:gd name="connsiteY30" fmla="*/ 491320 h 996287"/>
              <a:gd name="connsiteX31" fmla="*/ 5131558 w 6129085"/>
              <a:gd name="connsiteY31" fmla="*/ 395785 h 996287"/>
              <a:gd name="connsiteX32" fmla="*/ 5308979 w 6129085"/>
              <a:gd name="connsiteY32" fmla="*/ 313899 h 996287"/>
              <a:gd name="connsiteX33" fmla="*/ 6100549 w 6129085"/>
              <a:gd name="connsiteY33" fmla="*/ 95535 h 996287"/>
              <a:gd name="connsiteX34" fmla="*/ 6127845 w 6129085"/>
              <a:gd name="connsiteY34" fmla="*/ 0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29085" h="996287">
                <a:moveTo>
                  <a:pt x="0" y="27296"/>
                </a:moveTo>
                <a:cubicBezTo>
                  <a:pt x="22746" y="40944"/>
                  <a:pt x="49482" y="49482"/>
                  <a:pt x="68239" y="68239"/>
                </a:cubicBezTo>
                <a:cubicBezTo>
                  <a:pt x="78411" y="78411"/>
                  <a:pt x="72676" y="98130"/>
                  <a:pt x="81886" y="109182"/>
                </a:cubicBezTo>
                <a:cubicBezTo>
                  <a:pt x="96448" y="126656"/>
                  <a:pt x="118281" y="136478"/>
                  <a:pt x="136478" y="150126"/>
                </a:cubicBezTo>
                <a:cubicBezTo>
                  <a:pt x="158569" y="238494"/>
                  <a:pt x="132990" y="175966"/>
                  <a:pt x="191069" y="245660"/>
                </a:cubicBezTo>
                <a:cubicBezTo>
                  <a:pt x="201570" y="258261"/>
                  <a:pt x="204455" y="277910"/>
                  <a:pt x="218364" y="286603"/>
                </a:cubicBezTo>
                <a:cubicBezTo>
                  <a:pt x="242763" y="301852"/>
                  <a:pt x="272038" y="308256"/>
                  <a:pt x="300251" y="313899"/>
                </a:cubicBezTo>
                <a:cubicBezTo>
                  <a:pt x="450835" y="344015"/>
                  <a:pt x="392716" y="326523"/>
                  <a:pt x="477672" y="354842"/>
                </a:cubicBezTo>
                <a:cubicBezTo>
                  <a:pt x="495869" y="368490"/>
                  <a:pt x="516179" y="379701"/>
                  <a:pt x="532263" y="395785"/>
                </a:cubicBezTo>
                <a:cubicBezTo>
                  <a:pt x="543861" y="407384"/>
                  <a:pt x="546957" y="426228"/>
                  <a:pt x="559558" y="436729"/>
                </a:cubicBezTo>
                <a:cubicBezTo>
                  <a:pt x="575187" y="449753"/>
                  <a:pt x="596897" y="453241"/>
                  <a:pt x="614149" y="464024"/>
                </a:cubicBezTo>
                <a:cubicBezTo>
                  <a:pt x="633438" y="476079"/>
                  <a:pt x="648395" y="494795"/>
                  <a:pt x="668740" y="504967"/>
                </a:cubicBezTo>
                <a:cubicBezTo>
                  <a:pt x="694475" y="517834"/>
                  <a:pt x="723587" y="522430"/>
                  <a:pt x="750627" y="532263"/>
                </a:cubicBezTo>
                <a:cubicBezTo>
                  <a:pt x="861897" y="572725"/>
                  <a:pt x="775117" y="552266"/>
                  <a:pt x="900752" y="573206"/>
                </a:cubicBezTo>
                <a:cubicBezTo>
                  <a:pt x="1136420" y="691039"/>
                  <a:pt x="868825" y="564644"/>
                  <a:pt x="1037230" y="627797"/>
                </a:cubicBezTo>
                <a:cubicBezTo>
                  <a:pt x="1056280" y="634941"/>
                  <a:pt x="1072701" y="648140"/>
                  <a:pt x="1091821" y="655093"/>
                </a:cubicBezTo>
                <a:cubicBezTo>
                  <a:pt x="1122946" y="666411"/>
                  <a:pt x="1155701" y="672648"/>
                  <a:pt x="1187355" y="682388"/>
                </a:cubicBezTo>
                <a:cubicBezTo>
                  <a:pt x="1214855" y="690849"/>
                  <a:pt x="1241655" y="701510"/>
                  <a:pt x="1269242" y="709684"/>
                </a:cubicBezTo>
                <a:cubicBezTo>
                  <a:pt x="1364505" y="737910"/>
                  <a:pt x="1555845" y="791570"/>
                  <a:pt x="1555845" y="791570"/>
                </a:cubicBezTo>
                <a:lnTo>
                  <a:pt x="1760561" y="914400"/>
                </a:lnTo>
                <a:cubicBezTo>
                  <a:pt x="1783307" y="928048"/>
                  <a:pt x="1807579" y="939428"/>
                  <a:pt x="1828800" y="955344"/>
                </a:cubicBezTo>
                <a:lnTo>
                  <a:pt x="1883391" y="996287"/>
                </a:lnTo>
                <a:cubicBezTo>
                  <a:pt x="2579427" y="982639"/>
                  <a:pt x="3275962" y="985032"/>
                  <a:pt x="3971498" y="955344"/>
                </a:cubicBezTo>
                <a:cubicBezTo>
                  <a:pt x="4024698" y="953073"/>
                  <a:pt x="4074687" y="925897"/>
                  <a:pt x="4121624" y="900752"/>
                </a:cubicBezTo>
                <a:cubicBezTo>
                  <a:pt x="4202822" y="857253"/>
                  <a:pt x="4271246" y="791822"/>
                  <a:pt x="4353636" y="750627"/>
                </a:cubicBezTo>
                <a:cubicBezTo>
                  <a:pt x="4380931" y="736979"/>
                  <a:pt x="4410130" y="726612"/>
                  <a:pt x="4435522" y="709684"/>
                </a:cubicBezTo>
                <a:cubicBezTo>
                  <a:pt x="4451581" y="698978"/>
                  <a:pt x="4461639" y="681097"/>
                  <a:pt x="4476466" y="668741"/>
                </a:cubicBezTo>
                <a:cubicBezTo>
                  <a:pt x="4511743" y="639344"/>
                  <a:pt x="4517316" y="641476"/>
                  <a:pt x="4558352" y="627797"/>
                </a:cubicBezTo>
                <a:cubicBezTo>
                  <a:pt x="4567451" y="614149"/>
                  <a:pt x="4571739" y="595547"/>
                  <a:pt x="4585648" y="586854"/>
                </a:cubicBezTo>
                <a:cubicBezTo>
                  <a:pt x="4620309" y="565191"/>
                  <a:pt x="4695137" y="554745"/>
                  <a:pt x="4735773" y="545911"/>
                </a:cubicBezTo>
                <a:lnTo>
                  <a:pt x="4981433" y="491320"/>
                </a:lnTo>
                <a:cubicBezTo>
                  <a:pt x="5031475" y="459475"/>
                  <a:pt x="5079403" y="424036"/>
                  <a:pt x="5131558" y="395785"/>
                </a:cubicBezTo>
                <a:cubicBezTo>
                  <a:pt x="5188831" y="364762"/>
                  <a:pt x="5247186" y="334497"/>
                  <a:pt x="5308979" y="313899"/>
                </a:cubicBezTo>
                <a:cubicBezTo>
                  <a:pt x="5761009" y="163222"/>
                  <a:pt x="5771219" y="166105"/>
                  <a:pt x="6100549" y="95535"/>
                </a:cubicBezTo>
                <a:cubicBezTo>
                  <a:pt x="6137939" y="39450"/>
                  <a:pt x="6127845" y="70994"/>
                  <a:pt x="61278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0023825">
            <a:off x="1310134" y="2101755"/>
            <a:ext cx="9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2283" y="3666706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D</a:t>
            </a:r>
          </a:p>
        </p:txBody>
      </p:sp>
      <p:sp>
        <p:nvSpPr>
          <p:cNvPr id="20" name="TextBox 19"/>
          <p:cNvSpPr txBox="1"/>
          <p:nvPr/>
        </p:nvSpPr>
        <p:spPr>
          <a:xfrm rot="1089499">
            <a:off x="4776227" y="1838702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0577" y="715139"/>
            <a:ext cx="172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Intermediate bus stand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870363" y="4367286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61">
                  <a:extLst>
                    <a:ext uri="{9D8B030D-6E8A-4147-A177-3AD203B41FA5}">
                      <a16:colId xmlns:a16="http://schemas.microsoft.com/office/drawing/2014/main" xmlns="" val="593271390"/>
                    </a:ext>
                  </a:extLst>
                </a:gridCol>
                <a:gridCol w="1733266">
                  <a:extLst>
                    <a:ext uri="{9D8B030D-6E8A-4147-A177-3AD203B41FA5}">
                      <a16:colId xmlns:a16="http://schemas.microsoft.com/office/drawing/2014/main" xmlns="" val="2253367844"/>
                    </a:ext>
                  </a:extLst>
                </a:gridCol>
                <a:gridCol w="1501873">
                  <a:extLst>
                    <a:ext uri="{9D8B030D-6E8A-4147-A177-3AD203B41FA5}">
                      <a16:colId xmlns:a16="http://schemas.microsoft.com/office/drawing/2014/main" xmlns="" val="257573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to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0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  <a:r>
                        <a:rPr lang="en-IN" baseline="0" dirty="0"/>
                        <a:t> A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Rs.75</a:t>
                      </a:r>
                      <a:r>
                        <a:rPr lang="en-IN" baseline="0" dirty="0"/>
                        <a:t> to Rs.90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30m</a:t>
                      </a:r>
                      <a:r>
                        <a:rPr lang="en-IN" baseline="0" dirty="0"/>
                        <a:t> to 90m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B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Rs.30 to Rs.45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 to 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7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C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Rs.40</a:t>
                      </a:r>
                      <a:r>
                        <a:rPr lang="en-IN" baseline="0" dirty="0"/>
                        <a:t> to Rs.45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 to 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46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D</a:t>
                      </a:r>
                      <a:r>
                        <a:rPr lang="en-IN" baseline="0" dirty="0"/>
                        <a:t>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Rs.80 to Rs.100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86389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9168" y="4790364"/>
            <a:ext cx="189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 and time to reach different at Peak traffic time </a:t>
            </a:r>
          </a:p>
        </p:txBody>
      </p:sp>
    </p:spTree>
    <p:extLst>
      <p:ext uri="{BB962C8B-B14F-4D97-AF65-F5344CB8AC3E}">
        <p14:creationId xmlns:p14="http://schemas.microsoft.com/office/powerpoint/2010/main" val="128091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9608" y="715139"/>
            <a:ext cx="7094903" cy="3320899"/>
            <a:chOff x="559608" y="715139"/>
            <a:chExt cx="7094903" cy="3320899"/>
          </a:xfrm>
        </p:grpSpPr>
        <p:sp>
          <p:nvSpPr>
            <p:cNvPr id="3" name="Oval 2"/>
            <p:cNvSpPr/>
            <p:nvPr/>
          </p:nvSpPr>
          <p:spPr>
            <a:xfrm>
              <a:off x="696036" y="2661311"/>
              <a:ext cx="477671" cy="450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7065211" y="2661311"/>
              <a:ext cx="436729" cy="382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9608" y="3302756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2641" y="3145385"/>
              <a:ext cx="74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Office</a:t>
              </a:r>
            </a:p>
          </p:txBody>
        </p:sp>
        <p:cxnSp>
          <p:nvCxnSpPr>
            <p:cNvPr id="8" name="Straight Connector 7"/>
            <p:cNvCxnSpPr>
              <a:stCxn id="3" idx="6"/>
              <a:endCxn id="4" idx="2"/>
            </p:cNvCxnSpPr>
            <p:nvPr/>
          </p:nvCxnSpPr>
          <p:spPr>
            <a:xfrm flipV="1">
              <a:off x="1173707" y="2852380"/>
              <a:ext cx="5891504" cy="34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07474" y="2544460"/>
              <a:ext cx="924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Route 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016155" y="1337481"/>
              <a:ext cx="491319" cy="504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stCxn id="3" idx="7"/>
              <a:endCxn id="11" idx="3"/>
            </p:cNvCxnSpPr>
            <p:nvPr/>
          </p:nvCxnSpPr>
          <p:spPr>
            <a:xfrm flipV="1">
              <a:off x="1103754" y="1768497"/>
              <a:ext cx="1984353" cy="958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6"/>
              <a:endCxn id="4" idx="1"/>
            </p:cNvCxnSpPr>
            <p:nvPr/>
          </p:nvCxnSpPr>
          <p:spPr>
            <a:xfrm>
              <a:off x="3507474" y="1589965"/>
              <a:ext cx="3621694" cy="1127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091821" y="3016155"/>
              <a:ext cx="6129085" cy="996287"/>
            </a:xfrm>
            <a:custGeom>
              <a:avLst/>
              <a:gdLst>
                <a:gd name="connsiteX0" fmla="*/ 0 w 6129085"/>
                <a:gd name="connsiteY0" fmla="*/ 27296 h 996287"/>
                <a:gd name="connsiteX1" fmla="*/ 68239 w 6129085"/>
                <a:gd name="connsiteY1" fmla="*/ 68239 h 996287"/>
                <a:gd name="connsiteX2" fmla="*/ 81886 w 6129085"/>
                <a:gd name="connsiteY2" fmla="*/ 109182 h 996287"/>
                <a:gd name="connsiteX3" fmla="*/ 136478 w 6129085"/>
                <a:gd name="connsiteY3" fmla="*/ 150126 h 996287"/>
                <a:gd name="connsiteX4" fmla="*/ 191069 w 6129085"/>
                <a:gd name="connsiteY4" fmla="*/ 245660 h 996287"/>
                <a:gd name="connsiteX5" fmla="*/ 218364 w 6129085"/>
                <a:gd name="connsiteY5" fmla="*/ 286603 h 996287"/>
                <a:gd name="connsiteX6" fmla="*/ 300251 w 6129085"/>
                <a:gd name="connsiteY6" fmla="*/ 313899 h 996287"/>
                <a:gd name="connsiteX7" fmla="*/ 477672 w 6129085"/>
                <a:gd name="connsiteY7" fmla="*/ 354842 h 996287"/>
                <a:gd name="connsiteX8" fmla="*/ 532263 w 6129085"/>
                <a:gd name="connsiteY8" fmla="*/ 395785 h 996287"/>
                <a:gd name="connsiteX9" fmla="*/ 559558 w 6129085"/>
                <a:gd name="connsiteY9" fmla="*/ 436729 h 996287"/>
                <a:gd name="connsiteX10" fmla="*/ 614149 w 6129085"/>
                <a:gd name="connsiteY10" fmla="*/ 464024 h 996287"/>
                <a:gd name="connsiteX11" fmla="*/ 668740 w 6129085"/>
                <a:gd name="connsiteY11" fmla="*/ 504967 h 996287"/>
                <a:gd name="connsiteX12" fmla="*/ 750627 w 6129085"/>
                <a:gd name="connsiteY12" fmla="*/ 532263 h 996287"/>
                <a:gd name="connsiteX13" fmla="*/ 900752 w 6129085"/>
                <a:gd name="connsiteY13" fmla="*/ 573206 h 996287"/>
                <a:gd name="connsiteX14" fmla="*/ 1037230 w 6129085"/>
                <a:gd name="connsiteY14" fmla="*/ 627797 h 996287"/>
                <a:gd name="connsiteX15" fmla="*/ 1091821 w 6129085"/>
                <a:gd name="connsiteY15" fmla="*/ 655093 h 996287"/>
                <a:gd name="connsiteX16" fmla="*/ 1187355 w 6129085"/>
                <a:gd name="connsiteY16" fmla="*/ 682388 h 996287"/>
                <a:gd name="connsiteX17" fmla="*/ 1269242 w 6129085"/>
                <a:gd name="connsiteY17" fmla="*/ 709684 h 996287"/>
                <a:gd name="connsiteX18" fmla="*/ 1555845 w 6129085"/>
                <a:gd name="connsiteY18" fmla="*/ 791570 h 996287"/>
                <a:gd name="connsiteX19" fmla="*/ 1760561 w 6129085"/>
                <a:gd name="connsiteY19" fmla="*/ 914400 h 996287"/>
                <a:gd name="connsiteX20" fmla="*/ 1828800 w 6129085"/>
                <a:gd name="connsiteY20" fmla="*/ 955344 h 996287"/>
                <a:gd name="connsiteX21" fmla="*/ 1883391 w 6129085"/>
                <a:gd name="connsiteY21" fmla="*/ 996287 h 996287"/>
                <a:gd name="connsiteX22" fmla="*/ 3971498 w 6129085"/>
                <a:gd name="connsiteY22" fmla="*/ 955344 h 996287"/>
                <a:gd name="connsiteX23" fmla="*/ 4121624 w 6129085"/>
                <a:gd name="connsiteY23" fmla="*/ 900752 h 996287"/>
                <a:gd name="connsiteX24" fmla="*/ 4353636 w 6129085"/>
                <a:gd name="connsiteY24" fmla="*/ 750627 h 996287"/>
                <a:gd name="connsiteX25" fmla="*/ 4435522 w 6129085"/>
                <a:gd name="connsiteY25" fmla="*/ 709684 h 996287"/>
                <a:gd name="connsiteX26" fmla="*/ 4476466 w 6129085"/>
                <a:gd name="connsiteY26" fmla="*/ 668741 h 996287"/>
                <a:gd name="connsiteX27" fmla="*/ 4558352 w 6129085"/>
                <a:gd name="connsiteY27" fmla="*/ 627797 h 996287"/>
                <a:gd name="connsiteX28" fmla="*/ 4585648 w 6129085"/>
                <a:gd name="connsiteY28" fmla="*/ 586854 h 996287"/>
                <a:gd name="connsiteX29" fmla="*/ 4735773 w 6129085"/>
                <a:gd name="connsiteY29" fmla="*/ 545911 h 996287"/>
                <a:gd name="connsiteX30" fmla="*/ 4981433 w 6129085"/>
                <a:gd name="connsiteY30" fmla="*/ 491320 h 996287"/>
                <a:gd name="connsiteX31" fmla="*/ 5131558 w 6129085"/>
                <a:gd name="connsiteY31" fmla="*/ 395785 h 996287"/>
                <a:gd name="connsiteX32" fmla="*/ 5308979 w 6129085"/>
                <a:gd name="connsiteY32" fmla="*/ 313899 h 996287"/>
                <a:gd name="connsiteX33" fmla="*/ 6100549 w 6129085"/>
                <a:gd name="connsiteY33" fmla="*/ 95535 h 996287"/>
                <a:gd name="connsiteX34" fmla="*/ 6127845 w 6129085"/>
                <a:gd name="connsiteY34" fmla="*/ 0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129085" h="996287">
                  <a:moveTo>
                    <a:pt x="0" y="27296"/>
                  </a:moveTo>
                  <a:cubicBezTo>
                    <a:pt x="22746" y="40944"/>
                    <a:pt x="49482" y="49482"/>
                    <a:pt x="68239" y="68239"/>
                  </a:cubicBezTo>
                  <a:cubicBezTo>
                    <a:pt x="78411" y="78411"/>
                    <a:pt x="72676" y="98130"/>
                    <a:pt x="81886" y="109182"/>
                  </a:cubicBezTo>
                  <a:cubicBezTo>
                    <a:pt x="96448" y="126656"/>
                    <a:pt x="118281" y="136478"/>
                    <a:pt x="136478" y="150126"/>
                  </a:cubicBezTo>
                  <a:cubicBezTo>
                    <a:pt x="158569" y="238494"/>
                    <a:pt x="132990" y="175966"/>
                    <a:pt x="191069" y="245660"/>
                  </a:cubicBezTo>
                  <a:cubicBezTo>
                    <a:pt x="201570" y="258261"/>
                    <a:pt x="204455" y="277910"/>
                    <a:pt x="218364" y="286603"/>
                  </a:cubicBezTo>
                  <a:cubicBezTo>
                    <a:pt x="242763" y="301852"/>
                    <a:pt x="272038" y="308256"/>
                    <a:pt x="300251" y="313899"/>
                  </a:cubicBezTo>
                  <a:cubicBezTo>
                    <a:pt x="450835" y="344015"/>
                    <a:pt x="392716" y="326523"/>
                    <a:pt x="477672" y="354842"/>
                  </a:cubicBezTo>
                  <a:cubicBezTo>
                    <a:pt x="495869" y="368490"/>
                    <a:pt x="516179" y="379701"/>
                    <a:pt x="532263" y="395785"/>
                  </a:cubicBezTo>
                  <a:cubicBezTo>
                    <a:pt x="543861" y="407384"/>
                    <a:pt x="546957" y="426228"/>
                    <a:pt x="559558" y="436729"/>
                  </a:cubicBezTo>
                  <a:cubicBezTo>
                    <a:pt x="575187" y="449753"/>
                    <a:pt x="596897" y="453241"/>
                    <a:pt x="614149" y="464024"/>
                  </a:cubicBezTo>
                  <a:cubicBezTo>
                    <a:pt x="633438" y="476079"/>
                    <a:pt x="648395" y="494795"/>
                    <a:pt x="668740" y="504967"/>
                  </a:cubicBezTo>
                  <a:cubicBezTo>
                    <a:pt x="694475" y="517834"/>
                    <a:pt x="723587" y="522430"/>
                    <a:pt x="750627" y="532263"/>
                  </a:cubicBezTo>
                  <a:cubicBezTo>
                    <a:pt x="861897" y="572725"/>
                    <a:pt x="775117" y="552266"/>
                    <a:pt x="900752" y="573206"/>
                  </a:cubicBezTo>
                  <a:cubicBezTo>
                    <a:pt x="1136420" y="691039"/>
                    <a:pt x="868825" y="564644"/>
                    <a:pt x="1037230" y="627797"/>
                  </a:cubicBezTo>
                  <a:cubicBezTo>
                    <a:pt x="1056280" y="634941"/>
                    <a:pt x="1072701" y="648140"/>
                    <a:pt x="1091821" y="655093"/>
                  </a:cubicBezTo>
                  <a:cubicBezTo>
                    <a:pt x="1122946" y="666411"/>
                    <a:pt x="1155701" y="672648"/>
                    <a:pt x="1187355" y="682388"/>
                  </a:cubicBezTo>
                  <a:cubicBezTo>
                    <a:pt x="1214855" y="690849"/>
                    <a:pt x="1241655" y="701510"/>
                    <a:pt x="1269242" y="709684"/>
                  </a:cubicBezTo>
                  <a:cubicBezTo>
                    <a:pt x="1364505" y="737910"/>
                    <a:pt x="1555845" y="791570"/>
                    <a:pt x="1555845" y="791570"/>
                  </a:cubicBezTo>
                  <a:lnTo>
                    <a:pt x="1760561" y="914400"/>
                  </a:lnTo>
                  <a:cubicBezTo>
                    <a:pt x="1783307" y="928048"/>
                    <a:pt x="1807579" y="939428"/>
                    <a:pt x="1828800" y="955344"/>
                  </a:cubicBezTo>
                  <a:lnTo>
                    <a:pt x="1883391" y="996287"/>
                  </a:lnTo>
                  <a:cubicBezTo>
                    <a:pt x="2579427" y="982639"/>
                    <a:pt x="3275962" y="985032"/>
                    <a:pt x="3971498" y="955344"/>
                  </a:cubicBezTo>
                  <a:cubicBezTo>
                    <a:pt x="4024698" y="953073"/>
                    <a:pt x="4074687" y="925897"/>
                    <a:pt x="4121624" y="900752"/>
                  </a:cubicBezTo>
                  <a:cubicBezTo>
                    <a:pt x="4202822" y="857253"/>
                    <a:pt x="4271246" y="791822"/>
                    <a:pt x="4353636" y="750627"/>
                  </a:cubicBezTo>
                  <a:cubicBezTo>
                    <a:pt x="4380931" y="736979"/>
                    <a:pt x="4410130" y="726612"/>
                    <a:pt x="4435522" y="709684"/>
                  </a:cubicBezTo>
                  <a:cubicBezTo>
                    <a:pt x="4451581" y="698978"/>
                    <a:pt x="4461639" y="681097"/>
                    <a:pt x="4476466" y="668741"/>
                  </a:cubicBezTo>
                  <a:cubicBezTo>
                    <a:pt x="4511743" y="639344"/>
                    <a:pt x="4517316" y="641476"/>
                    <a:pt x="4558352" y="627797"/>
                  </a:cubicBezTo>
                  <a:cubicBezTo>
                    <a:pt x="4567451" y="614149"/>
                    <a:pt x="4571739" y="595547"/>
                    <a:pt x="4585648" y="586854"/>
                  </a:cubicBezTo>
                  <a:cubicBezTo>
                    <a:pt x="4620309" y="565191"/>
                    <a:pt x="4695137" y="554745"/>
                    <a:pt x="4735773" y="545911"/>
                  </a:cubicBezTo>
                  <a:lnTo>
                    <a:pt x="4981433" y="491320"/>
                  </a:lnTo>
                  <a:cubicBezTo>
                    <a:pt x="5031475" y="459475"/>
                    <a:pt x="5079403" y="424036"/>
                    <a:pt x="5131558" y="395785"/>
                  </a:cubicBezTo>
                  <a:cubicBezTo>
                    <a:pt x="5188831" y="364762"/>
                    <a:pt x="5247186" y="334497"/>
                    <a:pt x="5308979" y="313899"/>
                  </a:cubicBezTo>
                  <a:cubicBezTo>
                    <a:pt x="5761009" y="163222"/>
                    <a:pt x="5771219" y="166105"/>
                    <a:pt x="6100549" y="95535"/>
                  </a:cubicBezTo>
                  <a:cubicBezTo>
                    <a:pt x="6137939" y="39450"/>
                    <a:pt x="6127845" y="70994"/>
                    <a:pt x="61278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 rot="20023825">
              <a:off x="1310134" y="2101755"/>
              <a:ext cx="9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Route 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12283" y="3666706"/>
              <a:ext cx="93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Route 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089499">
              <a:off x="4776227" y="1838702"/>
              <a:ext cx="914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Route 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0577" y="715139"/>
              <a:ext cx="172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Intermediate bus stand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83894" y="436728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5932713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5463651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2533678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57573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</a:t>
                      </a:r>
                      <a:r>
                        <a:rPr lang="en-IN" baseline="0" dirty="0"/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to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0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  <a:r>
                        <a:rPr lang="en-IN" baseline="0" dirty="0"/>
                        <a:t> A 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B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Every 15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 to 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7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C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Every 15</a:t>
                      </a:r>
                      <a:r>
                        <a:rPr lang="en-IN" baseline="0" dirty="0"/>
                        <a:t>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46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D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86389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8336" y="6368068"/>
            <a:ext cx="667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Adding availability of transport as criteria in addition peak </a:t>
            </a:r>
            <a:r>
              <a:rPr lang="en-IN" dirty="0" err="1"/>
              <a:t>trafiic</a:t>
            </a:r>
            <a:r>
              <a:rPr lang="en-IN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79587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us start with a common example. </a:t>
            </a:r>
          </a:p>
          <a:p>
            <a:pPr marL="0" indent="0">
              <a:buNone/>
            </a:pPr>
            <a:r>
              <a:rPr lang="en-IN" sz="6600" dirty="0"/>
              <a:t>What would be the best route to travel from </a:t>
            </a:r>
            <a:r>
              <a:rPr lang="en-IN" sz="6600" b="1" dirty="0">
                <a:solidFill>
                  <a:srgbClr val="00B0F0"/>
                </a:solidFill>
              </a:rPr>
              <a:t>home</a:t>
            </a:r>
            <a:r>
              <a:rPr lang="en-IN" sz="6600" dirty="0"/>
              <a:t> to </a:t>
            </a:r>
            <a:r>
              <a:rPr lang="en-IN" sz="6600" dirty="0">
                <a:solidFill>
                  <a:srgbClr val="00B0F0"/>
                </a:solidFill>
              </a:rPr>
              <a:t>office</a:t>
            </a:r>
            <a:r>
              <a:rPr lang="en-IN" sz="6600" dirty="0"/>
              <a:t>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08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requirement – </a:t>
            </a:r>
          </a:p>
          <a:p>
            <a:pPr lvl="1"/>
            <a:r>
              <a:rPr lang="en-IN" dirty="0"/>
              <a:t>Best route to travel from home to office</a:t>
            </a:r>
          </a:p>
          <a:p>
            <a:pPr lvl="1"/>
            <a:r>
              <a:rPr lang="en-IN" dirty="0"/>
              <a:t>Fastest </a:t>
            </a:r>
          </a:p>
          <a:p>
            <a:endParaRPr lang="en-IN" dirty="0"/>
          </a:p>
          <a:p>
            <a:r>
              <a:rPr lang="en-IN" dirty="0"/>
              <a:t>Step 1 : Create a data structure that captures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8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- What is an algorithm?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Algorithm: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for solving a problem.</a:t>
            </a:r>
          </a:p>
          <a:p>
            <a:r>
              <a:rPr lang="en-IN" sz="6000" b="1" dirty="0">
                <a:solidFill>
                  <a:srgbClr val="0070C0"/>
                </a:solidFill>
              </a:rPr>
              <a:t>Data structure: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to store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14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– What is a good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algorithm is any well-defined computational procedure that </a:t>
            </a:r>
          </a:p>
          <a:p>
            <a:pPr lvl="1"/>
            <a:r>
              <a:rPr lang="en-IN" dirty="0"/>
              <a:t>takes some value, or set of values, as input and </a:t>
            </a:r>
          </a:p>
          <a:p>
            <a:pPr lvl="1"/>
            <a:r>
              <a:rPr lang="en-IN" dirty="0"/>
              <a:t>produces some value, or set of values, as</a:t>
            </a:r>
            <a:br>
              <a:rPr lang="en-IN" dirty="0"/>
            </a:br>
            <a:r>
              <a:rPr lang="en-IN" dirty="0"/>
              <a:t>output. </a:t>
            </a:r>
          </a:p>
          <a:p>
            <a:pPr lvl="1"/>
            <a:r>
              <a:rPr lang="en-IN" dirty="0"/>
              <a:t>An algorithm is thus a sequence of computational steps that transform the input into the output under all given conditions!!</a:t>
            </a:r>
          </a:p>
          <a:p>
            <a:r>
              <a:rPr lang="en-IN" dirty="0"/>
              <a:t>Predict performance in terms of time and space complexities. – Number of steps, recursion and processing should be optimized. </a:t>
            </a:r>
          </a:p>
        </p:txBody>
      </p:sp>
    </p:spTree>
    <p:extLst>
      <p:ext uri="{BB962C8B-B14F-4D97-AF65-F5344CB8AC3E}">
        <p14:creationId xmlns:p14="http://schemas.microsoft.com/office/powerpoint/2010/main" val="25774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Let us first collect all the data for building this algorithm.</a:t>
            </a:r>
          </a:p>
          <a:p>
            <a:pPr marL="0" indent="0">
              <a:buNone/>
            </a:pPr>
            <a:r>
              <a:rPr lang="en-IN" dirty="0"/>
              <a:t>Q1. Where is home?</a:t>
            </a:r>
          </a:p>
          <a:p>
            <a:pPr marL="0" indent="0">
              <a:buNone/>
            </a:pPr>
            <a:r>
              <a:rPr lang="en-IN" dirty="0"/>
              <a:t>Q2. Where is the office?</a:t>
            </a:r>
          </a:p>
          <a:p>
            <a:pPr marL="0" indent="0">
              <a:buNone/>
            </a:pPr>
            <a:r>
              <a:rPr lang="en-IN" dirty="0"/>
              <a:t>Q3. What is the start time?</a:t>
            </a:r>
          </a:p>
          <a:p>
            <a:pPr marL="0" indent="0">
              <a:buNone/>
            </a:pPr>
            <a:r>
              <a:rPr lang="en-IN" dirty="0"/>
              <a:t>Q4. What is the expected reaching time?</a:t>
            </a:r>
          </a:p>
          <a:p>
            <a:pPr marL="0" indent="0">
              <a:buNone/>
            </a:pPr>
            <a:r>
              <a:rPr lang="en-IN" dirty="0"/>
              <a:t>Q5. What are the available routes?</a:t>
            </a:r>
          </a:p>
          <a:p>
            <a:pPr marL="0" indent="0">
              <a:buNone/>
            </a:pPr>
            <a:r>
              <a:rPr lang="en-IN" dirty="0"/>
              <a:t>Q6. What are transport options?</a:t>
            </a:r>
          </a:p>
          <a:p>
            <a:pPr marL="0" indent="0">
              <a:buNone/>
            </a:pPr>
            <a:r>
              <a:rPr lang="en-IN" dirty="0"/>
              <a:t>Q7. What is the criteria for best? Speed? Distance? Cost?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2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Oval 2"/>
          <p:cNvSpPr/>
          <p:nvPr/>
        </p:nvSpPr>
        <p:spPr>
          <a:xfrm>
            <a:off x="696036" y="2661311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7065211" y="2661311"/>
            <a:ext cx="436729" cy="382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9608" y="33027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2641" y="3145385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Office</a:t>
            </a:r>
          </a:p>
        </p:txBody>
      </p:sp>
      <p:cxnSp>
        <p:nvCxnSpPr>
          <p:cNvPr id="8" name="Straight Connector 7"/>
          <p:cNvCxnSpPr>
            <a:stCxn id="3" idx="6"/>
            <a:endCxn id="4" idx="2"/>
          </p:cNvCxnSpPr>
          <p:nvPr/>
        </p:nvCxnSpPr>
        <p:spPr>
          <a:xfrm flipV="1">
            <a:off x="1173707" y="2852380"/>
            <a:ext cx="5891504" cy="3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7474" y="2544460"/>
            <a:ext cx="92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A</a:t>
            </a:r>
          </a:p>
        </p:txBody>
      </p:sp>
      <p:sp>
        <p:nvSpPr>
          <p:cNvPr id="11" name="Oval 10"/>
          <p:cNvSpPr/>
          <p:nvPr/>
        </p:nvSpPr>
        <p:spPr>
          <a:xfrm>
            <a:off x="3016155" y="1337481"/>
            <a:ext cx="491319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3" idx="7"/>
            <a:endCxn id="11" idx="3"/>
          </p:cNvCxnSpPr>
          <p:nvPr/>
        </p:nvCxnSpPr>
        <p:spPr>
          <a:xfrm flipV="1">
            <a:off x="1103754" y="1768497"/>
            <a:ext cx="1984353" cy="95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4" idx="1"/>
          </p:cNvCxnSpPr>
          <p:nvPr/>
        </p:nvCxnSpPr>
        <p:spPr>
          <a:xfrm>
            <a:off x="3507474" y="1589965"/>
            <a:ext cx="3621694" cy="112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091821" y="3016155"/>
            <a:ext cx="6129085" cy="996287"/>
          </a:xfrm>
          <a:custGeom>
            <a:avLst/>
            <a:gdLst>
              <a:gd name="connsiteX0" fmla="*/ 0 w 6129085"/>
              <a:gd name="connsiteY0" fmla="*/ 27296 h 996287"/>
              <a:gd name="connsiteX1" fmla="*/ 68239 w 6129085"/>
              <a:gd name="connsiteY1" fmla="*/ 68239 h 996287"/>
              <a:gd name="connsiteX2" fmla="*/ 81886 w 6129085"/>
              <a:gd name="connsiteY2" fmla="*/ 109182 h 996287"/>
              <a:gd name="connsiteX3" fmla="*/ 136478 w 6129085"/>
              <a:gd name="connsiteY3" fmla="*/ 150126 h 996287"/>
              <a:gd name="connsiteX4" fmla="*/ 191069 w 6129085"/>
              <a:gd name="connsiteY4" fmla="*/ 245660 h 996287"/>
              <a:gd name="connsiteX5" fmla="*/ 218364 w 6129085"/>
              <a:gd name="connsiteY5" fmla="*/ 286603 h 996287"/>
              <a:gd name="connsiteX6" fmla="*/ 300251 w 6129085"/>
              <a:gd name="connsiteY6" fmla="*/ 313899 h 996287"/>
              <a:gd name="connsiteX7" fmla="*/ 477672 w 6129085"/>
              <a:gd name="connsiteY7" fmla="*/ 354842 h 996287"/>
              <a:gd name="connsiteX8" fmla="*/ 532263 w 6129085"/>
              <a:gd name="connsiteY8" fmla="*/ 395785 h 996287"/>
              <a:gd name="connsiteX9" fmla="*/ 559558 w 6129085"/>
              <a:gd name="connsiteY9" fmla="*/ 436729 h 996287"/>
              <a:gd name="connsiteX10" fmla="*/ 614149 w 6129085"/>
              <a:gd name="connsiteY10" fmla="*/ 464024 h 996287"/>
              <a:gd name="connsiteX11" fmla="*/ 668740 w 6129085"/>
              <a:gd name="connsiteY11" fmla="*/ 504967 h 996287"/>
              <a:gd name="connsiteX12" fmla="*/ 750627 w 6129085"/>
              <a:gd name="connsiteY12" fmla="*/ 532263 h 996287"/>
              <a:gd name="connsiteX13" fmla="*/ 900752 w 6129085"/>
              <a:gd name="connsiteY13" fmla="*/ 573206 h 996287"/>
              <a:gd name="connsiteX14" fmla="*/ 1037230 w 6129085"/>
              <a:gd name="connsiteY14" fmla="*/ 627797 h 996287"/>
              <a:gd name="connsiteX15" fmla="*/ 1091821 w 6129085"/>
              <a:gd name="connsiteY15" fmla="*/ 655093 h 996287"/>
              <a:gd name="connsiteX16" fmla="*/ 1187355 w 6129085"/>
              <a:gd name="connsiteY16" fmla="*/ 682388 h 996287"/>
              <a:gd name="connsiteX17" fmla="*/ 1269242 w 6129085"/>
              <a:gd name="connsiteY17" fmla="*/ 709684 h 996287"/>
              <a:gd name="connsiteX18" fmla="*/ 1555845 w 6129085"/>
              <a:gd name="connsiteY18" fmla="*/ 791570 h 996287"/>
              <a:gd name="connsiteX19" fmla="*/ 1760561 w 6129085"/>
              <a:gd name="connsiteY19" fmla="*/ 914400 h 996287"/>
              <a:gd name="connsiteX20" fmla="*/ 1828800 w 6129085"/>
              <a:gd name="connsiteY20" fmla="*/ 955344 h 996287"/>
              <a:gd name="connsiteX21" fmla="*/ 1883391 w 6129085"/>
              <a:gd name="connsiteY21" fmla="*/ 996287 h 996287"/>
              <a:gd name="connsiteX22" fmla="*/ 3971498 w 6129085"/>
              <a:gd name="connsiteY22" fmla="*/ 955344 h 996287"/>
              <a:gd name="connsiteX23" fmla="*/ 4121624 w 6129085"/>
              <a:gd name="connsiteY23" fmla="*/ 900752 h 996287"/>
              <a:gd name="connsiteX24" fmla="*/ 4353636 w 6129085"/>
              <a:gd name="connsiteY24" fmla="*/ 750627 h 996287"/>
              <a:gd name="connsiteX25" fmla="*/ 4435522 w 6129085"/>
              <a:gd name="connsiteY25" fmla="*/ 709684 h 996287"/>
              <a:gd name="connsiteX26" fmla="*/ 4476466 w 6129085"/>
              <a:gd name="connsiteY26" fmla="*/ 668741 h 996287"/>
              <a:gd name="connsiteX27" fmla="*/ 4558352 w 6129085"/>
              <a:gd name="connsiteY27" fmla="*/ 627797 h 996287"/>
              <a:gd name="connsiteX28" fmla="*/ 4585648 w 6129085"/>
              <a:gd name="connsiteY28" fmla="*/ 586854 h 996287"/>
              <a:gd name="connsiteX29" fmla="*/ 4735773 w 6129085"/>
              <a:gd name="connsiteY29" fmla="*/ 545911 h 996287"/>
              <a:gd name="connsiteX30" fmla="*/ 4981433 w 6129085"/>
              <a:gd name="connsiteY30" fmla="*/ 491320 h 996287"/>
              <a:gd name="connsiteX31" fmla="*/ 5131558 w 6129085"/>
              <a:gd name="connsiteY31" fmla="*/ 395785 h 996287"/>
              <a:gd name="connsiteX32" fmla="*/ 5308979 w 6129085"/>
              <a:gd name="connsiteY32" fmla="*/ 313899 h 996287"/>
              <a:gd name="connsiteX33" fmla="*/ 6100549 w 6129085"/>
              <a:gd name="connsiteY33" fmla="*/ 95535 h 996287"/>
              <a:gd name="connsiteX34" fmla="*/ 6127845 w 6129085"/>
              <a:gd name="connsiteY34" fmla="*/ 0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29085" h="996287">
                <a:moveTo>
                  <a:pt x="0" y="27296"/>
                </a:moveTo>
                <a:cubicBezTo>
                  <a:pt x="22746" y="40944"/>
                  <a:pt x="49482" y="49482"/>
                  <a:pt x="68239" y="68239"/>
                </a:cubicBezTo>
                <a:cubicBezTo>
                  <a:pt x="78411" y="78411"/>
                  <a:pt x="72676" y="98130"/>
                  <a:pt x="81886" y="109182"/>
                </a:cubicBezTo>
                <a:cubicBezTo>
                  <a:pt x="96448" y="126656"/>
                  <a:pt x="118281" y="136478"/>
                  <a:pt x="136478" y="150126"/>
                </a:cubicBezTo>
                <a:cubicBezTo>
                  <a:pt x="158569" y="238494"/>
                  <a:pt x="132990" y="175966"/>
                  <a:pt x="191069" y="245660"/>
                </a:cubicBezTo>
                <a:cubicBezTo>
                  <a:pt x="201570" y="258261"/>
                  <a:pt x="204455" y="277910"/>
                  <a:pt x="218364" y="286603"/>
                </a:cubicBezTo>
                <a:cubicBezTo>
                  <a:pt x="242763" y="301852"/>
                  <a:pt x="272038" y="308256"/>
                  <a:pt x="300251" y="313899"/>
                </a:cubicBezTo>
                <a:cubicBezTo>
                  <a:pt x="450835" y="344015"/>
                  <a:pt x="392716" y="326523"/>
                  <a:pt x="477672" y="354842"/>
                </a:cubicBezTo>
                <a:cubicBezTo>
                  <a:pt x="495869" y="368490"/>
                  <a:pt x="516179" y="379701"/>
                  <a:pt x="532263" y="395785"/>
                </a:cubicBezTo>
                <a:cubicBezTo>
                  <a:pt x="543861" y="407384"/>
                  <a:pt x="546957" y="426228"/>
                  <a:pt x="559558" y="436729"/>
                </a:cubicBezTo>
                <a:cubicBezTo>
                  <a:pt x="575187" y="449753"/>
                  <a:pt x="596897" y="453241"/>
                  <a:pt x="614149" y="464024"/>
                </a:cubicBezTo>
                <a:cubicBezTo>
                  <a:pt x="633438" y="476079"/>
                  <a:pt x="648395" y="494795"/>
                  <a:pt x="668740" y="504967"/>
                </a:cubicBezTo>
                <a:cubicBezTo>
                  <a:pt x="694475" y="517834"/>
                  <a:pt x="723587" y="522430"/>
                  <a:pt x="750627" y="532263"/>
                </a:cubicBezTo>
                <a:cubicBezTo>
                  <a:pt x="861897" y="572725"/>
                  <a:pt x="775117" y="552266"/>
                  <a:pt x="900752" y="573206"/>
                </a:cubicBezTo>
                <a:cubicBezTo>
                  <a:pt x="1136420" y="691039"/>
                  <a:pt x="868825" y="564644"/>
                  <a:pt x="1037230" y="627797"/>
                </a:cubicBezTo>
                <a:cubicBezTo>
                  <a:pt x="1056280" y="634941"/>
                  <a:pt x="1072701" y="648140"/>
                  <a:pt x="1091821" y="655093"/>
                </a:cubicBezTo>
                <a:cubicBezTo>
                  <a:pt x="1122946" y="666411"/>
                  <a:pt x="1155701" y="672648"/>
                  <a:pt x="1187355" y="682388"/>
                </a:cubicBezTo>
                <a:cubicBezTo>
                  <a:pt x="1214855" y="690849"/>
                  <a:pt x="1241655" y="701510"/>
                  <a:pt x="1269242" y="709684"/>
                </a:cubicBezTo>
                <a:cubicBezTo>
                  <a:pt x="1364505" y="737910"/>
                  <a:pt x="1555845" y="791570"/>
                  <a:pt x="1555845" y="791570"/>
                </a:cubicBezTo>
                <a:lnTo>
                  <a:pt x="1760561" y="914400"/>
                </a:lnTo>
                <a:cubicBezTo>
                  <a:pt x="1783307" y="928048"/>
                  <a:pt x="1807579" y="939428"/>
                  <a:pt x="1828800" y="955344"/>
                </a:cubicBezTo>
                <a:lnTo>
                  <a:pt x="1883391" y="996287"/>
                </a:lnTo>
                <a:cubicBezTo>
                  <a:pt x="2579427" y="982639"/>
                  <a:pt x="3275962" y="985032"/>
                  <a:pt x="3971498" y="955344"/>
                </a:cubicBezTo>
                <a:cubicBezTo>
                  <a:pt x="4024698" y="953073"/>
                  <a:pt x="4074687" y="925897"/>
                  <a:pt x="4121624" y="900752"/>
                </a:cubicBezTo>
                <a:cubicBezTo>
                  <a:pt x="4202822" y="857253"/>
                  <a:pt x="4271246" y="791822"/>
                  <a:pt x="4353636" y="750627"/>
                </a:cubicBezTo>
                <a:cubicBezTo>
                  <a:pt x="4380931" y="736979"/>
                  <a:pt x="4410130" y="726612"/>
                  <a:pt x="4435522" y="709684"/>
                </a:cubicBezTo>
                <a:cubicBezTo>
                  <a:pt x="4451581" y="698978"/>
                  <a:pt x="4461639" y="681097"/>
                  <a:pt x="4476466" y="668741"/>
                </a:cubicBezTo>
                <a:cubicBezTo>
                  <a:pt x="4511743" y="639344"/>
                  <a:pt x="4517316" y="641476"/>
                  <a:pt x="4558352" y="627797"/>
                </a:cubicBezTo>
                <a:cubicBezTo>
                  <a:pt x="4567451" y="614149"/>
                  <a:pt x="4571739" y="595547"/>
                  <a:pt x="4585648" y="586854"/>
                </a:cubicBezTo>
                <a:cubicBezTo>
                  <a:pt x="4620309" y="565191"/>
                  <a:pt x="4695137" y="554745"/>
                  <a:pt x="4735773" y="545911"/>
                </a:cubicBezTo>
                <a:lnTo>
                  <a:pt x="4981433" y="491320"/>
                </a:lnTo>
                <a:cubicBezTo>
                  <a:pt x="5031475" y="459475"/>
                  <a:pt x="5079403" y="424036"/>
                  <a:pt x="5131558" y="395785"/>
                </a:cubicBezTo>
                <a:cubicBezTo>
                  <a:pt x="5188831" y="364762"/>
                  <a:pt x="5247186" y="334497"/>
                  <a:pt x="5308979" y="313899"/>
                </a:cubicBezTo>
                <a:cubicBezTo>
                  <a:pt x="5761009" y="163222"/>
                  <a:pt x="5771219" y="166105"/>
                  <a:pt x="6100549" y="95535"/>
                </a:cubicBezTo>
                <a:cubicBezTo>
                  <a:pt x="6137939" y="39450"/>
                  <a:pt x="6127845" y="70994"/>
                  <a:pt x="61278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0023825">
            <a:off x="1310134" y="2101755"/>
            <a:ext cx="9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2283" y="3666706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D</a:t>
            </a:r>
          </a:p>
        </p:txBody>
      </p:sp>
      <p:sp>
        <p:nvSpPr>
          <p:cNvPr id="20" name="TextBox 19"/>
          <p:cNvSpPr txBox="1"/>
          <p:nvPr/>
        </p:nvSpPr>
        <p:spPr>
          <a:xfrm rot="1089499">
            <a:off x="4776227" y="1838702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0577" y="715139"/>
            <a:ext cx="172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Intermediate bus stand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43409"/>
              </p:ext>
            </p:extLst>
          </p:nvPr>
        </p:nvGraphicFramePr>
        <p:xfrm>
          <a:off x="2117234" y="4367286"/>
          <a:ext cx="407825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>
                  <a:extLst>
                    <a:ext uri="{9D8B030D-6E8A-4147-A177-3AD203B41FA5}">
                      <a16:colId xmlns:a16="http://schemas.microsoft.com/office/drawing/2014/main" xmlns="" val="593271390"/>
                    </a:ext>
                  </a:extLst>
                </a:gridCol>
                <a:gridCol w="1209239">
                  <a:extLst>
                    <a:ext uri="{9D8B030D-6E8A-4147-A177-3AD203B41FA5}">
                      <a16:colId xmlns:a16="http://schemas.microsoft.com/office/drawing/2014/main" xmlns="" val="2253367844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xmlns="" val="257573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to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0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  <a:r>
                        <a:rPr lang="en-IN" baseline="0" dirty="0"/>
                        <a:t> A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B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71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C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46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Route D</a:t>
                      </a:r>
                      <a:r>
                        <a:rPr lang="en-IN" baseline="0" dirty="0"/>
                        <a:t>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863897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220906" y="513155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34482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Case 1: List the route options based on time to reach</a:t>
            </a:r>
          </a:p>
          <a:p>
            <a:pPr marL="457200" indent="-514350">
              <a:buFont typeface="+mj-lt"/>
              <a:buAutoNum type="arabicPeriod"/>
            </a:pPr>
            <a:r>
              <a:rPr lang="en-IN" dirty="0"/>
              <a:t>Create a data structure </a:t>
            </a:r>
            <a:r>
              <a:rPr lang="en-IN" i="1" dirty="0" err="1"/>
              <a:t>RouteTimetoReachMap</a:t>
            </a:r>
            <a:r>
              <a:rPr lang="en-IN" dirty="0"/>
              <a:t> for time to reach per route (pre-processing/configuration): sub-algorithm based on the storage choice</a:t>
            </a:r>
          </a:p>
          <a:p>
            <a:pPr marL="857250" lvl="1" indent="-514350">
              <a:buFont typeface="+mj-lt"/>
              <a:buAutoNum type="alphaLcPeriod"/>
            </a:pPr>
            <a:r>
              <a:rPr lang="en-IN" dirty="0"/>
              <a:t>Stack using arrays</a:t>
            </a:r>
          </a:p>
          <a:p>
            <a:pPr marL="857250" lvl="1" indent="-514350">
              <a:buFont typeface="+mj-lt"/>
              <a:buAutoNum type="alphaLcPeriod"/>
            </a:pPr>
            <a:r>
              <a:rPr lang="en-IN" dirty="0"/>
              <a:t>Stack using linked lists </a:t>
            </a:r>
          </a:p>
          <a:p>
            <a:pPr marL="857250" lvl="1" indent="-514350">
              <a:buFont typeface="+mj-lt"/>
              <a:buAutoNum type="alphaLcPeriod"/>
            </a:pPr>
            <a:r>
              <a:rPr lang="en-IN" dirty="0"/>
              <a:t>Table using two dimensional arrays</a:t>
            </a:r>
          </a:p>
          <a:p>
            <a:pPr marL="857250" lvl="1" indent="-514350">
              <a:buFont typeface="+mj-lt"/>
              <a:buAutoNum type="alphaLcPeriod"/>
            </a:pPr>
            <a:r>
              <a:rPr lang="en-IN" dirty="0"/>
              <a:t>And others</a:t>
            </a:r>
          </a:p>
          <a:p>
            <a:pPr marL="0" indent="-57150">
              <a:buNone/>
            </a:pPr>
            <a:r>
              <a:rPr lang="en-IN" dirty="0"/>
              <a:t>Think of the various interface functions required for input, processing, output;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6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Case 1: List the route options based on time to reach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Get expected time to reach “n” mins from user (input);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Look up (search) data structure for time to reach per route(processing).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could be further detailed based on search algorithms (processing) –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Linear search: this is good for our problem; may be slow for large number of routes in case you have to route not a person but a call/ data packet across a network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Binary Search: has better performance for large sorted data (in our case what would be the sorting criteria?)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And so 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6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steps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Case 1: List the route options based on time to reach</a:t>
            </a:r>
          </a:p>
          <a:p>
            <a:pPr marL="457200" indent="-514350">
              <a:buFont typeface="+mj-lt"/>
              <a:buAutoNum type="arabicPeriod"/>
            </a:pPr>
            <a:r>
              <a:rPr lang="en-IN" dirty="0"/>
              <a:t>List all the routes that meet the “&lt; or = n mins” as a criteria (output)</a:t>
            </a:r>
          </a:p>
          <a:p>
            <a:pPr marL="457200" indent="-514350">
              <a:buFont typeface="+mj-lt"/>
              <a:buAutoNum type="arabicPeriod"/>
            </a:pPr>
            <a:r>
              <a:rPr lang="en-IN" dirty="0"/>
              <a:t>In the figure in the previous slide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Input: N = 45m Output : Route A, Route B + Route C; Route D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Input: N = 10m Output: None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Input: N = 30m Output: Route A, Route B + Route 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2849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1176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2_Office Theme</vt:lpstr>
      <vt:lpstr>Algorithm Design</vt:lpstr>
      <vt:lpstr>Let us think algorithm</vt:lpstr>
      <vt:lpstr>Remember - What is an algorithm?</vt:lpstr>
      <vt:lpstr>Remember – What is a good algorithm?</vt:lpstr>
      <vt:lpstr>Let us think algorithm</vt:lpstr>
      <vt:lpstr>Let us think algorithm</vt:lpstr>
      <vt:lpstr>Algorithm steps </vt:lpstr>
      <vt:lpstr>Algorithm steps </vt:lpstr>
      <vt:lpstr>Algorithm steps </vt:lpstr>
      <vt:lpstr>Let us think algorithm</vt:lpstr>
      <vt:lpstr>Algorithm steps </vt:lpstr>
      <vt:lpstr>Algorithm steps</vt:lpstr>
      <vt:lpstr>Algorithm steps </vt:lpstr>
      <vt:lpstr>Algorithm steps </vt:lpstr>
      <vt:lpstr>Algorithm steps </vt:lpstr>
      <vt:lpstr>Algorithm steps </vt:lpstr>
      <vt:lpstr>Exercises with increased complexity</vt:lpstr>
      <vt:lpstr>Let us think algorithm</vt:lpstr>
      <vt:lpstr>Let us think algorithm</vt:lpstr>
      <vt:lpstr>Let us think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Hayavadan</dc:creator>
  <cp:lastModifiedBy>Tanmoy Bandyopadhyay</cp:lastModifiedBy>
  <cp:revision>85</cp:revision>
  <dcterms:created xsi:type="dcterms:W3CDTF">2016-02-03T02:18:25Z</dcterms:created>
  <dcterms:modified xsi:type="dcterms:W3CDTF">2016-07-25T09:07:44Z</dcterms:modified>
</cp:coreProperties>
</file>